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5"/>
  </p:notesMasterIdLst>
  <p:sldIdLst>
    <p:sldId id="256" r:id="rId2"/>
    <p:sldId id="282" r:id="rId3"/>
    <p:sldId id="306" r:id="rId4"/>
    <p:sldId id="307" r:id="rId5"/>
    <p:sldId id="283" r:id="rId6"/>
    <p:sldId id="284" r:id="rId7"/>
    <p:sldId id="286" r:id="rId8"/>
    <p:sldId id="308" r:id="rId9"/>
    <p:sldId id="309" r:id="rId10"/>
    <p:sldId id="310" r:id="rId11"/>
    <p:sldId id="311" r:id="rId12"/>
    <p:sldId id="312" r:id="rId13"/>
    <p:sldId id="313" r:id="rId14"/>
    <p:sldId id="314" r:id="rId15"/>
    <p:sldId id="269" r:id="rId16"/>
    <p:sldId id="267" r:id="rId17"/>
    <p:sldId id="268" r:id="rId18"/>
    <p:sldId id="277" r:id="rId19"/>
    <p:sldId id="317" r:id="rId20"/>
    <p:sldId id="278" r:id="rId21"/>
    <p:sldId id="323" r:id="rId22"/>
    <p:sldId id="321" r:id="rId23"/>
    <p:sldId id="322" r:id="rId24"/>
    <p:sldId id="270" r:id="rId25"/>
    <p:sldId id="316" r:id="rId26"/>
    <p:sldId id="271" r:id="rId27"/>
    <p:sldId id="292" r:id="rId28"/>
    <p:sldId id="320" r:id="rId29"/>
    <p:sldId id="302" r:id="rId30"/>
    <p:sldId id="281" r:id="rId31"/>
    <p:sldId id="293" r:id="rId32"/>
    <p:sldId id="315" r:id="rId33"/>
    <p:sldId id="294" r:id="rId34"/>
    <p:sldId id="303" r:id="rId35"/>
    <p:sldId id="257" r:id="rId36"/>
    <p:sldId id="262" r:id="rId37"/>
    <p:sldId id="264" r:id="rId38"/>
    <p:sldId id="263" r:id="rId39"/>
    <p:sldId id="261" r:id="rId40"/>
    <p:sldId id="258" r:id="rId41"/>
    <p:sldId id="259" r:id="rId42"/>
    <p:sldId id="260" r:id="rId43"/>
    <p:sldId id="265" r:id="rId44"/>
    <p:sldId id="266" r:id="rId45"/>
    <p:sldId id="319" r:id="rId46"/>
    <p:sldId id="324" r:id="rId47"/>
    <p:sldId id="273" r:id="rId48"/>
    <p:sldId id="298" r:id="rId49"/>
    <p:sldId id="276" r:id="rId50"/>
    <p:sldId id="288" r:id="rId51"/>
    <p:sldId id="289" r:id="rId52"/>
    <p:sldId id="279" r:id="rId53"/>
    <p:sldId id="290" r:id="rId54"/>
    <p:sldId id="301" r:id="rId55"/>
    <p:sldId id="300" r:id="rId56"/>
    <p:sldId id="304" r:id="rId57"/>
    <p:sldId id="318" r:id="rId58"/>
    <p:sldId id="274" r:id="rId59"/>
    <p:sldId id="275" r:id="rId60"/>
    <p:sldId id="272" r:id="rId61"/>
    <p:sldId id="295" r:id="rId62"/>
    <p:sldId id="305" r:id="rId63"/>
    <p:sldId id="287" r:id="rId64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38" autoAdjust="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111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image" Target="../media/image10.emf"/><Relationship Id="rId4" Type="http://schemas.openxmlformats.org/officeDocument/2006/relationships/image" Target="../media/image1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0B67C1-E59A-144E-8190-822CBA490017}" type="datetimeFigureOut">
              <a:rPr lang="de-DE" smtClean="0"/>
              <a:t>29.10.2021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558394-5CCC-864B-93D1-74A32205E13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6785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D2F5889-6B1A-EC43-947C-6AC32EDE0175}" type="slidenum">
              <a:rPr lang="de-DE" sz="1200"/>
              <a:pPr/>
              <a:t>3</a:t>
            </a:fld>
            <a:endParaRPr lang="de-DE" sz="1200"/>
          </a:p>
        </p:txBody>
      </p:sp>
      <p:sp>
        <p:nvSpPr>
          <p:cNvPr id="1095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AE2DE0D-4189-844B-8EFD-50C50FB291EC}" type="slidenum">
              <a:rPr lang="de-DE" sz="1200"/>
              <a:pPr/>
              <a:t>22</a:t>
            </a:fld>
            <a:endParaRPr lang="de-DE" sz="1200"/>
          </a:p>
        </p:txBody>
      </p:sp>
      <p:sp>
        <p:nvSpPr>
          <p:cNvPr id="286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D922712-DE3A-0241-A5C3-347540CC4902}" type="slidenum">
              <a:rPr lang="de-DE" sz="1200"/>
              <a:pPr/>
              <a:t>23</a:t>
            </a:fld>
            <a:endParaRPr lang="de-DE" sz="1200"/>
          </a:p>
        </p:txBody>
      </p:sp>
      <p:sp>
        <p:nvSpPr>
          <p:cNvPr id="307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3BD2085-8E10-EA4E-9EFD-DFA31BCDAEF4}" type="slidenum">
              <a:rPr lang="de-DE" sz="1200"/>
              <a:pPr/>
              <a:t>27</a:t>
            </a:fld>
            <a:endParaRPr lang="de-DE" sz="1200"/>
          </a:p>
        </p:txBody>
      </p:sp>
      <p:sp>
        <p:nvSpPr>
          <p:cNvPr id="327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43B2971-8013-8841-B092-6EC31A37961C}" type="slidenum">
              <a:rPr lang="de-DE" sz="1200"/>
              <a:pPr/>
              <a:t>28</a:t>
            </a:fld>
            <a:endParaRPr lang="de-DE" sz="1200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83AEA3D-29BB-E44C-8A1E-4A1CB3449E7E}" type="slidenum">
              <a:rPr lang="de-DE" sz="1200"/>
              <a:pPr/>
              <a:t>29</a:t>
            </a:fld>
            <a:endParaRPr lang="de-DE" sz="1200"/>
          </a:p>
        </p:txBody>
      </p:sp>
      <p:sp>
        <p:nvSpPr>
          <p:cNvPr id="696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6B25F2F-2D1E-CC48-83D9-9747511E47EE}" type="slidenum">
              <a:rPr lang="de-DE" sz="1200"/>
              <a:pPr/>
              <a:t>31</a:t>
            </a:fld>
            <a:endParaRPr lang="de-DE" sz="1200"/>
          </a:p>
        </p:txBody>
      </p:sp>
      <p:sp>
        <p:nvSpPr>
          <p:cNvPr id="8192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9395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6B25F2F-2D1E-CC48-83D9-9747511E47EE}" type="slidenum">
              <a:rPr lang="de-DE" sz="1200"/>
              <a:pPr/>
              <a:t>32</a:t>
            </a:fld>
            <a:endParaRPr lang="de-DE" sz="1200"/>
          </a:p>
        </p:txBody>
      </p:sp>
      <p:sp>
        <p:nvSpPr>
          <p:cNvPr id="8192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9395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2A19998-6E8E-2A44-A118-BCA8BB83EE3B}" type="slidenum">
              <a:rPr lang="de-DE" sz="1200"/>
              <a:pPr/>
              <a:t>33</a:t>
            </a:fld>
            <a:endParaRPr lang="de-DE" sz="1200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6B25F2F-2D1E-CC48-83D9-9747511E47EE}" type="slidenum">
              <a:rPr lang="de-DE" sz="1200"/>
              <a:pPr/>
              <a:t>34</a:t>
            </a:fld>
            <a:endParaRPr lang="de-DE" sz="1200"/>
          </a:p>
        </p:txBody>
      </p:sp>
      <p:sp>
        <p:nvSpPr>
          <p:cNvPr id="8192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9395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0AEEC26-818E-6643-9925-FB365368B508}" type="slidenum">
              <a:rPr lang="de-DE" sz="1200"/>
              <a:pPr/>
              <a:t>45</a:t>
            </a:fld>
            <a:endParaRPr lang="de-DE" sz="1200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9E18749-49FD-D547-B8F2-55BC9DC9EDAD}" type="slidenum">
              <a:rPr lang="de-DE" sz="1200"/>
              <a:pPr/>
              <a:t>4</a:t>
            </a:fld>
            <a:endParaRPr lang="de-DE" sz="1200"/>
          </a:p>
        </p:txBody>
      </p:sp>
      <p:sp>
        <p:nvSpPr>
          <p:cNvPr id="542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B25C3D2-6EF6-6447-A632-EE11B5EF9332}" type="slidenum">
              <a:rPr lang="de-DE" sz="1200"/>
              <a:pPr/>
              <a:t>48</a:t>
            </a:fld>
            <a:endParaRPr lang="de-DE" sz="1200"/>
          </a:p>
        </p:txBody>
      </p:sp>
      <p:sp>
        <p:nvSpPr>
          <p:cNvPr id="163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D5467DD-4DDB-BF47-B51F-4A90170224F3}" type="slidenum">
              <a:rPr lang="de-DE" sz="1200"/>
              <a:pPr/>
              <a:t>54</a:t>
            </a:fld>
            <a:endParaRPr lang="de-DE" sz="1200"/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97F6AD3-284E-9547-ADC4-D1984816A539}" type="slidenum">
              <a:rPr lang="de-DE" sz="1200"/>
              <a:pPr/>
              <a:t>55</a:t>
            </a:fld>
            <a:endParaRPr lang="de-DE" sz="1200"/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B373F22-BFFA-424B-839C-DA4008491B88}" type="slidenum">
              <a:rPr lang="de-DE" sz="1200"/>
              <a:pPr/>
              <a:t>56</a:t>
            </a:fld>
            <a:endParaRPr lang="de-DE" sz="1200"/>
          </a:p>
        </p:txBody>
      </p:sp>
      <p:sp>
        <p:nvSpPr>
          <p:cNvPr id="235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D80A8A3-5CB7-0647-BC17-F4609C89CB0D}" type="slidenum">
              <a:rPr lang="de-DE" sz="1200"/>
              <a:pPr/>
              <a:t>57</a:t>
            </a:fld>
            <a:endParaRPr lang="de-DE" sz="1200"/>
          </a:p>
        </p:txBody>
      </p:sp>
      <p:sp>
        <p:nvSpPr>
          <p:cNvPr id="276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40F04D0-D2F2-664A-8276-10C9840B1DDA}" type="slidenum">
              <a:rPr lang="de-DE" sz="1200"/>
              <a:pPr/>
              <a:t>8</a:t>
            </a:fld>
            <a:endParaRPr lang="de-DE" sz="1200"/>
          </a:p>
        </p:txBody>
      </p:sp>
      <p:sp>
        <p:nvSpPr>
          <p:cNvPr id="8089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603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763B5A8-92FD-8042-8B8A-21CA5E644C76}" type="slidenum">
              <a:rPr lang="de-DE" sz="1200"/>
              <a:pPr/>
              <a:t>9</a:t>
            </a:fld>
            <a:endParaRPr lang="de-DE" sz="1200"/>
          </a:p>
        </p:txBody>
      </p:sp>
      <p:sp>
        <p:nvSpPr>
          <p:cNvPr id="8192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7651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89F0317-BB8A-8E4B-B2B6-5A0365204716}" type="slidenum">
              <a:rPr lang="de-DE" sz="1200"/>
              <a:pPr/>
              <a:t>10</a:t>
            </a:fld>
            <a:endParaRPr lang="de-DE" sz="1200"/>
          </a:p>
        </p:txBody>
      </p:sp>
      <p:sp>
        <p:nvSpPr>
          <p:cNvPr id="307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B92E323-CD25-524F-83F0-35E87426C16B}" type="slidenum">
              <a:rPr lang="de-DE" sz="1200"/>
              <a:pPr/>
              <a:t>11</a:t>
            </a:fld>
            <a:endParaRPr lang="de-DE" sz="1200"/>
          </a:p>
        </p:txBody>
      </p:sp>
      <p:sp>
        <p:nvSpPr>
          <p:cNvPr id="8294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1747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8D4225E-F985-DC44-BEEF-AFBC72732288}" type="slidenum">
              <a:rPr lang="de-DE" sz="1200"/>
              <a:pPr/>
              <a:t>12</a:t>
            </a:fld>
            <a:endParaRPr lang="de-DE" sz="1200"/>
          </a:p>
        </p:txBody>
      </p:sp>
      <p:sp>
        <p:nvSpPr>
          <p:cNvPr id="8397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3795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CBD0C4D-CBC2-724F-9303-8B334AD1ABFF}" type="slidenum">
              <a:rPr lang="de-DE" sz="1200"/>
              <a:pPr/>
              <a:t>13</a:t>
            </a:fld>
            <a:endParaRPr lang="de-DE" sz="1200"/>
          </a:p>
        </p:txBody>
      </p:sp>
      <p:sp>
        <p:nvSpPr>
          <p:cNvPr id="1034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A1D70CB-730D-3247-93E4-767794E3472E}" type="slidenum">
              <a:rPr lang="de-DE" sz="1200"/>
              <a:pPr/>
              <a:t>14</a:t>
            </a:fld>
            <a:endParaRPr lang="de-DE" sz="1200"/>
          </a:p>
        </p:txBody>
      </p:sp>
      <p:sp>
        <p:nvSpPr>
          <p:cNvPr id="9011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6083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DD6D2-FD68-0E4E-B95D-FDA1A389D9C3}" type="datetimeFigureOut">
              <a:rPr lang="de-DE" smtClean="0"/>
              <a:t>29.10.2021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B56CD-A2AB-444F-B1F7-F75E93AEA8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1249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DD6D2-FD68-0E4E-B95D-FDA1A389D9C3}" type="datetimeFigureOut">
              <a:rPr lang="de-DE" smtClean="0"/>
              <a:t>29.10.2021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B56CD-A2AB-444F-B1F7-F75E93AEA8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0658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DD6D2-FD68-0E4E-B95D-FDA1A389D9C3}" type="datetimeFigureOut">
              <a:rPr lang="de-DE" smtClean="0"/>
              <a:t>29.10.2021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B56CD-A2AB-444F-B1F7-F75E93AEA8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1959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el, Text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iagrammplatzhalter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 rtlCol="0">
            <a:normAutofit/>
          </a:bodyPr>
          <a:lstStyle/>
          <a:p>
            <a:pPr lvl="0"/>
            <a:endParaRPr lang="de-DE" noProof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70FE1-BEDE-E242-969A-3751F182448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1130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3D233-253E-5E48-8C01-6F445D6C015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5872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DD6D2-FD68-0E4E-B95D-FDA1A389D9C3}" type="datetimeFigureOut">
              <a:rPr lang="de-DE" smtClean="0"/>
              <a:t>29.10.2021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B56CD-A2AB-444F-B1F7-F75E93AEA8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7220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DD6D2-FD68-0E4E-B95D-FDA1A389D9C3}" type="datetimeFigureOut">
              <a:rPr lang="de-DE" smtClean="0"/>
              <a:t>29.10.2021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B56CD-A2AB-444F-B1F7-F75E93AEA8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5489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DD6D2-FD68-0E4E-B95D-FDA1A389D9C3}" type="datetimeFigureOut">
              <a:rPr lang="de-DE" smtClean="0"/>
              <a:t>29.10.2021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B56CD-A2AB-444F-B1F7-F75E93AEA8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8903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DD6D2-FD68-0E4E-B95D-FDA1A389D9C3}" type="datetimeFigureOut">
              <a:rPr lang="de-DE" smtClean="0"/>
              <a:t>29.10.2021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B56CD-A2AB-444F-B1F7-F75E93AEA8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407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DD6D2-FD68-0E4E-B95D-FDA1A389D9C3}" type="datetimeFigureOut">
              <a:rPr lang="de-DE" smtClean="0"/>
              <a:t>29.10.2021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B56CD-A2AB-444F-B1F7-F75E93AEA8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7277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DD6D2-FD68-0E4E-B95D-FDA1A389D9C3}" type="datetimeFigureOut">
              <a:rPr lang="de-DE" smtClean="0"/>
              <a:t>29.10.2021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B56CD-A2AB-444F-B1F7-F75E93AEA8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3796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DD6D2-FD68-0E4E-B95D-FDA1A389D9C3}" type="datetimeFigureOut">
              <a:rPr lang="de-DE" smtClean="0"/>
              <a:t>29.10.2021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B56CD-A2AB-444F-B1F7-F75E93AEA8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3465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DD6D2-FD68-0E4E-B95D-FDA1A389D9C3}" type="datetimeFigureOut">
              <a:rPr lang="de-DE" smtClean="0"/>
              <a:t>29.10.2021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B56CD-A2AB-444F-B1F7-F75E93AEA8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9353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DD6D2-FD68-0E4E-B95D-FDA1A389D9C3}" type="datetimeFigureOut">
              <a:rPr lang="de-DE" smtClean="0"/>
              <a:t>29.10.2021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B56CD-A2AB-444F-B1F7-F75E93AEA8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7568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image" Target="../media/image9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7.bin"/><Relationship Id="rId10" Type="http://schemas.openxmlformats.org/officeDocument/2006/relationships/image" Target="../media/image13.emf"/><Relationship Id="rId4" Type="http://schemas.openxmlformats.org/officeDocument/2006/relationships/image" Target="../media/image10.emf"/><Relationship Id="rId9" Type="http://schemas.openxmlformats.org/officeDocument/2006/relationships/oleObject" Target="../embeddings/oleObject9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>
                <a:solidFill>
                  <a:srgbClr val="800000"/>
                </a:solidFill>
              </a:rPr>
              <a:t>Mathematical</a:t>
            </a:r>
            <a:r>
              <a:rPr lang="de-DE" dirty="0">
                <a:solidFill>
                  <a:srgbClr val="800000"/>
                </a:solidFill>
              </a:rPr>
              <a:t> </a:t>
            </a:r>
            <a:r>
              <a:rPr lang="de-DE" dirty="0" err="1">
                <a:solidFill>
                  <a:srgbClr val="800000"/>
                </a:solidFill>
              </a:rPr>
              <a:t>rigour</a:t>
            </a:r>
            <a:r>
              <a:rPr lang="de-DE" dirty="0">
                <a:solidFill>
                  <a:srgbClr val="800000"/>
                </a:solidFill>
              </a:rPr>
              <a:t>, </a:t>
            </a:r>
            <a:r>
              <a:rPr lang="de-DE" dirty="0" err="1">
                <a:solidFill>
                  <a:srgbClr val="800000"/>
                </a:solidFill>
              </a:rPr>
              <a:t>mathematical</a:t>
            </a:r>
            <a:r>
              <a:rPr lang="de-DE" dirty="0">
                <a:solidFill>
                  <a:srgbClr val="800000"/>
                </a:solidFill>
              </a:rPr>
              <a:t> </a:t>
            </a:r>
            <a:r>
              <a:rPr lang="de-DE" dirty="0" err="1">
                <a:solidFill>
                  <a:srgbClr val="800000"/>
                </a:solidFill>
              </a:rPr>
              <a:t>creativity</a:t>
            </a:r>
            <a:r>
              <a:rPr lang="de-DE" dirty="0">
                <a:solidFill>
                  <a:srgbClr val="800000"/>
                </a:solidFill>
              </a:rPr>
              <a:t>, </a:t>
            </a:r>
            <a:r>
              <a:rPr lang="de-DE" dirty="0" err="1">
                <a:solidFill>
                  <a:srgbClr val="800000"/>
                </a:solidFill>
              </a:rPr>
              <a:t>and</a:t>
            </a:r>
            <a:r>
              <a:rPr lang="de-DE" dirty="0">
                <a:solidFill>
                  <a:srgbClr val="800000"/>
                </a:solidFill>
              </a:rPr>
              <a:t> </a:t>
            </a:r>
            <a:r>
              <a:rPr lang="de-DE" dirty="0" err="1">
                <a:solidFill>
                  <a:srgbClr val="800000"/>
                </a:solidFill>
              </a:rPr>
              <a:t>the</a:t>
            </a:r>
            <a:r>
              <a:rPr lang="de-DE" dirty="0">
                <a:solidFill>
                  <a:srgbClr val="800000"/>
                </a:solidFill>
              </a:rPr>
              <a:t> </a:t>
            </a:r>
            <a:r>
              <a:rPr lang="de-DE" dirty="0" err="1">
                <a:solidFill>
                  <a:srgbClr val="800000"/>
                </a:solidFill>
              </a:rPr>
              <a:t>transgression</a:t>
            </a:r>
            <a:r>
              <a:rPr lang="de-DE" dirty="0">
                <a:solidFill>
                  <a:srgbClr val="800000"/>
                </a:solidFill>
              </a:rPr>
              <a:t> </a:t>
            </a:r>
            <a:r>
              <a:rPr lang="de-DE" dirty="0" err="1">
                <a:solidFill>
                  <a:srgbClr val="800000"/>
                </a:solidFill>
              </a:rPr>
              <a:t>of</a:t>
            </a:r>
            <a:r>
              <a:rPr lang="de-DE" dirty="0">
                <a:solidFill>
                  <a:srgbClr val="800000"/>
                </a:solidFill>
              </a:rPr>
              <a:t> </a:t>
            </a:r>
            <a:r>
              <a:rPr lang="de-DE" dirty="0" err="1">
                <a:solidFill>
                  <a:srgbClr val="800000"/>
                </a:solidFill>
              </a:rPr>
              <a:t>limits</a:t>
            </a:r>
            <a:r>
              <a:rPr lang="de-DE" dirty="0">
                <a:solidFill>
                  <a:srgbClr val="800000"/>
                </a:solidFill>
              </a:rPr>
              <a:t> 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199"/>
            <a:ext cx="6400800" cy="2422253"/>
          </a:xfrm>
        </p:spPr>
        <p:txBody>
          <a:bodyPr/>
          <a:lstStyle/>
          <a:p>
            <a:r>
              <a:rPr lang="de-DE" dirty="0">
                <a:solidFill>
                  <a:srgbClr val="800000"/>
                </a:solidFill>
              </a:rPr>
              <a:t>Eberhard Knobloch, Berlin</a:t>
            </a:r>
          </a:p>
          <a:p>
            <a:r>
              <a:rPr lang="de-DE" dirty="0">
                <a:solidFill>
                  <a:srgbClr val="800000"/>
                </a:solidFill>
              </a:rPr>
              <a:t>St. Petersburg </a:t>
            </a:r>
            <a:r>
              <a:rPr lang="de-DE" dirty="0" err="1">
                <a:solidFill>
                  <a:srgbClr val="800000"/>
                </a:solidFill>
              </a:rPr>
              <a:t>December</a:t>
            </a:r>
            <a:r>
              <a:rPr lang="de-DE">
                <a:solidFill>
                  <a:srgbClr val="800000"/>
                </a:solidFill>
              </a:rPr>
              <a:t> 2, </a:t>
            </a:r>
            <a:r>
              <a:rPr lang="de-DE" dirty="0">
                <a:solidFill>
                  <a:srgbClr val="800000"/>
                </a:solidFill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1178110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>
                <a:latin typeface="Arial" charset="0"/>
              </a:rPr>
              <a:t>Sphere and cylinder</a:t>
            </a:r>
          </a:p>
        </p:txBody>
      </p:sp>
      <p:pic>
        <p:nvPicPr>
          <p:cNvPr id="28674" name="Picture 3" descr="Scannen000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6" r="14626"/>
          <a:stretch>
            <a:fillRect/>
          </a:stretch>
        </p:blipFill>
        <p:spPr>
          <a:noFill/>
        </p:spPr>
      </p:pic>
    </p:spTree>
    <p:extLst>
      <p:ext uri="{BB962C8B-B14F-4D97-AF65-F5344CB8AC3E}">
        <p14:creationId xmlns:p14="http://schemas.microsoft.com/office/powerpoint/2010/main" val="28294117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>
                <a:latin typeface="Arial" charset="0"/>
                <a:ea typeface="+mj-ea"/>
                <a:cs typeface="+mj-cs"/>
              </a:rPr>
              <a:t>Theorem about sphere and cone</a:t>
            </a:r>
          </a:p>
        </p:txBody>
      </p:sp>
      <p:sp>
        <p:nvSpPr>
          <p:cNvPr id="3072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de-DE">
                <a:latin typeface="Arial" charset="0"/>
              </a:rPr>
              <a:t>The volume of a sphere is four times as great as the cone with base equal to a great circle of the sphere and height equal to its radius:</a:t>
            </a:r>
          </a:p>
          <a:p>
            <a:pPr eaLnBrk="1" hangingPunct="1"/>
            <a:r>
              <a:rPr lang="de-DE">
                <a:latin typeface="Arial" charset="0"/>
              </a:rPr>
              <a:t>V</a:t>
            </a:r>
            <a:r>
              <a:rPr lang="de-DE" baseline="-25000">
                <a:latin typeface="Arial" charset="0"/>
              </a:rPr>
              <a:t>sphere</a:t>
            </a:r>
            <a:r>
              <a:rPr lang="de-DE">
                <a:latin typeface="Arial" charset="0"/>
              </a:rPr>
              <a:t> = 4 x V</a:t>
            </a:r>
            <a:r>
              <a:rPr lang="de-DE" baseline="-25000">
                <a:latin typeface="Arial" charset="0"/>
              </a:rPr>
              <a:t>cone 2</a:t>
            </a:r>
            <a:endParaRPr lang="de-DE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2778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>
                <a:latin typeface="Arial" charset="0"/>
              </a:rPr>
              <a:t>Problem: surface of a sphere</a:t>
            </a:r>
          </a:p>
        </p:txBody>
      </p:sp>
      <p:sp>
        <p:nvSpPr>
          <p:cNvPr id="3277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de-DE">
                <a:latin typeface="Arial" charset="0"/>
              </a:rPr>
              <a:t>If the analogous theorem holds the surface of the sphere must be equal to four great circles in it.</a:t>
            </a:r>
          </a:p>
          <a:p>
            <a:pPr eaLnBrk="1" hangingPunct="1"/>
            <a:r>
              <a:rPr lang="de-DE">
                <a:latin typeface="Arial" charset="0"/>
              </a:rPr>
              <a:t>Analogies in the context of discovery</a:t>
            </a:r>
          </a:p>
          <a:p>
            <a:pPr eaLnBrk="1" hangingPunct="1"/>
            <a:r>
              <a:rPr lang="de-DE">
                <a:latin typeface="Arial" charset="0"/>
              </a:rPr>
              <a:t>Demonstration: 13 theorems</a:t>
            </a:r>
          </a:p>
        </p:txBody>
      </p:sp>
    </p:spTree>
    <p:extLst>
      <p:ext uri="{BB962C8B-B14F-4D97-AF65-F5344CB8AC3E}">
        <p14:creationId xmlns:p14="http://schemas.microsoft.com/office/powerpoint/2010/main" val="337392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>
                <a:latin typeface="Arial" charset="0"/>
                <a:ea typeface="+mj-ea"/>
                <a:cs typeface="+mj-cs"/>
              </a:rPr>
              <a:t>Archimedean tr</a:t>
            </a:r>
            <a:r>
              <a:rPr lang="de-DE" altLang="ja-JP">
                <a:latin typeface="Arial" charset="0"/>
                <a:ea typeface="+mj-ea"/>
                <a:cs typeface="+mj-cs"/>
              </a:rPr>
              <a:t>ópos of the éphodos</a:t>
            </a:r>
            <a:endParaRPr lang="de-DE">
              <a:latin typeface="Arial" charset="0"/>
              <a:ea typeface="+mj-ea"/>
              <a:cs typeface="+mj-cs"/>
            </a:endParaRPr>
          </a:p>
        </p:txBody>
      </p:sp>
      <p:sp>
        <p:nvSpPr>
          <p:cNvPr id="43010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371600"/>
            <a:ext cx="8610600" cy="51054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de-DE" dirty="0">
                <a:latin typeface="Arial" charset="0"/>
              </a:rPr>
              <a:t>Transfer </a:t>
            </a:r>
            <a:r>
              <a:rPr lang="de-DE" dirty="0" err="1">
                <a:latin typeface="Arial" charset="0"/>
              </a:rPr>
              <a:t>of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the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structure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of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quantities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to</a:t>
            </a:r>
            <a:r>
              <a:rPr lang="de-DE" dirty="0">
                <a:latin typeface="Arial" charset="0"/>
              </a:rPr>
              <a:t> non-</a:t>
            </a:r>
            <a:r>
              <a:rPr lang="de-DE" dirty="0" err="1">
                <a:latin typeface="Arial" charset="0"/>
              </a:rPr>
              <a:t>quantities</a:t>
            </a:r>
            <a:r>
              <a:rPr lang="de-DE" dirty="0">
                <a:latin typeface="Arial" charset="0"/>
              </a:rPr>
              <a:t> (</a:t>
            </a:r>
            <a:r>
              <a:rPr lang="de-DE" dirty="0" err="1">
                <a:latin typeface="Arial" charset="0"/>
              </a:rPr>
              <a:t>indivisibles</a:t>
            </a:r>
            <a:r>
              <a:rPr lang="de-DE" dirty="0">
                <a:latin typeface="Arial" charset="0"/>
              </a:rPr>
              <a:t>)</a:t>
            </a:r>
          </a:p>
          <a:p>
            <a:pPr eaLnBrk="1" hangingPunct="1"/>
            <a:r>
              <a:rPr lang="de-DE" dirty="0" err="1">
                <a:latin typeface="Arial" charset="0"/>
              </a:rPr>
              <a:t>Sections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of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areas</a:t>
            </a:r>
            <a:r>
              <a:rPr lang="de-DE" dirty="0">
                <a:latin typeface="Arial" charset="0"/>
              </a:rPr>
              <a:t> (</a:t>
            </a:r>
            <a:r>
              <a:rPr lang="de-DE" dirty="0" err="1">
                <a:latin typeface="Arial" charset="0"/>
              </a:rPr>
              <a:t>straight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lines</a:t>
            </a:r>
            <a:r>
              <a:rPr lang="de-DE" dirty="0">
                <a:latin typeface="Arial" charset="0"/>
              </a:rPr>
              <a:t>) </a:t>
            </a:r>
            <a:r>
              <a:rPr lang="de-DE" dirty="0" err="1">
                <a:latin typeface="Arial" charset="0"/>
              </a:rPr>
              <a:t>or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bodies</a:t>
            </a:r>
            <a:r>
              <a:rPr lang="de-DE" dirty="0">
                <a:latin typeface="Arial" charset="0"/>
              </a:rPr>
              <a:t> (</a:t>
            </a:r>
            <a:r>
              <a:rPr lang="de-DE" dirty="0" err="1">
                <a:latin typeface="Arial" charset="0"/>
              </a:rPr>
              <a:t>circles</a:t>
            </a:r>
            <a:r>
              <a:rPr lang="de-DE" dirty="0">
                <a:latin typeface="Arial" charset="0"/>
              </a:rPr>
              <a:t>) </a:t>
            </a:r>
            <a:r>
              <a:rPr lang="de-DE" dirty="0" err="1">
                <a:latin typeface="Arial" charset="0"/>
              </a:rPr>
              <a:t>are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weighed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by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means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of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the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doctrine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of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centres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of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gravity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and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statics</a:t>
            </a:r>
            <a:r>
              <a:rPr lang="de-DE" dirty="0">
                <a:latin typeface="Arial" charset="0"/>
              </a:rPr>
              <a:t>:</a:t>
            </a:r>
          </a:p>
          <a:p>
            <a:pPr eaLnBrk="1" hangingPunct="1"/>
            <a:r>
              <a:rPr lang="de-DE" dirty="0" err="1">
                <a:latin typeface="Arial" charset="0"/>
              </a:rPr>
              <a:t>Triangles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consist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of</a:t>
            </a:r>
            <a:r>
              <a:rPr lang="de-DE" dirty="0">
                <a:latin typeface="Arial" charset="0"/>
              </a:rPr>
              <a:t> (</a:t>
            </a:r>
            <a:r>
              <a:rPr lang="de-DE" dirty="0" err="1">
                <a:latin typeface="Arial" charset="0"/>
              </a:rPr>
              <a:t>syn</a:t>
            </a:r>
            <a:r>
              <a:rPr lang="de-DE" altLang="ja-JP" dirty="0" err="1">
                <a:latin typeface="Arial" charset="0"/>
              </a:rPr>
              <a:t>ésteke</a:t>
            </a:r>
            <a:r>
              <a:rPr lang="de-DE" altLang="ja-JP" dirty="0">
                <a:latin typeface="Arial" charset="0"/>
              </a:rPr>
              <a:t>) </a:t>
            </a:r>
            <a:r>
              <a:rPr lang="de-DE" altLang="ja-JP" dirty="0" err="1">
                <a:latin typeface="Arial" charset="0"/>
              </a:rPr>
              <a:t>straight</a:t>
            </a:r>
            <a:r>
              <a:rPr lang="de-DE" altLang="ja-JP" dirty="0">
                <a:latin typeface="Arial" charset="0"/>
              </a:rPr>
              <a:t> </a:t>
            </a:r>
            <a:r>
              <a:rPr lang="de-DE" altLang="ja-JP" dirty="0" err="1">
                <a:latin typeface="Arial" charset="0"/>
              </a:rPr>
              <a:t>lines</a:t>
            </a:r>
            <a:endParaRPr lang="de-DE" altLang="ja-JP" dirty="0">
              <a:latin typeface="Arial" charset="0"/>
            </a:endParaRPr>
          </a:p>
          <a:p>
            <a:pPr eaLnBrk="1" hangingPunct="1"/>
            <a:r>
              <a:rPr lang="de-DE" altLang="ja-JP" dirty="0" err="1">
                <a:latin typeface="Arial" charset="0"/>
              </a:rPr>
              <a:t>Circles</a:t>
            </a:r>
            <a:r>
              <a:rPr lang="de-DE" altLang="ja-JP" dirty="0">
                <a:latin typeface="Arial" charset="0"/>
              </a:rPr>
              <a:t> </a:t>
            </a:r>
            <a:r>
              <a:rPr lang="de-DE" altLang="ja-JP" dirty="0" err="1">
                <a:latin typeface="Arial" charset="0"/>
              </a:rPr>
              <a:t>fill</a:t>
            </a:r>
            <a:r>
              <a:rPr lang="de-DE" altLang="ja-JP" dirty="0">
                <a:latin typeface="Arial" charset="0"/>
              </a:rPr>
              <a:t> (</a:t>
            </a:r>
            <a:r>
              <a:rPr lang="de-DE" altLang="ja-JP" dirty="0" err="1">
                <a:latin typeface="Arial" charset="0"/>
              </a:rPr>
              <a:t>sympleroûn</a:t>
            </a:r>
            <a:r>
              <a:rPr lang="de-DE" altLang="ja-JP" dirty="0">
                <a:latin typeface="Arial" charset="0"/>
              </a:rPr>
              <a:t>) </a:t>
            </a:r>
            <a:r>
              <a:rPr lang="de-DE" altLang="ja-JP" dirty="0" err="1">
                <a:latin typeface="Arial" charset="0"/>
              </a:rPr>
              <a:t>the</a:t>
            </a:r>
            <a:r>
              <a:rPr lang="de-DE" altLang="ja-JP" dirty="0">
                <a:latin typeface="Arial" charset="0"/>
              </a:rPr>
              <a:t> </a:t>
            </a:r>
            <a:r>
              <a:rPr lang="de-DE" altLang="ja-JP" dirty="0" err="1">
                <a:latin typeface="Arial" charset="0"/>
              </a:rPr>
              <a:t>cylinder</a:t>
            </a:r>
            <a:endParaRPr lang="de-DE" altLang="ja-JP" dirty="0">
              <a:latin typeface="Arial" charset="0"/>
            </a:endParaRPr>
          </a:p>
          <a:p>
            <a:pPr eaLnBrk="1" hangingPunct="1"/>
            <a:r>
              <a:rPr lang="de-DE" dirty="0" err="1">
                <a:latin typeface="Arial" charset="0"/>
              </a:rPr>
              <a:t>No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infinitesimals</a:t>
            </a:r>
            <a:r>
              <a:rPr lang="de-DE" dirty="0">
                <a:latin typeface="Arial" charset="0"/>
              </a:rPr>
              <a:t>, </a:t>
            </a:r>
            <a:r>
              <a:rPr lang="de-DE" dirty="0" err="1">
                <a:latin typeface="Arial" charset="0"/>
              </a:rPr>
              <a:t>no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summations</a:t>
            </a:r>
            <a:r>
              <a:rPr lang="de-DE" dirty="0">
                <a:latin typeface="Arial" charset="0"/>
              </a:rPr>
              <a:t>: </a:t>
            </a:r>
            <a:r>
              <a:rPr lang="de-DE" dirty="0" err="1">
                <a:latin typeface="Arial" charset="0"/>
              </a:rPr>
              <a:t>transfer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from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the</a:t>
            </a:r>
            <a:r>
              <a:rPr lang="de-DE" dirty="0">
                <a:latin typeface="Arial" charset="0"/>
              </a:rPr>
              <a:t> finite </a:t>
            </a:r>
            <a:r>
              <a:rPr lang="de-DE" dirty="0" err="1">
                <a:latin typeface="Arial" charset="0"/>
              </a:rPr>
              <a:t>to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the</a:t>
            </a:r>
            <a:r>
              <a:rPr lang="de-DE" dirty="0">
                <a:latin typeface="Arial" charset="0"/>
              </a:rPr>
              <a:t> infinite (</a:t>
            </a:r>
            <a:r>
              <a:rPr lang="de-DE" dirty="0" err="1">
                <a:latin typeface="Arial" charset="0"/>
              </a:rPr>
              <a:t>measure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axiom</a:t>
            </a:r>
            <a:r>
              <a:rPr lang="de-DE" sz="2400" dirty="0">
                <a:latin typeface="Arial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829147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1295400"/>
          </a:xfrm>
        </p:spPr>
        <p:txBody>
          <a:bodyPr/>
          <a:lstStyle/>
          <a:p>
            <a:pPr eaLnBrk="1" hangingPunct="1"/>
            <a:r>
              <a:rPr lang="de-DE">
                <a:latin typeface="Arial" charset="0"/>
              </a:rPr>
              <a:t>Archimedes transgressed limits</a:t>
            </a:r>
          </a:p>
        </p:txBody>
      </p:sp>
      <p:sp>
        <p:nvSpPr>
          <p:cNvPr id="45058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752600"/>
            <a:ext cx="85344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DE" dirty="0">
                <a:latin typeface="Arial" charset="0"/>
              </a:rPr>
              <a:t>1. He </a:t>
            </a:r>
            <a:r>
              <a:rPr lang="de-DE" dirty="0" err="1">
                <a:latin typeface="Arial" charset="0"/>
              </a:rPr>
              <a:t>violated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methodological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prescriptions</a:t>
            </a:r>
            <a:endParaRPr lang="de-DE" dirty="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de-DE" dirty="0">
                <a:latin typeface="Arial" charset="0"/>
              </a:rPr>
              <a:t>2. He </a:t>
            </a:r>
            <a:r>
              <a:rPr lang="de-DE" dirty="0" err="1">
                <a:latin typeface="Arial" charset="0"/>
              </a:rPr>
              <a:t>used</a:t>
            </a:r>
            <a:r>
              <a:rPr lang="de-DE" dirty="0">
                <a:latin typeface="Arial" charset="0"/>
              </a:rPr>
              <a:t> non-</a:t>
            </a:r>
            <a:r>
              <a:rPr lang="de-DE" dirty="0" err="1">
                <a:latin typeface="Arial" charset="0"/>
              </a:rPr>
              <a:t>mathematical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objects</a:t>
            </a:r>
            <a:r>
              <a:rPr lang="de-DE" dirty="0">
                <a:latin typeface="Arial" charset="0"/>
              </a:rPr>
              <a:t> (non-</a:t>
            </a:r>
            <a:r>
              <a:rPr lang="de-DE" dirty="0" err="1">
                <a:latin typeface="Arial" charset="0"/>
              </a:rPr>
              <a:t>quantities</a:t>
            </a:r>
            <a:r>
              <a:rPr lang="de-DE" dirty="0">
                <a:latin typeface="Arial" charset="0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de-DE" dirty="0">
                <a:latin typeface="Arial" charset="0"/>
              </a:rPr>
              <a:t>3. He </a:t>
            </a:r>
            <a:r>
              <a:rPr lang="de-DE" dirty="0" err="1">
                <a:latin typeface="Arial" charset="0"/>
              </a:rPr>
              <a:t>violated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the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axiom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named</a:t>
            </a:r>
            <a:r>
              <a:rPr lang="de-DE" dirty="0">
                <a:latin typeface="Arial" charset="0"/>
              </a:rPr>
              <a:t> after </a:t>
            </a:r>
            <a:r>
              <a:rPr lang="de-DE" dirty="0" err="1">
                <a:latin typeface="Arial" charset="0"/>
              </a:rPr>
              <a:t>him</a:t>
            </a:r>
            <a:r>
              <a:rPr lang="de-DE" dirty="0">
                <a:latin typeface="Arial" charset="0"/>
              </a:rPr>
              <a:t>: </a:t>
            </a:r>
            <a:r>
              <a:rPr lang="de-DE" dirty="0" err="1">
                <a:latin typeface="Arial" charset="0"/>
              </a:rPr>
              <a:t>Let</a:t>
            </a:r>
            <a:r>
              <a:rPr lang="de-DE" dirty="0">
                <a:latin typeface="Arial" charset="0"/>
              </a:rPr>
              <a:t> </a:t>
            </a:r>
            <a:r>
              <a:rPr lang="de-DE" i="1" dirty="0">
                <a:latin typeface="Arial" charset="0"/>
              </a:rPr>
              <a:t>a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and</a:t>
            </a:r>
            <a:r>
              <a:rPr lang="de-DE" dirty="0">
                <a:latin typeface="Arial" charset="0"/>
              </a:rPr>
              <a:t> </a:t>
            </a:r>
            <a:r>
              <a:rPr lang="de-DE" i="1" dirty="0">
                <a:latin typeface="Arial" charset="0"/>
              </a:rPr>
              <a:t>b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be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two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arbitrary</a:t>
            </a:r>
            <a:r>
              <a:rPr lang="de-DE" dirty="0">
                <a:latin typeface="Arial" charset="0"/>
              </a:rPr>
              <a:t> real </a:t>
            </a:r>
            <a:r>
              <a:rPr lang="de-DE" dirty="0" err="1">
                <a:latin typeface="Arial" charset="0"/>
              </a:rPr>
              <a:t>numbers</a:t>
            </a:r>
            <a:r>
              <a:rPr lang="de-DE" dirty="0">
                <a:latin typeface="Arial" charset="0"/>
              </a:rPr>
              <a:t>. </a:t>
            </a:r>
            <a:r>
              <a:rPr lang="de-DE" dirty="0" err="1">
                <a:latin typeface="Arial" charset="0"/>
              </a:rPr>
              <a:t>Then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there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is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always</a:t>
            </a:r>
            <a:r>
              <a:rPr lang="de-DE" dirty="0">
                <a:latin typeface="Arial" charset="0"/>
              </a:rPr>
              <a:t> a </a:t>
            </a:r>
            <a:r>
              <a:rPr lang="de-DE" dirty="0" err="1">
                <a:latin typeface="Arial" charset="0"/>
              </a:rPr>
              <a:t>natural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number</a:t>
            </a:r>
            <a:r>
              <a:rPr lang="de-DE" dirty="0">
                <a:latin typeface="Arial" charset="0"/>
              </a:rPr>
              <a:t> </a:t>
            </a:r>
            <a:r>
              <a:rPr lang="de-DE" i="1" dirty="0" err="1">
                <a:latin typeface="Arial" charset="0"/>
              </a:rPr>
              <a:t>n</a:t>
            </a:r>
            <a:r>
              <a:rPr lang="de-DE" dirty="0">
                <a:latin typeface="Arial" charset="0"/>
              </a:rPr>
              <a:t>, such </a:t>
            </a:r>
            <a:r>
              <a:rPr lang="de-DE" dirty="0" err="1">
                <a:latin typeface="Arial" charset="0"/>
              </a:rPr>
              <a:t>that</a:t>
            </a:r>
            <a:r>
              <a:rPr lang="de-DE" dirty="0">
                <a:latin typeface="Arial" charset="0"/>
              </a:rPr>
              <a:t> </a:t>
            </a:r>
            <a:r>
              <a:rPr lang="de-DE" i="1" dirty="0">
                <a:latin typeface="Arial" charset="0"/>
              </a:rPr>
              <a:t>na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is</a:t>
            </a:r>
            <a:r>
              <a:rPr lang="de-DE" dirty="0">
                <a:latin typeface="Arial" charset="0"/>
              </a:rPr>
              <a:t> larger </a:t>
            </a:r>
            <a:r>
              <a:rPr lang="de-DE" dirty="0" err="1">
                <a:latin typeface="Arial" charset="0"/>
              </a:rPr>
              <a:t>than</a:t>
            </a:r>
            <a:r>
              <a:rPr lang="de-DE" dirty="0">
                <a:latin typeface="Arial" charset="0"/>
              </a:rPr>
              <a:t> </a:t>
            </a:r>
            <a:r>
              <a:rPr lang="de-DE" i="1" dirty="0">
                <a:latin typeface="Arial" charset="0"/>
              </a:rPr>
              <a:t>b</a:t>
            </a:r>
            <a:r>
              <a:rPr lang="de-DE" dirty="0">
                <a:latin typeface="Arial" charset="0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de-DE" dirty="0">
                <a:latin typeface="Arial" charset="0"/>
              </a:rPr>
              <a:t>He </a:t>
            </a:r>
            <a:r>
              <a:rPr lang="de-DE" dirty="0" err="1">
                <a:latin typeface="Arial" charset="0"/>
              </a:rPr>
              <a:t>replaced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the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mode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of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possibility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by</a:t>
            </a:r>
            <a:r>
              <a:rPr lang="de-DE" dirty="0">
                <a:latin typeface="Arial" charset="0"/>
              </a:rPr>
              <a:t> an </a:t>
            </a:r>
            <a:r>
              <a:rPr lang="de-DE" dirty="0" err="1">
                <a:latin typeface="Arial" charset="0"/>
              </a:rPr>
              <a:t>action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really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carried</a:t>
            </a:r>
            <a:r>
              <a:rPr lang="de-DE" dirty="0">
                <a:latin typeface="Arial" charset="0"/>
              </a:rPr>
              <a:t> out</a:t>
            </a:r>
          </a:p>
        </p:txBody>
      </p:sp>
    </p:spTree>
    <p:extLst>
      <p:ext uri="{BB962C8B-B14F-4D97-AF65-F5344CB8AC3E}">
        <p14:creationId xmlns:p14="http://schemas.microsoft.com/office/powerpoint/2010/main" val="1893250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9644" y="837404"/>
            <a:ext cx="3713833" cy="6020595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766"/>
          </a:xfrm>
        </p:spPr>
        <p:txBody>
          <a:bodyPr>
            <a:normAutofit fontScale="90000"/>
          </a:bodyPr>
          <a:lstStyle/>
          <a:p>
            <a:r>
              <a:rPr lang="de-DE" dirty="0"/>
              <a:t>2. </a:t>
            </a:r>
            <a:r>
              <a:rPr lang="de-DE" dirty="0" err="1"/>
              <a:t>Kepler‘s</a:t>
            </a:r>
            <a:r>
              <a:rPr lang="de-DE" dirty="0"/>
              <a:t> New </a:t>
            </a:r>
            <a:r>
              <a:rPr lang="de-DE" dirty="0" err="1"/>
              <a:t>stereometry</a:t>
            </a:r>
            <a:r>
              <a:rPr lang="de-DE" dirty="0"/>
              <a:t> 1615</a:t>
            </a:r>
          </a:p>
        </p:txBody>
      </p:sp>
    </p:spTree>
    <p:extLst>
      <p:ext uri="{BB962C8B-B14F-4D97-AF65-F5344CB8AC3E}">
        <p14:creationId xmlns:p14="http://schemas.microsoft.com/office/powerpoint/2010/main" val="40543186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Kepler: </a:t>
            </a:r>
            <a:r>
              <a:rPr lang="de-DE"/>
              <a:t>Preamble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reason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figure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 </a:t>
            </a:r>
            <a:r>
              <a:rPr lang="de-DE" dirty="0" err="1"/>
              <a:t>wine</a:t>
            </a:r>
            <a:r>
              <a:rPr lang="de-DE" dirty="0"/>
              <a:t> </a:t>
            </a:r>
            <a:r>
              <a:rPr lang="de-DE" dirty="0" err="1"/>
              <a:t>barrel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Absolute </a:t>
            </a:r>
            <a:r>
              <a:rPr lang="de-DE" dirty="0" err="1"/>
              <a:t>and</a:t>
            </a:r>
            <a:r>
              <a:rPr lang="de-DE" dirty="0"/>
              <a:t> in </a:t>
            </a:r>
            <a:r>
              <a:rPr lang="de-DE" dirty="0" err="1"/>
              <a:t>every</a:t>
            </a:r>
            <a:r>
              <a:rPr lang="de-DE" dirty="0"/>
              <a:t> </a:t>
            </a:r>
            <a:r>
              <a:rPr lang="de-DE" dirty="0" err="1"/>
              <a:t>respect</a:t>
            </a:r>
            <a:r>
              <a:rPr lang="de-DE" dirty="0"/>
              <a:t> </a:t>
            </a:r>
            <a:r>
              <a:rPr lang="de-DE" dirty="0" err="1"/>
              <a:t>perfect</a:t>
            </a:r>
            <a:r>
              <a:rPr lang="de-DE" dirty="0"/>
              <a:t> </a:t>
            </a:r>
            <a:r>
              <a:rPr lang="de-DE" dirty="0" err="1"/>
              <a:t>demonstrations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taken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Archimedean</a:t>
            </a:r>
            <a:r>
              <a:rPr lang="de-DE" dirty="0"/>
              <a:t> </a:t>
            </a:r>
            <a:r>
              <a:rPr lang="de-DE" dirty="0" err="1"/>
              <a:t>booklets</a:t>
            </a:r>
            <a:r>
              <a:rPr lang="de-DE" dirty="0"/>
              <a:t> </a:t>
            </a:r>
            <a:r>
              <a:rPr lang="de-DE" dirty="0" err="1"/>
              <a:t>themselves</a:t>
            </a:r>
            <a:r>
              <a:rPr lang="de-DE" dirty="0"/>
              <a:t> 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not </a:t>
            </a:r>
            <a:r>
              <a:rPr lang="de-DE" dirty="0" err="1"/>
              <a:t>been</a:t>
            </a:r>
            <a:r>
              <a:rPr lang="de-DE" dirty="0"/>
              <a:t> </a:t>
            </a:r>
            <a:r>
              <a:rPr lang="de-DE" dirty="0" err="1"/>
              <a:t>deterred</a:t>
            </a:r>
            <a:r>
              <a:rPr lang="de-DE" dirty="0"/>
              <a:t> </a:t>
            </a:r>
            <a:r>
              <a:rPr lang="de-DE"/>
              <a:t>from</a:t>
            </a:r>
            <a:r>
              <a:rPr lang="de-DE" dirty="0"/>
              <a:t> </a:t>
            </a:r>
            <a:r>
              <a:rPr lang="de-DE" dirty="0" err="1"/>
              <a:t>their</a:t>
            </a:r>
            <a:r>
              <a:rPr lang="de-DE" dirty="0"/>
              <a:t> </a:t>
            </a:r>
            <a:r>
              <a:rPr lang="de-DE" dirty="0" err="1"/>
              <a:t>thorny</a:t>
            </a:r>
            <a:r>
              <a:rPr lang="de-DE" dirty="0"/>
              <a:t> </a:t>
            </a:r>
            <a:r>
              <a:rPr lang="de-DE" dirty="0" err="1"/>
              <a:t>lecture</a:t>
            </a:r>
            <a:r>
              <a:rPr lang="de-DE" dirty="0"/>
              <a:t> (</a:t>
            </a:r>
            <a:r>
              <a:rPr lang="de-DE" dirty="0" err="1">
                <a:solidFill>
                  <a:srgbClr val="3366FF"/>
                </a:solidFill>
              </a:rPr>
              <a:t>spinosa</a:t>
            </a:r>
            <a:r>
              <a:rPr lang="de-DE" dirty="0">
                <a:solidFill>
                  <a:srgbClr val="3366FF"/>
                </a:solidFill>
              </a:rPr>
              <a:t> </a:t>
            </a:r>
            <a:r>
              <a:rPr lang="de-DE" dirty="0" err="1">
                <a:solidFill>
                  <a:srgbClr val="3366FF"/>
                </a:solidFill>
              </a:rPr>
              <a:t>lectione</a:t>
            </a:r>
            <a:r>
              <a:rPr lang="de-DE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0501921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Kepler‘s</a:t>
            </a:r>
            <a:r>
              <a:rPr lang="de-DE" dirty="0"/>
              <a:t> </a:t>
            </a:r>
            <a:r>
              <a:rPr lang="de-DE" dirty="0" err="1"/>
              <a:t>method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1. </a:t>
            </a:r>
            <a:r>
              <a:rPr lang="de-DE" dirty="0" err="1"/>
              <a:t>Replacement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Archimedes‘s</a:t>
            </a:r>
            <a:r>
              <a:rPr lang="de-DE" dirty="0"/>
              <a:t> </a:t>
            </a:r>
            <a:r>
              <a:rPr lang="de-DE" dirty="0" err="1"/>
              <a:t>indirect</a:t>
            </a:r>
            <a:r>
              <a:rPr lang="de-DE" dirty="0"/>
              <a:t> </a:t>
            </a:r>
            <a:r>
              <a:rPr lang="de-DE" dirty="0" err="1"/>
              <a:t>proofs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direct</a:t>
            </a:r>
            <a:r>
              <a:rPr lang="de-DE" dirty="0"/>
              <a:t> </a:t>
            </a:r>
            <a:r>
              <a:rPr lang="de-DE" dirty="0" err="1"/>
              <a:t>argumentation</a:t>
            </a:r>
            <a:endParaRPr lang="de-DE" dirty="0"/>
          </a:p>
          <a:p>
            <a:r>
              <a:rPr lang="de-DE" dirty="0"/>
              <a:t>2. </a:t>
            </a:r>
            <a:r>
              <a:rPr lang="de-DE" dirty="0" err="1"/>
              <a:t>indivisibles</a:t>
            </a:r>
            <a:r>
              <a:rPr lang="de-DE" dirty="0"/>
              <a:t>, </a:t>
            </a:r>
            <a:r>
              <a:rPr lang="de-DE" dirty="0" err="1"/>
              <a:t>infinitely</a:t>
            </a:r>
            <a:r>
              <a:rPr lang="de-DE" dirty="0"/>
              <a:t> </a:t>
            </a:r>
            <a:r>
              <a:rPr lang="de-DE" dirty="0" err="1"/>
              <a:t>small</a:t>
            </a:r>
            <a:r>
              <a:rPr lang="de-DE" dirty="0"/>
              <a:t> </a:t>
            </a:r>
            <a:r>
              <a:rPr lang="de-DE" dirty="0" err="1"/>
              <a:t>quantities</a:t>
            </a:r>
            <a:endParaRPr lang="de-DE" dirty="0"/>
          </a:p>
          <a:p>
            <a:r>
              <a:rPr lang="de-DE" dirty="0"/>
              <a:t>3. </a:t>
            </a:r>
            <a:r>
              <a:rPr lang="de-DE" dirty="0" err="1"/>
              <a:t>geometrical</a:t>
            </a:r>
            <a:r>
              <a:rPr lang="de-DE" dirty="0"/>
              <a:t> </a:t>
            </a:r>
            <a:r>
              <a:rPr lang="de-DE" dirty="0" err="1"/>
              <a:t>transformations</a:t>
            </a:r>
            <a:endParaRPr lang="de-DE" dirty="0"/>
          </a:p>
          <a:p>
            <a:r>
              <a:rPr lang="de-DE" dirty="0"/>
              <a:t>4. </a:t>
            </a:r>
            <a:r>
              <a:rPr lang="de-DE" dirty="0" err="1"/>
              <a:t>analogies</a:t>
            </a:r>
            <a:endParaRPr lang="de-DE" dirty="0"/>
          </a:p>
          <a:p>
            <a:r>
              <a:rPr lang="de-DE" dirty="0"/>
              <a:t>5. </a:t>
            </a:r>
            <a:r>
              <a:rPr lang="de-DE" dirty="0" err="1"/>
              <a:t>probabilistic</a:t>
            </a:r>
            <a:r>
              <a:rPr lang="de-DE" dirty="0"/>
              <a:t> </a:t>
            </a:r>
            <a:r>
              <a:rPr lang="de-DE" dirty="0" err="1"/>
              <a:t>thinking</a:t>
            </a:r>
            <a:endParaRPr lang="de-DE" dirty="0"/>
          </a:p>
          <a:p>
            <a:pPr marL="0" indent="0">
              <a:buNone/>
            </a:pPr>
            <a:r>
              <a:rPr lang="de-DE" dirty="0" err="1"/>
              <a:t>Aim</a:t>
            </a:r>
            <a:r>
              <a:rPr lang="de-DE" dirty="0"/>
              <a:t>: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reveal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meaning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Archimedes‘s</a:t>
            </a:r>
            <a:r>
              <a:rPr lang="de-DE" dirty="0"/>
              <a:t> </a:t>
            </a:r>
            <a:r>
              <a:rPr lang="de-DE" dirty="0" err="1"/>
              <a:t>procedures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results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93600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0400"/>
            <a:ext cx="9144000" cy="2990179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(1) Area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circle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9986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578" y="655967"/>
            <a:ext cx="3980893" cy="6202032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55967"/>
          </a:xfrm>
        </p:spPr>
        <p:txBody>
          <a:bodyPr>
            <a:normAutofit fontScale="90000"/>
          </a:bodyPr>
          <a:lstStyle/>
          <a:p>
            <a:r>
              <a:rPr lang="de-DE" dirty="0"/>
              <a:t>Grégoire de St. Vincent 1647</a:t>
            </a:r>
          </a:p>
        </p:txBody>
      </p:sp>
    </p:spTree>
    <p:extLst>
      <p:ext uri="{BB962C8B-B14F-4D97-AF65-F5344CB8AC3E}">
        <p14:creationId xmlns:p14="http://schemas.microsoft.com/office/powerpoint/2010/main" val="233393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Introduction</a:t>
            </a:r>
            <a:r>
              <a:rPr lang="de-DE" dirty="0"/>
              <a:t>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Archimedes </a:t>
            </a:r>
            <a:r>
              <a:rPr lang="de-DE" dirty="0" err="1"/>
              <a:t>as</a:t>
            </a:r>
            <a:r>
              <a:rPr lang="de-DE" dirty="0"/>
              <a:t> a </a:t>
            </a:r>
            <a:r>
              <a:rPr lang="de-DE" dirty="0" err="1"/>
              <a:t>model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</a:p>
          <a:p>
            <a:r>
              <a:rPr lang="de-DE" dirty="0"/>
              <a:t>(1) </a:t>
            </a:r>
            <a:r>
              <a:rPr lang="de-DE" dirty="0" err="1"/>
              <a:t>mathematical</a:t>
            </a:r>
            <a:r>
              <a:rPr lang="de-DE" dirty="0"/>
              <a:t> </a:t>
            </a:r>
            <a:r>
              <a:rPr lang="de-DE" dirty="0" err="1">
                <a:solidFill>
                  <a:srgbClr val="3366FF"/>
                </a:solidFill>
              </a:rPr>
              <a:t>inventiveness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</a:p>
          <a:p>
            <a:r>
              <a:rPr lang="de-DE" dirty="0"/>
              <a:t>(2) </a:t>
            </a:r>
            <a:r>
              <a:rPr lang="de-DE" dirty="0" err="1"/>
              <a:t>mathematical</a:t>
            </a:r>
            <a:r>
              <a:rPr lang="de-DE" dirty="0"/>
              <a:t> </a:t>
            </a:r>
            <a:r>
              <a:rPr lang="de-DE" dirty="0" err="1">
                <a:solidFill>
                  <a:srgbClr val="3366FF"/>
                </a:solidFill>
              </a:rPr>
              <a:t>rigour</a:t>
            </a:r>
            <a:endParaRPr lang="de-DE" dirty="0">
              <a:solidFill>
                <a:srgbClr val="3366FF"/>
              </a:solidFill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786067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Area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circle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me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meaning</a:t>
            </a:r>
            <a:r>
              <a:rPr lang="de-DE" dirty="0"/>
              <a:t> </a:t>
            </a:r>
            <a:r>
              <a:rPr lang="de-DE" dirty="0" err="1"/>
              <a:t>seems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.</a:t>
            </a:r>
          </a:p>
          <a:p>
            <a:endParaRPr lang="de-DE" dirty="0"/>
          </a:p>
          <a:p>
            <a:r>
              <a:rPr lang="de-DE" dirty="0"/>
              <a:t>The </a:t>
            </a:r>
            <a:r>
              <a:rPr lang="de-DE" dirty="0" err="1"/>
              <a:t>circumference</a:t>
            </a:r>
            <a:r>
              <a:rPr lang="de-DE" dirty="0"/>
              <a:t> 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circle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many</a:t>
            </a:r>
            <a:r>
              <a:rPr lang="de-DE" dirty="0"/>
              <a:t> </a:t>
            </a:r>
            <a:r>
              <a:rPr lang="de-DE" dirty="0" err="1"/>
              <a:t>parts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points</a:t>
            </a:r>
            <a:r>
              <a:rPr lang="de-DE" dirty="0"/>
              <a:t>, </a:t>
            </a:r>
            <a:r>
              <a:rPr lang="de-DE" dirty="0" err="1"/>
              <a:t>namely</a:t>
            </a:r>
            <a:r>
              <a:rPr lang="de-DE" dirty="0"/>
              <a:t> </a:t>
            </a:r>
            <a:r>
              <a:rPr lang="de-DE" dirty="0" err="1"/>
              <a:t>infinitely</a:t>
            </a:r>
            <a:r>
              <a:rPr lang="de-DE" dirty="0"/>
              <a:t> </a:t>
            </a:r>
            <a:r>
              <a:rPr lang="de-DE" dirty="0" err="1"/>
              <a:t>many</a:t>
            </a:r>
            <a:r>
              <a:rPr lang="de-DE" dirty="0"/>
              <a:t>. </a:t>
            </a:r>
            <a:r>
              <a:rPr lang="de-DE" dirty="0" err="1"/>
              <a:t>Each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these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regarded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base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any</a:t>
            </a:r>
            <a:r>
              <a:rPr lang="de-DE" dirty="0"/>
              <a:t> </a:t>
            </a:r>
            <a:r>
              <a:rPr lang="de-DE" dirty="0" err="1"/>
              <a:t>isosceles</a:t>
            </a:r>
            <a:r>
              <a:rPr lang="de-DE" dirty="0"/>
              <a:t> </a:t>
            </a:r>
            <a:r>
              <a:rPr lang="de-DE" dirty="0" err="1"/>
              <a:t>triangle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sides</a:t>
            </a:r>
            <a:r>
              <a:rPr lang="de-DE" dirty="0"/>
              <a:t> AB so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infinitely</a:t>
            </a:r>
            <a:r>
              <a:rPr lang="de-DE" dirty="0"/>
              <a:t>  </a:t>
            </a:r>
            <a:r>
              <a:rPr lang="de-DE" dirty="0" err="1"/>
              <a:t>many</a:t>
            </a:r>
            <a:r>
              <a:rPr lang="de-DE" dirty="0"/>
              <a:t> </a:t>
            </a:r>
            <a:r>
              <a:rPr lang="de-DE"/>
              <a:t>triangles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area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circle</a:t>
            </a:r>
            <a:r>
              <a:rPr lang="de-DE" dirty="0"/>
              <a:t>...</a:t>
            </a:r>
            <a:r>
              <a:rPr lang="de-DE" dirty="0" err="1"/>
              <a:t>Let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circumference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straightened</a:t>
            </a:r>
            <a:r>
              <a:rPr lang="de-DE" dirty="0"/>
              <a:t> (</a:t>
            </a:r>
            <a:r>
              <a:rPr lang="de-DE" dirty="0" err="1">
                <a:solidFill>
                  <a:srgbClr val="3366FF"/>
                </a:solidFill>
              </a:rPr>
              <a:t>extendatur</a:t>
            </a:r>
            <a:r>
              <a:rPr lang="de-DE" dirty="0"/>
              <a:t>) out </a:t>
            </a:r>
            <a:r>
              <a:rPr lang="de-DE" dirty="0" err="1"/>
              <a:t>into</a:t>
            </a:r>
            <a:r>
              <a:rPr lang="de-DE" dirty="0"/>
              <a:t> a </a:t>
            </a:r>
            <a:r>
              <a:rPr lang="de-DE" dirty="0" err="1"/>
              <a:t>straight</a:t>
            </a:r>
            <a:r>
              <a:rPr lang="de-DE" dirty="0"/>
              <a:t> </a:t>
            </a:r>
            <a:r>
              <a:rPr lang="de-DE" dirty="0" err="1"/>
              <a:t>line</a:t>
            </a:r>
            <a:r>
              <a:rPr lang="de-DE" dirty="0"/>
              <a:t> BC.</a:t>
            </a:r>
          </a:p>
          <a:p>
            <a:r>
              <a:rPr lang="de-DE" dirty="0"/>
              <a:t>A </a:t>
            </a:r>
            <a:r>
              <a:rPr lang="de-DE" dirty="0" err="1"/>
              <a:t>base</a:t>
            </a:r>
            <a:r>
              <a:rPr lang="de-DE" dirty="0"/>
              <a:t> BF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arbitrarily</a:t>
            </a:r>
            <a:r>
              <a:rPr lang="de-DE" dirty="0"/>
              <a:t> </a:t>
            </a:r>
            <a:r>
              <a:rPr lang="de-DE" dirty="0" err="1"/>
              <a:t>small</a:t>
            </a:r>
            <a:r>
              <a:rPr lang="de-DE" dirty="0"/>
              <a:t> (</a:t>
            </a:r>
            <a:r>
              <a:rPr lang="de-DE" dirty="0" err="1">
                <a:solidFill>
                  <a:srgbClr val="3366FF"/>
                </a:solidFill>
              </a:rPr>
              <a:t>quantulacunque</a:t>
            </a:r>
            <a:r>
              <a:rPr lang="de-DE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9484854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Ratio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circumference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diameter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648200" cy="4699000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AEB,FEB </a:t>
            </a:r>
            <a:r>
              <a:rPr lang="de-DE" dirty="0" err="1"/>
              <a:t>anguli</a:t>
            </a:r>
            <a:r>
              <a:rPr lang="de-DE" dirty="0"/>
              <a:t> </a:t>
            </a:r>
            <a:r>
              <a:rPr lang="de-DE" dirty="0" err="1"/>
              <a:t>sunt</a:t>
            </a:r>
            <a:r>
              <a:rPr lang="de-DE" dirty="0"/>
              <a:t> </a:t>
            </a:r>
            <a:r>
              <a:rPr lang="de-DE" dirty="0" err="1">
                <a:solidFill>
                  <a:srgbClr val="3366FF"/>
                </a:solidFill>
              </a:rPr>
              <a:t>aequipollentes</a:t>
            </a:r>
            <a:r>
              <a:rPr lang="de-DE" dirty="0"/>
              <a:t> </a:t>
            </a:r>
            <a:r>
              <a:rPr lang="de-DE" dirty="0" err="1"/>
              <a:t>recto</a:t>
            </a:r>
            <a:r>
              <a:rPr lang="de-DE" dirty="0"/>
              <a:t>, cum EFB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acutus</a:t>
            </a:r>
            <a:r>
              <a:rPr lang="de-DE" dirty="0"/>
              <a:t>.</a:t>
            </a:r>
          </a:p>
          <a:p>
            <a:pPr marL="0" indent="0">
              <a:buNone/>
            </a:pPr>
            <a:r>
              <a:rPr lang="de-DE" dirty="0" err="1"/>
              <a:t>Hence</a:t>
            </a:r>
            <a:r>
              <a:rPr lang="de-DE"/>
              <a:t> EB &lt; FB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Licet </a:t>
            </a:r>
            <a:r>
              <a:rPr lang="de-DE" dirty="0" err="1"/>
              <a:t>argumentari</a:t>
            </a:r>
            <a:r>
              <a:rPr lang="de-DE" dirty="0"/>
              <a:t> de EB </a:t>
            </a:r>
            <a:r>
              <a:rPr lang="de-DE" dirty="0" err="1"/>
              <a:t>ut</a:t>
            </a:r>
            <a:r>
              <a:rPr lang="de-DE" dirty="0"/>
              <a:t> de </a:t>
            </a:r>
            <a:r>
              <a:rPr lang="de-DE" dirty="0" err="1"/>
              <a:t>recta</a:t>
            </a:r>
            <a:r>
              <a:rPr lang="de-DE" dirty="0"/>
              <a:t>, </a:t>
            </a:r>
            <a:r>
              <a:rPr lang="de-DE" dirty="0" err="1"/>
              <a:t>quia</a:t>
            </a:r>
            <a:r>
              <a:rPr lang="de-DE" dirty="0"/>
              <a:t> </a:t>
            </a:r>
            <a:r>
              <a:rPr lang="de-DE" dirty="0" err="1"/>
              <a:t>vis</a:t>
            </a:r>
            <a:r>
              <a:rPr lang="de-DE" dirty="0"/>
              <a:t> </a:t>
            </a:r>
            <a:r>
              <a:rPr lang="de-DE" dirty="0" err="1"/>
              <a:t>demonstrationis</a:t>
            </a:r>
            <a:r>
              <a:rPr lang="de-DE" dirty="0"/>
              <a:t> </a:t>
            </a:r>
            <a:r>
              <a:rPr lang="de-DE" dirty="0" err="1"/>
              <a:t>secat</a:t>
            </a:r>
            <a:r>
              <a:rPr lang="de-DE" dirty="0"/>
              <a:t> </a:t>
            </a:r>
            <a:r>
              <a:rPr lang="de-DE" dirty="0" err="1"/>
              <a:t>circulum</a:t>
            </a:r>
            <a:r>
              <a:rPr lang="de-DE" dirty="0"/>
              <a:t> in </a:t>
            </a:r>
            <a:r>
              <a:rPr lang="de-DE" dirty="0" err="1"/>
              <a:t>arcus</a:t>
            </a:r>
            <a:r>
              <a:rPr lang="de-DE" dirty="0"/>
              <a:t> </a:t>
            </a:r>
            <a:r>
              <a:rPr lang="de-DE" dirty="0" err="1"/>
              <a:t>minimos</a:t>
            </a:r>
            <a:r>
              <a:rPr lang="de-DE" dirty="0"/>
              <a:t>, </a:t>
            </a: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>
                <a:solidFill>
                  <a:srgbClr val="3366FF"/>
                </a:solidFill>
              </a:rPr>
              <a:t>aequiparantur</a:t>
            </a:r>
            <a:r>
              <a:rPr lang="de-DE" dirty="0"/>
              <a:t> </a:t>
            </a:r>
            <a:r>
              <a:rPr lang="de-DE" dirty="0" err="1"/>
              <a:t>rectis</a:t>
            </a:r>
            <a:r>
              <a:rPr lang="de-DE" dirty="0"/>
              <a:t>.</a:t>
            </a:r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958" r="29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470589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de-DE">
                <a:latin typeface="Arial" charset="0"/>
                <a:ea typeface="ＭＳ Ｐゴシック" charset="0"/>
                <a:cs typeface="ＭＳ Ｐゴシック" charset="0"/>
              </a:rPr>
              <a:t> Sphere and cone</a:t>
            </a:r>
          </a:p>
        </p:txBody>
      </p:sp>
      <p:sp>
        <p:nvSpPr>
          <p:cNvPr id="686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8839200" cy="5486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Transfer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from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the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two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-dimensional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to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the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three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-dimensional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case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:</a:t>
            </a:r>
          </a:p>
          <a:p>
            <a:pPr eaLnBrk="1" hangingPunct="1">
              <a:lnSpc>
                <a:spcPct val="90000"/>
              </a:lnSpc>
            </a:pP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Archimedes: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instead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of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triangle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cone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(global)</a:t>
            </a:r>
          </a:p>
          <a:p>
            <a:pPr eaLnBrk="1" hangingPunct="1">
              <a:lnSpc>
                <a:spcPct val="90000"/>
              </a:lnSpc>
            </a:pP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Kepler: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instead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of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infinitesimal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triangles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inf.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cones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local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);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main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idea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: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transformation</a:t>
            </a:r>
            <a:endParaRPr lang="de-DE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Corpus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enim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sphaerae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ad </a:t>
            </a:r>
            <a:r>
              <a:rPr lang="de-DE" dirty="0" err="1">
                <a:solidFill>
                  <a:srgbClr val="3366FF"/>
                </a:solidFill>
                <a:latin typeface="Arial" charset="0"/>
                <a:ea typeface="ＭＳ Ｐゴシック" charset="0"/>
                <a:cs typeface="ＭＳ Ｐゴシック" charset="0"/>
              </a:rPr>
              <a:t>analogiam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eorum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quae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dicta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sunt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theor. II.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potestate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in se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continet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infinitos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velut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conos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verticibus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in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centro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sphaerae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coeuntes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basibus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quarum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vicem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sustinent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solidFill>
                  <a:schemeClr val="folHlink"/>
                </a:solidFill>
                <a:latin typeface="Arial" charset="0"/>
                <a:ea typeface="ＭＳ Ｐゴシック" charset="0"/>
                <a:cs typeface="ＭＳ Ｐゴシック" charset="0"/>
              </a:rPr>
              <a:t>puncta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, in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superficie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stantibus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148248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>
                <a:latin typeface="Arial" charset="0"/>
                <a:ea typeface="ＭＳ Ｐゴシック" charset="0"/>
                <a:cs typeface="ＭＳ Ｐゴシック" charset="0"/>
              </a:rPr>
              <a:t>Sphere and cylinder</a:t>
            </a:r>
          </a:p>
        </p:txBody>
      </p:sp>
      <p:pic>
        <p:nvPicPr>
          <p:cNvPr id="70658" name="Picture 3" descr="Scannen000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276475"/>
            <a:ext cx="9144000" cy="3529013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75849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de-DE" dirty="0"/>
              <a:t>(2) The </a:t>
            </a:r>
            <a:r>
              <a:rPr lang="de-DE" dirty="0" err="1"/>
              <a:t>surface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sphere</a:t>
            </a:r>
            <a:br>
              <a:rPr lang="de-DE" dirty="0"/>
            </a:br>
            <a:r>
              <a:rPr lang="de-DE" dirty="0" err="1"/>
              <a:t>surface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 </a:t>
            </a:r>
            <a:r>
              <a:rPr lang="de-DE" dirty="0" err="1"/>
              <a:t>cone</a:t>
            </a:r>
            <a:r>
              <a:rPr lang="de-DE" dirty="0"/>
              <a:t> = π</a:t>
            </a:r>
            <a:r>
              <a:rPr lang="de-DE" dirty="0" err="1"/>
              <a:t>rs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/>
          <a:srcRect t="9110" b="91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430648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cones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smaller</a:t>
            </a:r>
            <a:r>
              <a:rPr lang="de-DE" dirty="0"/>
              <a:t> </a:t>
            </a:r>
            <a:r>
              <a:rPr lang="de-DE" dirty="0" err="1"/>
              <a:t>cone</a:t>
            </a:r>
            <a:r>
              <a:rPr lang="de-DE" dirty="0"/>
              <a:t>:</a:t>
            </a:r>
          </a:p>
          <a:p>
            <a:r>
              <a:rPr lang="de-DE" dirty="0"/>
              <a:t>r</a:t>
            </a:r>
            <a:r>
              <a:rPr lang="de-DE" baseline="-25000" dirty="0"/>
              <a:t>1</a:t>
            </a:r>
            <a:r>
              <a:rPr lang="de-DE" dirty="0"/>
              <a:t>= BA, s</a:t>
            </a:r>
            <a:r>
              <a:rPr lang="de-DE" baseline="-25000" dirty="0"/>
              <a:t>1</a:t>
            </a:r>
            <a:r>
              <a:rPr lang="de-DE" dirty="0"/>
              <a:t>=         </a:t>
            </a:r>
          </a:p>
          <a:p>
            <a:r>
              <a:rPr lang="de-DE" dirty="0" err="1"/>
              <a:t>surface</a:t>
            </a:r>
            <a:r>
              <a:rPr lang="de-DE" dirty="0"/>
              <a:t> = πr</a:t>
            </a:r>
            <a:r>
              <a:rPr lang="de-DE" baseline="-25000" dirty="0"/>
              <a:t>1</a:t>
            </a:r>
          </a:p>
          <a:p>
            <a:r>
              <a:rPr lang="de-DE" dirty="0"/>
              <a:t>The larger </a:t>
            </a:r>
            <a:r>
              <a:rPr lang="de-DE" dirty="0" err="1"/>
              <a:t>cone</a:t>
            </a:r>
            <a:r>
              <a:rPr lang="de-DE" dirty="0"/>
              <a:t>:</a:t>
            </a:r>
          </a:p>
          <a:p>
            <a:r>
              <a:rPr lang="de-DE" dirty="0"/>
              <a:t>r</a:t>
            </a:r>
            <a:r>
              <a:rPr lang="de-DE" baseline="-25000" dirty="0"/>
              <a:t>2</a:t>
            </a:r>
            <a:r>
              <a:rPr lang="de-DE" dirty="0"/>
              <a:t>= AF =            , s</a:t>
            </a:r>
            <a:r>
              <a:rPr lang="de-DE" baseline="-25000" dirty="0"/>
              <a:t>2</a:t>
            </a:r>
            <a:r>
              <a:rPr lang="de-DE" dirty="0"/>
              <a:t> = 2r</a:t>
            </a:r>
            <a:r>
              <a:rPr lang="de-DE" baseline="-25000" dirty="0"/>
              <a:t>1</a:t>
            </a:r>
          </a:p>
          <a:p>
            <a:r>
              <a:rPr lang="de-DE" dirty="0" err="1"/>
              <a:t>surface</a:t>
            </a:r>
            <a:r>
              <a:rPr lang="de-DE" dirty="0"/>
              <a:t> = π(          )2r</a:t>
            </a:r>
            <a:r>
              <a:rPr lang="de-DE" baseline="-25000" dirty="0"/>
              <a:t>1</a:t>
            </a:r>
            <a:endParaRPr lang="de-DE" dirty="0"/>
          </a:p>
          <a:p>
            <a:endParaRPr lang="de-DE" dirty="0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9784885"/>
              </p:ext>
            </p:extLst>
          </p:nvPr>
        </p:nvGraphicFramePr>
        <p:xfrm>
          <a:off x="2651446" y="2261593"/>
          <a:ext cx="733276" cy="459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2" name="Formel" r:id="rId3" imgW="304800" imgH="241300" progId="Equation.3">
                  <p:embed/>
                </p:oleObj>
              </mc:Choice>
              <mc:Fallback>
                <p:oleObj name="Formel" r:id="rId3" imgW="3048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51446" y="2261593"/>
                        <a:ext cx="733276" cy="459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2203927"/>
              </p:ext>
            </p:extLst>
          </p:nvPr>
        </p:nvGraphicFramePr>
        <p:xfrm>
          <a:off x="2930546" y="2665741"/>
          <a:ext cx="781478" cy="7955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3" name="Formel" r:id="rId5" imgW="304800" imgH="241300" progId="Equation.3">
                  <p:embed/>
                </p:oleObj>
              </mc:Choice>
              <mc:Fallback>
                <p:oleObj name="Formel" r:id="rId5" imgW="3048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30546" y="2665741"/>
                        <a:ext cx="781478" cy="7955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7855187"/>
              </p:ext>
            </p:extLst>
          </p:nvPr>
        </p:nvGraphicFramePr>
        <p:xfrm>
          <a:off x="2260707" y="3824152"/>
          <a:ext cx="781478" cy="711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4" name="Formel" r:id="rId6" imgW="304800" imgH="241300" progId="Equation.3">
                  <p:embed/>
                </p:oleObj>
              </mc:Choice>
              <mc:Fallback>
                <p:oleObj name="Formel" r:id="rId6" imgW="3048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60707" y="3824152"/>
                        <a:ext cx="781478" cy="711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3452586"/>
              </p:ext>
            </p:extLst>
          </p:nvPr>
        </p:nvGraphicFramePr>
        <p:xfrm>
          <a:off x="2777041" y="4535946"/>
          <a:ext cx="879164" cy="6001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5" name="Formel" r:id="rId7" imgW="304800" imgH="241300" progId="Equation.3">
                  <p:embed/>
                </p:oleObj>
              </mc:Choice>
              <mc:Fallback>
                <p:oleObj name="Formel" r:id="rId7" imgW="3048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77041" y="4535946"/>
                        <a:ext cx="879164" cy="6001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800717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surface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sphere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39550" y="1417638"/>
            <a:ext cx="8547250" cy="4708525"/>
          </a:xfrm>
        </p:spPr>
        <p:txBody>
          <a:bodyPr/>
          <a:lstStyle/>
          <a:p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>
                <a:solidFill>
                  <a:srgbClr val="3366FF"/>
                </a:solidFill>
              </a:rPr>
              <a:t>probable</a:t>
            </a:r>
            <a:r>
              <a:rPr lang="de-DE" dirty="0"/>
              <a:t> (</a:t>
            </a:r>
            <a:r>
              <a:rPr lang="de-DE" dirty="0" err="1"/>
              <a:t>verisimile</a:t>
            </a:r>
            <a:r>
              <a:rPr lang="de-DE" dirty="0"/>
              <a:t> </a:t>
            </a:r>
            <a:r>
              <a:rPr lang="de-DE" dirty="0" err="1"/>
              <a:t>est</a:t>
            </a:r>
            <a:r>
              <a:rPr lang="de-DE" dirty="0"/>
              <a:t>)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surface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hemisphere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mean</a:t>
            </a:r>
            <a:r>
              <a:rPr lang="de-DE" dirty="0"/>
              <a:t> proportional </a:t>
            </a:r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surfaces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both</a:t>
            </a:r>
            <a:r>
              <a:rPr lang="de-DE" dirty="0"/>
              <a:t> </a:t>
            </a:r>
            <a:r>
              <a:rPr lang="de-DE" dirty="0" err="1"/>
              <a:t>cones</a:t>
            </a:r>
            <a:r>
              <a:rPr lang="de-DE" dirty="0"/>
              <a:t>. </a:t>
            </a:r>
          </a:p>
          <a:p>
            <a:r>
              <a:rPr lang="de-DE" dirty="0"/>
              <a:t>The </a:t>
            </a:r>
            <a:r>
              <a:rPr lang="de-DE" dirty="0" err="1"/>
              <a:t>smaller</a:t>
            </a:r>
            <a:r>
              <a:rPr lang="de-DE" dirty="0"/>
              <a:t> </a:t>
            </a:r>
            <a:r>
              <a:rPr lang="de-DE" dirty="0" err="1"/>
              <a:t>conical</a:t>
            </a:r>
            <a:r>
              <a:rPr lang="de-DE" dirty="0"/>
              <a:t> </a:t>
            </a:r>
            <a:r>
              <a:rPr lang="de-DE" dirty="0" err="1"/>
              <a:t>surface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        x </a:t>
            </a:r>
            <a:r>
              <a:rPr lang="de-DE" dirty="0" err="1"/>
              <a:t>area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plane </a:t>
            </a:r>
            <a:r>
              <a:rPr lang="de-DE" dirty="0" err="1"/>
              <a:t>base</a:t>
            </a:r>
            <a:r>
              <a:rPr lang="de-DE" dirty="0"/>
              <a:t> (</a:t>
            </a:r>
            <a:r>
              <a:rPr lang="de-DE" dirty="0" err="1"/>
              <a:t>great</a:t>
            </a:r>
            <a:r>
              <a:rPr lang="de-DE" dirty="0"/>
              <a:t> </a:t>
            </a:r>
            <a:r>
              <a:rPr lang="de-DE" dirty="0" err="1"/>
              <a:t>circle</a:t>
            </a:r>
            <a:r>
              <a:rPr lang="de-DE" dirty="0"/>
              <a:t>), </a:t>
            </a:r>
            <a:r>
              <a:rPr lang="de-DE" dirty="0" err="1"/>
              <a:t>the</a:t>
            </a:r>
            <a:r>
              <a:rPr lang="de-DE" dirty="0"/>
              <a:t> larger </a:t>
            </a:r>
            <a:r>
              <a:rPr lang="de-DE" dirty="0" err="1"/>
              <a:t>conical</a:t>
            </a:r>
            <a:r>
              <a:rPr lang="de-DE" dirty="0"/>
              <a:t> </a:t>
            </a:r>
            <a:r>
              <a:rPr lang="de-DE" dirty="0" err="1"/>
              <a:t>surface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            x </a:t>
            </a:r>
            <a:r>
              <a:rPr lang="de-DE" dirty="0" err="1"/>
              <a:t>area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plane </a:t>
            </a:r>
            <a:r>
              <a:rPr lang="de-DE" dirty="0" err="1"/>
              <a:t>base</a:t>
            </a:r>
            <a:endParaRPr lang="de-DE" dirty="0"/>
          </a:p>
          <a:p>
            <a:r>
              <a:rPr lang="de-DE" dirty="0"/>
              <a:t>The </a:t>
            </a:r>
            <a:r>
              <a:rPr lang="de-DE" dirty="0" err="1"/>
              <a:t>geometric</a:t>
            </a:r>
            <a:r>
              <a:rPr lang="de-DE" dirty="0"/>
              <a:t> </a:t>
            </a:r>
            <a:r>
              <a:rPr lang="de-DE" dirty="0" err="1"/>
              <a:t>mean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          </a:t>
            </a:r>
            <a:r>
              <a:rPr lang="de-DE" dirty="0" err="1"/>
              <a:t>and</a:t>
            </a:r>
            <a:r>
              <a:rPr lang="de-DE" dirty="0"/>
              <a:t>              </a:t>
            </a:r>
            <a:r>
              <a:rPr lang="de-DE" dirty="0" err="1"/>
              <a:t>is</a:t>
            </a:r>
            <a:r>
              <a:rPr lang="de-DE"/>
              <a:t> 2:1.</a:t>
            </a:r>
            <a:endParaRPr lang="de-DE" dirty="0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8089414"/>
              </p:ext>
            </p:extLst>
          </p:nvPr>
        </p:nvGraphicFramePr>
        <p:xfrm>
          <a:off x="5526172" y="3056530"/>
          <a:ext cx="541308" cy="484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3" name="Formel" r:id="rId3" imgW="241300" imgH="215900" progId="Equation.3">
                  <p:embed/>
                </p:oleObj>
              </mc:Choice>
              <mc:Fallback>
                <p:oleObj name="Formel" r:id="rId3" imgW="2413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26172" y="3056530"/>
                        <a:ext cx="541308" cy="4843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8619161"/>
              </p:ext>
            </p:extLst>
          </p:nvPr>
        </p:nvGraphicFramePr>
        <p:xfrm>
          <a:off x="2386303" y="3937027"/>
          <a:ext cx="893118" cy="6397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4" name="Formel" r:id="rId5" imgW="317500" imgH="215900" progId="Equation.3">
                  <p:embed/>
                </p:oleObj>
              </mc:Choice>
              <mc:Fallback>
                <p:oleObj name="Formel" r:id="rId5" imgW="3175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86303" y="3937027"/>
                        <a:ext cx="893118" cy="6397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5853114"/>
              </p:ext>
            </p:extLst>
          </p:nvPr>
        </p:nvGraphicFramePr>
        <p:xfrm>
          <a:off x="4423728" y="4576737"/>
          <a:ext cx="739614" cy="43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5" name="Formel" r:id="rId7" imgW="381000" imgH="215900" progId="Equation.3">
                  <p:embed/>
                </p:oleObj>
              </mc:Choice>
              <mc:Fallback>
                <p:oleObj name="Formel" r:id="rId7" imgW="3810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423728" y="4576737"/>
                        <a:ext cx="739614" cy="433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0574008"/>
              </p:ext>
            </p:extLst>
          </p:nvPr>
        </p:nvGraphicFramePr>
        <p:xfrm>
          <a:off x="6067481" y="4674435"/>
          <a:ext cx="1175154" cy="321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6" name="Formel" r:id="rId9" imgW="469900" imgH="215900" progId="Equation.3">
                  <p:embed/>
                </p:oleObj>
              </mc:Choice>
              <mc:Fallback>
                <p:oleObj name="Formel" r:id="rId9" imgW="4699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067481" y="4674435"/>
                        <a:ext cx="1175154" cy="3210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540626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(3) Kepler: „Supplement“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to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the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Archimedean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solid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geometry</a:t>
            </a:r>
            <a:endParaRPr lang="de-DE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2706" name="Picture 3" descr="Scannen000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8175" y="1920875"/>
            <a:ext cx="6119813" cy="486568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03487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>
                <a:latin typeface="Arial" charset="0"/>
                <a:ea typeface="ＭＳ Ｐゴシック" charset="0"/>
                <a:cs typeface="ＭＳ Ｐゴシック" charset="0"/>
              </a:rPr>
              <a:t>Theorem 18</a:t>
            </a:r>
          </a:p>
        </p:txBody>
      </p:sp>
      <p:sp>
        <p:nvSpPr>
          <p:cNvPr id="7475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8600" y="1752600"/>
            <a:ext cx="8915400" cy="46482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Any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ring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with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a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circular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or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elliptical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cross-section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is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equal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to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a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cylinder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whose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height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is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equal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to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the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circumference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of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the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circle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described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by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the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centre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of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the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turned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around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figure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. The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base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is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the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same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as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the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cross-section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of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the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ring.</a:t>
            </a:r>
          </a:p>
          <a:p>
            <a:pPr eaLnBrk="1" hangingPunct="1"/>
            <a:endParaRPr lang="de-DE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The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bodies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thus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produced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by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rotation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are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cognate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with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each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other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99534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>
                <a:latin typeface="Arial" charset="0"/>
                <a:ea typeface="ＭＳ Ｐゴシック" charset="0"/>
                <a:cs typeface="ＭＳ Ｐゴシック" charset="0"/>
              </a:rPr>
              <a:t>Kepler</a:t>
            </a:r>
            <a:r>
              <a:rPr lang="ja-JP" altLang="de-DE">
                <a:latin typeface="Arial" charset="0"/>
                <a:ea typeface="ＭＳ Ｐゴシック" charset="0"/>
                <a:cs typeface="ＭＳ Ｐゴシック" charset="0"/>
              </a:rPr>
              <a:t>‘</a:t>
            </a:r>
            <a:r>
              <a:rPr lang="de-DE" altLang="ja-JP">
                <a:latin typeface="Arial" charset="0"/>
                <a:ea typeface="ＭＳ Ｐゴシック" charset="0"/>
                <a:cs typeface="ＭＳ Ｐゴシック" charset="0"/>
              </a:rPr>
              <a:t>s apple</a:t>
            </a:r>
            <a:endParaRPr lang="de-DE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8850" name="Picture 1027" descr="Scannen000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Rectangle 1028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524000"/>
            <a:ext cx="46482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de-DE" sz="2800" dirty="0">
                <a:latin typeface="Arial" charset="0"/>
                <a:ea typeface="ＭＳ Ｐゴシック" charset="0"/>
                <a:cs typeface="ＭＳ Ｐゴシック" charset="0"/>
              </a:rPr>
              <a:t> Main </a:t>
            </a:r>
            <a:r>
              <a:rPr lang="de-DE" sz="2800" dirty="0" err="1">
                <a:latin typeface="Arial" charset="0"/>
                <a:ea typeface="ＭＳ Ｐゴシック" charset="0"/>
                <a:cs typeface="ＭＳ Ｐゴシック" charset="0"/>
              </a:rPr>
              <a:t>ideas</a:t>
            </a:r>
            <a:r>
              <a:rPr lang="de-DE" sz="2800" dirty="0">
                <a:latin typeface="Arial" charset="0"/>
                <a:ea typeface="ＭＳ Ｐゴシック" charset="0"/>
                <a:cs typeface="ＭＳ Ｐゴシック" charset="0"/>
              </a:rPr>
              <a:t>:</a:t>
            </a:r>
          </a:p>
          <a:p>
            <a:pPr eaLnBrk="1" hangingPunct="1">
              <a:lnSpc>
                <a:spcPct val="90000"/>
              </a:lnSpc>
            </a:pPr>
            <a:r>
              <a:rPr lang="de-DE" sz="2800" dirty="0">
                <a:latin typeface="Arial" charset="0"/>
                <a:ea typeface="ＭＳ Ｐゴシック" charset="0"/>
                <a:cs typeface="ＭＳ Ｐゴシック" charset="0"/>
              </a:rPr>
              <a:t>1. Generation </a:t>
            </a:r>
            <a:r>
              <a:rPr lang="de-DE" sz="2800" dirty="0" err="1">
                <a:latin typeface="Arial" charset="0"/>
                <a:ea typeface="ＭＳ Ｐゴシック" charset="0"/>
                <a:cs typeface="ＭＳ Ｐゴシック" charset="0"/>
              </a:rPr>
              <a:t>of</a:t>
            </a:r>
            <a:r>
              <a:rPr lang="de-DE" sz="28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sz="2800" dirty="0" err="1">
                <a:latin typeface="Arial" charset="0"/>
                <a:ea typeface="ＭＳ Ｐゴシック" charset="0"/>
                <a:cs typeface="ＭＳ Ｐゴシック" charset="0"/>
              </a:rPr>
              <a:t>the</a:t>
            </a:r>
            <a:r>
              <a:rPr lang="de-DE" sz="28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sz="2800" dirty="0" err="1">
                <a:latin typeface="Arial" charset="0"/>
                <a:ea typeface="ＭＳ Ｐゴシック" charset="0"/>
                <a:cs typeface="ＭＳ Ｐゴシック" charset="0"/>
              </a:rPr>
              <a:t>apple</a:t>
            </a:r>
            <a:endParaRPr lang="de-DE" sz="2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de-DE" sz="2800" dirty="0">
                <a:latin typeface="Arial" charset="0"/>
                <a:ea typeface="ＭＳ Ｐゴシック" charset="0"/>
                <a:cs typeface="ＭＳ Ｐゴシック" charset="0"/>
              </a:rPr>
              <a:t>2. </a:t>
            </a:r>
            <a:r>
              <a:rPr lang="de-DE" sz="2800" dirty="0" err="1">
                <a:latin typeface="Arial" charset="0"/>
                <a:ea typeface="ＭＳ Ｐゴシック" charset="0"/>
                <a:cs typeface="ＭＳ Ｐゴシック" charset="0"/>
              </a:rPr>
              <a:t>Composition</a:t>
            </a:r>
            <a:endParaRPr lang="de-DE" sz="2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de-DE" sz="2800" dirty="0">
                <a:latin typeface="Arial" charset="0"/>
                <a:ea typeface="ＭＳ Ｐゴシック" charset="0"/>
                <a:cs typeface="ＭＳ Ｐゴシック" charset="0"/>
              </a:rPr>
              <a:t>3. Expansion</a:t>
            </a:r>
          </a:p>
          <a:p>
            <a:pPr eaLnBrk="1" hangingPunct="1">
              <a:lnSpc>
                <a:spcPct val="90000"/>
              </a:lnSpc>
            </a:pPr>
            <a:r>
              <a:rPr lang="de-DE" sz="2800" dirty="0">
                <a:latin typeface="Arial" charset="0"/>
                <a:ea typeface="ＭＳ Ｐゴシック" charset="0"/>
                <a:cs typeface="ＭＳ Ｐゴシック" charset="0"/>
              </a:rPr>
              <a:t>4. Transformation </a:t>
            </a:r>
            <a:r>
              <a:rPr lang="de-DE" sz="2800" dirty="0" err="1">
                <a:latin typeface="Arial" charset="0"/>
                <a:ea typeface="ＭＳ Ｐゴシック" charset="0"/>
                <a:cs typeface="ＭＳ Ｐゴシック" charset="0"/>
              </a:rPr>
              <a:t>into</a:t>
            </a:r>
            <a:r>
              <a:rPr lang="de-DE" sz="2800" dirty="0">
                <a:latin typeface="Arial" charset="0"/>
                <a:ea typeface="ＭＳ Ｐゴシック" charset="0"/>
                <a:cs typeface="ＭＳ Ｐゴシック" charset="0"/>
              </a:rPr>
              <a:t> a </a:t>
            </a:r>
            <a:r>
              <a:rPr lang="de-DE" sz="2800" dirty="0" err="1">
                <a:latin typeface="Arial" charset="0"/>
                <a:ea typeface="ＭＳ Ｐゴシック" charset="0"/>
                <a:cs typeface="ＭＳ Ｐゴシック" charset="0"/>
              </a:rPr>
              <a:t>cylindrical</a:t>
            </a:r>
            <a:r>
              <a:rPr lang="de-DE" sz="28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sz="2800" dirty="0" err="1">
                <a:latin typeface="Arial" charset="0"/>
                <a:ea typeface="ＭＳ Ｐゴシック" charset="0"/>
                <a:cs typeface="ＭＳ Ｐゴシック" charset="0"/>
              </a:rPr>
              <a:t>hoof</a:t>
            </a:r>
            <a:endParaRPr lang="de-DE" sz="2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de-DE" sz="2800" dirty="0">
                <a:latin typeface="Arial" charset="0"/>
                <a:ea typeface="ＭＳ Ｐゴシック" charset="0"/>
                <a:cs typeface="ＭＳ Ｐゴシック" charset="0"/>
              </a:rPr>
              <a:t> 5. </a:t>
            </a:r>
            <a:r>
              <a:rPr lang="de-DE" sz="2800" dirty="0" err="1">
                <a:latin typeface="Arial" charset="0"/>
                <a:ea typeface="ＭＳ Ｐゴシック" charset="0"/>
                <a:cs typeface="ＭＳ Ｐゴシック" charset="0"/>
              </a:rPr>
              <a:t>Decomposition</a:t>
            </a:r>
            <a:r>
              <a:rPr lang="de-DE" sz="28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sz="2800" dirty="0" err="1">
                <a:latin typeface="Arial" charset="0"/>
                <a:ea typeface="ＭＳ Ｐゴシック" charset="0"/>
                <a:cs typeface="ＭＳ Ｐゴシック" charset="0"/>
              </a:rPr>
              <a:t>into</a:t>
            </a:r>
            <a:r>
              <a:rPr lang="de-DE" sz="28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sz="2800" dirty="0" err="1">
                <a:latin typeface="Arial" charset="0"/>
                <a:ea typeface="ＭＳ Ｐゴシック" charset="0"/>
                <a:cs typeface="ＭＳ Ｐゴシック" charset="0"/>
              </a:rPr>
              <a:t>calculable</a:t>
            </a:r>
            <a:r>
              <a:rPr lang="de-DE" sz="28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sz="2800" dirty="0" err="1">
                <a:latin typeface="Arial" charset="0"/>
                <a:ea typeface="ＭＳ Ｐゴシック" charset="0"/>
                <a:cs typeface="ＭＳ Ｐゴシック" charset="0"/>
              </a:rPr>
              <a:t>parts</a:t>
            </a:r>
            <a:r>
              <a:rPr lang="de-DE" sz="2800" dirty="0">
                <a:latin typeface="Arial" charset="0"/>
                <a:ea typeface="ＭＳ Ｐゴシック" charset="0"/>
                <a:cs typeface="ＭＳ Ｐゴシック" charset="0"/>
              </a:rPr>
              <a:t>:</a:t>
            </a:r>
          </a:p>
          <a:p>
            <a:pPr eaLnBrk="1" hangingPunct="1">
              <a:lnSpc>
                <a:spcPct val="90000"/>
              </a:lnSpc>
            </a:pPr>
            <a:r>
              <a:rPr lang="de-DE" sz="2800" dirty="0" err="1">
                <a:latin typeface="Arial" charset="0"/>
                <a:ea typeface="ＭＳ Ｐゴシック" charset="0"/>
                <a:cs typeface="ＭＳ Ｐゴシック" charset="0"/>
              </a:rPr>
              <a:t>Cylinder</a:t>
            </a:r>
            <a:r>
              <a:rPr lang="de-DE" sz="2800" dirty="0">
                <a:latin typeface="Arial" charset="0"/>
                <a:ea typeface="ＭＳ Ｐゴシック" charset="0"/>
                <a:cs typeface="ＭＳ Ｐゴシック" charset="0"/>
              </a:rPr>
              <a:t> +</a:t>
            </a:r>
            <a:r>
              <a:rPr lang="de-DE" sz="2800" dirty="0" err="1">
                <a:latin typeface="Arial" charset="0"/>
                <a:ea typeface="ＭＳ Ｐゴシック" charset="0"/>
                <a:cs typeface="ＭＳ Ｐゴシック" charset="0"/>
              </a:rPr>
              <a:t>apple</a:t>
            </a:r>
            <a:r>
              <a:rPr lang="de-DE" sz="2800" dirty="0">
                <a:latin typeface="Arial" charset="0"/>
                <a:ea typeface="ＭＳ Ｐゴシック" charset="0"/>
                <a:cs typeface="ＭＳ Ｐゴシック" charset="0"/>
              </a:rPr>
              <a:t> ring</a:t>
            </a:r>
          </a:p>
        </p:txBody>
      </p:sp>
    </p:spTree>
    <p:extLst>
      <p:ext uri="{BB962C8B-B14F-4D97-AF65-F5344CB8AC3E}">
        <p14:creationId xmlns:p14="http://schemas.microsoft.com/office/powerpoint/2010/main" val="1993070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>
                <a:latin typeface="Arial" charset="0"/>
              </a:rPr>
              <a:t>Vitruvius on Archimedes</a:t>
            </a:r>
          </a:p>
        </p:txBody>
      </p:sp>
      <p:sp>
        <p:nvSpPr>
          <p:cNvPr id="19458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828800"/>
            <a:ext cx="8458200" cy="457200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de-DE" sz="2800" dirty="0" err="1">
                <a:latin typeface="Arial" charset="0"/>
                <a:ea typeface="+mn-ea"/>
                <a:cs typeface="+mn-cs"/>
              </a:rPr>
              <a:t>Though</a:t>
            </a:r>
            <a:r>
              <a:rPr lang="de-DE" sz="2800" dirty="0">
                <a:latin typeface="Arial" charset="0"/>
                <a:ea typeface="+mn-ea"/>
                <a:cs typeface="+mn-cs"/>
              </a:rPr>
              <a:t> </a:t>
            </a:r>
            <a:r>
              <a:rPr lang="de-DE" sz="2800" dirty="0" err="1">
                <a:latin typeface="Arial" charset="0"/>
                <a:ea typeface="+mn-ea"/>
                <a:cs typeface="+mn-cs"/>
              </a:rPr>
              <a:t>there</a:t>
            </a:r>
            <a:r>
              <a:rPr lang="de-DE" sz="2800" dirty="0">
                <a:latin typeface="Arial" charset="0"/>
                <a:ea typeface="+mn-ea"/>
                <a:cs typeface="+mn-cs"/>
              </a:rPr>
              <a:t> </a:t>
            </a:r>
            <a:r>
              <a:rPr lang="de-DE" sz="2800" dirty="0" err="1">
                <a:latin typeface="Arial" charset="0"/>
                <a:ea typeface="+mn-ea"/>
                <a:cs typeface="+mn-cs"/>
              </a:rPr>
              <a:t>were</a:t>
            </a:r>
            <a:r>
              <a:rPr lang="de-DE" sz="2800" dirty="0">
                <a:latin typeface="Arial" charset="0"/>
                <a:ea typeface="+mn-ea"/>
                <a:cs typeface="+mn-cs"/>
              </a:rPr>
              <a:t> </a:t>
            </a:r>
            <a:r>
              <a:rPr lang="de-DE" sz="2800" dirty="0" err="1">
                <a:latin typeface="Arial" charset="0"/>
                <a:ea typeface="+mn-ea"/>
                <a:cs typeface="+mn-cs"/>
              </a:rPr>
              <a:t>indeed</a:t>
            </a:r>
            <a:r>
              <a:rPr lang="de-DE" sz="2800" dirty="0">
                <a:latin typeface="Arial" charset="0"/>
                <a:ea typeface="+mn-ea"/>
                <a:cs typeface="+mn-cs"/>
              </a:rPr>
              <a:t> </a:t>
            </a:r>
            <a:r>
              <a:rPr lang="de-DE" sz="2800" dirty="0" err="1">
                <a:latin typeface="Arial" charset="0"/>
                <a:ea typeface="+mn-ea"/>
                <a:cs typeface="+mn-cs"/>
              </a:rPr>
              <a:t>many</a:t>
            </a:r>
            <a:r>
              <a:rPr lang="de-DE" sz="2800" dirty="0">
                <a:latin typeface="Arial" charset="0"/>
                <a:ea typeface="+mn-ea"/>
                <a:cs typeface="+mn-cs"/>
              </a:rPr>
              <a:t> </a:t>
            </a:r>
            <a:r>
              <a:rPr lang="de-DE" sz="2800" dirty="0" err="1">
                <a:latin typeface="Arial" charset="0"/>
                <a:ea typeface="+mn-ea"/>
                <a:cs typeface="+mn-cs"/>
              </a:rPr>
              <a:t>wonderful</a:t>
            </a:r>
            <a:r>
              <a:rPr lang="de-DE" sz="2800" dirty="0">
                <a:latin typeface="Arial" charset="0"/>
                <a:ea typeface="+mn-ea"/>
                <a:cs typeface="+mn-cs"/>
              </a:rPr>
              <a:t> </a:t>
            </a:r>
            <a:r>
              <a:rPr lang="de-DE" sz="2800" dirty="0" err="1">
                <a:latin typeface="Arial" charset="0"/>
                <a:ea typeface="+mn-ea"/>
                <a:cs typeface="+mn-cs"/>
              </a:rPr>
              <a:t>and</a:t>
            </a:r>
            <a:r>
              <a:rPr lang="de-DE" sz="2800" dirty="0">
                <a:latin typeface="Arial" charset="0"/>
                <a:ea typeface="+mn-ea"/>
                <a:cs typeface="+mn-cs"/>
              </a:rPr>
              <a:t> </a:t>
            </a:r>
            <a:r>
              <a:rPr lang="de-DE" sz="2800" dirty="0" err="1">
                <a:latin typeface="Arial" charset="0"/>
                <a:ea typeface="+mn-ea"/>
                <a:cs typeface="+mn-cs"/>
              </a:rPr>
              <a:t>various</a:t>
            </a:r>
            <a:r>
              <a:rPr lang="de-DE" sz="2800" dirty="0">
                <a:latin typeface="Arial" charset="0"/>
                <a:ea typeface="+mn-ea"/>
                <a:cs typeface="+mn-cs"/>
              </a:rPr>
              <a:t> </a:t>
            </a:r>
            <a:r>
              <a:rPr lang="de-DE" sz="2800" dirty="0" err="1">
                <a:solidFill>
                  <a:srgbClr val="3366FF"/>
                </a:solidFill>
                <a:latin typeface="Arial" charset="0"/>
                <a:ea typeface="+mn-ea"/>
                <a:cs typeface="+mn-cs"/>
              </a:rPr>
              <a:t>inventions</a:t>
            </a:r>
            <a:r>
              <a:rPr lang="de-DE" sz="2800" dirty="0">
                <a:latin typeface="Arial" charset="0"/>
                <a:ea typeface="+mn-ea"/>
                <a:cs typeface="+mn-cs"/>
              </a:rPr>
              <a:t> </a:t>
            </a:r>
            <a:r>
              <a:rPr lang="de-DE" sz="2800" dirty="0" err="1">
                <a:latin typeface="Arial" charset="0"/>
                <a:ea typeface="+mn-ea"/>
                <a:cs typeface="+mn-cs"/>
              </a:rPr>
              <a:t>of</a:t>
            </a:r>
            <a:r>
              <a:rPr lang="de-DE" sz="2800" dirty="0">
                <a:latin typeface="Arial" charset="0"/>
                <a:ea typeface="+mn-ea"/>
                <a:cs typeface="+mn-cs"/>
              </a:rPr>
              <a:t> Archimedes </a:t>
            </a:r>
            <a:r>
              <a:rPr lang="de-DE" sz="2800" dirty="0" err="1">
                <a:latin typeface="Arial" charset="0"/>
                <a:ea typeface="+mn-ea"/>
                <a:cs typeface="+mn-cs"/>
              </a:rPr>
              <a:t>this</a:t>
            </a:r>
            <a:r>
              <a:rPr lang="de-DE" sz="2800" dirty="0">
                <a:latin typeface="Arial" charset="0"/>
                <a:ea typeface="+mn-ea"/>
                <a:cs typeface="+mn-cs"/>
              </a:rPr>
              <a:t> </a:t>
            </a:r>
            <a:r>
              <a:rPr lang="de-DE" sz="2800" dirty="0" err="1">
                <a:latin typeface="Arial" charset="0"/>
                <a:ea typeface="+mn-ea"/>
                <a:cs typeface="+mn-cs"/>
              </a:rPr>
              <a:t>invention</a:t>
            </a:r>
            <a:r>
              <a:rPr lang="de-DE" sz="2800" dirty="0">
                <a:latin typeface="Arial" charset="0"/>
                <a:ea typeface="+mn-ea"/>
                <a:cs typeface="+mn-cs"/>
              </a:rPr>
              <a:t> I </a:t>
            </a:r>
            <a:r>
              <a:rPr lang="de-DE" sz="2800" dirty="0" err="1">
                <a:latin typeface="Arial" charset="0"/>
                <a:ea typeface="+mn-ea"/>
                <a:cs typeface="+mn-cs"/>
              </a:rPr>
              <a:t>shall</a:t>
            </a:r>
            <a:r>
              <a:rPr lang="de-DE" sz="2800" dirty="0">
                <a:latin typeface="Arial" charset="0"/>
                <a:ea typeface="+mn-ea"/>
                <a:cs typeface="+mn-cs"/>
              </a:rPr>
              <a:t> </a:t>
            </a:r>
            <a:r>
              <a:rPr lang="de-DE" sz="2800" dirty="0" err="1">
                <a:latin typeface="Arial" charset="0"/>
                <a:ea typeface="+mn-ea"/>
                <a:cs typeface="+mn-cs"/>
              </a:rPr>
              <a:t>describe</a:t>
            </a:r>
            <a:r>
              <a:rPr lang="de-DE" sz="2800" dirty="0">
                <a:latin typeface="Arial" charset="0"/>
                <a:ea typeface="+mn-ea"/>
                <a:cs typeface="+mn-cs"/>
              </a:rPr>
              <a:t> </a:t>
            </a:r>
            <a:r>
              <a:rPr lang="de-DE" sz="2800" dirty="0" err="1">
                <a:latin typeface="Arial" charset="0"/>
                <a:ea typeface="+mn-ea"/>
                <a:cs typeface="+mn-cs"/>
              </a:rPr>
              <a:t>seems</a:t>
            </a:r>
            <a:r>
              <a:rPr lang="de-DE" sz="2800" dirty="0">
                <a:latin typeface="Arial" charset="0"/>
                <a:ea typeface="+mn-ea"/>
                <a:cs typeface="+mn-cs"/>
              </a:rPr>
              <a:t> </a:t>
            </a:r>
            <a:r>
              <a:rPr lang="de-DE" sz="2800" dirty="0" err="1">
                <a:latin typeface="Arial" charset="0"/>
                <a:ea typeface="+mn-ea"/>
                <a:cs typeface="+mn-cs"/>
              </a:rPr>
              <a:t>to</a:t>
            </a:r>
            <a:r>
              <a:rPr lang="de-DE" sz="2800" dirty="0">
                <a:latin typeface="Arial" charset="0"/>
                <a:ea typeface="+mn-ea"/>
                <a:cs typeface="+mn-cs"/>
              </a:rPr>
              <a:t> </a:t>
            </a:r>
            <a:r>
              <a:rPr lang="de-DE" sz="2800" dirty="0" err="1">
                <a:latin typeface="Arial" charset="0"/>
                <a:ea typeface="+mn-ea"/>
                <a:cs typeface="+mn-cs"/>
              </a:rPr>
              <a:t>have</a:t>
            </a:r>
            <a:r>
              <a:rPr lang="de-DE" sz="2800" dirty="0">
                <a:latin typeface="Arial" charset="0"/>
                <a:ea typeface="+mn-ea"/>
                <a:cs typeface="+mn-cs"/>
              </a:rPr>
              <a:t> </a:t>
            </a:r>
            <a:r>
              <a:rPr lang="de-DE" sz="2800" dirty="0" err="1">
                <a:latin typeface="Arial" charset="0"/>
                <a:ea typeface="+mn-ea"/>
                <a:cs typeface="+mn-cs"/>
              </a:rPr>
              <a:t>come</a:t>
            </a:r>
            <a:r>
              <a:rPr lang="de-DE" sz="2800" dirty="0">
                <a:latin typeface="Arial" charset="0"/>
                <a:ea typeface="+mn-ea"/>
                <a:cs typeface="+mn-cs"/>
              </a:rPr>
              <a:t> </a:t>
            </a:r>
            <a:r>
              <a:rPr lang="de-DE" sz="2800" dirty="0" err="1">
                <a:latin typeface="Arial" charset="0"/>
                <a:ea typeface="+mn-ea"/>
                <a:cs typeface="+mn-cs"/>
              </a:rPr>
              <a:t>about</a:t>
            </a:r>
            <a:r>
              <a:rPr lang="de-DE" sz="2800" dirty="0">
                <a:latin typeface="Arial" charset="0"/>
                <a:ea typeface="+mn-ea"/>
                <a:cs typeface="+mn-cs"/>
              </a:rPr>
              <a:t> </a:t>
            </a:r>
            <a:r>
              <a:rPr lang="de-DE" sz="2800" dirty="0" err="1">
                <a:latin typeface="Arial" charset="0"/>
                <a:ea typeface="+mn-ea"/>
                <a:cs typeface="+mn-cs"/>
              </a:rPr>
              <a:t>by</a:t>
            </a:r>
            <a:r>
              <a:rPr lang="de-DE" sz="2800" dirty="0">
                <a:latin typeface="Arial" charset="0"/>
                <a:ea typeface="+mn-ea"/>
                <a:cs typeface="+mn-cs"/>
              </a:rPr>
              <a:t> infinite </a:t>
            </a:r>
            <a:r>
              <a:rPr lang="de-DE" sz="2800" dirty="0" err="1">
                <a:latin typeface="Arial" charset="0"/>
                <a:ea typeface="+mn-ea"/>
                <a:cs typeface="+mn-cs"/>
              </a:rPr>
              <a:t>skill</a:t>
            </a:r>
            <a:r>
              <a:rPr lang="de-DE" sz="2800" dirty="0">
                <a:latin typeface="Arial" charset="0"/>
                <a:ea typeface="+mn-ea"/>
                <a:cs typeface="+mn-cs"/>
              </a:rPr>
              <a:t> </a:t>
            </a:r>
            <a:r>
              <a:rPr lang="de-DE" sz="2800" dirty="0" err="1">
                <a:latin typeface="Arial" charset="0"/>
                <a:ea typeface="+mn-ea"/>
                <a:cs typeface="+mn-cs"/>
              </a:rPr>
              <a:t>among</a:t>
            </a:r>
            <a:r>
              <a:rPr lang="de-DE" sz="2800" dirty="0">
                <a:latin typeface="Arial" charset="0"/>
                <a:ea typeface="+mn-ea"/>
                <a:cs typeface="+mn-cs"/>
              </a:rPr>
              <a:t> all </a:t>
            </a:r>
            <a:r>
              <a:rPr lang="de-DE" sz="2800" dirty="0" err="1">
                <a:latin typeface="Arial" charset="0"/>
                <a:ea typeface="+mn-ea"/>
                <a:cs typeface="+mn-cs"/>
              </a:rPr>
              <a:t>inventions</a:t>
            </a:r>
            <a:r>
              <a:rPr lang="de-DE" sz="2800" dirty="0">
                <a:latin typeface="Arial" charset="0"/>
                <a:ea typeface="+mn-ea"/>
                <a:cs typeface="+mn-cs"/>
              </a:rPr>
              <a:t>.</a:t>
            </a: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fr-FR" sz="2800" dirty="0" err="1">
                <a:latin typeface="Times New Roman" charset="0"/>
                <a:ea typeface="+mn-ea"/>
                <a:cs typeface="+mn-cs"/>
              </a:rPr>
              <a:t>Exsiluit</a:t>
            </a:r>
            <a:r>
              <a:rPr lang="fr-FR" sz="2800" dirty="0">
                <a:latin typeface="Times New Roman" charset="0"/>
                <a:ea typeface="+mn-ea"/>
                <a:cs typeface="+mn-cs"/>
              </a:rPr>
              <a:t> </a:t>
            </a:r>
            <a:r>
              <a:rPr lang="fr-FR" sz="2800" dirty="0" err="1">
                <a:latin typeface="Times New Roman" charset="0"/>
                <a:ea typeface="+mn-ea"/>
                <a:cs typeface="+mn-cs"/>
              </a:rPr>
              <a:t>gaudio</a:t>
            </a:r>
            <a:r>
              <a:rPr lang="fr-FR" sz="2800" dirty="0">
                <a:latin typeface="Times New Roman" charset="0"/>
                <a:ea typeface="+mn-ea"/>
                <a:cs typeface="+mn-cs"/>
              </a:rPr>
              <a:t> motus de </a:t>
            </a:r>
            <a:r>
              <a:rPr lang="fr-FR" sz="2800" dirty="0" err="1">
                <a:latin typeface="Times New Roman" charset="0"/>
                <a:ea typeface="+mn-ea"/>
                <a:cs typeface="+mn-cs"/>
              </a:rPr>
              <a:t>solio</a:t>
            </a:r>
            <a:r>
              <a:rPr lang="fr-FR" sz="2800" dirty="0">
                <a:latin typeface="Times New Roman" charset="0"/>
                <a:ea typeface="+mn-ea"/>
                <a:cs typeface="+mn-cs"/>
              </a:rPr>
              <a:t> et </a:t>
            </a:r>
            <a:r>
              <a:rPr lang="fr-FR" sz="2800" dirty="0" err="1">
                <a:solidFill>
                  <a:srgbClr val="3366FF"/>
                </a:solidFill>
                <a:latin typeface="Times New Roman" charset="0"/>
                <a:ea typeface="+mn-ea"/>
                <a:cs typeface="+mn-cs"/>
              </a:rPr>
              <a:t>nudus</a:t>
            </a:r>
            <a:r>
              <a:rPr lang="fr-FR" sz="2800" dirty="0">
                <a:latin typeface="Times New Roman" charset="0"/>
                <a:ea typeface="+mn-ea"/>
                <a:cs typeface="+mn-cs"/>
              </a:rPr>
              <a:t> </a:t>
            </a:r>
            <a:r>
              <a:rPr lang="fr-FR" sz="2800" dirty="0" err="1">
                <a:latin typeface="Times New Roman" charset="0"/>
                <a:ea typeface="+mn-ea"/>
                <a:cs typeface="+mn-cs"/>
              </a:rPr>
              <a:t>vadens</a:t>
            </a:r>
            <a:r>
              <a:rPr lang="fr-FR" sz="2800" dirty="0">
                <a:latin typeface="Times New Roman" charset="0"/>
                <a:ea typeface="+mn-ea"/>
                <a:cs typeface="+mn-cs"/>
              </a:rPr>
              <a:t> </a:t>
            </a:r>
            <a:r>
              <a:rPr lang="fr-FR" sz="2800" dirty="0" err="1">
                <a:latin typeface="Times New Roman" charset="0"/>
                <a:ea typeface="+mn-ea"/>
                <a:cs typeface="+mn-cs"/>
              </a:rPr>
              <a:t>domum</a:t>
            </a:r>
            <a:r>
              <a:rPr lang="fr-FR" sz="2800" dirty="0">
                <a:latin typeface="Times New Roman" charset="0"/>
                <a:ea typeface="+mn-ea"/>
                <a:cs typeface="+mn-cs"/>
              </a:rPr>
              <a:t> versus </a:t>
            </a:r>
            <a:r>
              <a:rPr lang="fr-FR" sz="2800" dirty="0" err="1">
                <a:latin typeface="Times New Roman" charset="0"/>
                <a:ea typeface="+mn-ea"/>
                <a:cs typeface="+mn-cs"/>
              </a:rPr>
              <a:t>significabat</a:t>
            </a:r>
            <a:r>
              <a:rPr lang="fr-FR" sz="2800" dirty="0">
                <a:latin typeface="Times New Roman" charset="0"/>
                <a:ea typeface="+mn-ea"/>
                <a:cs typeface="+mn-cs"/>
              </a:rPr>
              <a:t> </a:t>
            </a:r>
            <a:r>
              <a:rPr lang="fr-FR" sz="2800" dirty="0" err="1">
                <a:latin typeface="Times New Roman" charset="0"/>
                <a:ea typeface="+mn-ea"/>
                <a:cs typeface="+mn-cs"/>
              </a:rPr>
              <a:t>clara</a:t>
            </a:r>
            <a:r>
              <a:rPr lang="fr-FR" sz="2800" dirty="0">
                <a:latin typeface="Times New Roman" charset="0"/>
                <a:ea typeface="+mn-ea"/>
                <a:cs typeface="+mn-cs"/>
              </a:rPr>
              <a:t> voce </a:t>
            </a:r>
            <a:r>
              <a:rPr lang="fr-FR" sz="2800" dirty="0" err="1">
                <a:latin typeface="Times New Roman" charset="0"/>
                <a:ea typeface="+mn-ea"/>
                <a:cs typeface="+mn-cs"/>
              </a:rPr>
              <a:t>invenisse</a:t>
            </a:r>
            <a:r>
              <a:rPr lang="fr-FR" sz="2800" dirty="0">
                <a:latin typeface="Times New Roman" charset="0"/>
                <a:ea typeface="+mn-ea"/>
                <a:cs typeface="+mn-cs"/>
              </a:rPr>
              <a:t>, quod </a:t>
            </a:r>
            <a:r>
              <a:rPr lang="fr-FR" sz="2800" dirty="0" err="1">
                <a:latin typeface="Times New Roman" charset="0"/>
                <a:ea typeface="+mn-ea"/>
                <a:cs typeface="+mn-cs"/>
              </a:rPr>
              <a:t>quaereret</a:t>
            </a:r>
            <a:r>
              <a:rPr lang="fr-FR" sz="2800" dirty="0">
                <a:latin typeface="Times New Roman" charset="0"/>
                <a:ea typeface="+mn-ea"/>
                <a:cs typeface="+mn-cs"/>
              </a:rPr>
              <a:t>; </a:t>
            </a:r>
            <a:r>
              <a:rPr lang="fr-FR" sz="2800" dirty="0" err="1">
                <a:latin typeface="Times New Roman" charset="0"/>
                <a:ea typeface="+mn-ea"/>
                <a:cs typeface="+mn-cs"/>
              </a:rPr>
              <a:t>nam</a:t>
            </a:r>
            <a:r>
              <a:rPr lang="fr-FR" sz="2800" dirty="0">
                <a:latin typeface="Times New Roman" charset="0"/>
                <a:ea typeface="+mn-ea"/>
                <a:cs typeface="+mn-cs"/>
              </a:rPr>
              <a:t> </a:t>
            </a:r>
            <a:r>
              <a:rPr lang="fr-FR" sz="2800" dirty="0" err="1">
                <a:latin typeface="Times New Roman" charset="0"/>
                <a:ea typeface="+mn-ea"/>
                <a:cs typeface="+mn-cs"/>
              </a:rPr>
              <a:t>currens</a:t>
            </a:r>
            <a:r>
              <a:rPr lang="fr-FR" sz="2800" dirty="0">
                <a:latin typeface="Times New Roman" charset="0"/>
                <a:ea typeface="+mn-ea"/>
                <a:cs typeface="+mn-cs"/>
              </a:rPr>
              <a:t> </a:t>
            </a:r>
            <a:r>
              <a:rPr lang="fr-FR" sz="2800" dirty="0" err="1">
                <a:latin typeface="Times New Roman" charset="0"/>
                <a:ea typeface="+mn-ea"/>
                <a:cs typeface="+mn-cs"/>
              </a:rPr>
              <a:t>identidem</a:t>
            </a:r>
            <a:r>
              <a:rPr lang="fr-FR" sz="2800" dirty="0">
                <a:latin typeface="Times New Roman" charset="0"/>
                <a:ea typeface="+mn-ea"/>
                <a:cs typeface="+mn-cs"/>
              </a:rPr>
              <a:t> </a:t>
            </a:r>
            <a:r>
              <a:rPr lang="fr-FR" sz="2800" dirty="0" err="1">
                <a:latin typeface="Times New Roman" charset="0"/>
                <a:ea typeface="+mn-ea"/>
                <a:cs typeface="+mn-cs"/>
              </a:rPr>
              <a:t>Graece</a:t>
            </a:r>
            <a:r>
              <a:rPr lang="fr-FR" sz="2800" dirty="0">
                <a:latin typeface="Times New Roman" charset="0"/>
                <a:ea typeface="+mn-ea"/>
                <a:cs typeface="+mn-cs"/>
              </a:rPr>
              <a:t> </a:t>
            </a:r>
            <a:r>
              <a:rPr lang="fr-FR" sz="2800" dirty="0" err="1">
                <a:latin typeface="Times New Roman" charset="0"/>
                <a:ea typeface="+mn-ea"/>
                <a:cs typeface="+mn-cs"/>
              </a:rPr>
              <a:t>clamabat</a:t>
            </a:r>
            <a:r>
              <a:rPr lang="fr-FR" sz="2800" dirty="0">
                <a:latin typeface="Times New Roman" charset="0"/>
                <a:ea typeface="+mn-ea"/>
                <a:cs typeface="+mn-cs"/>
              </a:rPr>
              <a:t> </a:t>
            </a:r>
            <a:r>
              <a:rPr lang="fr-FR" sz="2800" dirty="0">
                <a:latin typeface="Bwgrkl" charset="0"/>
                <a:ea typeface="+mn-ea"/>
                <a:cs typeface="+mn-cs"/>
              </a:rPr>
              <a:t>eu[</a:t>
            </a:r>
            <a:r>
              <a:rPr lang="fr-FR" sz="2800" dirty="0" err="1">
                <a:latin typeface="Bwgrkl" charset="0"/>
                <a:ea typeface="+mn-ea"/>
                <a:cs typeface="+mn-cs"/>
              </a:rPr>
              <a:t>rhka</a:t>
            </a:r>
            <a:r>
              <a:rPr lang="fr-FR" sz="2800" dirty="0">
                <a:latin typeface="Bwgrkl" charset="0"/>
                <a:ea typeface="+mn-ea"/>
                <a:cs typeface="+mn-cs"/>
              </a:rPr>
              <a:t>( eu[</a:t>
            </a:r>
            <a:r>
              <a:rPr lang="fr-FR" sz="2800" dirty="0" err="1">
                <a:latin typeface="Bwgrkl" charset="0"/>
                <a:ea typeface="+mn-ea"/>
                <a:cs typeface="+mn-cs"/>
              </a:rPr>
              <a:t>rhka</a:t>
            </a:r>
            <a:r>
              <a:rPr lang="fr-FR" sz="2800" dirty="0">
                <a:latin typeface="Times New Roman" charset="0"/>
                <a:ea typeface="+mn-ea"/>
                <a:cs typeface="+mn-cs"/>
              </a:rPr>
              <a:t>.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de-DE" sz="2800" dirty="0">
                <a:latin typeface="+mj-lt"/>
                <a:ea typeface="+mn-ea"/>
                <a:cs typeface="+mn-cs"/>
              </a:rPr>
              <a:t>He sprang </a:t>
            </a:r>
            <a:r>
              <a:rPr lang="de-DE" sz="2800" dirty="0" err="1">
                <a:latin typeface="+mj-lt"/>
                <a:ea typeface="+mn-ea"/>
                <a:cs typeface="+mn-cs"/>
              </a:rPr>
              <a:t>with</a:t>
            </a:r>
            <a:r>
              <a:rPr lang="de-DE" sz="2800" dirty="0">
                <a:latin typeface="+mj-lt"/>
                <a:ea typeface="+mn-ea"/>
                <a:cs typeface="+mn-cs"/>
              </a:rPr>
              <a:t> </a:t>
            </a:r>
            <a:r>
              <a:rPr lang="de-DE" sz="2800" dirty="0" err="1">
                <a:latin typeface="+mj-lt"/>
                <a:ea typeface="+mn-ea"/>
                <a:cs typeface="+mn-cs"/>
              </a:rPr>
              <a:t>joy</a:t>
            </a:r>
            <a:r>
              <a:rPr lang="de-DE" sz="2800" dirty="0">
                <a:latin typeface="+mj-lt"/>
                <a:ea typeface="+mn-ea"/>
                <a:cs typeface="+mn-cs"/>
              </a:rPr>
              <a:t> out </a:t>
            </a:r>
            <a:r>
              <a:rPr lang="de-DE" sz="2800" dirty="0" err="1">
                <a:latin typeface="+mj-lt"/>
                <a:ea typeface="+mn-ea"/>
                <a:cs typeface="+mn-cs"/>
              </a:rPr>
              <a:t>of</a:t>
            </a:r>
            <a:r>
              <a:rPr lang="de-DE" sz="2800" dirty="0">
                <a:latin typeface="+mj-lt"/>
                <a:ea typeface="+mn-ea"/>
                <a:cs typeface="+mn-cs"/>
              </a:rPr>
              <a:t> </a:t>
            </a:r>
            <a:r>
              <a:rPr lang="de-DE" sz="2800" dirty="0" err="1">
                <a:latin typeface="+mj-lt"/>
                <a:ea typeface="+mn-ea"/>
                <a:cs typeface="+mn-cs"/>
              </a:rPr>
              <a:t>the</a:t>
            </a:r>
            <a:r>
              <a:rPr lang="de-DE" sz="2800" dirty="0">
                <a:latin typeface="+mj-lt"/>
                <a:ea typeface="+mn-ea"/>
                <a:cs typeface="+mn-cs"/>
              </a:rPr>
              <a:t> </a:t>
            </a:r>
            <a:r>
              <a:rPr lang="de-DE" sz="2800" dirty="0" err="1">
                <a:latin typeface="+mj-lt"/>
                <a:ea typeface="+mn-ea"/>
                <a:cs typeface="+mn-cs"/>
              </a:rPr>
              <a:t>bath</a:t>
            </a:r>
            <a:r>
              <a:rPr lang="de-DE" sz="2800" dirty="0">
                <a:latin typeface="+mj-lt"/>
                <a:ea typeface="+mn-ea"/>
                <a:cs typeface="+mn-cs"/>
              </a:rPr>
              <a:t>-tube </a:t>
            </a:r>
            <a:r>
              <a:rPr lang="de-DE" sz="2800" dirty="0" err="1">
                <a:latin typeface="+mj-lt"/>
                <a:ea typeface="+mn-ea"/>
                <a:cs typeface="+mn-cs"/>
              </a:rPr>
              <a:t>and</a:t>
            </a:r>
            <a:r>
              <a:rPr lang="de-DE" sz="2800" dirty="0">
                <a:latin typeface="+mj-lt"/>
                <a:ea typeface="+mn-ea"/>
                <a:cs typeface="+mn-cs"/>
              </a:rPr>
              <a:t> </a:t>
            </a:r>
            <a:r>
              <a:rPr lang="de-DE" sz="2800" dirty="0" err="1">
                <a:latin typeface="+mj-lt"/>
                <a:ea typeface="+mn-ea"/>
                <a:cs typeface="+mn-cs"/>
              </a:rPr>
              <a:t>went</a:t>
            </a:r>
            <a:r>
              <a:rPr lang="de-DE" sz="2800" dirty="0">
                <a:latin typeface="+mj-lt"/>
                <a:ea typeface="+mn-ea"/>
                <a:cs typeface="+mn-cs"/>
              </a:rPr>
              <a:t> </a:t>
            </a:r>
            <a:r>
              <a:rPr lang="de-DE" sz="2800" dirty="0" err="1">
                <a:solidFill>
                  <a:srgbClr val="3366FF"/>
                </a:solidFill>
                <a:latin typeface="+mj-lt"/>
                <a:ea typeface="+mn-ea"/>
                <a:cs typeface="+mn-cs"/>
              </a:rPr>
              <a:t>naked</a:t>
            </a:r>
            <a:r>
              <a:rPr lang="de-DE" sz="2800" dirty="0">
                <a:latin typeface="+mj-lt"/>
                <a:ea typeface="+mn-ea"/>
                <a:cs typeface="+mn-cs"/>
              </a:rPr>
              <a:t> </a:t>
            </a:r>
            <a:r>
              <a:rPr lang="de-DE" sz="2800" dirty="0" err="1">
                <a:latin typeface="+mj-lt"/>
                <a:ea typeface="+mn-ea"/>
                <a:cs typeface="+mn-cs"/>
              </a:rPr>
              <a:t>at</a:t>
            </a:r>
            <a:r>
              <a:rPr lang="de-DE" sz="2800" dirty="0">
                <a:latin typeface="+mj-lt"/>
                <a:ea typeface="+mn-ea"/>
                <a:cs typeface="+mn-cs"/>
              </a:rPr>
              <a:t> </a:t>
            </a:r>
            <a:r>
              <a:rPr lang="de-DE" sz="2800" dirty="0" err="1">
                <a:latin typeface="+mj-lt"/>
                <a:ea typeface="+mn-ea"/>
                <a:cs typeface="+mn-cs"/>
              </a:rPr>
              <a:t>home</a:t>
            </a:r>
            <a:r>
              <a:rPr lang="de-DE" sz="2800" dirty="0">
                <a:latin typeface="+mj-lt"/>
                <a:ea typeface="+mn-ea"/>
                <a:cs typeface="+mn-cs"/>
              </a:rPr>
              <a:t> </a:t>
            </a:r>
            <a:r>
              <a:rPr lang="de-DE" sz="2800" dirty="0" err="1">
                <a:latin typeface="+mj-lt"/>
                <a:ea typeface="+mn-ea"/>
                <a:cs typeface="+mn-cs"/>
              </a:rPr>
              <a:t>and</a:t>
            </a:r>
            <a:r>
              <a:rPr lang="de-DE" sz="2800" dirty="0">
                <a:latin typeface="+mj-lt"/>
                <a:ea typeface="+mn-ea"/>
                <a:cs typeface="+mn-cs"/>
              </a:rPr>
              <a:t> </a:t>
            </a:r>
            <a:r>
              <a:rPr lang="de-DE" sz="2800" dirty="0" err="1">
                <a:latin typeface="+mj-lt"/>
                <a:ea typeface="+mn-ea"/>
                <a:cs typeface="+mn-cs"/>
              </a:rPr>
              <a:t>loudly</a:t>
            </a:r>
            <a:r>
              <a:rPr lang="de-DE" sz="2800" dirty="0">
                <a:latin typeface="+mj-lt"/>
                <a:ea typeface="+mn-ea"/>
                <a:cs typeface="+mn-cs"/>
              </a:rPr>
              <a:t> </a:t>
            </a:r>
            <a:r>
              <a:rPr lang="de-DE" sz="2800" dirty="0" err="1">
                <a:latin typeface="+mj-lt"/>
                <a:ea typeface="+mn-ea"/>
                <a:cs typeface="+mn-cs"/>
              </a:rPr>
              <a:t>declared</a:t>
            </a:r>
            <a:r>
              <a:rPr lang="de-DE" sz="2800" dirty="0">
                <a:latin typeface="+mj-lt"/>
                <a:ea typeface="+mn-ea"/>
                <a:cs typeface="+mn-cs"/>
              </a:rPr>
              <a:t> </a:t>
            </a:r>
            <a:r>
              <a:rPr lang="de-DE" sz="2800" dirty="0" err="1">
                <a:latin typeface="+mj-lt"/>
                <a:ea typeface="+mn-ea"/>
                <a:cs typeface="+mn-cs"/>
              </a:rPr>
              <a:t>that</a:t>
            </a:r>
            <a:r>
              <a:rPr lang="de-DE" sz="2800" dirty="0">
                <a:latin typeface="+mj-lt"/>
                <a:ea typeface="+mn-ea"/>
                <a:cs typeface="+mn-cs"/>
              </a:rPr>
              <a:t> he </a:t>
            </a:r>
            <a:r>
              <a:rPr lang="de-DE" sz="2800" dirty="0" err="1">
                <a:latin typeface="+mj-lt"/>
                <a:ea typeface="+mn-ea"/>
                <a:cs typeface="+mn-cs"/>
              </a:rPr>
              <a:t>has</a:t>
            </a:r>
            <a:r>
              <a:rPr lang="de-DE" sz="2800" dirty="0">
                <a:latin typeface="+mj-lt"/>
                <a:ea typeface="+mn-ea"/>
                <a:cs typeface="+mn-cs"/>
              </a:rPr>
              <a:t> </a:t>
            </a:r>
            <a:r>
              <a:rPr lang="de-DE" sz="2800" dirty="0" err="1">
                <a:latin typeface="+mj-lt"/>
                <a:ea typeface="+mn-ea"/>
                <a:cs typeface="+mn-cs"/>
              </a:rPr>
              <a:t>found</a:t>
            </a:r>
            <a:r>
              <a:rPr lang="de-DE" sz="2800" dirty="0">
                <a:latin typeface="+mj-lt"/>
                <a:ea typeface="+mn-ea"/>
                <a:cs typeface="+mn-cs"/>
              </a:rPr>
              <a:t> </a:t>
            </a:r>
            <a:r>
              <a:rPr lang="de-DE" sz="2800" dirty="0" err="1">
                <a:latin typeface="+mj-lt"/>
                <a:ea typeface="+mn-ea"/>
                <a:cs typeface="+mn-cs"/>
              </a:rPr>
              <a:t>what</a:t>
            </a:r>
            <a:r>
              <a:rPr lang="de-DE" sz="2800" dirty="0">
                <a:latin typeface="+mj-lt"/>
                <a:ea typeface="+mn-ea"/>
                <a:cs typeface="+mn-cs"/>
              </a:rPr>
              <a:t> he </a:t>
            </a:r>
            <a:r>
              <a:rPr lang="de-DE" sz="2800" dirty="0" err="1">
                <a:latin typeface="+mj-lt"/>
                <a:ea typeface="+mn-ea"/>
                <a:cs typeface="+mn-cs"/>
              </a:rPr>
              <a:t>had</a:t>
            </a:r>
            <a:r>
              <a:rPr lang="de-DE" sz="2800" dirty="0">
                <a:latin typeface="+mj-lt"/>
                <a:ea typeface="+mn-ea"/>
                <a:cs typeface="+mn-cs"/>
              </a:rPr>
              <a:t> </a:t>
            </a:r>
            <a:r>
              <a:rPr lang="de-DE" sz="2800" dirty="0" err="1">
                <a:latin typeface="+mj-lt"/>
                <a:ea typeface="+mn-ea"/>
                <a:cs typeface="+mn-cs"/>
              </a:rPr>
              <a:t>looked</a:t>
            </a:r>
            <a:r>
              <a:rPr lang="de-DE" sz="2800" dirty="0">
                <a:latin typeface="+mj-lt"/>
                <a:ea typeface="+mn-ea"/>
                <a:cs typeface="+mn-cs"/>
              </a:rPr>
              <a:t> </a:t>
            </a:r>
            <a:r>
              <a:rPr lang="de-DE" sz="2800" dirty="0" err="1">
                <a:latin typeface="+mj-lt"/>
                <a:ea typeface="+mn-ea"/>
                <a:cs typeface="+mn-cs"/>
              </a:rPr>
              <a:t>for</a:t>
            </a:r>
            <a:r>
              <a:rPr lang="de-DE" sz="2800" dirty="0">
                <a:latin typeface="+mj-lt"/>
                <a:ea typeface="+mn-ea"/>
                <a:cs typeface="+mn-cs"/>
              </a:rPr>
              <a:t>. </a:t>
            </a:r>
            <a:r>
              <a:rPr lang="de-DE" sz="2800" dirty="0" err="1">
                <a:latin typeface="+mj-lt"/>
                <a:ea typeface="+mn-ea"/>
                <a:cs typeface="+mn-cs"/>
              </a:rPr>
              <a:t>Since</a:t>
            </a:r>
            <a:r>
              <a:rPr lang="de-DE" sz="2800" dirty="0">
                <a:latin typeface="+mj-lt"/>
                <a:ea typeface="+mn-ea"/>
                <a:cs typeface="+mn-cs"/>
              </a:rPr>
              <a:t> </a:t>
            </a:r>
            <a:r>
              <a:rPr lang="de-DE" sz="2800" dirty="0" err="1">
                <a:latin typeface="+mj-lt"/>
                <a:ea typeface="+mn-ea"/>
                <a:cs typeface="+mn-cs"/>
              </a:rPr>
              <a:t>running</a:t>
            </a:r>
            <a:r>
              <a:rPr lang="de-DE" sz="2800" dirty="0">
                <a:latin typeface="+mj-lt"/>
                <a:ea typeface="+mn-ea"/>
                <a:cs typeface="+mn-cs"/>
              </a:rPr>
              <a:t> he </a:t>
            </a:r>
            <a:r>
              <a:rPr lang="de-DE" sz="2800" dirty="0" err="1">
                <a:latin typeface="+mj-lt"/>
                <a:ea typeface="+mn-ea"/>
                <a:cs typeface="+mn-cs"/>
              </a:rPr>
              <a:t>repeatedly</a:t>
            </a:r>
            <a:r>
              <a:rPr lang="de-DE" sz="2800" dirty="0">
                <a:latin typeface="+mj-lt"/>
                <a:ea typeface="+mn-ea"/>
                <a:cs typeface="+mn-cs"/>
              </a:rPr>
              <a:t> </a:t>
            </a:r>
            <a:r>
              <a:rPr lang="de-DE" sz="2800" dirty="0" err="1">
                <a:latin typeface="+mj-lt"/>
                <a:ea typeface="+mn-ea"/>
                <a:cs typeface="+mn-cs"/>
              </a:rPr>
              <a:t>cried</a:t>
            </a:r>
            <a:r>
              <a:rPr lang="de-DE" sz="2800" dirty="0">
                <a:latin typeface="+mj-lt"/>
                <a:ea typeface="+mn-ea"/>
                <a:cs typeface="+mn-cs"/>
              </a:rPr>
              <a:t> in </a:t>
            </a:r>
            <a:r>
              <a:rPr lang="de-DE" sz="2800" dirty="0" err="1">
                <a:latin typeface="+mj-lt"/>
                <a:ea typeface="+mn-ea"/>
                <a:cs typeface="+mn-cs"/>
              </a:rPr>
              <a:t>Greek</a:t>
            </a:r>
            <a:r>
              <a:rPr lang="de-DE" sz="2800" dirty="0">
                <a:latin typeface="+mj-lt"/>
                <a:ea typeface="+mn-ea"/>
                <a:cs typeface="+mn-cs"/>
              </a:rPr>
              <a:t> „I </a:t>
            </a:r>
            <a:r>
              <a:rPr lang="de-DE" sz="2800" dirty="0" err="1">
                <a:latin typeface="+mj-lt"/>
                <a:ea typeface="+mn-ea"/>
                <a:cs typeface="+mn-cs"/>
              </a:rPr>
              <a:t>have</a:t>
            </a:r>
            <a:r>
              <a:rPr lang="de-DE" sz="2800" dirty="0">
                <a:latin typeface="+mj-lt"/>
                <a:ea typeface="+mn-ea"/>
                <a:cs typeface="+mn-cs"/>
              </a:rPr>
              <a:t> </a:t>
            </a:r>
            <a:r>
              <a:rPr lang="de-DE" sz="2800" dirty="0" err="1">
                <a:latin typeface="+mj-lt"/>
                <a:ea typeface="+mn-ea"/>
                <a:cs typeface="+mn-cs"/>
              </a:rPr>
              <a:t>found</a:t>
            </a:r>
            <a:r>
              <a:rPr lang="de-DE" sz="2800" dirty="0">
                <a:latin typeface="+mj-lt"/>
                <a:ea typeface="+mn-ea"/>
                <a:cs typeface="+mn-cs"/>
              </a:rPr>
              <a:t>, I </a:t>
            </a:r>
            <a:r>
              <a:rPr lang="de-DE" sz="2800" dirty="0" err="1">
                <a:latin typeface="+mj-lt"/>
                <a:ea typeface="+mn-ea"/>
                <a:cs typeface="+mn-cs"/>
              </a:rPr>
              <a:t>have</a:t>
            </a:r>
            <a:r>
              <a:rPr lang="de-DE" sz="2800" dirty="0">
                <a:latin typeface="+mj-lt"/>
                <a:ea typeface="+mn-ea"/>
                <a:cs typeface="+mn-cs"/>
              </a:rPr>
              <a:t> </a:t>
            </a:r>
            <a:r>
              <a:rPr lang="de-DE" sz="2800" dirty="0" err="1">
                <a:latin typeface="+mj-lt"/>
                <a:ea typeface="+mn-ea"/>
                <a:cs typeface="+mn-cs"/>
              </a:rPr>
              <a:t>found</a:t>
            </a:r>
            <a:r>
              <a:rPr lang="de-DE" sz="2800" dirty="0">
                <a:latin typeface="+mj-lt"/>
                <a:ea typeface="+mn-ea"/>
                <a:cs typeface="+mn-cs"/>
              </a:rPr>
              <a:t>.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endParaRPr lang="de-DE" sz="2800" dirty="0"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40704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Apple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Let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body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apple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expanded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a </a:t>
            </a:r>
            <a:r>
              <a:rPr lang="de-DE" dirty="0" err="1"/>
              <a:t>cylindrical</a:t>
            </a:r>
            <a:r>
              <a:rPr lang="de-DE" dirty="0"/>
              <a:t> </a:t>
            </a:r>
            <a:r>
              <a:rPr lang="de-DE" dirty="0" err="1"/>
              <a:t>segment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same </a:t>
            </a:r>
            <a:r>
              <a:rPr lang="de-DE" dirty="0" err="1"/>
              <a:t>laws</a:t>
            </a:r>
            <a:r>
              <a:rPr lang="de-DE" dirty="0"/>
              <a:t> (</a:t>
            </a:r>
            <a:r>
              <a:rPr lang="de-DE" dirty="0" err="1">
                <a:solidFill>
                  <a:srgbClr val="3366FF"/>
                </a:solidFill>
              </a:rPr>
              <a:t>legibus</a:t>
            </a:r>
            <a:r>
              <a:rPr lang="de-DE" dirty="0"/>
              <a:t>)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which</a:t>
            </a:r>
            <a:r>
              <a:rPr lang="de-DE" dirty="0"/>
              <a:t> Archimedes </a:t>
            </a:r>
            <a:r>
              <a:rPr lang="de-DE" dirty="0" err="1"/>
              <a:t>expanded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area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 </a:t>
            </a:r>
            <a:r>
              <a:rPr lang="de-DE" dirty="0" err="1"/>
              <a:t>circle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a </a:t>
            </a:r>
            <a:r>
              <a:rPr lang="de-DE" dirty="0" err="1"/>
              <a:t>rectangular</a:t>
            </a:r>
            <a:r>
              <a:rPr lang="de-DE" dirty="0"/>
              <a:t> </a:t>
            </a:r>
            <a:r>
              <a:rPr lang="de-DE" dirty="0" err="1"/>
              <a:t>triangle</a:t>
            </a:r>
            <a:r>
              <a:rPr lang="de-DE" dirty="0"/>
              <a:t>.</a:t>
            </a:r>
          </a:p>
          <a:p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Explicetur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corpus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Mali </a:t>
            </a:r>
            <a:r>
              <a:rPr lang="de-DE" dirty="0" err="1">
                <a:solidFill>
                  <a:schemeClr val="folHlink"/>
                </a:solidFill>
                <a:latin typeface="Arial" charset="0"/>
                <a:ea typeface="ＭＳ Ｐゴシック" charset="0"/>
                <a:cs typeface="ＭＳ Ｐゴシック" charset="0"/>
              </a:rPr>
              <a:t>iisdem</a:t>
            </a:r>
            <a:r>
              <a:rPr lang="de-DE" dirty="0">
                <a:solidFill>
                  <a:schemeClr val="folHlink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solidFill>
                  <a:schemeClr val="folHlink"/>
                </a:solidFill>
                <a:latin typeface="Arial" charset="0"/>
                <a:ea typeface="ＭＳ Ｐゴシック" charset="0"/>
                <a:cs typeface="ＭＳ Ｐゴシック" charset="0"/>
              </a:rPr>
              <a:t>legibus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in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cylindricum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segmentum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quibus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Archimedes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Theorema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II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explicavit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circuli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aream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in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triangulum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rectangulum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99690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799" y="0"/>
            <a:ext cx="8192105" cy="12954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dirty="0">
                <a:latin typeface="Arial" charset="0"/>
              </a:rPr>
              <a:t>Kepler, Nova </a:t>
            </a:r>
            <a:r>
              <a:rPr lang="de-DE" dirty="0" err="1">
                <a:latin typeface="Arial" charset="0"/>
              </a:rPr>
              <a:t>stereometria</a:t>
            </a:r>
            <a:r>
              <a:rPr lang="de-DE" dirty="0">
                <a:latin typeface="Arial" charset="0"/>
              </a:rPr>
              <a:t>, </a:t>
            </a:r>
            <a:r>
              <a:rPr lang="de-DE" dirty="0" err="1">
                <a:latin typeface="Arial" charset="0"/>
              </a:rPr>
              <a:t>Th</a:t>
            </a:r>
            <a:r>
              <a:rPr lang="de-DE" dirty="0">
                <a:latin typeface="Arial" charset="0"/>
              </a:rPr>
              <a:t>. 20</a:t>
            </a:r>
          </a:p>
        </p:txBody>
      </p:sp>
      <p:sp>
        <p:nvSpPr>
          <p:cNvPr id="5837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219200"/>
            <a:ext cx="4191000" cy="54102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de-DE" sz="2400" dirty="0" err="1">
                <a:latin typeface="Arial" charset="0"/>
              </a:rPr>
              <a:t>Secetur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area</a:t>
            </a:r>
            <a:r>
              <a:rPr lang="de-DE" sz="2400" dirty="0">
                <a:latin typeface="Arial" charset="0"/>
              </a:rPr>
              <a:t> MDN </a:t>
            </a:r>
            <a:r>
              <a:rPr lang="de-DE" sz="2400" dirty="0" err="1">
                <a:latin typeface="Arial" charset="0"/>
              </a:rPr>
              <a:t>lineis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parallelis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ipsi</a:t>
            </a:r>
            <a:r>
              <a:rPr lang="de-DE" sz="2400" dirty="0">
                <a:latin typeface="Arial" charset="0"/>
              </a:rPr>
              <a:t> MN in aliquot </a:t>
            </a:r>
            <a:r>
              <a:rPr lang="de-DE" sz="2400" dirty="0" err="1">
                <a:latin typeface="Arial" charset="0"/>
              </a:rPr>
              <a:t>segmenta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aequelata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solidFill>
                  <a:srgbClr val="3366FF"/>
                </a:solidFill>
                <a:latin typeface="Arial" charset="0"/>
              </a:rPr>
              <a:t>minima</a:t>
            </a:r>
            <a:r>
              <a:rPr lang="de-DE" sz="2400" dirty="0">
                <a:solidFill>
                  <a:srgbClr val="3366FF"/>
                </a:solidFill>
                <a:latin typeface="Arial" charset="0"/>
              </a:rPr>
              <a:t>, quasi </a:t>
            </a:r>
            <a:r>
              <a:rPr lang="de-DE" sz="2400" dirty="0" err="1">
                <a:solidFill>
                  <a:srgbClr val="3366FF"/>
                </a:solidFill>
                <a:latin typeface="Arial" charset="0"/>
              </a:rPr>
              <a:t>linearia</a:t>
            </a:r>
            <a:r>
              <a:rPr lang="de-DE" sz="2400" dirty="0">
                <a:solidFill>
                  <a:srgbClr val="3366FF"/>
                </a:solidFill>
                <a:latin typeface="Arial" charset="0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endParaRPr lang="de-DE" sz="24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de-DE" sz="2400" dirty="0" err="1">
                <a:latin typeface="Arial" charset="0"/>
              </a:rPr>
              <a:t>Let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the</a:t>
            </a:r>
            <a:r>
              <a:rPr lang="de-DE" sz="2400" dirty="0">
                <a:latin typeface="Arial" charset="0"/>
              </a:rPr>
              <a:t>  </a:t>
            </a:r>
            <a:r>
              <a:rPr lang="de-DE" sz="2400" dirty="0" err="1">
                <a:latin typeface="Arial" charset="0"/>
              </a:rPr>
              <a:t>area</a:t>
            </a:r>
            <a:r>
              <a:rPr lang="de-DE" sz="2400" dirty="0">
                <a:latin typeface="Arial" charset="0"/>
              </a:rPr>
              <a:t> MDN </a:t>
            </a:r>
            <a:r>
              <a:rPr lang="de-DE" sz="2400" dirty="0" err="1">
                <a:latin typeface="Arial" charset="0"/>
              </a:rPr>
              <a:t>cut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by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lines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that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are</a:t>
            </a:r>
            <a:r>
              <a:rPr lang="de-DE" sz="2400" dirty="0">
                <a:latin typeface="Arial" charset="0"/>
              </a:rPr>
              <a:t> parallel </a:t>
            </a:r>
            <a:r>
              <a:rPr lang="de-DE" sz="2400" dirty="0" err="1">
                <a:latin typeface="Arial" charset="0"/>
              </a:rPr>
              <a:t>to</a:t>
            </a:r>
            <a:r>
              <a:rPr lang="de-DE" sz="2400" dirty="0">
                <a:latin typeface="Arial" charset="0"/>
              </a:rPr>
              <a:t> MN </a:t>
            </a:r>
            <a:r>
              <a:rPr lang="de-DE" sz="2400" dirty="0" err="1">
                <a:latin typeface="Arial" charset="0"/>
              </a:rPr>
              <a:t>into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smallest</a:t>
            </a:r>
            <a:r>
              <a:rPr lang="de-DE" sz="2400" dirty="0">
                <a:latin typeface="Arial" charset="0"/>
              </a:rPr>
              <a:t>, quasi linear </a:t>
            </a:r>
            <a:r>
              <a:rPr lang="de-DE" sz="2400" dirty="0" err="1">
                <a:latin typeface="Arial" charset="0"/>
              </a:rPr>
              <a:t>segments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of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equal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breadth</a:t>
            </a:r>
            <a:r>
              <a:rPr lang="de-DE" sz="2400" dirty="0">
                <a:latin typeface="Arial" charset="0"/>
              </a:rPr>
              <a:t>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de-DE" sz="24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de-DE" sz="24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de-DE" sz="24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de-DE" sz="2400" dirty="0" err="1">
                <a:latin typeface="Arial" charset="0"/>
              </a:rPr>
              <a:t>There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are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as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many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segments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as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points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of</a:t>
            </a:r>
            <a:r>
              <a:rPr lang="de-DE" sz="2400" dirty="0">
                <a:latin typeface="Arial" charset="0"/>
              </a:rPr>
              <a:t> AD.</a:t>
            </a:r>
          </a:p>
        </p:txBody>
      </p:sp>
      <p:pic>
        <p:nvPicPr>
          <p:cNvPr id="58371" name="Picture 5" descr="Scannen0006"/>
          <p:cNvPicPr>
            <a:picLocks noGrp="1" noChangeAspect="1" noChangeArrowheads="1"/>
          </p:cNvPicPr>
          <p:nvPr>
            <p:ph type="ch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37063" y="1295400"/>
            <a:ext cx="4656137" cy="5029200"/>
          </a:xfrm>
          <a:noFill/>
        </p:spPr>
      </p:pic>
    </p:spTree>
    <p:extLst>
      <p:ext uri="{BB962C8B-B14F-4D97-AF65-F5344CB8AC3E}">
        <p14:creationId xmlns:p14="http://schemas.microsoft.com/office/powerpoint/2010/main" val="8388895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799" y="0"/>
            <a:ext cx="8192105" cy="12954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dirty="0">
                <a:latin typeface="Arial" charset="0"/>
              </a:rPr>
              <a:t>Kepler, Nova </a:t>
            </a:r>
            <a:r>
              <a:rPr lang="de-DE" dirty="0" err="1">
                <a:latin typeface="Arial" charset="0"/>
              </a:rPr>
              <a:t>stereometria</a:t>
            </a:r>
            <a:r>
              <a:rPr lang="de-DE" dirty="0">
                <a:latin typeface="Arial" charset="0"/>
              </a:rPr>
              <a:t>, </a:t>
            </a:r>
            <a:r>
              <a:rPr lang="de-DE" dirty="0" err="1">
                <a:latin typeface="Arial" charset="0"/>
              </a:rPr>
              <a:t>Th</a:t>
            </a:r>
            <a:r>
              <a:rPr lang="de-DE" dirty="0">
                <a:latin typeface="Arial" charset="0"/>
              </a:rPr>
              <a:t>. 20</a:t>
            </a:r>
          </a:p>
        </p:txBody>
      </p:sp>
      <p:sp>
        <p:nvSpPr>
          <p:cNvPr id="5837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219200"/>
            <a:ext cx="4191000" cy="54102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de-DE" sz="2400" dirty="0" err="1">
                <a:latin typeface="Arial" charset="0"/>
              </a:rPr>
              <a:t>Hence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when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the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figure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is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turned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about</a:t>
            </a:r>
            <a:r>
              <a:rPr lang="de-DE" sz="2400" dirty="0">
                <a:latin typeface="Arial" charset="0"/>
              </a:rPr>
              <a:t> MN, </a:t>
            </a:r>
            <a:r>
              <a:rPr lang="de-DE" sz="2400" dirty="0" err="1">
                <a:latin typeface="Arial" charset="0"/>
              </a:rPr>
              <a:t>the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small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area</a:t>
            </a:r>
            <a:r>
              <a:rPr lang="de-DE" sz="2400" dirty="0">
                <a:latin typeface="Arial" charset="0"/>
              </a:rPr>
              <a:t> MN </a:t>
            </a:r>
            <a:r>
              <a:rPr lang="de-DE" sz="2400" dirty="0" err="1">
                <a:latin typeface="Arial" charset="0"/>
              </a:rPr>
              <a:t>creates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nearly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nothing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because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it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is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moved</a:t>
            </a:r>
            <a:r>
              <a:rPr lang="de-DE" sz="2400" dirty="0">
                <a:latin typeface="Arial" charset="0"/>
              </a:rPr>
              <a:t> least </a:t>
            </a:r>
            <a:r>
              <a:rPr lang="de-DE" sz="2400" dirty="0" err="1">
                <a:latin typeface="Arial" charset="0"/>
              </a:rPr>
              <a:t>of</a:t>
            </a:r>
            <a:r>
              <a:rPr lang="de-DE" sz="2400" dirty="0">
                <a:latin typeface="Arial" charset="0"/>
              </a:rPr>
              <a:t> all.</a:t>
            </a:r>
          </a:p>
          <a:p>
            <a:pPr eaLnBrk="1" hangingPunct="1">
              <a:lnSpc>
                <a:spcPct val="90000"/>
              </a:lnSpc>
            </a:pPr>
            <a:endParaRPr lang="de-DE" sz="24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de-DE" sz="2400" dirty="0">
                <a:latin typeface="Arial" charset="0"/>
              </a:rPr>
              <a:t>Cum </a:t>
            </a:r>
            <a:r>
              <a:rPr lang="de-DE" sz="2400" dirty="0" err="1">
                <a:latin typeface="Arial" charset="0"/>
              </a:rPr>
              <a:t>igitur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figura</a:t>
            </a:r>
            <a:r>
              <a:rPr lang="de-DE" sz="2400" dirty="0">
                <a:latin typeface="Arial" charset="0"/>
              </a:rPr>
              <a:t> circa MN </a:t>
            </a:r>
            <a:r>
              <a:rPr lang="de-DE" sz="2400" dirty="0" err="1">
                <a:latin typeface="Arial" charset="0"/>
              </a:rPr>
              <a:t>circumagitur</a:t>
            </a:r>
            <a:r>
              <a:rPr lang="de-DE" sz="2400" dirty="0">
                <a:latin typeface="Arial" charset="0"/>
              </a:rPr>
              <a:t>, </a:t>
            </a:r>
            <a:r>
              <a:rPr lang="de-DE" sz="2400" dirty="0" err="1">
                <a:latin typeface="Arial" charset="0"/>
              </a:rPr>
              <a:t>nihil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fere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creat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solidFill>
                  <a:srgbClr val="3366FF"/>
                </a:solidFill>
                <a:latin typeface="Arial" charset="0"/>
              </a:rPr>
              <a:t>areola</a:t>
            </a:r>
            <a:r>
              <a:rPr lang="de-DE" sz="2400" dirty="0">
                <a:solidFill>
                  <a:srgbClr val="3366FF"/>
                </a:solidFill>
                <a:latin typeface="Arial" charset="0"/>
              </a:rPr>
              <a:t> MN</a:t>
            </a:r>
            <a:r>
              <a:rPr lang="de-DE" sz="2400" dirty="0">
                <a:latin typeface="Arial" charset="0"/>
              </a:rPr>
              <a:t>, </a:t>
            </a:r>
            <a:r>
              <a:rPr lang="de-DE" sz="2400" dirty="0" err="1">
                <a:latin typeface="Arial" charset="0"/>
              </a:rPr>
              <a:t>quia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minimum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movetur</a:t>
            </a:r>
            <a:r>
              <a:rPr lang="de-DE" sz="2400" dirty="0">
                <a:latin typeface="Arial" charset="0"/>
              </a:rPr>
              <a:t>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de-DE" sz="24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de-DE" sz="24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de-DE" sz="24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de-DE" sz="2400" dirty="0" err="1">
                <a:latin typeface="Arial" charset="0"/>
              </a:rPr>
              <a:t>There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are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as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many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segments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as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points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of</a:t>
            </a:r>
            <a:r>
              <a:rPr lang="de-DE" sz="2400" dirty="0">
                <a:latin typeface="Arial" charset="0"/>
              </a:rPr>
              <a:t> AD.</a:t>
            </a:r>
          </a:p>
        </p:txBody>
      </p:sp>
      <p:pic>
        <p:nvPicPr>
          <p:cNvPr id="58371" name="Picture 5" descr="Scannen0006"/>
          <p:cNvPicPr>
            <a:picLocks noGrp="1" noChangeAspect="1" noChangeArrowheads="1"/>
          </p:cNvPicPr>
          <p:nvPr>
            <p:ph type="ch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37063" y="1295400"/>
            <a:ext cx="4656137" cy="5029200"/>
          </a:xfrm>
          <a:noFill/>
        </p:spPr>
      </p:pic>
      <p:sp>
        <p:nvSpPr>
          <p:cNvPr id="2" name="Textfeld 1"/>
          <p:cNvSpPr txBox="1"/>
          <p:nvPr/>
        </p:nvSpPr>
        <p:spPr>
          <a:xfrm>
            <a:off x="-990804" y="283322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979011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9144000" cy="1295400"/>
          </a:xfrm>
        </p:spPr>
        <p:txBody>
          <a:bodyPr>
            <a:normAutofit/>
          </a:bodyPr>
          <a:lstStyle/>
          <a:p>
            <a:pPr eaLnBrk="1" hangingPunct="1"/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Construction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of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the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cylindrical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hoof</a:t>
            </a:r>
            <a:endParaRPr lang="de-DE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49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752600"/>
            <a:ext cx="9144000" cy="4648200"/>
          </a:xfrm>
        </p:spPr>
        <p:txBody>
          <a:bodyPr/>
          <a:lstStyle/>
          <a:p>
            <a:pPr eaLnBrk="1" hangingPunct="1"/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1. Apple: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hollow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coaxial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cylindrical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sheets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tunicae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pPr eaLnBrk="1" hangingPunct="1"/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  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Hoof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: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rectangles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erected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on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the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circular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segment</a:t>
            </a:r>
            <a:endParaRPr lang="de-DE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2. Expansion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of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the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sheets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into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rectangles</a:t>
            </a:r>
            <a:endParaRPr lang="de-DE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3. Transformation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of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the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volumes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of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apple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and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sphere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into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cylindrical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hoofs</a:t>
            </a:r>
            <a:endParaRPr lang="de-DE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Vis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transformationis</a:t>
            </a:r>
            <a:endParaRPr lang="de-DE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8655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295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dirty="0">
                <a:latin typeface="Arial" charset="0"/>
              </a:rPr>
              <a:t>Theorem 20: Apple ring</a:t>
            </a:r>
          </a:p>
        </p:txBody>
      </p:sp>
      <p:sp>
        <p:nvSpPr>
          <p:cNvPr id="5837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8533" y="1219200"/>
            <a:ext cx="4673600" cy="54102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de-DE" sz="2400" dirty="0">
                <a:latin typeface="Arial" charset="0"/>
              </a:rPr>
              <a:t>An </a:t>
            </a:r>
            <a:r>
              <a:rPr lang="de-DE" sz="2400" dirty="0" err="1">
                <a:latin typeface="Arial" charset="0"/>
              </a:rPr>
              <a:t>apple</a:t>
            </a:r>
            <a:r>
              <a:rPr lang="de-DE" sz="2400" dirty="0">
                <a:latin typeface="Arial" charset="0"/>
              </a:rPr>
              <a:t> ring </a:t>
            </a:r>
            <a:r>
              <a:rPr lang="de-DE" sz="2400" dirty="0" err="1">
                <a:latin typeface="Arial" charset="0"/>
              </a:rPr>
              <a:t>is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composed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of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the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belt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of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the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spherical</a:t>
            </a:r>
            <a:r>
              <a:rPr lang="de-DE" sz="2400" dirty="0">
                <a:latin typeface="Arial" charset="0"/>
              </a:rPr>
              <a:t> ring (VTSL) </a:t>
            </a:r>
            <a:r>
              <a:rPr lang="de-DE" sz="2400" dirty="0" err="1">
                <a:latin typeface="Arial" charset="0"/>
              </a:rPr>
              <a:t>and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the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straight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segment</a:t>
            </a:r>
            <a:r>
              <a:rPr lang="de-DE" sz="2400" dirty="0">
                <a:latin typeface="Arial" charset="0"/>
              </a:rPr>
              <a:t> (ODTV) </a:t>
            </a:r>
            <a:r>
              <a:rPr lang="de-DE" sz="2400" dirty="0" err="1">
                <a:latin typeface="Arial" charset="0"/>
              </a:rPr>
              <a:t>of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the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cylinder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whose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base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is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the</a:t>
            </a:r>
            <a:r>
              <a:rPr lang="de-DE" sz="2400" dirty="0">
                <a:latin typeface="Arial" charset="0"/>
              </a:rPr>
              <a:t> (</a:t>
            </a:r>
            <a:r>
              <a:rPr lang="de-DE" sz="2400" dirty="0" err="1">
                <a:latin typeface="Arial" charset="0"/>
              </a:rPr>
              <a:t>circular</a:t>
            </a:r>
            <a:r>
              <a:rPr lang="de-DE" sz="2400" dirty="0">
                <a:latin typeface="Arial" charset="0"/>
              </a:rPr>
              <a:t> ) </a:t>
            </a:r>
            <a:r>
              <a:rPr lang="de-DE" sz="2400" dirty="0" err="1">
                <a:latin typeface="Arial" charset="0"/>
              </a:rPr>
              <a:t>segment</a:t>
            </a:r>
            <a:r>
              <a:rPr lang="de-DE" sz="2400" dirty="0">
                <a:latin typeface="Arial" charset="0"/>
              </a:rPr>
              <a:t> (IKD) </a:t>
            </a:r>
            <a:r>
              <a:rPr lang="de-DE" sz="2400" dirty="0" err="1">
                <a:latin typeface="Arial" charset="0"/>
              </a:rPr>
              <a:t>lacking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that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figure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which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produces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the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apple</a:t>
            </a:r>
            <a:r>
              <a:rPr lang="de-DE" sz="2400" dirty="0">
                <a:latin typeface="Arial" charset="0"/>
              </a:rPr>
              <a:t>, </a:t>
            </a:r>
            <a:r>
              <a:rPr lang="de-DE" sz="2400" dirty="0" err="1">
                <a:latin typeface="Arial" charset="0"/>
              </a:rPr>
              <a:t>while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its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height</a:t>
            </a:r>
            <a:r>
              <a:rPr lang="de-DE" sz="2400">
                <a:latin typeface="Arial" charset="0"/>
              </a:rPr>
              <a:t> (FG)  </a:t>
            </a:r>
            <a:r>
              <a:rPr lang="de-DE" sz="2400" dirty="0" err="1">
                <a:latin typeface="Arial" charset="0"/>
              </a:rPr>
              <a:t>is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equal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to</a:t>
            </a:r>
            <a:r>
              <a:rPr lang="de-DE" sz="2400" dirty="0">
                <a:latin typeface="Arial" charset="0"/>
              </a:rPr>
              <a:t> (</a:t>
            </a:r>
            <a:r>
              <a:rPr lang="de-DE" sz="2400" dirty="0" err="1">
                <a:latin typeface="Arial" charset="0"/>
              </a:rPr>
              <a:t>the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circumference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of</a:t>
            </a:r>
            <a:r>
              <a:rPr lang="de-DE" sz="2400" dirty="0">
                <a:latin typeface="Arial" charset="0"/>
              </a:rPr>
              <a:t>) </a:t>
            </a:r>
            <a:r>
              <a:rPr lang="de-DE" sz="2400" dirty="0" err="1">
                <a:latin typeface="Arial" charset="0"/>
              </a:rPr>
              <a:t>the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circle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which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is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described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by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the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centre</a:t>
            </a:r>
            <a:r>
              <a:rPr lang="de-DE" sz="2400" dirty="0">
                <a:latin typeface="Arial" charset="0"/>
              </a:rPr>
              <a:t> (F) </a:t>
            </a:r>
            <a:r>
              <a:rPr lang="de-DE" sz="2400" dirty="0" err="1">
                <a:latin typeface="Arial" charset="0"/>
              </a:rPr>
              <a:t>of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the</a:t>
            </a:r>
            <a:r>
              <a:rPr lang="de-DE" sz="2400" dirty="0">
                <a:latin typeface="Arial" charset="0"/>
              </a:rPr>
              <a:t> </a:t>
            </a:r>
            <a:r>
              <a:rPr lang="de-DE" sz="2400" dirty="0" err="1">
                <a:latin typeface="Arial" charset="0"/>
              </a:rPr>
              <a:t>greater</a:t>
            </a:r>
            <a:r>
              <a:rPr lang="de-DE" sz="2400" dirty="0">
                <a:latin typeface="Arial" charset="0"/>
              </a:rPr>
              <a:t> (</a:t>
            </a:r>
            <a:r>
              <a:rPr lang="de-DE" sz="2400" dirty="0" err="1">
                <a:latin typeface="Arial" charset="0"/>
              </a:rPr>
              <a:t>circular</a:t>
            </a:r>
            <a:r>
              <a:rPr lang="de-DE" sz="2400" dirty="0">
                <a:latin typeface="Arial" charset="0"/>
              </a:rPr>
              <a:t>) </a:t>
            </a:r>
            <a:r>
              <a:rPr lang="de-DE" sz="2400" dirty="0" err="1">
                <a:latin typeface="Arial" charset="0"/>
              </a:rPr>
              <a:t>segment</a:t>
            </a:r>
            <a:r>
              <a:rPr lang="de-DE" sz="2400" dirty="0">
                <a:latin typeface="Arial" charset="0"/>
              </a:rPr>
              <a:t> (MIKN).</a:t>
            </a:r>
          </a:p>
        </p:txBody>
      </p:sp>
      <p:pic>
        <p:nvPicPr>
          <p:cNvPr id="58371" name="Picture 5" descr="Scannen0006"/>
          <p:cNvPicPr>
            <a:picLocks noGrp="1" noChangeAspect="1" noChangeArrowheads="1"/>
          </p:cNvPicPr>
          <p:nvPr>
            <p:ph type="ch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92132" y="1473200"/>
            <a:ext cx="4301067" cy="4851400"/>
          </a:xfrm>
          <a:noFill/>
        </p:spPr>
      </p:pic>
    </p:spTree>
    <p:extLst>
      <p:ext uri="{BB962C8B-B14F-4D97-AF65-F5344CB8AC3E}">
        <p14:creationId xmlns:p14="http://schemas.microsoft.com/office/powerpoint/2010/main" val="11331108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5628" y="865318"/>
            <a:ext cx="3603413" cy="599268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1654"/>
            <a:ext cx="8229600" cy="851362"/>
          </a:xfrm>
        </p:spPr>
        <p:txBody>
          <a:bodyPr>
            <a:normAutofit fontScale="90000"/>
          </a:bodyPr>
          <a:lstStyle/>
          <a:p>
            <a:r>
              <a:rPr lang="de-DE" dirty="0"/>
              <a:t>3. </a:t>
            </a:r>
            <a:r>
              <a:rPr lang="de-DE" dirty="0" err="1"/>
              <a:t>Guldin‘s</a:t>
            </a:r>
            <a:r>
              <a:rPr lang="de-DE" dirty="0"/>
              <a:t> </a:t>
            </a:r>
            <a:r>
              <a:rPr lang="de-DE" dirty="0" err="1"/>
              <a:t>Centrobaryca</a:t>
            </a:r>
            <a:r>
              <a:rPr lang="de-DE" dirty="0"/>
              <a:t> 1635-1641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11716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Guldin on Archimedes IV, 289, 291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Concludendum</a:t>
            </a:r>
            <a:r>
              <a:rPr lang="de-DE" dirty="0"/>
              <a:t> ergo </a:t>
            </a:r>
            <a:r>
              <a:rPr lang="de-DE" dirty="0" err="1"/>
              <a:t>videtur</a:t>
            </a:r>
            <a:r>
              <a:rPr lang="de-DE" dirty="0"/>
              <a:t> </a:t>
            </a:r>
            <a:r>
              <a:rPr lang="de-DE" dirty="0" err="1"/>
              <a:t>Archimedi</a:t>
            </a:r>
            <a:r>
              <a:rPr lang="de-DE" dirty="0"/>
              <a:t> </a:t>
            </a:r>
            <a:r>
              <a:rPr lang="de-DE" dirty="0" err="1"/>
              <a:t>principia</a:t>
            </a:r>
            <a:r>
              <a:rPr lang="de-DE" dirty="0"/>
              <a:t> </a:t>
            </a:r>
            <a:r>
              <a:rPr lang="de-DE" dirty="0" err="1"/>
              <a:t>nostra</a:t>
            </a:r>
            <a:r>
              <a:rPr lang="de-DE" dirty="0"/>
              <a:t> (</a:t>
            </a:r>
            <a:r>
              <a:rPr lang="de-DE" dirty="0" err="1"/>
              <a:t>rotation</a:t>
            </a:r>
            <a:r>
              <a:rPr lang="de-DE" dirty="0"/>
              <a:t>, </a:t>
            </a:r>
            <a:r>
              <a:rPr lang="de-DE" dirty="0" err="1"/>
              <a:t>centre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gravity</a:t>
            </a:r>
            <a:r>
              <a:rPr lang="de-DE" dirty="0"/>
              <a:t>) </a:t>
            </a:r>
            <a:r>
              <a:rPr lang="de-DE" dirty="0" err="1"/>
              <a:t>fuisse</a:t>
            </a:r>
            <a:r>
              <a:rPr lang="de-DE" dirty="0"/>
              <a:t> </a:t>
            </a:r>
            <a:r>
              <a:rPr lang="de-DE" dirty="0" err="1"/>
              <a:t>quidem</a:t>
            </a:r>
            <a:r>
              <a:rPr lang="de-DE" dirty="0"/>
              <a:t> </a:t>
            </a:r>
            <a:r>
              <a:rPr lang="de-DE" dirty="0" err="1"/>
              <a:t>perspectissima</a:t>
            </a:r>
            <a:r>
              <a:rPr lang="de-DE" dirty="0"/>
              <a:t>, </a:t>
            </a:r>
            <a:r>
              <a:rPr lang="de-DE" dirty="0" err="1"/>
              <a:t>quae</a:t>
            </a:r>
            <a:r>
              <a:rPr lang="de-DE" dirty="0"/>
              <a:t> </a:t>
            </a:r>
            <a:r>
              <a:rPr lang="de-DE" dirty="0" err="1"/>
              <a:t>tamen</a:t>
            </a:r>
            <a:r>
              <a:rPr lang="de-DE" dirty="0"/>
              <a:t> ne </a:t>
            </a:r>
            <a:r>
              <a:rPr lang="de-DE" dirty="0" err="1"/>
              <a:t>vulgata</a:t>
            </a:r>
            <a:r>
              <a:rPr lang="de-DE" dirty="0"/>
              <a:t> </a:t>
            </a:r>
            <a:r>
              <a:rPr lang="de-DE" dirty="0" err="1"/>
              <a:t>vilescerent</a:t>
            </a:r>
            <a:r>
              <a:rPr lang="de-DE" dirty="0"/>
              <a:t>,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opera</a:t>
            </a:r>
            <a:r>
              <a:rPr lang="de-DE" dirty="0"/>
              <a:t>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obscurare</a:t>
            </a:r>
            <a:r>
              <a:rPr lang="de-DE" dirty="0"/>
              <a:t> </a:t>
            </a:r>
            <a:r>
              <a:rPr lang="de-DE" dirty="0" err="1"/>
              <a:t>voluisse</a:t>
            </a:r>
            <a:r>
              <a:rPr lang="de-DE" dirty="0"/>
              <a:t>.</a:t>
            </a:r>
          </a:p>
          <a:p>
            <a:r>
              <a:rPr lang="de-DE" dirty="0"/>
              <a:t>Archimedes...</a:t>
            </a:r>
            <a:r>
              <a:rPr lang="de-DE" dirty="0" err="1"/>
              <a:t>methodo</a:t>
            </a:r>
            <a:r>
              <a:rPr lang="de-DE" dirty="0"/>
              <a:t>...et </a:t>
            </a:r>
            <a:r>
              <a:rPr lang="de-DE" dirty="0" err="1"/>
              <a:t>tota</a:t>
            </a:r>
            <a:r>
              <a:rPr lang="de-DE" dirty="0"/>
              <a:t> </a:t>
            </a:r>
            <a:r>
              <a:rPr lang="de-DE" dirty="0" err="1"/>
              <a:t>docendi</a:t>
            </a:r>
            <a:r>
              <a:rPr lang="de-DE" dirty="0"/>
              <a:t> via </a:t>
            </a:r>
            <a:r>
              <a:rPr lang="de-DE" dirty="0" err="1"/>
              <a:t>perobscurus</a:t>
            </a:r>
            <a:r>
              <a:rPr lang="de-DE" dirty="0"/>
              <a:t>...</a:t>
            </a:r>
            <a:r>
              <a:rPr lang="de-DE" dirty="0" err="1"/>
              <a:t>libris</a:t>
            </a:r>
            <a:r>
              <a:rPr lang="de-DE" dirty="0"/>
              <a:t> </a:t>
            </a:r>
            <a:r>
              <a:rPr lang="de-DE" dirty="0" err="1"/>
              <a:t>tamen</a:t>
            </a:r>
            <a:r>
              <a:rPr lang="de-DE" dirty="0"/>
              <a:t> </a:t>
            </a:r>
            <a:r>
              <a:rPr lang="de-DE" dirty="0" err="1"/>
              <a:t>ipsis</a:t>
            </a:r>
            <a:r>
              <a:rPr lang="de-DE" dirty="0"/>
              <a:t> </a:t>
            </a:r>
            <a:r>
              <a:rPr lang="de-DE" dirty="0" err="1"/>
              <a:t>obscuritas</a:t>
            </a:r>
            <a:r>
              <a:rPr lang="de-DE" dirty="0"/>
              <a:t> </a:t>
            </a:r>
            <a:r>
              <a:rPr lang="de-DE" dirty="0" err="1"/>
              <a:t>arguitur</a:t>
            </a:r>
            <a:r>
              <a:rPr lang="de-DE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84585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Pappus-Guldin </a:t>
            </a:r>
            <a:r>
              <a:rPr lang="de-DE" dirty="0" err="1"/>
              <a:t>theorems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Book II:</a:t>
            </a:r>
          </a:p>
          <a:p>
            <a:r>
              <a:rPr lang="de-DE" dirty="0" err="1"/>
              <a:t>Suppose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a plane </a:t>
            </a:r>
            <a:r>
              <a:rPr lang="de-DE" dirty="0" err="1"/>
              <a:t>curve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rotating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an </a:t>
            </a:r>
            <a:r>
              <a:rPr lang="de-DE" dirty="0" err="1"/>
              <a:t>axis</a:t>
            </a:r>
            <a:r>
              <a:rPr lang="de-DE" dirty="0"/>
              <a:t> </a:t>
            </a:r>
            <a:r>
              <a:rPr lang="de-DE" dirty="0" err="1"/>
              <a:t>external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curve</a:t>
            </a:r>
            <a:r>
              <a:rPr lang="de-DE" dirty="0"/>
              <a:t>. </a:t>
            </a:r>
            <a:r>
              <a:rPr lang="de-DE" dirty="0" err="1"/>
              <a:t>Then</a:t>
            </a:r>
            <a:endParaRPr lang="de-DE" dirty="0"/>
          </a:p>
          <a:p>
            <a:r>
              <a:rPr lang="de-DE" dirty="0"/>
              <a:t>1.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resulting</a:t>
            </a:r>
            <a:r>
              <a:rPr lang="de-DE" dirty="0"/>
              <a:t> </a:t>
            </a:r>
            <a:r>
              <a:rPr lang="de-DE" dirty="0" err="1"/>
              <a:t>surface</a:t>
            </a:r>
            <a:r>
              <a:rPr lang="de-DE" dirty="0"/>
              <a:t> </a:t>
            </a:r>
            <a:r>
              <a:rPr lang="de-DE" dirty="0" err="1"/>
              <a:t>area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revolution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equal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length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curve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displacement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centre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gravity</a:t>
            </a:r>
            <a:r>
              <a:rPr lang="de-DE" dirty="0"/>
              <a:t>;</a:t>
            </a:r>
          </a:p>
          <a:p>
            <a:r>
              <a:rPr lang="de-DE" dirty="0"/>
              <a:t>2.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case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 </a:t>
            </a:r>
            <a:r>
              <a:rPr lang="de-DE" dirty="0" err="1"/>
              <a:t>closed</a:t>
            </a:r>
            <a:r>
              <a:rPr lang="de-DE" dirty="0"/>
              <a:t> </a:t>
            </a:r>
            <a:r>
              <a:rPr lang="de-DE" dirty="0" err="1"/>
              <a:t>curve</a:t>
            </a:r>
            <a:r>
              <a:rPr lang="de-DE" dirty="0"/>
              <a:t>,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resulting</a:t>
            </a:r>
            <a:r>
              <a:rPr lang="de-DE" dirty="0"/>
              <a:t> </a:t>
            </a:r>
            <a:r>
              <a:rPr lang="de-DE" dirty="0" err="1"/>
              <a:t>volume</a:t>
            </a:r>
            <a:r>
              <a:rPr lang="de-DE" dirty="0"/>
              <a:t> 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revolution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equal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plane </a:t>
            </a:r>
            <a:r>
              <a:rPr lang="de-DE" dirty="0" err="1"/>
              <a:t>area</a:t>
            </a:r>
            <a:r>
              <a:rPr lang="de-DE" dirty="0"/>
              <a:t> </a:t>
            </a:r>
            <a:r>
              <a:rPr lang="de-DE" dirty="0" err="1"/>
              <a:t>enclosed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curve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displacement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c.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gr.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area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13532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Guldin‘s</a:t>
            </a:r>
            <a:r>
              <a:rPr lang="de-DE" dirty="0"/>
              <a:t> </a:t>
            </a:r>
            <a:r>
              <a:rPr lang="de-DE" dirty="0" err="1"/>
              <a:t>own</a:t>
            </a:r>
            <a:r>
              <a:rPr lang="de-DE" dirty="0"/>
              <a:t> </a:t>
            </a:r>
            <a:r>
              <a:rPr lang="de-DE" dirty="0" err="1"/>
              <a:t>claim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81415" y="1186324"/>
            <a:ext cx="8707907" cy="5443134"/>
          </a:xfrm>
        </p:spPr>
        <p:txBody>
          <a:bodyPr>
            <a:normAutofit fontScale="92500" lnSpcReduction="10000"/>
          </a:bodyPr>
          <a:lstStyle/>
          <a:p>
            <a:r>
              <a:rPr lang="de-DE" dirty="0"/>
              <a:t>Ostensive</a:t>
            </a:r>
          </a:p>
          <a:p>
            <a:r>
              <a:rPr lang="de-DE" dirty="0" err="1"/>
              <a:t>concisa</a:t>
            </a:r>
            <a:r>
              <a:rPr lang="de-DE" dirty="0"/>
              <a:t> </a:t>
            </a:r>
            <a:r>
              <a:rPr lang="de-DE" dirty="0" err="1"/>
              <a:t>brevitate</a:t>
            </a:r>
            <a:endParaRPr lang="de-DE" dirty="0"/>
          </a:p>
          <a:p>
            <a:r>
              <a:rPr lang="de-DE" dirty="0" err="1"/>
              <a:t>Demonstratio</a:t>
            </a:r>
            <a:r>
              <a:rPr lang="de-DE" dirty="0"/>
              <a:t> </a:t>
            </a:r>
            <a:r>
              <a:rPr lang="de-DE" dirty="0" err="1"/>
              <a:t>clara</a:t>
            </a:r>
            <a:r>
              <a:rPr lang="de-DE" dirty="0"/>
              <a:t> </a:t>
            </a:r>
            <a:r>
              <a:rPr lang="de-DE" dirty="0" err="1"/>
              <a:t>ac</a:t>
            </a:r>
            <a:r>
              <a:rPr lang="de-DE" dirty="0"/>
              <a:t> </a:t>
            </a:r>
            <a:r>
              <a:rPr lang="de-DE" dirty="0" err="1"/>
              <a:t>perspicua</a:t>
            </a:r>
            <a:endParaRPr lang="de-DE" dirty="0"/>
          </a:p>
          <a:p>
            <a:r>
              <a:rPr lang="de-DE" dirty="0"/>
              <a:t>Affirmative et ostensive</a:t>
            </a:r>
          </a:p>
          <a:p>
            <a:r>
              <a:rPr lang="de-DE" dirty="0"/>
              <a:t>Ostensive et </a:t>
            </a:r>
            <a:r>
              <a:rPr lang="de-DE" dirty="0" err="1"/>
              <a:t>brevius</a:t>
            </a:r>
            <a:endParaRPr lang="de-DE" dirty="0"/>
          </a:p>
          <a:p>
            <a:r>
              <a:rPr lang="de-DE" dirty="0"/>
              <a:t>Ex </a:t>
            </a:r>
            <a:r>
              <a:rPr lang="de-DE" dirty="0" err="1"/>
              <a:t>solis</a:t>
            </a:r>
            <a:r>
              <a:rPr lang="de-DE" dirty="0"/>
              <a:t>  </a:t>
            </a:r>
            <a:r>
              <a:rPr lang="de-DE" dirty="0" err="1"/>
              <a:t>nostris</a:t>
            </a:r>
            <a:r>
              <a:rPr lang="de-DE" dirty="0"/>
              <a:t> </a:t>
            </a:r>
            <a:r>
              <a:rPr lang="de-DE" dirty="0" err="1"/>
              <a:t>principiis</a:t>
            </a:r>
            <a:r>
              <a:rPr lang="de-DE" dirty="0"/>
              <a:t> </a:t>
            </a:r>
            <a:r>
              <a:rPr lang="de-DE" dirty="0" err="1"/>
              <a:t>vel</a:t>
            </a:r>
            <a:r>
              <a:rPr lang="de-DE" dirty="0"/>
              <a:t> </a:t>
            </a:r>
            <a:r>
              <a:rPr lang="de-DE" dirty="0" err="1"/>
              <a:t>longe</a:t>
            </a:r>
            <a:r>
              <a:rPr lang="de-DE" dirty="0"/>
              <a:t> </a:t>
            </a:r>
            <a:r>
              <a:rPr lang="de-DE" dirty="0" err="1"/>
              <a:t>faciliori</a:t>
            </a:r>
            <a:r>
              <a:rPr lang="de-DE" dirty="0"/>
              <a:t> </a:t>
            </a:r>
            <a:r>
              <a:rPr lang="de-DE" dirty="0" err="1"/>
              <a:t>modo</a:t>
            </a:r>
            <a:endParaRPr lang="de-DE" dirty="0"/>
          </a:p>
          <a:p>
            <a:r>
              <a:rPr lang="de-DE" dirty="0"/>
              <a:t>Loco </a:t>
            </a:r>
            <a:r>
              <a:rPr lang="de-DE" dirty="0" err="1"/>
              <a:t>enim</a:t>
            </a:r>
            <a:r>
              <a:rPr lang="de-DE" dirty="0"/>
              <a:t> </a:t>
            </a:r>
            <a:r>
              <a:rPr lang="de-DE" dirty="0" err="1"/>
              <a:t>istorum</a:t>
            </a:r>
            <a:r>
              <a:rPr lang="de-DE" dirty="0"/>
              <a:t> </a:t>
            </a:r>
            <a:r>
              <a:rPr lang="de-DE" dirty="0" err="1"/>
              <a:t>omnium</a:t>
            </a:r>
            <a:r>
              <a:rPr lang="de-DE" dirty="0"/>
              <a:t> </a:t>
            </a:r>
            <a:r>
              <a:rPr lang="de-DE" dirty="0" err="1"/>
              <a:t>substituo</a:t>
            </a:r>
            <a:r>
              <a:rPr lang="de-DE" dirty="0"/>
              <a:t> </a:t>
            </a:r>
            <a:r>
              <a:rPr lang="de-DE" dirty="0" err="1"/>
              <a:t>nostrum</a:t>
            </a:r>
            <a:r>
              <a:rPr lang="de-DE" dirty="0"/>
              <a:t> de </a:t>
            </a:r>
            <a:r>
              <a:rPr lang="de-DE" dirty="0" err="1"/>
              <a:t>centro</a:t>
            </a:r>
            <a:r>
              <a:rPr lang="de-DE" dirty="0"/>
              <a:t> </a:t>
            </a:r>
            <a:r>
              <a:rPr lang="de-DE" dirty="0" err="1"/>
              <a:t>gravitatis</a:t>
            </a:r>
            <a:r>
              <a:rPr lang="de-DE" dirty="0"/>
              <a:t> </a:t>
            </a:r>
            <a:r>
              <a:rPr lang="de-DE" dirty="0" err="1"/>
              <a:t>inventum</a:t>
            </a:r>
            <a:r>
              <a:rPr lang="de-DE" dirty="0"/>
              <a:t>, </a:t>
            </a:r>
            <a:r>
              <a:rPr lang="de-DE" dirty="0" err="1"/>
              <a:t>quod</a:t>
            </a:r>
            <a:r>
              <a:rPr lang="de-DE" dirty="0"/>
              <a:t> </a:t>
            </a:r>
            <a:r>
              <a:rPr lang="de-DE" dirty="0" err="1"/>
              <a:t>omnia</a:t>
            </a:r>
            <a:r>
              <a:rPr lang="de-DE" dirty="0"/>
              <a:t> per </a:t>
            </a:r>
            <a:r>
              <a:rPr lang="de-DE" dirty="0" err="1"/>
              <a:t>media</a:t>
            </a:r>
            <a:r>
              <a:rPr lang="de-DE" dirty="0"/>
              <a:t> </a:t>
            </a:r>
            <a:r>
              <a:rPr lang="de-DE" dirty="0" err="1"/>
              <a:t>Geometriae</a:t>
            </a:r>
            <a:r>
              <a:rPr lang="de-DE" dirty="0"/>
              <a:t> </a:t>
            </a:r>
            <a:r>
              <a:rPr lang="de-DE" dirty="0" err="1"/>
              <a:t>synceriori</a:t>
            </a:r>
            <a:r>
              <a:rPr lang="de-DE" dirty="0"/>
              <a:t> minime </a:t>
            </a:r>
            <a:r>
              <a:rPr lang="de-DE" dirty="0" err="1"/>
              <a:t>adversantia</a:t>
            </a:r>
            <a:r>
              <a:rPr lang="de-DE" dirty="0"/>
              <a:t> </a:t>
            </a:r>
            <a:r>
              <a:rPr lang="de-DE" dirty="0" err="1"/>
              <a:t>ostendet</a:t>
            </a:r>
            <a:r>
              <a:rPr lang="de-DE" dirty="0"/>
              <a:t>, </a:t>
            </a:r>
            <a:r>
              <a:rPr lang="de-DE" dirty="0" err="1"/>
              <a:t>modo</a:t>
            </a:r>
            <a:r>
              <a:rPr lang="de-DE" dirty="0"/>
              <a:t> </a:t>
            </a:r>
            <a:r>
              <a:rPr lang="de-DE" dirty="0" err="1"/>
              <a:t>nactum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>
                <a:solidFill>
                  <a:srgbClr val="3366FF"/>
                </a:solidFill>
              </a:rPr>
              <a:t>perfectum</a:t>
            </a:r>
            <a:r>
              <a:rPr lang="de-DE" dirty="0">
                <a:solidFill>
                  <a:srgbClr val="3366FF"/>
                </a:solidFill>
              </a:rPr>
              <a:t> </a:t>
            </a:r>
            <a:r>
              <a:rPr lang="de-DE" dirty="0" err="1">
                <a:solidFill>
                  <a:srgbClr val="3366FF"/>
                </a:solidFill>
              </a:rPr>
              <a:t>demonstratorem</a:t>
            </a:r>
            <a:r>
              <a:rPr lang="de-DE" dirty="0"/>
              <a:t>, </a:t>
            </a:r>
            <a:r>
              <a:rPr lang="de-DE" dirty="0" err="1"/>
              <a:t>qualem</a:t>
            </a:r>
            <a:r>
              <a:rPr lang="de-DE" dirty="0"/>
              <a:t> </a:t>
            </a:r>
            <a:r>
              <a:rPr lang="de-DE" dirty="0" err="1"/>
              <a:t>me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inventorem</a:t>
            </a:r>
            <a:r>
              <a:rPr lang="de-DE" dirty="0"/>
              <a:t> </a:t>
            </a:r>
            <a:r>
              <a:rPr lang="de-DE" dirty="0" err="1"/>
              <a:t>pronuncio</a:t>
            </a:r>
            <a:r>
              <a:rPr lang="de-DE" dirty="0"/>
              <a:t>. (IV, 331) </a:t>
            </a:r>
          </a:p>
        </p:txBody>
      </p:sp>
    </p:spTree>
    <p:extLst>
      <p:ext uri="{BB962C8B-B14F-4D97-AF65-F5344CB8AC3E}">
        <p14:creationId xmlns:p14="http://schemas.microsoft.com/office/powerpoint/2010/main" val="13383158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/>
              <a:t>Five</a:t>
            </a:r>
            <a:r>
              <a:rPr lang="de-DE" dirty="0"/>
              <a:t> </a:t>
            </a:r>
            <a:r>
              <a:rPr lang="de-DE" dirty="0" err="1"/>
              <a:t>chapters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39550" y="1417638"/>
            <a:ext cx="8547250" cy="5267647"/>
          </a:xfrm>
        </p:spPr>
        <p:txBody>
          <a:bodyPr>
            <a:normAutofit lnSpcReduction="10000"/>
          </a:bodyPr>
          <a:lstStyle/>
          <a:p>
            <a:r>
              <a:rPr lang="de-DE" dirty="0"/>
              <a:t>IV,1 Archimedes: Measurement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circle</a:t>
            </a:r>
            <a:r>
              <a:rPr lang="de-DE" dirty="0"/>
              <a:t>;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book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„On </a:t>
            </a:r>
            <a:r>
              <a:rPr lang="de-DE" dirty="0" err="1"/>
              <a:t>the</a:t>
            </a:r>
            <a:r>
              <a:rPr lang="de-DE"/>
              <a:t> sphere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cylinder</a:t>
            </a:r>
            <a:r>
              <a:rPr lang="de-DE" dirty="0"/>
              <a:t>“ (11 </a:t>
            </a:r>
            <a:r>
              <a:rPr lang="de-DE" dirty="0" err="1"/>
              <a:t>theorems</a:t>
            </a:r>
            <a:r>
              <a:rPr lang="de-DE" dirty="0"/>
              <a:t>)</a:t>
            </a:r>
          </a:p>
          <a:p>
            <a:r>
              <a:rPr lang="de-DE" dirty="0"/>
              <a:t>IV,2 Archimedes: On </a:t>
            </a:r>
            <a:r>
              <a:rPr lang="de-DE" dirty="0" err="1"/>
              <a:t>conoids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spheroids</a:t>
            </a:r>
            <a:r>
              <a:rPr lang="de-DE" dirty="0"/>
              <a:t> (6 </a:t>
            </a:r>
            <a:r>
              <a:rPr lang="de-DE" dirty="0" err="1"/>
              <a:t>theorems</a:t>
            </a:r>
            <a:r>
              <a:rPr lang="de-DE" dirty="0"/>
              <a:t>)</a:t>
            </a:r>
          </a:p>
          <a:p>
            <a:r>
              <a:rPr lang="de-DE" dirty="0"/>
              <a:t>IV,3 Euclid: Elements XII (7 </a:t>
            </a:r>
            <a:r>
              <a:rPr lang="de-DE" dirty="0" err="1"/>
              <a:t>theorems</a:t>
            </a:r>
            <a:r>
              <a:rPr lang="de-DE" dirty="0"/>
              <a:t>)</a:t>
            </a:r>
          </a:p>
          <a:p>
            <a:r>
              <a:rPr lang="de-DE" dirty="0"/>
              <a:t>IV,4 Kepler: New solid </a:t>
            </a:r>
            <a:r>
              <a:rPr lang="de-DE" dirty="0" err="1"/>
              <a:t>geometry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wine</a:t>
            </a:r>
            <a:r>
              <a:rPr lang="de-DE" dirty="0"/>
              <a:t> </a:t>
            </a:r>
            <a:r>
              <a:rPr lang="de-DE" dirty="0" err="1"/>
              <a:t>barrels</a:t>
            </a:r>
            <a:endParaRPr lang="de-DE" dirty="0"/>
          </a:p>
          <a:p>
            <a:r>
              <a:rPr lang="de-DE" dirty="0"/>
              <a:t>IV,5 Cavalieri: New </a:t>
            </a:r>
            <a:r>
              <a:rPr lang="de-DE" dirty="0" err="1"/>
              <a:t>geometry</a:t>
            </a:r>
            <a:r>
              <a:rPr lang="de-DE" dirty="0"/>
              <a:t> (</a:t>
            </a:r>
            <a:r>
              <a:rPr lang="de-DE" dirty="0" err="1"/>
              <a:t>Geometria</a:t>
            </a:r>
            <a:r>
              <a:rPr lang="de-DE" dirty="0"/>
              <a:t> </a:t>
            </a:r>
            <a:r>
              <a:rPr lang="de-DE" dirty="0" err="1"/>
              <a:t>indivisibilibus</a:t>
            </a:r>
            <a:r>
              <a:rPr lang="de-DE" dirty="0"/>
              <a:t> </a:t>
            </a:r>
            <a:r>
              <a:rPr lang="de-DE" dirty="0" err="1"/>
              <a:t>continuorum</a:t>
            </a:r>
            <a:r>
              <a:rPr lang="de-DE" dirty="0"/>
              <a:t> </a:t>
            </a:r>
            <a:r>
              <a:rPr lang="de-DE" dirty="0" err="1"/>
              <a:t>nova</a:t>
            </a:r>
            <a:r>
              <a:rPr lang="de-DE" dirty="0"/>
              <a:t> </a:t>
            </a:r>
            <a:r>
              <a:rPr lang="de-DE" dirty="0" err="1"/>
              <a:t>quadam</a:t>
            </a:r>
            <a:r>
              <a:rPr lang="de-DE" dirty="0"/>
              <a:t> </a:t>
            </a:r>
            <a:r>
              <a:rPr lang="de-DE" dirty="0" err="1"/>
              <a:t>ratione</a:t>
            </a:r>
            <a:r>
              <a:rPr lang="de-DE" dirty="0"/>
              <a:t> </a:t>
            </a:r>
            <a:r>
              <a:rPr lang="de-DE" dirty="0" err="1"/>
              <a:t>promota</a:t>
            </a:r>
            <a:r>
              <a:rPr lang="de-DE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79326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863600"/>
          </a:xfrm>
        </p:spPr>
        <p:txBody>
          <a:bodyPr/>
          <a:lstStyle/>
          <a:p>
            <a:pPr eaLnBrk="1" hangingPunct="1"/>
            <a:r>
              <a:rPr lang="de-DE" dirty="0">
                <a:latin typeface="Arial" charset="0"/>
              </a:rPr>
              <a:t>Walter </a:t>
            </a:r>
            <a:r>
              <a:rPr lang="de-DE" dirty="0" err="1">
                <a:latin typeface="Arial" charset="0"/>
              </a:rPr>
              <a:t>Ryff</a:t>
            </a:r>
            <a:r>
              <a:rPr lang="de-DE" dirty="0">
                <a:latin typeface="Arial" charset="0"/>
              </a:rPr>
              <a:t>, </a:t>
            </a:r>
            <a:r>
              <a:rPr lang="de-DE" dirty="0" err="1">
                <a:latin typeface="Arial" charset="0"/>
              </a:rPr>
              <a:t>Architectur</a:t>
            </a:r>
            <a:r>
              <a:rPr lang="de-DE" dirty="0">
                <a:latin typeface="Arial" charset="0"/>
              </a:rPr>
              <a:t> 1547</a:t>
            </a:r>
          </a:p>
        </p:txBody>
      </p:sp>
      <p:pic>
        <p:nvPicPr>
          <p:cNvPr id="20482" name="Picture 3" descr="Scanne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009" r="-37009"/>
          <a:stretch>
            <a:fillRect/>
          </a:stretch>
        </p:blipFill>
        <p:spPr>
          <a:xfrm>
            <a:off x="-333375" y="1196975"/>
            <a:ext cx="9477375" cy="5178425"/>
          </a:xfrm>
          <a:noFill/>
        </p:spPr>
      </p:pic>
    </p:spTree>
    <p:extLst>
      <p:ext uri="{BB962C8B-B14F-4D97-AF65-F5344CB8AC3E}">
        <p14:creationId xmlns:p14="http://schemas.microsoft.com/office/powerpoint/2010/main" val="35049912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337" y="1158411"/>
            <a:ext cx="4984158" cy="5699588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0713"/>
          </a:xfrm>
        </p:spPr>
        <p:txBody>
          <a:bodyPr>
            <a:normAutofit fontScale="90000"/>
          </a:bodyPr>
          <a:lstStyle/>
          <a:p>
            <a:r>
              <a:rPr lang="de-DE" dirty="0"/>
              <a:t>Archimedes,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sphere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cyl</a:t>
            </a:r>
            <a:r>
              <a:rPr lang="de-DE" dirty="0"/>
              <a:t>. I,33 (I,21-33 </a:t>
            </a:r>
            <a:r>
              <a:rPr lang="de-DE" dirty="0" err="1"/>
              <a:t>rotating</a:t>
            </a:r>
            <a:r>
              <a:rPr lang="de-DE" dirty="0"/>
              <a:t> </a:t>
            </a:r>
            <a:r>
              <a:rPr lang="de-DE" dirty="0" err="1"/>
              <a:t>polygons</a:t>
            </a:r>
            <a:r>
              <a:rPr lang="de-DE" dirty="0"/>
              <a:t>)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67242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Guldin IV,1 </a:t>
            </a:r>
            <a:r>
              <a:rPr lang="de-DE" dirty="0" err="1"/>
              <a:t>prop</a:t>
            </a:r>
            <a:r>
              <a:rPr lang="de-DE" dirty="0"/>
              <a:t>. VII</a:t>
            </a:r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7326" b="7326"/>
          <a:stretch>
            <a:fillRect/>
          </a:stretch>
        </p:blipFill>
        <p:spPr/>
      </p:pic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>
          <a:xfrm>
            <a:off x="4648200" y="1284021"/>
            <a:ext cx="4241122" cy="55739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/>
              <a:t>1. </a:t>
            </a:r>
            <a:r>
              <a:rPr lang="de-DE" dirty="0" err="1"/>
              <a:t>smaller</a:t>
            </a:r>
            <a:r>
              <a:rPr lang="de-DE" dirty="0"/>
              <a:t> </a:t>
            </a:r>
            <a:r>
              <a:rPr lang="de-DE" dirty="0" err="1"/>
              <a:t>semicirc</a:t>
            </a:r>
            <a:r>
              <a:rPr lang="de-DE" dirty="0"/>
              <a:t>. : </a:t>
            </a:r>
            <a:r>
              <a:rPr lang="de-DE" dirty="0" err="1"/>
              <a:t>greater</a:t>
            </a:r>
            <a:r>
              <a:rPr lang="de-DE" dirty="0"/>
              <a:t> </a:t>
            </a:r>
            <a:r>
              <a:rPr lang="de-DE" dirty="0" err="1"/>
              <a:t>semic</a:t>
            </a:r>
            <a:r>
              <a:rPr lang="de-DE" dirty="0"/>
              <a:t>. ABC = </a:t>
            </a:r>
            <a:r>
              <a:rPr lang="de-DE" dirty="0">
                <a:solidFill>
                  <a:srgbClr val="3366FF"/>
                </a:solidFill>
              </a:rPr>
              <a:t>ED:BD</a:t>
            </a:r>
          </a:p>
          <a:p>
            <a:pPr marL="0" indent="0">
              <a:buNone/>
            </a:pPr>
            <a:r>
              <a:rPr lang="de-DE" dirty="0"/>
              <a:t>2. </a:t>
            </a:r>
            <a:r>
              <a:rPr lang="de-DE" dirty="0">
                <a:solidFill>
                  <a:srgbClr val="3366FF"/>
                </a:solidFill>
              </a:rPr>
              <a:t>ED:BD</a:t>
            </a:r>
            <a:r>
              <a:rPr lang="de-DE" dirty="0"/>
              <a:t>=DA(BD):</a:t>
            </a:r>
            <a:r>
              <a:rPr lang="de-DE" dirty="0" err="1"/>
              <a:t>arc</a:t>
            </a:r>
            <a:r>
              <a:rPr lang="de-DE" dirty="0"/>
              <a:t> BFA (I,5 </a:t>
            </a:r>
            <a:r>
              <a:rPr lang="de-DE" dirty="0" err="1"/>
              <a:t>prop</a:t>
            </a:r>
            <a:r>
              <a:rPr lang="de-DE" dirty="0"/>
              <a:t>. 2)</a:t>
            </a:r>
          </a:p>
          <a:p>
            <a:pPr marL="0" indent="0">
              <a:buNone/>
            </a:pPr>
            <a:r>
              <a:rPr lang="de-DE" dirty="0"/>
              <a:t>3. </a:t>
            </a:r>
            <a:r>
              <a:rPr lang="de-DE" dirty="0" err="1"/>
              <a:t>smaller</a:t>
            </a:r>
            <a:r>
              <a:rPr lang="de-DE" dirty="0"/>
              <a:t> </a:t>
            </a:r>
            <a:r>
              <a:rPr lang="de-DE" dirty="0" err="1"/>
              <a:t>semicirc</a:t>
            </a:r>
            <a:r>
              <a:rPr lang="de-DE" dirty="0"/>
              <a:t>.: </a:t>
            </a:r>
            <a:r>
              <a:rPr lang="de-DE" dirty="0" err="1"/>
              <a:t>greater</a:t>
            </a:r>
            <a:r>
              <a:rPr lang="de-DE" dirty="0"/>
              <a:t> </a:t>
            </a:r>
            <a:r>
              <a:rPr lang="de-DE" dirty="0" err="1"/>
              <a:t>semic</a:t>
            </a:r>
            <a:r>
              <a:rPr lang="de-DE"/>
              <a:t>. ABC</a:t>
            </a:r>
            <a:r>
              <a:rPr lang="de-DE" dirty="0"/>
              <a:t>=</a:t>
            </a:r>
            <a:r>
              <a:rPr lang="de-DE" dirty="0" err="1"/>
              <a:t>BD:arc</a:t>
            </a:r>
            <a:r>
              <a:rPr lang="de-DE" dirty="0"/>
              <a:t> BFA</a:t>
            </a:r>
          </a:p>
          <a:p>
            <a:pPr marL="0" indent="0">
              <a:buNone/>
            </a:pPr>
            <a:r>
              <a:rPr lang="de-DE" dirty="0"/>
              <a:t>4. </a:t>
            </a:r>
            <a:r>
              <a:rPr lang="de-DE" dirty="0" err="1"/>
              <a:t>smaller</a:t>
            </a:r>
            <a:r>
              <a:rPr lang="de-DE" dirty="0"/>
              <a:t> </a:t>
            </a:r>
            <a:r>
              <a:rPr lang="de-DE" dirty="0" err="1"/>
              <a:t>semicirc</a:t>
            </a:r>
            <a:r>
              <a:rPr lang="de-DE" dirty="0"/>
              <a:t>. x </a:t>
            </a:r>
            <a:r>
              <a:rPr lang="de-DE" dirty="0" err="1"/>
              <a:t>arc</a:t>
            </a:r>
            <a:r>
              <a:rPr lang="de-DE" dirty="0"/>
              <a:t> BFA =ABC x BD</a:t>
            </a:r>
          </a:p>
          <a:p>
            <a:pPr marL="0" indent="0">
              <a:buNone/>
            </a:pPr>
            <a:r>
              <a:rPr lang="de-DE" dirty="0"/>
              <a:t>5. ¼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surf.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sphere</a:t>
            </a:r>
            <a:r>
              <a:rPr lang="de-DE" dirty="0"/>
              <a:t> = </a:t>
            </a:r>
            <a:r>
              <a:rPr lang="de-DE" dirty="0" err="1"/>
              <a:t>area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great</a:t>
            </a:r>
            <a:r>
              <a:rPr lang="de-DE" dirty="0"/>
              <a:t> </a:t>
            </a:r>
            <a:r>
              <a:rPr lang="de-DE" dirty="0" err="1"/>
              <a:t>circle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(III,22 </a:t>
            </a:r>
            <a:r>
              <a:rPr lang="de-DE" dirty="0" err="1"/>
              <a:t>prop</a:t>
            </a:r>
            <a:r>
              <a:rPr lang="de-DE" dirty="0"/>
              <a:t>. 1)</a:t>
            </a:r>
          </a:p>
        </p:txBody>
      </p:sp>
    </p:spTree>
    <p:extLst>
      <p:ext uri="{BB962C8B-B14F-4D97-AF65-F5344CB8AC3E}">
        <p14:creationId xmlns:p14="http://schemas.microsoft.com/office/powerpoint/2010/main" val="26944022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Guldin on Kepler (IV, 322)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The essential </a:t>
            </a:r>
            <a:r>
              <a:rPr lang="de-DE" dirty="0" err="1"/>
              <a:t>reproach</a:t>
            </a:r>
            <a:r>
              <a:rPr lang="de-DE" dirty="0"/>
              <a:t> was </a:t>
            </a:r>
            <a:r>
              <a:rPr lang="de-DE" dirty="0" err="1"/>
              <a:t>that</a:t>
            </a:r>
            <a:r>
              <a:rPr lang="de-DE" dirty="0"/>
              <a:t> he </a:t>
            </a:r>
            <a:r>
              <a:rPr lang="de-DE" dirty="0" err="1"/>
              <a:t>had</a:t>
            </a:r>
            <a:r>
              <a:rPr lang="de-DE" dirty="0"/>
              <a:t> not </a:t>
            </a:r>
            <a:r>
              <a:rPr lang="de-DE" dirty="0" err="1"/>
              <a:t>looked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least after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>
                <a:solidFill>
                  <a:srgbClr val="FFFF00"/>
                </a:solidFill>
              </a:rPr>
              <a:t>purity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and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exactness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of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geometry</a:t>
            </a:r>
            <a:r>
              <a:rPr lang="de-DE" dirty="0">
                <a:solidFill>
                  <a:srgbClr val="FFFF00"/>
                </a:solidFill>
              </a:rPr>
              <a:t>, </a:t>
            </a:r>
            <a:r>
              <a:rPr lang="de-DE" dirty="0" err="1"/>
              <a:t>that</a:t>
            </a:r>
            <a:r>
              <a:rPr lang="de-DE" dirty="0"/>
              <a:t> he </a:t>
            </a:r>
            <a:r>
              <a:rPr lang="de-DE" dirty="0" err="1"/>
              <a:t>had</a:t>
            </a:r>
            <a:r>
              <a:rPr lang="de-DE" dirty="0"/>
              <a:t> </a:t>
            </a:r>
            <a:r>
              <a:rPr lang="de-DE" dirty="0" err="1"/>
              <a:t>assigned</a:t>
            </a:r>
            <a:r>
              <a:rPr lang="de-DE" dirty="0"/>
              <a:t> </a:t>
            </a:r>
            <a:r>
              <a:rPr lang="de-DE" dirty="0" err="1"/>
              <a:t>much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>
                <a:solidFill>
                  <a:srgbClr val="FFFF00"/>
                </a:solidFill>
              </a:rPr>
              <a:t>analogies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and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conjectures</a:t>
            </a:r>
            <a:r>
              <a:rPr lang="de-DE" dirty="0"/>
              <a:t>, </a:t>
            </a:r>
            <a:r>
              <a:rPr lang="de-DE" dirty="0" err="1"/>
              <a:t>that</a:t>
            </a:r>
            <a:r>
              <a:rPr lang="de-DE" dirty="0"/>
              <a:t> he </a:t>
            </a:r>
            <a:r>
              <a:rPr lang="de-DE" dirty="0" err="1"/>
              <a:t>had</a:t>
            </a:r>
            <a:r>
              <a:rPr lang="de-DE" dirty="0"/>
              <a:t>   </a:t>
            </a:r>
            <a:r>
              <a:rPr lang="de-DE" dirty="0">
                <a:solidFill>
                  <a:srgbClr val="FFFF00"/>
                </a:solidFill>
              </a:rPr>
              <a:t>not </a:t>
            </a:r>
            <a:r>
              <a:rPr lang="de-DE" dirty="0" err="1">
                <a:solidFill>
                  <a:srgbClr val="FFFF00"/>
                </a:solidFill>
              </a:rPr>
              <a:t>always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scientifically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/>
              <a:t>concluded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moreover</a:t>
            </a:r>
            <a:r>
              <a:rPr lang="de-DE" dirty="0"/>
              <a:t> </a:t>
            </a:r>
            <a:r>
              <a:rPr lang="de-DE" dirty="0" err="1"/>
              <a:t>had</a:t>
            </a:r>
            <a:r>
              <a:rPr lang="de-DE" dirty="0"/>
              <a:t> </a:t>
            </a:r>
            <a:r>
              <a:rPr lang="de-DE" dirty="0" err="1">
                <a:solidFill>
                  <a:srgbClr val="FFFF00"/>
                </a:solidFill>
              </a:rPr>
              <a:t>obscurely</a:t>
            </a:r>
            <a:r>
              <a:rPr lang="de-DE" dirty="0"/>
              <a:t> </a:t>
            </a:r>
            <a:r>
              <a:rPr lang="de-DE" dirty="0" err="1"/>
              <a:t>presented</a:t>
            </a:r>
            <a:r>
              <a:rPr lang="de-DE" dirty="0"/>
              <a:t> all </a:t>
            </a:r>
            <a:r>
              <a:rPr lang="de-DE" dirty="0" err="1"/>
              <a:t>his</a:t>
            </a:r>
            <a:r>
              <a:rPr lang="de-DE" dirty="0"/>
              <a:t> </a:t>
            </a:r>
            <a:r>
              <a:rPr lang="de-DE" dirty="0" err="1"/>
              <a:t>results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94989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Guldin on </a:t>
            </a:r>
            <a:r>
              <a:rPr lang="de-DE" dirty="0" err="1"/>
              <a:t>Kepler‘s</a:t>
            </a:r>
            <a:r>
              <a:rPr lang="de-DE" dirty="0"/>
              <a:t> </a:t>
            </a:r>
            <a:r>
              <a:rPr lang="de-DE" dirty="0" err="1"/>
              <a:t>apple</a:t>
            </a:r>
            <a:r>
              <a:rPr lang="de-DE" dirty="0"/>
              <a:t> </a:t>
            </a:r>
            <a:r>
              <a:rPr lang="de-DE" dirty="0" err="1"/>
              <a:t>calculation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de-DE" dirty="0"/>
              <a:t>IV, 331:</a:t>
            </a:r>
          </a:p>
          <a:p>
            <a:pPr marL="0" indent="0">
              <a:buNone/>
            </a:pPr>
            <a:r>
              <a:rPr lang="de-DE" dirty="0"/>
              <a:t>    Non...</a:t>
            </a:r>
            <a:r>
              <a:rPr lang="de-DE" dirty="0" err="1"/>
              <a:t>omnino</a:t>
            </a:r>
            <a:r>
              <a:rPr lang="de-DE" dirty="0"/>
              <a:t> </a:t>
            </a:r>
            <a:r>
              <a:rPr lang="de-DE" dirty="0" err="1"/>
              <a:t>contemnenda</a:t>
            </a:r>
            <a:r>
              <a:rPr lang="de-DE" dirty="0"/>
              <a:t>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Kepleri</a:t>
            </a:r>
            <a:r>
              <a:rPr lang="de-DE" dirty="0"/>
              <a:t> </a:t>
            </a:r>
            <a:r>
              <a:rPr lang="de-DE" dirty="0" err="1"/>
              <a:t>nova</a:t>
            </a:r>
            <a:r>
              <a:rPr lang="de-DE" dirty="0"/>
              <a:t> </a:t>
            </a:r>
            <a:r>
              <a:rPr lang="de-DE" dirty="0" err="1"/>
              <a:t>inventio</a:t>
            </a:r>
            <a:r>
              <a:rPr lang="de-DE" dirty="0"/>
              <a:t>, </a:t>
            </a:r>
            <a:r>
              <a:rPr lang="de-DE" dirty="0" err="1"/>
              <a:t>aut</a:t>
            </a:r>
            <a:r>
              <a:rPr lang="de-DE" dirty="0"/>
              <a:t> </a:t>
            </a:r>
            <a:r>
              <a:rPr lang="de-DE" dirty="0" err="1"/>
              <a:t>vilipendenda</a:t>
            </a:r>
            <a:r>
              <a:rPr lang="de-DE" dirty="0"/>
              <a:t> </a:t>
            </a:r>
            <a:r>
              <a:rPr lang="de-DE" dirty="0" err="1"/>
              <a:t>haec</a:t>
            </a:r>
            <a:r>
              <a:rPr lang="de-DE" dirty="0"/>
              <a:t> </a:t>
            </a:r>
            <a:r>
              <a:rPr lang="de-DE" dirty="0" err="1"/>
              <a:t>figurarum</a:t>
            </a:r>
            <a:r>
              <a:rPr lang="de-DE" dirty="0"/>
              <a:t> </a:t>
            </a:r>
            <a:r>
              <a:rPr lang="de-DE" dirty="0" err="1"/>
              <a:t>transmutatio</a:t>
            </a:r>
            <a:r>
              <a:rPr lang="de-DE" dirty="0"/>
              <a:t>. </a:t>
            </a:r>
          </a:p>
          <a:p>
            <a:r>
              <a:rPr lang="de-DE" dirty="0"/>
              <a:t>Licet </a:t>
            </a:r>
            <a:r>
              <a:rPr lang="de-DE" dirty="0" err="1"/>
              <a:t>illud</a:t>
            </a:r>
            <a:r>
              <a:rPr lang="de-DE" dirty="0"/>
              <a:t> non </a:t>
            </a:r>
            <a:r>
              <a:rPr lang="de-DE" dirty="0" err="1"/>
              <a:t>demonstret</a:t>
            </a:r>
            <a:r>
              <a:rPr lang="de-DE" dirty="0"/>
              <a:t>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demonstratione</a:t>
            </a:r>
            <a:r>
              <a:rPr lang="de-DE" dirty="0"/>
              <a:t> </a:t>
            </a:r>
            <a:r>
              <a:rPr lang="de-DE" dirty="0" err="1"/>
              <a:t>quae</a:t>
            </a:r>
            <a:r>
              <a:rPr lang="de-DE" dirty="0"/>
              <a:t> </a:t>
            </a:r>
            <a:r>
              <a:rPr lang="de-DE" dirty="0" err="1"/>
              <a:t>recipi</a:t>
            </a:r>
            <a:r>
              <a:rPr lang="de-DE" dirty="0"/>
              <a:t> </a:t>
            </a:r>
            <a:r>
              <a:rPr lang="de-DE" dirty="0" err="1"/>
              <a:t>statim</a:t>
            </a:r>
            <a:r>
              <a:rPr lang="de-DE" dirty="0"/>
              <a:t> ab </a:t>
            </a:r>
            <a:r>
              <a:rPr lang="de-DE" dirty="0" err="1"/>
              <a:t>omnibus</a:t>
            </a:r>
            <a:r>
              <a:rPr lang="de-DE" dirty="0"/>
              <a:t> </a:t>
            </a:r>
            <a:r>
              <a:rPr lang="de-DE" dirty="0" err="1"/>
              <a:t>possit</a:t>
            </a:r>
            <a:r>
              <a:rPr lang="de-DE" dirty="0"/>
              <a:t>...</a:t>
            </a:r>
            <a:r>
              <a:rPr lang="de-DE" dirty="0" err="1"/>
              <a:t>inde</a:t>
            </a:r>
            <a:r>
              <a:rPr lang="de-DE" dirty="0"/>
              <a:t> </a:t>
            </a:r>
            <a:r>
              <a:rPr lang="de-DE" dirty="0" err="1"/>
              <a:t>tamen</a:t>
            </a:r>
            <a:r>
              <a:rPr lang="de-DE" dirty="0"/>
              <a:t> </a:t>
            </a:r>
            <a:r>
              <a:rPr lang="de-DE" dirty="0" err="1"/>
              <a:t>eruit</a:t>
            </a:r>
            <a:r>
              <a:rPr lang="de-DE" dirty="0"/>
              <a:t> </a:t>
            </a:r>
            <a:r>
              <a:rPr lang="de-DE" dirty="0" err="1"/>
              <a:t>praxim</a:t>
            </a:r>
            <a:r>
              <a:rPr lang="de-DE" dirty="0"/>
              <a:t>, qua </a:t>
            </a:r>
            <a:r>
              <a:rPr lang="de-DE" dirty="0" err="1"/>
              <a:t>mensurat</a:t>
            </a:r>
            <a:r>
              <a:rPr lang="de-DE" dirty="0"/>
              <a:t> </a:t>
            </a:r>
            <a:r>
              <a:rPr lang="de-DE" dirty="0" err="1"/>
              <a:t>id</a:t>
            </a:r>
            <a:r>
              <a:rPr lang="de-DE" dirty="0"/>
              <a:t> </a:t>
            </a:r>
            <a:r>
              <a:rPr lang="de-DE" dirty="0" err="1"/>
              <a:t>corpus</a:t>
            </a:r>
            <a:r>
              <a:rPr lang="de-DE" dirty="0"/>
              <a:t> </a:t>
            </a:r>
            <a:r>
              <a:rPr lang="de-DE" dirty="0" err="1"/>
              <a:t>mali</a:t>
            </a:r>
            <a:r>
              <a:rPr lang="de-DE" dirty="0"/>
              <a:t>.</a:t>
            </a:r>
          </a:p>
          <a:p>
            <a:r>
              <a:rPr lang="de-DE" dirty="0" err="1"/>
              <a:t>Mihi</a:t>
            </a:r>
            <a:r>
              <a:rPr lang="de-DE" dirty="0"/>
              <a:t> </a:t>
            </a:r>
            <a:r>
              <a:rPr lang="de-DE" dirty="0" err="1"/>
              <a:t>certe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penitius</a:t>
            </a:r>
            <a:r>
              <a:rPr lang="de-DE" dirty="0"/>
              <a:t> </a:t>
            </a:r>
            <a:r>
              <a:rPr lang="de-DE" dirty="0" err="1"/>
              <a:t>penetrarem</a:t>
            </a:r>
            <a:r>
              <a:rPr lang="de-DE" dirty="0"/>
              <a:t>, </a:t>
            </a:r>
            <a:r>
              <a:rPr lang="de-DE" dirty="0" err="1"/>
              <a:t>frangere</a:t>
            </a:r>
            <a:r>
              <a:rPr lang="de-DE" dirty="0"/>
              <a:t>, </a:t>
            </a:r>
            <a:r>
              <a:rPr lang="de-DE" dirty="0" err="1"/>
              <a:t>quod</a:t>
            </a:r>
            <a:r>
              <a:rPr lang="de-DE" dirty="0"/>
              <a:t> </a:t>
            </a:r>
            <a:r>
              <a:rPr lang="de-DE" dirty="0" err="1"/>
              <a:t>aiunt</a:t>
            </a:r>
            <a:r>
              <a:rPr lang="de-DE" dirty="0"/>
              <a:t> </a:t>
            </a:r>
            <a:r>
              <a:rPr lang="de-DE" dirty="0" err="1"/>
              <a:t>caput</a:t>
            </a:r>
            <a:r>
              <a:rPr lang="de-DE" dirty="0"/>
              <a:t> </a:t>
            </a:r>
            <a:r>
              <a:rPr lang="de-DE" dirty="0" err="1"/>
              <a:t>aut</a:t>
            </a:r>
            <a:r>
              <a:rPr lang="de-DE" dirty="0"/>
              <a:t> </a:t>
            </a:r>
            <a:r>
              <a:rPr lang="de-DE" dirty="0" err="1"/>
              <a:t>cerebrum</a:t>
            </a:r>
            <a:r>
              <a:rPr lang="de-DE" dirty="0"/>
              <a:t> </a:t>
            </a:r>
            <a:r>
              <a:rPr lang="de-DE" dirty="0" err="1"/>
              <a:t>nolui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18793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Guldin‘s</a:t>
            </a:r>
            <a:r>
              <a:rPr lang="de-DE" dirty="0"/>
              <a:t> </a:t>
            </a:r>
            <a:r>
              <a:rPr lang="de-DE" dirty="0" err="1"/>
              <a:t>calculation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volume</a:t>
            </a:r>
            <a:endParaRPr lang="de-DE" dirty="0"/>
          </a:p>
        </p:txBody>
      </p:sp>
      <p:pic>
        <p:nvPicPr>
          <p:cNvPr id="15" name="Inhaltsplatzhalter 14"/>
          <p:cNvPicPr>
            <a:picLocks noGrp="1" noChangeAspect="1"/>
          </p:cNvPicPr>
          <p:nvPr>
            <p:ph idx="1"/>
          </p:nvPr>
        </p:nvPicPr>
        <p:blipFill>
          <a:blip r:embed="rId2"/>
          <a:srcRect l="6012" r="6012"/>
          <a:stretch>
            <a:fillRect/>
          </a:stretch>
        </p:blipFill>
        <p:spPr/>
      </p:pic>
      <p:sp>
        <p:nvSpPr>
          <p:cNvPr id="13" name="Textplatzhalter 12"/>
          <p:cNvSpPr>
            <a:spLocks noGrp="1"/>
          </p:cNvSpPr>
          <p:nvPr>
            <p:ph type="body" sz="half" idx="2"/>
          </p:nvPr>
        </p:nvSpPr>
        <p:spPr>
          <a:xfrm>
            <a:off x="139550" y="1435100"/>
            <a:ext cx="3325963" cy="4691063"/>
          </a:xfrm>
        </p:spPr>
        <p:txBody>
          <a:bodyPr>
            <a:normAutofit lnSpcReduction="10000"/>
          </a:bodyPr>
          <a:lstStyle/>
          <a:p>
            <a:r>
              <a:rPr lang="de-DE" sz="2400"/>
              <a:t>1. AB </a:t>
            </a:r>
            <a:r>
              <a:rPr lang="de-DE" sz="2400" dirty="0" err="1"/>
              <a:t>axis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rotation</a:t>
            </a:r>
            <a:endParaRPr lang="de-DE" sz="2400" dirty="0"/>
          </a:p>
          <a:p>
            <a:r>
              <a:rPr lang="de-DE" sz="2400" dirty="0"/>
              <a:t>2. H </a:t>
            </a:r>
            <a:r>
              <a:rPr lang="de-DE" sz="2400" dirty="0" err="1"/>
              <a:t>centre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gravity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AGFDCB</a:t>
            </a:r>
          </a:p>
          <a:p>
            <a:r>
              <a:rPr lang="de-DE" sz="2400" dirty="0"/>
              <a:t>3. I </a:t>
            </a:r>
            <a:r>
              <a:rPr lang="de-DE" sz="2400" dirty="0" err="1"/>
              <a:t>centre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gravity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FED=AKB</a:t>
            </a:r>
          </a:p>
          <a:p>
            <a:r>
              <a:rPr lang="de-DE" sz="2400" dirty="0"/>
              <a:t>4. </a:t>
            </a:r>
            <a:r>
              <a:rPr lang="de-DE" sz="2400" dirty="0" err="1"/>
              <a:t>Two</a:t>
            </a:r>
            <a:r>
              <a:rPr lang="de-DE" sz="2400" dirty="0"/>
              <a:t> </a:t>
            </a:r>
            <a:r>
              <a:rPr lang="de-DE" sz="2400" dirty="0" err="1"/>
              <a:t>parts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apple</a:t>
            </a:r>
            <a:endParaRPr lang="de-DE" sz="2400" dirty="0"/>
          </a:p>
          <a:p>
            <a:r>
              <a:rPr lang="de-DE" sz="2400" dirty="0"/>
              <a:t>Area </a:t>
            </a:r>
            <a:r>
              <a:rPr lang="de-DE" sz="2400" dirty="0" err="1"/>
              <a:t>of</a:t>
            </a:r>
            <a:r>
              <a:rPr lang="de-DE" sz="2400" dirty="0"/>
              <a:t> AGFDCB x </a:t>
            </a:r>
            <a:r>
              <a:rPr lang="de-DE" sz="2400" dirty="0" err="1"/>
              <a:t>circumference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circle</a:t>
            </a:r>
            <a:r>
              <a:rPr lang="de-DE" sz="2400" dirty="0"/>
              <a:t> </a:t>
            </a:r>
            <a:r>
              <a:rPr lang="de-DE" sz="2400" dirty="0" err="1"/>
              <a:t>whose</a:t>
            </a:r>
            <a:r>
              <a:rPr lang="de-DE" sz="2400" dirty="0"/>
              <a:t> </a:t>
            </a:r>
            <a:r>
              <a:rPr lang="de-DE" sz="2400" dirty="0" err="1"/>
              <a:t>radius</a:t>
            </a:r>
            <a:r>
              <a:rPr lang="de-DE" sz="2400" dirty="0"/>
              <a:t> </a:t>
            </a:r>
            <a:r>
              <a:rPr lang="de-DE" sz="2400" dirty="0" err="1"/>
              <a:t>is</a:t>
            </a:r>
            <a:r>
              <a:rPr lang="de-DE" sz="2400" dirty="0"/>
              <a:t> HL</a:t>
            </a:r>
          </a:p>
          <a:p>
            <a:r>
              <a:rPr lang="de-DE" sz="2400" dirty="0"/>
              <a:t>Area </a:t>
            </a:r>
            <a:r>
              <a:rPr lang="de-DE" sz="2400" dirty="0" err="1"/>
              <a:t>of</a:t>
            </a:r>
            <a:r>
              <a:rPr lang="de-DE" sz="2400" dirty="0"/>
              <a:t> FED x </a:t>
            </a:r>
            <a:r>
              <a:rPr lang="de-DE" sz="2400" dirty="0" err="1"/>
              <a:t>circumference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circle</a:t>
            </a:r>
            <a:r>
              <a:rPr lang="de-DE" sz="2400" dirty="0"/>
              <a:t> </a:t>
            </a:r>
            <a:r>
              <a:rPr lang="de-DE" sz="2400" dirty="0" err="1"/>
              <a:t>whose</a:t>
            </a:r>
            <a:r>
              <a:rPr lang="de-DE" sz="2400" dirty="0"/>
              <a:t> </a:t>
            </a:r>
            <a:r>
              <a:rPr lang="de-DE" sz="2400" dirty="0" err="1"/>
              <a:t>radius</a:t>
            </a:r>
            <a:r>
              <a:rPr lang="de-DE" sz="2400" dirty="0"/>
              <a:t> </a:t>
            </a:r>
            <a:r>
              <a:rPr lang="de-DE" sz="2400" dirty="0" err="1"/>
              <a:t>is</a:t>
            </a:r>
            <a:r>
              <a:rPr lang="de-DE" sz="2400" dirty="0"/>
              <a:t> IL</a:t>
            </a:r>
          </a:p>
        </p:txBody>
      </p:sp>
    </p:spTree>
    <p:extLst>
      <p:ext uri="{BB962C8B-B14F-4D97-AF65-F5344CB8AC3E}">
        <p14:creationId xmlns:p14="http://schemas.microsoft.com/office/powerpoint/2010/main" val="40116349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pPr eaLnBrk="1" hangingPunct="1"/>
            <a:r>
              <a:rPr lang="de-DE">
                <a:latin typeface="Arial" charset="0"/>
              </a:rPr>
              <a:t>Guldin, De centro gravitatis 1641</a:t>
            </a:r>
          </a:p>
        </p:txBody>
      </p:sp>
      <p:sp>
        <p:nvSpPr>
          <p:cNvPr id="65538" name="Rectangle 4"/>
          <p:cNvSpPr>
            <a:spLocks noGrp="1" noChangeArrowheads="1"/>
          </p:cNvSpPr>
          <p:nvPr>
            <p:ph idx="1"/>
          </p:nvPr>
        </p:nvSpPr>
        <p:spPr>
          <a:xfrm>
            <a:off x="0" y="990600"/>
            <a:ext cx="9144000" cy="5638800"/>
          </a:xfrm>
        </p:spPr>
        <p:txBody>
          <a:bodyPr/>
          <a:lstStyle/>
          <a:p>
            <a:pPr eaLnBrk="1" hangingPunct="1"/>
            <a:r>
              <a:rPr lang="de-DE" dirty="0">
                <a:latin typeface="Arial" charset="0"/>
              </a:rPr>
              <a:t>Hoc </a:t>
            </a:r>
            <a:r>
              <a:rPr lang="de-DE" dirty="0" err="1">
                <a:latin typeface="Arial" charset="0"/>
              </a:rPr>
              <a:t>enim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sibi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invicem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praestant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scientiae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huius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cultores</a:t>
            </a:r>
            <a:r>
              <a:rPr lang="de-DE" dirty="0">
                <a:latin typeface="Arial" charset="0"/>
              </a:rPr>
              <a:t>: </a:t>
            </a:r>
            <a:r>
              <a:rPr lang="de-DE" dirty="0" err="1">
                <a:latin typeface="Arial" charset="0"/>
              </a:rPr>
              <a:t>nulla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nimirum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ut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sit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lis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inter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illos</a:t>
            </a:r>
            <a:r>
              <a:rPr lang="de-DE" dirty="0">
                <a:latin typeface="Arial" charset="0"/>
              </a:rPr>
              <a:t>, </a:t>
            </a:r>
            <a:r>
              <a:rPr lang="de-DE" dirty="0" err="1">
                <a:latin typeface="Arial" charset="0"/>
              </a:rPr>
              <a:t>aut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diversarum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sententiarum</a:t>
            </a:r>
            <a:r>
              <a:rPr lang="de-DE" dirty="0">
                <a:latin typeface="Arial" charset="0"/>
              </a:rPr>
              <a:t> contra </a:t>
            </a:r>
            <a:r>
              <a:rPr lang="de-DE" dirty="0" err="1">
                <a:latin typeface="Arial" charset="0"/>
              </a:rPr>
              <a:t>veritatem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conspiratio</a:t>
            </a:r>
            <a:r>
              <a:rPr lang="de-DE" dirty="0">
                <a:latin typeface="Arial" charset="0"/>
              </a:rPr>
              <a:t>; </a:t>
            </a:r>
            <a:r>
              <a:rPr lang="de-DE" dirty="0" err="1">
                <a:latin typeface="Arial" charset="0"/>
              </a:rPr>
              <a:t>quae</a:t>
            </a:r>
            <a:r>
              <a:rPr lang="de-DE" dirty="0">
                <a:latin typeface="Arial" charset="0"/>
              </a:rPr>
              <a:t> in </a:t>
            </a:r>
            <a:r>
              <a:rPr lang="de-DE" dirty="0" err="1">
                <a:latin typeface="Arial" charset="0"/>
              </a:rPr>
              <a:t>Mathematicis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inter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veros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Mathematicos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maxime</a:t>
            </a:r>
            <a:r>
              <a:rPr lang="de-DE" dirty="0">
                <a:latin typeface="Arial" charset="0"/>
              </a:rPr>
              <a:t> si </a:t>
            </a:r>
            <a:r>
              <a:rPr lang="de-DE" dirty="0" err="1">
                <a:latin typeface="Arial" charset="0"/>
              </a:rPr>
              <a:t>puras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spectemus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scientias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Arithmeticam</a:t>
            </a:r>
            <a:r>
              <a:rPr lang="de-DE" dirty="0">
                <a:latin typeface="Arial" charset="0"/>
              </a:rPr>
              <a:t> et </a:t>
            </a:r>
            <a:r>
              <a:rPr lang="de-DE" dirty="0" err="1">
                <a:latin typeface="Arial" charset="0"/>
              </a:rPr>
              <a:t>Geometricam</a:t>
            </a:r>
            <a:r>
              <a:rPr lang="de-DE" dirty="0">
                <a:latin typeface="Arial" charset="0"/>
              </a:rPr>
              <a:t>, </a:t>
            </a:r>
            <a:r>
              <a:rPr lang="de-DE" dirty="0" err="1">
                <a:latin typeface="Arial" charset="0"/>
              </a:rPr>
              <a:t>nulla</a:t>
            </a:r>
            <a:r>
              <a:rPr lang="de-DE" dirty="0">
                <a:latin typeface="Arial" charset="0"/>
              </a:rPr>
              <a:t> esse </a:t>
            </a:r>
            <a:r>
              <a:rPr lang="de-DE" dirty="0" err="1">
                <a:latin typeface="Arial" charset="0"/>
              </a:rPr>
              <a:t>potest</a:t>
            </a:r>
            <a:r>
              <a:rPr lang="de-DE" dirty="0">
                <a:latin typeface="Arial" charset="0"/>
              </a:rPr>
              <a:t>. Semper </a:t>
            </a:r>
            <a:r>
              <a:rPr lang="de-DE" dirty="0" err="1">
                <a:latin typeface="Arial" charset="0"/>
              </a:rPr>
              <a:t>enim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illa</a:t>
            </a:r>
            <a:r>
              <a:rPr lang="de-DE" dirty="0">
                <a:latin typeface="Arial" charset="0"/>
              </a:rPr>
              <a:t> in </a:t>
            </a:r>
            <a:r>
              <a:rPr lang="de-DE" dirty="0">
                <a:solidFill>
                  <a:srgbClr val="3366FF"/>
                </a:solidFill>
                <a:latin typeface="Arial" charset="0"/>
              </a:rPr>
              <a:t>puncto</a:t>
            </a:r>
            <a:r>
              <a:rPr lang="de-DE" dirty="0">
                <a:latin typeface="Arial" charset="0"/>
              </a:rPr>
              <a:t>, et </a:t>
            </a:r>
            <a:r>
              <a:rPr lang="de-DE" dirty="0" err="1">
                <a:solidFill>
                  <a:srgbClr val="3366FF"/>
                </a:solidFill>
                <a:latin typeface="Arial" charset="0"/>
              </a:rPr>
              <a:t>indivisibili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consistit</a:t>
            </a:r>
            <a:r>
              <a:rPr lang="de-DE" dirty="0">
                <a:latin typeface="Arial" charset="0"/>
              </a:rPr>
              <a:t>, a quo </a:t>
            </a:r>
            <a:r>
              <a:rPr lang="de-DE" dirty="0" err="1">
                <a:latin typeface="Arial" charset="0"/>
              </a:rPr>
              <a:t>sive</a:t>
            </a:r>
            <a:r>
              <a:rPr lang="de-DE" dirty="0">
                <a:latin typeface="Arial" charset="0"/>
              </a:rPr>
              <a:t> ad </a:t>
            </a:r>
            <a:r>
              <a:rPr lang="de-DE" dirty="0" err="1">
                <a:latin typeface="Arial" charset="0"/>
              </a:rPr>
              <a:t>levam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sive</a:t>
            </a:r>
            <a:r>
              <a:rPr lang="de-DE" dirty="0">
                <a:latin typeface="Arial" charset="0"/>
              </a:rPr>
              <a:t> ad </a:t>
            </a:r>
            <a:r>
              <a:rPr lang="de-DE" dirty="0" err="1">
                <a:latin typeface="Arial" charset="0"/>
              </a:rPr>
              <a:t>dextram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abieris</a:t>
            </a:r>
            <a:r>
              <a:rPr lang="de-DE" dirty="0">
                <a:latin typeface="Arial" charset="0"/>
              </a:rPr>
              <a:t>, </a:t>
            </a:r>
            <a:r>
              <a:rPr lang="de-DE" dirty="0" err="1">
                <a:latin typeface="Arial" charset="0"/>
              </a:rPr>
              <a:t>antrorsum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retrorsumve</a:t>
            </a:r>
            <a:r>
              <a:rPr lang="de-DE" dirty="0">
                <a:latin typeface="Arial" charset="0"/>
              </a:rPr>
              <a:t>, </a:t>
            </a:r>
            <a:r>
              <a:rPr lang="de-DE" dirty="0" err="1">
                <a:latin typeface="Arial" charset="0"/>
              </a:rPr>
              <a:t>sive</a:t>
            </a:r>
            <a:r>
              <a:rPr lang="de-DE" dirty="0">
                <a:latin typeface="Arial" charset="0"/>
              </a:rPr>
              <a:t> in </a:t>
            </a:r>
            <a:r>
              <a:rPr lang="de-DE" dirty="0" err="1">
                <a:latin typeface="Arial" charset="0"/>
              </a:rPr>
              <a:t>omnem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circuitum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pedem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contuleris</a:t>
            </a:r>
            <a:r>
              <a:rPr lang="de-DE" dirty="0">
                <a:latin typeface="Arial" charset="0"/>
              </a:rPr>
              <a:t>, </a:t>
            </a:r>
            <a:r>
              <a:rPr lang="de-DE" dirty="0" err="1">
                <a:latin typeface="Arial" charset="0"/>
              </a:rPr>
              <a:t>semper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tamen</a:t>
            </a:r>
            <a:r>
              <a:rPr lang="de-DE" dirty="0">
                <a:latin typeface="Arial" charset="0"/>
              </a:rPr>
              <a:t> a </a:t>
            </a:r>
            <a:r>
              <a:rPr lang="de-DE" dirty="0" err="1">
                <a:latin typeface="Arial" charset="0"/>
              </a:rPr>
              <a:t>vero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te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discessisse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invenies</a:t>
            </a:r>
            <a:r>
              <a:rPr lang="de-DE" dirty="0">
                <a:latin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22930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Point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/>
              <a:t>indivisible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200282"/>
            <a:ext cx="8987006" cy="5540830"/>
          </a:xfrm>
        </p:spPr>
        <p:txBody>
          <a:bodyPr/>
          <a:lstStyle/>
          <a:p>
            <a:pPr marL="0" indent="0">
              <a:buNone/>
            </a:pP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admirers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science</a:t>
            </a:r>
            <a:r>
              <a:rPr lang="de-DE" dirty="0"/>
              <a:t> </a:t>
            </a:r>
            <a:r>
              <a:rPr lang="de-DE" dirty="0" err="1"/>
              <a:t>concede</a:t>
            </a:r>
            <a:r>
              <a:rPr lang="de-DE" dirty="0"/>
              <a:t> </a:t>
            </a:r>
            <a:r>
              <a:rPr lang="de-DE" dirty="0" err="1"/>
              <a:t>each</a:t>
            </a:r>
            <a:r>
              <a:rPr lang="de-DE" dirty="0"/>
              <a:t>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indeed</a:t>
            </a:r>
            <a:r>
              <a:rPr lang="de-DE" dirty="0"/>
              <a:t> </a:t>
            </a:r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should</a:t>
            </a:r>
            <a:r>
              <a:rPr lang="de-DE" dirty="0"/>
              <a:t> not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any</a:t>
            </a:r>
            <a:r>
              <a:rPr lang="de-DE" dirty="0"/>
              <a:t> </a:t>
            </a:r>
            <a:r>
              <a:rPr lang="de-DE" dirty="0" err="1"/>
              <a:t>quarrel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them</a:t>
            </a:r>
            <a:r>
              <a:rPr lang="de-DE" dirty="0"/>
              <a:t> </a:t>
            </a:r>
            <a:r>
              <a:rPr lang="de-DE" dirty="0" err="1"/>
              <a:t>nor</a:t>
            </a:r>
            <a:r>
              <a:rPr lang="de-DE" dirty="0"/>
              <a:t> </a:t>
            </a:r>
            <a:r>
              <a:rPr lang="de-DE" dirty="0" err="1"/>
              <a:t>any</a:t>
            </a:r>
            <a:r>
              <a:rPr lang="de-DE" dirty="0"/>
              <a:t> </a:t>
            </a:r>
            <a:r>
              <a:rPr lang="de-DE" dirty="0" err="1"/>
              <a:t>conspiracy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divers </a:t>
            </a:r>
            <a:r>
              <a:rPr lang="de-DE" dirty="0" err="1"/>
              <a:t>opinions</a:t>
            </a:r>
            <a:r>
              <a:rPr lang="de-DE" dirty="0"/>
              <a:t> </a:t>
            </a:r>
            <a:r>
              <a:rPr lang="de-DE" dirty="0" err="1"/>
              <a:t>against</a:t>
            </a:r>
            <a:r>
              <a:rPr lang="de-DE" dirty="0"/>
              <a:t> </a:t>
            </a:r>
            <a:r>
              <a:rPr lang="de-DE" dirty="0" err="1"/>
              <a:t>truth</a:t>
            </a:r>
            <a:r>
              <a:rPr lang="de-DE" dirty="0"/>
              <a:t>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not </a:t>
            </a:r>
            <a:r>
              <a:rPr lang="de-DE" dirty="0" err="1"/>
              <a:t>possible</a:t>
            </a:r>
            <a:r>
              <a:rPr lang="de-DE" dirty="0"/>
              <a:t> in </a:t>
            </a:r>
            <a:r>
              <a:rPr lang="de-DE" dirty="0" err="1"/>
              <a:t>mathematics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true</a:t>
            </a:r>
            <a:r>
              <a:rPr lang="de-DE" dirty="0"/>
              <a:t> </a:t>
            </a:r>
            <a:r>
              <a:rPr lang="de-DE" dirty="0" err="1"/>
              <a:t>mathematicians</a:t>
            </a:r>
            <a:r>
              <a:rPr lang="de-DE" dirty="0"/>
              <a:t>, </a:t>
            </a:r>
            <a:r>
              <a:rPr lang="de-DE" dirty="0" err="1"/>
              <a:t>most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all  </a:t>
            </a:r>
            <a:r>
              <a:rPr lang="de-DE" dirty="0" err="1"/>
              <a:t>when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look</a:t>
            </a:r>
            <a:r>
              <a:rPr lang="de-DE" dirty="0"/>
              <a:t> </a:t>
            </a:r>
            <a:r>
              <a:rPr lang="de-DE" dirty="0" err="1"/>
              <a:t>at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pure </a:t>
            </a:r>
            <a:r>
              <a:rPr lang="de-DE" dirty="0" err="1"/>
              <a:t>sciences</a:t>
            </a:r>
            <a:r>
              <a:rPr lang="de-DE" dirty="0"/>
              <a:t>,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arithmetical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geometrical</a:t>
            </a:r>
            <a:r>
              <a:rPr lang="de-DE" dirty="0"/>
              <a:t>.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quarrel</a:t>
            </a:r>
            <a:r>
              <a:rPr lang="de-DE" dirty="0"/>
              <a:t> </a:t>
            </a:r>
            <a:r>
              <a:rPr lang="de-DE" dirty="0" err="1"/>
              <a:t>always</a:t>
            </a:r>
            <a:r>
              <a:rPr lang="de-DE" dirty="0"/>
              <a:t> </a:t>
            </a:r>
            <a:r>
              <a:rPr lang="de-DE" dirty="0" err="1"/>
              <a:t>consists</a:t>
            </a:r>
            <a:r>
              <a:rPr lang="de-DE" dirty="0"/>
              <a:t> in </a:t>
            </a:r>
            <a:r>
              <a:rPr lang="de-DE" dirty="0" err="1">
                <a:solidFill>
                  <a:srgbClr val="3366FF"/>
                </a:solidFill>
              </a:rPr>
              <a:t>point</a:t>
            </a:r>
            <a:r>
              <a:rPr lang="de-DE" dirty="0">
                <a:solidFill>
                  <a:srgbClr val="3366FF"/>
                </a:solidFill>
              </a:rPr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>
                <a:solidFill>
                  <a:srgbClr val="3366FF"/>
                </a:solidFill>
              </a:rPr>
              <a:t>indivisible</a:t>
            </a:r>
            <a:r>
              <a:rPr lang="de-DE" dirty="0"/>
              <a:t>. </a:t>
            </a:r>
            <a:r>
              <a:rPr lang="de-DE" dirty="0" err="1"/>
              <a:t>You</a:t>
            </a:r>
            <a:r>
              <a:rPr lang="de-DE" dirty="0"/>
              <a:t> will </a:t>
            </a:r>
            <a:r>
              <a:rPr lang="de-DE" dirty="0" err="1"/>
              <a:t>always</a:t>
            </a:r>
            <a:r>
              <a:rPr lang="de-DE" dirty="0"/>
              <a:t> find </a:t>
            </a:r>
            <a:r>
              <a:rPr lang="de-DE" dirty="0" err="1"/>
              <a:t>however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deviated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truth</a:t>
            </a:r>
            <a:r>
              <a:rPr lang="de-DE" dirty="0"/>
              <a:t> </a:t>
            </a:r>
            <a:r>
              <a:rPr lang="de-DE" dirty="0" err="1"/>
              <a:t>whenever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right</a:t>
            </a:r>
            <a:r>
              <a:rPr lang="de-DE" dirty="0"/>
              <a:t>, </a:t>
            </a:r>
            <a:r>
              <a:rPr lang="de-DE" dirty="0" err="1"/>
              <a:t>forward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backwords</a:t>
            </a:r>
            <a:r>
              <a:rPr lang="de-DE" dirty="0"/>
              <a:t>,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moving</a:t>
            </a:r>
            <a:r>
              <a:rPr lang="de-DE" dirty="0"/>
              <a:t> in a </a:t>
            </a:r>
            <a:r>
              <a:rPr lang="de-DE" dirty="0" err="1"/>
              <a:t>whole</a:t>
            </a:r>
            <a:r>
              <a:rPr lang="de-DE" dirty="0"/>
              <a:t> </a:t>
            </a:r>
            <a:r>
              <a:rPr lang="de-DE" dirty="0" err="1"/>
              <a:t>circle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84674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4. </a:t>
            </a:r>
            <a:r>
              <a:rPr lang="de-DE" dirty="0" err="1"/>
              <a:t>Leibniz‘s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arithmetical</a:t>
            </a:r>
            <a:r>
              <a:rPr lang="de-DE" dirty="0"/>
              <a:t> </a:t>
            </a:r>
            <a:r>
              <a:rPr lang="de-DE" dirty="0" err="1"/>
              <a:t>quadrature</a:t>
            </a:r>
            <a:r>
              <a:rPr lang="de-DE" dirty="0"/>
              <a:t> etc. 1675/76 (1993)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treatise</a:t>
            </a:r>
            <a:r>
              <a:rPr lang="de-DE" dirty="0"/>
              <a:t> (</a:t>
            </a:r>
            <a:r>
              <a:rPr lang="de-DE" dirty="0" err="1"/>
              <a:t>th</a:t>
            </a:r>
            <a:r>
              <a:rPr lang="de-DE" dirty="0"/>
              <a:t>. 6) </a:t>
            </a:r>
            <a:r>
              <a:rPr lang="de-DE" dirty="0" err="1"/>
              <a:t>serves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lay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foundations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whole</a:t>
            </a:r>
            <a:r>
              <a:rPr lang="de-DE" dirty="0"/>
              <a:t> </a:t>
            </a:r>
            <a:r>
              <a:rPr lang="de-DE" dirty="0" err="1"/>
              <a:t>method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>
                <a:solidFill>
                  <a:srgbClr val="3366FF"/>
                </a:solidFill>
              </a:rPr>
              <a:t>indivisibles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soundest</a:t>
            </a:r>
            <a:r>
              <a:rPr lang="de-DE" dirty="0"/>
              <a:t> </a:t>
            </a:r>
            <a:r>
              <a:rPr lang="de-DE" dirty="0" err="1"/>
              <a:t>way</a:t>
            </a:r>
            <a:r>
              <a:rPr lang="de-DE" dirty="0"/>
              <a:t> </a:t>
            </a:r>
            <a:r>
              <a:rPr lang="de-DE" dirty="0" err="1"/>
              <a:t>possible</a:t>
            </a:r>
            <a:r>
              <a:rPr lang="de-DE" dirty="0"/>
              <a:t> (</a:t>
            </a:r>
            <a:r>
              <a:rPr lang="de-DE" dirty="0" err="1">
                <a:solidFill>
                  <a:srgbClr val="3366FF"/>
                </a:solidFill>
              </a:rPr>
              <a:t>firmissime</a:t>
            </a:r>
            <a:r>
              <a:rPr lang="de-DE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4090304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533400"/>
            <a:ext cx="8077200" cy="1219200"/>
          </a:xfrm>
        </p:spPr>
        <p:txBody>
          <a:bodyPr/>
          <a:lstStyle/>
          <a:p>
            <a:pPr eaLnBrk="1" hangingPunct="1"/>
            <a:r>
              <a:rPr lang="de-DE">
                <a:latin typeface="Arial" charset="0"/>
              </a:rPr>
              <a:t>A VII,4, N. 16,1 (Spring 1673)</a:t>
            </a:r>
          </a:p>
        </p:txBody>
      </p:sp>
      <p:sp>
        <p:nvSpPr>
          <p:cNvPr id="94210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676400"/>
            <a:ext cx="8534400" cy="4800600"/>
          </a:xfrm>
        </p:spPr>
        <p:txBody>
          <a:bodyPr/>
          <a:lstStyle/>
          <a:p>
            <a:pPr eaLnBrk="1" hangingPunct="1"/>
            <a:r>
              <a:rPr lang="de-DE" sz="2800" dirty="0">
                <a:latin typeface="Arial" charset="0"/>
              </a:rPr>
              <a:t>Nota: </a:t>
            </a:r>
            <a:r>
              <a:rPr lang="de-DE" sz="2800" dirty="0" err="1">
                <a:solidFill>
                  <a:srgbClr val="3366FF"/>
                </a:solidFill>
                <a:latin typeface="Arial" charset="0"/>
              </a:rPr>
              <a:t>Indivisibilia</a:t>
            </a:r>
            <a:r>
              <a:rPr lang="de-DE" sz="2800" dirty="0">
                <a:latin typeface="Arial" charset="0"/>
              </a:rPr>
              <a:t> </a:t>
            </a:r>
            <a:r>
              <a:rPr lang="de-DE" sz="2800" dirty="0" err="1">
                <a:latin typeface="Arial" charset="0"/>
              </a:rPr>
              <a:t>definienda</a:t>
            </a:r>
            <a:r>
              <a:rPr lang="de-DE" sz="2800" dirty="0">
                <a:latin typeface="Arial" charset="0"/>
              </a:rPr>
              <a:t> </a:t>
            </a:r>
            <a:r>
              <a:rPr lang="de-DE" sz="2800" dirty="0" err="1">
                <a:latin typeface="Arial" charset="0"/>
              </a:rPr>
              <a:t>sunt</a:t>
            </a:r>
            <a:r>
              <a:rPr lang="de-DE" sz="2800" dirty="0">
                <a:latin typeface="Arial" charset="0"/>
              </a:rPr>
              <a:t> infinite </a:t>
            </a:r>
            <a:r>
              <a:rPr lang="de-DE" sz="2800" dirty="0" err="1">
                <a:latin typeface="Arial" charset="0"/>
              </a:rPr>
              <a:t>parva</a:t>
            </a:r>
            <a:r>
              <a:rPr lang="de-DE" sz="2800" dirty="0">
                <a:latin typeface="Arial" charset="0"/>
              </a:rPr>
              <a:t>, </a:t>
            </a:r>
            <a:r>
              <a:rPr lang="de-DE" sz="2800" dirty="0" err="1">
                <a:latin typeface="Arial" charset="0"/>
              </a:rPr>
              <a:t>seu</a:t>
            </a:r>
            <a:r>
              <a:rPr lang="de-DE" sz="2800" dirty="0">
                <a:latin typeface="Arial" charset="0"/>
              </a:rPr>
              <a:t> </a:t>
            </a:r>
            <a:r>
              <a:rPr lang="de-DE" sz="2800" dirty="0" err="1">
                <a:latin typeface="Arial" charset="0"/>
              </a:rPr>
              <a:t>quorum</a:t>
            </a:r>
            <a:r>
              <a:rPr lang="de-DE" sz="2800" dirty="0">
                <a:latin typeface="Arial" charset="0"/>
              </a:rPr>
              <a:t> </a:t>
            </a:r>
            <a:r>
              <a:rPr lang="de-DE" sz="2800" dirty="0" err="1">
                <a:latin typeface="Arial" charset="0"/>
              </a:rPr>
              <a:t>ratio</a:t>
            </a:r>
            <a:r>
              <a:rPr lang="de-DE" sz="2800" dirty="0">
                <a:latin typeface="Arial" charset="0"/>
              </a:rPr>
              <a:t> ad </a:t>
            </a:r>
            <a:r>
              <a:rPr lang="de-DE" sz="2800" dirty="0" err="1">
                <a:latin typeface="Arial" charset="0"/>
              </a:rPr>
              <a:t>quantitatem</a:t>
            </a:r>
            <a:r>
              <a:rPr lang="de-DE" sz="2800" dirty="0">
                <a:latin typeface="Arial" charset="0"/>
              </a:rPr>
              <a:t> </a:t>
            </a:r>
            <a:r>
              <a:rPr lang="de-DE" sz="2800" dirty="0" err="1">
                <a:latin typeface="Arial" charset="0"/>
              </a:rPr>
              <a:t>sensibilem</a:t>
            </a:r>
            <a:r>
              <a:rPr lang="de-DE" sz="2800" dirty="0">
                <a:latin typeface="Arial" charset="0"/>
              </a:rPr>
              <a:t> (</a:t>
            </a:r>
            <a:r>
              <a:rPr lang="de-DE" sz="2800" dirty="0" err="1">
                <a:latin typeface="Arial" charset="0"/>
              </a:rPr>
              <a:t>vel</a:t>
            </a:r>
            <a:r>
              <a:rPr lang="de-DE" sz="2800" dirty="0">
                <a:latin typeface="Arial" charset="0"/>
              </a:rPr>
              <a:t> </a:t>
            </a:r>
            <a:r>
              <a:rPr lang="de-DE" sz="2800" dirty="0" err="1">
                <a:latin typeface="Arial" charset="0"/>
              </a:rPr>
              <a:t>differentia</a:t>
            </a:r>
            <a:r>
              <a:rPr lang="de-DE" sz="2800" dirty="0">
                <a:latin typeface="Arial" charset="0"/>
              </a:rPr>
              <a:t>) </a:t>
            </a:r>
            <a:r>
              <a:rPr lang="de-DE" sz="2800" dirty="0" err="1">
                <a:latin typeface="Arial" charset="0"/>
              </a:rPr>
              <a:t>infinita</a:t>
            </a:r>
            <a:r>
              <a:rPr lang="de-DE" sz="2800" dirty="0">
                <a:latin typeface="Arial" charset="0"/>
              </a:rPr>
              <a:t> </a:t>
            </a:r>
            <a:r>
              <a:rPr lang="de-DE" sz="2800" dirty="0" err="1">
                <a:latin typeface="Arial" charset="0"/>
              </a:rPr>
              <a:t>est.</a:t>
            </a:r>
            <a:endParaRPr lang="de-DE" sz="2800" dirty="0">
              <a:latin typeface="Arial" charset="0"/>
            </a:endParaRPr>
          </a:p>
          <a:p>
            <a:pPr eaLnBrk="1" hangingPunct="1"/>
            <a:endParaRPr lang="de-DE" sz="2800" dirty="0">
              <a:latin typeface="Arial" charset="0"/>
            </a:endParaRPr>
          </a:p>
          <a:p>
            <a:pPr eaLnBrk="1" hangingPunct="1"/>
            <a:r>
              <a:rPr lang="de-DE" sz="2800" dirty="0" err="1">
                <a:latin typeface="Arial" charset="0"/>
              </a:rPr>
              <a:t>finite:infinitely</a:t>
            </a:r>
            <a:r>
              <a:rPr lang="de-DE" sz="2800" dirty="0">
                <a:latin typeface="Arial" charset="0"/>
              </a:rPr>
              <a:t> </a:t>
            </a:r>
            <a:r>
              <a:rPr lang="de-DE" sz="2800" dirty="0" err="1">
                <a:latin typeface="Arial" charset="0"/>
              </a:rPr>
              <a:t>small</a:t>
            </a:r>
            <a:r>
              <a:rPr lang="de-DE" sz="2800" dirty="0">
                <a:latin typeface="Arial" charset="0"/>
              </a:rPr>
              <a:t> = infinite</a:t>
            </a:r>
          </a:p>
          <a:p>
            <a:pPr eaLnBrk="1" hangingPunct="1"/>
            <a:r>
              <a:rPr lang="de-DE" sz="2800" dirty="0" err="1">
                <a:latin typeface="Arial" charset="0"/>
              </a:rPr>
              <a:t>infinitely</a:t>
            </a:r>
            <a:r>
              <a:rPr lang="de-DE" sz="2800" dirty="0">
                <a:latin typeface="Arial" charset="0"/>
              </a:rPr>
              <a:t> </a:t>
            </a:r>
            <a:r>
              <a:rPr lang="de-DE" sz="2800" dirty="0" err="1">
                <a:latin typeface="Arial" charset="0"/>
              </a:rPr>
              <a:t>small</a:t>
            </a:r>
            <a:r>
              <a:rPr lang="de-DE" sz="2800" dirty="0">
                <a:latin typeface="Arial" charset="0"/>
              </a:rPr>
              <a:t> = </a:t>
            </a:r>
            <a:r>
              <a:rPr lang="de-DE" sz="2800" dirty="0" err="1">
                <a:latin typeface="Arial" charset="0"/>
              </a:rPr>
              <a:t>smaller</a:t>
            </a:r>
            <a:r>
              <a:rPr lang="de-DE" sz="2800" dirty="0">
                <a:latin typeface="Arial" charset="0"/>
              </a:rPr>
              <a:t> </a:t>
            </a:r>
            <a:r>
              <a:rPr lang="de-DE" sz="2800" dirty="0" err="1">
                <a:latin typeface="Arial" charset="0"/>
              </a:rPr>
              <a:t>than</a:t>
            </a:r>
            <a:r>
              <a:rPr lang="de-DE" sz="2800" dirty="0">
                <a:latin typeface="Arial" charset="0"/>
              </a:rPr>
              <a:t> </a:t>
            </a:r>
            <a:r>
              <a:rPr lang="de-DE" sz="2800" dirty="0" err="1">
                <a:latin typeface="Arial" charset="0"/>
              </a:rPr>
              <a:t>any</a:t>
            </a:r>
            <a:r>
              <a:rPr lang="de-DE" sz="2800" dirty="0">
                <a:latin typeface="Arial" charset="0"/>
              </a:rPr>
              <a:t> </a:t>
            </a:r>
            <a:r>
              <a:rPr lang="de-DE" sz="2800" dirty="0" err="1">
                <a:latin typeface="Arial" charset="0"/>
              </a:rPr>
              <a:t>given</a:t>
            </a:r>
            <a:r>
              <a:rPr lang="de-DE" sz="2800" dirty="0">
                <a:latin typeface="Arial" charset="0"/>
              </a:rPr>
              <a:t> (</a:t>
            </a:r>
            <a:r>
              <a:rPr lang="de-DE" sz="2800" dirty="0" err="1">
                <a:latin typeface="Arial" charset="0"/>
              </a:rPr>
              <a:t>assigned</a:t>
            </a:r>
            <a:r>
              <a:rPr lang="de-DE" sz="2800" dirty="0">
                <a:latin typeface="Arial" charset="0"/>
              </a:rPr>
              <a:t>) </a:t>
            </a:r>
            <a:r>
              <a:rPr lang="de-DE" sz="2800" dirty="0" err="1">
                <a:latin typeface="Arial" charset="0"/>
              </a:rPr>
              <a:t>quantity</a:t>
            </a:r>
            <a:endParaRPr lang="de-DE" sz="2800" dirty="0">
              <a:latin typeface="Arial" charset="0"/>
            </a:endParaRPr>
          </a:p>
          <a:p>
            <a:pPr eaLnBrk="1" hangingPunct="1"/>
            <a:r>
              <a:rPr lang="de-DE" sz="2800" dirty="0">
                <a:latin typeface="Arial" charset="0"/>
              </a:rPr>
              <a:t>non-</a:t>
            </a:r>
            <a:r>
              <a:rPr lang="de-DE" sz="2800" dirty="0" err="1">
                <a:latin typeface="Arial" charset="0"/>
              </a:rPr>
              <a:t>punctiform</a:t>
            </a:r>
            <a:r>
              <a:rPr lang="de-DE" sz="2800" dirty="0">
                <a:latin typeface="Arial" charset="0"/>
              </a:rPr>
              <a:t> </a:t>
            </a:r>
            <a:r>
              <a:rPr lang="de-DE" sz="2800" dirty="0" err="1">
                <a:latin typeface="Arial" charset="0"/>
              </a:rPr>
              <a:t>infinitesimals</a:t>
            </a:r>
            <a:endParaRPr lang="de-DE" sz="2800" dirty="0">
              <a:latin typeface="Arial" charset="0"/>
            </a:endParaRPr>
          </a:p>
          <a:p>
            <a:pPr eaLnBrk="1" hangingPunct="1"/>
            <a:r>
              <a:rPr lang="de-DE" sz="2800" dirty="0" err="1">
                <a:latin typeface="Arial" charset="0"/>
              </a:rPr>
              <a:t>infinitely</a:t>
            </a:r>
            <a:r>
              <a:rPr lang="de-DE" sz="2800" dirty="0">
                <a:latin typeface="Arial" charset="0"/>
              </a:rPr>
              <a:t> large (infinite) = larger </a:t>
            </a:r>
            <a:r>
              <a:rPr lang="de-DE" sz="2800" dirty="0" err="1">
                <a:latin typeface="Arial" charset="0"/>
              </a:rPr>
              <a:t>than</a:t>
            </a:r>
            <a:r>
              <a:rPr lang="de-DE" sz="2800" dirty="0">
                <a:latin typeface="Arial" charset="0"/>
              </a:rPr>
              <a:t> </a:t>
            </a:r>
            <a:r>
              <a:rPr lang="de-DE" sz="2800" dirty="0" err="1">
                <a:latin typeface="Arial" charset="0"/>
              </a:rPr>
              <a:t>any</a:t>
            </a:r>
            <a:r>
              <a:rPr lang="de-DE" sz="2800" dirty="0">
                <a:latin typeface="Arial" charset="0"/>
              </a:rPr>
              <a:t> </a:t>
            </a:r>
            <a:r>
              <a:rPr lang="de-DE" sz="2800" dirty="0" err="1">
                <a:latin typeface="Arial" charset="0"/>
              </a:rPr>
              <a:t>given</a:t>
            </a:r>
            <a:r>
              <a:rPr lang="de-DE" sz="2800" dirty="0">
                <a:latin typeface="Arial" charset="0"/>
              </a:rPr>
              <a:t> (</a:t>
            </a:r>
            <a:r>
              <a:rPr lang="de-DE" sz="2800" dirty="0" err="1">
                <a:latin typeface="Arial" charset="0"/>
              </a:rPr>
              <a:t>assigned</a:t>
            </a:r>
            <a:r>
              <a:rPr lang="de-DE" sz="2800" dirty="0">
                <a:latin typeface="Arial" charset="0"/>
              </a:rPr>
              <a:t>) </a:t>
            </a:r>
            <a:r>
              <a:rPr lang="de-DE" sz="2800" dirty="0" err="1">
                <a:latin typeface="Arial" charset="0"/>
              </a:rPr>
              <a:t>quantity</a:t>
            </a:r>
            <a:endParaRPr lang="de-DE" sz="28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1496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Theorem 6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93055" y="1270065"/>
            <a:ext cx="8568357" cy="5219825"/>
          </a:xfrm>
        </p:spPr>
        <p:txBody>
          <a:bodyPr>
            <a:normAutofit lnSpcReduction="10000"/>
          </a:bodyPr>
          <a:lstStyle/>
          <a:p>
            <a:r>
              <a:rPr lang="de-DE" dirty="0"/>
              <a:t>Proposition 6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most</a:t>
            </a:r>
            <a:r>
              <a:rPr lang="de-DE" dirty="0"/>
              <a:t> </a:t>
            </a:r>
            <a:r>
              <a:rPr lang="de-DE" dirty="0" err="1"/>
              <a:t>thorny</a:t>
            </a:r>
            <a:r>
              <a:rPr lang="de-DE" dirty="0"/>
              <a:t> (</a:t>
            </a:r>
            <a:r>
              <a:rPr lang="de-DE" dirty="0" err="1">
                <a:solidFill>
                  <a:srgbClr val="3366FF"/>
                </a:solidFill>
              </a:rPr>
              <a:t>spinosissima</a:t>
            </a:r>
            <a:r>
              <a:rPr lang="de-DE" dirty="0"/>
              <a:t>). </a:t>
            </a:r>
            <a:r>
              <a:rPr lang="de-DE" dirty="0" err="1"/>
              <a:t>Therein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overly</a:t>
            </a:r>
            <a:r>
              <a:rPr lang="de-DE" dirty="0"/>
              <a:t> </a:t>
            </a:r>
            <a:r>
              <a:rPr lang="de-DE" dirty="0" err="1"/>
              <a:t>carefully</a:t>
            </a:r>
            <a:r>
              <a:rPr lang="de-DE" dirty="0"/>
              <a:t> </a:t>
            </a:r>
            <a:r>
              <a:rPr lang="de-DE" dirty="0" err="1"/>
              <a:t>demonstrated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procedure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constructing</a:t>
            </a:r>
            <a:r>
              <a:rPr lang="de-DE" dirty="0"/>
              <a:t> </a:t>
            </a:r>
            <a:r>
              <a:rPr lang="de-DE" dirty="0" err="1"/>
              <a:t>certain</a:t>
            </a:r>
            <a:r>
              <a:rPr lang="de-DE" dirty="0"/>
              <a:t> linear </a:t>
            </a:r>
            <a:r>
              <a:rPr lang="de-DE" dirty="0" err="1"/>
              <a:t>step</a:t>
            </a:r>
            <a:r>
              <a:rPr lang="de-DE" dirty="0"/>
              <a:t> </a:t>
            </a:r>
            <a:r>
              <a:rPr lang="de-DE" dirty="0" err="1"/>
              <a:t>spaces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in </a:t>
            </a:r>
            <a:r>
              <a:rPr lang="de-DE" dirty="0" err="1"/>
              <a:t>equal</a:t>
            </a:r>
            <a:r>
              <a:rPr lang="de-DE" dirty="0"/>
              <a:t> </a:t>
            </a:r>
            <a:r>
              <a:rPr lang="de-DE" dirty="0" err="1"/>
              <a:t>fashion</a:t>
            </a:r>
            <a:r>
              <a:rPr lang="de-DE" dirty="0"/>
              <a:t> </a:t>
            </a:r>
            <a:r>
              <a:rPr lang="de-DE" dirty="0" err="1"/>
              <a:t>polygons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continued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such a </a:t>
            </a:r>
            <a:r>
              <a:rPr lang="de-DE" dirty="0" err="1"/>
              <a:t>degree</a:t>
            </a:r>
            <a:r>
              <a:rPr lang="de-DE" dirty="0"/>
              <a:t>,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they</a:t>
            </a:r>
            <a:r>
              <a:rPr lang="de-DE" dirty="0"/>
              <a:t> </a:t>
            </a:r>
            <a:r>
              <a:rPr lang="de-DE" dirty="0" err="1"/>
              <a:t>differ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each</a:t>
            </a:r>
            <a:r>
              <a:rPr lang="de-DE" dirty="0"/>
              <a:t>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curves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a </a:t>
            </a:r>
            <a:r>
              <a:rPr lang="de-DE" dirty="0" err="1"/>
              <a:t>quantity</a:t>
            </a:r>
            <a:r>
              <a:rPr lang="de-DE" dirty="0"/>
              <a:t>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smaller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</a:t>
            </a:r>
            <a:r>
              <a:rPr lang="de-DE" dirty="0" err="1"/>
              <a:t>any</a:t>
            </a:r>
            <a:r>
              <a:rPr lang="de-DE" dirty="0"/>
              <a:t> </a:t>
            </a:r>
            <a:r>
              <a:rPr lang="de-DE" dirty="0" err="1"/>
              <a:t>arbitrary</a:t>
            </a:r>
            <a:r>
              <a:rPr lang="de-DE" dirty="0"/>
              <a:t> </a:t>
            </a:r>
            <a:r>
              <a:rPr lang="de-DE" dirty="0" err="1"/>
              <a:t>given</a:t>
            </a:r>
            <a:r>
              <a:rPr lang="de-DE" dirty="0"/>
              <a:t> </a:t>
            </a:r>
            <a:r>
              <a:rPr lang="de-DE" dirty="0" err="1"/>
              <a:t>quantity</a:t>
            </a:r>
            <a:r>
              <a:rPr lang="de-DE" dirty="0"/>
              <a:t>. This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>
                <a:solidFill>
                  <a:srgbClr val="3366FF"/>
                </a:solidFill>
              </a:rPr>
              <a:t>usually</a:t>
            </a:r>
            <a:r>
              <a:rPr lang="de-DE" dirty="0">
                <a:solidFill>
                  <a:srgbClr val="3366FF"/>
                </a:solidFill>
              </a:rPr>
              <a:t> </a:t>
            </a:r>
            <a:r>
              <a:rPr lang="de-DE" dirty="0" err="1">
                <a:solidFill>
                  <a:srgbClr val="3366FF"/>
                </a:solidFill>
              </a:rPr>
              <a:t>assumed</a:t>
            </a:r>
            <a:r>
              <a:rPr lang="de-DE" dirty="0">
                <a:solidFill>
                  <a:srgbClr val="3366FF"/>
                </a:solidFill>
              </a:rPr>
              <a:t> </a:t>
            </a:r>
            <a:r>
              <a:rPr lang="de-DE" dirty="0" err="1">
                <a:solidFill>
                  <a:srgbClr val="3366FF"/>
                </a:solidFill>
              </a:rPr>
              <a:t>by</a:t>
            </a:r>
            <a:r>
              <a:rPr lang="de-DE" dirty="0">
                <a:solidFill>
                  <a:srgbClr val="3366FF"/>
                </a:solidFill>
              </a:rPr>
              <a:t> </a:t>
            </a:r>
            <a:r>
              <a:rPr lang="de-DE" dirty="0" err="1">
                <a:solidFill>
                  <a:srgbClr val="3366FF"/>
                </a:solidFill>
              </a:rPr>
              <a:t>others</a:t>
            </a:r>
            <a:r>
              <a:rPr lang="de-DE" dirty="0">
                <a:solidFill>
                  <a:srgbClr val="3366FF"/>
                </a:solidFill>
              </a:rPr>
              <a:t> </a:t>
            </a:r>
            <a:r>
              <a:rPr lang="de-DE" dirty="0"/>
              <a:t>in </a:t>
            </a:r>
            <a:r>
              <a:rPr lang="de-DE" dirty="0" err="1"/>
              <a:t>most</a:t>
            </a:r>
            <a:r>
              <a:rPr lang="de-DE" dirty="0"/>
              <a:t> </a:t>
            </a:r>
            <a:r>
              <a:rPr lang="de-DE" dirty="0" err="1"/>
              <a:t>cases</a:t>
            </a:r>
            <a:r>
              <a:rPr lang="de-DE" dirty="0"/>
              <a:t>.</a:t>
            </a:r>
          </a:p>
          <a:p>
            <a:r>
              <a:rPr lang="de-DE" dirty="0"/>
              <a:t>(...</a:t>
            </a:r>
            <a:r>
              <a:rPr lang="de-DE" dirty="0" err="1"/>
              <a:t>who</a:t>
            </a:r>
            <a:r>
              <a:rPr lang="de-DE" dirty="0"/>
              <a:t> </a:t>
            </a:r>
            <a:r>
              <a:rPr lang="de-DE" dirty="0" err="1"/>
              <a:t>declare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give</a:t>
            </a:r>
            <a:r>
              <a:rPr lang="de-DE" dirty="0"/>
              <a:t> </a:t>
            </a:r>
            <a:r>
              <a:rPr lang="de-DE" dirty="0" err="1"/>
              <a:t>rigorous</a:t>
            </a:r>
            <a:r>
              <a:rPr lang="de-DE" dirty="0"/>
              <a:t> (</a:t>
            </a:r>
            <a:r>
              <a:rPr lang="de-DE" dirty="0" err="1">
                <a:solidFill>
                  <a:srgbClr val="3366FF"/>
                </a:solidFill>
              </a:rPr>
              <a:t>severas</a:t>
            </a:r>
            <a:r>
              <a:rPr lang="de-DE" dirty="0"/>
              <a:t>) </a:t>
            </a:r>
            <a:r>
              <a:rPr lang="de-DE" dirty="0" err="1"/>
              <a:t>demonstrations</a:t>
            </a:r>
            <a:r>
              <a:rPr lang="de-DE" dirty="0"/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1683498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Introduction</a:t>
            </a:r>
            <a:r>
              <a:rPr lang="de-DE" dirty="0"/>
              <a:t>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(2) </a:t>
            </a:r>
            <a:r>
              <a:rPr lang="de-DE" dirty="0" err="1">
                <a:solidFill>
                  <a:srgbClr val="3366FF"/>
                </a:solidFill>
              </a:rPr>
              <a:t>Mathematical</a:t>
            </a:r>
            <a:r>
              <a:rPr lang="de-DE" dirty="0">
                <a:solidFill>
                  <a:srgbClr val="3366FF"/>
                </a:solidFill>
              </a:rPr>
              <a:t> </a:t>
            </a:r>
            <a:r>
              <a:rPr lang="de-DE" dirty="0" err="1">
                <a:solidFill>
                  <a:srgbClr val="3366FF"/>
                </a:solidFill>
              </a:rPr>
              <a:t>rigour</a:t>
            </a:r>
            <a:r>
              <a:rPr lang="de-DE" dirty="0"/>
              <a:t>: </a:t>
            </a:r>
          </a:p>
          <a:p>
            <a:r>
              <a:rPr lang="de-DE" dirty="0" err="1"/>
              <a:t>Criticism</a:t>
            </a:r>
            <a:r>
              <a:rPr lang="de-DE" dirty="0"/>
              <a:t>: </a:t>
            </a:r>
            <a:r>
              <a:rPr lang="de-DE" dirty="0" err="1"/>
              <a:t>Difficulty</a:t>
            </a:r>
            <a:r>
              <a:rPr lang="de-DE" dirty="0"/>
              <a:t>, </a:t>
            </a:r>
            <a:r>
              <a:rPr lang="de-DE" dirty="0" err="1"/>
              <a:t>obscurity</a:t>
            </a:r>
            <a:r>
              <a:rPr lang="de-DE" dirty="0"/>
              <a:t>, </a:t>
            </a:r>
            <a:r>
              <a:rPr lang="de-DE" dirty="0" err="1"/>
              <a:t>indirect</a:t>
            </a:r>
            <a:r>
              <a:rPr lang="de-DE" dirty="0"/>
              <a:t> </a:t>
            </a:r>
            <a:r>
              <a:rPr lang="de-DE" dirty="0" err="1"/>
              <a:t>proofs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Acceptance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A‘s</a:t>
            </a:r>
            <a:r>
              <a:rPr lang="de-DE" dirty="0"/>
              <a:t> </a:t>
            </a:r>
            <a:r>
              <a:rPr lang="de-DE" dirty="0" err="1"/>
              <a:t>proof</a:t>
            </a:r>
            <a:r>
              <a:rPr lang="de-DE" dirty="0"/>
              <a:t> </a:t>
            </a:r>
            <a:r>
              <a:rPr lang="de-DE" dirty="0" err="1"/>
              <a:t>methods</a:t>
            </a:r>
            <a:endParaRPr lang="de-DE" dirty="0"/>
          </a:p>
          <a:p>
            <a:r>
              <a:rPr lang="de-DE" dirty="0" err="1"/>
              <a:t>Quadrature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parabola</a:t>
            </a:r>
            <a:r>
              <a:rPr lang="de-DE" dirty="0"/>
              <a:t>: „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suffices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theorems</a:t>
            </a:r>
            <a:r>
              <a:rPr lang="de-DE" dirty="0"/>
              <a:t>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published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us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pursued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a </a:t>
            </a:r>
            <a:r>
              <a:rPr lang="de-DE" dirty="0" err="1">
                <a:solidFill>
                  <a:srgbClr val="3366FF"/>
                </a:solidFill>
              </a:rPr>
              <a:t>confidence</a:t>
            </a:r>
            <a:r>
              <a:rPr lang="de-DE" dirty="0">
                <a:solidFill>
                  <a:srgbClr val="3366FF"/>
                </a:solidFill>
              </a:rPr>
              <a:t> (</a:t>
            </a:r>
            <a:r>
              <a:rPr lang="de-DE" dirty="0" err="1">
                <a:solidFill>
                  <a:srgbClr val="3366FF"/>
                </a:solidFill>
              </a:rPr>
              <a:t>pistis</a:t>
            </a:r>
            <a:r>
              <a:rPr lang="de-DE" dirty="0"/>
              <a:t>), </a:t>
            </a:r>
            <a:r>
              <a:rPr lang="de-DE" dirty="0" err="1"/>
              <a:t>similar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these</a:t>
            </a:r>
            <a:r>
              <a:rPr lang="de-DE" dirty="0"/>
              <a:t> </a:t>
            </a:r>
            <a:r>
              <a:rPr lang="de-DE" dirty="0" err="1"/>
              <a:t>theorems</a:t>
            </a:r>
            <a:r>
              <a:rPr lang="de-DE" dirty="0"/>
              <a:t> (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proved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means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lemma</a:t>
            </a:r>
            <a:r>
              <a:rPr lang="de-DE" dirty="0"/>
              <a:t>).“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475880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rgbClr val="800000"/>
                </a:solidFill>
              </a:rPr>
              <a:t>Warning</a:t>
            </a:r>
            <a:r>
              <a:rPr lang="de-DE" dirty="0">
                <a:solidFill>
                  <a:srgbClr val="800000"/>
                </a:solidFill>
              </a:rPr>
              <a:t> </a:t>
            </a:r>
            <a:r>
              <a:rPr lang="de-DE" dirty="0" err="1">
                <a:solidFill>
                  <a:srgbClr val="800000"/>
                </a:solidFill>
              </a:rPr>
              <a:t>of</a:t>
            </a:r>
            <a:r>
              <a:rPr lang="de-DE" dirty="0">
                <a:solidFill>
                  <a:srgbClr val="800000"/>
                </a:solidFill>
              </a:rPr>
              <a:t> </a:t>
            </a:r>
            <a:r>
              <a:rPr lang="de-DE" dirty="0" err="1">
                <a:solidFill>
                  <a:srgbClr val="800000"/>
                </a:solidFill>
              </a:rPr>
              <a:t>the</a:t>
            </a:r>
            <a:r>
              <a:rPr lang="de-DE" dirty="0">
                <a:solidFill>
                  <a:srgbClr val="800000"/>
                </a:solidFill>
              </a:rPr>
              <a:t> </a:t>
            </a:r>
            <a:r>
              <a:rPr lang="de-DE" dirty="0" err="1">
                <a:solidFill>
                  <a:srgbClr val="800000"/>
                </a:solidFill>
              </a:rPr>
              <a:t>reader</a:t>
            </a:r>
            <a:endParaRPr lang="de-DE" dirty="0">
              <a:solidFill>
                <a:srgbClr val="80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5595" y="1417638"/>
            <a:ext cx="8819547" cy="5225777"/>
          </a:xfrm>
        </p:spPr>
        <p:txBody>
          <a:bodyPr/>
          <a:lstStyle/>
          <a:p>
            <a:r>
              <a:rPr lang="de-DE" dirty="0">
                <a:solidFill>
                  <a:srgbClr val="800000"/>
                </a:solidFill>
              </a:rPr>
              <a:t>The </a:t>
            </a:r>
            <a:r>
              <a:rPr lang="de-DE" dirty="0" err="1">
                <a:solidFill>
                  <a:srgbClr val="800000"/>
                </a:solidFill>
              </a:rPr>
              <a:t>reading</a:t>
            </a:r>
            <a:r>
              <a:rPr lang="de-DE" dirty="0">
                <a:solidFill>
                  <a:srgbClr val="800000"/>
                </a:solidFill>
              </a:rPr>
              <a:t> </a:t>
            </a:r>
            <a:r>
              <a:rPr lang="de-DE" dirty="0" err="1">
                <a:solidFill>
                  <a:srgbClr val="800000"/>
                </a:solidFill>
              </a:rPr>
              <a:t>of</a:t>
            </a:r>
            <a:r>
              <a:rPr lang="de-DE" dirty="0">
                <a:solidFill>
                  <a:srgbClr val="800000"/>
                </a:solidFill>
              </a:rPr>
              <a:t> </a:t>
            </a:r>
            <a:r>
              <a:rPr lang="de-DE" dirty="0" err="1">
                <a:solidFill>
                  <a:srgbClr val="800000"/>
                </a:solidFill>
              </a:rPr>
              <a:t>this</a:t>
            </a:r>
            <a:r>
              <a:rPr lang="de-DE" dirty="0">
                <a:solidFill>
                  <a:srgbClr val="800000"/>
                </a:solidFill>
              </a:rPr>
              <a:t> </a:t>
            </a:r>
            <a:r>
              <a:rPr lang="de-DE" dirty="0" err="1">
                <a:solidFill>
                  <a:srgbClr val="800000"/>
                </a:solidFill>
              </a:rPr>
              <a:t>proposition</a:t>
            </a:r>
            <a:r>
              <a:rPr lang="de-DE" dirty="0">
                <a:solidFill>
                  <a:srgbClr val="800000"/>
                </a:solidFill>
              </a:rPr>
              <a:t> </a:t>
            </a:r>
            <a:r>
              <a:rPr lang="de-DE" dirty="0" err="1">
                <a:solidFill>
                  <a:srgbClr val="800000"/>
                </a:solidFill>
              </a:rPr>
              <a:t>can</a:t>
            </a:r>
            <a:r>
              <a:rPr lang="de-DE" dirty="0">
                <a:solidFill>
                  <a:srgbClr val="800000"/>
                </a:solidFill>
              </a:rPr>
              <a:t> </a:t>
            </a:r>
            <a:r>
              <a:rPr lang="de-DE" dirty="0" err="1">
                <a:solidFill>
                  <a:srgbClr val="800000"/>
                </a:solidFill>
              </a:rPr>
              <a:t>be</a:t>
            </a:r>
            <a:r>
              <a:rPr lang="de-DE" dirty="0">
                <a:solidFill>
                  <a:srgbClr val="800000"/>
                </a:solidFill>
              </a:rPr>
              <a:t> </a:t>
            </a:r>
            <a:r>
              <a:rPr lang="de-DE" dirty="0" err="1">
                <a:solidFill>
                  <a:srgbClr val="800000"/>
                </a:solidFill>
              </a:rPr>
              <a:t>omitted</a:t>
            </a:r>
            <a:r>
              <a:rPr lang="de-DE" dirty="0">
                <a:solidFill>
                  <a:srgbClr val="800000"/>
                </a:solidFill>
              </a:rPr>
              <a:t> </a:t>
            </a:r>
            <a:r>
              <a:rPr lang="de-DE" dirty="0" err="1">
                <a:solidFill>
                  <a:srgbClr val="800000"/>
                </a:solidFill>
              </a:rPr>
              <a:t>if</a:t>
            </a:r>
            <a:r>
              <a:rPr lang="de-DE" dirty="0">
                <a:solidFill>
                  <a:srgbClr val="800000"/>
                </a:solidFill>
              </a:rPr>
              <a:t> </a:t>
            </a:r>
            <a:r>
              <a:rPr lang="de-DE" dirty="0" err="1">
                <a:solidFill>
                  <a:srgbClr val="800000"/>
                </a:solidFill>
              </a:rPr>
              <a:t>somebody</a:t>
            </a:r>
            <a:r>
              <a:rPr lang="de-DE" dirty="0">
                <a:solidFill>
                  <a:srgbClr val="800000"/>
                </a:solidFill>
              </a:rPr>
              <a:t> </a:t>
            </a:r>
            <a:r>
              <a:rPr lang="de-DE" dirty="0" err="1">
                <a:solidFill>
                  <a:srgbClr val="800000"/>
                </a:solidFill>
              </a:rPr>
              <a:t>does</a:t>
            </a:r>
            <a:r>
              <a:rPr lang="de-DE" dirty="0">
                <a:solidFill>
                  <a:srgbClr val="800000"/>
                </a:solidFill>
              </a:rPr>
              <a:t> not </a:t>
            </a:r>
            <a:r>
              <a:rPr lang="de-DE" dirty="0" err="1">
                <a:solidFill>
                  <a:srgbClr val="800000"/>
                </a:solidFill>
              </a:rPr>
              <a:t>want</a:t>
            </a:r>
            <a:r>
              <a:rPr lang="de-DE" dirty="0">
                <a:solidFill>
                  <a:srgbClr val="800000"/>
                </a:solidFill>
              </a:rPr>
              <a:t> </a:t>
            </a:r>
            <a:r>
              <a:rPr lang="de-DE" dirty="0" err="1">
                <a:solidFill>
                  <a:srgbClr val="3366FF"/>
                </a:solidFill>
              </a:rPr>
              <a:t>supreme</a:t>
            </a:r>
            <a:r>
              <a:rPr lang="de-DE" dirty="0">
                <a:solidFill>
                  <a:srgbClr val="3366FF"/>
                </a:solidFill>
              </a:rPr>
              <a:t> </a:t>
            </a:r>
            <a:r>
              <a:rPr lang="de-DE" dirty="0" err="1">
                <a:solidFill>
                  <a:srgbClr val="3366FF"/>
                </a:solidFill>
              </a:rPr>
              <a:t>rigour</a:t>
            </a:r>
            <a:r>
              <a:rPr lang="de-DE" dirty="0">
                <a:solidFill>
                  <a:srgbClr val="3366FF"/>
                </a:solidFill>
              </a:rPr>
              <a:t> </a:t>
            </a:r>
            <a:r>
              <a:rPr lang="de-DE" dirty="0">
                <a:solidFill>
                  <a:srgbClr val="800000"/>
                </a:solidFill>
              </a:rPr>
              <a:t>in </a:t>
            </a:r>
            <a:r>
              <a:rPr lang="de-DE" dirty="0" err="1">
                <a:solidFill>
                  <a:srgbClr val="800000"/>
                </a:solidFill>
              </a:rPr>
              <a:t>demonstrating</a:t>
            </a:r>
            <a:r>
              <a:rPr lang="de-DE" dirty="0">
                <a:solidFill>
                  <a:srgbClr val="800000"/>
                </a:solidFill>
              </a:rPr>
              <a:t> </a:t>
            </a:r>
            <a:r>
              <a:rPr lang="de-DE" dirty="0" err="1">
                <a:solidFill>
                  <a:srgbClr val="800000"/>
                </a:solidFill>
              </a:rPr>
              <a:t>proposition</a:t>
            </a:r>
            <a:r>
              <a:rPr lang="de-DE" dirty="0">
                <a:solidFill>
                  <a:srgbClr val="800000"/>
                </a:solidFill>
              </a:rPr>
              <a:t> 7. </a:t>
            </a:r>
            <a:r>
              <a:rPr lang="de-DE" dirty="0" err="1">
                <a:solidFill>
                  <a:srgbClr val="800000"/>
                </a:solidFill>
              </a:rPr>
              <a:t>And</a:t>
            </a:r>
            <a:r>
              <a:rPr lang="de-DE" dirty="0">
                <a:solidFill>
                  <a:srgbClr val="800000"/>
                </a:solidFill>
              </a:rPr>
              <a:t> </a:t>
            </a:r>
            <a:r>
              <a:rPr lang="de-DE" dirty="0" err="1">
                <a:solidFill>
                  <a:srgbClr val="800000"/>
                </a:solidFill>
              </a:rPr>
              <a:t>it</a:t>
            </a:r>
            <a:r>
              <a:rPr lang="de-DE" dirty="0">
                <a:solidFill>
                  <a:srgbClr val="800000"/>
                </a:solidFill>
              </a:rPr>
              <a:t> will </a:t>
            </a:r>
            <a:r>
              <a:rPr lang="de-DE" dirty="0" err="1">
                <a:solidFill>
                  <a:srgbClr val="800000"/>
                </a:solidFill>
              </a:rPr>
              <a:t>be</a:t>
            </a:r>
            <a:r>
              <a:rPr lang="de-DE" dirty="0">
                <a:solidFill>
                  <a:srgbClr val="800000"/>
                </a:solidFill>
              </a:rPr>
              <a:t> </a:t>
            </a:r>
            <a:r>
              <a:rPr lang="de-DE" dirty="0" err="1">
                <a:solidFill>
                  <a:srgbClr val="800000"/>
                </a:solidFill>
              </a:rPr>
              <a:t>better</a:t>
            </a:r>
            <a:r>
              <a:rPr lang="de-DE" dirty="0">
                <a:solidFill>
                  <a:srgbClr val="800000"/>
                </a:solidFill>
              </a:rPr>
              <a:t> </a:t>
            </a:r>
            <a:r>
              <a:rPr lang="de-DE" dirty="0" err="1">
                <a:solidFill>
                  <a:srgbClr val="800000"/>
                </a:solidFill>
              </a:rPr>
              <a:t>that</a:t>
            </a:r>
            <a:r>
              <a:rPr lang="de-DE" dirty="0">
                <a:solidFill>
                  <a:srgbClr val="800000"/>
                </a:solidFill>
              </a:rPr>
              <a:t> </a:t>
            </a:r>
            <a:r>
              <a:rPr lang="de-DE" dirty="0" err="1">
                <a:solidFill>
                  <a:srgbClr val="800000"/>
                </a:solidFill>
              </a:rPr>
              <a:t>it</a:t>
            </a:r>
            <a:r>
              <a:rPr lang="de-DE" dirty="0">
                <a:solidFill>
                  <a:srgbClr val="800000"/>
                </a:solidFill>
              </a:rPr>
              <a:t> </a:t>
            </a:r>
            <a:r>
              <a:rPr lang="de-DE" dirty="0" err="1">
                <a:solidFill>
                  <a:srgbClr val="800000"/>
                </a:solidFill>
              </a:rPr>
              <a:t>be</a:t>
            </a:r>
            <a:r>
              <a:rPr lang="de-DE" dirty="0">
                <a:solidFill>
                  <a:srgbClr val="800000"/>
                </a:solidFill>
              </a:rPr>
              <a:t> </a:t>
            </a:r>
            <a:r>
              <a:rPr lang="de-DE" dirty="0" err="1">
                <a:solidFill>
                  <a:srgbClr val="800000"/>
                </a:solidFill>
              </a:rPr>
              <a:t>disregarded</a:t>
            </a:r>
            <a:r>
              <a:rPr lang="de-DE" dirty="0">
                <a:solidFill>
                  <a:srgbClr val="800000"/>
                </a:solidFill>
              </a:rPr>
              <a:t> </a:t>
            </a:r>
            <a:r>
              <a:rPr lang="de-DE" dirty="0" err="1">
                <a:solidFill>
                  <a:srgbClr val="800000"/>
                </a:solidFill>
              </a:rPr>
              <a:t>at</a:t>
            </a:r>
            <a:r>
              <a:rPr lang="de-DE" dirty="0">
                <a:solidFill>
                  <a:srgbClr val="800000"/>
                </a:solidFill>
              </a:rPr>
              <a:t> </a:t>
            </a:r>
            <a:r>
              <a:rPr lang="de-DE" dirty="0" err="1">
                <a:solidFill>
                  <a:srgbClr val="800000"/>
                </a:solidFill>
              </a:rPr>
              <a:t>the</a:t>
            </a:r>
            <a:r>
              <a:rPr lang="de-DE" dirty="0">
                <a:solidFill>
                  <a:srgbClr val="800000"/>
                </a:solidFill>
              </a:rPr>
              <a:t> </a:t>
            </a:r>
            <a:r>
              <a:rPr lang="de-DE" dirty="0" err="1">
                <a:solidFill>
                  <a:srgbClr val="800000"/>
                </a:solidFill>
              </a:rPr>
              <a:t>beginning</a:t>
            </a:r>
            <a:r>
              <a:rPr lang="de-DE" dirty="0">
                <a:solidFill>
                  <a:srgbClr val="800000"/>
                </a:solidFill>
              </a:rPr>
              <a:t> </a:t>
            </a:r>
            <a:r>
              <a:rPr lang="de-DE" dirty="0" err="1">
                <a:solidFill>
                  <a:srgbClr val="800000"/>
                </a:solidFill>
              </a:rPr>
              <a:t>and</a:t>
            </a:r>
            <a:r>
              <a:rPr lang="de-DE" dirty="0">
                <a:solidFill>
                  <a:srgbClr val="800000"/>
                </a:solidFill>
              </a:rPr>
              <a:t> </a:t>
            </a:r>
            <a:r>
              <a:rPr lang="de-DE" dirty="0" err="1">
                <a:solidFill>
                  <a:srgbClr val="800000"/>
                </a:solidFill>
              </a:rPr>
              <a:t>that</a:t>
            </a:r>
            <a:r>
              <a:rPr lang="de-DE" dirty="0">
                <a:solidFill>
                  <a:srgbClr val="800000"/>
                </a:solidFill>
              </a:rPr>
              <a:t> </a:t>
            </a:r>
            <a:r>
              <a:rPr lang="de-DE" dirty="0" err="1">
                <a:solidFill>
                  <a:srgbClr val="800000"/>
                </a:solidFill>
              </a:rPr>
              <a:t>it</a:t>
            </a:r>
            <a:r>
              <a:rPr lang="de-DE" dirty="0">
                <a:solidFill>
                  <a:srgbClr val="800000"/>
                </a:solidFill>
              </a:rPr>
              <a:t> </a:t>
            </a:r>
            <a:r>
              <a:rPr lang="de-DE" dirty="0" err="1">
                <a:solidFill>
                  <a:srgbClr val="800000"/>
                </a:solidFill>
              </a:rPr>
              <a:t>be</a:t>
            </a:r>
            <a:r>
              <a:rPr lang="de-DE" dirty="0">
                <a:solidFill>
                  <a:srgbClr val="800000"/>
                </a:solidFill>
              </a:rPr>
              <a:t> </a:t>
            </a:r>
            <a:r>
              <a:rPr lang="de-DE" dirty="0" err="1">
                <a:solidFill>
                  <a:srgbClr val="800000"/>
                </a:solidFill>
              </a:rPr>
              <a:t>read</a:t>
            </a:r>
            <a:r>
              <a:rPr lang="de-DE" dirty="0">
                <a:solidFill>
                  <a:srgbClr val="800000"/>
                </a:solidFill>
              </a:rPr>
              <a:t> </a:t>
            </a:r>
            <a:r>
              <a:rPr lang="de-DE" dirty="0" err="1">
                <a:solidFill>
                  <a:srgbClr val="800000"/>
                </a:solidFill>
              </a:rPr>
              <a:t>only</a:t>
            </a:r>
            <a:r>
              <a:rPr lang="de-DE" dirty="0">
                <a:solidFill>
                  <a:srgbClr val="800000"/>
                </a:solidFill>
              </a:rPr>
              <a:t> after </a:t>
            </a:r>
            <a:r>
              <a:rPr lang="de-DE" dirty="0" err="1">
                <a:solidFill>
                  <a:srgbClr val="800000"/>
                </a:solidFill>
              </a:rPr>
              <a:t>the</a:t>
            </a:r>
            <a:r>
              <a:rPr lang="de-DE" dirty="0">
                <a:solidFill>
                  <a:srgbClr val="800000"/>
                </a:solidFill>
              </a:rPr>
              <a:t> </a:t>
            </a:r>
            <a:r>
              <a:rPr lang="de-DE" dirty="0" err="1">
                <a:solidFill>
                  <a:srgbClr val="800000"/>
                </a:solidFill>
              </a:rPr>
              <a:t>whole</a:t>
            </a:r>
            <a:r>
              <a:rPr lang="de-DE" dirty="0">
                <a:solidFill>
                  <a:srgbClr val="800000"/>
                </a:solidFill>
              </a:rPr>
              <a:t> </a:t>
            </a:r>
            <a:r>
              <a:rPr lang="de-DE" dirty="0" err="1">
                <a:solidFill>
                  <a:srgbClr val="800000"/>
                </a:solidFill>
              </a:rPr>
              <a:t>subject</a:t>
            </a:r>
            <a:r>
              <a:rPr lang="de-DE" dirty="0">
                <a:solidFill>
                  <a:srgbClr val="800000"/>
                </a:solidFill>
              </a:rPr>
              <a:t> </a:t>
            </a:r>
            <a:r>
              <a:rPr lang="de-DE" dirty="0" err="1">
                <a:solidFill>
                  <a:srgbClr val="800000"/>
                </a:solidFill>
              </a:rPr>
              <a:t>has</a:t>
            </a:r>
            <a:r>
              <a:rPr lang="de-DE" dirty="0">
                <a:solidFill>
                  <a:srgbClr val="800000"/>
                </a:solidFill>
              </a:rPr>
              <a:t> </a:t>
            </a:r>
            <a:r>
              <a:rPr lang="de-DE" dirty="0" err="1">
                <a:solidFill>
                  <a:srgbClr val="800000"/>
                </a:solidFill>
              </a:rPr>
              <a:t>been</a:t>
            </a:r>
            <a:r>
              <a:rPr lang="de-DE" dirty="0">
                <a:solidFill>
                  <a:srgbClr val="800000"/>
                </a:solidFill>
              </a:rPr>
              <a:t> </a:t>
            </a:r>
            <a:r>
              <a:rPr lang="de-DE" dirty="0" err="1">
                <a:solidFill>
                  <a:srgbClr val="800000"/>
                </a:solidFill>
              </a:rPr>
              <a:t>understood</a:t>
            </a:r>
            <a:r>
              <a:rPr lang="de-DE" dirty="0">
                <a:solidFill>
                  <a:srgbClr val="800000"/>
                </a:solidFill>
              </a:rPr>
              <a:t>, in </a:t>
            </a:r>
            <a:r>
              <a:rPr lang="de-DE" dirty="0" err="1">
                <a:solidFill>
                  <a:srgbClr val="800000"/>
                </a:solidFill>
              </a:rPr>
              <a:t>order</a:t>
            </a:r>
            <a:r>
              <a:rPr lang="de-DE" dirty="0">
                <a:solidFill>
                  <a:srgbClr val="800000"/>
                </a:solidFill>
              </a:rPr>
              <a:t> </a:t>
            </a:r>
            <a:r>
              <a:rPr lang="de-DE" dirty="0" err="1">
                <a:solidFill>
                  <a:srgbClr val="800000"/>
                </a:solidFill>
              </a:rPr>
              <a:t>that</a:t>
            </a:r>
            <a:r>
              <a:rPr lang="de-DE" dirty="0">
                <a:solidFill>
                  <a:srgbClr val="800000"/>
                </a:solidFill>
              </a:rPr>
              <a:t> </a:t>
            </a:r>
            <a:r>
              <a:rPr lang="de-DE" dirty="0" err="1">
                <a:solidFill>
                  <a:srgbClr val="800000"/>
                </a:solidFill>
              </a:rPr>
              <a:t>its</a:t>
            </a:r>
            <a:r>
              <a:rPr lang="de-DE" dirty="0">
                <a:solidFill>
                  <a:srgbClr val="800000"/>
                </a:solidFill>
              </a:rPr>
              <a:t> </a:t>
            </a:r>
            <a:r>
              <a:rPr lang="de-DE" dirty="0" err="1">
                <a:solidFill>
                  <a:srgbClr val="800000"/>
                </a:solidFill>
              </a:rPr>
              <a:t>excessive</a:t>
            </a:r>
            <a:r>
              <a:rPr lang="de-DE" dirty="0">
                <a:solidFill>
                  <a:srgbClr val="800000"/>
                </a:solidFill>
              </a:rPr>
              <a:t> </a:t>
            </a:r>
            <a:r>
              <a:rPr lang="de-DE" dirty="0" err="1">
                <a:solidFill>
                  <a:srgbClr val="800000"/>
                </a:solidFill>
              </a:rPr>
              <a:t>exactness</a:t>
            </a:r>
            <a:r>
              <a:rPr lang="de-DE" dirty="0">
                <a:solidFill>
                  <a:srgbClr val="800000"/>
                </a:solidFill>
              </a:rPr>
              <a:t> </a:t>
            </a:r>
            <a:r>
              <a:rPr lang="de-DE" dirty="0" err="1">
                <a:solidFill>
                  <a:srgbClr val="800000"/>
                </a:solidFill>
              </a:rPr>
              <a:t>does</a:t>
            </a:r>
            <a:r>
              <a:rPr lang="de-DE" dirty="0">
                <a:solidFill>
                  <a:srgbClr val="800000"/>
                </a:solidFill>
              </a:rPr>
              <a:t> not </a:t>
            </a:r>
            <a:r>
              <a:rPr lang="de-DE" dirty="0" err="1">
                <a:solidFill>
                  <a:srgbClr val="800000"/>
                </a:solidFill>
              </a:rPr>
              <a:t>discourage</a:t>
            </a:r>
            <a:r>
              <a:rPr lang="de-DE" dirty="0">
                <a:solidFill>
                  <a:srgbClr val="800000"/>
                </a:solidFill>
              </a:rPr>
              <a:t> </a:t>
            </a:r>
            <a:r>
              <a:rPr lang="de-DE" dirty="0" err="1">
                <a:solidFill>
                  <a:srgbClr val="800000"/>
                </a:solidFill>
              </a:rPr>
              <a:t>the</a:t>
            </a:r>
            <a:r>
              <a:rPr lang="de-DE" dirty="0">
                <a:solidFill>
                  <a:srgbClr val="800000"/>
                </a:solidFill>
              </a:rPr>
              <a:t> </a:t>
            </a:r>
            <a:r>
              <a:rPr lang="de-DE" dirty="0" err="1">
                <a:solidFill>
                  <a:srgbClr val="800000"/>
                </a:solidFill>
              </a:rPr>
              <a:t>mind</a:t>
            </a:r>
            <a:r>
              <a:rPr lang="de-DE" dirty="0">
                <a:solidFill>
                  <a:srgbClr val="800000"/>
                </a:solidFill>
              </a:rPr>
              <a:t> </a:t>
            </a:r>
            <a:r>
              <a:rPr lang="de-DE" dirty="0" err="1">
                <a:solidFill>
                  <a:srgbClr val="800000"/>
                </a:solidFill>
              </a:rPr>
              <a:t>from</a:t>
            </a:r>
            <a:r>
              <a:rPr lang="de-DE" dirty="0">
                <a:solidFill>
                  <a:srgbClr val="800000"/>
                </a:solidFill>
              </a:rPr>
              <a:t> </a:t>
            </a:r>
            <a:r>
              <a:rPr lang="de-DE" dirty="0" err="1">
                <a:solidFill>
                  <a:srgbClr val="800000"/>
                </a:solidFill>
              </a:rPr>
              <a:t>the</a:t>
            </a:r>
            <a:r>
              <a:rPr lang="de-DE" dirty="0">
                <a:solidFill>
                  <a:srgbClr val="800000"/>
                </a:solidFill>
              </a:rPr>
              <a:t> </a:t>
            </a:r>
            <a:r>
              <a:rPr lang="de-DE" dirty="0" err="1">
                <a:solidFill>
                  <a:srgbClr val="800000"/>
                </a:solidFill>
              </a:rPr>
              <a:t>other</a:t>
            </a:r>
            <a:r>
              <a:rPr lang="de-DE" dirty="0">
                <a:solidFill>
                  <a:srgbClr val="800000"/>
                </a:solidFill>
              </a:rPr>
              <a:t>, </a:t>
            </a:r>
            <a:r>
              <a:rPr lang="de-DE" dirty="0" err="1">
                <a:solidFill>
                  <a:srgbClr val="800000"/>
                </a:solidFill>
              </a:rPr>
              <a:t>much</a:t>
            </a:r>
            <a:r>
              <a:rPr lang="de-DE" dirty="0">
                <a:solidFill>
                  <a:srgbClr val="800000"/>
                </a:solidFill>
              </a:rPr>
              <a:t> </a:t>
            </a:r>
            <a:r>
              <a:rPr lang="de-DE" dirty="0" err="1">
                <a:solidFill>
                  <a:srgbClr val="800000"/>
                </a:solidFill>
              </a:rPr>
              <a:t>more</a:t>
            </a:r>
            <a:r>
              <a:rPr lang="de-DE" dirty="0">
                <a:solidFill>
                  <a:srgbClr val="800000"/>
                </a:solidFill>
              </a:rPr>
              <a:t> </a:t>
            </a:r>
            <a:r>
              <a:rPr lang="de-DE" dirty="0" err="1">
                <a:solidFill>
                  <a:srgbClr val="800000"/>
                </a:solidFill>
              </a:rPr>
              <a:t>agreeable</a:t>
            </a:r>
            <a:r>
              <a:rPr lang="de-DE" dirty="0">
                <a:solidFill>
                  <a:srgbClr val="800000"/>
                </a:solidFill>
              </a:rPr>
              <a:t> </a:t>
            </a:r>
            <a:r>
              <a:rPr lang="de-DE" dirty="0" err="1">
                <a:solidFill>
                  <a:srgbClr val="800000"/>
                </a:solidFill>
              </a:rPr>
              <a:t>things</a:t>
            </a:r>
            <a:r>
              <a:rPr lang="de-DE" dirty="0">
                <a:solidFill>
                  <a:srgbClr val="800000"/>
                </a:solidFill>
              </a:rPr>
              <a:t> </a:t>
            </a:r>
            <a:r>
              <a:rPr lang="de-DE" dirty="0" err="1">
                <a:solidFill>
                  <a:srgbClr val="800000"/>
                </a:solidFill>
              </a:rPr>
              <a:t>by</a:t>
            </a:r>
            <a:r>
              <a:rPr lang="de-DE" dirty="0">
                <a:solidFill>
                  <a:srgbClr val="800000"/>
                </a:solidFill>
              </a:rPr>
              <a:t> </a:t>
            </a:r>
            <a:r>
              <a:rPr lang="de-DE" dirty="0" err="1">
                <a:solidFill>
                  <a:srgbClr val="800000"/>
                </a:solidFill>
              </a:rPr>
              <a:t>making</a:t>
            </a:r>
            <a:r>
              <a:rPr lang="de-DE" dirty="0">
                <a:solidFill>
                  <a:srgbClr val="800000"/>
                </a:solidFill>
              </a:rPr>
              <a:t> </a:t>
            </a:r>
            <a:r>
              <a:rPr lang="de-DE" dirty="0" err="1">
                <a:solidFill>
                  <a:srgbClr val="800000"/>
                </a:solidFill>
              </a:rPr>
              <a:t>it</a:t>
            </a:r>
            <a:r>
              <a:rPr lang="de-DE" dirty="0">
                <a:solidFill>
                  <a:srgbClr val="800000"/>
                </a:solidFill>
              </a:rPr>
              <a:t> </a:t>
            </a:r>
            <a:r>
              <a:rPr lang="de-DE" dirty="0" err="1">
                <a:solidFill>
                  <a:srgbClr val="800000"/>
                </a:solidFill>
              </a:rPr>
              <a:t>become</a:t>
            </a:r>
            <a:r>
              <a:rPr lang="de-DE" dirty="0">
                <a:solidFill>
                  <a:srgbClr val="800000"/>
                </a:solidFill>
              </a:rPr>
              <a:t> </a:t>
            </a:r>
            <a:r>
              <a:rPr lang="de-DE" dirty="0" err="1">
                <a:solidFill>
                  <a:srgbClr val="800000"/>
                </a:solidFill>
              </a:rPr>
              <a:t>weary</a:t>
            </a:r>
            <a:r>
              <a:rPr lang="de-DE" dirty="0">
                <a:solidFill>
                  <a:srgbClr val="800000"/>
                </a:solidFill>
              </a:rPr>
              <a:t> </a:t>
            </a:r>
            <a:r>
              <a:rPr lang="de-DE" dirty="0" err="1">
                <a:solidFill>
                  <a:srgbClr val="800000"/>
                </a:solidFill>
              </a:rPr>
              <a:t>prematurely</a:t>
            </a:r>
            <a:r>
              <a:rPr lang="de-DE" dirty="0">
                <a:solidFill>
                  <a:srgbClr val="8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93293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Warning</a:t>
            </a:r>
            <a:r>
              <a:rPr lang="de-DE" dirty="0"/>
              <a:t> (</a:t>
            </a:r>
            <a:r>
              <a:rPr lang="de-DE" dirty="0" err="1"/>
              <a:t>cont</a:t>
            </a:r>
            <a:r>
              <a:rPr lang="de-DE" dirty="0"/>
              <a:t>.)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brings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: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spaces</a:t>
            </a:r>
            <a:r>
              <a:rPr lang="de-DE" dirty="0"/>
              <a:t>,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passes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progress</a:t>
            </a:r>
            <a:r>
              <a:rPr lang="de-DE" dirty="0"/>
              <a:t> </a:t>
            </a:r>
            <a:r>
              <a:rPr lang="de-DE" dirty="0" err="1"/>
              <a:t>infinitely</a:t>
            </a:r>
            <a:r>
              <a:rPr lang="de-DE" dirty="0"/>
              <a:t>, </a:t>
            </a:r>
            <a:r>
              <a:rPr lang="de-DE" dirty="0" err="1"/>
              <a:t>have</a:t>
            </a:r>
            <a:r>
              <a:rPr lang="de-DE" dirty="0"/>
              <a:t> a </a:t>
            </a:r>
            <a:r>
              <a:rPr lang="de-DE" dirty="0" err="1"/>
              <a:t>difference</a:t>
            </a:r>
            <a:r>
              <a:rPr lang="de-DE" dirty="0"/>
              <a:t>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smaller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</a:t>
            </a:r>
            <a:r>
              <a:rPr lang="de-DE" dirty="0" err="1"/>
              <a:t>any</a:t>
            </a:r>
            <a:r>
              <a:rPr lang="de-DE" dirty="0"/>
              <a:t> </a:t>
            </a:r>
            <a:r>
              <a:rPr lang="de-DE" dirty="0" err="1"/>
              <a:t>arbitrary</a:t>
            </a:r>
            <a:r>
              <a:rPr lang="de-DE" dirty="0"/>
              <a:t> </a:t>
            </a:r>
            <a:r>
              <a:rPr lang="de-DE" dirty="0" err="1"/>
              <a:t>assigned</a:t>
            </a:r>
            <a:r>
              <a:rPr lang="de-DE" dirty="0"/>
              <a:t> </a:t>
            </a:r>
            <a:r>
              <a:rPr lang="de-DE" dirty="0" err="1"/>
              <a:t>difference</a:t>
            </a:r>
            <a:r>
              <a:rPr lang="de-DE" dirty="0"/>
              <a:t>, </a:t>
            </a:r>
            <a:r>
              <a:rPr lang="de-DE" dirty="0" err="1"/>
              <a:t>even</a:t>
            </a:r>
            <a:r>
              <a:rPr lang="de-DE" dirty="0"/>
              <a:t> </a:t>
            </a:r>
            <a:r>
              <a:rPr lang="de-DE" dirty="0" err="1"/>
              <a:t>when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number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inscriptions</a:t>
            </a:r>
            <a:r>
              <a:rPr lang="de-DE" dirty="0"/>
              <a:t> </a:t>
            </a:r>
            <a:r>
              <a:rPr lang="de-DE" dirty="0" err="1"/>
              <a:t>remains</a:t>
            </a:r>
            <a:r>
              <a:rPr lang="de-DE"/>
              <a:t> finite.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353704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841500"/>
            <a:ext cx="3797300" cy="3175000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Theorem 6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The </a:t>
            </a:r>
            <a:r>
              <a:rPr lang="de-DE" dirty="0" err="1"/>
              <a:t>points</a:t>
            </a:r>
            <a:r>
              <a:rPr lang="de-DE" dirty="0"/>
              <a:t> F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lower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upper</a:t>
            </a:r>
            <a:r>
              <a:rPr lang="de-DE" dirty="0"/>
              <a:t> sums,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inscriptions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circumscriptions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071836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 </a:t>
            </a:r>
            <a:r>
              <a:rPr lang="de-DE" dirty="0" err="1"/>
              <a:t>important</a:t>
            </a:r>
            <a:r>
              <a:rPr lang="de-DE" dirty="0"/>
              <a:t> </a:t>
            </a:r>
            <a:r>
              <a:rPr lang="de-DE" dirty="0" err="1"/>
              <a:t>characteristics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37235" y="1600200"/>
            <a:ext cx="8449565" cy="4525963"/>
          </a:xfrm>
        </p:spPr>
        <p:txBody>
          <a:bodyPr/>
          <a:lstStyle/>
          <a:p>
            <a:r>
              <a:rPr lang="de-DE" dirty="0"/>
              <a:t>1. </a:t>
            </a:r>
            <a:r>
              <a:rPr lang="de-DE" dirty="0" err="1">
                <a:solidFill>
                  <a:srgbClr val="3366FF"/>
                </a:solidFill>
              </a:rPr>
              <a:t>Generality</a:t>
            </a:r>
            <a:r>
              <a:rPr lang="de-DE" dirty="0"/>
              <a:t>: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related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Riemann‘s</a:t>
            </a:r>
            <a:r>
              <a:rPr lang="de-DE" dirty="0"/>
              <a:t> integral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continuous</a:t>
            </a:r>
            <a:r>
              <a:rPr lang="de-DE" dirty="0"/>
              <a:t> </a:t>
            </a:r>
            <a:r>
              <a:rPr lang="de-DE" dirty="0" err="1"/>
              <a:t>functions</a:t>
            </a:r>
            <a:endParaRPr lang="de-DE" dirty="0"/>
          </a:p>
          <a:p>
            <a:r>
              <a:rPr lang="de-DE" dirty="0"/>
              <a:t>2. </a:t>
            </a:r>
            <a:r>
              <a:rPr lang="de-DE" dirty="0" err="1">
                <a:solidFill>
                  <a:srgbClr val="3366FF"/>
                </a:solidFill>
              </a:rPr>
              <a:t>Rigour</a:t>
            </a:r>
            <a:r>
              <a:rPr lang="de-DE" dirty="0"/>
              <a:t>: Archimedes </a:t>
            </a:r>
            <a:r>
              <a:rPr lang="de-DE" dirty="0" err="1"/>
              <a:t>serves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a </a:t>
            </a:r>
            <a:r>
              <a:rPr lang="de-DE" dirty="0" err="1"/>
              <a:t>model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rigour</a:t>
            </a:r>
            <a:endParaRPr lang="de-DE" dirty="0"/>
          </a:p>
          <a:p>
            <a:r>
              <a:rPr lang="de-DE" dirty="0"/>
              <a:t>3.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>
                <a:solidFill>
                  <a:srgbClr val="3366FF"/>
                </a:solidFill>
              </a:rPr>
              <a:t>well</a:t>
            </a:r>
            <a:r>
              <a:rPr lang="de-DE" dirty="0">
                <a:solidFill>
                  <a:srgbClr val="3366FF"/>
                </a:solidFill>
              </a:rPr>
              <a:t> </a:t>
            </a:r>
            <a:r>
              <a:rPr lang="de-DE" dirty="0" err="1">
                <a:solidFill>
                  <a:srgbClr val="3366FF"/>
                </a:solidFill>
              </a:rPr>
              <a:t>defined</a:t>
            </a:r>
            <a:r>
              <a:rPr lang="de-DE" dirty="0">
                <a:solidFill>
                  <a:srgbClr val="3366FF"/>
                </a:solidFill>
              </a:rPr>
              <a:t> </a:t>
            </a:r>
            <a:r>
              <a:rPr lang="de-DE" dirty="0" err="1">
                <a:solidFill>
                  <a:srgbClr val="3366FF"/>
                </a:solidFill>
              </a:rPr>
              <a:t>notions</a:t>
            </a:r>
            <a:r>
              <a:rPr lang="de-DE" dirty="0">
                <a:solidFill>
                  <a:srgbClr val="3366FF"/>
                </a:solidFill>
              </a:rPr>
              <a:t> </a:t>
            </a:r>
            <a:r>
              <a:rPr lang="de-DE" dirty="0" err="1">
                <a:solidFill>
                  <a:srgbClr val="3366FF"/>
                </a:solidFill>
              </a:rPr>
              <a:t>of</a:t>
            </a:r>
            <a:r>
              <a:rPr lang="de-DE" dirty="0">
                <a:solidFill>
                  <a:srgbClr val="3366FF"/>
                </a:solidFill>
              </a:rPr>
              <a:t> </a:t>
            </a:r>
            <a:r>
              <a:rPr lang="de-DE" dirty="0" err="1">
                <a:solidFill>
                  <a:srgbClr val="3366FF"/>
                </a:solidFill>
              </a:rPr>
              <a:t>infinitely</a:t>
            </a:r>
            <a:r>
              <a:rPr lang="de-DE" dirty="0">
                <a:solidFill>
                  <a:srgbClr val="3366FF"/>
                </a:solidFill>
              </a:rPr>
              <a:t> </a:t>
            </a:r>
            <a:r>
              <a:rPr lang="de-DE" dirty="0" err="1">
                <a:solidFill>
                  <a:srgbClr val="3366FF"/>
                </a:solidFill>
              </a:rPr>
              <a:t>small</a:t>
            </a:r>
            <a:r>
              <a:rPr lang="de-DE" dirty="0">
                <a:solidFill>
                  <a:srgbClr val="3366FF"/>
                </a:solidFill>
              </a:rPr>
              <a:t> </a:t>
            </a:r>
            <a:r>
              <a:rPr lang="de-DE" dirty="0" err="1">
                <a:solidFill>
                  <a:srgbClr val="3366FF"/>
                </a:solidFill>
              </a:rPr>
              <a:t>and</a:t>
            </a:r>
            <a:r>
              <a:rPr lang="de-DE" dirty="0">
                <a:solidFill>
                  <a:srgbClr val="3366FF"/>
                </a:solidFill>
              </a:rPr>
              <a:t> infinite</a:t>
            </a:r>
            <a:r>
              <a:rPr lang="de-DE" dirty="0"/>
              <a:t>: </a:t>
            </a:r>
            <a:r>
              <a:rPr lang="de-DE" dirty="0" err="1"/>
              <a:t>these</a:t>
            </a:r>
            <a:r>
              <a:rPr lang="de-DE" dirty="0"/>
              <a:t> </a:t>
            </a:r>
            <a:r>
              <a:rPr lang="de-DE" dirty="0" err="1"/>
              <a:t>notions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related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Weierstrass‘s</a:t>
            </a:r>
            <a:r>
              <a:rPr lang="de-DE" dirty="0"/>
              <a:t> </a:t>
            </a:r>
            <a:r>
              <a:rPr lang="de-DE" dirty="0" err="1"/>
              <a:t>epsilontics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549296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de-DE">
                <a:latin typeface="Arial" charset="0"/>
                <a:ea typeface="ＭＳ Ｐゴシック" charset="0"/>
                <a:cs typeface="ＭＳ Ｐゴシック" charset="0"/>
              </a:rPr>
              <a:t>Justification of the principle of linearization</a:t>
            </a:r>
          </a:p>
        </p:txBody>
      </p:sp>
      <p:sp>
        <p:nvSpPr>
          <p:cNvPr id="952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71638"/>
            <a:ext cx="9144000" cy="5186362"/>
          </a:xfrm>
        </p:spPr>
        <p:txBody>
          <a:bodyPr>
            <a:normAutofit/>
          </a:bodyPr>
          <a:lstStyle/>
          <a:p>
            <a:pPr eaLnBrk="1" hangingPunct="1"/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Theorem 6: The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difference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between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two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areas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under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certain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straight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step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polygons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and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under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certain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curves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can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be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made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smaller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than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any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arbitrary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given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quantity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that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is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infinitely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small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.</a:t>
            </a:r>
          </a:p>
          <a:p>
            <a:pPr marL="0" indent="0" eaLnBrk="1" hangingPunct="1">
              <a:buNone/>
            </a:pPr>
            <a:endParaRPr lang="de-DE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de-DE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The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polygons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and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the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curves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are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„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equivalent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“.</a:t>
            </a:r>
          </a:p>
        </p:txBody>
      </p:sp>
    </p:spTree>
    <p:extLst>
      <p:ext uri="{BB962C8B-B14F-4D97-AF65-F5344CB8AC3E}">
        <p14:creationId xmlns:p14="http://schemas.microsoft.com/office/powerpoint/2010/main" val="24862020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>
                <a:latin typeface="Arial" charset="0"/>
                <a:ea typeface="ＭＳ Ｐゴシック" charset="0"/>
                <a:cs typeface="ＭＳ Ｐゴシック" charset="0"/>
              </a:rPr>
              <a:t>Definition of this equivalence</a:t>
            </a:r>
          </a:p>
        </p:txBody>
      </p:sp>
      <p:sp>
        <p:nvSpPr>
          <p:cNvPr id="972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752600"/>
            <a:ext cx="8305800" cy="4724400"/>
          </a:xfrm>
        </p:spPr>
        <p:txBody>
          <a:bodyPr/>
          <a:lstStyle/>
          <a:p>
            <a:pPr eaLnBrk="1" hangingPunct="1"/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Two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curves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are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equivalent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de-DE" dirty="0" err="1">
                <a:solidFill>
                  <a:srgbClr val="3366FF"/>
                </a:solidFill>
                <a:latin typeface="Arial" charset="0"/>
                <a:ea typeface="ＭＳ Ｐゴシック" charset="0"/>
                <a:cs typeface="ＭＳ Ｐゴシック" charset="0"/>
              </a:rPr>
              <a:t>aequipollentes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)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if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they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define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the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same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areas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or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-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except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an (integer)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factor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-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result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in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the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same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quadrature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.</a:t>
            </a:r>
          </a:p>
          <a:p>
            <a:pPr eaLnBrk="1" hangingPunct="1"/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Hence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: The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equivalence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of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curves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is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based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on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the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notion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of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quadrature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and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for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that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reason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on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the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6th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theorem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of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the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„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Arithmetical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quadrature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of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the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circle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etc.</a:t>
            </a:r>
            <a:r>
              <a:rPr lang="ja-JP" altLang="de-DE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endParaRPr lang="de-DE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001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De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quadratura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arithmetica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circuli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ellipseos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et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hyperbolae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1676 (1993, 69; 2016, 130)</a:t>
            </a:r>
          </a:p>
        </p:txBody>
      </p:sp>
      <p:sp>
        <p:nvSpPr>
          <p:cNvPr id="931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572000"/>
          </a:xfrm>
        </p:spPr>
        <p:txBody>
          <a:bodyPr/>
          <a:lstStyle/>
          <a:p>
            <a:pPr eaLnBrk="1" hangingPunct="1"/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Principle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of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linearization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:</a:t>
            </a:r>
          </a:p>
          <a:p>
            <a:pPr eaLnBrk="1" hangingPunct="1"/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Sentient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autem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lectores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)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quantus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solidFill>
                  <a:srgbClr val="3366FF"/>
                </a:solidFill>
                <a:latin typeface="Arial" charset="0"/>
                <a:ea typeface="ＭＳ Ｐゴシック" charset="0"/>
                <a:cs typeface="ＭＳ Ｐゴシック" charset="0"/>
              </a:rPr>
              <a:t>inveniendi</a:t>
            </a:r>
            <a:r>
              <a:rPr lang="de-DE" dirty="0">
                <a:solidFill>
                  <a:srgbClr val="3366FF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solidFill>
                  <a:srgbClr val="3366FF"/>
                </a:solidFill>
                <a:latin typeface="Arial" charset="0"/>
                <a:ea typeface="ＭＳ Ｐゴシック" charset="0"/>
                <a:cs typeface="ＭＳ Ｐゴシック" charset="0"/>
              </a:rPr>
              <a:t>campus</a:t>
            </a:r>
            <a:r>
              <a:rPr lang="de-DE" dirty="0">
                <a:solidFill>
                  <a:srgbClr val="3366FF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pateat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ubi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hoc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unum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recte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perceperint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de-DE" dirty="0" err="1">
                <a:solidFill>
                  <a:srgbClr val="3366FF"/>
                </a:solidFill>
                <a:latin typeface="Arial" charset="0"/>
                <a:ea typeface="ＭＳ Ｐゴシック" charset="0"/>
                <a:cs typeface="ＭＳ Ｐゴシック" charset="0"/>
              </a:rPr>
              <a:t>figuram</a:t>
            </a:r>
            <a:r>
              <a:rPr lang="de-DE" dirty="0">
                <a:solidFill>
                  <a:srgbClr val="3366FF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solidFill>
                  <a:srgbClr val="3366FF"/>
                </a:solidFill>
                <a:latin typeface="Arial" charset="0"/>
                <a:ea typeface="ＭＳ Ｐゴシック" charset="0"/>
                <a:cs typeface="ＭＳ Ｐゴシック" charset="0"/>
              </a:rPr>
              <a:t>curvilineam</a:t>
            </a:r>
            <a:r>
              <a:rPr lang="de-DE" dirty="0">
                <a:solidFill>
                  <a:srgbClr val="3366FF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solidFill>
                  <a:srgbClr val="3366FF"/>
                </a:solidFill>
                <a:latin typeface="Arial" charset="0"/>
                <a:ea typeface="ＭＳ Ｐゴシック" charset="0"/>
                <a:cs typeface="ＭＳ Ｐゴシック" charset="0"/>
              </a:rPr>
              <a:t>omnem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nihil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aliud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quam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polygonum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laterum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numero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infinitorum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magnitudine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infinite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parvorum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esse.</a:t>
            </a:r>
          </a:p>
        </p:txBody>
      </p:sp>
    </p:spTree>
    <p:extLst>
      <p:ext uri="{BB962C8B-B14F-4D97-AF65-F5344CB8AC3E}">
        <p14:creationId xmlns:p14="http://schemas.microsoft.com/office/powerpoint/2010/main" val="13421483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Nova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methodus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October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1684 LMG V, 223</a:t>
            </a:r>
          </a:p>
        </p:txBody>
      </p:sp>
      <p:sp>
        <p:nvSpPr>
          <p:cNvPr id="1013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001000" cy="4572000"/>
          </a:xfrm>
        </p:spPr>
        <p:txBody>
          <a:bodyPr/>
          <a:lstStyle/>
          <a:p>
            <a:pPr eaLnBrk="1" hangingPunct="1"/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Patet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etiam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methodum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nostram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porrigi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ad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lineas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transcendentes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..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modo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teneatur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in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genere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tangentem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invenire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esse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rectam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ducere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..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seu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latus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productum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polygoni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infinitanguli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quod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nobis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curvae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solidFill>
                  <a:srgbClr val="3366FF"/>
                </a:solidFill>
                <a:latin typeface="Arial" charset="0"/>
                <a:ea typeface="ＭＳ Ｐゴシック" charset="0"/>
                <a:cs typeface="ＭＳ Ｐゴシック" charset="0"/>
              </a:rPr>
              <a:t>equivalet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.</a:t>
            </a:r>
          </a:p>
          <a:p>
            <a:pPr eaLnBrk="1" hangingPunct="1"/>
            <a:endParaRPr lang="de-DE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Infinitely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many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</a:rPr>
              <a:t>angles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 </a:t>
            </a:r>
            <a:r>
              <a:rPr lang="de-DE" dirty="0" err="1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sides</a:t>
            </a:r>
            <a:endParaRPr lang="de-DE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9033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/>
              <a:t>Obscurity</a:t>
            </a:r>
            <a:r>
              <a:rPr lang="de-DE" dirty="0"/>
              <a:t>, </a:t>
            </a:r>
            <a:r>
              <a:rPr lang="de-DE" dirty="0" err="1"/>
              <a:t>fruitfulness</a:t>
            </a:r>
            <a:r>
              <a:rPr lang="de-DE" dirty="0"/>
              <a:t> (1993, 69)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65145" y="1102584"/>
            <a:ext cx="8421655" cy="5023579"/>
          </a:xfrm>
        </p:spPr>
        <p:txBody>
          <a:bodyPr>
            <a:normAutofit lnSpcReduction="10000"/>
          </a:bodyPr>
          <a:lstStyle/>
          <a:p>
            <a:r>
              <a:rPr lang="de-DE" dirty="0" err="1"/>
              <a:t>Quae</a:t>
            </a:r>
            <a:r>
              <a:rPr lang="de-DE" dirty="0"/>
              <a:t> de </a:t>
            </a:r>
            <a:r>
              <a:rPr lang="de-DE" dirty="0" err="1"/>
              <a:t>infinitis</a:t>
            </a:r>
            <a:r>
              <a:rPr lang="de-DE" dirty="0"/>
              <a:t> </a:t>
            </a:r>
            <a:r>
              <a:rPr lang="de-DE" dirty="0" err="1"/>
              <a:t>atque</a:t>
            </a:r>
            <a:r>
              <a:rPr lang="de-DE" dirty="0"/>
              <a:t> infinite </a:t>
            </a:r>
            <a:r>
              <a:rPr lang="de-DE" dirty="0" err="1"/>
              <a:t>parvis</a:t>
            </a:r>
            <a:r>
              <a:rPr lang="de-DE" dirty="0"/>
              <a:t> </a:t>
            </a:r>
            <a:r>
              <a:rPr lang="de-DE" dirty="0" err="1"/>
              <a:t>huc</a:t>
            </a:r>
            <a:r>
              <a:rPr lang="de-DE" dirty="0"/>
              <a:t> </a:t>
            </a:r>
            <a:r>
              <a:rPr lang="de-DE" dirty="0" err="1"/>
              <a:t>usque</a:t>
            </a:r>
            <a:r>
              <a:rPr lang="de-DE" dirty="0"/>
              <a:t> </a:t>
            </a:r>
            <a:r>
              <a:rPr lang="de-DE" dirty="0" err="1"/>
              <a:t>diximus</a:t>
            </a:r>
            <a:r>
              <a:rPr lang="de-DE" dirty="0"/>
              <a:t>, </a:t>
            </a:r>
            <a:r>
              <a:rPr lang="de-DE" dirty="0">
                <a:solidFill>
                  <a:srgbClr val="3366FF"/>
                </a:solidFill>
              </a:rPr>
              <a:t>obscura</a:t>
            </a:r>
            <a:r>
              <a:rPr lang="de-DE" dirty="0"/>
              <a:t> </a:t>
            </a:r>
            <a:r>
              <a:rPr lang="de-DE" dirty="0" err="1"/>
              <a:t>quibusdam</a:t>
            </a:r>
            <a:r>
              <a:rPr lang="de-DE" dirty="0"/>
              <a:t> </a:t>
            </a:r>
            <a:r>
              <a:rPr lang="de-DE" dirty="0" err="1"/>
              <a:t>videbuntur</a:t>
            </a:r>
            <a:r>
              <a:rPr lang="de-DE" dirty="0"/>
              <a:t>,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omnia</a:t>
            </a:r>
            <a:r>
              <a:rPr lang="de-DE" dirty="0"/>
              <a:t> </a:t>
            </a:r>
            <a:r>
              <a:rPr lang="de-DE" dirty="0" err="1"/>
              <a:t>nova</a:t>
            </a:r>
            <a:r>
              <a:rPr lang="de-DE" dirty="0"/>
              <a:t>;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mediocri</a:t>
            </a:r>
            <a:r>
              <a:rPr lang="de-DE" dirty="0"/>
              <a:t> </a:t>
            </a:r>
            <a:r>
              <a:rPr lang="de-DE" dirty="0" err="1"/>
              <a:t>meditatione</a:t>
            </a:r>
            <a:r>
              <a:rPr lang="de-DE" dirty="0"/>
              <a:t> ab </a:t>
            </a:r>
            <a:r>
              <a:rPr lang="de-DE" dirty="0" err="1"/>
              <a:t>unoquoque</a:t>
            </a:r>
            <a:r>
              <a:rPr lang="de-DE" dirty="0"/>
              <a:t> </a:t>
            </a:r>
            <a:r>
              <a:rPr lang="de-DE" dirty="0" err="1"/>
              <a:t>facile</a:t>
            </a:r>
            <a:r>
              <a:rPr lang="de-DE" dirty="0"/>
              <a:t> </a:t>
            </a:r>
            <a:r>
              <a:rPr lang="de-DE" dirty="0" err="1"/>
              <a:t>percipientur</a:t>
            </a:r>
            <a:r>
              <a:rPr lang="de-DE" dirty="0"/>
              <a:t>: </a:t>
            </a: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perceperit</a:t>
            </a:r>
            <a:r>
              <a:rPr lang="de-DE" dirty="0"/>
              <a:t>, </a:t>
            </a:r>
            <a:r>
              <a:rPr lang="de-DE" dirty="0" err="1">
                <a:solidFill>
                  <a:srgbClr val="3366FF"/>
                </a:solidFill>
              </a:rPr>
              <a:t>fructum</a:t>
            </a:r>
            <a:r>
              <a:rPr lang="de-DE" dirty="0"/>
              <a:t> </a:t>
            </a:r>
            <a:r>
              <a:rPr lang="de-DE" dirty="0" err="1"/>
              <a:t>agnoscet</a:t>
            </a:r>
            <a:r>
              <a:rPr lang="de-DE" dirty="0"/>
              <a:t>...</a:t>
            </a:r>
            <a:r>
              <a:rPr lang="de-DE" dirty="0" err="1"/>
              <a:t>sufficit</a:t>
            </a:r>
            <a:r>
              <a:rPr lang="de-DE" dirty="0"/>
              <a:t> </a:t>
            </a:r>
            <a:r>
              <a:rPr lang="de-DE" dirty="0" err="1"/>
              <a:t>enim</a:t>
            </a:r>
            <a:r>
              <a:rPr lang="de-DE" dirty="0"/>
              <a:t> </a:t>
            </a:r>
            <a:r>
              <a:rPr lang="de-DE" dirty="0" err="1"/>
              <a:t>fictione</a:t>
            </a:r>
            <a:r>
              <a:rPr lang="de-DE" dirty="0"/>
              <a:t> </a:t>
            </a:r>
            <a:r>
              <a:rPr lang="de-DE" dirty="0" err="1"/>
              <a:t>introduci</a:t>
            </a:r>
            <a:r>
              <a:rPr lang="de-DE" dirty="0"/>
              <a:t>, cum </a:t>
            </a:r>
            <a:r>
              <a:rPr lang="de-DE" dirty="0" err="1"/>
              <a:t>loquendi</a:t>
            </a:r>
            <a:r>
              <a:rPr lang="de-DE" dirty="0"/>
              <a:t> </a:t>
            </a:r>
            <a:r>
              <a:rPr lang="de-DE" dirty="0" err="1"/>
              <a:t>cogitandique</a:t>
            </a:r>
            <a:r>
              <a:rPr lang="de-DE" dirty="0"/>
              <a:t>, </a:t>
            </a:r>
            <a:r>
              <a:rPr lang="de-DE" dirty="0" err="1"/>
              <a:t>ac</a:t>
            </a:r>
            <a:r>
              <a:rPr lang="de-DE" dirty="0"/>
              <a:t> </a:t>
            </a:r>
            <a:r>
              <a:rPr lang="de-DE" dirty="0" err="1"/>
              <a:t>proinde</a:t>
            </a:r>
            <a:r>
              <a:rPr lang="de-DE" dirty="0"/>
              <a:t> </a:t>
            </a:r>
            <a:r>
              <a:rPr lang="de-DE" dirty="0" err="1"/>
              <a:t>inveniendi</a:t>
            </a:r>
            <a:r>
              <a:rPr lang="de-DE" dirty="0"/>
              <a:t> </a:t>
            </a:r>
            <a:r>
              <a:rPr lang="de-DE" dirty="0" err="1"/>
              <a:t>pariter</a:t>
            </a:r>
            <a:r>
              <a:rPr lang="de-DE" dirty="0"/>
              <a:t> </a:t>
            </a:r>
            <a:r>
              <a:rPr lang="de-DE" dirty="0" err="1"/>
              <a:t>ac</a:t>
            </a:r>
            <a:r>
              <a:rPr lang="de-DE" dirty="0"/>
              <a:t> </a:t>
            </a:r>
            <a:r>
              <a:rPr lang="de-DE" dirty="0" err="1">
                <a:solidFill>
                  <a:srgbClr val="3366FF"/>
                </a:solidFill>
              </a:rPr>
              <a:t>demonstrandi</a:t>
            </a:r>
            <a:r>
              <a:rPr lang="de-DE" dirty="0">
                <a:solidFill>
                  <a:srgbClr val="3366FF"/>
                </a:solidFill>
              </a:rPr>
              <a:t> </a:t>
            </a:r>
            <a:r>
              <a:rPr lang="de-DE" dirty="0" err="1">
                <a:solidFill>
                  <a:srgbClr val="3366FF"/>
                </a:solidFill>
              </a:rPr>
              <a:t>compendia</a:t>
            </a:r>
            <a:r>
              <a:rPr lang="de-DE" dirty="0"/>
              <a:t> </a:t>
            </a:r>
            <a:r>
              <a:rPr lang="de-DE" dirty="0" err="1"/>
              <a:t>praebeant</a:t>
            </a:r>
            <a:r>
              <a:rPr lang="de-DE" dirty="0"/>
              <a:t>, ne </a:t>
            </a:r>
            <a:r>
              <a:rPr lang="de-DE" dirty="0" err="1"/>
              <a:t>semper</a:t>
            </a:r>
            <a:r>
              <a:rPr lang="de-DE" dirty="0"/>
              <a:t> </a:t>
            </a:r>
            <a:r>
              <a:rPr lang="de-DE" dirty="0" err="1"/>
              <a:t>inscriptis</a:t>
            </a:r>
            <a:r>
              <a:rPr lang="de-DE" dirty="0"/>
              <a:t> </a:t>
            </a:r>
            <a:r>
              <a:rPr lang="de-DE" dirty="0" err="1"/>
              <a:t>vel</a:t>
            </a:r>
            <a:r>
              <a:rPr lang="de-DE" dirty="0"/>
              <a:t> </a:t>
            </a:r>
            <a:r>
              <a:rPr lang="de-DE" dirty="0" err="1"/>
              <a:t>circumscriptis</a:t>
            </a:r>
            <a:r>
              <a:rPr lang="de-DE" dirty="0"/>
              <a:t> </a:t>
            </a:r>
            <a:r>
              <a:rPr lang="de-DE" dirty="0" err="1"/>
              <a:t>uti</a:t>
            </a:r>
            <a:r>
              <a:rPr lang="de-DE" dirty="0"/>
              <a:t>, et ad absurdum </a:t>
            </a:r>
            <a:r>
              <a:rPr lang="de-DE" dirty="0" err="1"/>
              <a:t>ducere</a:t>
            </a:r>
            <a:r>
              <a:rPr lang="de-DE" dirty="0"/>
              <a:t>, et </a:t>
            </a:r>
            <a:r>
              <a:rPr lang="de-DE" dirty="0" err="1"/>
              <a:t>errorem</a:t>
            </a:r>
            <a:r>
              <a:rPr lang="de-DE" dirty="0"/>
              <a:t> </a:t>
            </a:r>
            <a:r>
              <a:rPr lang="de-DE" dirty="0" err="1"/>
              <a:t>assignabili</a:t>
            </a:r>
            <a:r>
              <a:rPr lang="de-DE" dirty="0"/>
              <a:t> </a:t>
            </a:r>
            <a:r>
              <a:rPr lang="de-DE" dirty="0" err="1"/>
              <a:t>quovis</a:t>
            </a:r>
            <a:r>
              <a:rPr lang="de-DE" dirty="0"/>
              <a:t> </a:t>
            </a:r>
            <a:r>
              <a:rPr lang="de-DE" dirty="0" err="1"/>
              <a:t>minorem</a:t>
            </a:r>
            <a:r>
              <a:rPr lang="de-DE" dirty="0"/>
              <a:t> </a:t>
            </a:r>
            <a:r>
              <a:rPr lang="de-DE" dirty="0" err="1"/>
              <a:t>ostendere</a:t>
            </a:r>
            <a:r>
              <a:rPr lang="de-DE" dirty="0"/>
              <a:t> </a:t>
            </a:r>
            <a:r>
              <a:rPr lang="de-DE" dirty="0" err="1"/>
              <a:t>necesse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48008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Ostensive </a:t>
            </a:r>
            <a:r>
              <a:rPr lang="de-DE" dirty="0" err="1"/>
              <a:t>demonstrations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Imo</a:t>
            </a:r>
            <a:r>
              <a:rPr lang="de-DE" dirty="0"/>
              <a:t> si </a:t>
            </a:r>
            <a:r>
              <a:rPr lang="de-DE" dirty="0" err="1"/>
              <a:t>quidem</a:t>
            </a:r>
            <a:r>
              <a:rPr lang="de-DE" dirty="0"/>
              <a:t> </a:t>
            </a:r>
            <a:r>
              <a:rPr lang="de-DE" dirty="0" err="1"/>
              <a:t>possibile</a:t>
            </a:r>
            <a:r>
              <a:rPr lang="de-DE" dirty="0"/>
              <a:t>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>
                <a:solidFill>
                  <a:srgbClr val="3366FF"/>
                </a:solidFill>
              </a:rPr>
              <a:t>directas</a:t>
            </a:r>
            <a:r>
              <a:rPr lang="de-DE" dirty="0"/>
              <a:t> de </a:t>
            </a:r>
            <a:r>
              <a:rPr lang="de-DE" dirty="0" err="1"/>
              <a:t>his</a:t>
            </a:r>
            <a:r>
              <a:rPr lang="de-DE" dirty="0"/>
              <a:t> </a:t>
            </a:r>
            <a:r>
              <a:rPr lang="de-DE" dirty="0" err="1"/>
              <a:t>rebus</a:t>
            </a:r>
            <a:r>
              <a:rPr lang="de-DE" dirty="0"/>
              <a:t> </a:t>
            </a:r>
            <a:r>
              <a:rPr lang="de-DE" dirty="0" err="1"/>
              <a:t>exhiberi</a:t>
            </a:r>
            <a:r>
              <a:rPr lang="de-DE" dirty="0"/>
              <a:t> </a:t>
            </a:r>
            <a:r>
              <a:rPr lang="de-DE" dirty="0" err="1"/>
              <a:t>demonstrationes</a:t>
            </a:r>
            <a:r>
              <a:rPr lang="de-DE" dirty="0"/>
              <a:t>, </a:t>
            </a:r>
            <a:r>
              <a:rPr lang="de-DE" dirty="0" err="1"/>
              <a:t>ausim</a:t>
            </a:r>
            <a:r>
              <a:rPr lang="de-DE" dirty="0"/>
              <a:t> </a:t>
            </a:r>
            <a:r>
              <a:rPr lang="de-DE" dirty="0" err="1"/>
              <a:t>asserere</a:t>
            </a:r>
            <a:r>
              <a:rPr lang="de-DE" dirty="0"/>
              <a:t>, non </a:t>
            </a:r>
            <a:r>
              <a:rPr lang="de-DE" dirty="0" err="1"/>
              <a:t>posse</a:t>
            </a:r>
            <a:r>
              <a:rPr lang="de-DE" dirty="0"/>
              <a:t> </a:t>
            </a:r>
            <a:r>
              <a:rPr lang="de-DE" dirty="0" err="1"/>
              <a:t>eas</a:t>
            </a:r>
            <a:r>
              <a:rPr lang="de-DE" dirty="0"/>
              <a:t> </a:t>
            </a:r>
            <a:r>
              <a:rPr lang="de-DE" dirty="0" err="1"/>
              <a:t>dari</a:t>
            </a:r>
            <a:r>
              <a:rPr lang="de-DE" dirty="0"/>
              <a:t>, </a:t>
            </a:r>
            <a:r>
              <a:rPr lang="de-DE" dirty="0" err="1"/>
              <a:t>nisi</a:t>
            </a:r>
            <a:r>
              <a:rPr lang="de-DE" dirty="0"/>
              <a:t> </a:t>
            </a:r>
            <a:r>
              <a:rPr lang="de-DE" dirty="0" err="1"/>
              <a:t>his</a:t>
            </a:r>
            <a:r>
              <a:rPr lang="de-DE" dirty="0"/>
              <a:t> </a:t>
            </a:r>
            <a:r>
              <a:rPr lang="de-DE" dirty="0" err="1"/>
              <a:t>quantitatibus</a:t>
            </a:r>
            <a:r>
              <a:rPr lang="de-DE" dirty="0"/>
              <a:t> </a:t>
            </a:r>
            <a:r>
              <a:rPr lang="de-DE" dirty="0" err="1"/>
              <a:t>fictitiis</a:t>
            </a:r>
            <a:r>
              <a:rPr lang="de-DE" dirty="0"/>
              <a:t>, infinite </a:t>
            </a:r>
            <a:r>
              <a:rPr lang="de-DE" dirty="0" err="1"/>
              <a:t>parvis</a:t>
            </a:r>
            <a:r>
              <a:rPr lang="de-DE" dirty="0"/>
              <a:t>, </a:t>
            </a:r>
            <a:r>
              <a:rPr lang="de-DE" dirty="0" err="1"/>
              <a:t>aut</a:t>
            </a:r>
            <a:r>
              <a:rPr lang="de-DE" dirty="0"/>
              <a:t> </a:t>
            </a:r>
            <a:r>
              <a:rPr lang="de-DE" dirty="0" err="1"/>
              <a:t>infinitis</a:t>
            </a:r>
            <a:r>
              <a:rPr lang="de-DE" dirty="0"/>
              <a:t> </a:t>
            </a:r>
            <a:r>
              <a:rPr lang="de-DE" dirty="0" err="1"/>
              <a:t>admissis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4440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Introduction</a:t>
            </a:r>
            <a:r>
              <a:rPr lang="de-DE" dirty="0"/>
              <a:t>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Joseph Scaliger: </a:t>
            </a:r>
            <a:r>
              <a:rPr lang="de-DE" dirty="0" err="1"/>
              <a:t>Cyclometrica</a:t>
            </a:r>
            <a:r>
              <a:rPr lang="de-DE" dirty="0"/>
              <a:t> </a:t>
            </a:r>
            <a:r>
              <a:rPr lang="de-DE" dirty="0" err="1"/>
              <a:t>elementa</a:t>
            </a:r>
            <a:r>
              <a:rPr lang="de-DE" dirty="0"/>
              <a:t> 1594</a:t>
            </a:r>
          </a:p>
          <a:p>
            <a:r>
              <a:rPr lang="de-DE" dirty="0"/>
              <a:t>In quo Archimedes </a:t>
            </a:r>
            <a:r>
              <a:rPr lang="de-DE" dirty="0" err="1"/>
              <a:t>adeo</a:t>
            </a:r>
            <a:r>
              <a:rPr lang="de-DE" dirty="0"/>
              <a:t> </a:t>
            </a:r>
            <a:r>
              <a:rPr lang="de-DE" dirty="0" err="1"/>
              <a:t>creber</a:t>
            </a:r>
            <a:r>
              <a:rPr lang="de-DE" dirty="0"/>
              <a:t> </a:t>
            </a:r>
            <a:r>
              <a:rPr lang="de-DE" dirty="0" err="1"/>
              <a:t>est</a:t>
            </a:r>
            <a:r>
              <a:rPr lang="de-DE" dirty="0"/>
              <a:t>, </a:t>
            </a:r>
            <a:r>
              <a:rPr lang="de-DE" dirty="0" err="1"/>
              <a:t>ut</a:t>
            </a:r>
            <a:r>
              <a:rPr lang="de-DE" dirty="0"/>
              <a:t> non </a:t>
            </a:r>
            <a:r>
              <a:rPr lang="de-DE" dirty="0" err="1"/>
              <a:t>regnum</a:t>
            </a:r>
            <a:r>
              <a:rPr lang="de-DE" dirty="0"/>
              <a:t> in </a:t>
            </a:r>
            <a:r>
              <a:rPr lang="de-DE" dirty="0" err="1"/>
              <a:t>Geometria</a:t>
            </a:r>
            <a:r>
              <a:rPr lang="de-DE" dirty="0"/>
              <a:t> </a:t>
            </a:r>
            <a:r>
              <a:rPr lang="de-DE" dirty="0" err="1"/>
              <a:t>obtinere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tyrannidem</a:t>
            </a:r>
            <a:r>
              <a:rPr lang="de-DE" dirty="0"/>
              <a:t> </a:t>
            </a:r>
            <a:r>
              <a:rPr lang="de-DE" dirty="0" err="1"/>
              <a:t>exercere</a:t>
            </a:r>
            <a:r>
              <a:rPr lang="de-DE" dirty="0"/>
              <a:t> videatur.</a:t>
            </a:r>
          </a:p>
          <a:p>
            <a:endParaRPr lang="de-DE" dirty="0"/>
          </a:p>
          <a:p>
            <a:r>
              <a:rPr lang="de-DE" dirty="0"/>
              <a:t>David </a:t>
            </a:r>
            <a:r>
              <a:rPr lang="de-DE" dirty="0" err="1"/>
              <a:t>Rivault</a:t>
            </a:r>
            <a:r>
              <a:rPr lang="de-DE" dirty="0"/>
              <a:t> de </a:t>
            </a:r>
            <a:r>
              <a:rPr lang="de-DE" dirty="0" err="1"/>
              <a:t>Flurance</a:t>
            </a:r>
            <a:r>
              <a:rPr lang="de-DE" dirty="0"/>
              <a:t> (1615):</a:t>
            </a:r>
          </a:p>
          <a:p>
            <a:r>
              <a:rPr lang="de-DE" dirty="0" err="1"/>
              <a:t>Deum</a:t>
            </a:r>
            <a:r>
              <a:rPr lang="de-DE" dirty="0"/>
              <a:t> </a:t>
            </a:r>
            <a:r>
              <a:rPr lang="de-DE" dirty="0" err="1"/>
              <a:t>aliquem</a:t>
            </a:r>
            <a:r>
              <a:rPr lang="de-DE" dirty="0"/>
              <a:t> in </a:t>
            </a:r>
            <a:r>
              <a:rPr lang="de-DE" dirty="0" err="1"/>
              <a:t>ea</a:t>
            </a:r>
            <a:r>
              <a:rPr lang="de-DE" dirty="0"/>
              <a:t> (</a:t>
            </a:r>
            <a:r>
              <a:rPr lang="de-DE" dirty="0" err="1"/>
              <a:t>Geometria</a:t>
            </a:r>
            <a:r>
              <a:rPr lang="de-DE" dirty="0"/>
              <a:t>) </a:t>
            </a:r>
            <a:r>
              <a:rPr lang="de-DE" dirty="0" err="1"/>
              <a:t>fuisse</a:t>
            </a:r>
            <a:r>
              <a:rPr lang="de-DE" dirty="0"/>
              <a:t> </a:t>
            </a:r>
            <a:r>
              <a:rPr lang="de-DE" dirty="0" err="1"/>
              <a:t>Archimedem</a:t>
            </a:r>
            <a:r>
              <a:rPr lang="de-DE" dirty="0"/>
              <a:t>, </a:t>
            </a:r>
            <a:r>
              <a:rPr lang="de-DE" dirty="0" err="1"/>
              <a:t>nemo</a:t>
            </a:r>
            <a:r>
              <a:rPr lang="de-DE" dirty="0"/>
              <a:t> </a:t>
            </a:r>
            <a:r>
              <a:rPr lang="de-DE" dirty="0" err="1"/>
              <a:t>sanae</a:t>
            </a:r>
            <a:r>
              <a:rPr lang="de-DE" dirty="0"/>
              <a:t> </a:t>
            </a:r>
            <a:r>
              <a:rPr lang="de-DE" dirty="0" err="1"/>
              <a:t>mentis</a:t>
            </a:r>
            <a:r>
              <a:rPr lang="de-DE" dirty="0"/>
              <a:t> </a:t>
            </a:r>
            <a:r>
              <a:rPr lang="de-DE" dirty="0" err="1"/>
              <a:t>inficiari</a:t>
            </a:r>
            <a:r>
              <a:rPr lang="de-DE" dirty="0"/>
              <a:t> </a:t>
            </a:r>
            <a:r>
              <a:rPr lang="de-DE" dirty="0" err="1"/>
              <a:t>poterit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206792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/>
              <a:t>Mémoire</a:t>
            </a:r>
            <a:r>
              <a:rPr lang="de-DE" dirty="0"/>
              <a:t> </a:t>
            </a:r>
            <a:r>
              <a:rPr lang="de-DE" dirty="0" err="1"/>
              <a:t>touchant</a:t>
            </a:r>
            <a:r>
              <a:rPr lang="de-DE" dirty="0"/>
              <a:t> </a:t>
            </a:r>
            <a:r>
              <a:rPr lang="de-DE" dirty="0" err="1"/>
              <a:t>son</a:t>
            </a:r>
            <a:r>
              <a:rPr lang="de-DE" dirty="0"/>
              <a:t> </a:t>
            </a:r>
            <a:r>
              <a:rPr lang="de-DE" dirty="0" err="1"/>
              <a:t>sentiment</a:t>
            </a:r>
            <a:r>
              <a:rPr lang="de-DE" dirty="0"/>
              <a:t> </a:t>
            </a:r>
            <a:r>
              <a:rPr lang="de-DE" dirty="0" err="1"/>
              <a:t>sur</a:t>
            </a:r>
            <a:r>
              <a:rPr lang="de-DE" dirty="0"/>
              <a:t> le </a:t>
            </a:r>
            <a:r>
              <a:rPr lang="de-DE" dirty="0" err="1"/>
              <a:t>calcul</a:t>
            </a:r>
            <a:r>
              <a:rPr lang="de-DE" dirty="0"/>
              <a:t> </a:t>
            </a:r>
            <a:r>
              <a:rPr lang="de-DE" dirty="0" err="1"/>
              <a:t>différentiel</a:t>
            </a:r>
            <a:r>
              <a:rPr lang="de-DE" dirty="0"/>
              <a:t> 1701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Au </a:t>
            </a:r>
            <a:r>
              <a:rPr lang="de-DE" dirty="0" err="1"/>
              <a:t>lieu</a:t>
            </a:r>
            <a:r>
              <a:rPr lang="de-DE" dirty="0"/>
              <a:t> de </a:t>
            </a:r>
            <a:r>
              <a:rPr lang="de-DE" dirty="0" err="1"/>
              <a:t>l‘infini</a:t>
            </a:r>
            <a:r>
              <a:rPr lang="de-DE" dirty="0"/>
              <a:t> </a:t>
            </a:r>
            <a:r>
              <a:rPr lang="de-DE" dirty="0" err="1"/>
              <a:t>ou</a:t>
            </a:r>
            <a:r>
              <a:rPr lang="de-DE" dirty="0"/>
              <a:t> de </a:t>
            </a:r>
            <a:r>
              <a:rPr lang="de-DE" dirty="0" err="1"/>
              <a:t>l‘infiniment</a:t>
            </a:r>
            <a:r>
              <a:rPr lang="de-DE" dirty="0"/>
              <a:t> </a:t>
            </a:r>
            <a:r>
              <a:rPr lang="de-DE" dirty="0" err="1"/>
              <a:t>petit</a:t>
            </a:r>
            <a:r>
              <a:rPr lang="de-DE" dirty="0"/>
              <a:t>, on </a:t>
            </a:r>
            <a:r>
              <a:rPr lang="de-DE" dirty="0" err="1"/>
              <a:t>prend</a:t>
            </a:r>
            <a:r>
              <a:rPr lang="de-DE" dirty="0"/>
              <a:t> des </a:t>
            </a:r>
            <a:r>
              <a:rPr lang="de-DE" dirty="0" err="1"/>
              <a:t>quantités</a:t>
            </a:r>
            <a:r>
              <a:rPr lang="de-DE" dirty="0"/>
              <a:t> </a:t>
            </a:r>
            <a:r>
              <a:rPr lang="de-DE" dirty="0" err="1"/>
              <a:t>aussi</a:t>
            </a:r>
            <a:r>
              <a:rPr lang="de-DE" dirty="0"/>
              <a:t> </a:t>
            </a:r>
            <a:r>
              <a:rPr lang="de-DE" dirty="0" err="1"/>
              <a:t>grandes</a:t>
            </a:r>
            <a:r>
              <a:rPr lang="de-DE" dirty="0"/>
              <a:t> et </a:t>
            </a:r>
            <a:r>
              <a:rPr lang="de-DE" dirty="0" err="1"/>
              <a:t>aussi</a:t>
            </a:r>
            <a:r>
              <a:rPr lang="de-DE" dirty="0"/>
              <a:t> </a:t>
            </a:r>
            <a:r>
              <a:rPr lang="de-DE" dirty="0" err="1"/>
              <a:t>petites</a:t>
            </a:r>
            <a:r>
              <a:rPr lang="de-DE" dirty="0"/>
              <a:t> </a:t>
            </a:r>
            <a:r>
              <a:rPr lang="de-DE" dirty="0" err="1"/>
              <a:t>qu‘il</a:t>
            </a:r>
            <a:r>
              <a:rPr lang="de-DE" dirty="0"/>
              <a:t> </a:t>
            </a:r>
            <a:r>
              <a:rPr lang="de-DE" dirty="0" err="1"/>
              <a:t>faut</a:t>
            </a:r>
            <a:r>
              <a:rPr lang="de-DE" dirty="0"/>
              <a:t> </a:t>
            </a:r>
            <a:r>
              <a:rPr lang="de-DE" dirty="0" err="1"/>
              <a:t>pour</a:t>
            </a:r>
            <a:r>
              <a:rPr lang="de-DE" dirty="0"/>
              <a:t> </a:t>
            </a:r>
            <a:r>
              <a:rPr lang="de-DE" dirty="0" err="1"/>
              <a:t>que</a:t>
            </a:r>
            <a:r>
              <a:rPr lang="de-DE" dirty="0"/>
              <a:t> </a:t>
            </a:r>
            <a:r>
              <a:rPr lang="de-DE" dirty="0" err="1"/>
              <a:t>l‘erreur</a:t>
            </a:r>
            <a:r>
              <a:rPr lang="de-DE" dirty="0"/>
              <a:t> </a:t>
            </a:r>
            <a:r>
              <a:rPr lang="de-DE" dirty="0" err="1"/>
              <a:t>soit</a:t>
            </a:r>
            <a:r>
              <a:rPr lang="de-DE" dirty="0"/>
              <a:t> </a:t>
            </a:r>
            <a:r>
              <a:rPr lang="de-DE" dirty="0" err="1"/>
              <a:t>moindre</a:t>
            </a:r>
            <a:r>
              <a:rPr lang="de-DE" dirty="0"/>
              <a:t> </a:t>
            </a:r>
            <a:r>
              <a:rPr lang="de-DE" dirty="0" err="1"/>
              <a:t>que</a:t>
            </a:r>
            <a:r>
              <a:rPr lang="de-DE" dirty="0"/>
              <a:t> </a:t>
            </a:r>
            <a:r>
              <a:rPr lang="de-DE" dirty="0" err="1"/>
              <a:t>l‘erreur</a:t>
            </a:r>
            <a:r>
              <a:rPr lang="de-DE" dirty="0"/>
              <a:t> </a:t>
            </a:r>
            <a:r>
              <a:rPr lang="de-DE" dirty="0" err="1"/>
              <a:t>donnée</a:t>
            </a:r>
            <a:r>
              <a:rPr lang="de-DE" dirty="0"/>
              <a:t>, de </a:t>
            </a:r>
            <a:r>
              <a:rPr lang="de-DE" dirty="0" err="1"/>
              <a:t>sorte</a:t>
            </a:r>
            <a:r>
              <a:rPr lang="de-DE" dirty="0"/>
              <a:t> </a:t>
            </a:r>
            <a:r>
              <a:rPr lang="de-DE" dirty="0" err="1"/>
              <a:t>qu‘on</a:t>
            </a:r>
            <a:r>
              <a:rPr lang="de-DE" dirty="0"/>
              <a:t> ne </a:t>
            </a:r>
            <a:r>
              <a:rPr lang="de-DE" dirty="0" err="1"/>
              <a:t>diffère</a:t>
            </a:r>
            <a:r>
              <a:rPr lang="de-DE" dirty="0"/>
              <a:t> du </a:t>
            </a:r>
            <a:r>
              <a:rPr lang="de-DE" dirty="0" err="1"/>
              <a:t>stile</a:t>
            </a:r>
            <a:r>
              <a:rPr lang="de-DE" dirty="0"/>
              <a:t> </a:t>
            </a:r>
            <a:r>
              <a:rPr lang="de-DE" dirty="0" err="1"/>
              <a:t>d‘Archimède</a:t>
            </a:r>
            <a:r>
              <a:rPr lang="de-DE" dirty="0"/>
              <a:t> </a:t>
            </a:r>
            <a:r>
              <a:rPr lang="de-DE" dirty="0" err="1"/>
              <a:t>que</a:t>
            </a:r>
            <a:r>
              <a:rPr lang="de-DE" dirty="0"/>
              <a:t> </a:t>
            </a:r>
            <a:r>
              <a:rPr lang="de-DE" dirty="0" err="1"/>
              <a:t>dans</a:t>
            </a:r>
            <a:r>
              <a:rPr lang="de-DE" dirty="0"/>
              <a:t> les </a:t>
            </a:r>
            <a:r>
              <a:rPr lang="de-DE" dirty="0" err="1"/>
              <a:t>expressions</a:t>
            </a:r>
            <a:r>
              <a:rPr lang="de-DE" dirty="0"/>
              <a:t>, </a:t>
            </a: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sont</a:t>
            </a:r>
            <a:r>
              <a:rPr lang="de-DE" dirty="0"/>
              <a:t> </a:t>
            </a:r>
            <a:r>
              <a:rPr lang="de-DE" dirty="0">
                <a:solidFill>
                  <a:srgbClr val="3366FF"/>
                </a:solidFill>
              </a:rPr>
              <a:t>plus </a:t>
            </a:r>
            <a:r>
              <a:rPr lang="de-DE" dirty="0" err="1">
                <a:solidFill>
                  <a:srgbClr val="3366FF"/>
                </a:solidFill>
              </a:rPr>
              <a:t>directes</a:t>
            </a:r>
            <a:r>
              <a:rPr lang="de-DE" dirty="0">
                <a:solidFill>
                  <a:srgbClr val="3366FF"/>
                </a:solidFill>
              </a:rPr>
              <a:t> </a:t>
            </a:r>
            <a:r>
              <a:rPr lang="de-DE" dirty="0" err="1"/>
              <a:t>dans</a:t>
            </a:r>
            <a:r>
              <a:rPr lang="de-DE" dirty="0"/>
              <a:t> </a:t>
            </a:r>
            <a:r>
              <a:rPr lang="de-DE" dirty="0" err="1"/>
              <a:t>notre</a:t>
            </a:r>
            <a:r>
              <a:rPr lang="de-DE" dirty="0"/>
              <a:t> </a:t>
            </a:r>
            <a:r>
              <a:rPr lang="de-DE" dirty="0" err="1"/>
              <a:t>méthode</a:t>
            </a:r>
            <a:r>
              <a:rPr lang="de-DE" dirty="0"/>
              <a:t> et plus </a:t>
            </a:r>
            <a:r>
              <a:rPr lang="de-DE" dirty="0" err="1"/>
              <a:t>conformes</a:t>
            </a:r>
            <a:r>
              <a:rPr lang="de-DE" dirty="0"/>
              <a:t> à </a:t>
            </a:r>
            <a:r>
              <a:rPr lang="de-DE" dirty="0" err="1">
                <a:solidFill>
                  <a:srgbClr val="3366FF"/>
                </a:solidFill>
              </a:rPr>
              <a:t>l‘art</a:t>
            </a:r>
            <a:r>
              <a:rPr lang="de-DE" dirty="0">
                <a:solidFill>
                  <a:srgbClr val="3366FF"/>
                </a:solidFill>
              </a:rPr>
              <a:t> </a:t>
            </a:r>
            <a:r>
              <a:rPr lang="de-DE" dirty="0" err="1">
                <a:solidFill>
                  <a:srgbClr val="3366FF"/>
                </a:solidFill>
              </a:rPr>
              <a:t>d‘inventer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8066731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Creativity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03199" y="1417638"/>
            <a:ext cx="8771467" cy="5135562"/>
          </a:xfrm>
        </p:spPr>
        <p:txBody>
          <a:bodyPr>
            <a:normAutofit lnSpcReduction="10000"/>
          </a:bodyPr>
          <a:lstStyle/>
          <a:p>
            <a:r>
              <a:rPr lang="de-DE" dirty="0"/>
              <a:t>All </a:t>
            </a:r>
            <a:r>
              <a:rPr lang="de-DE" dirty="0" err="1"/>
              <a:t>three</a:t>
            </a:r>
            <a:r>
              <a:rPr lang="de-DE" dirty="0"/>
              <a:t> </a:t>
            </a:r>
            <a:r>
              <a:rPr lang="de-DE" dirty="0" err="1"/>
              <a:t>mathematicians</a:t>
            </a:r>
            <a:r>
              <a:rPr lang="de-DE" dirty="0"/>
              <a:t> (A., K., L.) </a:t>
            </a:r>
            <a:r>
              <a:rPr lang="de-DE" dirty="0" err="1"/>
              <a:t>transgressed</a:t>
            </a:r>
            <a:r>
              <a:rPr lang="de-DE" dirty="0"/>
              <a:t> </a:t>
            </a:r>
            <a:r>
              <a:rPr lang="de-DE" dirty="0" err="1"/>
              <a:t>limits</a:t>
            </a:r>
            <a:r>
              <a:rPr lang="de-DE" dirty="0"/>
              <a:t>.</a:t>
            </a:r>
          </a:p>
          <a:p>
            <a:r>
              <a:rPr lang="de-DE" dirty="0"/>
              <a:t>All </a:t>
            </a:r>
            <a:r>
              <a:rPr lang="de-DE" dirty="0" err="1"/>
              <a:t>three</a:t>
            </a:r>
            <a:r>
              <a:rPr lang="de-DE" dirty="0"/>
              <a:t> </a:t>
            </a:r>
            <a:r>
              <a:rPr lang="de-DE" dirty="0" err="1"/>
              <a:t>were</a:t>
            </a:r>
            <a:r>
              <a:rPr lang="de-DE" dirty="0"/>
              <a:t> </a:t>
            </a:r>
            <a:r>
              <a:rPr lang="de-DE" dirty="0" err="1"/>
              <a:t>extremely</a:t>
            </a:r>
            <a:r>
              <a:rPr lang="de-DE" dirty="0"/>
              <a:t> </a:t>
            </a:r>
            <a:r>
              <a:rPr lang="de-DE" dirty="0" err="1"/>
              <a:t>creative</a:t>
            </a:r>
            <a:r>
              <a:rPr lang="de-DE" dirty="0"/>
              <a:t>.</a:t>
            </a:r>
          </a:p>
          <a:p>
            <a:r>
              <a:rPr lang="de-DE" dirty="0"/>
              <a:t>Godfrey Harold Hardy (1969):</a:t>
            </a:r>
          </a:p>
          <a:p>
            <a:r>
              <a:rPr lang="de-DE" dirty="0"/>
              <a:t>Archimedes will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remembered</a:t>
            </a:r>
            <a:r>
              <a:rPr lang="de-DE" dirty="0"/>
              <a:t> </a:t>
            </a:r>
            <a:r>
              <a:rPr lang="de-DE" dirty="0" err="1"/>
              <a:t>when</a:t>
            </a:r>
            <a:r>
              <a:rPr lang="de-DE" dirty="0"/>
              <a:t> </a:t>
            </a:r>
            <a:r>
              <a:rPr lang="de-DE" dirty="0" err="1"/>
              <a:t>Aeschylos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forgotten</a:t>
            </a:r>
            <a:r>
              <a:rPr lang="de-DE" dirty="0"/>
              <a:t>, </a:t>
            </a:r>
            <a:r>
              <a:rPr lang="de-DE" dirty="0" err="1"/>
              <a:t>because</a:t>
            </a:r>
            <a:r>
              <a:rPr lang="de-DE" dirty="0"/>
              <a:t> </a:t>
            </a:r>
            <a:r>
              <a:rPr lang="de-DE" dirty="0" err="1"/>
              <a:t>languages</a:t>
            </a:r>
            <a:r>
              <a:rPr lang="de-DE" dirty="0"/>
              <a:t> die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mathematical</a:t>
            </a:r>
            <a:r>
              <a:rPr lang="de-DE" dirty="0"/>
              <a:t> </a:t>
            </a:r>
            <a:r>
              <a:rPr lang="de-DE" dirty="0" err="1"/>
              <a:t>ideas</a:t>
            </a:r>
            <a:r>
              <a:rPr lang="de-DE" dirty="0"/>
              <a:t> do not. ‚</a:t>
            </a:r>
            <a:r>
              <a:rPr lang="de-DE" dirty="0" err="1"/>
              <a:t>Immortality</a:t>
            </a:r>
            <a:r>
              <a:rPr lang="de-DE" dirty="0"/>
              <a:t>‘ </a:t>
            </a:r>
            <a:r>
              <a:rPr lang="de-DE" dirty="0" err="1"/>
              <a:t>may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a </a:t>
            </a:r>
            <a:r>
              <a:rPr lang="de-DE" dirty="0" err="1"/>
              <a:t>silly</a:t>
            </a:r>
            <a:r>
              <a:rPr lang="de-DE" dirty="0"/>
              <a:t> </a:t>
            </a:r>
            <a:r>
              <a:rPr lang="de-DE" dirty="0" err="1"/>
              <a:t>word</a:t>
            </a:r>
            <a:r>
              <a:rPr lang="de-DE" dirty="0"/>
              <a:t>, but </a:t>
            </a:r>
            <a:r>
              <a:rPr lang="de-DE" dirty="0" err="1"/>
              <a:t>probably</a:t>
            </a:r>
            <a:r>
              <a:rPr lang="de-DE" dirty="0"/>
              <a:t> a </a:t>
            </a:r>
            <a:r>
              <a:rPr lang="de-DE" dirty="0" err="1"/>
              <a:t>mathematician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best</a:t>
            </a:r>
            <a:r>
              <a:rPr lang="de-DE" dirty="0"/>
              <a:t> </a:t>
            </a:r>
            <a:r>
              <a:rPr lang="de-DE" dirty="0" err="1"/>
              <a:t>chances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achieving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whatever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may</a:t>
            </a:r>
            <a:r>
              <a:rPr lang="de-DE" dirty="0"/>
              <a:t> </a:t>
            </a:r>
            <a:r>
              <a:rPr lang="de-DE" dirty="0" err="1"/>
              <a:t>mean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7827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Epilogue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39550" y="1417638"/>
            <a:ext cx="9004450" cy="5225777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Euler: </a:t>
            </a:r>
            <a:r>
              <a:rPr lang="de-DE" dirty="0" err="1"/>
              <a:t>Institutiones</a:t>
            </a:r>
            <a:r>
              <a:rPr lang="de-DE" dirty="0"/>
              <a:t> </a:t>
            </a:r>
            <a:r>
              <a:rPr lang="de-DE" dirty="0" err="1"/>
              <a:t>calculi</a:t>
            </a:r>
            <a:r>
              <a:rPr lang="de-DE" dirty="0"/>
              <a:t> </a:t>
            </a:r>
            <a:r>
              <a:rPr lang="de-DE" dirty="0" err="1"/>
              <a:t>differentialis</a:t>
            </a:r>
            <a:r>
              <a:rPr lang="de-DE" dirty="0"/>
              <a:t> 1755</a:t>
            </a:r>
          </a:p>
          <a:p>
            <a:pPr marL="0" indent="0">
              <a:buNone/>
            </a:pP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>
                <a:solidFill>
                  <a:srgbClr val="3366FF"/>
                </a:solidFill>
              </a:rPr>
              <a:t>quantitas</a:t>
            </a:r>
            <a:r>
              <a:rPr lang="de-DE" dirty="0">
                <a:solidFill>
                  <a:srgbClr val="3366FF"/>
                </a:solidFill>
              </a:rPr>
              <a:t> infinite </a:t>
            </a:r>
            <a:r>
              <a:rPr lang="de-DE" dirty="0" err="1">
                <a:solidFill>
                  <a:srgbClr val="3366FF"/>
                </a:solidFill>
              </a:rPr>
              <a:t>parva</a:t>
            </a:r>
            <a:r>
              <a:rPr lang="de-DE" dirty="0">
                <a:solidFill>
                  <a:srgbClr val="3366FF"/>
                </a:solidFill>
              </a:rPr>
              <a:t> </a:t>
            </a:r>
            <a:r>
              <a:rPr lang="de-DE" dirty="0" err="1"/>
              <a:t>nil</a:t>
            </a:r>
            <a:r>
              <a:rPr lang="de-DE" dirty="0"/>
              <a:t> </a:t>
            </a:r>
            <a:r>
              <a:rPr lang="de-DE" dirty="0" err="1"/>
              <a:t>aliud</a:t>
            </a:r>
            <a:r>
              <a:rPr lang="de-DE" dirty="0"/>
              <a:t>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nisi</a:t>
            </a:r>
            <a:r>
              <a:rPr lang="de-DE" dirty="0"/>
              <a:t> </a:t>
            </a:r>
            <a:r>
              <a:rPr lang="de-DE" dirty="0" err="1"/>
              <a:t>quantitas</a:t>
            </a:r>
            <a:r>
              <a:rPr lang="de-DE" dirty="0"/>
              <a:t> </a:t>
            </a:r>
            <a:r>
              <a:rPr lang="de-DE" dirty="0" err="1"/>
              <a:t>evanescens</a:t>
            </a:r>
            <a:r>
              <a:rPr lang="de-DE" dirty="0"/>
              <a:t> </a:t>
            </a:r>
            <a:r>
              <a:rPr lang="de-DE" dirty="0" err="1"/>
              <a:t>ideoque</a:t>
            </a:r>
            <a:r>
              <a:rPr lang="de-DE" dirty="0"/>
              <a:t> </a:t>
            </a:r>
            <a:r>
              <a:rPr lang="de-DE" dirty="0" err="1">
                <a:solidFill>
                  <a:srgbClr val="3366FF"/>
                </a:solidFill>
              </a:rPr>
              <a:t>revera</a:t>
            </a:r>
            <a:r>
              <a:rPr lang="de-DE" dirty="0">
                <a:solidFill>
                  <a:srgbClr val="3366FF"/>
                </a:solidFill>
              </a:rPr>
              <a:t> </a:t>
            </a:r>
            <a:r>
              <a:rPr lang="de-DE" dirty="0" err="1">
                <a:solidFill>
                  <a:srgbClr val="3366FF"/>
                </a:solidFill>
              </a:rPr>
              <a:t>erit</a:t>
            </a:r>
            <a:r>
              <a:rPr lang="de-DE" dirty="0">
                <a:solidFill>
                  <a:srgbClr val="3366FF"/>
                </a:solidFill>
              </a:rPr>
              <a:t> = 0</a:t>
            </a:r>
            <a:r>
              <a:rPr lang="de-DE" dirty="0"/>
              <a:t>. </a:t>
            </a:r>
            <a:r>
              <a:rPr lang="de-DE" dirty="0" err="1"/>
              <a:t>Consentit</a:t>
            </a:r>
            <a:r>
              <a:rPr lang="de-DE" dirty="0"/>
              <a:t> </a:t>
            </a:r>
            <a:r>
              <a:rPr lang="de-DE" dirty="0" err="1"/>
              <a:t>quoque</a:t>
            </a:r>
            <a:r>
              <a:rPr lang="de-DE" dirty="0"/>
              <a:t> </a:t>
            </a:r>
            <a:r>
              <a:rPr lang="de-DE" dirty="0" err="1"/>
              <a:t>ea</a:t>
            </a:r>
            <a:r>
              <a:rPr lang="de-DE" dirty="0"/>
              <a:t> infinite </a:t>
            </a:r>
            <a:r>
              <a:rPr lang="de-DE" dirty="0" err="1"/>
              <a:t>parvorum</a:t>
            </a:r>
            <a:r>
              <a:rPr lang="de-DE" dirty="0"/>
              <a:t> </a:t>
            </a:r>
            <a:r>
              <a:rPr lang="de-DE" dirty="0" err="1"/>
              <a:t>definitio</a:t>
            </a:r>
            <a:r>
              <a:rPr lang="de-DE" dirty="0"/>
              <a:t>, qua </a:t>
            </a:r>
            <a:r>
              <a:rPr lang="de-DE" dirty="0" err="1"/>
              <a:t>dicuntur</a:t>
            </a:r>
            <a:r>
              <a:rPr lang="de-DE" dirty="0"/>
              <a:t> </a:t>
            </a:r>
            <a:r>
              <a:rPr lang="de-DE" dirty="0" err="1"/>
              <a:t>omni</a:t>
            </a:r>
            <a:r>
              <a:rPr lang="de-DE" dirty="0"/>
              <a:t> </a:t>
            </a:r>
            <a:r>
              <a:rPr lang="de-DE" dirty="0" err="1"/>
              <a:t>quantitate</a:t>
            </a:r>
            <a:r>
              <a:rPr lang="de-DE" dirty="0"/>
              <a:t> </a:t>
            </a:r>
            <a:r>
              <a:rPr lang="de-DE" dirty="0" err="1"/>
              <a:t>assignabili</a:t>
            </a:r>
            <a:r>
              <a:rPr lang="de-DE" dirty="0"/>
              <a:t> </a:t>
            </a:r>
            <a:r>
              <a:rPr lang="de-DE" dirty="0" err="1"/>
              <a:t>minora</a:t>
            </a:r>
            <a:r>
              <a:rPr lang="de-DE" dirty="0"/>
              <a:t>; si </a:t>
            </a:r>
            <a:r>
              <a:rPr lang="de-DE" dirty="0" err="1"/>
              <a:t>enim</a:t>
            </a:r>
            <a:r>
              <a:rPr lang="de-DE" dirty="0"/>
              <a:t> </a:t>
            </a:r>
            <a:r>
              <a:rPr lang="de-DE" dirty="0" err="1"/>
              <a:t>quantitas</a:t>
            </a:r>
            <a:r>
              <a:rPr lang="de-DE" dirty="0"/>
              <a:t> </a:t>
            </a:r>
            <a:r>
              <a:rPr lang="de-DE" dirty="0" err="1"/>
              <a:t>tam</a:t>
            </a:r>
            <a:r>
              <a:rPr lang="de-DE" dirty="0"/>
              <a:t> </a:t>
            </a:r>
            <a:r>
              <a:rPr lang="de-DE" dirty="0" err="1"/>
              <a:t>fuerit</a:t>
            </a:r>
            <a:r>
              <a:rPr lang="de-DE" dirty="0"/>
              <a:t> </a:t>
            </a:r>
            <a:r>
              <a:rPr lang="de-DE" dirty="0" err="1"/>
              <a:t>parva</a:t>
            </a:r>
            <a:r>
              <a:rPr lang="de-DE" dirty="0"/>
              <a:t>,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omni</a:t>
            </a:r>
            <a:r>
              <a:rPr lang="de-DE" dirty="0"/>
              <a:t> </a:t>
            </a:r>
            <a:r>
              <a:rPr lang="de-DE" dirty="0" err="1"/>
              <a:t>quantitate</a:t>
            </a:r>
            <a:r>
              <a:rPr lang="de-DE" dirty="0"/>
              <a:t> </a:t>
            </a:r>
            <a:r>
              <a:rPr lang="de-DE" dirty="0" err="1"/>
              <a:t>assignabili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minor</a:t>
            </a:r>
            <a:r>
              <a:rPr lang="de-DE" dirty="0"/>
              <a:t>,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certe</a:t>
            </a:r>
            <a:r>
              <a:rPr lang="de-DE" dirty="0"/>
              <a:t> non </a:t>
            </a:r>
            <a:r>
              <a:rPr lang="de-DE" dirty="0" err="1"/>
              <a:t>poterit</a:t>
            </a:r>
            <a:r>
              <a:rPr lang="de-DE" dirty="0"/>
              <a:t> non esse </a:t>
            </a:r>
            <a:r>
              <a:rPr lang="de-DE" dirty="0" err="1"/>
              <a:t>nulla</a:t>
            </a:r>
            <a:r>
              <a:rPr lang="de-DE" dirty="0"/>
              <a:t>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737846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Epilogue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39550" y="1417638"/>
            <a:ext cx="8805592" cy="4708525"/>
          </a:xfrm>
        </p:spPr>
        <p:txBody>
          <a:bodyPr/>
          <a:lstStyle/>
          <a:p>
            <a:pPr marL="0" indent="0">
              <a:buNone/>
            </a:pPr>
            <a:r>
              <a:rPr lang="de-DE" dirty="0" err="1"/>
              <a:t>Hence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objection</a:t>
            </a:r>
            <a:r>
              <a:rPr lang="de-DE" dirty="0"/>
              <a:t> </a:t>
            </a:r>
            <a:r>
              <a:rPr lang="de-DE" dirty="0" err="1"/>
              <a:t>collapses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itself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analysis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infinites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accused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neglecting</a:t>
            </a:r>
            <a:r>
              <a:rPr lang="de-DE" dirty="0"/>
              <a:t> </a:t>
            </a:r>
            <a:r>
              <a:rPr lang="de-DE" dirty="0" err="1"/>
              <a:t>geometrical</a:t>
            </a:r>
            <a:r>
              <a:rPr lang="de-DE" dirty="0"/>
              <a:t> </a:t>
            </a:r>
            <a:r>
              <a:rPr lang="de-DE" dirty="0" err="1"/>
              <a:t>rigour</a:t>
            </a:r>
            <a:r>
              <a:rPr lang="de-DE" dirty="0"/>
              <a:t>, </a:t>
            </a:r>
            <a:r>
              <a:rPr lang="de-DE" dirty="0" err="1"/>
              <a:t>because</a:t>
            </a:r>
            <a:r>
              <a:rPr lang="de-DE" dirty="0"/>
              <a:t> </a:t>
            </a:r>
            <a:r>
              <a:rPr lang="de-DE" dirty="0" err="1"/>
              <a:t>nothing</a:t>
            </a:r>
            <a:r>
              <a:rPr lang="de-DE" dirty="0"/>
              <a:t> </a:t>
            </a:r>
            <a:r>
              <a:rPr lang="de-DE" dirty="0" err="1"/>
              <a:t>else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omitted</a:t>
            </a:r>
            <a:r>
              <a:rPr lang="de-DE" dirty="0"/>
              <a:t> but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in </a:t>
            </a:r>
            <a:r>
              <a:rPr lang="de-DE" dirty="0" err="1"/>
              <a:t>truth</a:t>
            </a:r>
            <a:r>
              <a:rPr lang="de-DE" dirty="0"/>
              <a:t> </a:t>
            </a:r>
            <a:r>
              <a:rPr lang="de-DE" dirty="0" err="1"/>
              <a:t>nothing</a:t>
            </a:r>
            <a:r>
              <a:rPr lang="de-DE" dirty="0"/>
              <a:t>.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reason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justly</a:t>
            </a:r>
            <a:r>
              <a:rPr lang="de-DE" dirty="0"/>
              <a:t> </a:t>
            </a:r>
            <a:r>
              <a:rPr lang="de-DE" dirty="0" err="1"/>
              <a:t>claim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in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elaborated</a:t>
            </a:r>
            <a:r>
              <a:rPr lang="de-DE" dirty="0"/>
              <a:t> </a:t>
            </a:r>
            <a:r>
              <a:rPr lang="de-DE" dirty="0" err="1"/>
              <a:t>science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highest</a:t>
            </a:r>
            <a:r>
              <a:rPr lang="de-DE" dirty="0"/>
              <a:t> </a:t>
            </a:r>
            <a:r>
              <a:rPr lang="de-DE" dirty="0" err="1"/>
              <a:t>geometrical</a:t>
            </a:r>
            <a:r>
              <a:rPr lang="de-DE" dirty="0"/>
              <a:t> </a:t>
            </a:r>
            <a:r>
              <a:rPr lang="de-DE" dirty="0" err="1"/>
              <a:t>rigour</a:t>
            </a:r>
            <a:r>
              <a:rPr lang="de-DE" dirty="0"/>
              <a:t> (</a:t>
            </a:r>
            <a:r>
              <a:rPr lang="de-DE" dirty="0" err="1">
                <a:solidFill>
                  <a:srgbClr val="3366FF"/>
                </a:solidFill>
              </a:rPr>
              <a:t>rigorem</a:t>
            </a:r>
            <a:r>
              <a:rPr lang="de-DE" dirty="0">
                <a:solidFill>
                  <a:srgbClr val="3366FF"/>
                </a:solidFill>
              </a:rPr>
              <a:t> </a:t>
            </a:r>
            <a:r>
              <a:rPr lang="de-DE" dirty="0" err="1">
                <a:solidFill>
                  <a:srgbClr val="3366FF"/>
                </a:solidFill>
              </a:rPr>
              <a:t>geometricum</a:t>
            </a:r>
            <a:r>
              <a:rPr lang="de-DE" dirty="0">
                <a:solidFill>
                  <a:srgbClr val="3366FF"/>
                </a:solidFill>
              </a:rPr>
              <a:t> </a:t>
            </a:r>
            <a:r>
              <a:rPr lang="de-DE" dirty="0" err="1">
                <a:solidFill>
                  <a:srgbClr val="3366FF"/>
                </a:solidFill>
              </a:rPr>
              <a:t>summum</a:t>
            </a:r>
            <a:r>
              <a:rPr lang="de-DE" dirty="0">
                <a:solidFill>
                  <a:srgbClr val="3366FF"/>
                </a:solidFill>
              </a:rPr>
              <a:t>)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occurs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books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ancients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equally</a:t>
            </a:r>
            <a:r>
              <a:rPr lang="de-DE" dirty="0"/>
              <a:t> </a:t>
            </a:r>
            <a:r>
              <a:rPr lang="de-DE" dirty="0" err="1"/>
              <a:t>diligently</a:t>
            </a:r>
            <a:r>
              <a:rPr lang="de-DE" dirty="0"/>
              <a:t> </a:t>
            </a:r>
            <a:r>
              <a:rPr lang="de-DE" dirty="0" err="1"/>
              <a:t>observed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5188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Program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56108"/>
            <a:ext cx="8229600" cy="5275653"/>
          </a:xfrm>
        </p:spPr>
        <p:txBody>
          <a:bodyPr>
            <a:normAutofit fontScale="92500" lnSpcReduction="20000"/>
          </a:bodyPr>
          <a:lstStyle/>
          <a:p>
            <a:r>
              <a:rPr lang="de-DE" sz="3500" dirty="0"/>
              <a:t>1. Archimedes: </a:t>
            </a:r>
            <a:r>
              <a:rPr lang="de-DE" dirty="0" err="1"/>
              <a:t>Per</a:t>
            </a:r>
            <a:r>
              <a:rPr lang="de-DE" altLang="ja-JP" dirty="0" err="1"/>
              <a:t>ì</a:t>
            </a:r>
            <a:r>
              <a:rPr lang="de-DE" altLang="ja-JP" dirty="0"/>
              <a:t> </a:t>
            </a:r>
            <a:r>
              <a:rPr lang="de-DE" altLang="ja-JP" dirty="0" err="1"/>
              <a:t>tôn</a:t>
            </a:r>
            <a:r>
              <a:rPr lang="de-DE" altLang="ja-JP" dirty="0"/>
              <a:t> </a:t>
            </a:r>
            <a:r>
              <a:rPr lang="de-DE" altLang="ja-JP" dirty="0" err="1"/>
              <a:t>mechanikôn</a:t>
            </a:r>
            <a:r>
              <a:rPr lang="de-DE" altLang="ja-JP" dirty="0"/>
              <a:t> </a:t>
            </a:r>
            <a:r>
              <a:rPr lang="de-DE" altLang="ja-JP" dirty="0" err="1"/>
              <a:t>theoremáton</a:t>
            </a:r>
            <a:r>
              <a:rPr lang="de-DE" altLang="ja-JP" dirty="0"/>
              <a:t> </a:t>
            </a:r>
            <a:r>
              <a:rPr lang="de-DE" altLang="ja-JP" dirty="0" err="1"/>
              <a:t>éphodos</a:t>
            </a:r>
            <a:r>
              <a:rPr lang="de-DE" altLang="ja-JP" dirty="0"/>
              <a:t>  3rd c. BC</a:t>
            </a:r>
            <a:r>
              <a:rPr lang="de-DE" sz="2000" dirty="0"/>
              <a:t> </a:t>
            </a:r>
            <a:endParaRPr lang="de-DE" dirty="0"/>
          </a:p>
          <a:p>
            <a:endParaRPr lang="de-DE" dirty="0"/>
          </a:p>
          <a:p>
            <a:r>
              <a:rPr lang="de-DE" dirty="0"/>
              <a:t>2. </a:t>
            </a:r>
            <a:r>
              <a:rPr lang="de-DE" dirty="0" err="1"/>
              <a:t>Kepler‘s</a:t>
            </a:r>
            <a:r>
              <a:rPr lang="de-DE" dirty="0"/>
              <a:t> New </a:t>
            </a:r>
            <a:r>
              <a:rPr lang="de-DE" dirty="0" err="1"/>
              <a:t>stereometry</a:t>
            </a:r>
            <a:r>
              <a:rPr lang="de-DE" dirty="0"/>
              <a:t> 1615</a:t>
            </a:r>
          </a:p>
          <a:p>
            <a:endParaRPr lang="de-DE" dirty="0"/>
          </a:p>
          <a:p>
            <a:r>
              <a:rPr lang="de-DE" dirty="0"/>
              <a:t>3. </a:t>
            </a:r>
            <a:r>
              <a:rPr lang="de-DE" dirty="0" err="1"/>
              <a:t>Guldin‘s</a:t>
            </a:r>
            <a:r>
              <a:rPr lang="de-DE" dirty="0"/>
              <a:t> </a:t>
            </a:r>
            <a:r>
              <a:rPr lang="de-DE" dirty="0" err="1"/>
              <a:t>Centrobaryca</a:t>
            </a:r>
            <a:r>
              <a:rPr lang="de-DE" dirty="0"/>
              <a:t> 1635-1641</a:t>
            </a:r>
          </a:p>
          <a:p>
            <a:endParaRPr lang="de-DE" dirty="0"/>
          </a:p>
          <a:p>
            <a:r>
              <a:rPr lang="de-DE" dirty="0"/>
              <a:t>4. </a:t>
            </a:r>
            <a:r>
              <a:rPr lang="de-DE" dirty="0" err="1"/>
              <a:t>Leibniz‘s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arithmetical</a:t>
            </a:r>
            <a:r>
              <a:rPr lang="de-DE" dirty="0"/>
              <a:t> </a:t>
            </a:r>
            <a:r>
              <a:rPr lang="de-DE" dirty="0" err="1"/>
              <a:t>quadrature</a:t>
            </a:r>
            <a:r>
              <a:rPr lang="de-DE" dirty="0"/>
              <a:t> etc. 1675/1676 (1993)</a:t>
            </a:r>
          </a:p>
          <a:p>
            <a:endParaRPr lang="de-DE" dirty="0"/>
          </a:p>
          <a:p>
            <a:r>
              <a:rPr lang="de-DE" dirty="0" err="1"/>
              <a:t>Epilogue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4146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12192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de-DE" dirty="0">
                <a:latin typeface="Arial" charset="0"/>
                <a:ea typeface="+mj-ea"/>
                <a:cs typeface="+mj-cs"/>
              </a:rPr>
              <a:t>1. Archimedes</a:t>
            </a:r>
            <a:r>
              <a:rPr lang="de-DE" dirty="0">
                <a:latin typeface="Arial" charset="0"/>
              </a:rPr>
              <a:t>: </a:t>
            </a:r>
            <a:r>
              <a:rPr lang="de-DE" dirty="0" err="1">
                <a:latin typeface="Arial" charset="0"/>
              </a:rPr>
              <a:t>Per</a:t>
            </a:r>
            <a:r>
              <a:rPr lang="de-DE" altLang="ja-JP" dirty="0" err="1">
                <a:latin typeface="Arial" charset="0"/>
              </a:rPr>
              <a:t>ì</a:t>
            </a:r>
            <a:r>
              <a:rPr lang="de-DE" altLang="ja-JP" dirty="0">
                <a:latin typeface="Arial" charset="0"/>
              </a:rPr>
              <a:t> </a:t>
            </a:r>
            <a:r>
              <a:rPr lang="de-DE" altLang="ja-JP" dirty="0" err="1">
                <a:latin typeface="Arial" charset="0"/>
              </a:rPr>
              <a:t>tôn</a:t>
            </a:r>
            <a:r>
              <a:rPr lang="de-DE" altLang="ja-JP" dirty="0">
                <a:latin typeface="Arial" charset="0"/>
              </a:rPr>
              <a:t> </a:t>
            </a:r>
            <a:r>
              <a:rPr lang="de-DE" altLang="ja-JP" dirty="0" err="1">
                <a:latin typeface="Arial" charset="0"/>
              </a:rPr>
              <a:t>mechanikôn</a:t>
            </a:r>
            <a:r>
              <a:rPr lang="de-DE" altLang="ja-JP" dirty="0">
                <a:latin typeface="Arial" charset="0"/>
              </a:rPr>
              <a:t> </a:t>
            </a:r>
            <a:r>
              <a:rPr lang="de-DE" altLang="ja-JP" dirty="0" err="1">
                <a:latin typeface="Arial" charset="0"/>
              </a:rPr>
              <a:t>theoremáton</a:t>
            </a:r>
            <a:r>
              <a:rPr lang="de-DE" altLang="ja-JP" dirty="0">
                <a:latin typeface="Arial" charset="0"/>
              </a:rPr>
              <a:t> </a:t>
            </a:r>
            <a:r>
              <a:rPr lang="de-DE" altLang="ja-JP" dirty="0" err="1">
                <a:latin typeface="Arial" charset="0"/>
              </a:rPr>
              <a:t>éphodos</a:t>
            </a:r>
            <a:r>
              <a:rPr lang="de-DE" dirty="0">
                <a:latin typeface="Arial" charset="0"/>
                <a:ea typeface="+mj-ea"/>
                <a:cs typeface="+mj-cs"/>
              </a:rPr>
              <a:t> 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0" y="1752600"/>
            <a:ext cx="9144000" cy="4572000"/>
          </a:xfrm>
        </p:spPr>
        <p:txBody>
          <a:bodyPr/>
          <a:lstStyle/>
          <a:p>
            <a:pPr eaLnBrk="1" hangingPunct="1"/>
            <a:r>
              <a:rPr lang="de-DE">
                <a:latin typeface="Arial" charset="0"/>
              </a:rPr>
              <a:t>Measurement of the circle:</a:t>
            </a:r>
          </a:p>
          <a:p>
            <a:pPr eaLnBrk="1" hangingPunct="1"/>
            <a:r>
              <a:rPr lang="de-DE">
                <a:latin typeface="Arial" charset="0"/>
              </a:rPr>
              <a:t>The area of any circle is equal to a right-angled triangle in which one of the sides about the right angle is equal to the radius, and the other to the circumference of the circle:</a:t>
            </a:r>
          </a:p>
          <a:p>
            <a:pPr eaLnBrk="1" hangingPunct="1"/>
            <a:r>
              <a:rPr lang="de-DE">
                <a:latin typeface="Arial" charset="0"/>
              </a:rPr>
              <a:t>                          </a:t>
            </a:r>
          </a:p>
          <a:p>
            <a:pPr eaLnBrk="1" hangingPunct="1"/>
            <a:endParaRPr lang="de-DE">
              <a:latin typeface="Arial" charset="0"/>
            </a:endParaRPr>
          </a:p>
        </p:txBody>
      </p:sp>
      <p:graphicFrame>
        <p:nvGraphicFramePr>
          <p:cNvPr id="24579" name="Objekt 1"/>
          <p:cNvGraphicFramePr>
            <a:graphicFrameLocks noChangeAspect="1"/>
          </p:cNvGraphicFramePr>
          <p:nvPr/>
        </p:nvGraphicFramePr>
        <p:xfrm>
          <a:off x="4016375" y="4437063"/>
          <a:ext cx="1604963" cy="1604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" name="Formel" r:id="rId4" imgW="393700" imgH="393700" progId="Equation.3">
                  <p:embed/>
                </p:oleObj>
              </mc:Choice>
              <mc:Fallback>
                <p:oleObj name="Formel" r:id="rId4" imgW="3937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6375" y="4437063"/>
                        <a:ext cx="1604963" cy="1604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38072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9144000" cy="13716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dirty="0" err="1">
                <a:latin typeface="Arial" charset="0"/>
                <a:ea typeface="+mj-ea"/>
                <a:cs typeface="+mj-cs"/>
              </a:rPr>
              <a:t>Per</a:t>
            </a:r>
            <a:r>
              <a:rPr lang="de-DE" altLang="ja-JP" dirty="0" err="1">
                <a:latin typeface="Arial" charset="0"/>
                <a:ea typeface="+mj-ea"/>
                <a:cs typeface="+mj-cs"/>
              </a:rPr>
              <a:t>ì</a:t>
            </a:r>
            <a:r>
              <a:rPr lang="de-DE" altLang="ja-JP" dirty="0">
                <a:latin typeface="Arial" charset="0"/>
                <a:ea typeface="+mj-ea"/>
                <a:cs typeface="+mj-cs"/>
              </a:rPr>
              <a:t> </a:t>
            </a:r>
            <a:r>
              <a:rPr lang="de-DE" altLang="ja-JP" dirty="0" err="1">
                <a:latin typeface="Arial" charset="0"/>
                <a:ea typeface="+mj-ea"/>
                <a:cs typeface="+mj-cs"/>
              </a:rPr>
              <a:t>tôn</a:t>
            </a:r>
            <a:r>
              <a:rPr lang="de-DE" altLang="ja-JP" dirty="0">
                <a:latin typeface="Arial" charset="0"/>
                <a:ea typeface="+mj-ea"/>
                <a:cs typeface="+mj-cs"/>
              </a:rPr>
              <a:t> </a:t>
            </a:r>
            <a:r>
              <a:rPr lang="de-DE" altLang="ja-JP" dirty="0" err="1">
                <a:latin typeface="Arial" charset="0"/>
                <a:ea typeface="+mj-ea"/>
                <a:cs typeface="+mj-cs"/>
              </a:rPr>
              <a:t>mechanikôn</a:t>
            </a:r>
            <a:r>
              <a:rPr lang="de-DE" altLang="ja-JP" dirty="0">
                <a:latin typeface="Arial" charset="0"/>
                <a:ea typeface="+mj-ea"/>
                <a:cs typeface="+mj-cs"/>
              </a:rPr>
              <a:t> </a:t>
            </a:r>
            <a:r>
              <a:rPr lang="de-DE" altLang="ja-JP" dirty="0" err="1">
                <a:latin typeface="Arial" charset="0"/>
                <a:ea typeface="+mj-ea"/>
                <a:cs typeface="+mj-cs"/>
              </a:rPr>
              <a:t>theoremáton</a:t>
            </a:r>
            <a:r>
              <a:rPr lang="de-DE" altLang="ja-JP" dirty="0">
                <a:latin typeface="Arial" charset="0"/>
                <a:ea typeface="+mj-ea"/>
                <a:cs typeface="+mj-cs"/>
              </a:rPr>
              <a:t> </a:t>
            </a:r>
            <a:r>
              <a:rPr lang="de-DE" altLang="ja-JP" dirty="0" err="1">
                <a:latin typeface="Arial" charset="0"/>
                <a:ea typeface="+mj-ea"/>
                <a:cs typeface="+mj-cs"/>
              </a:rPr>
              <a:t>éphodos</a:t>
            </a:r>
            <a:endParaRPr lang="de-DE" dirty="0">
              <a:latin typeface="Arial" charset="0"/>
              <a:ea typeface="+mj-ea"/>
              <a:cs typeface="+mj-cs"/>
            </a:endParaRPr>
          </a:p>
        </p:txBody>
      </p:sp>
      <p:sp>
        <p:nvSpPr>
          <p:cNvPr id="26626" name="Rectangle 3"/>
          <p:cNvSpPr>
            <a:spLocks noGrp="1" noChangeArrowheads="1"/>
          </p:cNvSpPr>
          <p:nvPr>
            <p:ph idx="1"/>
          </p:nvPr>
        </p:nvSpPr>
        <p:spPr>
          <a:xfrm>
            <a:off x="0" y="1700213"/>
            <a:ext cx="9144000" cy="4800600"/>
          </a:xfrm>
        </p:spPr>
        <p:txBody>
          <a:bodyPr/>
          <a:lstStyle/>
          <a:p>
            <a:pPr eaLnBrk="1" hangingPunct="1"/>
            <a:r>
              <a:rPr lang="de-DE" sz="2800" dirty="0" err="1">
                <a:latin typeface="Arial" charset="0"/>
              </a:rPr>
              <a:t>Analogous</a:t>
            </a:r>
            <a:r>
              <a:rPr lang="de-DE" sz="2800" dirty="0">
                <a:latin typeface="Arial" charset="0"/>
              </a:rPr>
              <a:t> </a:t>
            </a:r>
            <a:r>
              <a:rPr lang="de-DE" sz="2800" dirty="0" err="1">
                <a:latin typeface="Arial" charset="0"/>
              </a:rPr>
              <a:t>theorem</a:t>
            </a:r>
            <a:r>
              <a:rPr lang="de-DE" sz="2800" dirty="0">
                <a:latin typeface="Arial" charset="0"/>
              </a:rPr>
              <a:t> </a:t>
            </a:r>
            <a:r>
              <a:rPr lang="de-DE" sz="2800" dirty="0" err="1">
                <a:latin typeface="Arial" charset="0"/>
              </a:rPr>
              <a:t>by</a:t>
            </a:r>
            <a:r>
              <a:rPr lang="de-DE" sz="2800" dirty="0">
                <a:latin typeface="Arial" charset="0"/>
              </a:rPr>
              <a:t> </a:t>
            </a:r>
            <a:r>
              <a:rPr lang="de-DE" sz="2800" dirty="0" err="1">
                <a:latin typeface="Arial" charset="0"/>
              </a:rPr>
              <a:t>increasing</a:t>
            </a:r>
            <a:r>
              <a:rPr lang="de-DE" sz="2800" dirty="0">
                <a:latin typeface="Arial" charset="0"/>
              </a:rPr>
              <a:t> </a:t>
            </a:r>
            <a:r>
              <a:rPr lang="de-DE" sz="2800" dirty="0" err="1">
                <a:latin typeface="Arial" charset="0"/>
              </a:rPr>
              <a:t>the</a:t>
            </a:r>
            <a:r>
              <a:rPr lang="de-DE" sz="2800" dirty="0">
                <a:latin typeface="Arial" charset="0"/>
              </a:rPr>
              <a:t> </a:t>
            </a:r>
            <a:r>
              <a:rPr lang="de-DE" sz="2800" dirty="0" err="1">
                <a:latin typeface="Arial" charset="0"/>
              </a:rPr>
              <a:t>dimension</a:t>
            </a:r>
            <a:r>
              <a:rPr lang="de-DE" sz="2800" dirty="0">
                <a:latin typeface="Arial" charset="0"/>
              </a:rPr>
              <a:t> </a:t>
            </a:r>
            <a:r>
              <a:rPr lang="de-DE" sz="2800" dirty="0" err="1">
                <a:latin typeface="Arial" charset="0"/>
              </a:rPr>
              <a:t>by</a:t>
            </a:r>
            <a:r>
              <a:rPr lang="de-DE" sz="2800" dirty="0">
                <a:latin typeface="Arial" charset="0"/>
              </a:rPr>
              <a:t> 1:</a:t>
            </a:r>
          </a:p>
          <a:p>
            <a:pPr eaLnBrk="1" hangingPunct="1"/>
            <a:r>
              <a:rPr lang="de-DE" sz="2800" dirty="0" err="1">
                <a:latin typeface="Arial" charset="0"/>
              </a:rPr>
              <a:t>Sphere</a:t>
            </a:r>
            <a:r>
              <a:rPr lang="de-DE" sz="2800" dirty="0">
                <a:latin typeface="Arial" charset="0"/>
              </a:rPr>
              <a:t> </a:t>
            </a:r>
            <a:r>
              <a:rPr lang="de-DE" sz="2800" dirty="0" err="1">
                <a:latin typeface="Arial" charset="0"/>
              </a:rPr>
              <a:t>instead</a:t>
            </a:r>
            <a:r>
              <a:rPr lang="de-DE" sz="2800" dirty="0">
                <a:latin typeface="Arial" charset="0"/>
              </a:rPr>
              <a:t> </a:t>
            </a:r>
            <a:r>
              <a:rPr lang="de-DE" sz="2800" dirty="0" err="1">
                <a:latin typeface="Arial" charset="0"/>
              </a:rPr>
              <a:t>of</a:t>
            </a:r>
            <a:r>
              <a:rPr lang="de-DE" sz="2800" dirty="0">
                <a:latin typeface="Arial" charset="0"/>
              </a:rPr>
              <a:t> </a:t>
            </a:r>
            <a:r>
              <a:rPr lang="de-DE" sz="2800" dirty="0" err="1">
                <a:latin typeface="Arial" charset="0"/>
              </a:rPr>
              <a:t>circle</a:t>
            </a:r>
            <a:r>
              <a:rPr lang="de-DE" sz="2800" dirty="0">
                <a:latin typeface="Arial" charset="0"/>
              </a:rPr>
              <a:t> </a:t>
            </a:r>
          </a:p>
          <a:p>
            <a:pPr eaLnBrk="1" hangingPunct="1"/>
            <a:r>
              <a:rPr lang="de-DE" sz="2800" dirty="0" err="1">
                <a:latin typeface="Arial" charset="0"/>
              </a:rPr>
              <a:t>Cone</a:t>
            </a:r>
            <a:r>
              <a:rPr lang="de-DE" sz="2800" dirty="0">
                <a:latin typeface="Arial" charset="0"/>
              </a:rPr>
              <a:t> </a:t>
            </a:r>
            <a:r>
              <a:rPr lang="de-DE" sz="2800" dirty="0" err="1">
                <a:latin typeface="Arial" charset="0"/>
              </a:rPr>
              <a:t>instead</a:t>
            </a:r>
            <a:r>
              <a:rPr lang="de-DE" sz="2800" dirty="0">
                <a:latin typeface="Arial" charset="0"/>
              </a:rPr>
              <a:t> </a:t>
            </a:r>
            <a:r>
              <a:rPr lang="de-DE" sz="2800" dirty="0" err="1">
                <a:latin typeface="Arial" charset="0"/>
              </a:rPr>
              <a:t>of</a:t>
            </a:r>
            <a:r>
              <a:rPr lang="de-DE" sz="2800" dirty="0">
                <a:latin typeface="Arial" charset="0"/>
              </a:rPr>
              <a:t> </a:t>
            </a:r>
            <a:r>
              <a:rPr lang="de-DE" sz="2800" dirty="0" err="1">
                <a:latin typeface="Arial" charset="0"/>
              </a:rPr>
              <a:t>triangle</a:t>
            </a:r>
            <a:r>
              <a:rPr lang="de-DE" sz="2800" dirty="0">
                <a:latin typeface="Arial" charset="0"/>
              </a:rPr>
              <a:t> </a:t>
            </a:r>
          </a:p>
          <a:p>
            <a:pPr eaLnBrk="1" hangingPunct="1"/>
            <a:r>
              <a:rPr lang="de-DE" sz="2800" dirty="0" err="1">
                <a:latin typeface="Arial" charset="0"/>
              </a:rPr>
              <a:t>Surface</a:t>
            </a:r>
            <a:r>
              <a:rPr lang="de-DE" sz="2800" dirty="0">
                <a:latin typeface="Arial" charset="0"/>
              </a:rPr>
              <a:t> </a:t>
            </a:r>
            <a:r>
              <a:rPr lang="de-DE" sz="2800" dirty="0" err="1">
                <a:latin typeface="Arial" charset="0"/>
              </a:rPr>
              <a:t>of</a:t>
            </a:r>
            <a:r>
              <a:rPr lang="de-DE" sz="2800" dirty="0">
                <a:latin typeface="Arial" charset="0"/>
              </a:rPr>
              <a:t> </a:t>
            </a:r>
            <a:r>
              <a:rPr lang="de-DE" sz="2800" dirty="0" err="1">
                <a:latin typeface="Arial" charset="0"/>
              </a:rPr>
              <a:t>the</a:t>
            </a:r>
            <a:r>
              <a:rPr lang="de-DE" sz="2800" dirty="0">
                <a:latin typeface="Arial" charset="0"/>
              </a:rPr>
              <a:t> </a:t>
            </a:r>
            <a:r>
              <a:rPr lang="de-DE" sz="2800" dirty="0" err="1">
                <a:latin typeface="Arial" charset="0"/>
              </a:rPr>
              <a:t>sphere</a:t>
            </a:r>
            <a:r>
              <a:rPr lang="de-DE" sz="2800" dirty="0">
                <a:latin typeface="Arial" charset="0"/>
              </a:rPr>
              <a:t> (</a:t>
            </a:r>
            <a:r>
              <a:rPr lang="de-DE" sz="2800" dirty="0" err="1">
                <a:latin typeface="Arial" charset="0"/>
              </a:rPr>
              <a:t>boundary</a:t>
            </a:r>
            <a:r>
              <a:rPr lang="de-DE" sz="2800" dirty="0">
                <a:latin typeface="Arial" charset="0"/>
              </a:rPr>
              <a:t>) </a:t>
            </a:r>
            <a:r>
              <a:rPr lang="de-DE" sz="2800" dirty="0" err="1">
                <a:latin typeface="Arial" charset="0"/>
              </a:rPr>
              <a:t>instead</a:t>
            </a:r>
            <a:r>
              <a:rPr lang="de-DE" sz="2800" dirty="0">
                <a:latin typeface="Arial" charset="0"/>
              </a:rPr>
              <a:t> </a:t>
            </a:r>
            <a:r>
              <a:rPr lang="de-DE" sz="2800" dirty="0" err="1">
                <a:latin typeface="Arial" charset="0"/>
              </a:rPr>
              <a:t>of</a:t>
            </a:r>
            <a:r>
              <a:rPr lang="de-DE" sz="2800" dirty="0">
                <a:latin typeface="Arial" charset="0"/>
              </a:rPr>
              <a:t> </a:t>
            </a:r>
            <a:r>
              <a:rPr lang="de-DE" sz="2800" dirty="0" err="1">
                <a:latin typeface="Arial" charset="0"/>
              </a:rPr>
              <a:t>circumference</a:t>
            </a:r>
            <a:r>
              <a:rPr lang="de-DE" sz="2800" dirty="0">
                <a:latin typeface="Arial" charset="0"/>
              </a:rPr>
              <a:t> </a:t>
            </a:r>
            <a:r>
              <a:rPr lang="de-DE" sz="2800" dirty="0" err="1">
                <a:latin typeface="Arial" charset="0"/>
              </a:rPr>
              <a:t>of</a:t>
            </a:r>
            <a:r>
              <a:rPr lang="de-DE" sz="2800" dirty="0">
                <a:latin typeface="Arial" charset="0"/>
              </a:rPr>
              <a:t> </a:t>
            </a:r>
            <a:r>
              <a:rPr lang="de-DE" sz="2800" dirty="0" err="1">
                <a:latin typeface="Arial" charset="0"/>
              </a:rPr>
              <a:t>the</a:t>
            </a:r>
            <a:r>
              <a:rPr lang="de-DE" sz="2800" dirty="0">
                <a:latin typeface="Arial" charset="0"/>
              </a:rPr>
              <a:t> </a:t>
            </a:r>
            <a:r>
              <a:rPr lang="de-DE" sz="2800" dirty="0" err="1">
                <a:latin typeface="Arial" charset="0"/>
              </a:rPr>
              <a:t>circle</a:t>
            </a:r>
            <a:r>
              <a:rPr lang="de-DE" sz="2800" dirty="0">
                <a:latin typeface="Arial" charset="0"/>
              </a:rPr>
              <a:t> (</a:t>
            </a:r>
            <a:r>
              <a:rPr lang="de-DE" sz="2800" dirty="0" err="1">
                <a:latin typeface="Arial" charset="0"/>
              </a:rPr>
              <a:t>boundary</a:t>
            </a:r>
            <a:r>
              <a:rPr lang="de-DE" sz="2800" dirty="0">
                <a:latin typeface="Arial" charset="0"/>
              </a:rPr>
              <a:t>)</a:t>
            </a:r>
          </a:p>
          <a:p>
            <a:pPr eaLnBrk="1" hangingPunct="1"/>
            <a:r>
              <a:rPr lang="de-DE" sz="2800" dirty="0">
                <a:latin typeface="Arial" charset="0"/>
              </a:rPr>
              <a:t>The </a:t>
            </a:r>
            <a:r>
              <a:rPr lang="de-DE" sz="2800" dirty="0" err="1">
                <a:latin typeface="Arial" charset="0"/>
              </a:rPr>
              <a:t>volume</a:t>
            </a:r>
            <a:r>
              <a:rPr lang="de-DE" sz="2800" dirty="0">
                <a:latin typeface="Arial" charset="0"/>
              </a:rPr>
              <a:t> </a:t>
            </a:r>
            <a:r>
              <a:rPr lang="de-DE" sz="2800" dirty="0" err="1">
                <a:latin typeface="Arial" charset="0"/>
              </a:rPr>
              <a:t>of</a:t>
            </a:r>
            <a:r>
              <a:rPr lang="de-DE" sz="2800" dirty="0">
                <a:latin typeface="Arial" charset="0"/>
              </a:rPr>
              <a:t> a </a:t>
            </a:r>
            <a:r>
              <a:rPr lang="de-DE" sz="2800" dirty="0" err="1">
                <a:latin typeface="Arial" charset="0"/>
              </a:rPr>
              <a:t>sphere</a:t>
            </a:r>
            <a:r>
              <a:rPr lang="de-DE" sz="2800" dirty="0">
                <a:latin typeface="Arial" charset="0"/>
              </a:rPr>
              <a:t> </a:t>
            </a:r>
            <a:r>
              <a:rPr lang="de-DE" sz="2800" dirty="0" err="1">
                <a:latin typeface="Arial" charset="0"/>
              </a:rPr>
              <a:t>is</a:t>
            </a:r>
            <a:r>
              <a:rPr lang="de-DE" sz="2800" dirty="0">
                <a:latin typeface="Arial" charset="0"/>
              </a:rPr>
              <a:t> </a:t>
            </a:r>
            <a:r>
              <a:rPr lang="de-DE" sz="2800" dirty="0" err="1">
                <a:latin typeface="Arial" charset="0"/>
              </a:rPr>
              <a:t>equal</a:t>
            </a:r>
            <a:r>
              <a:rPr lang="de-DE" sz="2800" dirty="0">
                <a:latin typeface="Arial" charset="0"/>
              </a:rPr>
              <a:t> </a:t>
            </a:r>
            <a:r>
              <a:rPr lang="de-DE" sz="2800" dirty="0" err="1">
                <a:latin typeface="Arial" charset="0"/>
              </a:rPr>
              <a:t>to</a:t>
            </a:r>
            <a:r>
              <a:rPr lang="de-DE" sz="2800" dirty="0">
                <a:latin typeface="Arial" charset="0"/>
              </a:rPr>
              <a:t> </a:t>
            </a:r>
            <a:r>
              <a:rPr lang="de-DE" sz="2800" dirty="0" err="1">
                <a:latin typeface="Arial" charset="0"/>
              </a:rPr>
              <a:t>the</a:t>
            </a:r>
            <a:r>
              <a:rPr lang="de-DE" sz="2800" dirty="0">
                <a:latin typeface="Arial" charset="0"/>
              </a:rPr>
              <a:t> </a:t>
            </a:r>
            <a:r>
              <a:rPr lang="de-DE" sz="2800" dirty="0" err="1">
                <a:latin typeface="Arial" charset="0"/>
              </a:rPr>
              <a:t>volume</a:t>
            </a:r>
            <a:r>
              <a:rPr lang="de-DE" sz="2800" dirty="0">
                <a:latin typeface="Arial" charset="0"/>
              </a:rPr>
              <a:t> </a:t>
            </a:r>
            <a:r>
              <a:rPr lang="de-DE" sz="2800" dirty="0" err="1">
                <a:latin typeface="Arial" charset="0"/>
              </a:rPr>
              <a:t>of</a:t>
            </a:r>
            <a:r>
              <a:rPr lang="de-DE" sz="2800" dirty="0">
                <a:latin typeface="Arial" charset="0"/>
              </a:rPr>
              <a:t> a </a:t>
            </a:r>
            <a:r>
              <a:rPr lang="de-DE" sz="2800" dirty="0" err="1">
                <a:latin typeface="Arial" charset="0"/>
              </a:rPr>
              <a:t>cone</a:t>
            </a:r>
            <a:r>
              <a:rPr lang="de-DE" sz="2800" dirty="0">
                <a:latin typeface="Arial" charset="0"/>
              </a:rPr>
              <a:t> </a:t>
            </a:r>
            <a:r>
              <a:rPr lang="de-DE" sz="2800" dirty="0" err="1">
                <a:latin typeface="Arial" charset="0"/>
              </a:rPr>
              <a:t>with</a:t>
            </a:r>
            <a:r>
              <a:rPr lang="de-DE" sz="2800" dirty="0">
                <a:latin typeface="Arial" charset="0"/>
              </a:rPr>
              <a:t> </a:t>
            </a:r>
            <a:r>
              <a:rPr lang="de-DE" sz="2800" dirty="0" err="1">
                <a:latin typeface="Arial" charset="0"/>
              </a:rPr>
              <a:t>base</a:t>
            </a:r>
            <a:r>
              <a:rPr lang="de-DE" sz="2800" dirty="0">
                <a:latin typeface="Arial" charset="0"/>
              </a:rPr>
              <a:t> </a:t>
            </a:r>
            <a:r>
              <a:rPr lang="de-DE" sz="2800" dirty="0" err="1">
                <a:latin typeface="Arial" charset="0"/>
              </a:rPr>
              <a:t>equal</a:t>
            </a:r>
            <a:r>
              <a:rPr lang="de-DE" sz="2800" dirty="0">
                <a:latin typeface="Arial" charset="0"/>
              </a:rPr>
              <a:t> </a:t>
            </a:r>
            <a:r>
              <a:rPr lang="de-DE" sz="2800" dirty="0" err="1">
                <a:latin typeface="Arial" charset="0"/>
              </a:rPr>
              <a:t>to</a:t>
            </a:r>
            <a:r>
              <a:rPr lang="de-DE" sz="2800" dirty="0">
                <a:latin typeface="Arial" charset="0"/>
              </a:rPr>
              <a:t> </a:t>
            </a:r>
            <a:r>
              <a:rPr lang="de-DE" sz="2800" dirty="0" err="1">
                <a:latin typeface="Arial" charset="0"/>
              </a:rPr>
              <a:t>the</a:t>
            </a:r>
            <a:r>
              <a:rPr lang="de-DE" sz="2800" dirty="0">
                <a:latin typeface="Arial" charset="0"/>
              </a:rPr>
              <a:t> </a:t>
            </a:r>
            <a:r>
              <a:rPr lang="de-DE" sz="2800" dirty="0" err="1">
                <a:latin typeface="Arial" charset="0"/>
              </a:rPr>
              <a:t>surface</a:t>
            </a:r>
            <a:r>
              <a:rPr lang="de-DE" sz="2800" dirty="0">
                <a:latin typeface="Arial" charset="0"/>
              </a:rPr>
              <a:t> </a:t>
            </a:r>
            <a:r>
              <a:rPr lang="de-DE" sz="2800" dirty="0" err="1">
                <a:latin typeface="Arial" charset="0"/>
              </a:rPr>
              <a:t>of</a:t>
            </a:r>
            <a:r>
              <a:rPr lang="de-DE" sz="2800" dirty="0">
                <a:latin typeface="Arial" charset="0"/>
              </a:rPr>
              <a:t> </a:t>
            </a:r>
            <a:r>
              <a:rPr lang="de-DE" sz="2800" dirty="0" err="1">
                <a:latin typeface="Arial" charset="0"/>
              </a:rPr>
              <a:t>the</a:t>
            </a:r>
            <a:r>
              <a:rPr lang="de-DE" sz="2800" dirty="0">
                <a:latin typeface="Arial" charset="0"/>
              </a:rPr>
              <a:t> </a:t>
            </a:r>
            <a:r>
              <a:rPr lang="de-DE" sz="2800" dirty="0" err="1">
                <a:latin typeface="Arial" charset="0"/>
              </a:rPr>
              <a:t>sphere</a:t>
            </a:r>
            <a:r>
              <a:rPr lang="de-DE" sz="2800" dirty="0">
                <a:latin typeface="Arial" charset="0"/>
              </a:rPr>
              <a:t> </a:t>
            </a:r>
            <a:r>
              <a:rPr lang="de-DE" sz="2800" dirty="0" err="1">
                <a:latin typeface="Arial" charset="0"/>
              </a:rPr>
              <a:t>and</a:t>
            </a:r>
            <a:r>
              <a:rPr lang="de-DE" sz="2800" dirty="0">
                <a:latin typeface="Arial" charset="0"/>
              </a:rPr>
              <a:t> </a:t>
            </a:r>
            <a:r>
              <a:rPr lang="de-DE" sz="2800" dirty="0" err="1">
                <a:latin typeface="Arial" charset="0"/>
              </a:rPr>
              <a:t>height</a:t>
            </a:r>
            <a:r>
              <a:rPr lang="de-DE" sz="2800" dirty="0">
                <a:latin typeface="Arial" charset="0"/>
              </a:rPr>
              <a:t> </a:t>
            </a:r>
            <a:r>
              <a:rPr lang="de-DE" sz="2800" dirty="0" err="1">
                <a:latin typeface="Arial" charset="0"/>
              </a:rPr>
              <a:t>equal</a:t>
            </a:r>
            <a:r>
              <a:rPr lang="de-DE" sz="2800" dirty="0">
                <a:latin typeface="Arial" charset="0"/>
              </a:rPr>
              <a:t> </a:t>
            </a:r>
            <a:r>
              <a:rPr lang="de-DE" sz="2800" dirty="0" err="1">
                <a:latin typeface="Arial" charset="0"/>
              </a:rPr>
              <a:t>to</a:t>
            </a:r>
            <a:r>
              <a:rPr lang="de-DE" sz="2800" dirty="0">
                <a:latin typeface="Arial" charset="0"/>
              </a:rPr>
              <a:t> </a:t>
            </a:r>
            <a:r>
              <a:rPr lang="de-DE" sz="2800" dirty="0" err="1">
                <a:latin typeface="Arial" charset="0"/>
              </a:rPr>
              <a:t>the</a:t>
            </a:r>
            <a:r>
              <a:rPr lang="de-DE" sz="2800" dirty="0">
                <a:latin typeface="Arial" charset="0"/>
              </a:rPr>
              <a:t> </a:t>
            </a:r>
            <a:r>
              <a:rPr lang="de-DE" sz="2800" dirty="0" err="1">
                <a:latin typeface="Arial" charset="0"/>
              </a:rPr>
              <a:t>radius:V</a:t>
            </a:r>
            <a:r>
              <a:rPr lang="de-DE" sz="2800" baseline="-25000" dirty="0" err="1">
                <a:latin typeface="Arial" charset="0"/>
              </a:rPr>
              <a:t>sphere</a:t>
            </a:r>
            <a:r>
              <a:rPr lang="de-DE" sz="2800" dirty="0">
                <a:latin typeface="Arial" charset="0"/>
              </a:rPr>
              <a:t>=</a:t>
            </a:r>
            <a:r>
              <a:rPr lang="de-DE" sz="2800" dirty="0" err="1">
                <a:latin typeface="Arial" charset="0"/>
              </a:rPr>
              <a:t>V</a:t>
            </a:r>
            <a:r>
              <a:rPr lang="de-DE" sz="2800" baseline="-25000" dirty="0" err="1">
                <a:latin typeface="Arial" charset="0"/>
              </a:rPr>
              <a:t>cone</a:t>
            </a:r>
            <a:r>
              <a:rPr lang="de-DE" sz="2800" dirty="0">
                <a:latin typeface="Arial" charset="0"/>
              </a:rPr>
              <a:t> </a:t>
            </a:r>
            <a:r>
              <a:rPr lang="de-DE" sz="2800" baseline="-25000" dirty="0">
                <a:latin typeface="Arial" charset="0"/>
              </a:rPr>
              <a:t>1</a:t>
            </a:r>
            <a:endParaRPr lang="de-DE" sz="28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945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3271</Words>
  <Application>Microsoft Office PowerPoint</Application>
  <PresentationFormat>Экран (4:3)</PresentationFormat>
  <Paragraphs>275</Paragraphs>
  <Slides>63</Slides>
  <Notes>24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9" baseType="lpstr">
      <vt:lpstr>Arial</vt:lpstr>
      <vt:lpstr>Bwgrkl</vt:lpstr>
      <vt:lpstr>Calibri</vt:lpstr>
      <vt:lpstr>Times New Roman</vt:lpstr>
      <vt:lpstr>Office-Design</vt:lpstr>
      <vt:lpstr>Formel</vt:lpstr>
      <vt:lpstr>Mathematical rigour, mathematical creativity, and the transgression of limits </vt:lpstr>
      <vt:lpstr>Introduction </vt:lpstr>
      <vt:lpstr>Vitruvius on Archimedes</vt:lpstr>
      <vt:lpstr>Walter Ryff, Architectur 1547</vt:lpstr>
      <vt:lpstr>Introduction </vt:lpstr>
      <vt:lpstr>Introduction </vt:lpstr>
      <vt:lpstr>Program</vt:lpstr>
      <vt:lpstr>1. Archimedes: Perì tôn mechanikôn theoremáton éphodos </vt:lpstr>
      <vt:lpstr>Perì tôn mechanikôn theoremáton éphodos</vt:lpstr>
      <vt:lpstr>Sphere and cylinder</vt:lpstr>
      <vt:lpstr>Theorem about sphere and cone</vt:lpstr>
      <vt:lpstr>Problem: surface of a sphere</vt:lpstr>
      <vt:lpstr>Archimedean trópos of the éphodos</vt:lpstr>
      <vt:lpstr>Archimedes transgressed limits</vt:lpstr>
      <vt:lpstr>2. Kepler‘s New stereometry 1615</vt:lpstr>
      <vt:lpstr>Kepler: Preamble on the reason for the figure of a wine barrel</vt:lpstr>
      <vt:lpstr>Kepler‘s method</vt:lpstr>
      <vt:lpstr>(1) Area of the circle</vt:lpstr>
      <vt:lpstr>Grégoire de St. Vincent 1647</vt:lpstr>
      <vt:lpstr>Area of the circle </vt:lpstr>
      <vt:lpstr>Ratio of the circumference to the diameter</vt:lpstr>
      <vt:lpstr> Sphere and cone</vt:lpstr>
      <vt:lpstr>Sphere and cylinder</vt:lpstr>
      <vt:lpstr>(2) The surface of the sphere surface of a cone = πrs</vt:lpstr>
      <vt:lpstr>The cones</vt:lpstr>
      <vt:lpstr>The surface of the sphere</vt:lpstr>
      <vt:lpstr>(3) Kepler: „Supplement“ to the Archimedean solid geometry</vt:lpstr>
      <vt:lpstr>Theorem 18</vt:lpstr>
      <vt:lpstr>Kepler‘s apple</vt:lpstr>
      <vt:lpstr>Apple</vt:lpstr>
      <vt:lpstr>Kepler, Nova stereometria, Th. 20</vt:lpstr>
      <vt:lpstr>Kepler, Nova stereometria, Th. 20</vt:lpstr>
      <vt:lpstr>Construction of the cylindrical hoof</vt:lpstr>
      <vt:lpstr>Theorem 20: Apple ring</vt:lpstr>
      <vt:lpstr>3. Guldin‘s Centrobaryca 1635-1641</vt:lpstr>
      <vt:lpstr>Guldin on Archimedes IV, 289, 291</vt:lpstr>
      <vt:lpstr>The Pappus-Guldin theorems</vt:lpstr>
      <vt:lpstr>Guldin‘s own claim</vt:lpstr>
      <vt:lpstr>Five chapters </vt:lpstr>
      <vt:lpstr>Archimedes, On the sphere and cyl. I,33 (I,21-33 rotating polygons)</vt:lpstr>
      <vt:lpstr>Guldin IV,1 prop. VII</vt:lpstr>
      <vt:lpstr>Guldin on Kepler (IV, 322)</vt:lpstr>
      <vt:lpstr>Guldin on Kepler‘s apple calculation</vt:lpstr>
      <vt:lpstr>Guldin‘s calculation of the volume</vt:lpstr>
      <vt:lpstr>Guldin, De centro gravitatis 1641</vt:lpstr>
      <vt:lpstr>Point and indivisible</vt:lpstr>
      <vt:lpstr>4. Leibniz‘s On the arithmetical quadrature etc. 1675/76 (1993)</vt:lpstr>
      <vt:lpstr>A VII,4, N. 16,1 (Spring 1673)</vt:lpstr>
      <vt:lpstr>Theorem 6</vt:lpstr>
      <vt:lpstr>Warning of the reader</vt:lpstr>
      <vt:lpstr>Warning (cont.)</vt:lpstr>
      <vt:lpstr>Theorem 6</vt:lpstr>
      <vt:lpstr>3 important characteristics</vt:lpstr>
      <vt:lpstr>Justification of the principle of linearization</vt:lpstr>
      <vt:lpstr>Definition of this equivalence</vt:lpstr>
      <vt:lpstr>De quadratura arithmetica circuli ellipseos et hyperbolae 1676 (1993, 69; 2016, 130)</vt:lpstr>
      <vt:lpstr>Nova methodus October 1684 LMG V, 223</vt:lpstr>
      <vt:lpstr>Obscurity, fruitfulness (1993, 69) </vt:lpstr>
      <vt:lpstr>Ostensive demonstrations</vt:lpstr>
      <vt:lpstr>Mémoire touchant son sentiment sur le calcul différentiel 1701</vt:lpstr>
      <vt:lpstr>Creativity</vt:lpstr>
      <vt:lpstr>Epilogue</vt:lpstr>
      <vt:lpstr>Epilogue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Mathematical rigour, mathematical creativity, and the transgression of limits</dc:title>
  <dc:creator>Eberhard Knobloch</dc:creator>
  <cp:lastModifiedBy>1</cp:lastModifiedBy>
  <cp:revision>166</cp:revision>
  <cp:lastPrinted>2021-08-27T13:31:14Z</cp:lastPrinted>
  <dcterms:created xsi:type="dcterms:W3CDTF">2021-04-15T09:10:04Z</dcterms:created>
  <dcterms:modified xsi:type="dcterms:W3CDTF">2021-10-29T17:38:48Z</dcterms:modified>
</cp:coreProperties>
</file>