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4213" r:id="rId1"/>
  </p:sldMasterIdLst>
  <p:notesMasterIdLst>
    <p:notesMasterId r:id="rId38"/>
  </p:notesMasterIdLst>
  <p:handoutMasterIdLst>
    <p:handoutMasterId r:id="rId39"/>
  </p:handoutMasterIdLst>
  <p:sldIdLst>
    <p:sldId id="256" r:id="rId2"/>
    <p:sldId id="763" r:id="rId3"/>
    <p:sldId id="868" r:id="rId4"/>
    <p:sldId id="873" r:id="rId5"/>
    <p:sldId id="872" r:id="rId6"/>
    <p:sldId id="869" r:id="rId7"/>
    <p:sldId id="871" r:id="rId8"/>
    <p:sldId id="848" r:id="rId9"/>
    <p:sldId id="867" r:id="rId10"/>
    <p:sldId id="866" r:id="rId11"/>
    <p:sldId id="841" r:id="rId12"/>
    <p:sldId id="851" r:id="rId13"/>
    <p:sldId id="850" r:id="rId14"/>
    <p:sldId id="586" r:id="rId15"/>
    <p:sldId id="852" r:id="rId16"/>
    <p:sldId id="853" r:id="rId17"/>
    <p:sldId id="587" r:id="rId18"/>
    <p:sldId id="585" r:id="rId19"/>
    <p:sldId id="854" r:id="rId20"/>
    <p:sldId id="865" r:id="rId21"/>
    <p:sldId id="849" r:id="rId22"/>
    <p:sldId id="855" r:id="rId23"/>
    <p:sldId id="857" r:id="rId24"/>
    <p:sldId id="858" r:id="rId25"/>
    <p:sldId id="856" r:id="rId26"/>
    <p:sldId id="859" r:id="rId27"/>
    <p:sldId id="864" r:id="rId28"/>
    <p:sldId id="844" r:id="rId29"/>
    <p:sldId id="861" r:id="rId30"/>
    <p:sldId id="863" r:id="rId31"/>
    <p:sldId id="860" r:id="rId32"/>
    <p:sldId id="782" r:id="rId33"/>
    <p:sldId id="792" r:id="rId34"/>
    <p:sldId id="737" r:id="rId35"/>
    <p:sldId id="826" r:id="rId36"/>
    <p:sldId id="777" r:id="rId37"/>
  </p:sldIdLst>
  <p:sldSz cx="9144000" cy="6858000" type="screen4x3"/>
  <p:notesSz cx="6669088" cy="9926638"/>
  <p:embeddedFontLst>
    <p:embeddedFont>
      <p:font typeface="Arial Black" panose="020B0A04020102020204" pitchFamily="34" charset="0"/>
      <p:bold r:id="rId40"/>
    </p:embeddedFont>
    <p:embeddedFont>
      <p:font typeface="Calibri" panose="020F0502020204030204" pitchFamily="34" charset="0"/>
      <p:regular r:id="rId41"/>
      <p:bold r:id="rId42"/>
      <p:italic r:id="rId43"/>
      <p:boldItalic r:id="rId44"/>
    </p:embeddedFont>
    <p:embeddedFont>
      <p:font typeface="Cambria Math" panose="02040503050406030204" pitchFamily="18" charset="0"/>
      <p:regular r:id="rId45"/>
    </p:embeddedFont>
  </p:embeddedFontLst>
  <p:defaultTextStyle>
    <a:defPPr>
      <a:defRPr lang="fr-F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0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chenassamy" initials="SK" lastIdx="1" clrIdx="0">
    <p:extLst>
      <p:ext uri="{19B8F6BF-5375-455C-9EA6-DF929625EA0E}">
        <p15:presenceInfo xmlns:p15="http://schemas.microsoft.com/office/powerpoint/2012/main" userId="Kichenassam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080"/>
    <a:srgbClr val="008000"/>
    <a:srgbClr val="FF6600"/>
    <a:srgbClr val="0000FF"/>
    <a:srgbClr val="CC3399"/>
    <a:srgbClr val="0000CC"/>
    <a:srgbClr val="019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29" autoAdjust="0"/>
    <p:restoredTop sz="93677" autoAdjust="0"/>
  </p:normalViewPr>
  <p:slideViewPr>
    <p:cSldViewPr showGuides="1">
      <p:cViewPr varScale="1">
        <p:scale>
          <a:sx n="57" d="100"/>
          <a:sy n="57" d="100"/>
        </p:scale>
        <p:origin x="941" y="82"/>
      </p:cViewPr>
      <p:guideLst>
        <p:guide orient="horz" pos="2160"/>
        <p:guide pos="2880"/>
      </p:guideLst>
    </p:cSldViewPr>
  </p:slideViewPr>
  <p:notesTextViewPr>
    <p:cViewPr>
      <p:scale>
        <a:sx n="1" d="1"/>
        <a:sy n="1" d="1"/>
      </p:scale>
      <p:origin x="0" y="0"/>
    </p:cViewPr>
  </p:notesTextViewPr>
  <p:sorterViewPr>
    <p:cViewPr>
      <p:scale>
        <a:sx n="120" d="100"/>
        <a:sy n="120" d="100"/>
      </p:scale>
      <p:origin x="0" y="-7315"/>
    </p:cViewPr>
  </p:sorterViewPr>
  <p:notesViewPr>
    <p:cSldViewPr showGuides="1">
      <p:cViewPr varScale="1">
        <p:scale>
          <a:sx n="33" d="100"/>
          <a:sy n="33" d="100"/>
        </p:scale>
        <p:origin x="-2381" y="-82"/>
      </p:cViewPr>
      <p:guideLst>
        <p:guide orient="horz" pos="3127"/>
        <p:guide pos="2101"/>
      </p:guideLst>
    </p:cSldViewPr>
  </p:notesViewPr>
  <p:gridSpacing cx="45005" cy="450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938" cy="496333"/>
          </a:xfrm>
          <a:prstGeom prst="rect">
            <a:avLst/>
          </a:prstGeom>
        </p:spPr>
        <p:txBody>
          <a:bodyPr vert="horz" lIns="91138" tIns="45569" rIns="91138" bIns="45569" rtlCol="0"/>
          <a:lstStyle>
            <a:lvl1pPr algn="l">
              <a:defRPr sz="1200"/>
            </a:lvl1pPr>
          </a:lstStyle>
          <a:p>
            <a:pPr>
              <a:defRPr/>
            </a:pPr>
            <a:endParaRPr lang="fr-FR"/>
          </a:p>
        </p:txBody>
      </p:sp>
      <p:sp>
        <p:nvSpPr>
          <p:cNvPr id="3" name="Espace réservé de la date 2"/>
          <p:cNvSpPr>
            <a:spLocks noGrp="1"/>
          </p:cNvSpPr>
          <p:nvPr>
            <p:ph type="dt" sz="quarter" idx="1"/>
          </p:nvPr>
        </p:nvSpPr>
        <p:spPr>
          <a:xfrm>
            <a:off x="3777993" y="0"/>
            <a:ext cx="2889938" cy="496333"/>
          </a:xfrm>
          <a:prstGeom prst="rect">
            <a:avLst/>
          </a:prstGeom>
        </p:spPr>
        <p:txBody>
          <a:bodyPr vert="horz" lIns="91138" tIns="45569" rIns="91138" bIns="45569" rtlCol="0"/>
          <a:lstStyle>
            <a:lvl1pPr algn="r">
              <a:defRPr sz="1200"/>
            </a:lvl1pPr>
          </a:lstStyle>
          <a:p>
            <a:pPr>
              <a:defRPr/>
            </a:pPr>
            <a:fld id="{BF162B89-F959-4554-93F3-40EE745C7783}" type="datetimeFigureOut">
              <a:rPr lang="fr-FR"/>
              <a:pPr>
                <a:defRPr/>
              </a:pPr>
              <a:t>07/04/2022</a:t>
            </a:fld>
            <a:endParaRPr lang="fr-FR"/>
          </a:p>
        </p:txBody>
      </p:sp>
      <p:sp>
        <p:nvSpPr>
          <p:cNvPr id="4" name="Espace réservé du pied de page 3"/>
          <p:cNvSpPr>
            <a:spLocks noGrp="1"/>
          </p:cNvSpPr>
          <p:nvPr>
            <p:ph type="ftr" sz="quarter" idx="2"/>
          </p:nvPr>
        </p:nvSpPr>
        <p:spPr>
          <a:xfrm>
            <a:off x="0" y="9428009"/>
            <a:ext cx="2889938" cy="496333"/>
          </a:xfrm>
          <a:prstGeom prst="rect">
            <a:avLst/>
          </a:prstGeom>
        </p:spPr>
        <p:txBody>
          <a:bodyPr vert="horz" lIns="91138" tIns="45569" rIns="91138" bIns="45569" rtlCol="0" anchor="b"/>
          <a:lstStyle>
            <a:lvl1pPr algn="l">
              <a:defRPr sz="1200"/>
            </a:lvl1pPr>
          </a:lstStyle>
          <a:p>
            <a:pPr>
              <a:defRPr/>
            </a:pPr>
            <a:endParaRPr lang="fr-FR"/>
          </a:p>
        </p:txBody>
      </p:sp>
      <p:sp>
        <p:nvSpPr>
          <p:cNvPr id="5" name="Espace réservé du numéro de diapositive 4"/>
          <p:cNvSpPr>
            <a:spLocks noGrp="1"/>
          </p:cNvSpPr>
          <p:nvPr>
            <p:ph type="sldNum" sz="quarter" idx="3"/>
          </p:nvPr>
        </p:nvSpPr>
        <p:spPr>
          <a:xfrm>
            <a:off x="3777993" y="9428009"/>
            <a:ext cx="2889938" cy="496333"/>
          </a:xfrm>
          <a:prstGeom prst="rect">
            <a:avLst/>
          </a:prstGeom>
        </p:spPr>
        <p:txBody>
          <a:bodyPr vert="horz" lIns="91138" tIns="45569" rIns="91138" bIns="45569" rtlCol="0" anchor="b"/>
          <a:lstStyle>
            <a:lvl1pPr algn="r">
              <a:defRPr sz="1200"/>
            </a:lvl1pPr>
          </a:lstStyle>
          <a:p>
            <a:pPr>
              <a:defRPr/>
            </a:pPr>
            <a:fld id="{A8507F4B-9B9A-4E54-BF0B-F189A14E4DA9}" type="slidenum">
              <a:rPr lang="fr-FR"/>
              <a:pPr>
                <a:defRPr/>
              </a:pPr>
              <a:t>‹N°›</a:t>
            </a:fld>
            <a:endParaRPr lang="fr-FR"/>
          </a:p>
        </p:txBody>
      </p:sp>
    </p:spTree>
    <p:extLst>
      <p:ext uri="{BB962C8B-B14F-4D97-AF65-F5344CB8AC3E}">
        <p14:creationId xmlns:p14="http://schemas.microsoft.com/office/powerpoint/2010/main" val="7947600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938" cy="496333"/>
          </a:xfrm>
          <a:prstGeom prst="rect">
            <a:avLst/>
          </a:prstGeom>
        </p:spPr>
        <p:txBody>
          <a:bodyPr vert="horz" lIns="91138" tIns="45569" rIns="91138" bIns="45569" rtlCol="0"/>
          <a:lstStyle>
            <a:lvl1pPr algn="l">
              <a:defRPr sz="1200"/>
            </a:lvl1pPr>
          </a:lstStyle>
          <a:p>
            <a:pPr>
              <a:defRPr/>
            </a:pPr>
            <a:endParaRPr lang="fr-FR"/>
          </a:p>
        </p:txBody>
      </p:sp>
      <p:sp>
        <p:nvSpPr>
          <p:cNvPr id="3" name="Espace réservé de la date 2"/>
          <p:cNvSpPr>
            <a:spLocks noGrp="1"/>
          </p:cNvSpPr>
          <p:nvPr>
            <p:ph type="dt" idx="1"/>
          </p:nvPr>
        </p:nvSpPr>
        <p:spPr>
          <a:xfrm>
            <a:off x="3777993" y="0"/>
            <a:ext cx="2889938" cy="496333"/>
          </a:xfrm>
          <a:prstGeom prst="rect">
            <a:avLst/>
          </a:prstGeom>
        </p:spPr>
        <p:txBody>
          <a:bodyPr vert="horz" lIns="91138" tIns="45569" rIns="91138" bIns="45569" rtlCol="0"/>
          <a:lstStyle>
            <a:lvl1pPr algn="r">
              <a:defRPr sz="1200"/>
            </a:lvl1pPr>
          </a:lstStyle>
          <a:p>
            <a:pPr>
              <a:defRPr/>
            </a:pPr>
            <a:fld id="{8346D1DC-7069-4E92-A26B-85CDEFC8E61D}" type="datetimeFigureOut">
              <a:rPr lang="fr-FR"/>
              <a:pPr>
                <a:defRPr/>
              </a:pPr>
              <a:t>07/04/2022</a:t>
            </a:fld>
            <a:endParaRPr lang="fr-FR"/>
          </a:p>
        </p:txBody>
      </p:sp>
      <p:sp>
        <p:nvSpPr>
          <p:cNvPr id="4" name="Espace réservé de l'image des diapositives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138" tIns="45569" rIns="91138" bIns="45569" rtlCol="0" anchor="ctr"/>
          <a:lstStyle/>
          <a:p>
            <a:pPr lvl="0"/>
            <a:endParaRPr lang="fr-FR" noProof="0"/>
          </a:p>
        </p:txBody>
      </p:sp>
      <p:sp>
        <p:nvSpPr>
          <p:cNvPr id="5" name="Espace réservé des commentaires 4"/>
          <p:cNvSpPr>
            <a:spLocks noGrp="1"/>
          </p:cNvSpPr>
          <p:nvPr>
            <p:ph type="body" sz="quarter" idx="3"/>
          </p:nvPr>
        </p:nvSpPr>
        <p:spPr>
          <a:xfrm>
            <a:off x="666909" y="4715154"/>
            <a:ext cx="5335270" cy="4466988"/>
          </a:xfrm>
          <a:prstGeom prst="rect">
            <a:avLst/>
          </a:prstGeom>
        </p:spPr>
        <p:txBody>
          <a:bodyPr vert="horz" lIns="91138" tIns="45569" rIns="91138" bIns="45569" rtlCol="0"/>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428009"/>
            <a:ext cx="2889938" cy="496333"/>
          </a:xfrm>
          <a:prstGeom prst="rect">
            <a:avLst/>
          </a:prstGeom>
        </p:spPr>
        <p:txBody>
          <a:bodyPr vert="horz" lIns="91138" tIns="45569" rIns="91138" bIns="45569" rtlCol="0" anchor="b"/>
          <a:lstStyle>
            <a:lvl1pPr algn="l">
              <a:defRPr sz="1200"/>
            </a:lvl1pPr>
          </a:lstStyle>
          <a:p>
            <a:pPr>
              <a:defRPr/>
            </a:pPr>
            <a:endParaRPr lang="fr-FR"/>
          </a:p>
        </p:txBody>
      </p:sp>
      <p:sp>
        <p:nvSpPr>
          <p:cNvPr id="7" name="Espace réservé du numéro de diapositive 6"/>
          <p:cNvSpPr>
            <a:spLocks noGrp="1"/>
          </p:cNvSpPr>
          <p:nvPr>
            <p:ph type="sldNum" sz="quarter" idx="5"/>
          </p:nvPr>
        </p:nvSpPr>
        <p:spPr>
          <a:xfrm>
            <a:off x="3777993" y="9428009"/>
            <a:ext cx="2889938" cy="496333"/>
          </a:xfrm>
          <a:prstGeom prst="rect">
            <a:avLst/>
          </a:prstGeom>
        </p:spPr>
        <p:txBody>
          <a:bodyPr vert="horz" lIns="91138" tIns="45569" rIns="91138" bIns="45569" rtlCol="0" anchor="b"/>
          <a:lstStyle>
            <a:lvl1pPr algn="r">
              <a:defRPr sz="1200"/>
            </a:lvl1pPr>
          </a:lstStyle>
          <a:p>
            <a:pPr>
              <a:defRPr/>
            </a:pPr>
            <a:fld id="{298325B8-6EC7-4661-AB6D-2BB0BD21D7E9}" type="slidenum">
              <a:rPr lang="fr-FR"/>
              <a:pPr>
                <a:defRPr/>
              </a:pPr>
              <a:t>‹N°›</a:t>
            </a:fld>
            <a:endParaRPr lang="fr-FR"/>
          </a:p>
        </p:txBody>
      </p:sp>
    </p:spTree>
    <p:extLst>
      <p:ext uri="{BB962C8B-B14F-4D97-AF65-F5344CB8AC3E}">
        <p14:creationId xmlns:p14="http://schemas.microsoft.com/office/powerpoint/2010/main" val="12527284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dirty="0"/>
          </a:p>
        </p:txBody>
      </p:sp>
      <p:sp>
        <p:nvSpPr>
          <p:cNvPr id="4301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0502" indent="-284808" eaLnBrk="0" hangingPunct="0">
              <a:defRPr>
                <a:solidFill>
                  <a:schemeClr val="tx1"/>
                </a:solidFill>
                <a:latin typeface="Calibri" pitchFamily="34" charset="0"/>
                <a:cs typeface="Arial" charset="0"/>
              </a:defRPr>
            </a:lvl2pPr>
            <a:lvl3pPr marL="1139235" indent="-227847" eaLnBrk="0" hangingPunct="0">
              <a:defRPr>
                <a:solidFill>
                  <a:schemeClr val="tx1"/>
                </a:solidFill>
                <a:latin typeface="Calibri" pitchFamily="34" charset="0"/>
                <a:cs typeface="Arial" charset="0"/>
              </a:defRPr>
            </a:lvl3pPr>
            <a:lvl4pPr marL="1594928" indent="-227847" eaLnBrk="0" hangingPunct="0">
              <a:defRPr>
                <a:solidFill>
                  <a:schemeClr val="tx1"/>
                </a:solidFill>
                <a:latin typeface="Calibri" pitchFamily="34" charset="0"/>
                <a:cs typeface="Arial" charset="0"/>
              </a:defRPr>
            </a:lvl4pPr>
            <a:lvl5pPr marL="2050622" indent="-227847" eaLnBrk="0" hangingPunct="0">
              <a:defRPr>
                <a:solidFill>
                  <a:schemeClr val="tx1"/>
                </a:solidFill>
                <a:latin typeface="Calibri" pitchFamily="34" charset="0"/>
                <a:cs typeface="Arial" charset="0"/>
              </a:defRPr>
            </a:lvl5pPr>
            <a:lvl6pPr marL="2506316" indent="-227847" eaLnBrk="0" fontAlgn="base" hangingPunct="0">
              <a:spcBef>
                <a:spcPct val="0"/>
              </a:spcBef>
              <a:spcAft>
                <a:spcPct val="0"/>
              </a:spcAft>
              <a:defRPr>
                <a:solidFill>
                  <a:schemeClr val="tx1"/>
                </a:solidFill>
                <a:latin typeface="Calibri" pitchFamily="34" charset="0"/>
                <a:cs typeface="Arial" charset="0"/>
              </a:defRPr>
            </a:lvl6pPr>
            <a:lvl7pPr marL="2962011" indent="-227847" eaLnBrk="0" fontAlgn="base" hangingPunct="0">
              <a:spcBef>
                <a:spcPct val="0"/>
              </a:spcBef>
              <a:spcAft>
                <a:spcPct val="0"/>
              </a:spcAft>
              <a:defRPr>
                <a:solidFill>
                  <a:schemeClr val="tx1"/>
                </a:solidFill>
                <a:latin typeface="Calibri" pitchFamily="34" charset="0"/>
                <a:cs typeface="Arial" charset="0"/>
              </a:defRPr>
            </a:lvl7pPr>
            <a:lvl8pPr marL="3417705" indent="-227847" eaLnBrk="0" fontAlgn="base" hangingPunct="0">
              <a:spcBef>
                <a:spcPct val="0"/>
              </a:spcBef>
              <a:spcAft>
                <a:spcPct val="0"/>
              </a:spcAft>
              <a:defRPr>
                <a:solidFill>
                  <a:schemeClr val="tx1"/>
                </a:solidFill>
                <a:latin typeface="Calibri" pitchFamily="34" charset="0"/>
                <a:cs typeface="Arial" charset="0"/>
              </a:defRPr>
            </a:lvl8pPr>
            <a:lvl9pPr marL="3873399" indent="-227847"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978FECA8-CC90-4356-A132-41216ED405BE}" type="slidenum">
              <a:rPr lang="fr-FR" smtClean="0"/>
              <a:pPr eaLnBrk="1" hangingPunct="1"/>
              <a:t>1</a:t>
            </a:fld>
            <a:endParaRPr lang="fr-F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Examples</a:t>
            </a:r>
            <a:r>
              <a:rPr lang="fr-FR" dirty="0"/>
              <a:t>:</a:t>
            </a:r>
          </a:p>
        </p:txBody>
      </p:sp>
      <p:sp>
        <p:nvSpPr>
          <p:cNvPr id="4" name="Espace réservé du numéro de diapositive 3"/>
          <p:cNvSpPr>
            <a:spLocks noGrp="1"/>
          </p:cNvSpPr>
          <p:nvPr>
            <p:ph type="sldNum" sz="quarter" idx="5"/>
          </p:nvPr>
        </p:nvSpPr>
        <p:spPr/>
        <p:txBody>
          <a:bodyPr/>
          <a:lstStyle/>
          <a:p>
            <a:pPr>
              <a:defRPr/>
            </a:pPr>
            <a:fld id="{298325B8-6EC7-4661-AB6D-2BB0BD21D7E9}" type="slidenum">
              <a:rPr lang="fr-FR" smtClean="0"/>
              <a:pPr>
                <a:defRPr/>
              </a:pPr>
              <a:t>16</a:t>
            </a:fld>
            <a:endParaRPr lang="fr-FR"/>
          </a:p>
        </p:txBody>
      </p:sp>
    </p:spTree>
    <p:extLst>
      <p:ext uri="{BB962C8B-B14F-4D97-AF65-F5344CB8AC3E}">
        <p14:creationId xmlns:p14="http://schemas.microsoft.com/office/powerpoint/2010/main" val="3886374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298325B8-6EC7-4661-AB6D-2BB0BD21D7E9}" type="slidenum">
              <a:rPr lang="fr-FR" smtClean="0"/>
              <a:pPr>
                <a:defRPr/>
              </a:pPr>
              <a:t>17</a:t>
            </a:fld>
            <a:endParaRPr lang="fr-FR"/>
          </a:p>
        </p:txBody>
      </p:sp>
    </p:spTree>
    <p:extLst>
      <p:ext uri="{BB962C8B-B14F-4D97-AF65-F5344CB8AC3E}">
        <p14:creationId xmlns:p14="http://schemas.microsoft.com/office/powerpoint/2010/main" val="25537605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Examples</a:t>
            </a:r>
            <a:r>
              <a:rPr lang="fr-FR" dirty="0"/>
              <a:t>:</a:t>
            </a:r>
          </a:p>
        </p:txBody>
      </p:sp>
      <p:sp>
        <p:nvSpPr>
          <p:cNvPr id="4" name="Espace réservé du numéro de diapositive 3"/>
          <p:cNvSpPr>
            <a:spLocks noGrp="1"/>
          </p:cNvSpPr>
          <p:nvPr>
            <p:ph type="sldNum" sz="quarter" idx="5"/>
          </p:nvPr>
        </p:nvSpPr>
        <p:spPr/>
        <p:txBody>
          <a:bodyPr/>
          <a:lstStyle/>
          <a:p>
            <a:pPr>
              <a:defRPr/>
            </a:pPr>
            <a:fld id="{298325B8-6EC7-4661-AB6D-2BB0BD21D7E9}" type="slidenum">
              <a:rPr lang="fr-FR" smtClean="0"/>
              <a:pPr>
                <a:defRPr/>
              </a:pPr>
              <a:t>19</a:t>
            </a:fld>
            <a:endParaRPr lang="fr-FR"/>
          </a:p>
        </p:txBody>
      </p:sp>
    </p:spTree>
    <p:extLst>
      <p:ext uri="{BB962C8B-B14F-4D97-AF65-F5344CB8AC3E}">
        <p14:creationId xmlns:p14="http://schemas.microsoft.com/office/powerpoint/2010/main" val="31187510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298325B8-6EC7-4661-AB6D-2BB0BD21D7E9}" type="slidenum">
              <a:rPr lang="fr-FR" smtClean="0"/>
              <a:pPr>
                <a:defRPr/>
              </a:pPr>
              <a:t>20</a:t>
            </a:fld>
            <a:endParaRPr lang="fr-FR"/>
          </a:p>
        </p:txBody>
      </p:sp>
    </p:spTree>
    <p:extLst>
      <p:ext uri="{BB962C8B-B14F-4D97-AF65-F5344CB8AC3E}">
        <p14:creationId xmlns:p14="http://schemas.microsoft.com/office/powerpoint/2010/main" val="1288080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298325B8-6EC7-4661-AB6D-2BB0BD21D7E9}" type="slidenum">
              <a:rPr lang="fr-FR" smtClean="0"/>
              <a:pPr>
                <a:defRPr/>
              </a:pPr>
              <a:t>27</a:t>
            </a:fld>
            <a:endParaRPr lang="fr-FR"/>
          </a:p>
        </p:txBody>
      </p:sp>
    </p:spTree>
    <p:extLst>
      <p:ext uri="{BB962C8B-B14F-4D97-AF65-F5344CB8AC3E}">
        <p14:creationId xmlns:p14="http://schemas.microsoft.com/office/powerpoint/2010/main" val="30678925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Examples</a:t>
            </a:r>
            <a:r>
              <a:rPr lang="fr-FR" dirty="0"/>
              <a:t>:</a:t>
            </a:r>
          </a:p>
        </p:txBody>
      </p:sp>
      <p:sp>
        <p:nvSpPr>
          <p:cNvPr id="4" name="Espace réservé du numéro de diapositive 3"/>
          <p:cNvSpPr>
            <a:spLocks noGrp="1"/>
          </p:cNvSpPr>
          <p:nvPr>
            <p:ph type="sldNum" sz="quarter" idx="5"/>
          </p:nvPr>
        </p:nvSpPr>
        <p:spPr/>
        <p:txBody>
          <a:bodyPr/>
          <a:lstStyle/>
          <a:p>
            <a:pPr>
              <a:defRPr/>
            </a:pPr>
            <a:fld id="{298325B8-6EC7-4661-AB6D-2BB0BD21D7E9}" type="slidenum">
              <a:rPr lang="fr-FR" smtClean="0"/>
              <a:pPr>
                <a:defRPr/>
              </a:pPr>
              <a:t>28</a:t>
            </a:fld>
            <a:endParaRPr lang="fr-FR"/>
          </a:p>
        </p:txBody>
      </p:sp>
    </p:spTree>
    <p:extLst>
      <p:ext uri="{BB962C8B-B14F-4D97-AF65-F5344CB8AC3E}">
        <p14:creationId xmlns:p14="http://schemas.microsoft.com/office/powerpoint/2010/main" val="33224210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Examples</a:t>
            </a:r>
            <a:r>
              <a:rPr lang="fr-FR" dirty="0"/>
              <a:t>:</a:t>
            </a:r>
          </a:p>
        </p:txBody>
      </p:sp>
      <p:sp>
        <p:nvSpPr>
          <p:cNvPr id="4" name="Espace réservé du numéro de diapositive 3"/>
          <p:cNvSpPr>
            <a:spLocks noGrp="1"/>
          </p:cNvSpPr>
          <p:nvPr>
            <p:ph type="sldNum" sz="quarter" idx="5"/>
          </p:nvPr>
        </p:nvSpPr>
        <p:spPr/>
        <p:txBody>
          <a:bodyPr/>
          <a:lstStyle/>
          <a:p>
            <a:pPr>
              <a:defRPr/>
            </a:pPr>
            <a:fld id="{298325B8-6EC7-4661-AB6D-2BB0BD21D7E9}" type="slidenum">
              <a:rPr lang="fr-FR" smtClean="0"/>
              <a:pPr>
                <a:defRPr/>
              </a:pPr>
              <a:t>29</a:t>
            </a:fld>
            <a:endParaRPr lang="fr-FR"/>
          </a:p>
        </p:txBody>
      </p:sp>
    </p:spTree>
    <p:extLst>
      <p:ext uri="{BB962C8B-B14F-4D97-AF65-F5344CB8AC3E}">
        <p14:creationId xmlns:p14="http://schemas.microsoft.com/office/powerpoint/2010/main" val="2568311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Examples</a:t>
            </a:r>
            <a:r>
              <a:rPr lang="fr-FR" dirty="0"/>
              <a:t>:</a:t>
            </a:r>
          </a:p>
        </p:txBody>
      </p:sp>
      <p:sp>
        <p:nvSpPr>
          <p:cNvPr id="4" name="Espace réservé du numéro de diapositive 3"/>
          <p:cNvSpPr>
            <a:spLocks noGrp="1"/>
          </p:cNvSpPr>
          <p:nvPr>
            <p:ph type="sldNum" sz="quarter" idx="5"/>
          </p:nvPr>
        </p:nvSpPr>
        <p:spPr/>
        <p:txBody>
          <a:bodyPr/>
          <a:lstStyle/>
          <a:p>
            <a:pPr>
              <a:defRPr/>
            </a:pPr>
            <a:fld id="{298325B8-6EC7-4661-AB6D-2BB0BD21D7E9}" type="slidenum">
              <a:rPr lang="fr-FR" smtClean="0"/>
              <a:pPr>
                <a:defRPr/>
              </a:pPr>
              <a:t>30</a:t>
            </a:fld>
            <a:endParaRPr lang="fr-FR"/>
          </a:p>
        </p:txBody>
      </p:sp>
    </p:spTree>
    <p:extLst>
      <p:ext uri="{BB962C8B-B14F-4D97-AF65-F5344CB8AC3E}">
        <p14:creationId xmlns:p14="http://schemas.microsoft.com/office/powerpoint/2010/main" val="25174376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298325B8-6EC7-4661-AB6D-2BB0BD21D7E9}" type="slidenum">
              <a:rPr lang="fr-FR" smtClean="0"/>
              <a:pPr>
                <a:defRPr/>
              </a:pPr>
              <a:t>31</a:t>
            </a:fld>
            <a:endParaRPr lang="fr-FR"/>
          </a:p>
        </p:txBody>
      </p:sp>
    </p:spTree>
    <p:extLst>
      <p:ext uri="{BB962C8B-B14F-4D97-AF65-F5344CB8AC3E}">
        <p14:creationId xmlns:p14="http://schemas.microsoft.com/office/powerpoint/2010/main" val="4569510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298325B8-6EC7-4661-AB6D-2BB0BD21D7E9}" type="slidenum">
              <a:rPr lang="fr-FR" smtClean="0"/>
              <a:pPr>
                <a:defRPr/>
              </a:pPr>
              <a:t>32</a:t>
            </a:fld>
            <a:endParaRPr lang="fr-FR"/>
          </a:p>
        </p:txBody>
      </p:sp>
    </p:spTree>
    <p:extLst>
      <p:ext uri="{BB962C8B-B14F-4D97-AF65-F5344CB8AC3E}">
        <p14:creationId xmlns:p14="http://schemas.microsoft.com/office/powerpoint/2010/main" val="3391884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298325B8-6EC7-4661-AB6D-2BB0BD21D7E9}" type="slidenum">
              <a:rPr lang="fr-FR" smtClean="0"/>
              <a:pPr>
                <a:defRPr/>
              </a:pPr>
              <a:t>2</a:t>
            </a:fld>
            <a:endParaRPr lang="fr-FR"/>
          </a:p>
        </p:txBody>
      </p:sp>
    </p:spTree>
    <p:extLst>
      <p:ext uri="{BB962C8B-B14F-4D97-AF65-F5344CB8AC3E}">
        <p14:creationId xmlns:p14="http://schemas.microsoft.com/office/powerpoint/2010/main" val="35318411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298325B8-6EC7-4661-AB6D-2BB0BD21D7E9}" type="slidenum">
              <a:rPr lang="fr-FR" smtClean="0"/>
              <a:pPr>
                <a:defRPr/>
              </a:pPr>
              <a:t>33</a:t>
            </a:fld>
            <a:endParaRPr lang="fr-FR"/>
          </a:p>
        </p:txBody>
      </p:sp>
    </p:spTree>
    <p:extLst>
      <p:ext uri="{BB962C8B-B14F-4D97-AF65-F5344CB8AC3E}">
        <p14:creationId xmlns:p14="http://schemas.microsoft.com/office/powerpoint/2010/main" val="36238570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298325B8-6EC7-4661-AB6D-2BB0BD21D7E9}" type="slidenum">
              <a:rPr lang="fr-FR" smtClean="0"/>
              <a:pPr>
                <a:defRPr/>
              </a:pPr>
              <a:t>34</a:t>
            </a:fld>
            <a:endParaRPr lang="fr-FR"/>
          </a:p>
        </p:txBody>
      </p:sp>
    </p:spTree>
    <p:extLst>
      <p:ext uri="{BB962C8B-B14F-4D97-AF65-F5344CB8AC3E}">
        <p14:creationId xmlns:p14="http://schemas.microsoft.com/office/powerpoint/2010/main" val="7347694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298325B8-6EC7-4661-AB6D-2BB0BD21D7E9}" type="slidenum">
              <a:rPr lang="fr-FR" smtClean="0"/>
              <a:pPr>
                <a:defRPr/>
              </a:pPr>
              <a:t>35</a:t>
            </a:fld>
            <a:endParaRPr lang="fr-FR"/>
          </a:p>
        </p:txBody>
      </p:sp>
    </p:spTree>
    <p:extLst>
      <p:ext uri="{BB962C8B-B14F-4D97-AF65-F5344CB8AC3E}">
        <p14:creationId xmlns:p14="http://schemas.microsoft.com/office/powerpoint/2010/main" val="31668828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298325B8-6EC7-4661-AB6D-2BB0BD21D7E9}" type="slidenum">
              <a:rPr lang="fr-FR" smtClean="0"/>
              <a:pPr>
                <a:defRPr/>
              </a:pPr>
              <a:t>36</a:t>
            </a:fld>
            <a:endParaRPr lang="fr-FR"/>
          </a:p>
        </p:txBody>
      </p:sp>
    </p:spTree>
    <p:extLst>
      <p:ext uri="{BB962C8B-B14F-4D97-AF65-F5344CB8AC3E}">
        <p14:creationId xmlns:p14="http://schemas.microsoft.com/office/powerpoint/2010/main" val="3530089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298325B8-6EC7-4661-AB6D-2BB0BD21D7E9}" type="slidenum">
              <a:rPr lang="fr-FR" smtClean="0"/>
              <a:pPr>
                <a:defRPr/>
              </a:pPr>
              <a:t>3</a:t>
            </a:fld>
            <a:endParaRPr lang="fr-FR"/>
          </a:p>
        </p:txBody>
      </p:sp>
    </p:spTree>
    <p:extLst>
      <p:ext uri="{BB962C8B-B14F-4D97-AF65-F5344CB8AC3E}">
        <p14:creationId xmlns:p14="http://schemas.microsoft.com/office/powerpoint/2010/main" val="175120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298325B8-6EC7-4661-AB6D-2BB0BD21D7E9}" type="slidenum">
              <a:rPr lang="fr-FR" smtClean="0"/>
              <a:pPr>
                <a:defRPr/>
              </a:pPr>
              <a:t>8</a:t>
            </a:fld>
            <a:endParaRPr lang="fr-FR"/>
          </a:p>
        </p:txBody>
      </p:sp>
    </p:spTree>
    <p:extLst>
      <p:ext uri="{BB962C8B-B14F-4D97-AF65-F5344CB8AC3E}">
        <p14:creationId xmlns:p14="http://schemas.microsoft.com/office/powerpoint/2010/main" val="357579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298325B8-6EC7-4661-AB6D-2BB0BD21D7E9}" type="slidenum">
              <a:rPr lang="fr-FR" smtClean="0"/>
              <a:pPr>
                <a:defRPr/>
              </a:pPr>
              <a:t>9</a:t>
            </a:fld>
            <a:endParaRPr lang="fr-FR"/>
          </a:p>
        </p:txBody>
      </p:sp>
    </p:spTree>
    <p:extLst>
      <p:ext uri="{BB962C8B-B14F-4D97-AF65-F5344CB8AC3E}">
        <p14:creationId xmlns:p14="http://schemas.microsoft.com/office/powerpoint/2010/main" val="886932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298325B8-6EC7-4661-AB6D-2BB0BD21D7E9}" type="slidenum">
              <a:rPr lang="fr-FR" smtClean="0"/>
              <a:pPr>
                <a:defRPr/>
              </a:pPr>
              <a:t>10</a:t>
            </a:fld>
            <a:endParaRPr lang="fr-FR"/>
          </a:p>
        </p:txBody>
      </p:sp>
    </p:spTree>
    <p:extLst>
      <p:ext uri="{BB962C8B-B14F-4D97-AF65-F5344CB8AC3E}">
        <p14:creationId xmlns:p14="http://schemas.microsoft.com/office/powerpoint/2010/main" val="663664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Examples</a:t>
            </a:r>
            <a:r>
              <a:rPr lang="fr-FR" dirty="0"/>
              <a:t>:</a:t>
            </a:r>
          </a:p>
        </p:txBody>
      </p:sp>
      <p:sp>
        <p:nvSpPr>
          <p:cNvPr id="4" name="Espace réservé du numéro de diapositive 3"/>
          <p:cNvSpPr>
            <a:spLocks noGrp="1"/>
          </p:cNvSpPr>
          <p:nvPr>
            <p:ph type="sldNum" sz="quarter" idx="5"/>
          </p:nvPr>
        </p:nvSpPr>
        <p:spPr/>
        <p:txBody>
          <a:bodyPr/>
          <a:lstStyle/>
          <a:p>
            <a:pPr>
              <a:defRPr/>
            </a:pPr>
            <a:fld id="{298325B8-6EC7-4661-AB6D-2BB0BD21D7E9}" type="slidenum">
              <a:rPr lang="fr-FR" smtClean="0"/>
              <a:pPr>
                <a:defRPr/>
              </a:pPr>
              <a:t>11</a:t>
            </a:fld>
            <a:endParaRPr lang="fr-FR"/>
          </a:p>
        </p:txBody>
      </p:sp>
    </p:spTree>
    <p:extLst>
      <p:ext uri="{BB962C8B-B14F-4D97-AF65-F5344CB8AC3E}">
        <p14:creationId xmlns:p14="http://schemas.microsoft.com/office/powerpoint/2010/main" val="667624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Examples</a:t>
            </a:r>
            <a:r>
              <a:rPr lang="fr-FR" dirty="0"/>
              <a:t>:</a:t>
            </a:r>
          </a:p>
        </p:txBody>
      </p:sp>
      <p:sp>
        <p:nvSpPr>
          <p:cNvPr id="4" name="Espace réservé du numéro de diapositive 3"/>
          <p:cNvSpPr>
            <a:spLocks noGrp="1"/>
          </p:cNvSpPr>
          <p:nvPr>
            <p:ph type="sldNum" sz="quarter" idx="5"/>
          </p:nvPr>
        </p:nvSpPr>
        <p:spPr/>
        <p:txBody>
          <a:bodyPr/>
          <a:lstStyle/>
          <a:p>
            <a:pPr>
              <a:defRPr/>
            </a:pPr>
            <a:fld id="{298325B8-6EC7-4661-AB6D-2BB0BD21D7E9}" type="slidenum">
              <a:rPr lang="fr-FR" smtClean="0"/>
              <a:pPr>
                <a:defRPr/>
              </a:pPr>
              <a:t>13</a:t>
            </a:fld>
            <a:endParaRPr lang="fr-FR"/>
          </a:p>
        </p:txBody>
      </p:sp>
    </p:spTree>
    <p:extLst>
      <p:ext uri="{BB962C8B-B14F-4D97-AF65-F5344CB8AC3E}">
        <p14:creationId xmlns:p14="http://schemas.microsoft.com/office/powerpoint/2010/main" val="1636065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Examples</a:t>
            </a:r>
            <a:r>
              <a:rPr lang="fr-FR" dirty="0"/>
              <a:t>:</a:t>
            </a:r>
          </a:p>
        </p:txBody>
      </p:sp>
      <p:sp>
        <p:nvSpPr>
          <p:cNvPr id="4" name="Espace réservé du numéro de diapositive 3"/>
          <p:cNvSpPr>
            <a:spLocks noGrp="1"/>
          </p:cNvSpPr>
          <p:nvPr>
            <p:ph type="sldNum" sz="quarter" idx="5"/>
          </p:nvPr>
        </p:nvSpPr>
        <p:spPr/>
        <p:txBody>
          <a:bodyPr/>
          <a:lstStyle/>
          <a:p>
            <a:pPr>
              <a:defRPr/>
            </a:pPr>
            <a:fld id="{298325B8-6EC7-4661-AB6D-2BB0BD21D7E9}" type="slidenum">
              <a:rPr lang="fr-FR" smtClean="0"/>
              <a:pPr>
                <a:defRPr/>
              </a:pPr>
              <a:t>15</a:t>
            </a:fld>
            <a:endParaRPr lang="fr-FR"/>
          </a:p>
        </p:txBody>
      </p:sp>
    </p:spTree>
    <p:extLst>
      <p:ext uri="{BB962C8B-B14F-4D97-AF65-F5344CB8AC3E}">
        <p14:creationId xmlns:p14="http://schemas.microsoft.com/office/powerpoint/2010/main" val="3634369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3"/>
          <p:cNvSpPr/>
          <p:nvPr/>
        </p:nvSpPr>
        <p:spPr>
          <a:xfrm>
            <a:off x="9001125" y="4846638"/>
            <a:ext cx="142875"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9001125" y="0"/>
            <a:ext cx="142875"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fr-FR"/>
              <a:t>Modifiez le style du titre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6" name="Date Placeholder 3"/>
          <p:cNvSpPr>
            <a:spLocks noGrp="1"/>
          </p:cNvSpPr>
          <p:nvPr>
            <p:ph type="dt" sz="half" idx="10"/>
          </p:nvPr>
        </p:nvSpPr>
        <p:spPr/>
        <p:txBody>
          <a:bodyPr/>
          <a:lstStyle>
            <a:lvl1pPr>
              <a:defRPr/>
            </a:lvl1pPr>
          </a:lstStyle>
          <a:p>
            <a:pPr>
              <a:defRPr/>
            </a:pPr>
            <a:fld id="{01BAE365-FD13-4A4E-88BE-7DCE626FA3F3}" type="datetime1">
              <a:rPr lang="fr-FR"/>
              <a:pPr>
                <a:defRPr/>
              </a:pPr>
              <a:t>07/04/2022</a:t>
            </a:fld>
            <a:endParaRPr lang="fr-FR"/>
          </a:p>
        </p:txBody>
      </p:sp>
      <p:sp>
        <p:nvSpPr>
          <p:cNvPr id="7" name="Footer Placeholder 4"/>
          <p:cNvSpPr>
            <a:spLocks noGrp="1"/>
          </p:cNvSpPr>
          <p:nvPr>
            <p:ph type="ftr" sz="quarter" idx="11"/>
          </p:nvPr>
        </p:nvSpPr>
        <p:spPr/>
        <p:txBody>
          <a:bodyPr/>
          <a:lstStyle>
            <a:lvl1pPr>
              <a:defRPr/>
            </a:lvl1pPr>
          </a:lstStyle>
          <a:p>
            <a:pPr>
              <a:defRPr/>
            </a:pPr>
            <a:r>
              <a:rPr lang="fr-FR"/>
              <a:t>S. KICHENASSAMY   (Université de Reims)</a:t>
            </a:r>
          </a:p>
        </p:txBody>
      </p:sp>
      <p:sp>
        <p:nvSpPr>
          <p:cNvPr id="8" name="Slide Number Placeholder 5"/>
          <p:cNvSpPr>
            <a:spLocks noGrp="1"/>
          </p:cNvSpPr>
          <p:nvPr>
            <p:ph type="sldNum" sz="quarter" idx="12"/>
          </p:nvPr>
        </p:nvSpPr>
        <p:spPr/>
        <p:txBody>
          <a:bodyPr/>
          <a:lstStyle>
            <a:lvl1pPr>
              <a:defRPr>
                <a:solidFill>
                  <a:schemeClr val="tx1"/>
                </a:solidFill>
              </a:defRPr>
            </a:lvl1pPr>
          </a:lstStyle>
          <a:p>
            <a:pPr>
              <a:defRPr/>
            </a:pPr>
            <a:fld id="{B6C3901A-A710-4465-A56E-E608E5E6C402}" type="slidenum">
              <a:rPr lang="fr-FR"/>
              <a:pPr>
                <a:defRPr/>
              </a:pPr>
              <a:t>‹N°›</a:t>
            </a:fld>
            <a:endParaRPr lang="fr-FR"/>
          </a:p>
        </p:txBody>
      </p:sp>
    </p:spTree>
    <p:extLst>
      <p:ext uri="{BB962C8B-B14F-4D97-AF65-F5344CB8AC3E}">
        <p14:creationId xmlns:p14="http://schemas.microsoft.com/office/powerpoint/2010/main" val="29534185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lvl1pPr>
              <a:defRPr/>
            </a:lvl1pPr>
          </a:lstStyle>
          <a:p>
            <a:pPr>
              <a:defRPr/>
            </a:pPr>
            <a:fld id="{C01A55CF-5EE4-4EB5-8256-8FD8588870C9}" type="datetime1">
              <a:rPr lang="fr-FR"/>
              <a:pPr>
                <a:defRPr/>
              </a:pPr>
              <a:t>07/04/2022</a:t>
            </a:fld>
            <a:endParaRPr lang="fr-FR"/>
          </a:p>
        </p:txBody>
      </p:sp>
      <p:sp>
        <p:nvSpPr>
          <p:cNvPr id="5" name="Footer Placeholder 4"/>
          <p:cNvSpPr>
            <a:spLocks noGrp="1"/>
          </p:cNvSpPr>
          <p:nvPr>
            <p:ph type="ftr" sz="quarter" idx="11"/>
          </p:nvPr>
        </p:nvSpPr>
        <p:spPr/>
        <p:txBody>
          <a:bodyPr/>
          <a:lstStyle>
            <a:lvl1pPr>
              <a:defRPr/>
            </a:lvl1pPr>
          </a:lstStyle>
          <a:p>
            <a:pPr>
              <a:defRPr/>
            </a:pPr>
            <a:r>
              <a:rPr lang="fr-FR"/>
              <a:t>S. KICHENASSAMY   (Université de Reims)</a:t>
            </a:r>
          </a:p>
        </p:txBody>
      </p:sp>
      <p:sp>
        <p:nvSpPr>
          <p:cNvPr id="6" name="Slide Number Placeholder 5"/>
          <p:cNvSpPr>
            <a:spLocks noGrp="1"/>
          </p:cNvSpPr>
          <p:nvPr>
            <p:ph type="sldNum" sz="quarter" idx="12"/>
          </p:nvPr>
        </p:nvSpPr>
        <p:spPr/>
        <p:txBody>
          <a:bodyPr/>
          <a:lstStyle>
            <a:lvl1pPr>
              <a:defRPr/>
            </a:lvl1pPr>
          </a:lstStyle>
          <a:p>
            <a:pPr>
              <a:defRPr/>
            </a:pPr>
            <a:fld id="{EE19227C-492E-4AB1-AE5C-51B1B96C98C4}" type="slidenum">
              <a:rPr lang="fr-FR"/>
              <a:pPr>
                <a:defRPr/>
              </a:pPr>
              <a:t>‹N°›</a:t>
            </a:fld>
            <a:endParaRPr lang="fr-FR"/>
          </a:p>
        </p:txBody>
      </p:sp>
    </p:spTree>
    <p:extLst>
      <p:ext uri="{BB962C8B-B14F-4D97-AF65-F5344CB8AC3E}">
        <p14:creationId xmlns:p14="http://schemas.microsoft.com/office/powerpoint/2010/main" val="385988614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a:t>Modifiez le style du titre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lvl1pPr>
              <a:defRPr/>
            </a:lvl1pPr>
          </a:lstStyle>
          <a:p>
            <a:pPr>
              <a:defRPr/>
            </a:pPr>
            <a:fld id="{F5F58136-6850-42D6-BEA8-D9138AA8010F}" type="datetime1">
              <a:rPr lang="fr-FR"/>
              <a:pPr>
                <a:defRPr/>
              </a:pPr>
              <a:t>07/04/2022</a:t>
            </a:fld>
            <a:endParaRPr lang="fr-FR"/>
          </a:p>
        </p:txBody>
      </p:sp>
      <p:sp>
        <p:nvSpPr>
          <p:cNvPr id="5" name="Footer Placeholder 4"/>
          <p:cNvSpPr>
            <a:spLocks noGrp="1"/>
          </p:cNvSpPr>
          <p:nvPr>
            <p:ph type="ftr" sz="quarter" idx="11"/>
          </p:nvPr>
        </p:nvSpPr>
        <p:spPr/>
        <p:txBody>
          <a:bodyPr/>
          <a:lstStyle>
            <a:lvl1pPr>
              <a:defRPr/>
            </a:lvl1pPr>
          </a:lstStyle>
          <a:p>
            <a:pPr>
              <a:defRPr/>
            </a:pPr>
            <a:r>
              <a:rPr lang="fr-FR"/>
              <a:t>S. KICHENASSAMY   (Université de Reims)</a:t>
            </a:r>
          </a:p>
        </p:txBody>
      </p:sp>
      <p:sp>
        <p:nvSpPr>
          <p:cNvPr id="6" name="Slide Number Placeholder 5"/>
          <p:cNvSpPr>
            <a:spLocks noGrp="1"/>
          </p:cNvSpPr>
          <p:nvPr>
            <p:ph type="sldNum" sz="quarter" idx="12"/>
          </p:nvPr>
        </p:nvSpPr>
        <p:spPr/>
        <p:txBody>
          <a:bodyPr/>
          <a:lstStyle>
            <a:lvl1pPr>
              <a:defRPr/>
            </a:lvl1pPr>
          </a:lstStyle>
          <a:p>
            <a:pPr>
              <a:defRPr/>
            </a:pPr>
            <a:fld id="{968C28F8-84CD-4AC3-B743-2D3CB1D112A4}" type="slidenum">
              <a:rPr lang="fr-FR"/>
              <a:pPr>
                <a:defRPr/>
              </a:pPr>
              <a:t>‹N°›</a:t>
            </a:fld>
            <a:endParaRPr lang="fr-FR"/>
          </a:p>
        </p:txBody>
      </p:sp>
    </p:spTree>
    <p:extLst>
      <p:ext uri="{BB962C8B-B14F-4D97-AF65-F5344CB8AC3E}">
        <p14:creationId xmlns:p14="http://schemas.microsoft.com/office/powerpoint/2010/main" val="369358596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lvl1pPr>
              <a:defRPr/>
            </a:lvl1pPr>
          </a:lstStyle>
          <a:p>
            <a:pPr>
              <a:defRPr/>
            </a:pPr>
            <a:fld id="{9A420AC5-2600-41C3-8504-647DAE697E4F}" type="datetime1">
              <a:rPr lang="fr-FR"/>
              <a:pPr>
                <a:defRPr/>
              </a:pPr>
              <a:t>07/04/2022</a:t>
            </a:fld>
            <a:endParaRPr lang="fr-FR"/>
          </a:p>
        </p:txBody>
      </p:sp>
      <p:sp>
        <p:nvSpPr>
          <p:cNvPr id="5" name="Footer Placeholder 4"/>
          <p:cNvSpPr>
            <a:spLocks noGrp="1"/>
          </p:cNvSpPr>
          <p:nvPr>
            <p:ph type="ftr" sz="quarter" idx="11"/>
          </p:nvPr>
        </p:nvSpPr>
        <p:spPr/>
        <p:txBody>
          <a:bodyPr/>
          <a:lstStyle>
            <a:lvl1pPr>
              <a:defRPr/>
            </a:lvl1pPr>
          </a:lstStyle>
          <a:p>
            <a:pPr>
              <a:defRPr/>
            </a:pPr>
            <a:r>
              <a:rPr lang="fr-FR"/>
              <a:t>S. KICHENASSAMY   (Université de Reims)</a:t>
            </a:r>
          </a:p>
        </p:txBody>
      </p:sp>
      <p:sp>
        <p:nvSpPr>
          <p:cNvPr id="6" name="Slide Number Placeholder 5"/>
          <p:cNvSpPr>
            <a:spLocks noGrp="1"/>
          </p:cNvSpPr>
          <p:nvPr>
            <p:ph type="sldNum" sz="quarter" idx="12"/>
          </p:nvPr>
        </p:nvSpPr>
        <p:spPr/>
        <p:txBody>
          <a:bodyPr/>
          <a:lstStyle>
            <a:lvl1pPr>
              <a:defRPr/>
            </a:lvl1pPr>
          </a:lstStyle>
          <a:p>
            <a:pPr>
              <a:defRPr/>
            </a:pPr>
            <a:fld id="{3784E704-6B6F-48F4-9B45-37C4249E91D4}" type="slidenum">
              <a:rPr lang="fr-FR"/>
              <a:pPr>
                <a:defRPr/>
              </a:pPr>
              <a:t>‹N°›</a:t>
            </a:fld>
            <a:endParaRPr lang="fr-FR"/>
          </a:p>
        </p:txBody>
      </p:sp>
    </p:spTree>
    <p:extLst>
      <p:ext uri="{BB962C8B-B14F-4D97-AF65-F5344CB8AC3E}">
        <p14:creationId xmlns:p14="http://schemas.microsoft.com/office/powerpoint/2010/main" val="245250766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fr-FR"/>
              <a:t>Modifiez le style du titre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lvl1pPr>
              <a:defRPr/>
            </a:lvl1pPr>
          </a:lstStyle>
          <a:p>
            <a:pPr>
              <a:defRPr/>
            </a:pPr>
            <a:fld id="{80FFDF04-4F5C-4A55-AD46-B366734A8AFD}" type="datetime1">
              <a:rPr lang="fr-FR"/>
              <a:pPr>
                <a:defRPr/>
              </a:pPr>
              <a:t>07/04/2022</a:t>
            </a:fld>
            <a:endParaRPr lang="fr-FR"/>
          </a:p>
        </p:txBody>
      </p:sp>
      <p:sp>
        <p:nvSpPr>
          <p:cNvPr id="5" name="Footer Placeholder 4"/>
          <p:cNvSpPr>
            <a:spLocks noGrp="1"/>
          </p:cNvSpPr>
          <p:nvPr>
            <p:ph type="ftr" sz="quarter" idx="11"/>
          </p:nvPr>
        </p:nvSpPr>
        <p:spPr/>
        <p:txBody>
          <a:bodyPr/>
          <a:lstStyle>
            <a:lvl1pPr>
              <a:defRPr/>
            </a:lvl1pPr>
          </a:lstStyle>
          <a:p>
            <a:pPr>
              <a:defRPr/>
            </a:pPr>
            <a:r>
              <a:rPr lang="fr-FR"/>
              <a:t>S. KICHENASSAMY   (Université de Reims)</a:t>
            </a:r>
          </a:p>
        </p:txBody>
      </p:sp>
      <p:sp>
        <p:nvSpPr>
          <p:cNvPr id="6" name="Slide Number Placeholder 5"/>
          <p:cNvSpPr>
            <a:spLocks noGrp="1"/>
          </p:cNvSpPr>
          <p:nvPr>
            <p:ph type="sldNum" sz="quarter" idx="12"/>
          </p:nvPr>
        </p:nvSpPr>
        <p:spPr/>
        <p:txBody>
          <a:bodyPr/>
          <a:lstStyle>
            <a:lvl1pPr>
              <a:defRPr/>
            </a:lvl1pPr>
          </a:lstStyle>
          <a:p>
            <a:pPr>
              <a:defRPr/>
            </a:pPr>
            <a:fld id="{2F358527-42C2-4284-BC92-2BFDF0A450B1}" type="slidenum">
              <a:rPr lang="fr-FR"/>
              <a:pPr>
                <a:defRPr/>
              </a:pPr>
              <a:t>‹N°›</a:t>
            </a:fld>
            <a:endParaRPr lang="fr-FR"/>
          </a:p>
        </p:txBody>
      </p:sp>
    </p:spTree>
    <p:extLst>
      <p:ext uri="{BB962C8B-B14F-4D97-AF65-F5344CB8AC3E}">
        <p14:creationId xmlns:p14="http://schemas.microsoft.com/office/powerpoint/2010/main" val="234323260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3"/>
          <p:cNvSpPr>
            <a:spLocks noGrp="1"/>
          </p:cNvSpPr>
          <p:nvPr>
            <p:ph type="dt" sz="half" idx="10"/>
          </p:nvPr>
        </p:nvSpPr>
        <p:spPr/>
        <p:txBody>
          <a:bodyPr/>
          <a:lstStyle>
            <a:lvl1pPr>
              <a:defRPr/>
            </a:lvl1pPr>
          </a:lstStyle>
          <a:p>
            <a:pPr>
              <a:defRPr/>
            </a:pPr>
            <a:fld id="{5D2AC968-0D43-47AE-BE11-69CB6A96DB4F}" type="datetime1">
              <a:rPr lang="fr-FR"/>
              <a:pPr>
                <a:defRPr/>
              </a:pPr>
              <a:t>07/04/2022</a:t>
            </a:fld>
            <a:endParaRPr lang="fr-FR"/>
          </a:p>
        </p:txBody>
      </p:sp>
      <p:sp>
        <p:nvSpPr>
          <p:cNvPr id="6" name="Footer Placeholder 4"/>
          <p:cNvSpPr>
            <a:spLocks noGrp="1"/>
          </p:cNvSpPr>
          <p:nvPr>
            <p:ph type="ftr" sz="quarter" idx="11"/>
          </p:nvPr>
        </p:nvSpPr>
        <p:spPr/>
        <p:txBody>
          <a:bodyPr/>
          <a:lstStyle>
            <a:lvl1pPr>
              <a:defRPr/>
            </a:lvl1pPr>
          </a:lstStyle>
          <a:p>
            <a:pPr>
              <a:defRPr/>
            </a:pPr>
            <a:r>
              <a:rPr lang="fr-FR"/>
              <a:t>S. KICHENASSAMY   (Université de Reims)</a:t>
            </a:r>
          </a:p>
        </p:txBody>
      </p:sp>
      <p:sp>
        <p:nvSpPr>
          <p:cNvPr id="7" name="Slide Number Placeholder 5"/>
          <p:cNvSpPr>
            <a:spLocks noGrp="1"/>
          </p:cNvSpPr>
          <p:nvPr>
            <p:ph type="sldNum" sz="quarter" idx="12"/>
          </p:nvPr>
        </p:nvSpPr>
        <p:spPr/>
        <p:txBody>
          <a:bodyPr/>
          <a:lstStyle>
            <a:lvl1pPr>
              <a:defRPr/>
            </a:lvl1pPr>
          </a:lstStyle>
          <a:p>
            <a:pPr>
              <a:defRPr/>
            </a:pPr>
            <a:fld id="{186E4D76-4DED-4397-940E-32541E506961}" type="slidenum">
              <a:rPr lang="fr-FR"/>
              <a:pPr>
                <a:defRPr/>
              </a:pPr>
              <a:t>‹N°›</a:t>
            </a:fld>
            <a:endParaRPr lang="fr-FR"/>
          </a:p>
        </p:txBody>
      </p:sp>
    </p:spTree>
    <p:extLst>
      <p:ext uri="{BB962C8B-B14F-4D97-AF65-F5344CB8AC3E}">
        <p14:creationId xmlns:p14="http://schemas.microsoft.com/office/powerpoint/2010/main" val="376197423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3"/>
          <p:cNvSpPr>
            <a:spLocks noGrp="1"/>
          </p:cNvSpPr>
          <p:nvPr>
            <p:ph type="dt" sz="half" idx="10"/>
          </p:nvPr>
        </p:nvSpPr>
        <p:spPr/>
        <p:txBody>
          <a:bodyPr/>
          <a:lstStyle>
            <a:lvl1pPr>
              <a:defRPr/>
            </a:lvl1pPr>
          </a:lstStyle>
          <a:p>
            <a:pPr>
              <a:defRPr/>
            </a:pPr>
            <a:fld id="{3673FF79-D696-4AAF-9F06-EDD5712DADDF}" type="datetime1">
              <a:rPr lang="fr-FR"/>
              <a:pPr>
                <a:defRPr/>
              </a:pPr>
              <a:t>07/04/2022</a:t>
            </a:fld>
            <a:endParaRPr lang="fr-FR"/>
          </a:p>
        </p:txBody>
      </p:sp>
      <p:sp>
        <p:nvSpPr>
          <p:cNvPr id="8" name="Footer Placeholder 4"/>
          <p:cNvSpPr>
            <a:spLocks noGrp="1"/>
          </p:cNvSpPr>
          <p:nvPr>
            <p:ph type="ftr" sz="quarter" idx="11"/>
          </p:nvPr>
        </p:nvSpPr>
        <p:spPr/>
        <p:txBody>
          <a:bodyPr/>
          <a:lstStyle>
            <a:lvl1pPr>
              <a:defRPr/>
            </a:lvl1pPr>
          </a:lstStyle>
          <a:p>
            <a:pPr>
              <a:defRPr/>
            </a:pPr>
            <a:r>
              <a:rPr lang="fr-FR"/>
              <a:t>S. KICHENASSAMY   (Université de Reims)</a:t>
            </a:r>
          </a:p>
        </p:txBody>
      </p:sp>
      <p:sp>
        <p:nvSpPr>
          <p:cNvPr id="9" name="Slide Number Placeholder 5"/>
          <p:cNvSpPr>
            <a:spLocks noGrp="1"/>
          </p:cNvSpPr>
          <p:nvPr>
            <p:ph type="sldNum" sz="quarter" idx="12"/>
          </p:nvPr>
        </p:nvSpPr>
        <p:spPr/>
        <p:txBody>
          <a:bodyPr/>
          <a:lstStyle>
            <a:lvl1pPr>
              <a:defRPr/>
            </a:lvl1pPr>
          </a:lstStyle>
          <a:p>
            <a:pPr>
              <a:defRPr/>
            </a:pPr>
            <a:fld id="{357150DC-BD06-4890-A7F0-21B1E0E8564C}" type="slidenum">
              <a:rPr lang="fr-FR"/>
              <a:pPr>
                <a:defRPr/>
              </a:pPr>
              <a:t>‹N°›</a:t>
            </a:fld>
            <a:endParaRPr lang="fr-FR"/>
          </a:p>
        </p:txBody>
      </p:sp>
    </p:spTree>
    <p:extLst>
      <p:ext uri="{BB962C8B-B14F-4D97-AF65-F5344CB8AC3E}">
        <p14:creationId xmlns:p14="http://schemas.microsoft.com/office/powerpoint/2010/main" val="119655766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3"/>
          <p:cNvSpPr>
            <a:spLocks noGrp="1"/>
          </p:cNvSpPr>
          <p:nvPr>
            <p:ph type="dt" sz="half" idx="10"/>
          </p:nvPr>
        </p:nvSpPr>
        <p:spPr/>
        <p:txBody>
          <a:bodyPr/>
          <a:lstStyle>
            <a:lvl1pPr>
              <a:defRPr/>
            </a:lvl1pPr>
          </a:lstStyle>
          <a:p>
            <a:pPr>
              <a:defRPr/>
            </a:pPr>
            <a:fld id="{D6B2F3F1-11BA-4D04-8A15-12EED57CDC98}" type="datetime1">
              <a:rPr lang="fr-FR"/>
              <a:pPr>
                <a:defRPr/>
              </a:pPr>
              <a:t>07/04/2022</a:t>
            </a:fld>
            <a:endParaRPr lang="fr-FR"/>
          </a:p>
        </p:txBody>
      </p:sp>
      <p:sp>
        <p:nvSpPr>
          <p:cNvPr id="4" name="Footer Placeholder 4"/>
          <p:cNvSpPr>
            <a:spLocks noGrp="1"/>
          </p:cNvSpPr>
          <p:nvPr>
            <p:ph type="ftr" sz="quarter" idx="11"/>
          </p:nvPr>
        </p:nvSpPr>
        <p:spPr/>
        <p:txBody>
          <a:bodyPr/>
          <a:lstStyle>
            <a:lvl1pPr>
              <a:defRPr/>
            </a:lvl1pPr>
          </a:lstStyle>
          <a:p>
            <a:pPr>
              <a:defRPr/>
            </a:pPr>
            <a:r>
              <a:rPr lang="fr-FR"/>
              <a:t>S. KICHENASSAMY   (Université de Reims)</a:t>
            </a:r>
          </a:p>
        </p:txBody>
      </p:sp>
      <p:sp>
        <p:nvSpPr>
          <p:cNvPr id="5" name="Slide Number Placeholder 5"/>
          <p:cNvSpPr>
            <a:spLocks noGrp="1"/>
          </p:cNvSpPr>
          <p:nvPr>
            <p:ph type="sldNum" sz="quarter" idx="12"/>
          </p:nvPr>
        </p:nvSpPr>
        <p:spPr/>
        <p:txBody>
          <a:bodyPr/>
          <a:lstStyle>
            <a:lvl1pPr>
              <a:defRPr/>
            </a:lvl1pPr>
          </a:lstStyle>
          <a:p>
            <a:pPr>
              <a:defRPr/>
            </a:pPr>
            <a:fld id="{42524874-64EF-4CF8-9D02-BF9DF8AE8262}" type="slidenum">
              <a:rPr lang="fr-FR"/>
              <a:pPr>
                <a:defRPr/>
              </a:pPr>
              <a:t>‹N°›</a:t>
            </a:fld>
            <a:endParaRPr lang="fr-FR"/>
          </a:p>
        </p:txBody>
      </p:sp>
    </p:spTree>
    <p:extLst>
      <p:ext uri="{BB962C8B-B14F-4D97-AF65-F5344CB8AC3E}">
        <p14:creationId xmlns:p14="http://schemas.microsoft.com/office/powerpoint/2010/main" val="21712874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85FD958-3C6A-4AE4-A7B6-8624ACEC14A5}" type="datetime1">
              <a:rPr lang="fr-FR"/>
              <a:pPr>
                <a:defRPr/>
              </a:pPr>
              <a:t>07/04/2022</a:t>
            </a:fld>
            <a:endParaRPr lang="fr-FR"/>
          </a:p>
        </p:txBody>
      </p:sp>
      <p:sp>
        <p:nvSpPr>
          <p:cNvPr id="3" name="Footer Placeholder 4"/>
          <p:cNvSpPr>
            <a:spLocks noGrp="1"/>
          </p:cNvSpPr>
          <p:nvPr>
            <p:ph type="ftr" sz="quarter" idx="11"/>
          </p:nvPr>
        </p:nvSpPr>
        <p:spPr/>
        <p:txBody>
          <a:bodyPr/>
          <a:lstStyle>
            <a:lvl1pPr>
              <a:defRPr/>
            </a:lvl1pPr>
          </a:lstStyle>
          <a:p>
            <a:pPr>
              <a:defRPr/>
            </a:pPr>
            <a:r>
              <a:rPr lang="fr-FR"/>
              <a:t>S. KICHENASSAMY   (Université de Reims)</a:t>
            </a:r>
          </a:p>
        </p:txBody>
      </p:sp>
      <p:sp>
        <p:nvSpPr>
          <p:cNvPr id="4" name="Slide Number Placeholder 5"/>
          <p:cNvSpPr>
            <a:spLocks noGrp="1"/>
          </p:cNvSpPr>
          <p:nvPr>
            <p:ph type="sldNum" sz="quarter" idx="12"/>
          </p:nvPr>
        </p:nvSpPr>
        <p:spPr/>
        <p:txBody>
          <a:bodyPr/>
          <a:lstStyle>
            <a:lvl1pPr>
              <a:defRPr/>
            </a:lvl1pPr>
          </a:lstStyle>
          <a:p>
            <a:pPr>
              <a:defRPr/>
            </a:pPr>
            <a:fld id="{EE33DB81-C82E-485D-BFFF-C43D87278A70}" type="slidenum">
              <a:rPr lang="fr-FR"/>
              <a:pPr>
                <a:defRPr/>
              </a:pPr>
              <a:t>‹N°›</a:t>
            </a:fld>
            <a:endParaRPr lang="fr-FR"/>
          </a:p>
        </p:txBody>
      </p:sp>
    </p:spTree>
    <p:extLst>
      <p:ext uri="{BB962C8B-B14F-4D97-AF65-F5344CB8AC3E}">
        <p14:creationId xmlns:p14="http://schemas.microsoft.com/office/powerpoint/2010/main" val="181596290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8" name="Title 7"/>
          <p:cNvSpPr>
            <a:spLocks noGrp="1"/>
          </p:cNvSpPr>
          <p:nvPr>
            <p:ph type="title"/>
          </p:nvPr>
        </p:nvSpPr>
        <p:spPr/>
        <p:txBody>
          <a:bodyPr/>
          <a:lstStyle/>
          <a:p>
            <a:r>
              <a:rPr lang="fr-FR"/>
              <a:t>Modifiez le style du titre</a:t>
            </a:r>
            <a:endParaRPr lang="en-US"/>
          </a:p>
        </p:txBody>
      </p:sp>
      <p:sp>
        <p:nvSpPr>
          <p:cNvPr id="5" name="Date Placeholder 3"/>
          <p:cNvSpPr>
            <a:spLocks noGrp="1"/>
          </p:cNvSpPr>
          <p:nvPr>
            <p:ph type="dt" sz="half" idx="10"/>
          </p:nvPr>
        </p:nvSpPr>
        <p:spPr/>
        <p:txBody>
          <a:bodyPr/>
          <a:lstStyle>
            <a:lvl1pPr>
              <a:defRPr/>
            </a:lvl1pPr>
          </a:lstStyle>
          <a:p>
            <a:pPr>
              <a:defRPr/>
            </a:pPr>
            <a:fld id="{3896F902-BE2E-45DA-992E-54130A2A8E0E}" type="datetime1">
              <a:rPr lang="fr-FR"/>
              <a:pPr>
                <a:defRPr/>
              </a:pPr>
              <a:t>07/04/2022</a:t>
            </a:fld>
            <a:endParaRPr lang="fr-FR"/>
          </a:p>
        </p:txBody>
      </p:sp>
      <p:sp>
        <p:nvSpPr>
          <p:cNvPr id="6" name="Footer Placeholder 4"/>
          <p:cNvSpPr>
            <a:spLocks noGrp="1"/>
          </p:cNvSpPr>
          <p:nvPr>
            <p:ph type="ftr" sz="quarter" idx="11"/>
          </p:nvPr>
        </p:nvSpPr>
        <p:spPr/>
        <p:txBody>
          <a:bodyPr/>
          <a:lstStyle>
            <a:lvl1pPr>
              <a:defRPr/>
            </a:lvl1pPr>
          </a:lstStyle>
          <a:p>
            <a:pPr>
              <a:defRPr/>
            </a:pPr>
            <a:r>
              <a:rPr lang="fr-FR"/>
              <a:t>S. KICHENASSAMY   (Université de Reims)</a:t>
            </a:r>
          </a:p>
        </p:txBody>
      </p:sp>
      <p:sp>
        <p:nvSpPr>
          <p:cNvPr id="7" name="Slide Number Placeholder 5"/>
          <p:cNvSpPr>
            <a:spLocks noGrp="1"/>
          </p:cNvSpPr>
          <p:nvPr>
            <p:ph type="sldNum" sz="quarter" idx="12"/>
          </p:nvPr>
        </p:nvSpPr>
        <p:spPr/>
        <p:txBody>
          <a:bodyPr/>
          <a:lstStyle>
            <a:lvl1pPr>
              <a:defRPr/>
            </a:lvl1pPr>
          </a:lstStyle>
          <a:p>
            <a:pPr>
              <a:defRPr/>
            </a:pPr>
            <a:fld id="{504EEDB4-BA2D-46AC-BE2B-2A102C814B1C}" type="slidenum">
              <a:rPr lang="fr-FR"/>
              <a:pPr>
                <a:defRPr/>
              </a:pPr>
              <a:t>‹N°›</a:t>
            </a:fld>
            <a:endParaRPr lang="fr-FR"/>
          </a:p>
        </p:txBody>
      </p:sp>
    </p:spTree>
    <p:extLst>
      <p:ext uri="{BB962C8B-B14F-4D97-AF65-F5344CB8AC3E}">
        <p14:creationId xmlns:p14="http://schemas.microsoft.com/office/powerpoint/2010/main" val="159788843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Rectangle 4"/>
          <p:cNvSpPr/>
          <p:nvPr/>
        </p:nvSpPr>
        <p:spPr>
          <a:xfrm>
            <a:off x="9001125" y="4846638"/>
            <a:ext cx="142875"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9001125" y="0"/>
            <a:ext cx="142875"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endParaRPr lang="en-US" noProof="0"/>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8" name="Title 7"/>
          <p:cNvSpPr>
            <a:spLocks noGrp="1"/>
          </p:cNvSpPr>
          <p:nvPr>
            <p:ph type="title"/>
          </p:nvPr>
        </p:nvSpPr>
        <p:spPr>
          <a:xfrm>
            <a:off x="457200" y="4953000"/>
            <a:ext cx="8153400" cy="762000"/>
          </a:xfrm>
        </p:spPr>
        <p:txBody>
          <a:bodyPr anchor="t"/>
          <a:lstStyle>
            <a:lvl1pPr>
              <a:defRPr sz="3200"/>
            </a:lvl1pPr>
          </a:lstStyle>
          <a:p>
            <a:r>
              <a:rPr lang="fr-FR"/>
              <a:t>Modifiez le style du titre</a:t>
            </a:r>
            <a:endParaRPr lang="en-US" dirty="0"/>
          </a:p>
        </p:txBody>
      </p:sp>
      <p:sp>
        <p:nvSpPr>
          <p:cNvPr id="7" name="Date Placeholder 4"/>
          <p:cNvSpPr>
            <a:spLocks noGrp="1"/>
          </p:cNvSpPr>
          <p:nvPr>
            <p:ph type="dt" sz="half" idx="10"/>
          </p:nvPr>
        </p:nvSpPr>
        <p:spPr/>
        <p:txBody>
          <a:bodyPr/>
          <a:lstStyle>
            <a:lvl1pPr>
              <a:defRPr/>
            </a:lvl1pPr>
          </a:lstStyle>
          <a:p>
            <a:pPr>
              <a:defRPr/>
            </a:pPr>
            <a:fld id="{CB9E9B97-FE86-4E0F-A1A0-146F70BB57C3}" type="datetime1">
              <a:rPr lang="fr-FR"/>
              <a:pPr>
                <a:defRPr/>
              </a:pPr>
              <a:t>07/04/2022</a:t>
            </a:fld>
            <a:endParaRPr lang="fr-FR"/>
          </a:p>
        </p:txBody>
      </p:sp>
      <p:sp>
        <p:nvSpPr>
          <p:cNvPr id="9" name="Footer Placeholder 5"/>
          <p:cNvSpPr>
            <a:spLocks noGrp="1"/>
          </p:cNvSpPr>
          <p:nvPr>
            <p:ph type="ftr" sz="quarter" idx="11"/>
          </p:nvPr>
        </p:nvSpPr>
        <p:spPr/>
        <p:txBody>
          <a:bodyPr/>
          <a:lstStyle>
            <a:lvl1pPr>
              <a:defRPr/>
            </a:lvl1pPr>
          </a:lstStyle>
          <a:p>
            <a:pPr>
              <a:defRPr/>
            </a:pPr>
            <a:r>
              <a:rPr lang="fr-FR"/>
              <a:t>S. KICHENASSAMY   (Université de Reims)</a:t>
            </a:r>
          </a:p>
        </p:txBody>
      </p:sp>
      <p:sp>
        <p:nvSpPr>
          <p:cNvPr id="10" name="Slide Number Placeholder 6"/>
          <p:cNvSpPr>
            <a:spLocks noGrp="1"/>
          </p:cNvSpPr>
          <p:nvPr>
            <p:ph type="sldNum" sz="quarter" idx="12"/>
          </p:nvPr>
        </p:nvSpPr>
        <p:spPr/>
        <p:txBody>
          <a:bodyPr/>
          <a:lstStyle>
            <a:lvl1pPr>
              <a:defRPr>
                <a:solidFill>
                  <a:schemeClr val="tx1"/>
                </a:solidFill>
              </a:defRPr>
            </a:lvl1pPr>
          </a:lstStyle>
          <a:p>
            <a:pPr>
              <a:defRPr/>
            </a:pPr>
            <a:fld id="{DBC3E86C-828E-4028-BC3B-BABA354EE93B}" type="slidenum">
              <a:rPr lang="fr-FR"/>
              <a:pPr>
                <a:defRPr/>
              </a:pPr>
              <a:t>‹N°›</a:t>
            </a:fld>
            <a:endParaRPr lang="fr-FR"/>
          </a:p>
        </p:txBody>
      </p:sp>
    </p:spTree>
    <p:extLst>
      <p:ext uri="{BB962C8B-B14F-4D97-AF65-F5344CB8AC3E}">
        <p14:creationId xmlns:p14="http://schemas.microsoft.com/office/powerpoint/2010/main" val="219229757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5791200" cy="1371600"/>
          </a:xfrm>
          <a:prstGeom prst="rect">
            <a:avLst/>
          </a:prstGeom>
        </p:spPr>
        <p:txBody>
          <a:bodyPr vert="horz" lIns="91440" tIns="45720" rIns="91440" bIns="45720" rtlCol="0" anchor="b">
            <a:normAutofit/>
          </a:bodyPr>
          <a:lstStyle/>
          <a:p>
            <a:r>
              <a:rPr lang="fr-FR"/>
              <a:t>Modifiez le style du titre</a:t>
            </a:r>
            <a:endParaRPr lang="en-US" dirty="0"/>
          </a:p>
        </p:txBody>
      </p:sp>
      <p:sp>
        <p:nvSpPr>
          <p:cNvPr id="1027" name="Text Placeholder 2"/>
          <p:cNvSpPr>
            <a:spLocks noGrp="1"/>
          </p:cNvSpPr>
          <p:nvPr>
            <p:ph type="body" idx="1"/>
          </p:nvPr>
        </p:nvSpPr>
        <p:spPr bwMode="auto">
          <a:xfrm>
            <a:off x="457200" y="1752600"/>
            <a:ext cx="76200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2"/>
          </p:nvPr>
        </p:nvSpPr>
        <p:spPr>
          <a:xfrm>
            <a:off x="457200" y="6172200"/>
            <a:ext cx="3429000" cy="304800"/>
          </a:xfrm>
          <a:prstGeom prst="rect">
            <a:avLst/>
          </a:prstGeom>
        </p:spPr>
        <p:txBody>
          <a:bodyPr vert="horz" lIns="91440" tIns="45720" rIns="91440" bIns="0" rtlCol="0" anchor="b"/>
          <a:lstStyle>
            <a:lvl1pPr algn="l">
              <a:defRPr sz="1000">
                <a:solidFill>
                  <a:schemeClr val="tx1"/>
                </a:solidFill>
              </a:defRPr>
            </a:lvl1pPr>
          </a:lstStyle>
          <a:p>
            <a:pPr>
              <a:defRPr/>
            </a:pPr>
            <a:fld id="{7A24EBAE-7D7F-4670-9FDD-B942F97737FA}" type="datetime1">
              <a:rPr lang="fr-FR"/>
              <a:pPr>
                <a:defRPr/>
              </a:pPr>
              <a:t>07/04/2022</a:t>
            </a:fld>
            <a:endParaRPr lang="fr-FR"/>
          </a:p>
        </p:txBody>
      </p:sp>
      <p:sp>
        <p:nvSpPr>
          <p:cNvPr id="5" name="Footer Placeholder 4"/>
          <p:cNvSpPr>
            <a:spLocks noGrp="1"/>
          </p:cNvSpPr>
          <p:nvPr>
            <p:ph type="ftr" sz="quarter" idx="3"/>
          </p:nvPr>
        </p:nvSpPr>
        <p:spPr>
          <a:xfrm>
            <a:off x="457200" y="6492875"/>
            <a:ext cx="3429000" cy="284163"/>
          </a:xfrm>
          <a:prstGeom prst="rect">
            <a:avLst/>
          </a:prstGeom>
        </p:spPr>
        <p:txBody>
          <a:bodyPr vert="horz" lIns="91440" tIns="45720" rIns="91440" bIns="45720" rtlCol="0" anchor="t"/>
          <a:lstStyle>
            <a:lvl1pPr algn="l">
              <a:defRPr sz="1000">
                <a:solidFill>
                  <a:schemeClr val="tx1"/>
                </a:solidFill>
              </a:defRPr>
            </a:lvl1pPr>
          </a:lstStyle>
          <a:p>
            <a:pPr>
              <a:defRPr/>
            </a:pPr>
            <a:r>
              <a:rPr lang="fr-FR"/>
              <a:t>S. KICHENASSAMY   (Université de Reims)</a:t>
            </a:r>
          </a:p>
        </p:txBody>
      </p:sp>
      <p:sp>
        <p:nvSpPr>
          <p:cNvPr id="6" name="Slide Number Placeholder 5"/>
          <p:cNvSpPr>
            <a:spLocks noGrp="1"/>
          </p:cNvSpPr>
          <p:nvPr>
            <p:ph type="sldNum" sz="quarter" idx="4"/>
          </p:nvPr>
        </p:nvSpPr>
        <p:spPr>
          <a:xfrm rot="16200000">
            <a:off x="8227219" y="5885656"/>
            <a:ext cx="1316038" cy="365125"/>
          </a:xfrm>
          <a:prstGeom prst="rect">
            <a:avLst/>
          </a:prstGeom>
        </p:spPr>
        <p:txBody>
          <a:bodyPr vert="horz" lIns="91440" tIns="45720" rIns="91440" bIns="45720" rtlCol="0" anchor="ctr"/>
          <a:lstStyle>
            <a:lvl1pPr algn="l">
              <a:defRPr sz="2400" b="1">
                <a:solidFill>
                  <a:schemeClr val="tx2"/>
                </a:solidFill>
              </a:defRPr>
            </a:lvl1pPr>
          </a:lstStyle>
          <a:p>
            <a:pPr>
              <a:defRPr/>
            </a:pPr>
            <a:fld id="{375B1513-3A3B-45DC-8337-48A53B136C4A}" type="slidenum">
              <a:rPr lang="fr-FR"/>
              <a:pPr>
                <a:defRPr/>
              </a:pPr>
              <a:t>‹N°›</a:t>
            </a:fld>
            <a:endParaRPr lang="fr-FR"/>
          </a:p>
        </p:txBody>
      </p:sp>
      <p:sp>
        <p:nvSpPr>
          <p:cNvPr id="7" name="Rectangle 6"/>
          <p:cNvSpPr/>
          <p:nvPr/>
        </p:nvSpPr>
        <p:spPr>
          <a:xfrm>
            <a:off x="9001125" y="0"/>
            <a:ext cx="142875"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9001125" y="1371600"/>
            <a:ext cx="142875"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4288" r:id="rId1"/>
    <p:sldLayoutId id="2147484279" r:id="rId2"/>
    <p:sldLayoutId id="2147484280" r:id="rId3"/>
    <p:sldLayoutId id="2147484281" r:id="rId4"/>
    <p:sldLayoutId id="2147484282" r:id="rId5"/>
    <p:sldLayoutId id="2147484283" r:id="rId6"/>
    <p:sldLayoutId id="2147484284" r:id="rId7"/>
    <p:sldLayoutId id="2147484285" r:id="rId8"/>
    <p:sldLayoutId id="2147484289" r:id="rId9"/>
    <p:sldLayoutId id="2147484286" r:id="rId10"/>
    <p:sldLayoutId id="2147484287" r:id="rId11"/>
  </p:sldLayoutIdLst>
  <p:transition/>
  <p:hf sldNum="0" hdr="0" ftr="0" dt="0"/>
  <p:txStyles>
    <p:titleStyle>
      <a:lvl1pPr algn="l" rtl="0" eaLnBrk="0" fontAlgn="base" hangingPunct="0">
        <a:spcBef>
          <a:spcPct val="0"/>
        </a:spcBef>
        <a:spcAft>
          <a:spcPct val="0"/>
        </a:spcAft>
        <a:defRPr sz="3600" kern="1200" cap="all" spc="-6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Black" pitchFamily="34" charset="0"/>
        </a:defRPr>
      </a:lvl2pPr>
      <a:lvl3pPr algn="l" rtl="0" eaLnBrk="0" fontAlgn="base" hangingPunct="0">
        <a:spcBef>
          <a:spcPct val="0"/>
        </a:spcBef>
        <a:spcAft>
          <a:spcPct val="0"/>
        </a:spcAft>
        <a:defRPr sz="3600">
          <a:solidFill>
            <a:schemeClr val="tx2"/>
          </a:solidFill>
          <a:latin typeface="Arial Black" pitchFamily="34" charset="0"/>
        </a:defRPr>
      </a:lvl3pPr>
      <a:lvl4pPr algn="l" rtl="0" eaLnBrk="0" fontAlgn="base" hangingPunct="0">
        <a:spcBef>
          <a:spcPct val="0"/>
        </a:spcBef>
        <a:spcAft>
          <a:spcPct val="0"/>
        </a:spcAft>
        <a:defRPr sz="3600">
          <a:solidFill>
            <a:schemeClr val="tx2"/>
          </a:solidFill>
          <a:latin typeface="Arial Black" pitchFamily="34" charset="0"/>
        </a:defRPr>
      </a:lvl4pPr>
      <a:lvl5pPr algn="l" rtl="0" eaLnBrk="0" fontAlgn="base" hangingPunct="0">
        <a:spcBef>
          <a:spcPct val="0"/>
        </a:spcBef>
        <a:spcAft>
          <a:spcPct val="0"/>
        </a:spcAft>
        <a:defRPr sz="3600">
          <a:solidFill>
            <a:schemeClr val="tx2"/>
          </a:solidFill>
          <a:latin typeface="Arial Black" pitchFamily="34" charset="0"/>
        </a:defRPr>
      </a:lvl5pPr>
      <a:lvl6pPr marL="457200" algn="l" rtl="0" fontAlgn="base">
        <a:spcBef>
          <a:spcPct val="0"/>
        </a:spcBef>
        <a:spcAft>
          <a:spcPct val="0"/>
        </a:spcAft>
        <a:defRPr sz="3600">
          <a:solidFill>
            <a:schemeClr val="tx2"/>
          </a:solidFill>
          <a:latin typeface="Arial Black" pitchFamily="34" charset="0"/>
        </a:defRPr>
      </a:lvl6pPr>
      <a:lvl7pPr marL="914400" algn="l" rtl="0" fontAlgn="base">
        <a:spcBef>
          <a:spcPct val="0"/>
        </a:spcBef>
        <a:spcAft>
          <a:spcPct val="0"/>
        </a:spcAft>
        <a:defRPr sz="3600">
          <a:solidFill>
            <a:schemeClr val="tx2"/>
          </a:solidFill>
          <a:latin typeface="Arial Black" pitchFamily="34" charset="0"/>
        </a:defRPr>
      </a:lvl7pPr>
      <a:lvl8pPr marL="1371600" algn="l" rtl="0" fontAlgn="base">
        <a:spcBef>
          <a:spcPct val="0"/>
        </a:spcBef>
        <a:spcAft>
          <a:spcPct val="0"/>
        </a:spcAft>
        <a:defRPr sz="3600">
          <a:solidFill>
            <a:schemeClr val="tx2"/>
          </a:solidFill>
          <a:latin typeface="Arial Black" pitchFamily="34" charset="0"/>
        </a:defRPr>
      </a:lvl8pPr>
      <a:lvl9pPr marL="1828800" algn="l" rtl="0" fontAlgn="base">
        <a:spcBef>
          <a:spcPct val="0"/>
        </a:spcBef>
        <a:spcAft>
          <a:spcPct val="0"/>
        </a:spcAft>
        <a:defRPr sz="3600">
          <a:solidFill>
            <a:schemeClr val="tx2"/>
          </a:solidFill>
          <a:latin typeface="Arial Black" pitchFamily="34" charset="0"/>
        </a:defRPr>
      </a:lvl9pPr>
    </p:titleStyle>
    <p:bodyStyle>
      <a:lvl1pPr marL="342900" indent="-342900" algn="l" rtl="0" eaLnBrk="0" fontAlgn="base" hangingPunct="0">
        <a:spcBef>
          <a:spcPct val="20000"/>
        </a:spcBef>
        <a:spcAft>
          <a:spcPts val="600"/>
        </a:spcAft>
        <a:buFont typeface="Arial" charset="0"/>
        <a:defRPr sz="2000" b="1"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tx2"/>
        </a:buClr>
        <a:buFont typeface="Arial"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Font typeface="Arial"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commons.wikimedia.org/wiki/File:Poup%C3%A9es_russes.JP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commons.wikimedia.org/wiki/File:First_matryoshka_museum_doll_open.jp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re 1"/>
          <p:cNvSpPr>
            <a:spLocks noGrp="1"/>
          </p:cNvSpPr>
          <p:nvPr>
            <p:ph type="ctrTitle"/>
          </p:nvPr>
        </p:nvSpPr>
        <p:spPr>
          <a:xfrm>
            <a:off x="250824" y="233645"/>
            <a:ext cx="8642350" cy="4860540"/>
          </a:xfrm>
        </p:spPr>
        <p:txBody>
          <a:bodyPr>
            <a:normAutofit/>
          </a:bodyPr>
          <a:lstStyle/>
          <a:p>
            <a:pPr algn="ctr" eaLnBrk="1" fontAlgn="auto" hangingPunct="1">
              <a:spcAft>
                <a:spcPts val="0"/>
              </a:spcAft>
              <a:defRPr/>
            </a:pPr>
            <a:r>
              <a:rPr lang="en-US" sz="3600" dirty="0">
                <a:solidFill>
                  <a:srgbClr val="0070C0"/>
                </a:solidFill>
              </a:rPr>
              <a:t>The Euler-Poisson </a:t>
            </a:r>
            <a:r>
              <a:rPr lang="en-US" sz="3600" dirty="0" err="1">
                <a:solidFill>
                  <a:srgbClr val="0070C0"/>
                </a:solidFill>
              </a:rPr>
              <a:t>Darboux</a:t>
            </a:r>
            <a:r>
              <a:rPr lang="en-US" sz="3600" dirty="0">
                <a:solidFill>
                  <a:srgbClr val="0070C0"/>
                </a:solidFill>
              </a:rPr>
              <a:t> equations in the development of the theory of partial differential equations</a:t>
            </a:r>
            <a:br>
              <a:rPr lang="fr-FR" sz="3600" dirty="0"/>
            </a:br>
            <a:br>
              <a:rPr lang="fr-FR" sz="3600" dirty="0"/>
            </a:br>
            <a:r>
              <a:rPr lang="fr-FR" sz="3600" dirty="0"/>
              <a:t>        </a:t>
            </a:r>
          </a:p>
        </p:txBody>
      </p:sp>
      <p:sp>
        <p:nvSpPr>
          <p:cNvPr id="4100" name="Espace réservé du pied de page 1"/>
          <p:cNvSpPr>
            <a:spLocks noGrp="1"/>
          </p:cNvSpPr>
          <p:nvPr>
            <p:ph type="ftr" sz="quarter" idx="11"/>
          </p:nvPr>
        </p:nvSpPr>
        <p:spPr bwMode="auto">
          <a:xfrm>
            <a:off x="498980" y="3429000"/>
            <a:ext cx="8146039" cy="301533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fr-FR" sz="3600" dirty="0"/>
              <a:t>Satyanad KICHENASSAMY </a:t>
            </a:r>
            <a:endParaRPr lang="fr-FR" sz="1600" dirty="0"/>
          </a:p>
          <a:p>
            <a:pPr algn="ctr" eaLnBrk="1" hangingPunct="1"/>
            <a:r>
              <a:rPr lang="fr-FR" sz="1200" dirty="0"/>
              <a:t>  </a:t>
            </a:r>
          </a:p>
          <a:p>
            <a:pPr algn="ctr" eaLnBrk="1" hangingPunct="1"/>
            <a:r>
              <a:rPr lang="fr-FR" sz="2400" dirty="0"/>
              <a:t>Professor of </a:t>
            </a:r>
            <a:r>
              <a:rPr lang="fr-FR" sz="2400" dirty="0" err="1"/>
              <a:t>Mathematics</a:t>
            </a:r>
            <a:r>
              <a:rPr lang="fr-FR" sz="2400" dirty="0"/>
              <a:t>, (LMR, CNRS UMR9008, Université de Reims Champagne-Ardenne, France)</a:t>
            </a:r>
          </a:p>
          <a:p>
            <a:pPr algn="ctr" eaLnBrk="1" hangingPunct="1"/>
            <a:endParaRPr lang="fr-FR" sz="2400" dirty="0"/>
          </a:p>
          <a:p>
            <a:pPr eaLnBrk="1" hangingPunct="1"/>
            <a:r>
              <a:rPr lang="en-US" sz="2400" i="1" dirty="0"/>
              <a:t>Seminar on the History of Mathematics, St. Petersburg Department of the </a:t>
            </a:r>
            <a:r>
              <a:rPr lang="en-US" sz="2400" i="1" dirty="0" err="1"/>
              <a:t>Steklov</a:t>
            </a:r>
            <a:r>
              <a:rPr lang="en-US" sz="2400" i="1" dirty="0"/>
              <a:t> Mathematical Institute of the Russian Academy of Sciences, Saint Petersburg, </a:t>
            </a:r>
            <a:r>
              <a:rPr lang="en-US" sz="2400" i="1"/>
              <a:t>April 7, </a:t>
            </a:r>
            <a:r>
              <a:rPr lang="en-US" sz="2400" i="1" dirty="0"/>
              <a:t>2022.</a:t>
            </a:r>
            <a:endParaRPr lang="fr-FR" sz="2400" i="1" dirty="0"/>
          </a:p>
          <a:p>
            <a:pPr algn="ctr" eaLnBrk="1" hangingPunct="1"/>
            <a:endParaRPr lang="fr-FR" sz="2400" dirty="0"/>
          </a:p>
          <a:p>
            <a:pPr algn="ctr" eaLnBrk="1" hangingPunct="1"/>
            <a:endParaRPr lang="fr-FR" sz="2400"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1808820"/>
            <a:ext cx="8697913" cy="1988726"/>
          </a:xfrm>
        </p:spPr>
        <p:txBody>
          <a:bodyPr>
            <a:normAutofit/>
          </a:bodyPr>
          <a:lstStyle/>
          <a:p>
            <a:pPr algn="ctr" eaLnBrk="1" hangingPunct="1"/>
            <a:r>
              <a:rPr lang="fr-FR" altLang="fr-FR" b="1" dirty="0"/>
              <a:t>1. </a:t>
            </a:r>
            <a:r>
              <a:rPr lang="fr-FR" altLang="fr-FR" b="1" dirty="0" err="1"/>
              <a:t>Definitions</a:t>
            </a:r>
            <a:r>
              <a:rPr lang="fr-FR" altLang="fr-FR" b="1" dirty="0"/>
              <a:t> &amp; </a:t>
            </a:r>
            <a:r>
              <a:rPr lang="fr-FR" altLang="fr-FR" b="1" dirty="0" err="1"/>
              <a:t>examples</a:t>
            </a:r>
            <a:endParaRPr lang="fr-FR" altLang="fr-FR" b="1" dirty="0"/>
          </a:p>
        </p:txBody>
      </p:sp>
    </p:spTree>
    <p:extLst>
      <p:ext uri="{BB962C8B-B14F-4D97-AF65-F5344CB8AC3E}">
        <p14:creationId xmlns:p14="http://schemas.microsoft.com/office/powerpoint/2010/main" val="55397988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27687"/>
            <a:ext cx="7445170" cy="1141073"/>
          </a:xfrm>
        </p:spPr>
        <p:txBody>
          <a:bodyPr>
            <a:normAutofit fontScale="90000"/>
          </a:bodyPr>
          <a:lstStyle/>
          <a:p>
            <a:r>
              <a:rPr lang="en-US" dirty="0"/>
              <a:t>1. </a:t>
            </a:r>
            <a:r>
              <a:rPr lang="en-US" dirty="0" err="1"/>
              <a:t>DEFinitions</a:t>
            </a:r>
            <a:r>
              <a:rPr lang="en-US" dirty="0"/>
              <a:t>: EPD is a family of equations</a:t>
            </a:r>
          </a:p>
        </p:txBody>
      </p:sp>
      <mc:AlternateContent xmlns:mc="http://schemas.openxmlformats.org/markup-compatibility/2006" xmlns:a14="http://schemas.microsoft.com/office/drawing/2010/main">
        <mc:Choice Requires="a14">
          <p:sp>
            <p:nvSpPr>
              <p:cNvPr id="4" name="Espace réservé du contenu 3"/>
              <p:cNvSpPr>
                <a:spLocks noGrp="1"/>
              </p:cNvSpPr>
              <p:nvPr>
                <p:ph idx="1"/>
              </p:nvPr>
            </p:nvSpPr>
            <p:spPr>
              <a:xfrm>
                <a:off x="296526" y="1628799"/>
                <a:ext cx="8640960" cy="5101513"/>
              </a:xfrm>
            </p:spPr>
            <p:txBody>
              <a:bodyPr/>
              <a:lstStyle/>
              <a:p>
                <a:pPr marL="0" indent="0"/>
                <a:r>
                  <a:rPr lang="en-US" sz="2800" dirty="0">
                    <a:solidFill>
                      <a:srgbClr val="0000FF"/>
                    </a:solidFill>
                  </a:rPr>
                  <a:t>Euler-Poisson-</a:t>
                </a:r>
                <a:r>
                  <a:rPr lang="en-US" sz="2800" dirty="0" err="1">
                    <a:solidFill>
                      <a:srgbClr val="0000FF"/>
                    </a:solidFill>
                  </a:rPr>
                  <a:t>Darboux</a:t>
                </a:r>
                <a:r>
                  <a:rPr lang="en-US" sz="2800" dirty="0"/>
                  <a:t> equation : </a:t>
                </a:r>
              </a:p>
              <a:p>
                <a:pPr marL="0" indent="0" algn="ctr"/>
                <a14:m>
                  <m:oMath xmlns:m="http://schemas.openxmlformats.org/officeDocument/2006/math">
                    <m:sSub>
                      <m:sSubPr>
                        <m:ctrlPr>
                          <a:rPr lang="fr-FR" sz="2800" b="1" i="1" smtClean="0">
                            <a:latin typeface="Cambria Math" panose="02040503050406030204" pitchFamily="18" charset="0"/>
                          </a:rPr>
                        </m:ctrlPr>
                      </m:sSubPr>
                      <m:e>
                        <m:r>
                          <a:rPr lang="fr-FR" sz="2800" b="1" i="1" smtClean="0">
                            <a:latin typeface="Cambria Math" panose="02040503050406030204" pitchFamily="18" charset="0"/>
                          </a:rPr>
                          <m:t>𝒖</m:t>
                        </m:r>
                      </m:e>
                      <m:sub>
                        <m:r>
                          <a:rPr lang="fr-FR" sz="2800" b="1" i="1" smtClean="0">
                            <a:latin typeface="Cambria Math" panose="02040503050406030204" pitchFamily="18" charset="0"/>
                          </a:rPr>
                          <m:t>𝒕𝒕</m:t>
                        </m:r>
                      </m:sub>
                    </m:sSub>
                    <m:r>
                      <a:rPr lang="fr-FR" sz="2800" b="1" i="1" smtClean="0">
                        <a:latin typeface="Cambria Math" panose="02040503050406030204" pitchFamily="18" charset="0"/>
                      </a:rPr>
                      <m:t>−</m:t>
                    </m:r>
                    <m:r>
                      <a:rPr lang="fr-FR" sz="2800" b="1" i="1" smtClean="0">
                        <a:latin typeface="Cambria Math" panose="02040503050406030204" pitchFamily="18" charset="0"/>
                      </a:rPr>
                      <m:t>𝜟</m:t>
                    </m:r>
                    <m:r>
                      <a:rPr lang="fr-FR" sz="2800" b="1" i="1" smtClean="0">
                        <a:latin typeface="Cambria Math" panose="02040503050406030204" pitchFamily="18" charset="0"/>
                      </a:rPr>
                      <m:t>𝒖</m:t>
                    </m:r>
                    <m:r>
                      <a:rPr lang="fr-FR" sz="2800" b="1" i="1" smtClean="0">
                        <a:latin typeface="Cambria Math" panose="02040503050406030204" pitchFamily="18" charset="0"/>
                      </a:rPr>
                      <m:t>+</m:t>
                    </m:r>
                    <m:f>
                      <m:fPr>
                        <m:ctrlPr>
                          <a:rPr lang="fr-FR" sz="2800" b="1" i="1" smtClean="0">
                            <a:latin typeface="Cambria Math" panose="02040503050406030204" pitchFamily="18" charset="0"/>
                          </a:rPr>
                        </m:ctrlPr>
                      </m:fPr>
                      <m:num>
                        <m:r>
                          <a:rPr lang="fr-FR" sz="2800" b="1" i="1" smtClean="0">
                            <a:latin typeface="Cambria Math" panose="02040503050406030204" pitchFamily="18" charset="0"/>
                          </a:rPr>
                          <m:t>𝒌</m:t>
                        </m:r>
                      </m:num>
                      <m:den>
                        <m:r>
                          <a:rPr lang="fr-FR" sz="2800" b="1" i="1" smtClean="0">
                            <a:latin typeface="Cambria Math" panose="02040503050406030204" pitchFamily="18" charset="0"/>
                          </a:rPr>
                          <m:t>𝒕</m:t>
                        </m:r>
                      </m:den>
                    </m:f>
                    <m:sSub>
                      <m:sSubPr>
                        <m:ctrlPr>
                          <a:rPr lang="fr-FR" sz="2800" b="1" i="1" smtClean="0">
                            <a:latin typeface="Cambria Math" panose="02040503050406030204" pitchFamily="18" charset="0"/>
                          </a:rPr>
                        </m:ctrlPr>
                      </m:sSubPr>
                      <m:e>
                        <m:r>
                          <a:rPr lang="fr-FR" sz="2800" b="1" i="1" smtClean="0">
                            <a:latin typeface="Cambria Math" panose="02040503050406030204" pitchFamily="18" charset="0"/>
                          </a:rPr>
                          <m:t>𝒖</m:t>
                        </m:r>
                      </m:e>
                      <m:sub>
                        <m:r>
                          <a:rPr lang="fr-FR" sz="2800" b="1" i="1" smtClean="0">
                            <a:latin typeface="Cambria Math" panose="02040503050406030204" pitchFamily="18" charset="0"/>
                          </a:rPr>
                          <m:t>𝒕</m:t>
                        </m:r>
                      </m:sub>
                    </m:sSub>
                    <m:r>
                      <a:rPr lang="fr-FR" sz="2800" b="1" i="1" smtClean="0">
                        <a:latin typeface="Cambria Math" panose="02040503050406030204" pitchFamily="18" charset="0"/>
                      </a:rPr>
                      <m:t>+</m:t>
                    </m:r>
                    <m:f>
                      <m:fPr>
                        <m:ctrlPr>
                          <a:rPr lang="fr-FR" sz="2800" b="1" i="1" smtClean="0">
                            <a:latin typeface="Cambria Math" panose="02040503050406030204" pitchFamily="18" charset="0"/>
                          </a:rPr>
                        </m:ctrlPr>
                      </m:fPr>
                      <m:num>
                        <m:sSup>
                          <m:sSupPr>
                            <m:ctrlPr>
                              <a:rPr lang="fr-FR" sz="2800" b="1" i="1" smtClean="0">
                                <a:latin typeface="Cambria Math" panose="02040503050406030204" pitchFamily="18" charset="0"/>
                              </a:rPr>
                            </m:ctrlPr>
                          </m:sSupPr>
                          <m:e>
                            <m:r>
                              <a:rPr lang="fr-FR" sz="2800" b="1" i="1" smtClean="0">
                                <a:latin typeface="Cambria Math" panose="02040503050406030204" pitchFamily="18" charset="0"/>
                              </a:rPr>
                              <m:t>𝒌</m:t>
                            </m:r>
                          </m:e>
                          <m:sup>
                            <m:r>
                              <a:rPr lang="fr-FR" sz="2800" b="1" i="1" smtClean="0">
                                <a:latin typeface="Cambria Math" panose="02040503050406030204" pitchFamily="18" charset="0"/>
                              </a:rPr>
                              <m:t>′</m:t>
                            </m:r>
                          </m:sup>
                        </m:sSup>
                      </m:num>
                      <m:den>
                        <m:sSup>
                          <m:sSupPr>
                            <m:ctrlPr>
                              <a:rPr lang="fr-FR" sz="2800" b="1" i="1" smtClean="0">
                                <a:latin typeface="Cambria Math" panose="02040503050406030204" pitchFamily="18" charset="0"/>
                              </a:rPr>
                            </m:ctrlPr>
                          </m:sSupPr>
                          <m:e>
                            <m:r>
                              <a:rPr lang="fr-FR" sz="2800" b="1" i="1" smtClean="0">
                                <a:latin typeface="Cambria Math" panose="02040503050406030204" pitchFamily="18" charset="0"/>
                              </a:rPr>
                              <m:t>𝒕</m:t>
                            </m:r>
                          </m:e>
                          <m:sup>
                            <m:r>
                              <a:rPr lang="fr-FR" sz="2800" b="1" i="1" smtClean="0">
                                <a:latin typeface="Cambria Math" panose="02040503050406030204" pitchFamily="18" charset="0"/>
                              </a:rPr>
                              <m:t>𝟐</m:t>
                            </m:r>
                          </m:sup>
                        </m:sSup>
                      </m:den>
                    </m:f>
                    <m:r>
                      <a:rPr lang="fr-FR" sz="2800" b="1" i="1" smtClean="0">
                        <a:latin typeface="Cambria Math" panose="02040503050406030204" pitchFamily="18" charset="0"/>
                      </a:rPr>
                      <m:t>𝒖</m:t>
                    </m:r>
                    <m:r>
                      <a:rPr lang="fr-FR" sz="2800" b="1" i="1" smtClean="0">
                        <a:latin typeface="Cambria Math" panose="02040503050406030204" pitchFamily="18" charset="0"/>
                      </a:rPr>
                      <m:t>=</m:t>
                    </m:r>
                    <m:r>
                      <a:rPr lang="fr-FR" sz="2800" b="1" i="1" smtClean="0">
                        <a:latin typeface="Cambria Math" panose="02040503050406030204" pitchFamily="18" charset="0"/>
                      </a:rPr>
                      <m:t>𝟎</m:t>
                    </m:r>
                  </m:oMath>
                </a14:m>
                <a:r>
                  <a:rPr lang="en-US" sz="2800" i="1" dirty="0"/>
                  <a:t> or </a:t>
                </a:r>
                <a14:m>
                  <m:oMath xmlns:m="http://schemas.openxmlformats.org/officeDocument/2006/math">
                    <m:r>
                      <a:rPr lang="en-US" sz="2800" b="1" i="1" dirty="0" smtClean="0">
                        <a:latin typeface="Cambria Math" panose="02040503050406030204" pitchFamily="18" charset="0"/>
                      </a:rPr>
                      <m:t>𝒇</m:t>
                    </m:r>
                    <m:d>
                      <m:dPr>
                        <m:ctrlPr>
                          <a:rPr lang="fr-FR" sz="2800" b="1" i="1" dirty="0" smtClean="0">
                            <a:latin typeface="Cambria Math" panose="02040503050406030204" pitchFamily="18" charset="0"/>
                          </a:rPr>
                        </m:ctrlPr>
                      </m:dPr>
                      <m:e>
                        <m:sSub>
                          <m:sSubPr>
                            <m:ctrlPr>
                              <a:rPr lang="fr-FR" sz="2800" b="1" i="1" dirty="0" smtClean="0">
                                <a:latin typeface="Cambria Math" panose="02040503050406030204" pitchFamily="18" charset="0"/>
                              </a:rPr>
                            </m:ctrlPr>
                          </m:sSubPr>
                          <m:e>
                            <m:r>
                              <a:rPr lang="fr-FR" sz="2800" b="1" i="1" dirty="0" smtClean="0">
                                <a:latin typeface="Cambria Math" panose="02040503050406030204" pitchFamily="18" charset="0"/>
                              </a:rPr>
                              <m:t>𝒙</m:t>
                            </m:r>
                          </m:e>
                          <m:sub>
                            <m:r>
                              <a:rPr lang="fr-FR" sz="2800" b="1" i="1" dirty="0" smtClean="0">
                                <a:latin typeface="Cambria Math" panose="02040503050406030204" pitchFamily="18" charset="0"/>
                              </a:rPr>
                              <m:t>𝟏</m:t>
                            </m:r>
                          </m:sub>
                        </m:sSub>
                        <m:r>
                          <a:rPr lang="fr-FR" sz="2800" b="1" i="1" dirty="0" smtClean="0">
                            <a:latin typeface="Cambria Math" panose="02040503050406030204" pitchFamily="18" charset="0"/>
                          </a:rPr>
                          <m:t>,…,</m:t>
                        </m:r>
                        <m:sSub>
                          <m:sSubPr>
                            <m:ctrlPr>
                              <a:rPr lang="fr-FR" sz="2800" b="1" i="1" dirty="0" smtClean="0">
                                <a:latin typeface="Cambria Math" panose="02040503050406030204" pitchFamily="18" charset="0"/>
                              </a:rPr>
                            </m:ctrlPr>
                          </m:sSubPr>
                          <m:e>
                            <m:r>
                              <a:rPr lang="fr-FR" sz="2800" b="1" i="1" dirty="0" smtClean="0">
                                <a:latin typeface="Cambria Math" panose="02040503050406030204" pitchFamily="18" charset="0"/>
                              </a:rPr>
                              <m:t>𝒙</m:t>
                            </m:r>
                          </m:e>
                          <m:sub>
                            <m:r>
                              <a:rPr lang="fr-FR" sz="2800" b="1" i="1" dirty="0" smtClean="0">
                                <a:latin typeface="Cambria Math" panose="02040503050406030204" pitchFamily="18" charset="0"/>
                              </a:rPr>
                              <m:t>𝒏</m:t>
                            </m:r>
                          </m:sub>
                        </m:sSub>
                        <m:r>
                          <a:rPr lang="fr-FR" sz="2800" b="1" i="1" dirty="0" smtClean="0">
                            <a:latin typeface="Cambria Math" panose="02040503050406030204" pitchFamily="18" charset="0"/>
                          </a:rPr>
                          <m:t>,</m:t>
                        </m:r>
                        <m:r>
                          <a:rPr lang="fr-FR" sz="2800" b="1" i="1" dirty="0" smtClean="0">
                            <a:latin typeface="Cambria Math" panose="02040503050406030204" pitchFamily="18" charset="0"/>
                          </a:rPr>
                          <m:t>𝒕</m:t>
                        </m:r>
                      </m:e>
                    </m:d>
                    <m:r>
                      <a:rPr lang="fr-FR" sz="2800" b="1" i="1" dirty="0" smtClean="0">
                        <a:latin typeface="Cambria Math" panose="02040503050406030204" pitchFamily="18" charset="0"/>
                      </a:rPr>
                      <m:t>,</m:t>
                    </m:r>
                  </m:oMath>
                </a14:m>
                <a:endParaRPr lang="en-US" sz="2800" i="1" dirty="0"/>
              </a:p>
              <a:p>
                <a:pPr marL="0" indent="0"/>
                <a:r>
                  <a:rPr lang="fr-FR" sz="2800" dirty="0" err="1"/>
                  <a:t>w</a:t>
                </a:r>
                <a:r>
                  <a:rPr lang="fr-FR" sz="2800" b="1" dirty="0" err="1"/>
                  <a:t>here</a:t>
                </a:r>
                <a:r>
                  <a:rPr lang="fr-FR" sz="2800" b="1" dirty="0"/>
                  <a:t> </a:t>
                </a:r>
                <a14:m>
                  <m:oMath xmlns:m="http://schemas.openxmlformats.org/officeDocument/2006/math">
                    <m:r>
                      <a:rPr lang="fr-FR" sz="2800" b="1" i="0" smtClean="0">
                        <a:latin typeface="Cambria Math" panose="02040503050406030204" pitchFamily="18" charset="0"/>
                      </a:rPr>
                      <m:t>(</m:t>
                    </m:r>
                    <m:r>
                      <a:rPr lang="fr-FR" sz="2800" b="1" i="1" smtClean="0">
                        <a:latin typeface="Cambria Math" panose="02040503050406030204" pitchFamily="18" charset="0"/>
                      </a:rPr>
                      <m:t>𝒏</m:t>
                    </m:r>
                    <m:r>
                      <a:rPr lang="fr-FR" sz="2800" b="1" i="1" smtClean="0">
                        <a:latin typeface="Cambria Math" panose="02040503050406030204" pitchFamily="18" charset="0"/>
                      </a:rPr>
                      <m:t>=</m:t>
                    </m:r>
                    <m:r>
                      <a:rPr lang="fr-FR" sz="2800" b="1" i="1" smtClean="0">
                        <a:latin typeface="Cambria Math" panose="02040503050406030204" pitchFamily="18" charset="0"/>
                      </a:rPr>
                      <m:t>𝟏</m:t>
                    </m:r>
                  </m:oMath>
                </a14:m>
                <a:r>
                  <a:rPr lang="fr-FR" sz="2800" b="1" dirty="0"/>
                  <a:t> </a:t>
                </a:r>
                <a:r>
                  <a:rPr lang="fr-FR" sz="2800" dirty="0"/>
                  <a:t>for Euler, 1766)</a:t>
                </a:r>
                <a:r>
                  <a:rPr lang="fr-FR" sz="2800" b="1" dirty="0"/>
                  <a:t> 	</a:t>
                </a:r>
                <a14:m>
                  <m:oMath xmlns:m="http://schemas.openxmlformats.org/officeDocument/2006/math">
                    <m:r>
                      <a:rPr lang="fr-FR" sz="2800" b="1" i="0" smtClean="0">
                        <a:latin typeface="Cambria Math" panose="02040503050406030204" pitchFamily="18" charset="0"/>
                      </a:rPr>
                      <m:t>𝚫</m:t>
                    </m:r>
                    <m:r>
                      <a:rPr lang="fr-FR" sz="2800" b="1" i="0" smtClean="0">
                        <a:latin typeface="Cambria Math" panose="02040503050406030204" pitchFamily="18" charset="0"/>
                      </a:rPr>
                      <m:t>=</m:t>
                    </m:r>
                    <m:f>
                      <m:fPr>
                        <m:ctrlPr>
                          <a:rPr lang="fr-FR" sz="2800" b="1" i="1" smtClean="0">
                            <a:latin typeface="Cambria Math" panose="02040503050406030204" pitchFamily="18" charset="0"/>
                          </a:rPr>
                        </m:ctrlPr>
                      </m:fPr>
                      <m:num>
                        <m:sSup>
                          <m:sSupPr>
                            <m:ctrlPr>
                              <a:rPr lang="fr-FR" sz="2800" b="1" i="1" smtClean="0">
                                <a:latin typeface="Cambria Math" panose="02040503050406030204" pitchFamily="18" charset="0"/>
                              </a:rPr>
                            </m:ctrlPr>
                          </m:sSupPr>
                          <m:e>
                            <m:r>
                              <a:rPr lang="fr-FR" sz="2800" b="1" i="1" smtClean="0">
                                <a:latin typeface="Cambria Math" panose="02040503050406030204" pitchFamily="18" charset="0"/>
                              </a:rPr>
                              <m:t>𝝏</m:t>
                            </m:r>
                          </m:e>
                          <m:sup>
                            <m:r>
                              <a:rPr lang="fr-FR" sz="2800" b="1" i="1" smtClean="0">
                                <a:latin typeface="Cambria Math" panose="02040503050406030204" pitchFamily="18" charset="0"/>
                              </a:rPr>
                              <m:t>𝟐</m:t>
                            </m:r>
                          </m:sup>
                        </m:sSup>
                      </m:num>
                      <m:den>
                        <m:r>
                          <a:rPr lang="fr-FR" sz="2800" b="1" i="1" smtClean="0">
                            <a:latin typeface="Cambria Math" panose="02040503050406030204" pitchFamily="18" charset="0"/>
                          </a:rPr>
                          <m:t>𝝏</m:t>
                        </m:r>
                        <m:sSubSup>
                          <m:sSubSupPr>
                            <m:ctrlPr>
                              <a:rPr lang="fr-FR" sz="2800" b="1" i="1" smtClean="0">
                                <a:latin typeface="Cambria Math" panose="02040503050406030204" pitchFamily="18" charset="0"/>
                              </a:rPr>
                            </m:ctrlPr>
                          </m:sSubSupPr>
                          <m:e>
                            <m:r>
                              <a:rPr lang="fr-FR" sz="2800" b="1" i="0" smtClean="0">
                                <a:latin typeface="Cambria Math" panose="02040503050406030204" pitchFamily="18" charset="0"/>
                              </a:rPr>
                              <m:t>𝐱</m:t>
                            </m:r>
                          </m:e>
                          <m:sub>
                            <m:r>
                              <a:rPr lang="fr-FR" sz="2800" b="1" i="0" smtClean="0">
                                <a:latin typeface="Cambria Math" panose="02040503050406030204" pitchFamily="18" charset="0"/>
                              </a:rPr>
                              <m:t>𝟏</m:t>
                            </m:r>
                          </m:sub>
                          <m:sup>
                            <m:r>
                              <a:rPr lang="fr-FR" sz="2800" b="1" i="0" smtClean="0">
                                <a:latin typeface="Cambria Math" panose="02040503050406030204" pitchFamily="18" charset="0"/>
                              </a:rPr>
                              <m:t>𝟐</m:t>
                            </m:r>
                          </m:sup>
                        </m:sSubSup>
                      </m:den>
                    </m:f>
                    <m:r>
                      <a:rPr lang="fr-FR" sz="2800" b="1" i="0" smtClean="0">
                        <a:latin typeface="Cambria Math" panose="02040503050406030204" pitchFamily="18" charset="0"/>
                      </a:rPr>
                      <m:t>+</m:t>
                    </m:r>
                    <m:r>
                      <a:rPr lang="fr-FR" sz="2800" b="1" i="1" smtClean="0">
                        <a:latin typeface="Cambria Math" panose="02040503050406030204" pitchFamily="18" charset="0"/>
                      </a:rPr>
                      <m:t>⋯+</m:t>
                    </m:r>
                    <m:f>
                      <m:fPr>
                        <m:ctrlPr>
                          <a:rPr lang="fr-FR" sz="2800" b="1" i="1" smtClean="0">
                            <a:latin typeface="Cambria Math" panose="02040503050406030204" pitchFamily="18" charset="0"/>
                          </a:rPr>
                        </m:ctrlPr>
                      </m:fPr>
                      <m:num>
                        <m:sSup>
                          <m:sSupPr>
                            <m:ctrlPr>
                              <a:rPr lang="fr-FR" sz="2800" b="1" i="1" smtClean="0">
                                <a:latin typeface="Cambria Math" panose="02040503050406030204" pitchFamily="18" charset="0"/>
                              </a:rPr>
                            </m:ctrlPr>
                          </m:sSupPr>
                          <m:e>
                            <m:r>
                              <a:rPr lang="fr-FR" sz="2800" b="1" i="1" smtClean="0">
                                <a:latin typeface="Cambria Math" panose="02040503050406030204" pitchFamily="18" charset="0"/>
                              </a:rPr>
                              <m:t>𝝏</m:t>
                            </m:r>
                          </m:e>
                          <m:sup>
                            <m:r>
                              <a:rPr lang="fr-FR" sz="2800" b="1" i="1" smtClean="0">
                                <a:latin typeface="Cambria Math" panose="02040503050406030204" pitchFamily="18" charset="0"/>
                              </a:rPr>
                              <m:t>𝟐</m:t>
                            </m:r>
                          </m:sup>
                        </m:sSup>
                      </m:num>
                      <m:den>
                        <m:r>
                          <a:rPr lang="fr-FR" sz="2800" b="1" i="1" smtClean="0">
                            <a:latin typeface="Cambria Math" panose="02040503050406030204" pitchFamily="18" charset="0"/>
                          </a:rPr>
                          <m:t>𝝏</m:t>
                        </m:r>
                        <m:sSubSup>
                          <m:sSubSupPr>
                            <m:ctrlPr>
                              <a:rPr lang="fr-FR" sz="2800" b="1" i="1" smtClean="0">
                                <a:latin typeface="Cambria Math" panose="02040503050406030204" pitchFamily="18" charset="0"/>
                              </a:rPr>
                            </m:ctrlPr>
                          </m:sSubSupPr>
                          <m:e>
                            <m:r>
                              <a:rPr lang="fr-FR" sz="2800" b="1" i="1" smtClean="0">
                                <a:latin typeface="Cambria Math" panose="02040503050406030204" pitchFamily="18" charset="0"/>
                              </a:rPr>
                              <m:t>𝒙</m:t>
                            </m:r>
                          </m:e>
                          <m:sub>
                            <m:r>
                              <a:rPr lang="fr-FR" sz="2800" b="1" i="1" smtClean="0">
                                <a:latin typeface="Cambria Math" panose="02040503050406030204" pitchFamily="18" charset="0"/>
                              </a:rPr>
                              <m:t>𝒏</m:t>
                            </m:r>
                          </m:sub>
                          <m:sup>
                            <m:r>
                              <a:rPr lang="fr-FR" sz="2800" b="1" i="1" smtClean="0">
                                <a:latin typeface="Cambria Math" panose="02040503050406030204" pitchFamily="18" charset="0"/>
                              </a:rPr>
                              <m:t>𝟐</m:t>
                            </m:r>
                          </m:sup>
                        </m:sSubSup>
                      </m:den>
                    </m:f>
                  </m:oMath>
                </a14:m>
                <a:endParaRPr lang="en-US" sz="2800" i="1" dirty="0"/>
              </a:p>
              <a:p>
                <a:pPr marL="0" indent="0"/>
                <a:r>
                  <a:rPr lang="en-US" sz="2800" dirty="0">
                    <a:solidFill>
                      <a:srgbClr val="0000FF"/>
                    </a:solidFill>
                  </a:rPr>
                  <a:t>EPD</a:t>
                </a:r>
                <a:r>
                  <a:rPr lang="en-US" sz="2800" dirty="0"/>
                  <a:t> equation (</a:t>
                </a:r>
                <a:r>
                  <a:rPr lang="en-US" sz="2800" dirty="0">
                    <a:solidFill>
                      <a:srgbClr val="0000FF"/>
                    </a:solidFill>
                  </a:rPr>
                  <a:t>nowadays</a:t>
                </a:r>
                <a:r>
                  <a:rPr lang="en-US" sz="2800" dirty="0"/>
                  <a:t>) : </a:t>
                </a:r>
              </a:p>
              <a:p>
                <a:pPr marL="0" indent="0" algn="ctr"/>
                <a14:m>
                  <m:oMath xmlns:m="http://schemas.openxmlformats.org/officeDocument/2006/math">
                    <m:sSub>
                      <m:sSubPr>
                        <m:ctrlPr>
                          <a:rPr lang="fr-FR" sz="2800" i="1">
                            <a:latin typeface="Cambria Math" panose="02040503050406030204" pitchFamily="18" charset="0"/>
                          </a:rPr>
                        </m:ctrlPr>
                      </m:sSubPr>
                      <m:e>
                        <m:r>
                          <a:rPr lang="fr-FR" sz="2800" i="1">
                            <a:latin typeface="Cambria Math" panose="02040503050406030204" pitchFamily="18" charset="0"/>
                          </a:rPr>
                          <m:t>𝒖</m:t>
                        </m:r>
                      </m:e>
                      <m:sub>
                        <m:r>
                          <a:rPr lang="fr-FR" sz="2800" i="1">
                            <a:latin typeface="Cambria Math" panose="02040503050406030204" pitchFamily="18" charset="0"/>
                          </a:rPr>
                          <m:t>𝒕𝒕</m:t>
                        </m:r>
                      </m:sub>
                    </m:sSub>
                    <m:r>
                      <a:rPr lang="fr-FR" sz="2800" i="1">
                        <a:latin typeface="Cambria Math" panose="02040503050406030204" pitchFamily="18" charset="0"/>
                      </a:rPr>
                      <m:t>−</m:t>
                    </m:r>
                    <m:r>
                      <a:rPr lang="fr-FR" sz="2800" i="1">
                        <a:latin typeface="Cambria Math" panose="02040503050406030204" pitchFamily="18" charset="0"/>
                      </a:rPr>
                      <m:t>𝜟</m:t>
                    </m:r>
                    <m:r>
                      <a:rPr lang="fr-FR" sz="2800" i="1">
                        <a:latin typeface="Cambria Math" panose="02040503050406030204" pitchFamily="18" charset="0"/>
                      </a:rPr>
                      <m:t>𝒖</m:t>
                    </m:r>
                    <m:r>
                      <a:rPr lang="fr-FR" sz="2800" i="1">
                        <a:latin typeface="Cambria Math" panose="02040503050406030204" pitchFamily="18" charset="0"/>
                      </a:rPr>
                      <m:t>+</m:t>
                    </m:r>
                    <m:f>
                      <m:fPr>
                        <m:ctrlPr>
                          <a:rPr lang="fr-FR" sz="2800" i="1">
                            <a:latin typeface="Cambria Math" panose="02040503050406030204" pitchFamily="18" charset="0"/>
                          </a:rPr>
                        </m:ctrlPr>
                      </m:fPr>
                      <m:num>
                        <m:r>
                          <a:rPr lang="fr-FR" sz="2800" i="1">
                            <a:latin typeface="Cambria Math" panose="02040503050406030204" pitchFamily="18" charset="0"/>
                          </a:rPr>
                          <m:t>𝒌</m:t>
                        </m:r>
                      </m:num>
                      <m:den>
                        <m:r>
                          <a:rPr lang="fr-FR" sz="2800" i="1">
                            <a:latin typeface="Cambria Math" panose="02040503050406030204" pitchFamily="18" charset="0"/>
                          </a:rPr>
                          <m:t>𝒕</m:t>
                        </m:r>
                      </m:den>
                    </m:f>
                    <m:sSub>
                      <m:sSubPr>
                        <m:ctrlPr>
                          <a:rPr lang="fr-FR" sz="2800" i="1">
                            <a:latin typeface="Cambria Math" panose="02040503050406030204" pitchFamily="18" charset="0"/>
                          </a:rPr>
                        </m:ctrlPr>
                      </m:sSubPr>
                      <m:e>
                        <m:r>
                          <a:rPr lang="fr-FR" sz="2800" i="1">
                            <a:latin typeface="Cambria Math" panose="02040503050406030204" pitchFamily="18" charset="0"/>
                          </a:rPr>
                          <m:t>𝒖</m:t>
                        </m:r>
                      </m:e>
                      <m:sub>
                        <m:r>
                          <a:rPr lang="fr-FR" sz="2800" i="1">
                            <a:latin typeface="Cambria Math" panose="02040503050406030204" pitchFamily="18" charset="0"/>
                          </a:rPr>
                          <m:t>𝒕</m:t>
                        </m:r>
                      </m:sub>
                    </m:sSub>
                    <m:r>
                      <a:rPr lang="fr-FR" sz="2800" i="1">
                        <a:latin typeface="Cambria Math" panose="02040503050406030204" pitchFamily="18" charset="0"/>
                      </a:rPr>
                      <m:t>=</m:t>
                    </m:r>
                    <m:r>
                      <a:rPr lang="fr-FR" sz="2800" i="1">
                        <a:latin typeface="Cambria Math" panose="02040503050406030204" pitchFamily="18" charset="0"/>
                      </a:rPr>
                      <m:t>𝟎</m:t>
                    </m:r>
                  </m:oMath>
                </a14:m>
                <a:r>
                  <a:rPr lang="en-US" sz="2800" i="1" dirty="0"/>
                  <a:t> or </a:t>
                </a:r>
                <a14:m>
                  <m:oMath xmlns:m="http://schemas.openxmlformats.org/officeDocument/2006/math">
                    <m:r>
                      <a:rPr lang="en-US" sz="2800" i="1" dirty="0">
                        <a:latin typeface="Cambria Math" panose="02040503050406030204" pitchFamily="18" charset="0"/>
                      </a:rPr>
                      <m:t>𝒇</m:t>
                    </m:r>
                    <m:d>
                      <m:dPr>
                        <m:ctrlPr>
                          <a:rPr lang="fr-FR" sz="2800" i="1" dirty="0">
                            <a:latin typeface="Cambria Math" panose="02040503050406030204" pitchFamily="18" charset="0"/>
                          </a:rPr>
                        </m:ctrlPr>
                      </m:dPr>
                      <m:e>
                        <m:sSub>
                          <m:sSubPr>
                            <m:ctrlPr>
                              <a:rPr lang="fr-FR" sz="2800" i="1" dirty="0">
                                <a:latin typeface="Cambria Math" panose="02040503050406030204" pitchFamily="18" charset="0"/>
                              </a:rPr>
                            </m:ctrlPr>
                          </m:sSubPr>
                          <m:e>
                            <m:r>
                              <a:rPr lang="fr-FR" sz="2800" i="1" dirty="0">
                                <a:latin typeface="Cambria Math" panose="02040503050406030204" pitchFamily="18" charset="0"/>
                              </a:rPr>
                              <m:t>𝒙</m:t>
                            </m:r>
                          </m:e>
                          <m:sub>
                            <m:r>
                              <a:rPr lang="fr-FR" sz="2800" i="1" dirty="0">
                                <a:latin typeface="Cambria Math" panose="02040503050406030204" pitchFamily="18" charset="0"/>
                              </a:rPr>
                              <m:t>𝟏</m:t>
                            </m:r>
                          </m:sub>
                        </m:sSub>
                        <m:r>
                          <a:rPr lang="fr-FR" sz="2800" i="1" dirty="0">
                            <a:latin typeface="Cambria Math" panose="02040503050406030204" pitchFamily="18" charset="0"/>
                          </a:rPr>
                          <m:t>,…,</m:t>
                        </m:r>
                        <m:sSub>
                          <m:sSubPr>
                            <m:ctrlPr>
                              <a:rPr lang="fr-FR" sz="2800" i="1" dirty="0">
                                <a:latin typeface="Cambria Math" panose="02040503050406030204" pitchFamily="18" charset="0"/>
                              </a:rPr>
                            </m:ctrlPr>
                          </m:sSubPr>
                          <m:e>
                            <m:r>
                              <a:rPr lang="fr-FR" sz="2800" i="1" dirty="0">
                                <a:latin typeface="Cambria Math" panose="02040503050406030204" pitchFamily="18" charset="0"/>
                              </a:rPr>
                              <m:t>𝒙</m:t>
                            </m:r>
                          </m:e>
                          <m:sub>
                            <m:r>
                              <a:rPr lang="fr-FR" sz="2800" i="1" dirty="0">
                                <a:latin typeface="Cambria Math" panose="02040503050406030204" pitchFamily="18" charset="0"/>
                              </a:rPr>
                              <m:t>𝒏</m:t>
                            </m:r>
                          </m:sub>
                        </m:sSub>
                        <m:r>
                          <a:rPr lang="fr-FR" sz="2800" i="1" dirty="0">
                            <a:latin typeface="Cambria Math" panose="02040503050406030204" pitchFamily="18" charset="0"/>
                          </a:rPr>
                          <m:t>,</m:t>
                        </m:r>
                        <m:r>
                          <a:rPr lang="fr-FR" sz="2800" i="1" dirty="0">
                            <a:latin typeface="Cambria Math" panose="02040503050406030204" pitchFamily="18" charset="0"/>
                          </a:rPr>
                          <m:t>𝒕</m:t>
                        </m:r>
                      </m:e>
                    </m:d>
                    <m:r>
                      <a:rPr lang="fr-FR" sz="2800" i="1" dirty="0">
                        <a:latin typeface="Cambria Math" panose="02040503050406030204" pitchFamily="18" charset="0"/>
                      </a:rPr>
                      <m:t>,</m:t>
                    </m:r>
                  </m:oMath>
                </a14:m>
                <a:endParaRPr lang="en-US" sz="2800" i="1" dirty="0"/>
              </a:p>
              <a:p>
                <a:pPr marL="0" indent="0"/>
                <a:r>
                  <a:rPr lang="fr-FR" sz="2600" dirty="0" err="1"/>
                  <a:t>Many</a:t>
                </a:r>
                <a:r>
                  <a:rPr lang="fr-FR" sz="2600" dirty="0"/>
                  <a:t> </a:t>
                </a:r>
                <a:r>
                  <a:rPr lang="fr-FR" sz="2600" dirty="0" err="1"/>
                  <a:t>results</a:t>
                </a:r>
                <a:r>
                  <a:rPr lang="fr-FR" sz="2600" dirty="0"/>
                  <a:t> : </a:t>
                </a:r>
                <a:r>
                  <a:rPr lang="fr-FR" sz="2600" dirty="0" err="1"/>
                  <a:t>spherical</a:t>
                </a:r>
                <a:r>
                  <a:rPr lang="fr-FR" sz="2600" dirty="0"/>
                  <a:t> </a:t>
                </a:r>
                <a:r>
                  <a:rPr lang="fr-FR" sz="2600" dirty="0" err="1"/>
                  <a:t>means</a:t>
                </a:r>
                <a:r>
                  <a:rPr lang="fr-FR" sz="2600" dirty="0"/>
                  <a:t>, solutions via </a:t>
                </a:r>
                <a:r>
                  <a:rPr lang="fr-FR" sz="2600" dirty="0" err="1"/>
                  <a:t>hypergeometric</a:t>
                </a:r>
                <a:r>
                  <a:rPr lang="fr-FR" sz="2600" dirty="0"/>
                  <a:t> kernels (</a:t>
                </a:r>
                <a:r>
                  <a:rPr lang="fr-FR" sz="2600" dirty="0">
                    <a:solidFill>
                      <a:srgbClr val="0000FF"/>
                    </a:solidFill>
                  </a:rPr>
                  <a:t>Poisson</a:t>
                </a:r>
                <a:r>
                  <a:rPr lang="fr-FR" sz="2600" dirty="0"/>
                  <a:t>, Darboux, Goursat)</a:t>
                </a:r>
                <a:endParaRPr lang="az-Cyrl-AZ" sz="2600" dirty="0"/>
              </a:p>
            </p:txBody>
          </p:sp>
        </mc:Choice>
        <mc:Fallback xmlns="">
          <p:sp>
            <p:nvSpPr>
              <p:cNvPr id="4" name="Espace réservé du contenu 3"/>
              <p:cNvSpPr>
                <a:spLocks noGrp="1" noRot="1" noChangeAspect="1" noMove="1" noResize="1" noEditPoints="1" noAdjustHandles="1" noChangeArrowheads="1" noChangeShapeType="1" noTextEdit="1"/>
              </p:cNvSpPr>
              <p:nvPr>
                <p:ph idx="1"/>
              </p:nvPr>
            </p:nvSpPr>
            <p:spPr>
              <a:xfrm>
                <a:off x="296526" y="1628799"/>
                <a:ext cx="8640960" cy="5101513"/>
              </a:xfrm>
              <a:blipFill>
                <a:blip r:embed="rId3"/>
                <a:stretch>
                  <a:fillRect l="-1482" t="-1195"/>
                </a:stretch>
              </a:blipFill>
            </p:spPr>
            <p:txBody>
              <a:bodyPr/>
              <a:lstStyle/>
              <a:p>
                <a:r>
                  <a:rPr lang="fr-FR">
                    <a:noFill/>
                  </a:rPr>
                  <a:t> </a:t>
                </a:r>
              </a:p>
            </p:txBody>
          </p:sp>
        </mc:Fallback>
      </mc:AlternateContent>
    </p:spTree>
    <p:extLst>
      <p:ext uri="{BB962C8B-B14F-4D97-AF65-F5344CB8AC3E}">
        <p14:creationId xmlns:p14="http://schemas.microsoft.com/office/powerpoint/2010/main" val="284263821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58E78BA-D496-4379-989E-3D742167CBBC}"/>
              </a:ext>
            </a:extLst>
          </p:cNvPr>
          <p:cNvSpPr>
            <a:spLocks noGrp="1"/>
          </p:cNvSpPr>
          <p:nvPr>
            <p:ph idx="1"/>
          </p:nvPr>
        </p:nvSpPr>
        <p:spPr>
          <a:xfrm>
            <a:off x="251521" y="503675"/>
            <a:ext cx="8730970" cy="6201925"/>
          </a:xfrm>
        </p:spPr>
        <p:txBody>
          <a:bodyPr/>
          <a:lstStyle/>
          <a:p>
            <a:r>
              <a:rPr lang="fr-FR" sz="2200" dirty="0">
                <a:solidFill>
                  <a:srgbClr val="0000FF"/>
                </a:solidFill>
              </a:rPr>
              <a:t>L. Euler</a:t>
            </a:r>
            <a:r>
              <a:rPr lang="fr-FR" sz="2200" dirty="0"/>
              <a:t>, E319 (1766) &amp; </a:t>
            </a:r>
            <a:r>
              <a:rPr lang="fr-FR" sz="2200" i="1" dirty="0" err="1"/>
              <a:t>Institutiones</a:t>
            </a:r>
            <a:r>
              <a:rPr lang="fr-FR" sz="2200" i="1" dirty="0"/>
              <a:t> </a:t>
            </a:r>
            <a:r>
              <a:rPr lang="fr-FR" sz="2200" i="1" dirty="0" err="1"/>
              <a:t>calculi</a:t>
            </a:r>
            <a:r>
              <a:rPr lang="fr-FR" sz="2200" i="1" dirty="0"/>
              <a:t> </a:t>
            </a:r>
            <a:r>
              <a:rPr lang="fr-FR" sz="2200" i="1" dirty="0" err="1"/>
              <a:t>integralis</a:t>
            </a:r>
            <a:r>
              <a:rPr lang="fr-FR" sz="2200" i="1" dirty="0"/>
              <a:t> </a:t>
            </a:r>
            <a:r>
              <a:rPr lang="fr-FR" sz="2200" dirty="0"/>
              <a:t>(1770), sect. 2, ch. III, IV, V. </a:t>
            </a:r>
            <a:r>
              <a:rPr lang="fr-FR" sz="2200" dirty="0">
                <a:solidFill>
                  <a:srgbClr val="CC3399"/>
                </a:solidFill>
              </a:rPr>
              <a:t>For </a:t>
            </a:r>
            <a:r>
              <a:rPr lang="fr-FR" sz="2200" dirty="0" err="1">
                <a:solidFill>
                  <a:srgbClr val="CC3399"/>
                </a:solidFill>
              </a:rPr>
              <a:t>him</a:t>
            </a:r>
            <a:r>
              <a:rPr lang="fr-FR" sz="2200" dirty="0">
                <a:solidFill>
                  <a:srgbClr val="CC3399"/>
                </a:solidFill>
              </a:rPr>
              <a:t>, the </a:t>
            </a:r>
            <a:r>
              <a:rPr lang="fr-FR" sz="2200" dirty="0" err="1">
                <a:solidFill>
                  <a:srgbClr val="CC3399"/>
                </a:solidFill>
              </a:rPr>
              <a:t>wave</a:t>
            </a:r>
            <a:r>
              <a:rPr lang="fr-FR" sz="2200" dirty="0">
                <a:solidFill>
                  <a:srgbClr val="CC3399"/>
                </a:solidFill>
              </a:rPr>
              <a:t> eq. Is a </a:t>
            </a:r>
            <a:r>
              <a:rPr lang="fr-FR" sz="2200" dirty="0" err="1">
                <a:solidFill>
                  <a:srgbClr val="CC3399"/>
                </a:solidFill>
              </a:rPr>
              <a:t>special</a:t>
            </a:r>
            <a:r>
              <a:rPr lang="fr-FR" sz="2200" dirty="0">
                <a:solidFill>
                  <a:srgbClr val="CC3399"/>
                </a:solidFill>
              </a:rPr>
              <a:t> case!</a:t>
            </a:r>
          </a:p>
          <a:p>
            <a:r>
              <a:rPr lang="fr-FR" sz="2200" dirty="0">
                <a:solidFill>
                  <a:srgbClr val="0000FF"/>
                </a:solidFill>
              </a:rPr>
              <a:t>S.D. Poisson</a:t>
            </a:r>
            <a:r>
              <a:rPr lang="fr-FR" sz="2200" dirty="0"/>
              <a:t>, J. </a:t>
            </a:r>
            <a:r>
              <a:rPr lang="fr-FR" sz="2200" dirty="0" err="1"/>
              <a:t>Ec</a:t>
            </a:r>
            <a:r>
              <a:rPr lang="fr-FR" sz="2200" dirty="0"/>
              <a:t>. Poly. XII, (19</a:t>
            </a:r>
            <a:r>
              <a:rPr lang="fr-FR" sz="2200" baseline="30000" dirty="0"/>
              <a:t>e</a:t>
            </a:r>
            <a:r>
              <a:rPr lang="fr-FR" sz="2200" dirty="0"/>
              <a:t> cahier) (1823) p. 215 ~transmutation</a:t>
            </a:r>
          </a:p>
          <a:p>
            <a:r>
              <a:rPr lang="fr-FR" sz="2200" dirty="0"/>
              <a:t>B. Riemann, </a:t>
            </a:r>
            <a:r>
              <a:rPr lang="fr-FR" sz="2200" i="1" dirty="0" err="1"/>
              <a:t>Abh</a:t>
            </a:r>
            <a:r>
              <a:rPr lang="fr-FR" sz="2200" i="1" dirty="0"/>
              <a:t>. Göttingen</a:t>
            </a:r>
            <a:r>
              <a:rPr lang="fr-FR" sz="2200" dirty="0"/>
              <a:t>, VIII, 1960 (Œuvres, p. 177)</a:t>
            </a:r>
          </a:p>
          <a:p>
            <a:r>
              <a:rPr lang="fr-FR" sz="2200" dirty="0">
                <a:solidFill>
                  <a:srgbClr val="0000FF"/>
                </a:solidFill>
              </a:rPr>
              <a:t>G. Darboux</a:t>
            </a:r>
            <a:r>
              <a:rPr lang="fr-FR" sz="2200" dirty="0"/>
              <a:t>, </a:t>
            </a:r>
            <a:r>
              <a:rPr lang="fr-FR" sz="2200" i="1" dirty="0"/>
              <a:t>Leçons sur la théorie générale des surfaces</a:t>
            </a:r>
            <a:r>
              <a:rPr lang="fr-FR" sz="2200" dirty="0"/>
              <a:t>, 2</a:t>
            </a:r>
            <a:r>
              <a:rPr lang="fr-FR" sz="2200" baseline="30000" dirty="0"/>
              <a:t>e</a:t>
            </a:r>
            <a:r>
              <a:rPr lang="fr-FR" sz="2200" dirty="0"/>
              <a:t> partie, chapitre III, p. 54-70, IV (§360-364) (1888/1915). Case of variable coefficients: §436, §460.</a:t>
            </a:r>
          </a:p>
          <a:p>
            <a:r>
              <a:rPr lang="fr-FR" sz="2200" dirty="0"/>
              <a:t>F. </a:t>
            </a:r>
            <a:r>
              <a:rPr lang="fr-FR" sz="2200" dirty="0" err="1"/>
              <a:t>Tricomi</a:t>
            </a:r>
            <a:r>
              <a:rPr lang="fr-FR" sz="2200" dirty="0"/>
              <a:t>, </a:t>
            </a:r>
            <a:r>
              <a:rPr lang="fr-FR" sz="2200" i="1" dirty="0" err="1"/>
              <a:t>Atti</a:t>
            </a:r>
            <a:r>
              <a:rPr lang="fr-FR" sz="2200" i="1" dirty="0"/>
              <a:t> </a:t>
            </a:r>
            <a:r>
              <a:rPr lang="fr-FR" sz="2200" i="1" dirty="0" err="1"/>
              <a:t>Lincei</a:t>
            </a:r>
            <a:r>
              <a:rPr lang="fr-FR" sz="2200" dirty="0"/>
              <a:t>, </a:t>
            </a:r>
            <a:r>
              <a:rPr lang="fr-FR" sz="2200" dirty="0" err="1"/>
              <a:t>Ser</a:t>
            </a:r>
            <a:r>
              <a:rPr lang="fr-FR" sz="2200" dirty="0"/>
              <a:t>. V, v. 14, 133-247 (1923); F. </a:t>
            </a:r>
            <a:r>
              <a:rPr lang="fr-FR" sz="2200" dirty="0" err="1"/>
              <a:t>Frankl</a:t>
            </a:r>
            <a:r>
              <a:rPr lang="fr-FR" sz="2200" dirty="0"/>
              <a:t>’ (1944), S.A. </a:t>
            </a:r>
            <a:r>
              <a:rPr lang="fr-FR" sz="2200" dirty="0" err="1"/>
              <a:t>Chaplygin</a:t>
            </a:r>
            <a:r>
              <a:rPr lang="fr-FR" sz="2200" dirty="0"/>
              <a:t> (1945), Landau-</a:t>
            </a:r>
            <a:r>
              <a:rPr lang="fr-FR" sz="2200" dirty="0" err="1"/>
              <a:t>Lifshitz</a:t>
            </a:r>
            <a:r>
              <a:rPr lang="fr-FR" sz="2200" dirty="0"/>
              <a:t>,…</a:t>
            </a:r>
          </a:p>
          <a:p>
            <a:pPr marL="457200" indent="-457200">
              <a:buAutoNum type="alphaUcPeriod"/>
            </a:pPr>
            <a:r>
              <a:rPr lang="fr-FR" sz="2200" dirty="0"/>
              <a:t>Weinstein, Bull. </a:t>
            </a:r>
            <a:r>
              <a:rPr lang="fr-FR" sz="2200" dirty="0" err="1"/>
              <a:t>Ac</a:t>
            </a:r>
            <a:r>
              <a:rPr lang="fr-FR" sz="2200" dirty="0"/>
              <a:t>. Roy. Belgique (5) 37 (1951) 348-358, CPAM 7 (1954) 105-116….</a:t>
            </a:r>
          </a:p>
          <a:p>
            <a:pPr marL="0" indent="0"/>
            <a:r>
              <a:rPr lang="fr-FR" sz="2200" dirty="0"/>
              <a:t>On transmutation: J. Delsarte (1938), J.-L. Lions (1961), E.L. </a:t>
            </a:r>
            <a:r>
              <a:rPr lang="fr-FR" sz="2200" dirty="0" err="1"/>
              <a:t>Shishkina</a:t>
            </a:r>
            <a:r>
              <a:rPr lang="fr-FR" sz="2200" dirty="0"/>
              <a:t>-S.M. </a:t>
            </a:r>
            <a:r>
              <a:rPr lang="fr-FR" sz="2200" dirty="0" err="1"/>
              <a:t>Sitnik</a:t>
            </a:r>
            <a:r>
              <a:rPr lang="fr-FR" sz="2200" dirty="0"/>
              <a:t> (2017) (</a:t>
            </a:r>
            <a:r>
              <a:rPr lang="fr-FR" sz="2200" dirty="0" err="1"/>
              <a:t>does</a:t>
            </a:r>
            <a:r>
              <a:rPr lang="fr-FR" sz="2200" dirty="0"/>
              <a:t> not </a:t>
            </a:r>
            <a:r>
              <a:rPr lang="fr-FR" sz="2200" dirty="0" err="1"/>
              <a:t>generalize</a:t>
            </a:r>
            <a:r>
              <a:rPr lang="fr-FR" sz="2200" dirty="0"/>
              <a:t> </a:t>
            </a:r>
            <a:r>
              <a:rPr lang="fr-FR" sz="2200" dirty="0" err="1"/>
              <a:t>well</a:t>
            </a:r>
            <a:r>
              <a:rPr lang="fr-FR" sz="2200" dirty="0"/>
              <a:t> to variable coefficients).</a:t>
            </a:r>
          </a:p>
          <a:p>
            <a:endParaRPr lang="fr-FR" sz="2200" dirty="0"/>
          </a:p>
        </p:txBody>
      </p:sp>
    </p:spTree>
    <p:extLst>
      <p:ext uri="{BB962C8B-B14F-4D97-AF65-F5344CB8AC3E}">
        <p14:creationId xmlns:p14="http://schemas.microsoft.com/office/powerpoint/2010/main" val="203629218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27687"/>
            <a:ext cx="7445170" cy="1141073"/>
          </a:xfrm>
        </p:spPr>
        <p:txBody>
          <a:bodyPr>
            <a:normAutofit fontScale="90000"/>
          </a:bodyPr>
          <a:lstStyle/>
          <a:p>
            <a:r>
              <a:rPr lang="en-US" dirty="0"/>
              <a:t>1. </a:t>
            </a:r>
            <a:r>
              <a:rPr lang="en-US" dirty="0" err="1"/>
              <a:t>DEFinitions</a:t>
            </a:r>
            <a:r>
              <a:rPr lang="en-US" dirty="0"/>
              <a:t>: Fuchsian </a:t>
            </a:r>
            <a:r>
              <a:rPr lang="en-US" dirty="0" err="1"/>
              <a:t>Eqs</a:t>
            </a:r>
            <a:r>
              <a:rPr lang="en-US" dirty="0"/>
              <a:t>. &amp; Fuchsian Reduction</a:t>
            </a:r>
          </a:p>
        </p:txBody>
      </p:sp>
      <mc:AlternateContent xmlns:mc="http://schemas.openxmlformats.org/markup-compatibility/2006">
        <mc:Choice xmlns:a14="http://schemas.microsoft.com/office/drawing/2010/main" Requires="a14">
          <p:sp>
            <p:nvSpPr>
              <p:cNvPr id="4" name="Espace réservé du contenu 3"/>
              <p:cNvSpPr>
                <a:spLocks noGrp="1"/>
              </p:cNvSpPr>
              <p:nvPr>
                <p:ph idx="1"/>
              </p:nvPr>
            </p:nvSpPr>
            <p:spPr>
              <a:xfrm>
                <a:off x="296526" y="1628799"/>
                <a:ext cx="8640960" cy="5101513"/>
              </a:xfrm>
            </p:spPr>
            <p:txBody>
              <a:bodyPr/>
              <a:lstStyle/>
              <a:p>
                <a:pPr marL="0" indent="0"/>
                <a:r>
                  <a:rPr lang="en-US" sz="2800" dirty="0">
                    <a:solidFill>
                      <a:srgbClr val="0000FF"/>
                    </a:solidFill>
                  </a:rPr>
                  <a:t>Fuchsian</a:t>
                </a:r>
                <a:r>
                  <a:rPr lang="en-US" sz="2800" dirty="0"/>
                  <a:t> system of PDEs (~ 1970s): </a:t>
                </a:r>
              </a:p>
              <a:p>
                <a:pPr marL="0" indent="0" algn="ctr"/>
                <a14:m>
                  <m:oMathPara xmlns:m="http://schemas.openxmlformats.org/officeDocument/2006/math">
                    <m:oMathParaPr>
                      <m:jc m:val="centerGroup"/>
                    </m:oMathParaPr>
                    <m:oMath xmlns:m="http://schemas.openxmlformats.org/officeDocument/2006/math">
                      <m:r>
                        <a:rPr lang="fr-FR" sz="2800" b="1" i="1" smtClean="0">
                          <a:latin typeface="Cambria Math" panose="02040503050406030204" pitchFamily="18" charset="0"/>
                        </a:rPr>
                        <m:t>(</m:t>
                      </m:r>
                      <m:r>
                        <a:rPr lang="fr-FR" sz="2800" b="1" i="1" smtClean="0">
                          <a:latin typeface="Cambria Math" panose="02040503050406030204" pitchFamily="18" charset="0"/>
                        </a:rPr>
                        <m:t>𝒕</m:t>
                      </m:r>
                      <m:sSub>
                        <m:sSubPr>
                          <m:ctrlPr>
                            <a:rPr lang="fr-FR" sz="2800" b="1" i="1" smtClean="0">
                              <a:latin typeface="Cambria Math" panose="02040503050406030204" pitchFamily="18" charset="0"/>
                            </a:rPr>
                          </m:ctrlPr>
                        </m:sSubPr>
                        <m:e>
                          <m:r>
                            <a:rPr lang="fr-FR" sz="2800" b="1" i="1" smtClean="0">
                              <a:latin typeface="Cambria Math" panose="02040503050406030204" pitchFamily="18" charset="0"/>
                            </a:rPr>
                            <m:t>𝝏</m:t>
                          </m:r>
                        </m:e>
                        <m:sub>
                          <m:r>
                            <a:rPr lang="fr-FR" sz="2800" b="1" i="1" smtClean="0">
                              <a:latin typeface="Cambria Math" panose="02040503050406030204" pitchFamily="18" charset="0"/>
                            </a:rPr>
                            <m:t>𝒕</m:t>
                          </m:r>
                        </m:sub>
                      </m:sSub>
                      <m:r>
                        <a:rPr lang="fr-FR" sz="2800" b="1" i="1" smtClean="0">
                          <a:latin typeface="Cambria Math" panose="02040503050406030204" pitchFamily="18" charset="0"/>
                        </a:rPr>
                        <m:t>+</m:t>
                      </m:r>
                      <m:r>
                        <a:rPr lang="fr-FR" sz="2800" b="1" i="1" smtClean="0">
                          <a:latin typeface="Cambria Math" panose="02040503050406030204" pitchFamily="18" charset="0"/>
                        </a:rPr>
                        <m:t>𝑨</m:t>
                      </m:r>
                      <m:r>
                        <a:rPr lang="fr-FR" sz="2800" b="1" i="1" smtClean="0">
                          <a:latin typeface="Cambria Math" panose="02040503050406030204" pitchFamily="18" charset="0"/>
                        </a:rPr>
                        <m:t>(</m:t>
                      </m:r>
                      <m:r>
                        <a:rPr lang="fr-FR" sz="2800" b="1" i="1" smtClean="0">
                          <a:latin typeface="Cambria Math" panose="02040503050406030204" pitchFamily="18" charset="0"/>
                        </a:rPr>
                        <m:t>𝒙</m:t>
                      </m:r>
                      <m:r>
                        <a:rPr lang="fr-FR" sz="2800" b="1" i="1" smtClean="0">
                          <a:latin typeface="Cambria Math" panose="02040503050406030204" pitchFamily="18" charset="0"/>
                        </a:rPr>
                        <m:t>,</m:t>
                      </m:r>
                      <m:r>
                        <a:rPr lang="fr-FR" sz="2800" b="1" i="1" smtClean="0">
                          <a:latin typeface="Cambria Math" panose="02040503050406030204" pitchFamily="18" charset="0"/>
                        </a:rPr>
                        <m:t>𝒕</m:t>
                      </m:r>
                      <m:r>
                        <a:rPr lang="fr-FR" sz="2800" b="1" i="1" smtClean="0">
                          <a:latin typeface="Cambria Math" panose="02040503050406030204" pitchFamily="18" charset="0"/>
                        </a:rPr>
                        <m:t>))</m:t>
                      </m:r>
                      <m:r>
                        <a:rPr lang="fr-FR" sz="2800" b="1" i="1" smtClean="0">
                          <a:latin typeface="Cambria Math" panose="02040503050406030204" pitchFamily="18" charset="0"/>
                        </a:rPr>
                        <m:t>𝒖</m:t>
                      </m:r>
                      <m:r>
                        <a:rPr lang="fr-FR" sz="2800" b="1" i="1" smtClean="0">
                          <a:latin typeface="Cambria Math" panose="02040503050406030204" pitchFamily="18" charset="0"/>
                        </a:rPr>
                        <m:t>=</m:t>
                      </m:r>
                      <m:sSup>
                        <m:sSupPr>
                          <m:ctrlPr>
                            <a:rPr lang="fr-FR" sz="2800" b="1" i="1" smtClean="0">
                              <a:latin typeface="Cambria Math" panose="02040503050406030204" pitchFamily="18" charset="0"/>
                            </a:rPr>
                          </m:ctrlPr>
                        </m:sSupPr>
                        <m:e>
                          <m:r>
                            <a:rPr lang="fr-FR" sz="2800" b="1" i="1" smtClean="0">
                              <a:latin typeface="Cambria Math" panose="02040503050406030204" pitchFamily="18" charset="0"/>
                            </a:rPr>
                            <m:t>𝒕</m:t>
                          </m:r>
                        </m:e>
                        <m:sup>
                          <m:r>
                            <a:rPr lang="fr-FR" sz="2800" b="1" i="1" smtClean="0">
                              <a:latin typeface="Cambria Math" panose="02040503050406030204" pitchFamily="18" charset="0"/>
                            </a:rPr>
                            <m:t>𝜺</m:t>
                          </m:r>
                        </m:sup>
                      </m:sSup>
                      <m:r>
                        <a:rPr lang="fr-FR" sz="2800" b="1" i="1" smtClean="0">
                          <a:latin typeface="Cambria Math" panose="02040503050406030204" pitchFamily="18" charset="0"/>
                        </a:rPr>
                        <m:t> </m:t>
                      </m:r>
                      <m:r>
                        <a:rPr lang="en-US" sz="2800" b="1" i="1" dirty="0" smtClean="0">
                          <a:latin typeface="Cambria Math" panose="02040503050406030204" pitchFamily="18" charset="0"/>
                        </a:rPr>
                        <m:t>𝒇</m:t>
                      </m:r>
                      <m:d>
                        <m:dPr>
                          <m:ctrlPr>
                            <a:rPr lang="fr-FR" sz="2800" b="1" i="1" dirty="0" smtClean="0">
                              <a:latin typeface="Cambria Math" panose="02040503050406030204" pitchFamily="18" charset="0"/>
                            </a:rPr>
                          </m:ctrlPr>
                        </m:dPr>
                        <m:e>
                          <m:sSub>
                            <m:sSubPr>
                              <m:ctrlPr>
                                <a:rPr lang="fr-FR" sz="2800" b="1" i="1" dirty="0" smtClean="0">
                                  <a:latin typeface="Cambria Math" panose="02040503050406030204" pitchFamily="18" charset="0"/>
                                </a:rPr>
                              </m:ctrlPr>
                            </m:sSubPr>
                            <m:e>
                              <m:r>
                                <a:rPr lang="fr-FR" sz="2800" b="1" i="1" dirty="0" smtClean="0">
                                  <a:latin typeface="Cambria Math" panose="02040503050406030204" pitchFamily="18" charset="0"/>
                                </a:rPr>
                                <m:t>𝒙</m:t>
                              </m:r>
                            </m:e>
                            <m:sub>
                              <m:r>
                                <a:rPr lang="fr-FR" sz="2800" b="1" i="1" dirty="0" smtClean="0">
                                  <a:latin typeface="Cambria Math" panose="02040503050406030204" pitchFamily="18" charset="0"/>
                                </a:rPr>
                                <m:t>𝟏</m:t>
                              </m:r>
                            </m:sub>
                          </m:sSub>
                          <m:r>
                            <a:rPr lang="fr-FR" sz="2800" b="1" i="1" dirty="0" smtClean="0">
                              <a:latin typeface="Cambria Math" panose="02040503050406030204" pitchFamily="18" charset="0"/>
                            </a:rPr>
                            <m:t>,…,</m:t>
                          </m:r>
                          <m:sSub>
                            <m:sSubPr>
                              <m:ctrlPr>
                                <a:rPr lang="fr-FR" sz="2800" b="1" i="1" dirty="0" smtClean="0">
                                  <a:latin typeface="Cambria Math" panose="02040503050406030204" pitchFamily="18" charset="0"/>
                                </a:rPr>
                              </m:ctrlPr>
                            </m:sSubPr>
                            <m:e>
                              <m:r>
                                <a:rPr lang="fr-FR" sz="2800" b="1" i="1" dirty="0" smtClean="0">
                                  <a:latin typeface="Cambria Math" panose="02040503050406030204" pitchFamily="18" charset="0"/>
                                </a:rPr>
                                <m:t>𝒙</m:t>
                              </m:r>
                            </m:e>
                            <m:sub>
                              <m:r>
                                <a:rPr lang="fr-FR" sz="2800" b="1" i="1" dirty="0" smtClean="0">
                                  <a:latin typeface="Cambria Math" panose="02040503050406030204" pitchFamily="18" charset="0"/>
                                </a:rPr>
                                <m:t>𝒏</m:t>
                              </m:r>
                            </m:sub>
                          </m:sSub>
                          <m:r>
                            <a:rPr lang="fr-FR" sz="2800" b="1" i="1" dirty="0" smtClean="0">
                              <a:latin typeface="Cambria Math" panose="02040503050406030204" pitchFamily="18" charset="0"/>
                            </a:rPr>
                            <m:t>,</m:t>
                          </m:r>
                          <m:r>
                            <a:rPr lang="fr-FR" sz="2800" b="1" i="1" dirty="0" smtClean="0">
                              <a:latin typeface="Cambria Math" panose="02040503050406030204" pitchFamily="18" charset="0"/>
                            </a:rPr>
                            <m:t>𝒕</m:t>
                          </m:r>
                          <m:r>
                            <a:rPr lang="fr-FR" sz="2800" b="1" i="1" dirty="0" smtClean="0">
                              <a:latin typeface="Cambria Math" panose="02040503050406030204" pitchFamily="18" charset="0"/>
                            </a:rPr>
                            <m:t>, </m:t>
                          </m:r>
                          <m:r>
                            <a:rPr lang="fr-FR" sz="2800" b="1" i="1" dirty="0" smtClean="0">
                              <a:latin typeface="Cambria Math" panose="02040503050406030204" pitchFamily="18" charset="0"/>
                            </a:rPr>
                            <m:t>𝒖</m:t>
                          </m:r>
                          <m:r>
                            <a:rPr lang="fr-FR" sz="2800" b="1" i="1" dirty="0" smtClean="0">
                              <a:latin typeface="Cambria Math" panose="02040503050406030204" pitchFamily="18" charset="0"/>
                            </a:rPr>
                            <m:t>, </m:t>
                          </m:r>
                          <m:sSub>
                            <m:sSubPr>
                              <m:ctrlPr>
                                <a:rPr lang="fr-FR" sz="2800" b="1" i="1" dirty="0" smtClean="0">
                                  <a:latin typeface="Cambria Math" panose="02040503050406030204" pitchFamily="18" charset="0"/>
                                </a:rPr>
                              </m:ctrlPr>
                            </m:sSubPr>
                            <m:e>
                              <m:r>
                                <a:rPr lang="fr-FR" sz="2800" b="1" i="1" dirty="0" smtClean="0">
                                  <a:latin typeface="Cambria Math" panose="02040503050406030204" pitchFamily="18" charset="0"/>
                                </a:rPr>
                                <m:t>𝒖</m:t>
                              </m:r>
                            </m:e>
                            <m:sub>
                              <m:r>
                                <a:rPr lang="fr-FR" sz="2800" b="1" i="1" dirty="0" smtClean="0">
                                  <a:latin typeface="Cambria Math" panose="02040503050406030204" pitchFamily="18" charset="0"/>
                                </a:rPr>
                                <m:t>𝒙</m:t>
                              </m:r>
                            </m:sub>
                          </m:sSub>
                        </m:e>
                      </m:d>
                      <m:r>
                        <a:rPr lang="fr-FR" sz="2800" b="1" i="1" dirty="0" smtClean="0">
                          <a:latin typeface="Cambria Math" panose="02040503050406030204" pitchFamily="18" charset="0"/>
                        </a:rPr>
                        <m:t>,</m:t>
                      </m:r>
                    </m:oMath>
                  </m:oMathPara>
                </a14:m>
                <a:endParaRPr lang="en-US" sz="2800" i="1" dirty="0"/>
              </a:p>
              <a:p>
                <a:pPr marL="0" indent="0"/>
                <a:r>
                  <a:rPr lang="fr-FR" sz="2800" dirty="0" err="1"/>
                  <a:t>w</a:t>
                </a:r>
                <a:r>
                  <a:rPr lang="fr-FR" sz="2800" b="1" dirty="0" err="1"/>
                  <a:t>here</a:t>
                </a:r>
                <a:r>
                  <a:rPr lang="fr-FR" sz="2800" b="1" dirty="0"/>
                  <a:t> </a:t>
                </a:r>
                <a14:m>
                  <m:oMath xmlns:m="http://schemas.openxmlformats.org/officeDocument/2006/math">
                    <m:r>
                      <a:rPr lang="fr-FR" sz="2800" b="1" i="1" smtClean="0">
                        <a:latin typeface="Cambria Math" panose="02040503050406030204" pitchFamily="18" charset="0"/>
                      </a:rPr>
                      <m:t>𝑨</m:t>
                    </m:r>
                    <m:d>
                      <m:dPr>
                        <m:ctrlPr>
                          <a:rPr lang="fr-FR" sz="2800" b="1" i="1" smtClean="0">
                            <a:latin typeface="Cambria Math" panose="02040503050406030204" pitchFamily="18" charset="0"/>
                          </a:rPr>
                        </m:ctrlPr>
                      </m:dPr>
                      <m:e>
                        <m:r>
                          <a:rPr lang="fr-FR" sz="2800" b="1" i="1" smtClean="0">
                            <a:latin typeface="Cambria Math" panose="02040503050406030204" pitchFamily="18" charset="0"/>
                          </a:rPr>
                          <m:t>𝒙</m:t>
                        </m:r>
                      </m:e>
                    </m:d>
                    <m:r>
                      <a:rPr lang="fr-FR" sz="2800" b="1" i="1" smtClean="0">
                        <a:latin typeface="Cambria Math" panose="02040503050406030204" pitchFamily="18" charset="0"/>
                      </a:rPr>
                      <m:t> </m:t>
                    </m:r>
                  </m:oMath>
                </a14:m>
                <a:r>
                  <a:rPr lang="en-US" sz="2800" i="1" dirty="0"/>
                  <a:t>operator-valued </a:t>
                </a:r>
                <a:r>
                  <a:rPr lang="en-US" sz="2800" dirty="0"/>
                  <a:t>(linear case: </a:t>
                </a:r>
                <a:r>
                  <a:rPr lang="en-US" sz="2800" dirty="0" err="1"/>
                  <a:t>Tahara</a:t>
                </a:r>
                <a:r>
                  <a:rPr lang="en-US" sz="2800" dirty="0"/>
                  <a:t>)</a:t>
                </a:r>
              </a:p>
              <a:p>
                <a:pPr marL="0" indent="0"/>
                <a:r>
                  <a:rPr lang="en-US" sz="2800" dirty="0">
                    <a:solidFill>
                      <a:srgbClr val="0000FF"/>
                    </a:solidFill>
                  </a:rPr>
                  <a:t>Fuchs(-</a:t>
                </a:r>
                <a:r>
                  <a:rPr lang="en-US" sz="2800" dirty="0" err="1">
                    <a:solidFill>
                      <a:srgbClr val="0000FF"/>
                    </a:solidFill>
                  </a:rPr>
                  <a:t>Frobenius</a:t>
                </a:r>
                <a:r>
                  <a:rPr lang="en-US" sz="2800" dirty="0">
                    <a:solidFill>
                      <a:srgbClr val="0000FF"/>
                    </a:solidFill>
                  </a:rPr>
                  <a:t>)</a:t>
                </a:r>
                <a:r>
                  <a:rPr lang="en-US" sz="2800" dirty="0"/>
                  <a:t> ODEs: </a:t>
                </a:r>
                <a:r>
                  <a:rPr lang="en-US" sz="2800" dirty="0">
                    <a:solidFill>
                      <a:srgbClr val="00B050"/>
                    </a:solidFill>
                  </a:rPr>
                  <a:t>no </a:t>
                </a:r>
                <a14:m>
                  <m:oMath xmlns:m="http://schemas.openxmlformats.org/officeDocument/2006/math">
                    <m:r>
                      <a:rPr lang="fr-FR" sz="2800" b="1" i="1" smtClean="0">
                        <a:solidFill>
                          <a:srgbClr val="00B050"/>
                        </a:solidFill>
                        <a:latin typeface="Cambria Math" panose="02040503050406030204" pitchFamily="18" charset="0"/>
                      </a:rPr>
                      <m:t>𝒙</m:t>
                    </m:r>
                    <m:r>
                      <a:rPr lang="fr-FR" sz="2800" b="1" i="1" smtClean="0">
                        <a:solidFill>
                          <a:srgbClr val="00B050"/>
                        </a:solidFill>
                        <a:latin typeface="Cambria Math" panose="02040503050406030204" pitchFamily="18" charset="0"/>
                      </a:rPr>
                      <m:t>,</m:t>
                    </m:r>
                  </m:oMath>
                </a14:m>
                <a:r>
                  <a:rPr lang="en-US" sz="2800" dirty="0">
                    <a:solidFill>
                      <a:srgbClr val="00B050"/>
                    </a:solidFill>
                  </a:rPr>
                  <a:t> or f; </a:t>
                </a:r>
                <a:r>
                  <a:rPr lang="en-US" sz="2800" dirty="0"/>
                  <a:t>assume coefficient </a:t>
                </a:r>
                <a14:m>
                  <m:oMath xmlns:m="http://schemas.openxmlformats.org/officeDocument/2006/math">
                    <m:r>
                      <a:rPr lang="fr-FR" sz="2800" b="1" i="1" smtClean="0">
                        <a:latin typeface="Cambria Math" panose="02040503050406030204" pitchFamily="18" charset="0"/>
                      </a:rPr>
                      <m:t>𝑨</m:t>
                    </m:r>
                    <m:r>
                      <a:rPr lang="fr-FR" sz="2800" b="1" i="1" smtClean="0">
                        <a:latin typeface="Cambria Math" panose="02040503050406030204" pitchFamily="18" charset="0"/>
                      </a:rPr>
                      <m:t>=</m:t>
                    </m:r>
                    <m:r>
                      <a:rPr lang="fr-FR" sz="2800" b="1" i="1" smtClean="0">
                        <a:latin typeface="Cambria Math" panose="02040503050406030204" pitchFamily="18" charset="0"/>
                      </a:rPr>
                      <m:t>𝑨</m:t>
                    </m:r>
                    <m:r>
                      <a:rPr lang="fr-FR" sz="2800" b="1" i="1" smtClean="0">
                        <a:latin typeface="Cambria Math" panose="02040503050406030204" pitchFamily="18" charset="0"/>
                      </a:rPr>
                      <m:t>(</m:t>
                    </m:r>
                    <m:r>
                      <a:rPr lang="fr-FR" sz="2800" b="1" i="1" smtClean="0">
                        <a:latin typeface="Cambria Math" panose="02040503050406030204" pitchFamily="18" charset="0"/>
                      </a:rPr>
                      <m:t>𝒕</m:t>
                    </m:r>
                    <m:r>
                      <a:rPr lang="fr-FR" sz="2800" b="1" i="1" smtClean="0">
                        <a:latin typeface="Cambria Math" panose="02040503050406030204" pitchFamily="18" charset="0"/>
                      </a:rPr>
                      <m:t>)</m:t>
                    </m:r>
                  </m:oMath>
                </a14:m>
                <a:r>
                  <a:rPr lang="en-US" sz="2800" dirty="0"/>
                  <a:t> is </a:t>
                </a:r>
                <a:r>
                  <a:rPr lang="en-US" sz="2800" dirty="0">
                    <a:solidFill>
                      <a:srgbClr val="00B050"/>
                    </a:solidFill>
                  </a:rPr>
                  <a:t>holomorphic</a:t>
                </a:r>
                <a:r>
                  <a:rPr lang="en-US" sz="2800" dirty="0"/>
                  <a:t>. Local solutions may be locally expanded in </a:t>
                </a:r>
                <a:r>
                  <a:rPr lang="en-US" sz="2800" dirty="0">
                    <a:solidFill>
                      <a:srgbClr val="00B050"/>
                    </a:solidFill>
                  </a:rPr>
                  <a:t>series involving </a:t>
                </a:r>
                <a14:m>
                  <m:oMath xmlns:m="http://schemas.openxmlformats.org/officeDocument/2006/math">
                    <m:sSub>
                      <m:sSubPr>
                        <m:ctrlPr>
                          <a:rPr lang="fr-FR" sz="2800" b="1" i="1" smtClean="0">
                            <a:solidFill>
                              <a:srgbClr val="00B050"/>
                            </a:solidFill>
                            <a:latin typeface="Cambria Math" panose="02040503050406030204" pitchFamily="18" charset="0"/>
                          </a:rPr>
                        </m:ctrlPr>
                      </m:sSubPr>
                      <m:e>
                        <m:r>
                          <a:rPr lang="fr-FR" sz="2800" b="1" i="1" smtClean="0">
                            <a:solidFill>
                              <a:srgbClr val="00B050"/>
                            </a:solidFill>
                            <a:latin typeface="Cambria Math" panose="02040503050406030204" pitchFamily="18" charset="0"/>
                          </a:rPr>
                          <m:t>𝒂</m:t>
                        </m:r>
                      </m:e>
                      <m:sub>
                        <m:r>
                          <a:rPr lang="fr-FR" sz="2800" b="1" i="1" smtClean="0">
                            <a:solidFill>
                              <a:srgbClr val="00B050"/>
                            </a:solidFill>
                            <a:latin typeface="Cambria Math" panose="02040503050406030204" pitchFamily="18" charset="0"/>
                          </a:rPr>
                          <m:t>𝒋𝒌</m:t>
                        </m:r>
                      </m:sub>
                    </m:sSub>
                    <m:sSup>
                      <m:sSupPr>
                        <m:ctrlPr>
                          <a:rPr lang="fr-FR" sz="2800" b="1" i="1" smtClean="0">
                            <a:solidFill>
                              <a:srgbClr val="00B050"/>
                            </a:solidFill>
                            <a:latin typeface="Cambria Math" panose="02040503050406030204" pitchFamily="18" charset="0"/>
                          </a:rPr>
                        </m:ctrlPr>
                      </m:sSupPr>
                      <m:e>
                        <m:r>
                          <a:rPr lang="fr-FR" sz="2800" b="1" i="1" smtClean="0">
                            <a:solidFill>
                              <a:srgbClr val="00B050"/>
                            </a:solidFill>
                            <a:latin typeface="Cambria Math" panose="02040503050406030204" pitchFamily="18" charset="0"/>
                          </a:rPr>
                          <m:t>𝒕</m:t>
                        </m:r>
                      </m:e>
                      <m:sup>
                        <m:sSub>
                          <m:sSubPr>
                            <m:ctrlPr>
                              <a:rPr lang="fr-FR" sz="2800" b="1" i="1" smtClean="0">
                                <a:solidFill>
                                  <a:srgbClr val="00B050"/>
                                </a:solidFill>
                                <a:latin typeface="Cambria Math" panose="02040503050406030204" pitchFamily="18" charset="0"/>
                              </a:rPr>
                            </m:ctrlPr>
                          </m:sSubPr>
                          <m:e>
                            <m:r>
                              <a:rPr lang="fr-FR" sz="2800" b="1" i="1" smtClean="0">
                                <a:solidFill>
                                  <a:srgbClr val="00B050"/>
                                </a:solidFill>
                                <a:latin typeface="Cambria Math" panose="02040503050406030204" pitchFamily="18" charset="0"/>
                              </a:rPr>
                              <m:t>𝝂</m:t>
                            </m:r>
                          </m:e>
                          <m:sub>
                            <m:r>
                              <a:rPr lang="fr-FR" sz="2800" b="1" i="1" smtClean="0">
                                <a:solidFill>
                                  <a:srgbClr val="00B050"/>
                                </a:solidFill>
                                <a:latin typeface="Cambria Math" panose="02040503050406030204" pitchFamily="18" charset="0"/>
                              </a:rPr>
                              <m:t>𝒋</m:t>
                            </m:r>
                          </m:sub>
                        </m:sSub>
                      </m:sup>
                    </m:sSup>
                    <m:sSup>
                      <m:sSupPr>
                        <m:ctrlPr>
                          <a:rPr lang="fr-FR" sz="2800" b="1" i="1" smtClean="0">
                            <a:solidFill>
                              <a:srgbClr val="00B050"/>
                            </a:solidFill>
                            <a:latin typeface="Cambria Math" panose="02040503050406030204" pitchFamily="18" charset="0"/>
                          </a:rPr>
                        </m:ctrlPr>
                      </m:sSupPr>
                      <m:e>
                        <m:d>
                          <m:dPr>
                            <m:ctrlPr>
                              <a:rPr lang="fr-FR" sz="2800" b="1" i="1" smtClean="0">
                                <a:solidFill>
                                  <a:srgbClr val="00B050"/>
                                </a:solidFill>
                                <a:latin typeface="Cambria Math" panose="02040503050406030204" pitchFamily="18" charset="0"/>
                              </a:rPr>
                            </m:ctrlPr>
                          </m:dPr>
                          <m:e>
                            <m:func>
                              <m:funcPr>
                                <m:ctrlPr>
                                  <a:rPr lang="fr-FR" sz="2800" b="1" i="1" smtClean="0">
                                    <a:solidFill>
                                      <a:srgbClr val="00B050"/>
                                    </a:solidFill>
                                    <a:latin typeface="Cambria Math" panose="02040503050406030204" pitchFamily="18" charset="0"/>
                                  </a:rPr>
                                </m:ctrlPr>
                              </m:funcPr>
                              <m:fName>
                                <m:r>
                                  <m:rPr>
                                    <m:sty m:val="p"/>
                                  </m:rPr>
                                  <a:rPr lang="fr-FR" sz="2800" b="0" i="0" smtClean="0">
                                    <a:solidFill>
                                      <a:srgbClr val="00B050"/>
                                    </a:solidFill>
                                    <a:latin typeface="Cambria Math" panose="02040503050406030204" pitchFamily="18" charset="0"/>
                                  </a:rPr>
                                  <m:t>ln</m:t>
                                </m:r>
                              </m:fName>
                              <m:e>
                                <m:r>
                                  <a:rPr lang="fr-FR" sz="2800" b="1" i="1" smtClean="0">
                                    <a:solidFill>
                                      <a:srgbClr val="00B050"/>
                                    </a:solidFill>
                                    <a:latin typeface="Cambria Math" panose="02040503050406030204" pitchFamily="18" charset="0"/>
                                  </a:rPr>
                                  <m:t>𝒕</m:t>
                                </m:r>
                              </m:e>
                            </m:func>
                          </m:e>
                        </m:d>
                      </m:e>
                      <m:sup>
                        <m:r>
                          <a:rPr lang="fr-FR" sz="2800" b="1" i="1" smtClean="0">
                            <a:solidFill>
                              <a:srgbClr val="00B050"/>
                            </a:solidFill>
                            <a:latin typeface="Cambria Math" panose="02040503050406030204" pitchFamily="18" charset="0"/>
                          </a:rPr>
                          <m:t>𝒌</m:t>
                        </m:r>
                      </m:sup>
                    </m:sSup>
                    <m:r>
                      <a:rPr lang="fr-FR" sz="2800" b="1" i="0" smtClean="0">
                        <a:solidFill>
                          <a:srgbClr val="00B050"/>
                        </a:solidFill>
                        <a:latin typeface="Cambria Math" panose="02040503050406030204" pitchFamily="18" charset="0"/>
                      </a:rPr>
                      <m:t> </m:t>
                    </m:r>
                  </m:oMath>
                </a14:m>
                <a:r>
                  <a:rPr lang="en-US" sz="2800" dirty="0"/>
                  <a:t>(exponents </a:t>
                </a:r>
                <a14:m>
                  <m:oMath xmlns:m="http://schemas.openxmlformats.org/officeDocument/2006/math">
                    <m:sSub>
                      <m:sSubPr>
                        <m:ctrlPr>
                          <a:rPr lang="fr-FR" sz="2800" i="1">
                            <a:solidFill>
                              <a:srgbClr val="00B050"/>
                            </a:solidFill>
                            <a:latin typeface="Cambria Math" panose="02040503050406030204" pitchFamily="18" charset="0"/>
                          </a:rPr>
                        </m:ctrlPr>
                      </m:sSubPr>
                      <m:e>
                        <m:r>
                          <a:rPr lang="fr-FR" sz="2800" i="1">
                            <a:solidFill>
                              <a:srgbClr val="00B050"/>
                            </a:solidFill>
                            <a:latin typeface="Cambria Math" panose="02040503050406030204" pitchFamily="18" charset="0"/>
                          </a:rPr>
                          <m:t>𝝂</m:t>
                        </m:r>
                      </m:e>
                      <m:sub>
                        <m:r>
                          <a:rPr lang="fr-FR" sz="2800" i="1">
                            <a:solidFill>
                              <a:srgbClr val="00B050"/>
                            </a:solidFill>
                            <a:latin typeface="Cambria Math" panose="02040503050406030204" pitchFamily="18" charset="0"/>
                          </a:rPr>
                          <m:t>𝒋</m:t>
                        </m:r>
                      </m:sub>
                    </m:sSub>
                    <m:r>
                      <a:rPr lang="fr-FR" sz="2800" i="1">
                        <a:solidFill>
                          <a:srgbClr val="00B050"/>
                        </a:solidFill>
                        <a:latin typeface="Cambria Math" panose="02040503050406030204" pitchFamily="18" charset="0"/>
                      </a:rPr>
                      <m:t> </m:t>
                    </m:r>
                    <m:r>
                      <a:rPr lang="fr-FR" sz="2800" b="1" i="1" smtClean="0">
                        <a:latin typeface="Cambria Math" panose="02040503050406030204" pitchFamily="18" charset="0"/>
                      </a:rPr>
                      <m:t>≈</m:t>
                    </m:r>
                  </m:oMath>
                </a14:m>
                <a:r>
                  <a:rPr lang="en-US" sz="2800" dirty="0"/>
                  <a:t> e.v</a:t>
                </a:r>
                <a:r>
                  <a:rPr lang="en-US" sz="2800" dirty="0" err="1"/>
                  <a:t>.</a:t>
                </a:r>
                <a:r>
                  <a:rPr lang="en-US" sz="2800" dirty="0"/>
                  <a:t> of A(0))</a:t>
                </a:r>
              </a:p>
              <a:p>
                <a:pPr marL="0" indent="0"/>
                <a:r>
                  <a:rPr lang="en-US" sz="2800" dirty="0">
                    <a:solidFill>
                      <a:srgbClr val="0000FF"/>
                    </a:solidFill>
                  </a:rPr>
                  <a:t>Fuchsian Reduction: </a:t>
                </a:r>
                <a:r>
                  <a:rPr lang="en-US" sz="2800" dirty="0"/>
                  <a:t>Reduce a PDE to a Fuchsian one </a:t>
                </a:r>
                <a:r>
                  <a:rPr lang="en-US" sz="2800" dirty="0">
                    <a:solidFill>
                      <a:srgbClr val="FF6600"/>
                    </a:solidFill>
                  </a:rPr>
                  <a:t>possibly</a:t>
                </a:r>
                <a:r>
                  <a:rPr lang="en-US" sz="2800" dirty="0">
                    <a:solidFill>
                      <a:srgbClr val="008000"/>
                    </a:solidFill>
                  </a:rPr>
                  <a:t> by a </a:t>
                </a:r>
                <a:r>
                  <a:rPr lang="en-US" sz="2800" dirty="0">
                    <a:solidFill>
                      <a:srgbClr val="FF6600"/>
                    </a:solidFill>
                  </a:rPr>
                  <a:t>non-analytic</a:t>
                </a:r>
                <a:r>
                  <a:rPr lang="en-US" sz="2800" dirty="0">
                    <a:solidFill>
                      <a:srgbClr val="008000"/>
                    </a:solidFill>
                  </a:rPr>
                  <a:t> change of variables/unknowns </a:t>
                </a:r>
                <a:r>
                  <a:rPr lang="en-US" sz="2800" dirty="0">
                    <a:solidFill>
                      <a:srgbClr val="0000FF"/>
                    </a:solidFill>
                  </a:rPr>
                  <a:t>(1992-)</a:t>
                </a:r>
                <a:endParaRPr lang="az-Cyrl-AZ" sz="2600" dirty="0"/>
              </a:p>
            </p:txBody>
          </p:sp>
        </mc:Choice>
        <mc:Fallback>
          <p:sp>
            <p:nvSpPr>
              <p:cNvPr id="4" name="Espace réservé du contenu 3"/>
              <p:cNvSpPr>
                <a:spLocks noGrp="1" noRot="1" noChangeAspect="1" noMove="1" noResize="1" noEditPoints="1" noAdjustHandles="1" noChangeArrowheads="1" noChangeShapeType="1" noTextEdit="1"/>
              </p:cNvSpPr>
              <p:nvPr>
                <p:ph idx="1"/>
              </p:nvPr>
            </p:nvSpPr>
            <p:spPr>
              <a:xfrm>
                <a:off x="296526" y="1628799"/>
                <a:ext cx="8640960" cy="5101513"/>
              </a:xfrm>
              <a:blipFill>
                <a:blip r:embed="rId3"/>
                <a:stretch>
                  <a:fillRect l="-1482" t="-1195" r="-2258" b="-1075"/>
                </a:stretch>
              </a:blipFill>
            </p:spPr>
            <p:txBody>
              <a:bodyPr/>
              <a:lstStyle/>
              <a:p>
                <a:r>
                  <a:rPr lang="fr-FR">
                    <a:noFill/>
                  </a:rPr>
                  <a:t> </a:t>
                </a:r>
              </a:p>
            </p:txBody>
          </p:sp>
        </mc:Fallback>
      </mc:AlternateContent>
    </p:spTree>
    <p:extLst>
      <p:ext uri="{BB962C8B-B14F-4D97-AF65-F5344CB8AC3E}">
        <p14:creationId xmlns:p14="http://schemas.microsoft.com/office/powerpoint/2010/main" val="225123647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5791200" cy="756320"/>
          </a:xfrm>
        </p:spPr>
        <p:txBody>
          <a:bodyPr/>
          <a:lstStyle/>
          <a:p>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206515" y="908720"/>
                <a:ext cx="8435280" cy="5796880"/>
              </a:xfrm>
            </p:spPr>
            <p:txBody>
              <a:bodyPr/>
              <a:lstStyle/>
              <a:p>
                <a:pPr>
                  <a:buFont typeface="Arial" charset="0"/>
                  <a:buChar char="•"/>
                </a:pPr>
                <a:r>
                  <a:rPr lang="en-US" sz="2400" dirty="0">
                    <a:solidFill>
                      <a:srgbClr val="0000FF"/>
                    </a:solidFill>
                  </a:rPr>
                  <a:t>Uniformization by introducing </a:t>
                </a:r>
                <a14:m>
                  <m:oMath xmlns:m="http://schemas.openxmlformats.org/officeDocument/2006/math">
                    <m:sSub>
                      <m:sSubPr>
                        <m:ctrlPr>
                          <a:rPr lang="en-US" sz="2400" b="1" i="1" smtClean="0">
                            <a:solidFill>
                              <a:srgbClr val="0000FF"/>
                            </a:solidFill>
                            <a:latin typeface="Cambria Math" panose="02040503050406030204" pitchFamily="18" charset="0"/>
                          </a:rPr>
                        </m:ctrlPr>
                      </m:sSubPr>
                      <m:e>
                        <m:r>
                          <a:rPr lang="en-US" sz="2400" b="1" i="1" smtClean="0">
                            <a:solidFill>
                              <a:srgbClr val="0000FF"/>
                            </a:solidFill>
                            <a:latin typeface="Cambria Math"/>
                          </a:rPr>
                          <m:t>𝒕</m:t>
                        </m:r>
                      </m:e>
                      <m:sub>
                        <m:r>
                          <a:rPr lang="en-US" sz="2400" b="1" i="1" smtClean="0">
                            <a:solidFill>
                              <a:srgbClr val="0000FF"/>
                            </a:solidFill>
                            <a:latin typeface="Cambria Math"/>
                          </a:rPr>
                          <m:t>𝒌</m:t>
                        </m:r>
                      </m:sub>
                    </m:sSub>
                    <m:r>
                      <a:rPr lang="en-US" sz="2400" b="1" i="1" smtClean="0">
                        <a:solidFill>
                          <a:srgbClr val="0000FF"/>
                        </a:solidFill>
                        <a:latin typeface="Cambria Math"/>
                      </a:rPr>
                      <m:t>≔</m:t>
                    </m:r>
                    <m:r>
                      <a:rPr lang="en-US" sz="2400" b="1" i="1" smtClean="0">
                        <a:solidFill>
                          <a:srgbClr val="0000FF"/>
                        </a:solidFill>
                        <a:latin typeface="Cambria Math"/>
                      </a:rPr>
                      <m:t>𝑻</m:t>
                    </m:r>
                    <m:sSup>
                      <m:sSupPr>
                        <m:ctrlPr>
                          <a:rPr lang="en-US" sz="2400" b="1" i="1" smtClean="0">
                            <a:solidFill>
                              <a:srgbClr val="0000FF"/>
                            </a:solidFill>
                            <a:latin typeface="Cambria Math" panose="02040503050406030204" pitchFamily="18" charset="0"/>
                          </a:rPr>
                        </m:ctrlPr>
                      </m:sSupPr>
                      <m:e>
                        <m:d>
                          <m:dPr>
                            <m:ctrlPr>
                              <a:rPr lang="en-US" sz="2400" b="1" i="1" smtClean="0">
                                <a:solidFill>
                                  <a:srgbClr val="0000FF"/>
                                </a:solidFill>
                                <a:latin typeface="Cambria Math" panose="02040503050406030204" pitchFamily="18" charset="0"/>
                              </a:rPr>
                            </m:ctrlPr>
                          </m:dPr>
                          <m:e>
                            <m:func>
                              <m:funcPr>
                                <m:ctrlPr>
                                  <a:rPr lang="en-US" sz="2400" b="1" i="1" smtClean="0">
                                    <a:solidFill>
                                      <a:srgbClr val="0000FF"/>
                                    </a:solidFill>
                                    <a:latin typeface="Cambria Math" panose="02040503050406030204" pitchFamily="18" charset="0"/>
                                  </a:rPr>
                                </m:ctrlPr>
                              </m:funcPr>
                              <m:fName>
                                <m:r>
                                  <m:rPr>
                                    <m:sty m:val="p"/>
                                  </m:rPr>
                                  <a:rPr lang="en-US" sz="2400" b="0" i="0" smtClean="0">
                                    <a:solidFill>
                                      <a:srgbClr val="0000FF"/>
                                    </a:solidFill>
                                    <a:latin typeface="Cambria Math"/>
                                  </a:rPr>
                                  <m:t>ln</m:t>
                                </m:r>
                              </m:fName>
                              <m:e>
                                <m:r>
                                  <a:rPr lang="en-US" sz="2400" b="1" i="1" smtClean="0">
                                    <a:solidFill>
                                      <a:srgbClr val="0000FF"/>
                                    </a:solidFill>
                                    <a:latin typeface="Cambria Math"/>
                                  </a:rPr>
                                  <m:t> </m:t>
                                </m:r>
                                <m:r>
                                  <a:rPr lang="en-US" sz="2400" b="1" i="1" smtClean="0">
                                    <a:solidFill>
                                      <a:srgbClr val="0000FF"/>
                                    </a:solidFill>
                                    <a:latin typeface="Cambria Math"/>
                                  </a:rPr>
                                  <m:t>𝑻</m:t>
                                </m:r>
                              </m:e>
                            </m:func>
                          </m:e>
                        </m:d>
                      </m:e>
                      <m:sup>
                        <m:r>
                          <a:rPr lang="en-US" sz="2400" b="1" i="1" smtClean="0">
                            <a:solidFill>
                              <a:srgbClr val="0000FF"/>
                            </a:solidFill>
                            <a:latin typeface="Cambria Math"/>
                          </a:rPr>
                          <m:t>𝒌</m:t>
                        </m:r>
                      </m:sup>
                    </m:sSup>
                    <m:r>
                      <a:rPr lang="en-US" sz="2400" b="1" i="1" smtClean="0">
                        <a:latin typeface="Cambria Math"/>
                      </a:rPr>
                      <m:t>, </m:t>
                    </m:r>
                    <m:r>
                      <a:rPr lang="en-US" sz="2400" b="1" i="1" smtClean="0">
                        <a:latin typeface="Cambria Math"/>
                      </a:rPr>
                      <m:t>𝒌</m:t>
                    </m:r>
                    <m:r>
                      <a:rPr lang="en-US" sz="2400" b="1" i="1" smtClean="0">
                        <a:latin typeface="Cambria Math"/>
                      </a:rPr>
                      <m:t>=</m:t>
                    </m:r>
                    <m:r>
                      <a:rPr lang="en-US" sz="2400" b="1" i="1" smtClean="0">
                        <a:latin typeface="Cambria Math"/>
                      </a:rPr>
                      <m:t>𝟎</m:t>
                    </m:r>
                    <m:r>
                      <a:rPr lang="en-US" sz="2400" b="1" i="1" smtClean="0">
                        <a:latin typeface="Cambria Math"/>
                      </a:rPr>
                      <m:t>, </m:t>
                    </m:r>
                    <m:r>
                      <a:rPr lang="en-US" sz="2400" b="1" i="1" smtClean="0">
                        <a:latin typeface="Cambria Math"/>
                      </a:rPr>
                      <m:t>𝟏</m:t>
                    </m:r>
                    <m:r>
                      <a:rPr lang="en-US" sz="2400" b="1" i="1" smtClean="0">
                        <a:latin typeface="Cambria Math"/>
                      </a:rPr>
                      <m:t>, …</m:t>
                    </m:r>
                  </m:oMath>
                </a14:m>
                <a:r>
                  <a:rPr lang="en-US" sz="2400" dirty="0"/>
                  <a:t> as independent variables (FR also useful in non-analytic case)</a:t>
                </a:r>
              </a:p>
              <a:p>
                <a:pPr>
                  <a:buFont typeface="Arial" charset="0"/>
                  <a:buChar char="•"/>
                </a:pPr>
                <a:r>
                  <a:rPr lang="en-US" sz="2400" dirty="0"/>
                  <a:t>For equations arising in </a:t>
                </a:r>
                <a:r>
                  <a:rPr lang="en-US" sz="2400" dirty="0">
                    <a:solidFill>
                      <a:srgbClr val="0000FF"/>
                    </a:solidFill>
                  </a:rPr>
                  <a:t>Relativistic Cosmology: even worse</a:t>
                </a:r>
                <a:r>
                  <a:rPr lang="en-US" sz="2400" dirty="0"/>
                  <a:t>: typically, </a:t>
                </a:r>
                <a14:m>
                  <m:oMath xmlns:m="http://schemas.openxmlformats.org/officeDocument/2006/math">
                    <m:r>
                      <a:rPr lang="en-US" sz="2400" b="1" i="1" smtClean="0">
                        <a:latin typeface="Cambria Math"/>
                      </a:rPr>
                      <m:t>𝒖</m:t>
                    </m:r>
                    <m:r>
                      <a:rPr lang="en-US" sz="2400" i="1">
                        <a:latin typeface="Cambria Math"/>
                      </a:rPr>
                      <m:t>=</m:t>
                    </m:r>
                    <m:sSup>
                      <m:sSupPr>
                        <m:ctrlPr>
                          <a:rPr lang="en-US" sz="2400" i="1">
                            <a:latin typeface="Cambria Math" panose="02040503050406030204" pitchFamily="18" charset="0"/>
                          </a:rPr>
                        </m:ctrlPr>
                      </m:sSupPr>
                      <m:e>
                        <m:r>
                          <a:rPr lang="en-US" sz="2400" i="1">
                            <a:latin typeface="Cambria Math"/>
                          </a:rPr>
                          <m:t>𝑻</m:t>
                        </m:r>
                      </m:e>
                      <m:sup>
                        <m:r>
                          <a:rPr lang="en-US" sz="2400" i="1">
                            <a:latin typeface="Cambria Math"/>
                          </a:rPr>
                          <m:t>𝝈</m:t>
                        </m:r>
                        <m:r>
                          <a:rPr lang="en-US" sz="2400" b="1" i="1" smtClean="0">
                            <a:latin typeface="Cambria Math"/>
                          </a:rPr>
                          <m:t>(</m:t>
                        </m:r>
                        <m:r>
                          <a:rPr lang="en-US" sz="2400" b="1" i="1" smtClean="0">
                            <a:latin typeface="Cambria Math"/>
                          </a:rPr>
                          <m:t>𝒙</m:t>
                        </m:r>
                        <m:r>
                          <a:rPr lang="en-US" sz="2400" b="1" i="1" smtClean="0">
                            <a:latin typeface="Cambria Math"/>
                          </a:rPr>
                          <m:t>)</m:t>
                        </m:r>
                      </m:sup>
                    </m:sSup>
                    <m:nary>
                      <m:naryPr>
                        <m:chr m:val="∑"/>
                        <m:supHide m:val="on"/>
                        <m:ctrlPr>
                          <a:rPr lang="en-US" sz="2400" i="1">
                            <a:latin typeface="Cambria Math" panose="02040503050406030204" pitchFamily="18" charset="0"/>
                          </a:rPr>
                        </m:ctrlPr>
                      </m:naryPr>
                      <m:sub>
                        <m:r>
                          <a:rPr lang="en-US" sz="2400" i="1">
                            <a:latin typeface="Cambria Math"/>
                          </a:rPr>
                          <m:t>𝝀</m:t>
                        </m:r>
                        <m:r>
                          <a:rPr lang="en-US" sz="2400" i="1">
                            <a:latin typeface="Cambria Math"/>
                          </a:rPr>
                          <m:t>∈</m:t>
                        </m:r>
                        <m:r>
                          <a:rPr lang="en-US" sz="2400">
                            <a:latin typeface="Cambria Math"/>
                          </a:rPr>
                          <m:t>𝚲</m:t>
                        </m:r>
                      </m:sub>
                      <m:sup/>
                      <m:e>
                        <m:sSub>
                          <m:sSubPr>
                            <m:ctrlPr>
                              <a:rPr lang="en-US" sz="2400" i="1">
                                <a:latin typeface="Cambria Math" panose="02040503050406030204" pitchFamily="18" charset="0"/>
                              </a:rPr>
                            </m:ctrlPr>
                          </m:sSubPr>
                          <m:e>
                            <m:r>
                              <a:rPr lang="en-US" sz="2400" b="1" i="1" smtClean="0">
                                <a:latin typeface="Cambria Math"/>
                              </a:rPr>
                              <m:t>𝒖</m:t>
                            </m:r>
                          </m:e>
                          <m:sub>
                            <m:r>
                              <a:rPr lang="en-US" sz="2400" i="1">
                                <a:latin typeface="Cambria Math"/>
                              </a:rPr>
                              <m:t>𝝀</m:t>
                            </m:r>
                          </m:sub>
                        </m:sSub>
                        <m:r>
                          <a:rPr lang="en-US" sz="2400" i="1">
                            <a:latin typeface="Cambria Math"/>
                          </a:rPr>
                          <m:t>(</m:t>
                        </m:r>
                        <m:r>
                          <a:rPr lang="en-US" sz="2400" i="1">
                            <a:latin typeface="Cambria Math"/>
                          </a:rPr>
                          <m:t>𝒙</m:t>
                        </m:r>
                        <m:r>
                          <a:rPr lang="en-US" sz="2400" i="1">
                            <a:latin typeface="Cambria Math"/>
                          </a:rPr>
                          <m:t>,</m:t>
                        </m:r>
                        <m:r>
                          <a:rPr lang="en-US" sz="2400" i="1">
                            <a:latin typeface="Cambria Math"/>
                          </a:rPr>
                          <m:t>𝑻</m:t>
                        </m:r>
                        <m:r>
                          <a:rPr lang="en-US" sz="2400" i="1">
                            <a:latin typeface="Cambria Math"/>
                          </a:rPr>
                          <m:t>)</m:t>
                        </m:r>
                        <m:sSup>
                          <m:sSupPr>
                            <m:ctrlPr>
                              <a:rPr lang="en-US" sz="2400" i="1">
                                <a:latin typeface="Cambria Math" panose="02040503050406030204" pitchFamily="18" charset="0"/>
                              </a:rPr>
                            </m:ctrlPr>
                          </m:sSupPr>
                          <m:e>
                            <m:r>
                              <a:rPr lang="en-US" sz="2400" i="1">
                                <a:latin typeface="Cambria Math"/>
                              </a:rPr>
                              <m:t>𝑻</m:t>
                            </m:r>
                          </m:e>
                          <m:sup>
                            <m:r>
                              <a:rPr lang="en-US" sz="2400" i="1">
                                <a:latin typeface="Cambria Math"/>
                              </a:rPr>
                              <m:t>𝝀</m:t>
                            </m:r>
                            <m:r>
                              <a:rPr lang="en-US" sz="2400" i="1">
                                <a:latin typeface="Cambria Math"/>
                              </a:rPr>
                              <m:t>(</m:t>
                            </m:r>
                            <m:r>
                              <a:rPr lang="en-US" sz="2400" i="1">
                                <a:latin typeface="Cambria Math"/>
                              </a:rPr>
                              <m:t>𝒙</m:t>
                            </m:r>
                            <m:r>
                              <a:rPr lang="en-US" sz="2400" i="1">
                                <a:latin typeface="Cambria Math"/>
                              </a:rPr>
                              <m:t>)</m:t>
                            </m:r>
                          </m:sup>
                        </m:sSup>
                      </m:e>
                    </m:nary>
                    <m:r>
                      <a:rPr lang="en-US" sz="2400" b="1" i="1" smtClean="0">
                        <a:latin typeface="Cambria Math"/>
                      </a:rPr>
                      <m:t>,</m:t>
                    </m:r>
                  </m:oMath>
                </a14:m>
                <a:r>
                  <a:rPr lang="en-US" sz="2400" dirty="0"/>
                  <a:t> where </a:t>
                </a:r>
                <a14:m>
                  <m:oMath xmlns:m="http://schemas.openxmlformats.org/officeDocument/2006/math">
                    <m:r>
                      <a:rPr lang="en-US" sz="2400" b="1" i="0" smtClean="0">
                        <a:latin typeface="Cambria Math"/>
                      </a:rPr>
                      <m:t>𝚲</m:t>
                    </m:r>
                  </m:oMath>
                </a14:m>
                <a:r>
                  <a:rPr lang="en-US" sz="2400" dirty="0"/>
                  <a:t> totally ordered and the </a:t>
                </a:r>
                <a14:m>
                  <m:oMath xmlns:m="http://schemas.openxmlformats.org/officeDocument/2006/math">
                    <m:sSub>
                      <m:sSubPr>
                        <m:ctrlPr>
                          <a:rPr lang="en-US" sz="2400" b="1" i="1" smtClean="0">
                            <a:latin typeface="Cambria Math" panose="02040503050406030204" pitchFamily="18" charset="0"/>
                          </a:rPr>
                        </m:ctrlPr>
                      </m:sSubPr>
                      <m:e>
                        <m:r>
                          <a:rPr lang="fr-FR" sz="2400" b="1" i="1" smtClean="0">
                            <a:latin typeface="Cambria Math" panose="02040503050406030204" pitchFamily="18" charset="0"/>
                          </a:rPr>
                          <m:t>𝒖</m:t>
                        </m:r>
                      </m:e>
                      <m:sub>
                        <m:r>
                          <a:rPr lang="en-US" sz="2400" b="1" i="1" smtClean="0">
                            <a:latin typeface="Cambria Math"/>
                          </a:rPr>
                          <m:t>𝝀</m:t>
                        </m:r>
                      </m:sub>
                    </m:sSub>
                    <m:r>
                      <a:rPr lang="en-US" sz="2400" b="1" i="1" smtClean="0">
                        <a:latin typeface="Cambria Math"/>
                      </a:rPr>
                      <m:t>∈</m:t>
                    </m:r>
                    <m:sSub>
                      <m:sSubPr>
                        <m:ctrlPr>
                          <a:rPr lang="en-US" sz="2400" b="1" i="1" smtClean="0">
                            <a:latin typeface="Cambria Math" panose="02040503050406030204" pitchFamily="18" charset="0"/>
                          </a:rPr>
                        </m:ctrlPr>
                      </m:sSubPr>
                      <m:e>
                        <m:r>
                          <a:rPr lang="en-US" sz="2400" b="1" i="1" smtClean="0">
                            <a:latin typeface="Cambria Math"/>
                          </a:rPr>
                          <m:t>𝑬</m:t>
                        </m:r>
                      </m:e>
                      <m:sub>
                        <m:r>
                          <a:rPr lang="en-US" sz="2400" b="1" i="1" smtClean="0">
                            <a:latin typeface="Cambria Math"/>
                          </a:rPr>
                          <m:t>𝝀</m:t>
                        </m:r>
                      </m:sub>
                    </m:sSub>
                  </m:oMath>
                </a14:m>
                <a:r>
                  <a:rPr lang="en-US" sz="2400" dirty="0"/>
                  <a:t> , </a:t>
                </a:r>
                <a14:m>
                  <m:oMath xmlns:m="http://schemas.openxmlformats.org/officeDocument/2006/math">
                    <m:sSub>
                      <m:sSubPr>
                        <m:ctrlPr>
                          <a:rPr lang="en-US" sz="2400" i="1">
                            <a:latin typeface="Cambria Math" panose="02040503050406030204" pitchFamily="18" charset="0"/>
                          </a:rPr>
                        </m:ctrlPr>
                      </m:sSubPr>
                      <m:e>
                        <m:r>
                          <a:rPr lang="en-US" sz="2400" i="1">
                            <a:latin typeface="Cambria Math"/>
                          </a:rPr>
                          <m:t>𝑬</m:t>
                        </m:r>
                      </m:e>
                      <m:sub>
                        <m:r>
                          <a:rPr lang="en-US" sz="2400" i="1">
                            <a:latin typeface="Cambria Math"/>
                          </a:rPr>
                          <m:t>𝝀</m:t>
                        </m:r>
                      </m:sub>
                    </m:sSub>
                    <m:r>
                      <a:rPr lang="en-US" sz="2400" i="1">
                        <a:latin typeface="Cambria Math" panose="02040503050406030204" pitchFamily="18" charset="0"/>
                      </a:rPr>
                      <m:t> </m:t>
                    </m:r>
                  </m:oMath>
                </a14:m>
                <a:r>
                  <a:rPr lang="en-US" sz="2400" dirty="0"/>
                  <a:t>:vector spaces of increasing dimensions (ibid. + </a:t>
                </a:r>
                <a:r>
                  <a:rPr lang="en-US" sz="2400" dirty="0" err="1"/>
                  <a:t>Bentrad</a:t>
                </a:r>
                <a:r>
                  <a:rPr lang="en-US" sz="2400" dirty="0"/>
                  <a:t> &amp; SK, JDE, 2003). </a:t>
                </a:r>
              </a:p>
              <a:p>
                <a:pPr>
                  <a:buFont typeface="Arial" charset="0"/>
                  <a:buChar char="•"/>
                </a:pPr>
                <a:r>
                  <a:rPr lang="en-US" sz="2400" dirty="0">
                    <a:solidFill>
                      <a:srgbClr val="0000FF"/>
                    </a:solidFill>
                  </a:rPr>
                  <a:t>Open problems : </a:t>
                </a:r>
              </a:p>
              <a:p>
                <a:pPr lvl="1"/>
                <a:r>
                  <a:rPr lang="en-US" sz="2400" dirty="0">
                    <a:solidFill>
                      <a:srgbClr val="0000FF"/>
                    </a:solidFill>
                  </a:rPr>
                  <a:t> relation to representation theory ; </a:t>
                </a:r>
              </a:p>
              <a:p>
                <a:pPr lvl="1"/>
                <a:r>
                  <a:rPr lang="en-US" sz="2400">
                    <a:solidFill>
                      <a:srgbClr val="0000FF"/>
                    </a:solidFill>
                  </a:rPr>
                  <a:t> </a:t>
                </a:r>
                <a:r>
                  <a:rPr lang="en-US" sz="2400" dirty="0">
                    <a:solidFill>
                      <a:srgbClr val="0000FF"/>
                    </a:solidFill>
                  </a:rPr>
                  <a:t>optimal regularity.</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06515" y="908720"/>
                <a:ext cx="8435280" cy="5796880"/>
              </a:xfrm>
              <a:blipFill>
                <a:blip r:embed="rId2"/>
                <a:stretch>
                  <a:fillRect l="-1012" t="-526" r="-361"/>
                </a:stretch>
              </a:blipFill>
            </p:spPr>
            <p:txBody>
              <a:bodyPr/>
              <a:lstStyle/>
              <a:p>
                <a:r>
                  <a:rPr lang="fr-FR">
                    <a:noFill/>
                  </a:rPr>
                  <a:t> </a:t>
                </a:r>
              </a:p>
            </p:txBody>
          </p:sp>
        </mc:Fallback>
      </mc:AlternateContent>
    </p:spTree>
    <p:extLst>
      <p:ext uri="{BB962C8B-B14F-4D97-AF65-F5344CB8AC3E}">
        <p14:creationId xmlns:p14="http://schemas.microsoft.com/office/powerpoint/2010/main" val="278835177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27687"/>
            <a:ext cx="7445170" cy="1141073"/>
          </a:xfrm>
        </p:spPr>
        <p:txBody>
          <a:bodyPr>
            <a:normAutofit fontScale="90000"/>
          </a:bodyPr>
          <a:lstStyle/>
          <a:p>
            <a:r>
              <a:rPr lang="en-US" dirty="0"/>
              <a:t>1. </a:t>
            </a:r>
            <a:r>
              <a:rPr lang="en-US" dirty="0" err="1"/>
              <a:t>DEFinitions</a:t>
            </a:r>
            <a:r>
              <a:rPr lang="en-US" dirty="0"/>
              <a:t>: Fuchsian </a:t>
            </a:r>
            <a:r>
              <a:rPr lang="en-US" dirty="0" err="1"/>
              <a:t>Eqs</a:t>
            </a:r>
            <a:r>
              <a:rPr lang="en-US" dirty="0"/>
              <a:t>. &amp; Fuchsian Reduction</a:t>
            </a:r>
          </a:p>
        </p:txBody>
      </p:sp>
      <mc:AlternateContent xmlns:mc="http://schemas.openxmlformats.org/markup-compatibility/2006" xmlns:a14="http://schemas.microsoft.com/office/drawing/2010/main">
        <mc:Choice Requires="a14">
          <p:sp>
            <p:nvSpPr>
              <p:cNvPr id="4" name="Espace réservé du contenu 3"/>
              <p:cNvSpPr>
                <a:spLocks noGrp="1"/>
              </p:cNvSpPr>
              <p:nvPr>
                <p:ph idx="1"/>
              </p:nvPr>
            </p:nvSpPr>
            <p:spPr>
              <a:xfrm>
                <a:off x="251520" y="1283913"/>
                <a:ext cx="8892480" cy="5574087"/>
              </a:xfrm>
            </p:spPr>
            <p:txBody>
              <a:bodyPr/>
              <a:lstStyle/>
              <a:p>
                <a:pPr marL="0" indent="0"/>
                <a:r>
                  <a:rPr lang="en-US" sz="2800" dirty="0">
                    <a:solidFill>
                      <a:srgbClr val="0000FF"/>
                    </a:solidFill>
                  </a:rPr>
                  <a:t>Fuchsian Reduction: </a:t>
                </a:r>
                <a:r>
                  <a:rPr lang="en-US" sz="2800" dirty="0"/>
                  <a:t>Reduce a PDE to a Fuchsian one </a:t>
                </a:r>
                <a:r>
                  <a:rPr lang="en-US" sz="2800" dirty="0">
                    <a:solidFill>
                      <a:srgbClr val="008000"/>
                    </a:solidFill>
                  </a:rPr>
                  <a:t>possibly by a non-analytic change of variables/unknowns </a:t>
                </a:r>
                <a:r>
                  <a:rPr lang="en-US" sz="2800" dirty="0">
                    <a:solidFill>
                      <a:srgbClr val="0000FF"/>
                    </a:solidFill>
                  </a:rPr>
                  <a:t>(as a systematic proc. 1992-)</a:t>
                </a:r>
              </a:p>
              <a:p>
                <a:pPr marL="457200" indent="-457200">
                  <a:buFont typeface="Arial" panose="020B0604020202020204" pitchFamily="34" charset="0"/>
                  <a:buChar char="•"/>
                </a:pPr>
                <a:r>
                  <a:rPr lang="en-US" sz="2800" dirty="0">
                    <a:solidFill>
                      <a:srgbClr val="0000FF"/>
                    </a:solidFill>
                  </a:rPr>
                  <a:t>EPD: take </a:t>
                </a:r>
                <a14:m>
                  <m:oMath xmlns:m="http://schemas.openxmlformats.org/officeDocument/2006/math">
                    <m:r>
                      <a:rPr lang="fr-FR" sz="2800" b="1" i="1" smtClean="0">
                        <a:solidFill>
                          <a:srgbClr val="0000FF"/>
                        </a:solidFill>
                        <a:latin typeface="Cambria Math" panose="02040503050406030204" pitchFamily="18" charset="0"/>
                      </a:rPr>
                      <m:t>(</m:t>
                    </m:r>
                    <m:r>
                      <a:rPr lang="fr-FR" sz="2800" b="1" i="1" smtClean="0">
                        <a:solidFill>
                          <a:srgbClr val="0000FF"/>
                        </a:solidFill>
                        <a:latin typeface="Cambria Math" panose="02040503050406030204" pitchFamily="18" charset="0"/>
                      </a:rPr>
                      <m:t>𝒖</m:t>
                    </m:r>
                    <m:r>
                      <a:rPr lang="fr-FR" sz="2800" b="1" i="1" smtClean="0">
                        <a:solidFill>
                          <a:srgbClr val="0000FF"/>
                        </a:solidFill>
                        <a:latin typeface="Cambria Math" panose="02040503050406030204" pitchFamily="18" charset="0"/>
                      </a:rPr>
                      <m:t>,</m:t>
                    </m:r>
                    <m:r>
                      <a:rPr lang="fr-FR" sz="2800" b="1" i="1" smtClean="0">
                        <a:solidFill>
                          <a:srgbClr val="0000FF"/>
                        </a:solidFill>
                        <a:latin typeface="Cambria Math" panose="02040503050406030204" pitchFamily="18" charset="0"/>
                      </a:rPr>
                      <m:t>𝒕</m:t>
                    </m:r>
                    <m:sSub>
                      <m:sSubPr>
                        <m:ctrlPr>
                          <a:rPr lang="fr-FR" sz="2800" b="1" i="1" smtClean="0">
                            <a:solidFill>
                              <a:srgbClr val="0000FF"/>
                            </a:solidFill>
                            <a:latin typeface="Cambria Math" panose="02040503050406030204" pitchFamily="18" charset="0"/>
                          </a:rPr>
                        </m:ctrlPr>
                      </m:sSubPr>
                      <m:e>
                        <m:r>
                          <a:rPr lang="fr-FR" sz="2800" b="1" i="1" smtClean="0">
                            <a:solidFill>
                              <a:srgbClr val="0000FF"/>
                            </a:solidFill>
                            <a:latin typeface="Cambria Math" panose="02040503050406030204" pitchFamily="18" charset="0"/>
                          </a:rPr>
                          <m:t>𝒖</m:t>
                        </m:r>
                      </m:e>
                      <m:sub>
                        <m:r>
                          <a:rPr lang="fr-FR" sz="2800" b="1" i="1" smtClean="0">
                            <a:solidFill>
                              <a:srgbClr val="0000FF"/>
                            </a:solidFill>
                            <a:latin typeface="Cambria Math" panose="02040503050406030204" pitchFamily="18" charset="0"/>
                          </a:rPr>
                          <m:t>𝒕</m:t>
                        </m:r>
                      </m:sub>
                    </m:sSub>
                    <m:r>
                      <a:rPr lang="fr-FR" sz="2800" b="1" i="1" smtClean="0">
                        <a:solidFill>
                          <a:srgbClr val="0000FF"/>
                        </a:solidFill>
                        <a:latin typeface="Cambria Math" panose="02040503050406030204" pitchFamily="18" charset="0"/>
                      </a:rPr>
                      <m:t>, </m:t>
                    </m:r>
                    <m:r>
                      <a:rPr lang="fr-FR" sz="2800" b="1" i="1" smtClean="0">
                        <a:solidFill>
                          <a:srgbClr val="0000FF"/>
                        </a:solidFill>
                        <a:latin typeface="Cambria Math" panose="02040503050406030204" pitchFamily="18" charset="0"/>
                      </a:rPr>
                      <m:t>𝒕</m:t>
                    </m:r>
                    <m:sSub>
                      <m:sSubPr>
                        <m:ctrlPr>
                          <a:rPr lang="fr-FR" sz="2800" b="1" i="1" smtClean="0">
                            <a:solidFill>
                              <a:srgbClr val="0000FF"/>
                            </a:solidFill>
                            <a:latin typeface="Cambria Math" panose="02040503050406030204" pitchFamily="18" charset="0"/>
                          </a:rPr>
                        </m:ctrlPr>
                      </m:sSubPr>
                      <m:e>
                        <m:r>
                          <a:rPr lang="fr-FR" sz="2800" b="1" i="1" smtClean="0">
                            <a:solidFill>
                              <a:srgbClr val="0000FF"/>
                            </a:solidFill>
                            <a:latin typeface="Cambria Math" panose="02040503050406030204" pitchFamily="18" charset="0"/>
                          </a:rPr>
                          <m:t>𝒖</m:t>
                        </m:r>
                      </m:e>
                      <m:sub>
                        <m:sSub>
                          <m:sSubPr>
                            <m:ctrlPr>
                              <a:rPr lang="fr-FR" sz="2800" b="1" i="1" smtClean="0">
                                <a:solidFill>
                                  <a:srgbClr val="0000FF"/>
                                </a:solidFill>
                                <a:latin typeface="Cambria Math" panose="02040503050406030204" pitchFamily="18" charset="0"/>
                              </a:rPr>
                            </m:ctrlPr>
                          </m:sSubPr>
                          <m:e>
                            <m:r>
                              <a:rPr lang="fr-FR" sz="2800" b="1" i="1" smtClean="0">
                                <a:solidFill>
                                  <a:srgbClr val="0000FF"/>
                                </a:solidFill>
                                <a:latin typeface="Cambria Math" panose="02040503050406030204" pitchFamily="18" charset="0"/>
                              </a:rPr>
                              <m:t>𝒙</m:t>
                            </m:r>
                          </m:e>
                          <m:sub>
                            <m:r>
                              <a:rPr lang="fr-FR" sz="2800" b="1" i="1" smtClean="0">
                                <a:solidFill>
                                  <a:srgbClr val="0000FF"/>
                                </a:solidFill>
                                <a:latin typeface="Cambria Math" panose="02040503050406030204" pitchFamily="18" charset="0"/>
                              </a:rPr>
                              <m:t>𝟏</m:t>
                            </m:r>
                          </m:sub>
                        </m:sSub>
                      </m:sub>
                    </m:sSub>
                    <m:r>
                      <a:rPr lang="fr-FR" sz="2800" b="1" i="1" smtClean="0">
                        <a:solidFill>
                          <a:srgbClr val="0000FF"/>
                        </a:solidFill>
                        <a:latin typeface="Cambria Math" panose="02040503050406030204" pitchFamily="18" charset="0"/>
                      </a:rPr>
                      <m:t>,…,</m:t>
                    </m:r>
                    <m:r>
                      <a:rPr lang="fr-FR" sz="2800" b="1" i="1" smtClean="0">
                        <a:solidFill>
                          <a:srgbClr val="0000FF"/>
                        </a:solidFill>
                        <a:latin typeface="Cambria Math" panose="02040503050406030204" pitchFamily="18" charset="0"/>
                      </a:rPr>
                      <m:t>𝒕</m:t>
                    </m:r>
                    <m:sSub>
                      <m:sSubPr>
                        <m:ctrlPr>
                          <a:rPr lang="fr-FR" sz="2800" b="1" i="1" smtClean="0">
                            <a:solidFill>
                              <a:srgbClr val="0000FF"/>
                            </a:solidFill>
                            <a:latin typeface="Cambria Math" panose="02040503050406030204" pitchFamily="18" charset="0"/>
                          </a:rPr>
                        </m:ctrlPr>
                      </m:sSubPr>
                      <m:e>
                        <m:r>
                          <a:rPr lang="fr-FR" sz="2800" b="1" i="1" smtClean="0">
                            <a:solidFill>
                              <a:srgbClr val="0000FF"/>
                            </a:solidFill>
                            <a:latin typeface="Cambria Math" panose="02040503050406030204" pitchFamily="18" charset="0"/>
                          </a:rPr>
                          <m:t>𝒖</m:t>
                        </m:r>
                      </m:e>
                      <m:sub>
                        <m:sSub>
                          <m:sSubPr>
                            <m:ctrlPr>
                              <a:rPr lang="fr-FR" sz="2800" b="1" i="1" smtClean="0">
                                <a:solidFill>
                                  <a:srgbClr val="0000FF"/>
                                </a:solidFill>
                                <a:latin typeface="Cambria Math" panose="02040503050406030204" pitchFamily="18" charset="0"/>
                              </a:rPr>
                            </m:ctrlPr>
                          </m:sSubPr>
                          <m:e>
                            <m:r>
                              <a:rPr lang="fr-FR" sz="2800" b="1" i="1" smtClean="0">
                                <a:solidFill>
                                  <a:srgbClr val="0000FF"/>
                                </a:solidFill>
                                <a:latin typeface="Cambria Math" panose="02040503050406030204" pitchFamily="18" charset="0"/>
                              </a:rPr>
                              <m:t>𝒙</m:t>
                            </m:r>
                          </m:e>
                          <m:sub>
                            <m:r>
                              <a:rPr lang="fr-FR" sz="2800" b="1" i="1" smtClean="0">
                                <a:solidFill>
                                  <a:srgbClr val="0000FF"/>
                                </a:solidFill>
                                <a:latin typeface="Cambria Math" panose="02040503050406030204" pitchFamily="18" charset="0"/>
                              </a:rPr>
                              <m:t>𝒏</m:t>
                            </m:r>
                          </m:sub>
                        </m:sSub>
                      </m:sub>
                    </m:sSub>
                    <m:r>
                      <a:rPr lang="fr-FR" sz="2800" b="1" i="1" smtClean="0">
                        <a:solidFill>
                          <a:srgbClr val="0000FF"/>
                        </a:solidFill>
                        <a:latin typeface="Cambria Math" panose="02040503050406030204" pitchFamily="18" charset="0"/>
                      </a:rPr>
                      <m:t>)</m:t>
                    </m:r>
                  </m:oMath>
                </a14:m>
                <a:r>
                  <a:rPr lang="fr-FR" sz="2600" dirty="0"/>
                  <a:t> as </a:t>
                </a:r>
                <a:r>
                  <a:rPr lang="fr-FR" sz="2600" dirty="0" err="1"/>
                  <a:t>unknown</a:t>
                </a:r>
                <a:endParaRPr lang="fr-FR" sz="2600" dirty="0"/>
              </a:p>
              <a:p>
                <a:pPr marL="457200" indent="-457200">
                  <a:buFont typeface="Arial" panose="020B0604020202020204" pitchFamily="34" charset="0"/>
                  <a:buChar char="•"/>
                </a:pPr>
                <a:r>
                  <a:rPr lang="fr-FR" sz="2600" dirty="0"/>
                  <a:t>Laplace </a:t>
                </a:r>
                <a:r>
                  <a:rPr lang="fr-FR" sz="2600" dirty="0" err="1"/>
                  <a:t>equation</a:t>
                </a:r>
                <a:r>
                  <a:rPr lang="fr-FR" sz="2600" dirty="0"/>
                  <a:t> </a:t>
                </a:r>
                <a:r>
                  <a:rPr lang="fr-FR" sz="2600" dirty="0" err="1"/>
                  <a:t>with</a:t>
                </a:r>
                <a:r>
                  <a:rPr lang="fr-FR" sz="2600" dirty="0"/>
                  <a:t> axial </a:t>
                </a:r>
                <a:r>
                  <a:rPr lang="fr-FR" sz="2600" dirty="0" err="1"/>
                  <a:t>symmetry</a:t>
                </a:r>
                <a:r>
                  <a:rPr lang="fr-FR" sz="2600" dirty="0"/>
                  <a:t> (Weinstein)</a:t>
                </a:r>
              </a:p>
              <a:p>
                <a:pPr marL="457200" indent="-457200">
                  <a:buFont typeface="Arial" panose="020B0604020202020204" pitchFamily="34" charset="0"/>
                  <a:buChar char="•"/>
                </a:pPr>
                <a:r>
                  <a:rPr lang="fr-FR" sz="2600" dirty="0" err="1">
                    <a:solidFill>
                      <a:srgbClr val="0000FF"/>
                    </a:solidFill>
                  </a:rPr>
                  <a:t>Tricomi</a:t>
                </a:r>
                <a:r>
                  <a:rPr lang="fr-FR" sz="2600" dirty="0"/>
                  <a:t>: </a:t>
                </a:r>
                <a14:m>
                  <m:oMath xmlns:m="http://schemas.openxmlformats.org/officeDocument/2006/math">
                    <m:r>
                      <a:rPr lang="fr-FR" sz="2600" b="1" i="1" smtClean="0">
                        <a:latin typeface="Cambria Math" panose="02040503050406030204" pitchFamily="18" charset="0"/>
                      </a:rPr>
                      <m:t>𝒚</m:t>
                    </m:r>
                    <m:sSub>
                      <m:sSubPr>
                        <m:ctrlPr>
                          <a:rPr lang="fr-FR" sz="2600" b="1" i="1" smtClean="0">
                            <a:latin typeface="Cambria Math" panose="02040503050406030204" pitchFamily="18" charset="0"/>
                          </a:rPr>
                        </m:ctrlPr>
                      </m:sSubPr>
                      <m:e>
                        <m:r>
                          <a:rPr lang="fr-FR" sz="2600" b="1" i="1" smtClean="0">
                            <a:latin typeface="Cambria Math" panose="02040503050406030204" pitchFamily="18" charset="0"/>
                          </a:rPr>
                          <m:t>𝒛</m:t>
                        </m:r>
                      </m:e>
                      <m:sub>
                        <m:r>
                          <a:rPr lang="fr-FR" sz="2600" b="1" i="1" smtClean="0">
                            <a:latin typeface="Cambria Math" panose="02040503050406030204" pitchFamily="18" charset="0"/>
                          </a:rPr>
                          <m:t>𝒙𝒙</m:t>
                        </m:r>
                      </m:sub>
                    </m:sSub>
                    <m:r>
                      <a:rPr lang="fr-FR" sz="2600" b="1" i="1" smtClean="0">
                        <a:latin typeface="Cambria Math" panose="02040503050406030204" pitchFamily="18" charset="0"/>
                      </a:rPr>
                      <m:t>+</m:t>
                    </m:r>
                    <m:sSub>
                      <m:sSubPr>
                        <m:ctrlPr>
                          <a:rPr lang="fr-FR" sz="2600" b="1" i="1" smtClean="0">
                            <a:latin typeface="Cambria Math" panose="02040503050406030204" pitchFamily="18" charset="0"/>
                          </a:rPr>
                        </m:ctrlPr>
                      </m:sSubPr>
                      <m:e>
                        <m:r>
                          <a:rPr lang="fr-FR" sz="2600" b="1" i="1" smtClean="0">
                            <a:latin typeface="Cambria Math" panose="02040503050406030204" pitchFamily="18" charset="0"/>
                          </a:rPr>
                          <m:t>𝒛</m:t>
                        </m:r>
                      </m:e>
                      <m:sub>
                        <m:r>
                          <a:rPr lang="fr-FR" sz="2600" b="1" i="1" smtClean="0">
                            <a:latin typeface="Cambria Math" panose="02040503050406030204" pitchFamily="18" charset="0"/>
                          </a:rPr>
                          <m:t>𝒚𝒚</m:t>
                        </m:r>
                      </m:sub>
                    </m:sSub>
                    <m:r>
                      <a:rPr lang="fr-FR" sz="2600" b="1" i="1" smtClean="0">
                        <a:latin typeface="Cambria Math" panose="02040503050406030204" pitchFamily="18" charset="0"/>
                      </a:rPr>
                      <m:t>=</m:t>
                    </m:r>
                    <m:r>
                      <a:rPr lang="fr-FR" sz="2600" b="1" i="1" smtClean="0">
                        <a:latin typeface="Cambria Math" panose="02040503050406030204" pitchFamily="18" charset="0"/>
                      </a:rPr>
                      <m:t>𝟎</m:t>
                    </m:r>
                  </m:oMath>
                </a14:m>
                <a:r>
                  <a:rPr lang="fr-FR" sz="2600" dirty="0"/>
                  <a:t>, </a:t>
                </a:r>
                <a14:m>
                  <m:oMath xmlns:m="http://schemas.openxmlformats.org/officeDocument/2006/math">
                    <m:r>
                      <a:rPr lang="fr-FR" sz="2600" b="1" i="1" smtClean="0">
                        <a:latin typeface="Cambria Math" panose="02040503050406030204" pitchFamily="18" charset="0"/>
                      </a:rPr>
                      <m:t>𝝃</m:t>
                    </m:r>
                    <m:r>
                      <a:rPr lang="fr-FR" sz="2600" b="1" i="1" smtClean="0">
                        <a:latin typeface="Cambria Math" panose="02040503050406030204" pitchFamily="18" charset="0"/>
                      </a:rPr>
                      <m:t>=</m:t>
                    </m:r>
                    <m:r>
                      <a:rPr lang="fr-FR" sz="2600" b="1" i="1" smtClean="0">
                        <a:latin typeface="Cambria Math" panose="02040503050406030204" pitchFamily="18" charset="0"/>
                      </a:rPr>
                      <m:t>𝒙</m:t>
                    </m:r>
                    <m:r>
                      <a:rPr lang="fr-FR" sz="2600" b="1" i="1" smtClean="0">
                        <a:latin typeface="Cambria Math" panose="02040503050406030204" pitchFamily="18" charset="0"/>
                      </a:rPr>
                      <m:t>−</m:t>
                    </m:r>
                    <m:f>
                      <m:fPr>
                        <m:ctrlPr>
                          <a:rPr lang="fr-FR" sz="2600" b="1" i="1" smtClean="0">
                            <a:latin typeface="Cambria Math" panose="02040503050406030204" pitchFamily="18" charset="0"/>
                          </a:rPr>
                        </m:ctrlPr>
                      </m:fPr>
                      <m:num>
                        <m:r>
                          <a:rPr lang="fr-FR" sz="2600" b="1" i="1" smtClean="0">
                            <a:latin typeface="Cambria Math" panose="02040503050406030204" pitchFamily="18" charset="0"/>
                          </a:rPr>
                          <m:t>𝟐</m:t>
                        </m:r>
                      </m:num>
                      <m:den>
                        <m:r>
                          <a:rPr lang="fr-FR" sz="2600" b="1" i="1" smtClean="0">
                            <a:latin typeface="Cambria Math" panose="02040503050406030204" pitchFamily="18" charset="0"/>
                          </a:rPr>
                          <m:t>𝟑</m:t>
                        </m:r>
                      </m:den>
                    </m:f>
                    <m:sSup>
                      <m:sSupPr>
                        <m:ctrlPr>
                          <a:rPr lang="fr-FR" sz="2600" b="1" i="1" smtClean="0">
                            <a:latin typeface="Cambria Math" panose="02040503050406030204" pitchFamily="18" charset="0"/>
                          </a:rPr>
                        </m:ctrlPr>
                      </m:sSupPr>
                      <m:e>
                        <m:d>
                          <m:dPr>
                            <m:ctrlPr>
                              <a:rPr lang="fr-FR" sz="2600" b="1" i="1" smtClean="0">
                                <a:latin typeface="Cambria Math" panose="02040503050406030204" pitchFamily="18" charset="0"/>
                              </a:rPr>
                            </m:ctrlPr>
                          </m:dPr>
                          <m:e>
                            <m:r>
                              <a:rPr lang="fr-FR" sz="2600" b="1" i="1" smtClean="0">
                                <a:latin typeface="Cambria Math" panose="02040503050406030204" pitchFamily="18" charset="0"/>
                              </a:rPr>
                              <m:t>−</m:t>
                            </m:r>
                            <m:r>
                              <a:rPr lang="fr-FR" sz="2600" b="1" i="1" smtClean="0">
                                <a:latin typeface="Cambria Math" panose="02040503050406030204" pitchFamily="18" charset="0"/>
                              </a:rPr>
                              <m:t>𝒚</m:t>
                            </m:r>
                          </m:e>
                        </m:d>
                      </m:e>
                      <m:sup>
                        <m:f>
                          <m:fPr>
                            <m:ctrlPr>
                              <a:rPr lang="fr-FR" sz="2600" b="1" i="1" smtClean="0">
                                <a:latin typeface="Cambria Math" panose="02040503050406030204" pitchFamily="18" charset="0"/>
                              </a:rPr>
                            </m:ctrlPr>
                          </m:fPr>
                          <m:num>
                            <m:r>
                              <a:rPr lang="fr-FR" sz="2600" b="1" i="1" smtClean="0">
                                <a:latin typeface="Cambria Math" panose="02040503050406030204" pitchFamily="18" charset="0"/>
                              </a:rPr>
                              <m:t>𝟑</m:t>
                            </m:r>
                          </m:num>
                          <m:den>
                            <m:r>
                              <a:rPr lang="fr-FR" sz="2600" b="1" i="1" smtClean="0">
                                <a:latin typeface="Cambria Math" panose="02040503050406030204" pitchFamily="18" charset="0"/>
                              </a:rPr>
                              <m:t>𝟐</m:t>
                            </m:r>
                          </m:den>
                        </m:f>
                      </m:sup>
                    </m:sSup>
                  </m:oMath>
                </a14:m>
                <a:r>
                  <a:rPr lang="fr-FR" sz="2600" dirty="0"/>
                  <a:t> ; </a:t>
                </a:r>
                <a14:m>
                  <m:oMath xmlns:m="http://schemas.openxmlformats.org/officeDocument/2006/math">
                    <m:r>
                      <a:rPr lang="fr-FR" sz="2600" b="1" i="1" smtClean="0">
                        <a:latin typeface="Cambria Math" panose="02040503050406030204" pitchFamily="18" charset="0"/>
                      </a:rPr>
                      <m:t>𝜼</m:t>
                    </m:r>
                    <m:r>
                      <a:rPr lang="fr-FR" sz="2600" b="1" i="1" smtClean="0">
                        <a:latin typeface="Cambria Math" panose="02040503050406030204" pitchFamily="18" charset="0"/>
                      </a:rPr>
                      <m:t>=</m:t>
                    </m:r>
                    <m:r>
                      <a:rPr lang="fr-FR" sz="2600" b="1" i="1" smtClean="0">
                        <a:latin typeface="Cambria Math" panose="02040503050406030204" pitchFamily="18" charset="0"/>
                      </a:rPr>
                      <m:t>𝒙</m:t>
                    </m:r>
                    <m:r>
                      <a:rPr lang="fr-FR" sz="2600" b="1" i="1" smtClean="0">
                        <a:latin typeface="Cambria Math" panose="02040503050406030204" pitchFamily="18" charset="0"/>
                      </a:rPr>
                      <m:t>+</m:t>
                    </m:r>
                    <m:f>
                      <m:fPr>
                        <m:ctrlPr>
                          <a:rPr lang="fr-FR" sz="2600" b="1" i="1" smtClean="0">
                            <a:latin typeface="Cambria Math" panose="02040503050406030204" pitchFamily="18" charset="0"/>
                          </a:rPr>
                        </m:ctrlPr>
                      </m:fPr>
                      <m:num>
                        <m:r>
                          <a:rPr lang="fr-FR" sz="2600" b="1" i="1" smtClean="0">
                            <a:latin typeface="Cambria Math" panose="02040503050406030204" pitchFamily="18" charset="0"/>
                          </a:rPr>
                          <m:t>𝟐</m:t>
                        </m:r>
                      </m:num>
                      <m:den>
                        <m:r>
                          <a:rPr lang="fr-FR" sz="2600" b="1" i="1" smtClean="0">
                            <a:latin typeface="Cambria Math" panose="02040503050406030204" pitchFamily="18" charset="0"/>
                          </a:rPr>
                          <m:t>𝟑</m:t>
                        </m:r>
                      </m:den>
                    </m:f>
                    <m:sSup>
                      <m:sSupPr>
                        <m:ctrlPr>
                          <a:rPr lang="fr-FR" sz="2600" b="1" i="1" smtClean="0">
                            <a:latin typeface="Cambria Math" panose="02040503050406030204" pitchFamily="18" charset="0"/>
                          </a:rPr>
                        </m:ctrlPr>
                      </m:sSupPr>
                      <m:e>
                        <m:d>
                          <m:dPr>
                            <m:ctrlPr>
                              <a:rPr lang="fr-FR" sz="2600" b="1" i="1" smtClean="0">
                                <a:latin typeface="Cambria Math" panose="02040503050406030204" pitchFamily="18" charset="0"/>
                              </a:rPr>
                            </m:ctrlPr>
                          </m:dPr>
                          <m:e>
                            <m:r>
                              <a:rPr lang="fr-FR" sz="2600" b="1" i="1" smtClean="0">
                                <a:latin typeface="Cambria Math" panose="02040503050406030204" pitchFamily="18" charset="0"/>
                              </a:rPr>
                              <m:t>−</m:t>
                            </m:r>
                            <m:r>
                              <a:rPr lang="fr-FR" sz="2600" b="1" i="1" smtClean="0">
                                <a:latin typeface="Cambria Math" panose="02040503050406030204" pitchFamily="18" charset="0"/>
                              </a:rPr>
                              <m:t>𝒚</m:t>
                            </m:r>
                          </m:e>
                        </m:d>
                      </m:e>
                      <m:sup>
                        <m:f>
                          <m:fPr>
                            <m:ctrlPr>
                              <a:rPr lang="fr-FR" sz="2600" b="1" i="1" smtClean="0">
                                <a:latin typeface="Cambria Math" panose="02040503050406030204" pitchFamily="18" charset="0"/>
                              </a:rPr>
                            </m:ctrlPr>
                          </m:fPr>
                          <m:num>
                            <m:r>
                              <a:rPr lang="fr-FR" sz="2600" b="1" i="1" smtClean="0">
                                <a:latin typeface="Cambria Math" panose="02040503050406030204" pitchFamily="18" charset="0"/>
                              </a:rPr>
                              <m:t>𝟑</m:t>
                            </m:r>
                          </m:num>
                          <m:den>
                            <m:r>
                              <a:rPr lang="fr-FR" sz="2600" b="1" i="1" smtClean="0">
                                <a:latin typeface="Cambria Math" panose="02040503050406030204" pitchFamily="18" charset="0"/>
                              </a:rPr>
                              <m:t>𝟐</m:t>
                            </m:r>
                          </m:den>
                        </m:f>
                      </m:sup>
                    </m:sSup>
                    <m:r>
                      <a:rPr lang="fr-FR" sz="2600" b="1" i="1" smtClean="0">
                        <a:latin typeface="Cambria Math" panose="02040503050406030204" pitchFamily="18" charset="0"/>
                      </a:rPr>
                      <m:t>  →  </m:t>
                    </m:r>
                    <m:sSub>
                      <m:sSubPr>
                        <m:ctrlPr>
                          <a:rPr lang="fr-FR" sz="2600" b="1" i="1" smtClean="0">
                            <a:solidFill>
                              <a:srgbClr val="00B050"/>
                            </a:solidFill>
                            <a:latin typeface="Cambria Math" panose="02040503050406030204" pitchFamily="18" charset="0"/>
                          </a:rPr>
                        </m:ctrlPr>
                      </m:sSubPr>
                      <m:e>
                        <m:r>
                          <a:rPr lang="fr-FR" sz="2600" b="1" i="1" smtClean="0">
                            <a:solidFill>
                              <a:srgbClr val="00B050"/>
                            </a:solidFill>
                            <a:latin typeface="Cambria Math" panose="02040503050406030204" pitchFamily="18" charset="0"/>
                          </a:rPr>
                          <m:t>𝒛</m:t>
                        </m:r>
                      </m:e>
                      <m:sub>
                        <m:r>
                          <a:rPr lang="fr-FR" sz="2600" b="1" i="1" smtClean="0">
                            <a:solidFill>
                              <a:srgbClr val="00B050"/>
                            </a:solidFill>
                            <a:latin typeface="Cambria Math" panose="02040503050406030204" pitchFamily="18" charset="0"/>
                          </a:rPr>
                          <m:t>𝝃𝜼</m:t>
                        </m:r>
                      </m:sub>
                    </m:sSub>
                    <m:r>
                      <a:rPr lang="fr-FR" sz="2600" b="1" i="1" smtClean="0">
                        <a:solidFill>
                          <a:srgbClr val="00B050"/>
                        </a:solidFill>
                        <a:latin typeface="Cambria Math" panose="02040503050406030204" pitchFamily="18" charset="0"/>
                      </a:rPr>
                      <m:t>−</m:t>
                    </m:r>
                    <m:f>
                      <m:fPr>
                        <m:ctrlPr>
                          <a:rPr lang="fr-FR" sz="2600" b="1" i="1" smtClean="0">
                            <a:solidFill>
                              <a:srgbClr val="00B050"/>
                            </a:solidFill>
                            <a:latin typeface="Cambria Math" panose="02040503050406030204" pitchFamily="18" charset="0"/>
                          </a:rPr>
                        </m:ctrlPr>
                      </m:fPr>
                      <m:num>
                        <m:f>
                          <m:fPr>
                            <m:ctrlPr>
                              <a:rPr lang="fr-FR" sz="2600" b="1" i="1" smtClean="0">
                                <a:solidFill>
                                  <a:srgbClr val="00B050"/>
                                </a:solidFill>
                                <a:latin typeface="Cambria Math" panose="02040503050406030204" pitchFamily="18" charset="0"/>
                              </a:rPr>
                            </m:ctrlPr>
                          </m:fPr>
                          <m:num>
                            <m:r>
                              <a:rPr lang="fr-FR" sz="2600" b="1" i="1" smtClean="0">
                                <a:solidFill>
                                  <a:srgbClr val="00B050"/>
                                </a:solidFill>
                                <a:latin typeface="Cambria Math" panose="02040503050406030204" pitchFamily="18" charset="0"/>
                              </a:rPr>
                              <m:t>𝟏</m:t>
                            </m:r>
                          </m:num>
                          <m:den>
                            <m:r>
                              <a:rPr lang="fr-FR" sz="2600" b="1" i="1" smtClean="0">
                                <a:solidFill>
                                  <a:srgbClr val="00B050"/>
                                </a:solidFill>
                                <a:latin typeface="Cambria Math" panose="02040503050406030204" pitchFamily="18" charset="0"/>
                              </a:rPr>
                              <m:t>𝟔</m:t>
                            </m:r>
                          </m:den>
                        </m:f>
                      </m:num>
                      <m:den>
                        <m:r>
                          <a:rPr lang="fr-FR" sz="2600" b="1" i="1" smtClean="0">
                            <a:solidFill>
                              <a:srgbClr val="00B050"/>
                            </a:solidFill>
                            <a:latin typeface="Cambria Math" panose="02040503050406030204" pitchFamily="18" charset="0"/>
                          </a:rPr>
                          <m:t>𝝃</m:t>
                        </m:r>
                        <m:r>
                          <a:rPr lang="fr-FR" sz="2600" b="1" i="1" smtClean="0">
                            <a:solidFill>
                              <a:srgbClr val="00B050"/>
                            </a:solidFill>
                            <a:latin typeface="Cambria Math" panose="02040503050406030204" pitchFamily="18" charset="0"/>
                          </a:rPr>
                          <m:t>−</m:t>
                        </m:r>
                        <m:r>
                          <a:rPr lang="fr-FR" sz="2600" b="1" i="1" smtClean="0">
                            <a:solidFill>
                              <a:srgbClr val="00B050"/>
                            </a:solidFill>
                            <a:latin typeface="Cambria Math" panose="02040503050406030204" pitchFamily="18" charset="0"/>
                          </a:rPr>
                          <m:t>𝜼</m:t>
                        </m:r>
                      </m:den>
                    </m:f>
                    <m:d>
                      <m:dPr>
                        <m:ctrlPr>
                          <a:rPr lang="fr-FR" sz="2600" b="1" i="1" smtClean="0">
                            <a:solidFill>
                              <a:srgbClr val="00B050"/>
                            </a:solidFill>
                            <a:latin typeface="Cambria Math" panose="02040503050406030204" pitchFamily="18" charset="0"/>
                          </a:rPr>
                        </m:ctrlPr>
                      </m:dPr>
                      <m:e>
                        <m:sSub>
                          <m:sSubPr>
                            <m:ctrlPr>
                              <a:rPr lang="fr-FR" sz="2600" b="1" i="1" smtClean="0">
                                <a:solidFill>
                                  <a:srgbClr val="00B050"/>
                                </a:solidFill>
                                <a:latin typeface="Cambria Math" panose="02040503050406030204" pitchFamily="18" charset="0"/>
                              </a:rPr>
                            </m:ctrlPr>
                          </m:sSubPr>
                          <m:e>
                            <m:r>
                              <a:rPr lang="fr-FR" sz="2600" b="1" i="1" smtClean="0">
                                <a:solidFill>
                                  <a:srgbClr val="00B050"/>
                                </a:solidFill>
                                <a:latin typeface="Cambria Math" panose="02040503050406030204" pitchFamily="18" charset="0"/>
                              </a:rPr>
                              <m:t>𝒛</m:t>
                            </m:r>
                          </m:e>
                          <m:sub>
                            <m:r>
                              <a:rPr lang="fr-FR" sz="2600" b="1" i="1" smtClean="0">
                                <a:solidFill>
                                  <a:srgbClr val="00B050"/>
                                </a:solidFill>
                                <a:latin typeface="Cambria Math" panose="02040503050406030204" pitchFamily="18" charset="0"/>
                              </a:rPr>
                              <m:t>𝝃</m:t>
                            </m:r>
                          </m:sub>
                        </m:sSub>
                        <m:r>
                          <a:rPr lang="fr-FR" sz="2600" b="1" i="1" smtClean="0">
                            <a:solidFill>
                              <a:srgbClr val="00B050"/>
                            </a:solidFill>
                            <a:latin typeface="Cambria Math" panose="02040503050406030204" pitchFamily="18" charset="0"/>
                          </a:rPr>
                          <m:t>−</m:t>
                        </m:r>
                        <m:sSub>
                          <m:sSubPr>
                            <m:ctrlPr>
                              <a:rPr lang="fr-FR" sz="2600" b="1" i="1" smtClean="0">
                                <a:solidFill>
                                  <a:srgbClr val="00B050"/>
                                </a:solidFill>
                                <a:latin typeface="Cambria Math" panose="02040503050406030204" pitchFamily="18" charset="0"/>
                              </a:rPr>
                            </m:ctrlPr>
                          </m:sSubPr>
                          <m:e>
                            <m:r>
                              <a:rPr lang="fr-FR" sz="2600" b="1" i="1" smtClean="0">
                                <a:solidFill>
                                  <a:srgbClr val="00B050"/>
                                </a:solidFill>
                                <a:latin typeface="Cambria Math" panose="02040503050406030204" pitchFamily="18" charset="0"/>
                              </a:rPr>
                              <m:t>𝒛</m:t>
                            </m:r>
                          </m:e>
                          <m:sub>
                            <m:r>
                              <a:rPr lang="fr-FR" sz="2600" b="1" i="1" smtClean="0">
                                <a:solidFill>
                                  <a:srgbClr val="00B050"/>
                                </a:solidFill>
                                <a:latin typeface="Cambria Math" panose="02040503050406030204" pitchFamily="18" charset="0"/>
                              </a:rPr>
                              <m:t>𝜼</m:t>
                            </m:r>
                          </m:sub>
                        </m:sSub>
                      </m:e>
                    </m:d>
                    <m:r>
                      <a:rPr lang="fr-FR" sz="2600" b="1" i="1" smtClean="0">
                        <a:solidFill>
                          <a:srgbClr val="00B050"/>
                        </a:solidFill>
                        <a:latin typeface="Cambria Math" panose="02040503050406030204" pitchFamily="18" charset="0"/>
                      </a:rPr>
                      <m:t>=</m:t>
                    </m:r>
                    <m:r>
                      <a:rPr lang="fr-FR" sz="2600" b="1" i="1" smtClean="0">
                        <a:solidFill>
                          <a:srgbClr val="00B050"/>
                        </a:solidFill>
                        <a:latin typeface="Cambria Math" panose="02040503050406030204" pitchFamily="18" charset="0"/>
                      </a:rPr>
                      <m:t>𝟎</m:t>
                    </m:r>
                    <m:r>
                      <a:rPr lang="fr-FR" sz="2600" b="1" i="1" smtClean="0">
                        <a:latin typeface="Cambria Math" panose="02040503050406030204" pitchFamily="18" charset="0"/>
                      </a:rPr>
                      <m:t> </m:t>
                    </m:r>
                  </m:oMath>
                </a14:m>
                <a:r>
                  <a:rPr lang="fr-FR" sz="2600" dirty="0"/>
                  <a:t>. (</a:t>
                </a:r>
                <a:r>
                  <a:rPr lang="fr-FR" sz="2600" dirty="0" err="1"/>
                  <a:t>Hyperbolic</a:t>
                </a:r>
                <a:r>
                  <a:rPr lang="fr-FR" sz="2600" dirty="0"/>
                  <a:t> EPD)</a:t>
                </a:r>
              </a:p>
              <a:p>
                <a:pPr marL="0" indent="0"/>
                <a:r>
                  <a:rPr lang="fr-FR" sz="2600" dirty="0"/>
                  <a:t>       But </a:t>
                </a:r>
                <a14:m>
                  <m:oMath xmlns:m="http://schemas.openxmlformats.org/officeDocument/2006/math">
                    <m:r>
                      <a:rPr lang="fr-FR" sz="2600" b="1" i="1" smtClean="0">
                        <a:latin typeface="Cambria Math" panose="02040503050406030204" pitchFamily="18" charset="0"/>
                      </a:rPr>
                      <m:t>𝝃</m:t>
                    </m:r>
                    <m:r>
                      <a:rPr lang="fr-FR" sz="2600" b="1" i="1" smtClean="0">
                        <a:latin typeface="Cambria Math" panose="02040503050406030204" pitchFamily="18" charset="0"/>
                      </a:rPr>
                      <m:t>=</m:t>
                    </m:r>
                    <m:r>
                      <a:rPr lang="fr-FR" sz="2600" b="1" i="1" smtClean="0">
                        <a:latin typeface="Cambria Math" panose="02040503050406030204" pitchFamily="18" charset="0"/>
                      </a:rPr>
                      <m:t>𝒙</m:t>
                    </m:r>
                    <m:r>
                      <a:rPr lang="fr-FR" sz="2600" b="1" i="1" smtClean="0">
                        <a:latin typeface="Cambria Math" panose="02040503050406030204" pitchFamily="18" charset="0"/>
                      </a:rPr>
                      <m:t> ;</m:t>
                    </m:r>
                    <m:r>
                      <a:rPr lang="fr-FR" sz="2600" b="1" i="1" smtClean="0">
                        <a:latin typeface="Cambria Math" panose="02040503050406030204" pitchFamily="18" charset="0"/>
                      </a:rPr>
                      <m:t>𝜼</m:t>
                    </m:r>
                    <m:r>
                      <a:rPr lang="fr-FR" sz="2600" b="1" i="1" smtClean="0">
                        <a:latin typeface="Cambria Math" panose="02040503050406030204" pitchFamily="18" charset="0"/>
                      </a:rPr>
                      <m:t>=</m:t>
                    </m:r>
                    <m:f>
                      <m:fPr>
                        <m:ctrlPr>
                          <a:rPr lang="fr-FR" sz="2600" b="1" i="1" smtClean="0">
                            <a:latin typeface="Cambria Math" panose="02040503050406030204" pitchFamily="18" charset="0"/>
                          </a:rPr>
                        </m:ctrlPr>
                      </m:fPr>
                      <m:num>
                        <m:r>
                          <a:rPr lang="fr-FR" sz="2600" b="1" i="1" smtClean="0">
                            <a:latin typeface="Cambria Math" panose="02040503050406030204" pitchFamily="18" charset="0"/>
                          </a:rPr>
                          <m:t>𝟐</m:t>
                        </m:r>
                      </m:num>
                      <m:den>
                        <m:r>
                          <a:rPr lang="fr-FR" sz="2600" b="1" i="1" smtClean="0">
                            <a:latin typeface="Cambria Math" panose="02040503050406030204" pitchFamily="18" charset="0"/>
                          </a:rPr>
                          <m:t>𝟑</m:t>
                        </m:r>
                      </m:den>
                    </m:f>
                    <m:sSup>
                      <m:sSupPr>
                        <m:ctrlPr>
                          <a:rPr lang="fr-FR" sz="2600" b="1" i="1" smtClean="0">
                            <a:latin typeface="Cambria Math" panose="02040503050406030204" pitchFamily="18" charset="0"/>
                          </a:rPr>
                        </m:ctrlPr>
                      </m:sSupPr>
                      <m:e>
                        <m:r>
                          <a:rPr lang="fr-FR" sz="2600" b="1" i="1" smtClean="0">
                            <a:latin typeface="Cambria Math" panose="02040503050406030204" pitchFamily="18" charset="0"/>
                          </a:rPr>
                          <m:t>𝒚</m:t>
                        </m:r>
                      </m:e>
                      <m:sup>
                        <m:f>
                          <m:fPr>
                            <m:ctrlPr>
                              <a:rPr lang="fr-FR" sz="2600" b="1" i="1" smtClean="0">
                                <a:latin typeface="Cambria Math" panose="02040503050406030204" pitchFamily="18" charset="0"/>
                              </a:rPr>
                            </m:ctrlPr>
                          </m:fPr>
                          <m:num>
                            <m:r>
                              <a:rPr lang="fr-FR" sz="2600" b="1" i="1" smtClean="0">
                                <a:latin typeface="Cambria Math" panose="02040503050406030204" pitchFamily="18" charset="0"/>
                              </a:rPr>
                              <m:t>𝟑</m:t>
                            </m:r>
                          </m:num>
                          <m:den>
                            <m:r>
                              <a:rPr lang="fr-FR" sz="2600" b="1" i="1" smtClean="0">
                                <a:latin typeface="Cambria Math" panose="02040503050406030204" pitchFamily="18" charset="0"/>
                              </a:rPr>
                              <m:t>𝟐</m:t>
                            </m:r>
                          </m:den>
                        </m:f>
                      </m:sup>
                    </m:sSup>
                    <m:r>
                      <a:rPr lang="fr-FR" sz="2600" b="1" i="1" smtClean="0">
                        <a:latin typeface="Cambria Math" panose="02040503050406030204" pitchFamily="18" charset="0"/>
                      </a:rPr>
                      <m:t>→</m:t>
                    </m:r>
                    <m:sSub>
                      <m:sSubPr>
                        <m:ctrlPr>
                          <a:rPr lang="fr-FR" sz="2600" b="1" i="1" smtClean="0">
                            <a:solidFill>
                              <a:srgbClr val="00B050"/>
                            </a:solidFill>
                            <a:latin typeface="Cambria Math" panose="02040503050406030204" pitchFamily="18" charset="0"/>
                          </a:rPr>
                        </m:ctrlPr>
                      </m:sSubPr>
                      <m:e>
                        <m:r>
                          <a:rPr lang="fr-FR" sz="2600" b="1" i="1" smtClean="0">
                            <a:solidFill>
                              <a:srgbClr val="00B050"/>
                            </a:solidFill>
                            <a:latin typeface="Cambria Math" panose="02040503050406030204" pitchFamily="18" charset="0"/>
                          </a:rPr>
                          <m:t>𝒛</m:t>
                        </m:r>
                      </m:e>
                      <m:sub>
                        <m:r>
                          <a:rPr lang="fr-FR" sz="2600" b="1" i="1" smtClean="0">
                            <a:solidFill>
                              <a:srgbClr val="00B050"/>
                            </a:solidFill>
                            <a:latin typeface="Cambria Math" panose="02040503050406030204" pitchFamily="18" charset="0"/>
                          </a:rPr>
                          <m:t>𝝃𝝃</m:t>
                        </m:r>
                      </m:sub>
                    </m:sSub>
                    <m:r>
                      <a:rPr lang="fr-FR" sz="2600" b="1" i="1" smtClean="0">
                        <a:solidFill>
                          <a:srgbClr val="00B050"/>
                        </a:solidFill>
                        <a:latin typeface="Cambria Math" panose="02040503050406030204" pitchFamily="18" charset="0"/>
                      </a:rPr>
                      <m:t>+</m:t>
                    </m:r>
                    <m:sSub>
                      <m:sSubPr>
                        <m:ctrlPr>
                          <a:rPr lang="fr-FR" sz="2600" b="1" i="1" smtClean="0">
                            <a:solidFill>
                              <a:srgbClr val="00B050"/>
                            </a:solidFill>
                            <a:latin typeface="Cambria Math" panose="02040503050406030204" pitchFamily="18" charset="0"/>
                          </a:rPr>
                        </m:ctrlPr>
                      </m:sSubPr>
                      <m:e>
                        <m:r>
                          <a:rPr lang="fr-FR" sz="2600" b="1" i="1" smtClean="0">
                            <a:solidFill>
                              <a:srgbClr val="00B050"/>
                            </a:solidFill>
                            <a:latin typeface="Cambria Math" panose="02040503050406030204" pitchFamily="18" charset="0"/>
                          </a:rPr>
                          <m:t>𝒛</m:t>
                        </m:r>
                      </m:e>
                      <m:sub>
                        <m:r>
                          <a:rPr lang="fr-FR" sz="2600" b="1" i="1" smtClean="0">
                            <a:solidFill>
                              <a:srgbClr val="00B050"/>
                            </a:solidFill>
                            <a:latin typeface="Cambria Math" panose="02040503050406030204" pitchFamily="18" charset="0"/>
                          </a:rPr>
                          <m:t>𝜼𝜼</m:t>
                        </m:r>
                      </m:sub>
                    </m:sSub>
                    <m:r>
                      <a:rPr lang="fr-FR" sz="2600" b="1" i="1" smtClean="0">
                        <a:solidFill>
                          <a:srgbClr val="00B050"/>
                        </a:solidFill>
                        <a:latin typeface="Cambria Math" panose="02040503050406030204" pitchFamily="18" charset="0"/>
                      </a:rPr>
                      <m:t>+</m:t>
                    </m:r>
                    <m:f>
                      <m:fPr>
                        <m:ctrlPr>
                          <a:rPr lang="fr-FR" sz="2600" b="1" i="1" smtClean="0">
                            <a:solidFill>
                              <a:srgbClr val="00B050"/>
                            </a:solidFill>
                            <a:latin typeface="Cambria Math" panose="02040503050406030204" pitchFamily="18" charset="0"/>
                          </a:rPr>
                        </m:ctrlPr>
                      </m:fPr>
                      <m:num>
                        <m:r>
                          <a:rPr lang="fr-FR" sz="2600" b="1" i="1" smtClean="0">
                            <a:solidFill>
                              <a:srgbClr val="00B050"/>
                            </a:solidFill>
                            <a:latin typeface="Cambria Math" panose="02040503050406030204" pitchFamily="18" charset="0"/>
                          </a:rPr>
                          <m:t>𝟏</m:t>
                        </m:r>
                      </m:num>
                      <m:den>
                        <m:r>
                          <a:rPr lang="fr-FR" sz="2600" b="1" i="1" smtClean="0">
                            <a:solidFill>
                              <a:srgbClr val="00B050"/>
                            </a:solidFill>
                            <a:latin typeface="Cambria Math" panose="02040503050406030204" pitchFamily="18" charset="0"/>
                          </a:rPr>
                          <m:t>𝟑</m:t>
                        </m:r>
                        <m:r>
                          <a:rPr lang="fr-FR" sz="2600" b="1" i="1" smtClean="0">
                            <a:solidFill>
                              <a:srgbClr val="00B050"/>
                            </a:solidFill>
                            <a:latin typeface="Cambria Math" panose="02040503050406030204" pitchFamily="18" charset="0"/>
                          </a:rPr>
                          <m:t>𝜼</m:t>
                        </m:r>
                      </m:den>
                    </m:f>
                    <m:sSub>
                      <m:sSubPr>
                        <m:ctrlPr>
                          <a:rPr lang="fr-FR" sz="2600" b="1" i="1" smtClean="0">
                            <a:solidFill>
                              <a:srgbClr val="00B050"/>
                            </a:solidFill>
                            <a:latin typeface="Cambria Math" panose="02040503050406030204" pitchFamily="18" charset="0"/>
                          </a:rPr>
                        </m:ctrlPr>
                      </m:sSubPr>
                      <m:e>
                        <m:r>
                          <a:rPr lang="fr-FR" sz="2600" b="1" i="1" smtClean="0">
                            <a:solidFill>
                              <a:srgbClr val="00B050"/>
                            </a:solidFill>
                            <a:latin typeface="Cambria Math" panose="02040503050406030204" pitchFamily="18" charset="0"/>
                          </a:rPr>
                          <m:t>𝒛</m:t>
                        </m:r>
                      </m:e>
                      <m:sub>
                        <m:r>
                          <a:rPr lang="fr-FR" sz="2600" b="1" i="1" smtClean="0">
                            <a:solidFill>
                              <a:srgbClr val="00B050"/>
                            </a:solidFill>
                            <a:latin typeface="Cambria Math" panose="02040503050406030204" pitchFamily="18" charset="0"/>
                          </a:rPr>
                          <m:t>𝜼</m:t>
                        </m:r>
                      </m:sub>
                    </m:sSub>
                    <m:r>
                      <a:rPr lang="fr-FR" sz="2600" b="1" i="1" smtClean="0">
                        <a:solidFill>
                          <a:srgbClr val="00B050"/>
                        </a:solidFill>
                        <a:latin typeface="Cambria Math" panose="02040503050406030204" pitchFamily="18" charset="0"/>
                      </a:rPr>
                      <m:t>=</m:t>
                    </m:r>
                    <m:r>
                      <a:rPr lang="fr-FR" sz="2600" b="1" i="1" smtClean="0">
                        <a:solidFill>
                          <a:srgbClr val="00B050"/>
                        </a:solidFill>
                        <a:latin typeface="Cambria Math" panose="02040503050406030204" pitchFamily="18" charset="0"/>
                      </a:rPr>
                      <m:t>𝟎</m:t>
                    </m:r>
                  </m:oMath>
                </a14:m>
                <a:r>
                  <a:rPr lang="fr-FR" sz="2600" dirty="0"/>
                  <a:t>. (</a:t>
                </a:r>
                <a:r>
                  <a:rPr lang="fr-FR" sz="2600" dirty="0" err="1"/>
                  <a:t>Ell</a:t>
                </a:r>
                <a:r>
                  <a:rPr lang="fr-FR" sz="2600" dirty="0"/>
                  <a:t>. EPD)</a:t>
                </a:r>
              </a:p>
            </p:txBody>
          </p:sp>
        </mc:Choice>
        <mc:Fallback xmlns="">
          <p:sp>
            <p:nvSpPr>
              <p:cNvPr id="4" name="Espace réservé du contenu 3"/>
              <p:cNvSpPr>
                <a:spLocks noGrp="1" noRot="1" noChangeAspect="1" noMove="1" noResize="1" noEditPoints="1" noAdjustHandles="1" noChangeArrowheads="1" noChangeShapeType="1" noTextEdit="1"/>
              </p:cNvSpPr>
              <p:nvPr>
                <p:ph idx="1"/>
              </p:nvPr>
            </p:nvSpPr>
            <p:spPr>
              <a:xfrm>
                <a:off x="251520" y="1283913"/>
                <a:ext cx="8892480" cy="5574087"/>
              </a:xfrm>
              <a:blipFill>
                <a:blip r:embed="rId3"/>
                <a:stretch>
                  <a:fillRect l="-1371" t="-1204"/>
                </a:stretch>
              </a:blipFill>
            </p:spPr>
            <p:txBody>
              <a:bodyPr/>
              <a:lstStyle/>
              <a:p>
                <a:r>
                  <a:rPr lang="fr-FR">
                    <a:noFill/>
                  </a:rPr>
                  <a:t> </a:t>
                </a:r>
              </a:p>
            </p:txBody>
          </p:sp>
        </mc:Fallback>
      </mc:AlternateContent>
    </p:spTree>
    <p:extLst>
      <p:ext uri="{BB962C8B-B14F-4D97-AF65-F5344CB8AC3E}">
        <p14:creationId xmlns:p14="http://schemas.microsoft.com/office/powerpoint/2010/main" val="44500413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27687"/>
            <a:ext cx="7445170" cy="1141073"/>
          </a:xfrm>
        </p:spPr>
        <p:txBody>
          <a:bodyPr>
            <a:normAutofit fontScale="90000"/>
          </a:bodyPr>
          <a:lstStyle/>
          <a:p>
            <a:r>
              <a:rPr lang="en-US" dirty="0"/>
              <a:t>1. </a:t>
            </a:r>
            <a:r>
              <a:rPr lang="en-US" dirty="0" err="1"/>
              <a:t>DEFinitions</a:t>
            </a:r>
            <a:r>
              <a:rPr lang="en-US" dirty="0"/>
              <a:t>: Fuchsian </a:t>
            </a:r>
            <a:r>
              <a:rPr lang="en-US" dirty="0" err="1"/>
              <a:t>Eqs</a:t>
            </a:r>
            <a:r>
              <a:rPr lang="en-US" dirty="0"/>
              <a:t>. &amp; Fuchsian Reduction</a:t>
            </a:r>
          </a:p>
        </p:txBody>
      </p:sp>
      <p:sp>
        <p:nvSpPr>
          <p:cNvPr id="4" name="Espace réservé du contenu 3"/>
          <p:cNvSpPr>
            <a:spLocks noGrp="1"/>
          </p:cNvSpPr>
          <p:nvPr>
            <p:ph idx="1"/>
          </p:nvPr>
        </p:nvSpPr>
        <p:spPr>
          <a:xfrm>
            <a:off x="251520" y="1403775"/>
            <a:ext cx="8640960" cy="5454225"/>
          </a:xfrm>
        </p:spPr>
        <p:txBody>
          <a:bodyPr/>
          <a:lstStyle/>
          <a:p>
            <a:pPr marL="0" indent="0"/>
            <a:r>
              <a:rPr lang="en-US" sz="2800" dirty="0">
                <a:solidFill>
                  <a:srgbClr val="0000FF"/>
                </a:solidFill>
              </a:rPr>
              <a:t>Fuchsian Reduction: </a:t>
            </a:r>
            <a:r>
              <a:rPr lang="en-US" sz="2800" dirty="0"/>
              <a:t>Reduce a PDE to a Fuchsian one </a:t>
            </a:r>
            <a:r>
              <a:rPr lang="en-US" sz="2800" dirty="0">
                <a:solidFill>
                  <a:srgbClr val="008000"/>
                </a:solidFill>
              </a:rPr>
              <a:t>possibly by a non-analytic change of variables/unknowns (see our monograph (2007))</a:t>
            </a:r>
          </a:p>
          <a:p>
            <a:pPr marL="457200" indent="-457200">
              <a:buFont typeface="Arial" panose="020B0604020202020204" pitchFamily="34" charset="0"/>
              <a:buChar char="•"/>
            </a:pPr>
            <a:r>
              <a:rPr lang="en-US" sz="2800" dirty="0">
                <a:solidFill>
                  <a:srgbClr val="0000FF"/>
                </a:solidFill>
              </a:rPr>
              <a:t>EPD, </a:t>
            </a:r>
            <a:r>
              <a:rPr lang="fr-FR" sz="2600" dirty="0"/>
              <a:t>Laplace </a:t>
            </a:r>
            <a:r>
              <a:rPr lang="fr-FR" sz="2600" dirty="0" err="1"/>
              <a:t>equation,</a:t>
            </a:r>
            <a:r>
              <a:rPr lang="fr-FR" sz="2600" dirty="0" err="1">
                <a:solidFill>
                  <a:srgbClr val="0000FF"/>
                </a:solidFill>
              </a:rPr>
              <a:t>Tricomi</a:t>
            </a:r>
            <a:r>
              <a:rPr lang="fr-FR" sz="2600" dirty="0"/>
              <a:t>: </a:t>
            </a:r>
          </a:p>
          <a:p>
            <a:pPr marL="457200" indent="-457200">
              <a:buFont typeface="Arial" panose="020B0604020202020204" pitchFamily="34" charset="0"/>
              <a:buChar char="•"/>
            </a:pPr>
            <a:r>
              <a:rPr lang="fr-FR" sz="2600" dirty="0"/>
              <a:t>Non-</a:t>
            </a:r>
            <a:r>
              <a:rPr lang="fr-FR" sz="2600" dirty="0" err="1"/>
              <a:t>Fuchsian</a:t>
            </a:r>
            <a:r>
              <a:rPr lang="fr-FR" sz="2600" dirty="0"/>
              <a:t> </a:t>
            </a:r>
            <a:r>
              <a:rPr lang="fr-FR" sz="2600" dirty="0" err="1"/>
              <a:t>ODEs</a:t>
            </a:r>
            <a:r>
              <a:rPr lang="fr-FR" sz="2600" dirty="0"/>
              <a:t> (SK &amp; L. Jager, 2001)</a:t>
            </a:r>
          </a:p>
          <a:p>
            <a:pPr marL="457200" indent="-457200">
              <a:buFont typeface="Arial" panose="020B0604020202020204" pitchFamily="34" charset="0"/>
              <a:buChar char="•"/>
            </a:pPr>
            <a:r>
              <a:rPr lang="fr-FR" sz="2600" dirty="0" err="1"/>
              <a:t>Uniformization</a:t>
            </a:r>
            <a:r>
              <a:rPr lang="fr-FR" sz="2600" dirty="0"/>
              <a:t> of solutions </a:t>
            </a:r>
            <a:r>
              <a:rPr lang="fr-FR" sz="2600" dirty="0" err="1"/>
              <a:t>with</a:t>
            </a:r>
            <a:r>
              <a:rPr lang="fr-FR" sz="2600" dirty="0"/>
              <a:t> </a:t>
            </a:r>
            <a:r>
              <a:rPr lang="fr-FR" sz="2600" dirty="0" err="1"/>
              <a:t>logarithms</a:t>
            </a:r>
            <a:r>
              <a:rPr lang="fr-FR" sz="2600" dirty="0"/>
              <a:t> (SK &amp; </a:t>
            </a:r>
            <a:r>
              <a:rPr lang="fr-FR" sz="2600" dirty="0" err="1"/>
              <a:t>Littman</a:t>
            </a:r>
            <a:r>
              <a:rPr lang="fr-FR" sz="2600" dirty="0"/>
              <a:t>, 1992-3), </a:t>
            </a:r>
            <a:r>
              <a:rPr lang="fr-FR" sz="2600" dirty="0" err="1"/>
              <a:t>Einstein’s</a:t>
            </a:r>
            <a:r>
              <a:rPr lang="fr-FR" sz="2600" dirty="0"/>
              <a:t> </a:t>
            </a:r>
            <a:r>
              <a:rPr lang="fr-FR" sz="2600" dirty="0" err="1"/>
              <a:t>equations</a:t>
            </a:r>
            <a:r>
              <a:rPr lang="fr-FR" sz="2600" dirty="0"/>
              <a:t> (SK &amp; </a:t>
            </a:r>
            <a:r>
              <a:rPr lang="fr-FR" sz="2600" dirty="0" err="1"/>
              <a:t>Rendall</a:t>
            </a:r>
            <a:r>
              <a:rPr lang="fr-FR" sz="2600" dirty="0"/>
              <a:t>, 1998)</a:t>
            </a:r>
          </a:p>
          <a:p>
            <a:pPr marL="457200" indent="-457200">
              <a:buFont typeface="Arial" panose="020B0604020202020204" pitchFamily="34" charset="0"/>
              <a:buChar char="•"/>
            </a:pPr>
            <a:r>
              <a:rPr lang="fr-FR" sz="2600" dirty="0" err="1"/>
              <a:t>Regularity</a:t>
            </a:r>
            <a:r>
              <a:rPr lang="fr-FR" sz="2600" dirty="0"/>
              <a:t> of </a:t>
            </a:r>
            <a:r>
              <a:rPr lang="fr-FR" sz="2600" dirty="0" err="1"/>
              <a:t>conformal</a:t>
            </a:r>
            <a:r>
              <a:rPr lang="fr-FR" sz="2600" dirty="0"/>
              <a:t> radius (SK, 2003-2005) </a:t>
            </a:r>
            <a:r>
              <a:rPr lang="fr-FR" sz="2600" dirty="0" err="1"/>
              <a:t>Fefferman’s</a:t>
            </a:r>
            <a:r>
              <a:rPr lang="fr-FR" sz="2600" dirty="0"/>
              <a:t> conjecture (SK, 2003),</a:t>
            </a:r>
          </a:p>
          <a:p>
            <a:pPr marL="457200" indent="-457200">
              <a:buFont typeface="Arial" panose="020B0604020202020204" pitchFamily="34" charset="0"/>
              <a:buChar char="•"/>
            </a:pPr>
            <a:r>
              <a:rPr lang="fr-FR" sz="2600" dirty="0"/>
              <a:t>Weak </a:t>
            </a:r>
            <a:r>
              <a:rPr lang="fr-FR" sz="2600" dirty="0" err="1"/>
              <a:t>detonation</a:t>
            </a:r>
            <a:r>
              <a:rPr lang="fr-FR" sz="2600" dirty="0"/>
              <a:t> </a:t>
            </a:r>
            <a:r>
              <a:rPr lang="fr-FR" sz="2600" dirty="0" err="1"/>
              <a:t>problem</a:t>
            </a:r>
            <a:r>
              <a:rPr lang="fr-FR" sz="2600" dirty="0"/>
              <a:t> (SK, 2021),…</a:t>
            </a:r>
            <a:endParaRPr lang="az-Cyrl-AZ" sz="2600" dirty="0"/>
          </a:p>
        </p:txBody>
      </p:sp>
    </p:spTree>
    <p:extLst>
      <p:ext uri="{BB962C8B-B14F-4D97-AF65-F5344CB8AC3E}">
        <p14:creationId xmlns:p14="http://schemas.microsoft.com/office/powerpoint/2010/main" val="108175754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562" y="1"/>
            <a:ext cx="8845933" cy="1600200"/>
          </a:xfrm>
        </p:spPr>
        <p:txBody>
          <a:bodyPr>
            <a:normAutofit fontScale="90000"/>
          </a:bodyPr>
          <a:lstStyle/>
          <a:p>
            <a:r>
              <a:rPr lang="en-US" dirty="0"/>
              <a:t>What Fuchsian reduction brings: EPD &amp; Fuchsian PDEs are ubiquitous and necessary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21077" y="1600200"/>
                <a:ext cx="8706418" cy="5105400"/>
              </a:xfrm>
            </p:spPr>
            <p:txBody>
              <a:bodyPr/>
              <a:lstStyle/>
              <a:p>
                <a:pPr>
                  <a:buFont typeface="Arial" charset="0"/>
                  <a:buChar char="•"/>
                </a:pPr>
                <a:r>
                  <a:rPr lang="en-US" u="sng" dirty="0">
                    <a:solidFill>
                      <a:srgbClr val="008000"/>
                    </a:solidFill>
                  </a:rPr>
                  <a:t>Liouville equation   </a:t>
                </a: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a:rPr>
                          <m:t>𝒖</m:t>
                        </m:r>
                      </m:e>
                      <m:sub>
                        <m:r>
                          <a:rPr lang="en-US" b="1" i="1" smtClean="0">
                            <a:latin typeface="Cambria Math"/>
                          </a:rPr>
                          <m:t>𝒕𝒕</m:t>
                        </m:r>
                      </m:sub>
                    </m:sSub>
                    <m:r>
                      <a:rPr lang="en-US" b="1" i="1" smtClean="0">
                        <a:latin typeface="Cambria Math"/>
                      </a:rPr>
                      <m:t>−</m:t>
                    </m:r>
                    <m:r>
                      <a:rPr lang="en-US" b="1" i="0" smtClean="0">
                        <a:latin typeface="Cambria Math"/>
                      </a:rPr>
                      <m:t>𝚫</m:t>
                    </m:r>
                    <m:r>
                      <a:rPr lang="en-US" b="1" i="1" smtClean="0">
                        <a:latin typeface="Cambria Math"/>
                      </a:rPr>
                      <m:t>𝒖</m:t>
                    </m:r>
                    <m:r>
                      <a:rPr lang="en-US" b="1" i="1" smtClean="0">
                        <a:latin typeface="Cambria Math"/>
                      </a:rPr>
                      <m:t>=</m:t>
                    </m:r>
                    <m:sSup>
                      <m:sSupPr>
                        <m:ctrlPr>
                          <a:rPr lang="en-US" b="1" i="1" smtClean="0">
                            <a:latin typeface="Cambria Math" panose="02040503050406030204" pitchFamily="18" charset="0"/>
                          </a:rPr>
                        </m:ctrlPr>
                      </m:sSupPr>
                      <m:e>
                        <m:r>
                          <a:rPr lang="en-US" b="1" i="1" smtClean="0">
                            <a:latin typeface="Cambria Math"/>
                          </a:rPr>
                          <m:t>𝒆</m:t>
                        </m:r>
                      </m:e>
                      <m:sup>
                        <m:r>
                          <a:rPr lang="en-US" b="1" i="1" smtClean="0">
                            <a:latin typeface="Cambria Math"/>
                          </a:rPr>
                          <m:t>𝒖</m:t>
                        </m:r>
                      </m:sup>
                    </m:sSup>
                  </m:oMath>
                </a14:m>
                <a:r>
                  <a:rPr lang="en-US" dirty="0"/>
                  <a:t>, </a:t>
                </a:r>
                <a14:m>
                  <m:oMath xmlns:m="http://schemas.openxmlformats.org/officeDocument/2006/math">
                    <m:r>
                      <a:rPr lang="en-US" b="1" i="1" dirty="0" smtClean="0">
                        <a:latin typeface="Cambria Math"/>
                      </a:rPr>
                      <m:t>𝑻</m:t>
                    </m:r>
                    <m:r>
                      <a:rPr lang="en-US" b="1" i="1" dirty="0" smtClean="0">
                        <a:latin typeface="Cambria Math"/>
                      </a:rPr>
                      <m:t>=</m:t>
                    </m:r>
                    <m:r>
                      <a:rPr lang="en-US" b="1" i="1" dirty="0" smtClean="0">
                        <a:latin typeface="Cambria Math"/>
                      </a:rPr>
                      <m:t>𝒕</m:t>
                    </m:r>
                    <m:r>
                      <a:rPr lang="en-US" b="1" i="1" dirty="0" smtClean="0">
                        <a:latin typeface="Cambria Math"/>
                      </a:rPr>
                      <m:t>−</m:t>
                    </m:r>
                    <m:r>
                      <a:rPr lang="en-US" b="1" i="1" dirty="0" smtClean="0">
                        <a:solidFill>
                          <a:srgbClr val="0000FF"/>
                        </a:solidFill>
                        <a:latin typeface="Cambria Math"/>
                      </a:rPr>
                      <m:t>𝝍</m:t>
                    </m:r>
                    <m:r>
                      <a:rPr lang="en-US" b="1" i="1" dirty="0" smtClean="0">
                        <a:solidFill>
                          <a:srgbClr val="0000FF"/>
                        </a:solidFill>
                        <a:latin typeface="Cambria Math"/>
                      </a:rPr>
                      <m:t>(</m:t>
                    </m:r>
                    <m:sSub>
                      <m:sSubPr>
                        <m:ctrlPr>
                          <a:rPr lang="en-US" b="1" i="1" dirty="0" smtClean="0">
                            <a:solidFill>
                              <a:srgbClr val="0000FF"/>
                            </a:solidFill>
                            <a:latin typeface="Cambria Math" panose="02040503050406030204" pitchFamily="18" charset="0"/>
                          </a:rPr>
                        </m:ctrlPr>
                      </m:sSubPr>
                      <m:e>
                        <m:r>
                          <a:rPr lang="en-US" b="1" i="1" dirty="0" smtClean="0">
                            <a:solidFill>
                              <a:srgbClr val="0000FF"/>
                            </a:solidFill>
                            <a:latin typeface="Cambria Math"/>
                          </a:rPr>
                          <m:t>𝒙</m:t>
                        </m:r>
                      </m:e>
                      <m:sub>
                        <m:r>
                          <a:rPr lang="en-US" b="1" i="1" dirty="0" smtClean="0">
                            <a:solidFill>
                              <a:srgbClr val="0000FF"/>
                            </a:solidFill>
                            <a:latin typeface="Cambria Math"/>
                          </a:rPr>
                          <m:t>𝟏</m:t>
                        </m:r>
                      </m:sub>
                    </m:sSub>
                    <m:r>
                      <a:rPr lang="en-US" b="1" i="1" dirty="0" smtClean="0">
                        <a:solidFill>
                          <a:srgbClr val="0000FF"/>
                        </a:solidFill>
                        <a:latin typeface="Cambria Math"/>
                      </a:rPr>
                      <m:t>,…,</m:t>
                    </m:r>
                    <m:sSub>
                      <m:sSubPr>
                        <m:ctrlPr>
                          <a:rPr lang="en-US" b="1" i="1" dirty="0" smtClean="0">
                            <a:solidFill>
                              <a:srgbClr val="0000FF"/>
                            </a:solidFill>
                            <a:latin typeface="Cambria Math" panose="02040503050406030204" pitchFamily="18" charset="0"/>
                          </a:rPr>
                        </m:ctrlPr>
                      </m:sSubPr>
                      <m:e>
                        <m:r>
                          <a:rPr lang="en-US" b="1" i="1" dirty="0" smtClean="0">
                            <a:solidFill>
                              <a:srgbClr val="0000FF"/>
                            </a:solidFill>
                            <a:latin typeface="Cambria Math"/>
                          </a:rPr>
                          <m:t>𝒙</m:t>
                        </m:r>
                      </m:e>
                      <m:sub>
                        <m:r>
                          <a:rPr lang="en-US" b="1" i="1" dirty="0" smtClean="0">
                            <a:solidFill>
                              <a:srgbClr val="0000FF"/>
                            </a:solidFill>
                            <a:latin typeface="Cambria Math"/>
                          </a:rPr>
                          <m:t>𝒏</m:t>
                        </m:r>
                      </m:sub>
                    </m:sSub>
                    <m:r>
                      <a:rPr lang="en-US" b="1" i="1" dirty="0" smtClean="0">
                        <a:solidFill>
                          <a:srgbClr val="0000FF"/>
                        </a:solidFill>
                        <a:latin typeface="Cambria Math"/>
                      </a:rPr>
                      <m:t>)</m:t>
                    </m:r>
                  </m:oMath>
                </a14:m>
                <a:r>
                  <a:rPr lang="en-US" dirty="0">
                    <a:solidFill>
                      <a:srgbClr val="0000FF"/>
                    </a:solidFill>
                  </a:rPr>
                  <a:t>, </a:t>
                </a:r>
                <a14:m>
                  <m:oMath xmlns:m="http://schemas.openxmlformats.org/officeDocument/2006/math">
                    <m:r>
                      <a:rPr lang="en-US" b="1" i="1" dirty="0" smtClean="0">
                        <a:latin typeface="Cambria Math"/>
                      </a:rPr>
                      <m:t>|</m:t>
                    </m:r>
                    <m:r>
                      <a:rPr lang="en-US" b="1" i="0" dirty="0" smtClean="0">
                        <a:latin typeface="Cambria Math"/>
                      </a:rPr>
                      <m:t>𝛁</m:t>
                    </m:r>
                    <m:r>
                      <a:rPr lang="en-US" b="1" i="1" dirty="0" smtClean="0">
                        <a:latin typeface="Cambria Math"/>
                      </a:rPr>
                      <m:t>𝝍</m:t>
                    </m:r>
                    <m:r>
                      <a:rPr lang="en-US" b="1" i="1" dirty="0" smtClean="0">
                        <a:latin typeface="Cambria Math"/>
                      </a:rPr>
                      <m:t>|&lt;</m:t>
                    </m:r>
                    <m:r>
                      <a:rPr lang="en-US" b="1" i="1" dirty="0" smtClean="0">
                        <a:latin typeface="Cambria Math"/>
                      </a:rPr>
                      <m:t>𝟏</m:t>
                    </m:r>
                    <m:r>
                      <a:rPr lang="en-US" b="1" i="1" dirty="0" smtClean="0">
                        <a:latin typeface="Cambria Math"/>
                      </a:rPr>
                      <m:t>,</m:t>
                    </m:r>
                  </m:oMath>
                </a14:m>
                <a:r>
                  <a:rPr lang="en-US" dirty="0"/>
                  <a:t> </a:t>
                </a:r>
                <a14:m>
                  <m:oMath xmlns:m="http://schemas.openxmlformats.org/officeDocument/2006/math">
                    <m:r>
                      <a:rPr lang="en-US" b="1" i="1" dirty="0" smtClean="0">
                        <a:latin typeface="Cambria Math"/>
                      </a:rPr>
                      <m:t>𝒖</m:t>
                    </m:r>
                    <m:r>
                      <a:rPr lang="en-US" b="1" i="1" dirty="0" smtClean="0">
                        <a:latin typeface="Cambria Math"/>
                      </a:rPr>
                      <m:t>=</m:t>
                    </m:r>
                    <m:func>
                      <m:funcPr>
                        <m:ctrlPr>
                          <a:rPr lang="en-US" b="1" i="1" dirty="0" smtClean="0">
                            <a:latin typeface="Cambria Math" panose="02040503050406030204" pitchFamily="18" charset="0"/>
                          </a:rPr>
                        </m:ctrlPr>
                      </m:funcPr>
                      <m:fName>
                        <m:r>
                          <m:rPr>
                            <m:sty m:val="p"/>
                          </m:rPr>
                          <a:rPr lang="en-US" b="0" i="0" dirty="0" smtClean="0">
                            <a:latin typeface="Cambria Math"/>
                          </a:rPr>
                          <m:t>ln</m:t>
                        </m:r>
                      </m:fName>
                      <m:e>
                        <m:f>
                          <m:fPr>
                            <m:ctrlPr>
                              <a:rPr lang="en-US" b="1" i="1" dirty="0" smtClean="0">
                                <a:latin typeface="Cambria Math" panose="02040503050406030204" pitchFamily="18" charset="0"/>
                              </a:rPr>
                            </m:ctrlPr>
                          </m:fPr>
                          <m:num>
                            <m:r>
                              <a:rPr lang="en-US" b="1" i="1" dirty="0" smtClean="0">
                                <a:latin typeface="Cambria Math"/>
                              </a:rPr>
                              <m:t>𝟐</m:t>
                            </m:r>
                          </m:num>
                          <m:den>
                            <m:sSup>
                              <m:sSupPr>
                                <m:ctrlPr>
                                  <a:rPr lang="en-US" b="1" i="1" dirty="0" smtClean="0">
                                    <a:latin typeface="Cambria Math" panose="02040503050406030204" pitchFamily="18" charset="0"/>
                                  </a:rPr>
                                </m:ctrlPr>
                              </m:sSupPr>
                              <m:e>
                                <m:r>
                                  <a:rPr lang="en-US" b="1" i="1" dirty="0" smtClean="0">
                                    <a:latin typeface="Cambria Math"/>
                                  </a:rPr>
                                  <m:t>𝑻</m:t>
                                </m:r>
                              </m:e>
                              <m:sup>
                                <m:r>
                                  <a:rPr lang="en-US" b="1" i="1" dirty="0" smtClean="0">
                                    <a:latin typeface="Cambria Math"/>
                                  </a:rPr>
                                  <m:t>𝟐</m:t>
                                </m:r>
                              </m:sup>
                            </m:sSup>
                          </m:den>
                        </m:f>
                        <m:r>
                          <a:rPr lang="en-US" b="1" i="1" dirty="0" smtClean="0">
                            <a:latin typeface="Cambria Math"/>
                          </a:rPr>
                          <m:t>+</m:t>
                        </m:r>
                        <m:sSub>
                          <m:sSubPr>
                            <m:ctrlPr>
                              <a:rPr lang="en-US" b="1" i="1" dirty="0" smtClean="0">
                                <a:latin typeface="Cambria Math" panose="02040503050406030204" pitchFamily="18" charset="0"/>
                              </a:rPr>
                            </m:ctrlPr>
                          </m:sSubPr>
                          <m:e>
                            <m:r>
                              <a:rPr lang="en-US" b="1" i="1" dirty="0" smtClean="0">
                                <a:latin typeface="Cambria Math"/>
                              </a:rPr>
                              <m:t>𝒖</m:t>
                            </m:r>
                          </m:e>
                          <m:sub>
                            <m:r>
                              <a:rPr lang="en-US" b="1" i="1" dirty="0" smtClean="0">
                                <a:latin typeface="Cambria Math"/>
                              </a:rPr>
                              <m:t>𝟎</m:t>
                            </m:r>
                          </m:sub>
                        </m:sSub>
                        <m:d>
                          <m:dPr>
                            <m:ctrlPr>
                              <a:rPr lang="en-US" b="1" i="1" dirty="0" smtClean="0">
                                <a:latin typeface="Cambria Math" panose="02040503050406030204" pitchFamily="18" charset="0"/>
                              </a:rPr>
                            </m:ctrlPr>
                          </m:dPr>
                          <m:e>
                            <m:r>
                              <a:rPr lang="en-US" b="1" i="1" dirty="0" smtClean="0">
                                <a:latin typeface="Cambria Math"/>
                              </a:rPr>
                              <m:t>𝒙</m:t>
                            </m:r>
                          </m:e>
                        </m:d>
                        <m:r>
                          <a:rPr lang="en-US" b="1" i="1" dirty="0" smtClean="0">
                            <a:latin typeface="Cambria Math"/>
                          </a:rPr>
                          <m:t>+</m:t>
                        </m:r>
                        <m:sSub>
                          <m:sSubPr>
                            <m:ctrlPr>
                              <a:rPr lang="en-US" b="1" i="1" dirty="0" smtClean="0">
                                <a:latin typeface="Cambria Math" panose="02040503050406030204" pitchFamily="18" charset="0"/>
                              </a:rPr>
                            </m:ctrlPr>
                          </m:sSubPr>
                          <m:e>
                            <m:r>
                              <a:rPr lang="en-US" b="1" i="1" dirty="0" smtClean="0">
                                <a:latin typeface="Cambria Math"/>
                              </a:rPr>
                              <m:t>𝒖</m:t>
                            </m:r>
                          </m:e>
                          <m:sub>
                            <m:r>
                              <a:rPr lang="en-US" b="1" i="1" dirty="0" smtClean="0">
                                <a:latin typeface="Cambria Math"/>
                              </a:rPr>
                              <m:t>𝟏</m:t>
                            </m:r>
                          </m:sub>
                        </m:sSub>
                        <m:d>
                          <m:dPr>
                            <m:ctrlPr>
                              <a:rPr lang="en-US" b="1" i="1" dirty="0" smtClean="0">
                                <a:latin typeface="Cambria Math" panose="02040503050406030204" pitchFamily="18" charset="0"/>
                              </a:rPr>
                            </m:ctrlPr>
                          </m:dPr>
                          <m:e>
                            <m:r>
                              <a:rPr lang="en-US" b="1" i="1" dirty="0" smtClean="0">
                                <a:latin typeface="Cambria Math"/>
                              </a:rPr>
                              <m:t>𝒙</m:t>
                            </m:r>
                          </m:e>
                        </m:d>
                        <m:r>
                          <a:rPr lang="en-US" b="1" i="1" dirty="0" smtClean="0">
                            <a:latin typeface="Cambria Math"/>
                          </a:rPr>
                          <m:t>𝑻</m:t>
                        </m:r>
                        <m:r>
                          <a:rPr lang="en-US" b="1" i="1" dirty="0" smtClean="0">
                            <a:latin typeface="Cambria Math"/>
                          </a:rPr>
                          <m:t>+</m:t>
                        </m:r>
                        <m:sSub>
                          <m:sSubPr>
                            <m:ctrlPr>
                              <a:rPr lang="en-US" b="1" i="1" dirty="0" smtClean="0">
                                <a:solidFill>
                                  <a:srgbClr val="0000FF"/>
                                </a:solidFill>
                                <a:latin typeface="Cambria Math" panose="02040503050406030204" pitchFamily="18" charset="0"/>
                              </a:rPr>
                            </m:ctrlPr>
                          </m:sSubPr>
                          <m:e>
                            <m:r>
                              <a:rPr lang="en-US" b="1" i="1" dirty="0" smtClean="0">
                                <a:solidFill>
                                  <a:srgbClr val="0000FF"/>
                                </a:solidFill>
                                <a:latin typeface="Cambria Math"/>
                              </a:rPr>
                              <m:t>𝒖</m:t>
                            </m:r>
                          </m:e>
                          <m:sub>
                            <m:r>
                              <a:rPr lang="en-US" b="1" i="1" dirty="0" smtClean="0">
                                <a:solidFill>
                                  <a:srgbClr val="0000FF"/>
                                </a:solidFill>
                                <a:latin typeface="Cambria Math"/>
                              </a:rPr>
                              <m:t>𝟐</m:t>
                            </m:r>
                          </m:sub>
                        </m:sSub>
                        <m:d>
                          <m:dPr>
                            <m:ctrlPr>
                              <a:rPr lang="en-US" b="1" i="1" dirty="0" smtClean="0">
                                <a:solidFill>
                                  <a:srgbClr val="0000FF"/>
                                </a:solidFill>
                                <a:latin typeface="Cambria Math" panose="02040503050406030204" pitchFamily="18" charset="0"/>
                              </a:rPr>
                            </m:ctrlPr>
                          </m:dPr>
                          <m:e>
                            <m:r>
                              <a:rPr lang="en-US" b="1" i="1" dirty="0" smtClean="0">
                                <a:solidFill>
                                  <a:srgbClr val="0000FF"/>
                                </a:solidFill>
                                <a:latin typeface="Cambria Math"/>
                              </a:rPr>
                              <m:t>𝒙</m:t>
                            </m:r>
                          </m:e>
                        </m:d>
                        <m:sSup>
                          <m:sSupPr>
                            <m:ctrlPr>
                              <a:rPr lang="en-US" b="1" i="1" dirty="0" smtClean="0">
                                <a:latin typeface="Cambria Math" panose="02040503050406030204" pitchFamily="18" charset="0"/>
                              </a:rPr>
                            </m:ctrlPr>
                          </m:sSupPr>
                          <m:e>
                            <m:r>
                              <a:rPr lang="en-US" b="1" i="1" dirty="0" smtClean="0">
                                <a:latin typeface="Cambria Math"/>
                              </a:rPr>
                              <m:t>𝑻</m:t>
                            </m:r>
                          </m:e>
                          <m:sup>
                            <m:r>
                              <a:rPr lang="en-US" b="1" i="1" dirty="0" smtClean="0">
                                <a:latin typeface="Cambria Math"/>
                              </a:rPr>
                              <m:t>𝟐</m:t>
                            </m:r>
                          </m:sup>
                        </m:sSup>
                        <m:r>
                          <a:rPr lang="en-US" b="1" i="1" dirty="0" smtClean="0">
                            <a:latin typeface="Cambria Math"/>
                          </a:rPr>
                          <m:t>+</m:t>
                        </m:r>
                        <m:sSub>
                          <m:sSubPr>
                            <m:ctrlPr>
                              <a:rPr lang="en-US" b="1" i="1" dirty="0" smtClean="0">
                                <a:latin typeface="Cambria Math" panose="02040503050406030204" pitchFamily="18" charset="0"/>
                              </a:rPr>
                            </m:ctrlPr>
                          </m:sSubPr>
                          <m:e>
                            <m:r>
                              <a:rPr lang="en-US" b="1" i="1" dirty="0" smtClean="0">
                                <a:latin typeface="Cambria Math"/>
                              </a:rPr>
                              <m:t>𝒖</m:t>
                            </m:r>
                          </m:e>
                          <m:sub>
                            <m:r>
                              <a:rPr lang="en-US" b="1" i="1" dirty="0" smtClean="0">
                                <a:latin typeface="Cambria Math"/>
                              </a:rPr>
                              <m:t>𝟐</m:t>
                            </m:r>
                            <m:r>
                              <a:rPr lang="en-US" b="1" i="1" dirty="0" smtClean="0">
                                <a:latin typeface="Cambria Math"/>
                              </a:rPr>
                              <m:t>,</m:t>
                            </m:r>
                            <m:r>
                              <a:rPr lang="en-US" b="1" i="1" dirty="0" smtClean="0">
                                <a:latin typeface="Cambria Math"/>
                              </a:rPr>
                              <m:t>𝟏</m:t>
                            </m:r>
                          </m:sub>
                        </m:sSub>
                        <m:d>
                          <m:dPr>
                            <m:ctrlPr>
                              <a:rPr lang="en-US" b="1" i="1" dirty="0" smtClean="0">
                                <a:latin typeface="Cambria Math" panose="02040503050406030204" pitchFamily="18" charset="0"/>
                              </a:rPr>
                            </m:ctrlPr>
                          </m:dPr>
                          <m:e>
                            <m:r>
                              <a:rPr lang="en-US" b="1" i="1" dirty="0" smtClean="0">
                                <a:latin typeface="Cambria Math"/>
                              </a:rPr>
                              <m:t>𝒙</m:t>
                            </m:r>
                          </m:e>
                        </m:d>
                        <m:sSup>
                          <m:sSupPr>
                            <m:ctrlPr>
                              <a:rPr lang="en-US" b="1" i="1" dirty="0" smtClean="0">
                                <a:latin typeface="Cambria Math" panose="02040503050406030204" pitchFamily="18" charset="0"/>
                              </a:rPr>
                            </m:ctrlPr>
                          </m:sSupPr>
                          <m:e>
                            <m:r>
                              <a:rPr lang="en-US" b="1" i="1" dirty="0" smtClean="0">
                                <a:latin typeface="Cambria Math"/>
                              </a:rPr>
                              <m:t>𝑻</m:t>
                            </m:r>
                          </m:e>
                          <m:sup>
                            <m:r>
                              <a:rPr lang="en-US" b="1" i="1" dirty="0" smtClean="0">
                                <a:latin typeface="Cambria Math"/>
                              </a:rPr>
                              <m:t>𝟐</m:t>
                            </m:r>
                          </m:sup>
                        </m:sSup>
                        <m:func>
                          <m:funcPr>
                            <m:ctrlPr>
                              <a:rPr lang="en-US" b="1" i="1" dirty="0" smtClean="0">
                                <a:latin typeface="Cambria Math" panose="02040503050406030204" pitchFamily="18" charset="0"/>
                              </a:rPr>
                            </m:ctrlPr>
                          </m:funcPr>
                          <m:fName>
                            <m:r>
                              <m:rPr>
                                <m:sty m:val="p"/>
                              </m:rPr>
                              <a:rPr lang="en-US" b="0" i="0" dirty="0" smtClean="0">
                                <a:latin typeface="Cambria Math"/>
                              </a:rPr>
                              <m:t>ln</m:t>
                            </m:r>
                          </m:fName>
                          <m:e>
                            <m:r>
                              <a:rPr lang="en-US" b="1" i="1" dirty="0" smtClean="0">
                                <a:latin typeface="Cambria Math"/>
                              </a:rPr>
                              <m:t>𝑻</m:t>
                            </m:r>
                            <m:r>
                              <a:rPr lang="en-US" b="1" i="1" dirty="0" smtClean="0">
                                <a:latin typeface="Cambria Math"/>
                              </a:rPr>
                              <m:t>+</m:t>
                            </m:r>
                            <m:nary>
                              <m:naryPr>
                                <m:chr m:val="∑"/>
                                <m:supHide m:val="on"/>
                                <m:ctrlPr>
                                  <a:rPr lang="en-US" b="1" i="1" dirty="0" smtClean="0">
                                    <a:latin typeface="Cambria Math" panose="02040503050406030204" pitchFamily="18" charset="0"/>
                                  </a:rPr>
                                </m:ctrlPr>
                              </m:naryPr>
                              <m:sub>
                                <m:r>
                                  <m:rPr>
                                    <m:brk m:alnAt="7"/>
                                  </m:rPr>
                                  <a:rPr lang="en-US" b="1" i="1" dirty="0" smtClean="0">
                                    <a:latin typeface="Cambria Math"/>
                                  </a:rPr>
                                  <m:t>𝒋</m:t>
                                </m:r>
                                <m:r>
                                  <a:rPr lang="en-US" b="1" i="1" dirty="0" smtClean="0">
                                    <a:latin typeface="Cambria Math"/>
                                  </a:rPr>
                                  <m:t>≥</m:t>
                                </m:r>
                                <m:r>
                                  <a:rPr lang="en-US" b="1" i="1" dirty="0" smtClean="0">
                                    <a:latin typeface="Cambria Math"/>
                                  </a:rPr>
                                  <m:t>𝟑</m:t>
                                </m:r>
                                <m:r>
                                  <a:rPr lang="en-US" b="1" i="1" dirty="0" smtClean="0">
                                    <a:latin typeface="Cambria Math"/>
                                  </a:rPr>
                                  <m:t>, </m:t>
                                </m:r>
                                <m:r>
                                  <a:rPr lang="en-US" b="1" i="1" dirty="0" smtClean="0">
                                    <a:latin typeface="Cambria Math"/>
                                  </a:rPr>
                                  <m:t>𝒋</m:t>
                                </m:r>
                                <m:r>
                                  <a:rPr lang="en-US" b="1" i="1" dirty="0" smtClean="0">
                                    <a:latin typeface="Cambria Math"/>
                                  </a:rPr>
                                  <m:t>≥</m:t>
                                </m:r>
                                <m:r>
                                  <a:rPr lang="en-US" b="1" i="1" dirty="0" smtClean="0">
                                    <a:latin typeface="Cambria Math"/>
                                  </a:rPr>
                                  <m:t>𝒌</m:t>
                                </m:r>
                              </m:sub>
                              <m:sup/>
                              <m:e>
                                <m:sSup>
                                  <m:sSupPr>
                                    <m:ctrlPr>
                                      <a:rPr lang="en-US" b="1" i="1" dirty="0" smtClean="0">
                                        <a:latin typeface="Cambria Math" panose="02040503050406030204" pitchFamily="18" charset="0"/>
                                      </a:rPr>
                                    </m:ctrlPr>
                                  </m:sSupPr>
                                  <m:e>
                                    <m:r>
                                      <a:rPr lang="en-US" b="1" i="1" dirty="0" smtClean="0">
                                        <a:latin typeface="Cambria Math"/>
                                      </a:rPr>
                                      <m:t>𝑻</m:t>
                                    </m:r>
                                  </m:e>
                                  <m:sup>
                                    <m:r>
                                      <a:rPr lang="en-US" b="1" i="1" dirty="0" smtClean="0">
                                        <a:latin typeface="Cambria Math"/>
                                      </a:rPr>
                                      <m:t>𝒋</m:t>
                                    </m:r>
                                  </m:sup>
                                </m:sSup>
                                <m:sSup>
                                  <m:sSupPr>
                                    <m:ctrlPr>
                                      <a:rPr lang="en-US" b="1" i="1" dirty="0" smtClean="0">
                                        <a:latin typeface="Cambria Math" panose="02040503050406030204" pitchFamily="18" charset="0"/>
                                      </a:rPr>
                                    </m:ctrlPr>
                                  </m:sSupPr>
                                  <m:e>
                                    <m:d>
                                      <m:dPr>
                                        <m:ctrlPr>
                                          <a:rPr lang="en-US" b="1" i="1" dirty="0" smtClean="0">
                                            <a:latin typeface="Cambria Math" panose="02040503050406030204" pitchFamily="18" charset="0"/>
                                          </a:rPr>
                                        </m:ctrlPr>
                                      </m:dPr>
                                      <m:e>
                                        <m:func>
                                          <m:funcPr>
                                            <m:ctrlPr>
                                              <a:rPr lang="en-US" b="1" i="1" dirty="0" smtClean="0">
                                                <a:latin typeface="Cambria Math" panose="02040503050406030204" pitchFamily="18" charset="0"/>
                                              </a:rPr>
                                            </m:ctrlPr>
                                          </m:funcPr>
                                          <m:fName>
                                            <m:r>
                                              <m:rPr>
                                                <m:sty m:val="p"/>
                                              </m:rPr>
                                              <a:rPr lang="en-US" b="0" i="0" dirty="0" smtClean="0">
                                                <a:latin typeface="Cambria Math"/>
                                              </a:rPr>
                                              <m:t>ln</m:t>
                                            </m:r>
                                          </m:fName>
                                          <m:e>
                                            <m:r>
                                              <a:rPr lang="en-US" b="1" i="1" dirty="0" smtClean="0">
                                                <a:latin typeface="Cambria Math"/>
                                              </a:rPr>
                                              <m:t>𝑻</m:t>
                                            </m:r>
                                          </m:e>
                                        </m:func>
                                      </m:e>
                                    </m:d>
                                  </m:e>
                                  <m:sup>
                                    <m:r>
                                      <a:rPr lang="en-US" b="1" i="1" dirty="0" smtClean="0">
                                        <a:latin typeface="Cambria Math"/>
                                      </a:rPr>
                                      <m:t>𝒌</m:t>
                                    </m:r>
                                  </m:sup>
                                </m:sSup>
                              </m:e>
                            </m:nary>
                          </m:e>
                        </m:func>
                      </m:e>
                    </m:func>
                  </m:oMath>
                </a14:m>
                <a:endParaRPr lang="en-US" dirty="0"/>
              </a:p>
              <a:p>
                <a:pPr marL="0" indent="0"/>
                <a:r>
                  <a:rPr lang="en-US" dirty="0"/>
                  <a:t>With </a:t>
                </a:r>
                <a14:m>
                  <m:oMath xmlns:m="http://schemas.openxmlformats.org/officeDocument/2006/math">
                    <m:r>
                      <a:rPr lang="en-US" b="1" i="1" smtClean="0">
                        <a:solidFill>
                          <a:srgbClr val="0070C0"/>
                        </a:solidFill>
                        <a:latin typeface="Cambria Math"/>
                      </a:rPr>
                      <m:t>𝝍</m:t>
                    </m:r>
                    <m:r>
                      <a:rPr lang="en-US" b="1" i="1" smtClean="0">
                        <a:solidFill>
                          <a:srgbClr val="0070C0"/>
                        </a:solidFill>
                        <a:latin typeface="Cambria Math"/>
                      </a:rPr>
                      <m:t>,   </m:t>
                    </m:r>
                    <m:sSub>
                      <m:sSubPr>
                        <m:ctrlPr>
                          <a:rPr lang="en-US" b="1" i="1" smtClean="0">
                            <a:solidFill>
                              <a:srgbClr val="0070C0"/>
                            </a:solidFill>
                            <a:latin typeface="Cambria Math" panose="02040503050406030204" pitchFamily="18" charset="0"/>
                          </a:rPr>
                        </m:ctrlPr>
                      </m:sSubPr>
                      <m:e>
                        <m:r>
                          <a:rPr lang="en-US" b="1" i="1" smtClean="0">
                            <a:solidFill>
                              <a:srgbClr val="0070C0"/>
                            </a:solidFill>
                            <a:latin typeface="Cambria Math"/>
                          </a:rPr>
                          <m:t>𝒖</m:t>
                        </m:r>
                      </m:e>
                      <m:sub>
                        <m:r>
                          <a:rPr lang="en-US" b="1" i="1" smtClean="0">
                            <a:solidFill>
                              <a:srgbClr val="0070C0"/>
                            </a:solidFill>
                            <a:latin typeface="Cambria Math"/>
                          </a:rPr>
                          <m:t>𝟐</m:t>
                        </m:r>
                      </m:sub>
                    </m:sSub>
                  </m:oMath>
                </a14:m>
                <a:r>
                  <a:rPr lang="en-US" dirty="0"/>
                  <a:t> arbitrary. </a:t>
                </a:r>
                <a:r>
                  <a:rPr lang="en-US" dirty="0">
                    <a:solidFill>
                      <a:srgbClr val="FF6600"/>
                    </a:solidFill>
                  </a:rPr>
                  <a:t>The Cauchy problem is irrelevant. </a:t>
                </a:r>
                <a:r>
                  <a:rPr lang="en-US" dirty="0"/>
                  <a:t>Initial-value problem for Liouville equation: </a:t>
                </a:r>
                <a14:m>
                  <m:oMath xmlns:m="http://schemas.openxmlformats.org/officeDocument/2006/math">
                    <m:sSub>
                      <m:sSubPr>
                        <m:ctrlPr>
                          <a:rPr lang="en-US" i="1" dirty="0">
                            <a:latin typeface="Cambria Math" panose="02040503050406030204" pitchFamily="18" charset="0"/>
                          </a:rPr>
                        </m:ctrlPr>
                      </m:sSubPr>
                      <m:e>
                        <m:r>
                          <a:rPr lang="en-US" b="1" i="1" dirty="0" smtClean="0">
                            <a:latin typeface="Cambria Math"/>
                          </a:rPr>
                          <m:t>𝒖</m:t>
                        </m:r>
                        <m:r>
                          <a:rPr lang="en-US" b="1" i="1" dirty="0" smtClean="0">
                            <a:latin typeface="Cambria Math"/>
                          </a:rPr>
                          <m:t>=</m:t>
                        </m:r>
                        <m:r>
                          <a:rPr lang="en-US" i="1" dirty="0">
                            <a:latin typeface="Cambria Math"/>
                          </a:rPr>
                          <m:t>𝒖</m:t>
                        </m:r>
                      </m:e>
                      <m:sub>
                        <m:r>
                          <a:rPr lang="en-US" i="1" dirty="0">
                            <a:latin typeface="Cambria Math"/>
                          </a:rPr>
                          <m:t>𝟎</m:t>
                        </m:r>
                      </m:sub>
                    </m:sSub>
                    <m:d>
                      <m:dPr>
                        <m:ctrlPr>
                          <a:rPr lang="en-US" i="1" dirty="0">
                            <a:latin typeface="Cambria Math" panose="02040503050406030204" pitchFamily="18" charset="0"/>
                          </a:rPr>
                        </m:ctrlPr>
                      </m:dPr>
                      <m:e>
                        <m:r>
                          <a:rPr lang="en-US" i="1" dirty="0">
                            <a:latin typeface="Cambria Math"/>
                          </a:rPr>
                          <m:t>𝒙</m:t>
                        </m:r>
                      </m:e>
                    </m:d>
                    <m:r>
                      <a:rPr lang="en-US" i="1" dirty="0">
                        <a:latin typeface="Cambria Math"/>
                      </a:rPr>
                      <m:t>+</m:t>
                    </m:r>
                    <m:sSub>
                      <m:sSubPr>
                        <m:ctrlPr>
                          <a:rPr lang="en-US" i="1" dirty="0">
                            <a:latin typeface="Cambria Math" panose="02040503050406030204" pitchFamily="18" charset="0"/>
                          </a:rPr>
                        </m:ctrlPr>
                      </m:sSubPr>
                      <m:e>
                        <m:r>
                          <a:rPr lang="en-US" i="1" dirty="0">
                            <a:latin typeface="Cambria Math"/>
                          </a:rPr>
                          <m:t>𝒖</m:t>
                        </m:r>
                      </m:e>
                      <m:sub>
                        <m:r>
                          <a:rPr lang="en-US" i="1" dirty="0">
                            <a:latin typeface="Cambria Math"/>
                          </a:rPr>
                          <m:t>𝟏</m:t>
                        </m:r>
                      </m:sub>
                    </m:sSub>
                    <m:d>
                      <m:dPr>
                        <m:ctrlPr>
                          <a:rPr lang="en-US" i="1" dirty="0">
                            <a:latin typeface="Cambria Math" panose="02040503050406030204" pitchFamily="18" charset="0"/>
                          </a:rPr>
                        </m:ctrlPr>
                      </m:dPr>
                      <m:e>
                        <m:r>
                          <a:rPr lang="en-US" i="1" dirty="0">
                            <a:latin typeface="Cambria Math"/>
                          </a:rPr>
                          <m:t>𝒙</m:t>
                        </m:r>
                      </m:e>
                    </m:d>
                    <m:r>
                      <a:rPr lang="en-US" i="1" dirty="0">
                        <a:latin typeface="Cambria Math"/>
                      </a:rPr>
                      <m:t>𝑻</m:t>
                    </m:r>
                    <m:r>
                      <a:rPr lang="en-US" i="1" dirty="0">
                        <a:latin typeface="Cambria Math"/>
                      </a:rPr>
                      <m:t>+</m:t>
                    </m:r>
                    <m:sSub>
                      <m:sSubPr>
                        <m:ctrlPr>
                          <a:rPr lang="en-US" i="1" dirty="0">
                            <a:latin typeface="Cambria Math" panose="02040503050406030204" pitchFamily="18" charset="0"/>
                          </a:rPr>
                        </m:ctrlPr>
                      </m:sSubPr>
                      <m:e>
                        <m:r>
                          <a:rPr lang="en-US" i="1" dirty="0">
                            <a:latin typeface="Cambria Math"/>
                          </a:rPr>
                          <m:t>𝒖</m:t>
                        </m:r>
                      </m:e>
                      <m:sub>
                        <m:r>
                          <a:rPr lang="en-US" i="1" dirty="0">
                            <a:latin typeface="Cambria Math"/>
                          </a:rPr>
                          <m:t>𝟐</m:t>
                        </m:r>
                      </m:sub>
                    </m:sSub>
                    <m:d>
                      <m:dPr>
                        <m:ctrlPr>
                          <a:rPr lang="en-US" i="1" dirty="0">
                            <a:latin typeface="Cambria Math" panose="02040503050406030204" pitchFamily="18" charset="0"/>
                          </a:rPr>
                        </m:ctrlPr>
                      </m:dPr>
                      <m:e>
                        <m:r>
                          <a:rPr lang="en-US" i="1" dirty="0">
                            <a:latin typeface="Cambria Math"/>
                          </a:rPr>
                          <m:t>𝒙</m:t>
                        </m:r>
                      </m:e>
                    </m:d>
                    <m:sSup>
                      <m:sSupPr>
                        <m:ctrlPr>
                          <a:rPr lang="en-US" i="1" dirty="0" smtClean="0">
                            <a:latin typeface="Cambria Math" panose="02040503050406030204" pitchFamily="18" charset="0"/>
                          </a:rPr>
                        </m:ctrlPr>
                      </m:sSupPr>
                      <m:e>
                        <m:r>
                          <a:rPr lang="en-US" i="1" dirty="0">
                            <a:latin typeface="Cambria Math"/>
                          </a:rPr>
                          <m:t>𝑻</m:t>
                        </m:r>
                      </m:e>
                      <m:sup>
                        <m:r>
                          <a:rPr lang="en-US" i="1" dirty="0">
                            <a:latin typeface="Cambria Math"/>
                          </a:rPr>
                          <m:t>𝟐</m:t>
                        </m:r>
                      </m:sup>
                    </m:sSup>
                    <m:r>
                      <a:rPr lang="en-US" b="1" i="1" dirty="0" smtClean="0">
                        <a:latin typeface="Cambria Math"/>
                      </a:rPr>
                      <m:t>…</m:t>
                    </m:r>
                    <m:r>
                      <m:rPr>
                        <m:nor/>
                      </m:rPr>
                      <a:rPr lang="fr-FR" b="1" i="0" dirty="0" smtClean="0">
                        <a:latin typeface="Cambria Math"/>
                      </a:rPr>
                      <m:t>  </m:t>
                    </m:r>
                    <m:r>
                      <m:rPr>
                        <m:nor/>
                      </m:rPr>
                      <a:rPr lang="en-US" dirty="0"/>
                      <m:t>With</m:t>
                    </m:r>
                    <m:r>
                      <m:rPr>
                        <m:nor/>
                      </m:rPr>
                      <a:rPr lang="en-US" dirty="0"/>
                      <m:t> </m:t>
                    </m:r>
                    <m:r>
                      <a:rPr lang="en-US" i="1">
                        <a:solidFill>
                          <a:srgbClr val="0070C0"/>
                        </a:solidFill>
                        <a:latin typeface="Cambria Math"/>
                      </a:rPr>
                      <m:t>𝝍</m:t>
                    </m:r>
                    <m:r>
                      <a:rPr lang="en-US" i="1">
                        <a:solidFill>
                          <a:srgbClr val="0070C0"/>
                        </a:solidFill>
                        <a:latin typeface="Cambria Math"/>
                      </a:rPr>
                      <m:t>,   </m:t>
                    </m:r>
                    <m:sSub>
                      <m:sSubPr>
                        <m:ctrlPr>
                          <a:rPr lang="en-US" i="1">
                            <a:solidFill>
                              <a:srgbClr val="0070C0"/>
                            </a:solidFill>
                            <a:latin typeface="Cambria Math" panose="02040503050406030204" pitchFamily="18" charset="0"/>
                          </a:rPr>
                        </m:ctrlPr>
                      </m:sSubPr>
                      <m:e>
                        <m:r>
                          <a:rPr lang="en-US" b="1" i="1" smtClean="0">
                            <a:solidFill>
                              <a:srgbClr val="0070C0"/>
                            </a:solidFill>
                            <a:latin typeface="Cambria Math"/>
                          </a:rPr>
                          <m:t> </m:t>
                        </m:r>
                        <m:r>
                          <a:rPr lang="en-US" i="1">
                            <a:solidFill>
                              <a:srgbClr val="0070C0"/>
                            </a:solidFill>
                            <a:latin typeface="Cambria Math"/>
                          </a:rPr>
                          <m:t>𝒖</m:t>
                        </m:r>
                      </m:e>
                      <m:sub>
                        <m:r>
                          <a:rPr lang="en-US" b="1" i="1" smtClean="0">
                            <a:solidFill>
                              <a:srgbClr val="0070C0"/>
                            </a:solidFill>
                            <a:latin typeface="Cambria Math"/>
                          </a:rPr>
                          <m:t>𝟎</m:t>
                        </m:r>
                      </m:sub>
                    </m:sSub>
                    <m:r>
                      <a:rPr lang="en-US" b="1" i="1" smtClean="0">
                        <a:solidFill>
                          <a:srgbClr val="0070C0"/>
                        </a:solidFill>
                        <a:latin typeface="Cambria Math"/>
                      </a:rPr>
                      <m:t>, </m:t>
                    </m:r>
                    <m:sSub>
                      <m:sSubPr>
                        <m:ctrlPr>
                          <a:rPr lang="en-US" b="1" i="1" smtClean="0">
                            <a:solidFill>
                              <a:srgbClr val="0070C0"/>
                            </a:solidFill>
                            <a:latin typeface="Cambria Math" panose="02040503050406030204" pitchFamily="18" charset="0"/>
                          </a:rPr>
                        </m:ctrlPr>
                      </m:sSubPr>
                      <m:e>
                        <m:r>
                          <a:rPr lang="en-US" b="1" i="1" smtClean="0">
                            <a:solidFill>
                              <a:srgbClr val="0070C0"/>
                            </a:solidFill>
                            <a:latin typeface="Cambria Math"/>
                          </a:rPr>
                          <m:t>𝒖</m:t>
                        </m:r>
                      </m:e>
                      <m:sub>
                        <m:r>
                          <a:rPr lang="en-US" b="1" i="1" smtClean="0">
                            <a:solidFill>
                              <a:srgbClr val="0070C0"/>
                            </a:solidFill>
                            <a:latin typeface="Cambria Math"/>
                          </a:rPr>
                          <m:t>𝟏</m:t>
                        </m:r>
                      </m:sub>
                    </m:sSub>
                    <m:r>
                      <m:rPr>
                        <m:nor/>
                      </m:rPr>
                      <a:rPr lang="en-US" dirty="0"/>
                      <m:t> </m:t>
                    </m:r>
                    <m:r>
                      <m:rPr>
                        <m:nor/>
                      </m:rPr>
                      <a:rPr lang="en-US" dirty="0"/>
                      <m:t>arbitrary</m:t>
                    </m:r>
                    <m:r>
                      <m:rPr>
                        <m:nor/>
                      </m:rPr>
                      <a:rPr lang="en-US" dirty="0"/>
                      <m:t>.</m:t>
                    </m:r>
                  </m:oMath>
                </a14:m>
                <a:r>
                  <a:rPr lang="en-US" dirty="0"/>
                  <a:t> </a:t>
                </a:r>
                <a:r>
                  <a:rPr lang="en-US" dirty="0">
                    <a:solidFill>
                      <a:srgbClr val="FF6600"/>
                    </a:solidFill>
                  </a:rPr>
                  <a:t>Linear part is an EPD ! </a:t>
                </a:r>
                <a:r>
                  <a:rPr lang="en-US" dirty="0"/>
                  <a:t>(typical) (SK &amp; Littman, 1993: holomorphic case, SK 1996:</a:t>
                </a:r>
                <a14:m>
                  <m:oMath xmlns:m="http://schemas.openxmlformats.org/officeDocument/2006/math">
                    <m:sSup>
                      <m:sSupPr>
                        <m:ctrlPr>
                          <a:rPr lang="fr-FR" b="1" i="1" smtClean="0">
                            <a:latin typeface="Cambria Math" panose="02040503050406030204" pitchFamily="18" charset="0"/>
                          </a:rPr>
                        </m:ctrlPr>
                      </m:sSupPr>
                      <m:e>
                        <m:r>
                          <a:rPr lang="fr-FR" b="1" i="1" smtClean="0">
                            <a:latin typeface="Cambria Math" panose="02040503050406030204" pitchFamily="18" charset="0"/>
                          </a:rPr>
                          <m:t>𝑯</m:t>
                        </m:r>
                      </m:e>
                      <m:sup>
                        <m:r>
                          <a:rPr lang="fr-FR" b="1" i="1" smtClean="0">
                            <a:latin typeface="Cambria Math" panose="02040503050406030204" pitchFamily="18" charset="0"/>
                          </a:rPr>
                          <m:t>𝒔</m:t>
                        </m:r>
                      </m:sup>
                    </m:sSup>
                  </m:oMath>
                </a14:m>
                <a:r>
                  <a:rPr lang="en-US" dirty="0"/>
                  <a:t>)</a:t>
                </a:r>
              </a:p>
              <a:p>
                <a:pPr>
                  <a:buFont typeface="Arial" charset="0"/>
                  <a:buChar char="•"/>
                </a:pPr>
                <a:r>
                  <a:rPr lang="en-US" dirty="0" err="1"/>
                  <a:t>Liouville</a:t>
                </a:r>
                <a:r>
                  <a:rPr lang="en-US" dirty="0"/>
                  <a:t> (1853). </a:t>
                </a: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a:rPr>
                          <m:t>𝒖</m:t>
                        </m:r>
                      </m:e>
                      <m:sub>
                        <m:r>
                          <a:rPr lang="en-US" b="1" i="1" smtClean="0">
                            <a:latin typeface="Cambria Math"/>
                          </a:rPr>
                          <m:t>𝝃𝜼</m:t>
                        </m:r>
                      </m:sub>
                    </m:sSub>
                    <m:r>
                      <a:rPr lang="en-US" b="1" i="1" smtClean="0">
                        <a:latin typeface="Cambria Math"/>
                      </a:rPr>
                      <m:t>=</m:t>
                    </m:r>
                    <m:sSup>
                      <m:sSupPr>
                        <m:ctrlPr>
                          <a:rPr lang="en-US" b="1" i="1" smtClean="0">
                            <a:latin typeface="Cambria Math" panose="02040503050406030204" pitchFamily="18" charset="0"/>
                          </a:rPr>
                        </m:ctrlPr>
                      </m:sSupPr>
                      <m:e>
                        <m:r>
                          <a:rPr lang="en-US" b="1" i="1" smtClean="0">
                            <a:latin typeface="Cambria Math"/>
                          </a:rPr>
                          <m:t>𝒆</m:t>
                        </m:r>
                      </m:e>
                      <m:sup>
                        <m:r>
                          <a:rPr lang="en-US" b="1" i="1" smtClean="0">
                            <a:latin typeface="Cambria Math"/>
                          </a:rPr>
                          <m:t>𝒖</m:t>
                        </m:r>
                      </m:sup>
                    </m:sSup>
                  </m:oMath>
                </a14:m>
                <a:r>
                  <a:rPr lang="en-US" dirty="0"/>
                  <a:t> : </a:t>
                </a:r>
                <a14:m>
                  <m:oMath xmlns:m="http://schemas.openxmlformats.org/officeDocument/2006/math">
                    <m:r>
                      <a:rPr lang="en-US" b="1" i="1" smtClean="0">
                        <a:latin typeface="Cambria Math"/>
                      </a:rPr>
                      <m:t>𝒖</m:t>
                    </m:r>
                    <m:r>
                      <a:rPr lang="en-US" b="1" i="1" smtClean="0">
                        <a:latin typeface="Cambria Math"/>
                      </a:rPr>
                      <m:t>=</m:t>
                    </m:r>
                    <m:func>
                      <m:funcPr>
                        <m:ctrlPr>
                          <a:rPr lang="en-US" b="1" i="1" smtClean="0">
                            <a:latin typeface="Cambria Math" panose="02040503050406030204" pitchFamily="18" charset="0"/>
                          </a:rPr>
                        </m:ctrlPr>
                      </m:funcPr>
                      <m:fName>
                        <m:r>
                          <m:rPr>
                            <m:sty m:val="p"/>
                          </m:rPr>
                          <a:rPr lang="en-US" b="0" i="0" smtClean="0">
                            <a:latin typeface="Cambria Math"/>
                          </a:rPr>
                          <m:t>ln</m:t>
                        </m:r>
                      </m:fName>
                      <m:e>
                        <m:f>
                          <m:fPr>
                            <m:ctrlPr>
                              <a:rPr lang="en-US" b="1" i="1" smtClean="0">
                                <a:latin typeface="Cambria Math" panose="02040503050406030204" pitchFamily="18" charset="0"/>
                              </a:rPr>
                            </m:ctrlPr>
                          </m:fPr>
                          <m:num>
                            <m:r>
                              <a:rPr lang="en-US" b="1" i="1" smtClean="0">
                                <a:latin typeface="Cambria Math"/>
                              </a:rPr>
                              <m:t>𝟐</m:t>
                            </m:r>
                            <m:sSup>
                              <m:sSupPr>
                                <m:ctrlPr>
                                  <a:rPr lang="en-US" b="1" i="1" smtClean="0">
                                    <a:latin typeface="Cambria Math" panose="02040503050406030204" pitchFamily="18" charset="0"/>
                                  </a:rPr>
                                </m:ctrlPr>
                              </m:sSupPr>
                              <m:e>
                                <m:r>
                                  <a:rPr lang="en-US" b="1" i="1" smtClean="0">
                                    <a:latin typeface="Cambria Math"/>
                                  </a:rPr>
                                  <m:t>𝒇</m:t>
                                </m:r>
                              </m:e>
                              <m:sup>
                                <m:r>
                                  <a:rPr lang="en-US" b="1" i="1" smtClean="0">
                                    <a:latin typeface="Cambria Math"/>
                                  </a:rPr>
                                  <m:t>′</m:t>
                                </m:r>
                              </m:sup>
                            </m:sSup>
                            <m:d>
                              <m:dPr>
                                <m:ctrlPr>
                                  <a:rPr lang="en-US" b="1" i="1" smtClean="0">
                                    <a:latin typeface="Cambria Math" panose="02040503050406030204" pitchFamily="18" charset="0"/>
                                  </a:rPr>
                                </m:ctrlPr>
                              </m:dPr>
                              <m:e>
                                <m:r>
                                  <a:rPr lang="en-US" b="1" i="1" smtClean="0">
                                    <a:latin typeface="Cambria Math"/>
                                  </a:rPr>
                                  <m:t>𝝃</m:t>
                                </m:r>
                              </m:e>
                            </m:d>
                            <m:sSup>
                              <m:sSupPr>
                                <m:ctrlPr>
                                  <a:rPr lang="en-US" b="1" i="1" smtClean="0">
                                    <a:latin typeface="Cambria Math" panose="02040503050406030204" pitchFamily="18" charset="0"/>
                                  </a:rPr>
                                </m:ctrlPr>
                              </m:sSupPr>
                              <m:e>
                                <m:r>
                                  <a:rPr lang="en-US" b="1" i="1" smtClean="0">
                                    <a:latin typeface="Cambria Math"/>
                                  </a:rPr>
                                  <m:t>𝒈</m:t>
                                </m:r>
                              </m:e>
                              <m:sup>
                                <m:r>
                                  <a:rPr lang="en-US" b="1" i="1" smtClean="0">
                                    <a:latin typeface="Cambria Math"/>
                                  </a:rPr>
                                  <m:t>′</m:t>
                                </m:r>
                              </m:sup>
                            </m:sSup>
                            <m:d>
                              <m:dPr>
                                <m:ctrlPr>
                                  <a:rPr lang="en-US" b="1" i="1" smtClean="0">
                                    <a:latin typeface="Cambria Math" panose="02040503050406030204" pitchFamily="18" charset="0"/>
                                  </a:rPr>
                                </m:ctrlPr>
                              </m:dPr>
                              <m:e>
                                <m:r>
                                  <a:rPr lang="en-US" b="1" i="1" smtClean="0">
                                    <a:latin typeface="Cambria Math"/>
                                  </a:rPr>
                                  <m:t>𝜼</m:t>
                                </m:r>
                              </m:e>
                            </m:d>
                          </m:num>
                          <m:den>
                            <m:sSup>
                              <m:sSupPr>
                                <m:ctrlPr>
                                  <a:rPr lang="en-US" b="1" i="1" smtClean="0">
                                    <a:latin typeface="Cambria Math" panose="02040503050406030204" pitchFamily="18" charset="0"/>
                                  </a:rPr>
                                </m:ctrlPr>
                              </m:sSupPr>
                              <m:e>
                                <m:d>
                                  <m:dPr>
                                    <m:ctrlPr>
                                      <a:rPr lang="en-US" b="1" i="1" smtClean="0">
                                        <a:latin typeface="Cambria Math" panose="02040503050406030204" pitchFamily="18" charset="0"/>
                                      </a:rPr>
                                    </m:ctrlPr>
                                  </m:dPr>
                                  <m:e>
                                    <m:r>
                                      <a:rPr lang="en-US" b="1" i="1" smtClean="0">
                                        <a:latin typeface="Cambria Math"/>
                                      </a:rPr>
                                      <m:t>𝒇</m:t>
                                    </m:r>
                                    <m:d>
                                      <m:dPr>
                                        <m:ctrlPr>
                                          <a:rPr lang="en-US" b="1" i="1" smtClean="0">
                                            <a:latin typeface="Cambria Math" panose="02040503050406030204" pitchFamily="18" charset="0"/>
                                          </a:rPr>
                                        </m:ctrlPr>
                                      </m:dPr>
                                      <m:e>
                                        <m:r>
                                          <a:rPr lang="en-US" b="1" i="1" smtClean="0">
                                            <a:latin typeface="Cambria Math"/>
                                          </a:rPr>
                                          <m:t>𝝃</m:t>
                                        </m:r>
                                      </m:e>
                                    </m:d>
                                    <m:r>
                                      <a:rPr lang="en-US" b="1" i="1" smtClean="0">
                                        <a:latin typeface="Cambria Math"/>
                                      </a:rPr>
                                      <m:t>+</m:t>
                                    </m:r>
                                    <m:r>
                                      <a:rPr lang="en-US" b="1" i="1" smtClean="0">
                                        <a:latin typeface="Cambria Math"/>
                                      </a:rPr>
                                      <m:t>𝒈</m:t>
                                    </m:r>
                                    <m:d>
                                      <m:dPr>
                                        <m:ctrlPr>
                                          <a:rPr lang="en-US" b="1" i="1" smtClean="0">
                                            <a:latin typeface="Cambria Math" panose="02040503050406030204" pitchFamily="18" charset="0"/>
                                          </a:rPr>
                                        </m:ctrlPr>
                                      </m:dPr>
                                      <m:e>
                                        <m:r>
                                          <a:rPr lang="en-US" b="1" i="1" smtClean="0">
                                            <a:latin typeface="Cambria Math"/>
                                          </a:rPr>
                                          <m:t>𝜼</m:t>
                                        </m:r>
                                      </m:e>
                                    </m:d>
                                  </m:e>
                                </m:d>
                              </m:e>
                              <m:sup>
                                <m:r>
                                  <a:rPr lang="en-US" b="1" i="1" smtClean="0">
                                    <a:latin typeface="Cambria Math"/>
                                  </a:rPr>
                                  <m:t>𝟐</m:t>
                                </m:r>
                              </m:sup>
                            </m:sSup>
                          </m:den>
                        </m:f>
                      </m:e>
                    </m:func>
                    <m:r>
                      <a:rPr lang="en-US" b="1" i="1" smtClean="0">
                        <a:latin typeface="Cambria Math"/>
                      </a:rPr>
                      <m:t>. </m:t>
                    </m:r>
                  </m:oMath>
                </a14:m>
                <a:r>
                  <a:rPr lang="en-US" dirty="0"/>
                  <a:t>   (SK, 1999, </a:t>
                </a:r>
                <a:r>
                  <a:rPr lang="en-US" dirty="0" err="1"/>
                  <a:t>Bogatov</a:t>
                </a:r>
                <a:r>
                  <a:rPr lang="en-US" dirty="0"/>
                  <a:t> &amp; SK, 2021). Higher dimensions: </a:t>
                </a:r>
                <a:r>
                  <a:rPr lang="en-US" dirty="0">
                    <a:solidFill>
                      <a:srgbClr val="FF6600"/>
                    </a:solidFill>
                  </a:rPr>
                  <a:t>need logs in expansion</a:t>
                </a:r>
                <a:r>
                  <a:rPr lang="en-US" dirty="0"/>
                  <a:t>.</a:t>
                </a:r>
              </a:p>
              <a:p>
                <a:pPr>
                  <a:buFont typeface="Arial" charset="0"/>
                  <a:buChar char="•"/>
                </a:pPr>
                <a:r>
                  <a:rPr lang="en-US" u="sng" dirty="0">
                    <a:solidFill>
                      <a:srgbClr val="008000"/>
                    </a:solidFill>
                  </a:rPr>
                  <a:t>Korteweg-de </a:t>
                </a:r>
                <a:r>
                  <a:rPr lang="en-US" u="sng" dirty="0" err="1">
                    <a:solidFill>
                      <a:srgbClr val="008000"/>
                    </a:solidFill>
                  </a:rPr>
                  <a:t>Vries</a:t>
                </a:r>
                <a14:m>
                  <m:oMath xmlns:m="http://schemas.openxmlformats.org/officeDocument/2006/math">
                    <m:sSub>
                      <m:sSubPr>
                        <m:ctrlPr>
                          <a:rPr lang="en-US" b="1" i="1" smtClean="0">
                            <a:latin typeface="Cambria Math" panose="02040503050406030204" pitchFamily="18" charset="0"/>
                          </a:rPr>
                        </m:ctrlPr>
                      </m:sSubPr>
                      <m:e>
                        <m:r>
                          <a:rPr lang="fr-FR" b="1" i="1" smtClean="0">
                            <a:latin typeface="Cambria Math" panose="02040503050406030204" pitchFamily="18" charset="0"/>
                          </a:rPr>
                          <m:t> </m:t>
                        </m:r>
                        <m:r>
                          <a:rPr lang="en-US" b="1" i="1" smtClean="0">
                            <a:latin typeface="Cambria Math"/>
                          </a:rPr>
                          <m:t>𝒖</m:t>
                        </m:r>
                      </m:e>
                      <m:sub>
                        <m:r>
                          <a:rPr lang="en-US" b="1" i="1" smtClean="0">
                            <a:latin typeface="Cambria Math"/>
                          </a:rPr>
                          <m:t>𝒕</m:t>
                        </m:r>
                      </m:sub>
                    </m:sSub>
                    <m:r>
                      <a:rPr lang="en-US" b="1" i="1" smtClean="0">
                        <a:latin typeface="Cambria Math"/>
                      </a:rPr>
                      <m:t>+</m:t>
                    </m:r>
                    <m:r>
                      <a:rPr lang="en-US" b="1" i="1" smtClean="0">
                        <a:latin typeface="Cambria Math"/>
                      </a:rPr>
                      <m:t>𝟔</m:t>
                    </m:r>
                    <m:r>
                      <a:rPr lang="en-US" b="1" i="1" smtClean="0">
                        <a:latin typeface="Cambria Math"/>
                      </a:rPr>
                      <m:t>𝒖</m:t>
                    </m:r>
                    <m:sSub>
                      <m:sSubPr>
                        <m:ctrlPr>
                          <a:rPr lang="en-US" b="1" i="1" smtClean="0">
                            <a:latin typeface="Cambria Math" panose="02040503050406030204" pitchFamily="18" charset="0"/>
                          </a:rPr>
                        </m:ctrlPr>
                      </m:sSubPr>
                      <m:e>
                        <m:r>
                          <a:rPr lang="en-US" b="1" i="1" smtClean="0">
                            <a:latin typeface="Cambria Math"/>
                          </a:rPr>
                          <m:t>𝒖</m:t>
                        </m:r>
                      </m:e>
                      <m:sub>
                        <m:r>
                          <a:rPr lang="en-US" b="1" i="1" smtClean="0">
                            <a:latin typeface="Cambria Math"/>
                          </a:rPr>
                          <m:t>𝒙</m:t>
                        </m:r>
                      </m:sub>
                    </m:sSub>
                    <m:r>
                      <a:rPr lang="en-US" b="1" i="1" smtClean="0">
                        <a:latin typeface="Cambria Math"/>
                      </a:rPr>
                      <m:t>+</m:t>
                    </m:r>
                    <m:sSub>
                      <m:sSubPr>
                        <m:ctrlPr>
                          <a:rPr lang="en-US" b="1" i="1" smtClean="0">
                            <a:latin typeface="Cambria Math" panose="02040503050406030204" pitchFamily="18" charset="0"/>
                          </a:rPr>
                        </m:ctrlPr>
                      </m:sSubPr>
                      <m:e>
                        <m:r>
                          <a:rPr lang="en-US" b="1" i="1" smtClean="0">
                            <a:latin typeface="Cambria Math"/>
                          </a:rPr>
                          <m:t>𝒖</m:t>
                        </m:r>
                      </m:e>
                      <m:sub>
                        <m:r>
                          <a:rPr lang="en-US" b="1" i="1" smtClean="0">
                            <a:latin typeface="Cambria Math"/>
                          </a:rPr>
                          <m:t>𝒙𝒙𝒙</m:t>
                        </m:r>
                      </m:sub>
                    </m:sSub>
                    <m:r>
                      <a:rPr lang="en-US" b="1" i="1" smtClean="0">
                        <a:latin typeface="Cambria Math"/>
                      </a:rPr>
                      <m:t>=</m:t>
                    </m:r>
                    <m:r>
                      <a:rPr lang="en-US" b="1" i="1" smtClean="0">
                        <a:latin typeface="Cambria Math"/>
                      </a:rPr>
                      <m:t>𝟎</m:t>
                    </m:r>
                  </m:oMath>
                </a14:m>
                <a:r>
                  <a:rPr lang="en-US" b="1" dirty="0"/>
                  <a:t>, </a:t>
                </a:r>
                <a14:m>
                  <m:oMath xmlns:m="http://schemas.openxmlformats.org/officeDocument/2006/math">
                    <m:r>
                      <a:rPr lang="en-US" b="1" i="1" smtClean="0">
                        <a:latin typeface="Cambria Math"/>
                      </a:rPr>
                      <m:t>𝑻</m:t>
                    </m:r>
                    <m:r>
                      <a:rPr lang="en-US" b="1" i="1" smtClean="0">
                        <a:latin typeface="Cambria Math"/>
                      </a:rPr>
                      <m:t>=</m:t>
                    </m:r>
                    <m:r>
                      <a:rPr lang="en-US" b="1" i="1" smtClean="0">
                        <a:latin typeface="Cambria Math"/>
                      </a:rPr>
                      <m:t>𝒙</m:t>
                    </m:r>
                    <m:r>
                      <a:rPr lang="en-US" b="1" i="1" smtClean="0">
                        <a:latin typeface="Cambria Math"/>
                      </a:rPr>
                      <m:t>−</m:t>
                    </m:r>
                    <m:r>
                      <a:rPr lang="en-US" b="1" i="1" smtClean="0">
                        <a:latin typeface="Cambria Math"/>
                      </a:rPr>
                      <m:t>𝝍</m:t>
                    </m:r>
                    <m:r>
                      <a:rPr lang="en-US" b="1" i="1" smtClean="0">
                        <a:latin typeface="Cambria Math"/>
                      </a:rPr>
                      <m:t>(</m:t>
                    </m:r>
                    <m:r>
                      <a:rPr lang="en-US" b="1" i="1" smtClean="0">
                        <a:latin typeface="Cambria Math"/>
                      </a:rPr>
                      <m:t>𝒕</m:t>
                    </m:r>
                    <m:r>
                      <a:rPr lang="en-US" b="1" i="1" smtClean="0">
                        <a:latin typeface="Cambria Math"/>
                      </a:rPr>
                      <m:t>)</m:t>
                    </m:r>
                  </m:oMath>
                </a14:m>
                <a:endParaRPr lang="en-US" b="1" dirty="0"/>
              </a:p>
              <a:p>
                <a:pPr marL="0" indent="0"/>
                <a14:m>
                  <m:oMath xmlns:m="http://schemas.openxmlformats.org/officeDocument/2006/math">
                    <m:r>
                      <a:rPr lang="en-US" b="1" i="1" smtClean="0">
                        <a:latin typeface="Cambria Math"/>
                      </a:rPr>
                      <m:t>𝒖</m:t>
                    </m:r>
                    <m:r>
                      <a:rPr lang="en-US" b="1" i="1" smtClean="0">
                        <a:latin typeface="Cambria Math"/>
                      </a:rPr>
                      <m:t>=</m:t>
                    </m:r>
                    <m:sSup>
                      <m:sSupPr>
                        <m:ctrlPr>
                          <a:rPr lang="en-US" b="1" i="1" smtClean="0">
                            <a:latin typeface="Cambria Math" panose="02040503050406030204" pitchFamily="18" charset="0"/>
                          </a:rPr>
                        </m:ctrlPr>
                      </m:sSupPr>
                      <m:e>
                        <m:r>
                          <a:rPr lang="en-US" b="1" i="1" smtClean="0">
                            <a:latin typeface="Cambria Math"/>
                          </a:rPr>
                          <m:t>𝑻</m:t>
                        </m:r>
                      </m:e>
                      <m:sup>
                        <m:r>
                          <a:rPr lang="en-US" b="1" i="1" smtClean="0">
                            <a:latin typeface="Cambria Math"/>
                          </a:rPr>
                          <m:t>−</m:t>
                        </m:r>
                        <m:r>
                          <a:rPr lang="en-US" b="1" i="1" smtClean="0">
                            <a:latin typeface="Cambria Math"/>
                          </a:rPr>
                          <m:t>𝟐</m:t>
                        </m:r>
                      </m:sup>
                    </m:sSup>
                    <m:d>
                      <m:dPr>
                        <m:begChr m:val="{"/>
                        <m:endChr m:val="}"/>
                        <m:ctrlPr>
                          <a:rPr lang="en-US" b="1" i="1" smtClean="0">
                            <a:latin typeface="Cambria Math" panose="02040503050406030204" pitchFamily="18" charset="0"/>
                          </a:rPr>
                        </m:ctrlPr>
                      </m:dPr>
                      <m:e>
                        <m:nary>
                          <m:naryPr>
                            <m:chr m:val="∑"/>
                            <m:ctrlPr>
                              <a:rPr lang="en-US" b="1" i="1" smtClean="0">
                                <a:latin typeface="Cambria Math" panose="02040503050406030204" pitchFamily="18" charset="0"/>
                              </a:rPr>
                            </m:ctrlPr>
                          </m:naryPr>
                          <m:sub>
                            <m:r>
                              <m:rPr>
                                <m:brk m:alnAt="23"/>
                              </m:rPr>
                              <a:rPr lang="en-US" b="1" i="1" smtClean="0">
                                <a:latin typeface="Cambria Math"/>
                              </a:rPr>
                              <m:t>𝒋</m:t>
                            </m:r>
                            <m:r>
                              <a:rPr lang="en-US" b="1" i="1" smtClean="0">
                                <a:latin typeface="Cambria Math"/>
                              </a:rPr>
                              <m:t>=</m:t>
                            </m:r>
                            <m:r>
                              <a:rPr lang="en-US" b="1" i="1" smtClean="0">
                                <a:latin typeface="Cambria Math"/>
                              </a:rPr>
                              <m:t>𝟎</m:t>
                            </m:r>
                          </m:sub>
                          <m:sup>
                            <m:r>
                              <a:rPr lang="en-US" b="1" i="1" smtClean="0">
                                <a:latin typeface="Cambria Math"/>
                              </a:rPr>
                              <m:t>+∞</m:t>
                            </m:r>
                          </m:sup>
                          <m:e>
                            <m:sSub>
                              <m:sSubPr>
                                <m:ctrlPr>
                                  <a:rPr lang="en-US" b="1" i="1" smtClean="0">
                                    <a:latin typeface="Cambria Math" panose="02040503050406030204" pitchFamily="18" charset="0"/>
                                  </a:rPr>
                                </m:ctrlPr>
                              </m:sSubPr>
                              <m:e>
                                <m:r>
                                  <a:rPr lang="en-US" b="1" i="1" smtClean="0">
                                    <a:latin typeface="Cambria Math"/>
                                  </a:rPr>
                                  <m:t>𝒖</m:t>
                                </m:r>
                              </m:e>
                              <m:sub>
                                <m:r>
                                  <a:rPr lang="en-US" b="1" i="1" smtClean="0">
                                    <a:latin typeface="Cambria Math"/>
                                  </a:rPr>
                                  <m:t>𝒋</m:t>
                                </m:r>
                              </m:sub>
                            </m:sSub>
                            <m:d>
                              <m:dPr>
                                <m:ctrlPr>
                                  <a:rPr lang="en-US" b="1" i="1" smtClean="0">
                                    <a:latin typeface="Cambria Math" panose="02040503050406030204" pitchFamily="18" charset="0"/>
                                  </a:rPr>
                                </m:ctrlPr>
                              </m:dPr>
                              <m:e>
                                <m:r>
                                  <a:rPr lang="en-US" b="1" i="1" smtClean="0">
                                    <a:latin typeface="Cambria Math"/>
                                  </a:rPr>
                                  <m:t>𝒕</m:t>
                                </m:r>
                              </m:e>
                            </m:d>
                            <m:sSup>
                              <m:sSupPr>
                                <m:ctrlPr>
                                  <a:rPr lang="en-US" b="1" i="1" smtClean="0">
                                    <a:latin typeface="Cambria Math" panose="02040503050406030204" pitchFamily="18" charset="0"/>
                                  </a:rPr>
                                </m:ctrlPr>
                              </m:sSupPr>
                              <m:e>
                                <m:r>
                                  <a:rPr lang="en-US" b="1" i="1" smtClean="0">
                                    <a:latin typeface="Cambria Math"/>
                                  </a:rPr>
                                  <m:t>𝑻</m:t>
                                </m:r>
                              </m:e>
                              <m:sup>
                                <m:r>
                                  <a:rPr lang="en-US" b="1" i="1" smtClean="0">
                                    <a:latin typeface="Cambria Math"/>
                                  </a:rPr>
                                  <m:t>𝒋</m:t>
                                </m:r>
                              </m:sup>
                            </m:sSup>
                          </m:e>
                        </m:nary>
                      </m:e>
                    </m:d>
                  </m:oMath>
                </a14:m>
                <a:r>
                  <a:rPr lang="en-US" dirty="0"/>
                  <a:t> with </a:t>
                </a:r>
                <a14:m>
                  <m:oMath xmlns:m="http://schemas.openxmlformats.org/officeDocument/2006/math">
                    <m:sSub>
                      <m:sSubPr>
                        <m:ctrlPr>
                          <a:rPr lang="en-US" b="1" i="1" smtClean="0">
                            <a:solidFill>
                              <a:srgbClr val="0070C0"/>
                            </a:solidFill>
                            <a:latin typeface="Cambria Math" panose="02040503050406030204" pitchFamily="18" charset="0"/>
                          </a:rPr>
                        </m:ctrlPr>
                      </m:sSubPr>
                      <m:e>
                        <m:r>
                          <a:rPr lang="en-US" b="1" i="1" smtClean="0">
                            <a:solidFill>
                              <a:srgbClr val="0070C0"/>
                            </a:solidFill>
                            <a:latin typeface="Cambria Math"/>
                          </a:rPr>
                          <m:t>𝝍</m:t>
                        </m:r>
                        <m:r>
                          <a:rPr lang="en-US" b="1" i="1" smtClean="0">
                            <a:solidFill>
                              <a:srgbClr val="0070C0"/>
                            </a:solidFill>
                            <a:latin typeface="Cambria Math"/>
                          </a:rPr>
                          <m:t>,  </m:t>
                        </m:r>
                        <m:r>
                          <a:rPr lang="en-US" b="1" i="1" smtClean="0">
                            <a:solidFill>
                              <a:srgbClr val="0070C0"/>
                            </a:solidFill>
                            <a:latin typeface="Cambria Math"/>
                          </a:rPr>
                          <m:t>𝒖</m:t>
                        </m:r>
                      </m:e>
                      <m:sub>
                        <m:r>
                          <a:rPr lang="en-US" b="1" i="1" smtClean="0">
                            <a:solidFill>
                              <a:srgbClr val="0070C0"/>
                            </a:solidFill>
                            <a:latin typeface="Cambria Math"/>
                          </a:rPr>
                          <m:t>𝟒</m:t>
                        </m:r>
                      </m:sub>
                    </m:sSub>
                  </m:oMath>
                </a14:m>
                <a:r>
                  <a:rPr lang="en-US" dirty="0">
                    <a:solidFill>
                      <a:srgbClr val="0070C0"/>
                    </a:solidFill>
                  </a:rPr>
                  <a:t> and </a:t>
                </a:r>
                <a14:m>
                  <m:oMath xmlns:m="http://schemas.openxmlformats.org/officeDocument/2006/math">
                    <m:sSub>
                      <m:sSubPr>
                        <m:ctrlPr>
                          <a:rPr lang="en-US" b="1" i="1" smtClean="0">
                            <a:solidFill>
                              <a:srgbClr val="0070C0"/>
                            </a:solidFill>
                            <a:latin typeface="Cambria Math" panose="02040503050406030204" pitchFamily="18" charset="0"/>
                          </a:rPr>
                        </m:ctrlPr>
                      </m:sSubPr>
                      <m:e>
                        <m:r>
                          <a:rPr lang="en-US" b="1" i="1" smtClean="0">
                            <a:solidFill>
                              <a:srgbClr val="0070C0"/>
                            </a:solidFill>
                            <a:latin typeface="Cambria Math"/>
                          </a:rPr>
                          <m:t>𝒖</m:t>
                        </m:r>
                      </m:e>
                      <m:sub>
                        <m:r>
                          <a:rPr lang="en-US" b="1" i="1" smtClean="0">
                            <a:solidFill>
                              <a:srgbClr val="0070C0"/>
                            </a:solidFill>
                            <a:latin typeface="Cambria Math"/>
                          </a:rPr>
                          <m:t>𝟔</m:t>
                        </m:r>
                      </m:sub>
                    </m:sSub>
                  </m:oMath>
                </a14:m>
                <a:r>
                  <a:rPr lang="en-US" dirty="0">
                    <a:solidFill>
                      <a:srgbClr val="0070C0"/>
                    </a:solidFill>
                  </a:rPr>
                  <a:t> </a:t>
                </a:r>
                <a:r>
                  <a:rPr lang="en-US" dirty="0"/>
                  <a:t>arbitrary</a:t>
                </a:r>
                <a:r>
                  <a:rPr lang="en-US" dirty="0">
                    <a:solidFill>
                      <a:srgbClr val="FF6600"/>
                    </a:solidFill>
                  </a:rPr>
                  <a:t>. No logs: typical for solitons</a:t>
                </a:r>
                <a:r>
                  <a:rPr lang="en-US" dirty="0"/>
                  <a:t>. Fuchsian Reduction enables perturbing solitons.</a:t>
                </a:r>
              </a:p>
              <a:p>
                <a:pPr>
                  <a:buFont typeface="Arial" charset="0"/>
                  <a:buChar char="•"/>
                </a:pPr>
                <a:endParaRPr lang="en-US" dirty="0"/>
              </a:p>
              <a:p>
                <a:pPr>
                  <a:buFont typeface="Arial" charset="0"/>
                  <a:buChar char="•"/>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21077" y="1600200"/>
                <a:ext cx="8706418" cy="5105400"/>
              </a:xfrm>
              <a:blipFill>
                <a:blip r:embed="rId3"/>
                <a:stretch>
                  <a:fillRect l="-770" t="-597"/>
                </a:stretch>
              </a:blipFill>
            </p:spPr>
            <p:txBody>
              <a:bodyPr/>
              <a:lstStyle/>
              <a:p>
                <a:r>
                  <a:rPr lang="fr-FR">
                    <a:noFill/>
                  </a:rPr>
                  <a:t> </a:t>
                </a:r>
              </a:p>
            </p:txBody>
          </p:sp>
        </mc:Fallback>
      </mc:AlternateContent>
    </p:spTree>
    <p:extLst>
      <p:ext uri="{BB962C8B-B14F-4D97-AF65-F5344CB8AC3E}">
        <p14:creationId xmlns:p14="http://schemas.microsoft.com/office/powerpoint/2010/main" val="144070972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32440" cy="1371600"/>
          </a:xfrm>
        </p:spPr>
        <p:txBody>
          <a:bodyPr/>
          <a:lstStyle/>
          <a:p>
            <a:r>
              <a:rPr lang="en-US" dirty="0"/>
              <a:t>Comparison with other theories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54360" y="1524000"/>
                <a:ext cx="8789640" cy="4844752"/>
              </a:xfrm>
            </p:spPr>
            <p:txBody>
              <a:bodyPr/>
              <a:lstStyle/>
              <a:p>
                <a:pPr marL="0" indent="0"/>
                <a:r>
                  <a:rPr lang="en-US" sz="2400" dirty="0">
                    <a:solidFill>
                      <a:srgbClr val="0000FF"/>
                    </a:solidFill>
                  </a:rPr>
                  <a:t>Implicit function theorem </a:t>
                </a:r>
                <a:r>
                  <a:rPr lang="en-US" sz="2400" dirty="0"/>
                  <a:t>(IFT) for </a:t>
                </a:r>
                <a14:m>
                  <m:oMath xmlns:m="http://schemas.openxmlformats.org/officeDocument/2006/math">
                    <m:r>
                      <a:rPr lang="en-US" sz="2400" i="1">
                        <a:latin typeface="Cambria Math"/>
                      </a:rPr>
                      <m:t>𝑷</m:t>
                    </m:r>
                    <m:d>
                      <m:dPr>
                        <m:ctrlPr>
                          <a:rPr lang="en-US" sz="2400" i="1">
                            <a:latin typeface="Cambria Math" panose="02040503050406030204" pitchFamily="18" charset="0"/>
                          </a:rPr>
                        </m:ctrlPr>
                      </m:dPr>
                      <m:e>
                        <m:r>
                          <a:rPr lang="en-US" sz="2400" i="1">
                            <a:latin typeface="Cambria Math"/>
                          </a:rPr>
                          <m:t>𝒙</m:t>
                        </m:r>
                        <m:r>
                          <a:rPr lang="en-US" sz="2400" i="1">
                            <a:latin typeface="Cambria Math"/>
                          </a:rPr>
                          <m:t>,</m:t>
                        </m:r>
                        <m:r>
                          <a:rPr lang="en-US" sz="2400" i="1">
                            <a:latin typeface="Cambria Math"/>
                          </a:rPr>
                          <m:t>𝒚</m:t>
                        </m:r>
                      </m:e>
                    </m:d>
                    <m:r>
                      <a:rPr lang="en-US" sz="2400" i="1">
                        <a:latin typeface="Cambria Math"/>
                      </a:rPr>
                      <m:t>=</m:t>
                    </m:r>
                    <m:r>
                      <a:rPr lang="en-US" sz="2400" i="1">
                        <a:latin typeface="Cambria Math"/>
                      </a:rPr>
                      <m:t>𝟎</m:t>
                    </m:r>
                    <m:r>
                      <a:rPr lang="en-US" sz="2400" i="1">
                        <a:latin typeface="Cambria Math"/>
                      </a:rPr>
                      <m:t> </m:t>
                    </m:r>
                    <m:r>
                      <a:rPr lang="en-US" sz="2400" i="1">
                        <a:latin typeface="Cambria Math"/>
                      </a:rPr>
                      <m:t>𝒏𝒆𝒂𝒓</m:t>
                    </m:r>
                    <m:r>
                      <a:rPr lang="en-US" sz="2400" i="1">
                        <a:latin typeface="Cambria Math"/>
                      </a:rPr>
                      <m:t>  (</m:t>
                    </m:r>
                    <m:sSub>
                      <m:sSubPr>
                        <m:ctrlPr>
                          <a:rPr lang="en-US" sz="2400" i="1">
                            <a:latin typeface="Cambria Math" panose="02040503050406030204" pitchFamily="18" charset="0"/>
                          </a:rPr>
                        </m:ctrlPr>
                      </m:sSubPr>
                      <m:e>
                        <m:r>
                          <a:rPr lang="en-US" sz="2400" i="1">
                            <a:latin typeface="Cambria Math"/>
                          </a:rPr>
                          <m:t>𝒙</m:t>
                        </m:r>
                      </m:e>
                      <m:sub>
                        <m:r>
                          <a:rPr lang="en-US" sz="2400" i="1">
                            <a:latin typeface="Cambria Math"/>
                          </a:rPr>
                          <m:t>𝟎</m:t>
                        </m:r>
                      </m:sub>
                    </m:sSub>
                    <m:r>
                      <a:rPr lang="en-US" sz="2400" i="1">
                        <a:latin typeface="Cambria Math"/>
                      </a:rPr>
                      <m:t>, </m:t>
                    </m:r>
                    <m:sSub>
                      <m:sSubPr>
                        <m:ctrlPr>
                          <a:rPr lang="en-US" sz="2400" i="1">
                            <a:latin typeface="Cambria Math" panose="02040503050406030204" pitchFamily="18" charset="0"/>
                          </a:rPr>
                        </m:ctrlPr>
                      </m:sSubPr>
                      <m:e>
                        <m:r>
                          <a:rPr lang="en-US" sz="2400" i="1">
                            <a:latin typeface="Cambria Math"/>
                          </a:rPr>
                          <m:t>𝒚</m:t>
                        </m:r>
                      </m:e>
                      <m:sub>
                        <m:r>
                          <a:rPr lang="en-US" sz="2400" i="1">
                            <a:latin typeface="Cambria Math"/>
                          </a:rPr>
                          <m:t>𝟎</m:t>
                        </m:r>
                      </m:sub>
                    </m:sSub>
                    <m:r>
                      <a:rPr lang="en-US" sz="2400" i="1">
                        <a:latin typeface="Cambria Math"/>
                      </a:rPr>
                      <m:t>): </m:t>
                    </m:r>
                  </m:oMath>
                </a14:m>
                <a:r>
                  <a:rPr lang="en-US" sz="2400" dirty="0"/>
                  <a:t>if </a:t>
                </a:r>
                <a14:m>
                  <m:oMath xmlns:m="http://schemas.openxmlformats.org/officeDocument/2006/math">
                    <m:sSub>
                      <m:sSubPr>
                        <m:ctrlPr>
                          <a:rPr lang="en-US" sz="2400" b="1" i="1" smtClean="0">
                            <a:solidFill>
                              <a:srgbClr val="00B050"/>
                            </a:solidFill>
                            <a:latin typeface="Cambria Math" panose="02040503050406030204" pitchFamily="18" charset="0"/>
                          </a:rPr>
                        </m:ctrlPr>
                      </m:sSubPr>
                      <m:e>
                        <m:r>
                          <a:rPr lang="en-US" sz="2400" b="1" i="1" smtClean="0">
                            <a:solidFill>
                              <a:srgbClr val="00B050"/>
                            </a:solidFill>
                            <a:latin typeface="Cambria Math"/>
                          </a:rPr>
                          <m:t>𝑷</m:t>
                        </m:r>
                      </m:e>
                      <m:sub>
                        <m:r>
                          <a:rPr lang="en-US" sz="2400" b="1" i="1" smtClean="0">
                            <a:solidFill>
                              <a:srgbClr val="00B050"/>
                            </a:solidFill>
                            <a:latin typeface="Cambria Math"/>
                          </a:rPr>
                          <m:t>𝒚</m:t>
                        </m:r>
                      </m:sub>
                    </m:sSub>
                    <m:r>
                      <a:rPr lang="en-US" sz="2400" b="1" i="1" smtClean="0">
                        <a:solidFill>
                          <a:srgbClr val="00B050"/>
                        </a:solidFill>
                        <a:latin typeface="Cambria Math"/>
                      </a:rPr>
                      <m:t>≠</m:t>
                    </m:r>
                    <m:r>
                      <a:rPr lang="en-US" sz="2400" b="1" i="1" smtClean="0">
                        <a:solidFill>
                          <a:srgbClr val="00B050"/>
                        </a:solidFill>
                        <a:latin typeface="Cambria Math"/>
                      </a:rPr>
                      <m:t>𝟎</m:t>
                    </m:r>
                  </m:oMath>
                </a14:m>
                <a:r>
                  <a:rPr lang="en-US" sz="2400" dirty="0">
                    <a:solidFill>
                      <a:srgbClr val="00B050"/>
                    </a:solidFill>
                  </a:rPr>
                  <a:t>   </a:t>
                </a:r>
                <a:r>
                  <a:rPr lang="en-US" sz="2400" dirty="0"/>
                  <a:t>→   </a:t>
                </a:r>
                <a14:m>
                  <m:oMath xmlns:m="http://schemas.openxmlformats.org/officeDocument/2006/math">
                    <m:r>
                      <a:rPr lang="en-US" sz="2400" i="1">
                        <a:latin typeface="Cambria Math"/>
                      </a:rPr>
                      <m:t>𝒚</m:t>
                    </m:r>
                    <m:r>
                      <a:rPr lang="en-US" sz="2400" i="1">
                        <a:latin typeface="Cambria Math"/>
                      </a:rPr>
                      <m:t>=</m:t>
                    </m:r>
                    <m:sSub>
                      <m:sSubPr>
                        <m:ctrlPr>
                          <a:rPr lang="en-US" sz="2400" i="1">
                            <a:latin typeface="Cambria Math" panose="02040503050406030204" pitchFamily="18" charset="0"/>
                          </a:rPr>
                        </m:ctrlPr>
                      </m:sSubPr>
                      <m:e>
                        <m:r>
                          <a:rPr lang="en-US" sz="2400" i="1">
                            <a:latin typeface="Cambria Math"/>
                          </a:rPr>
                          <m:t>𝒚</m:t>
                        </m:r>
                      </m:e>
                      <m:sub>
                        <m:r>
                          <a:rPr lang="en-US" sz="2400" i="1">
                            <a:latin typeface="Cambria Math"/>
                          </a:rPr>
                          <m:t>𝟎</m:t>
                        </m:r>
                      </m:sub>
                    </m:sSub>
                    <m:r>
                      <a:rPr lang="en-US" sz="2400" i="1">
                        <a:latin typeface="Cambria Math"/>
                      </a:rPr>
                      <m:t>+</m:t>
                    </m:r>
                    <m:sSub>
                      <m:sSubPr>
                        <m:ctrlPr>
                          <a:rPr lang="en-US" sz="2400" i="1">
                            <a:latin typeface="Cambria Math" panose="02040503050406030204" pitchFamily="18" charset="0"/>
                          </a:rPr>
                        </m:ctrlPr>
                      </m:sSubPr>
                      <m:e>
                        <m:r>
                          <a:rPr lang="en-US" sz="2400" i="1">
                            <a:latin typeface="Cambria Math"/>
                          </a:rPr>
                          <m:t>𝒚</m:t>
                        </m:r>
                      </m:e>
                      <m:sub>
                        <m:r>
                          <a:rPr lang="en-US" sz="2400" i="1">
                            <a:latin typeface="Cambria Math"/>
                          </a:rPr>
                          <m:t>𝟏</m:t>
                        </m:r>
                      </m:sub>
                    </m:sSub>
                    <m:r>
                      <a:rPr lang="en-US" sz="2400" i="1">
                        <a:latin typeface="Cambria Math"/>
                      </a:rPr>
                      <m:t>(</m:t>
                    </m:r>
                    <m:r>
                      <a:rPr lang="en-US" sz="2400" i="1">
                        <a:latin typeface="Cambria Math"/>
                      </a:rPr>
                      <m:t>𝒙</m:t>
                    </m:r>
                    <m:r>
                      <a:rPr lang="en-US" sz="2400" i="1">
                        <a:latin typeface="Cambria Math"/>
                      </a:rPr>
                      <m:t>−</m:t>
                    </m:r>
                    <m:sSub>
                      <m:sSubPr>
                        <m:ctrlPr>
                          <a:rPr lang="en-US" sz="2400" i="1">
                            <a:latin typeface="Cambria Math" panose="02040503050406030204" pitchFamily="18" charset="0"/>
                          </a:rPr>
                        </m:ctrlPr>
                      </m:sSubPr>
                      <m:e>
                        <m:r>
                          <a:rPr lang="en-US" sz="2400" i="1">
                            <a:latin typeface="Cambria Math"/>
                          </a:rPr>
                          <m:t>𝒙</m:t>
                        </m:r>
                      </m:e>
                      <m:sub>
                        <m:r>
                          <a:rPr lang="en-US" sz="2400" i="1">
                            <a:latin typeface="Cambria Math"/>
                          </a:rPr>
                          <m:t>𝟎</m:t>
                        </m:r>
                      </m:sub>
                    </m:sSub>
                    <m:r>
                      <a:rPr lang="en-US" sz="2400" i="1">
                        <a:latin typeface="Cambria Math"/>
                      </a:rPr>
                      <m:t>)+⋯</m:t>
                    </m:r>
                  </m:oMath>
                </a14:m>
                <a:r>
                  <a:rPr lang="en-US" sz="2400" dirty="0"/>
                  <a:t>  </a:t>
                </a:r>
              </a:p>
              <a:p>
                <a:pPr marL="0" indent="0"/>
                <a:r>
                  <a:rPr lang="en-US" sz="2400" dirty="0" err="1">
                    <a:solidFill>
                      <a:srgbClr val="0000FF"/>
                    </a:solidFill>
                  </a:rPr>
                  <a:t>Puiseux</a:t>
                </a:r>
                <a:r>
                  <a:rPr lang="en-US" sz="2400" dirty="0">
                    <a:solidFill>
                      <a:srgbClr val="0000FF"/>
                    </a:solidFill>
                  </a:rPr>
                  <a:t> series     </a:t>
                </a:r>
                <a:r>
                  <a:rPr lang="en-US" sz="2400" dirty="0"/>
                  <a:t>→ </a:t>
                </a:r>
                <a14:m>
                  <m:oMath xmlns:m="http://schemas.openxmlformats.org/officeDocument/2006/math">
                    <m:r>
                      <a:rPr lang="en-US" sz="2400" i="1">
                        <a:latin typeface="Cambria Math"/>
                      </a:rPr>
                      <m:t>𝒚</m:t>
                    </m:r>
                    <m:r>
                      <a:rPr lang="en-US" sz="2400" i="1">
                        <a:latin typeface="Cambria Math"/>
                      </a:rPr>
                      <m:t>=</m:t>
                    </m:r>
                    <m:sSup>
                      <m:sSupPr>
                        <m:ctrlPr>
                          <a:rPr lang="en-US" sz="2400" b="1" i="1" smtClean="0">
                            <a:latin typeface="Cambria Math" panose="02040503050406030204" pitchFamily="18" charset="0"/>
                          </a:rPr>
                        </m:ctrlPr>
                      </m:sSupPr>
                      <m:e>
                        <m:d>
                          <m:dPr>
                            <m:ctrlPr>
                              <a:rPr lang="en-US" sz="2400" b="1" i="1" smtClean="0">
                                <a:latin typeface="Cambria Math" panose="02040503050406030204" pitchFamily="18" charset="0"/>
                              </a:rPr>
                            </m:ctrlPr>
                          </m:dPr>
                          <m:e>
                            <m:r>
                              <a:rPr lang="en-US" sz="2400" b="1" i="1" smtClean="0">
                                <a:latin typeface="Cambria Math"/>
                              </a:rPr>
                              <m:t>𝒙</m:t>
                            </m:r>
                            <m:r>
                              <a:rPr lang="en-US" sz="2400" b="1" i="1" smtClean="0">
                                <a:latin typeface="Cambria Math"/>
                              </a:rPr>
                              <m:t>−</m:t>
                            </m:r>
                            <m:sSub>
                              <m:sSubPr>
                                <m:ctrlPr>
                                  <a:rPr lang="en-US" sz="2400" b="1" i="1" smtClean="0">
                                    <a:latin typeface="Cambria Math" panose="02040503050406030204" pitchFamily="18" charset="0"/>
                                  </a:rPr>
                                </m:ctrlPr>
                              </m:sSubPr>
                              <m:e>
                                <m:r>
                                  <a:rPr lang="en-US" sz="2400" b="1" i="1" smtClean="0">
                                    <a:latin typeface="Cambria Math"/>
                                  </a:rPr>
                                  <m:t>𝒙</m:t>
                                </m:r>
                              </m:e>
                              <m:sub>
                                <m:r>
                                  <a:rPr lang="en-US" sz="2400" b="1" i="1" smtClean="0">
                                    <a:latin typeface="Cambria Math"/>
                                  </a:rPr>
                                  <m:t>𝟎</m:t>
                                </m:r>
                              </m:sub>
                            </m:sSub>
                          </m:e>
                        </m:d>
                      </m:e>
                      <m:sup>
                        <m:r>
                          <a:rPr lang="en-US" sz="2400" b="1" i="1" smtClean="0">
                            <a:latin typeface="Cambria Math"/>
                          </a:rPr>
                          <m:t>𝝈</m:t>
                        </m:r>
                      </m:sup>
                    </m:sSup>
                    <m:r>
                      <a:rPr lang="en-US" sz="2400" b="1" i="1" smtClean="0">
                        <a:latin typeface="Cambria Math"/>
                      </a:rPr>
                      <m:t>[</m:t>
                    </m:r>
                    <m:sSub>
                      <m:sSubPr>
                        <m:ctrlPr>
                          <a:rPr lang="en-US" sz="2400" i="1">
                            <a:latin typeface="Cambria Math" panose="02040503050406030204" pitchFamily="18" charset="0"/>
                          </a:rPr>
                        </m:ctrlPr>
                      </m:sSubPr>
                      <m:e>
                        <m:r>
                          <a:rPr lang="en-US" sz="2400" b="1" i="1" smtClean="0">
                            <a:latin typeface="Cambria Math"/>
                          </a:rPr>
                          <m:t>𝒚</m:t>
                        </m:r>
                      </m:e>
                      <m:sub>
                        <m:r>
                          <a:rPr lang="en-US" sz="2400" i="1">
                            <a:latin typeface="Cambria Math"/>
                          </a:rPr>
                          <m:t>𝟎</m:t>
                        </m:r>
                      </m:sub>
                    </m:sSub>
                    <m:r>
                      <a:rPr lang="en-US" sz="2400" i="1">
                        <a:latin typeface="Cambria Math"/>
                      </a:rPr>
                      <m:t>+</m:t>
                    </m:r>
                    <m:sSub>
                      <m:sSubPr>
                        <m:ctrlPr>
                          <a:rPr lang="en-US" sz="2400" i="1" smtClean="0">
                            <a:solidFill>
                              <a:srgbClr val="0070C0"/>
                            </a:solidFill>
                            <a:latin typeface="Cambria Math" panose="02040503050406030204" pitchFamily="18" charset="0"/>
                          </a:rPr>
                        </m:ctrlPr>
                      </m:sSubPr>
                      <m:e>
                        <m:r>
                          <a:rPr lang="en-US" sz="2400" b="1" i="1" smtClean="0">
                            <a:solidFill>
                              <a:srgbClr val="0070C0"/>
                            </a:solidFill>
                            <a:latin typeface="Cambria Math"/>
                          </a:rPr>
                          <m:t>𝒚</m:t>
                        </m:r>
                      </m:e>
                      <m:sub>
                        <m:r>
                          <a:rPr lang="en-US" sz="2400" i="1">
                            <a:solidFill>
                              <a:srgbClr val="0070C0"/>
                            </a:solidFill>
                            <a:latin typeface="Cambria Math"/>
                          </a:rPr>
                          <m:t>𝟏</m:t>
                        </m:r>
                      </m:sub>
                    </m:sSub>
                    <m:r>
                      <a:rPr lang="en-US" sz="2400" b="1" i="1" smtClean="0">
                        <a:solidFill>
                          <a:srgbClr val="0070C0"/>
                        </a:solidFill>
                        <a:latin typeface="Cambria Math"/>
                      </a:rPr>
                      <m:t>(</m:t>
                    </m:r>
                    <m:sSup>
                      <m:sSupPr>
                        <m:ctrlPr>
                          <a:rPr lang="en-US" sz="2400" b="1" i="1" smtClean="0">
                            <a:solidFill>
                              <a:srgbClr val="0070C0"/>
                            </a:solidFill>
                            <a:latin typeface="Cambria Math" panose="02040503050406030204" pitchFamily="18" charset="0"/>
                          </a:rPr>
                        </m:ctrlPr>
                      </m:sSupPr>
                      <m:e>
                        <m:r>
                          <a:rPr lang="en-US" sz="2400" b="1" i="1" smtClean="0">
                            <a:solidFill>
                              <a:srgbClr val="0070C0"/>
                            </a:solidFill>
                            <a:latin typeface="Cambria Math"/>
                          </a:rPr>
                          <m:t>𝒙</m:t>
                        </m:r>
                        <m:r>
                          <a:rPr lang="en-US" sz="2400" b="1" i="1" smtClean="0">
                            <a:solidFill>
                              <a:srgbClr val="0070C0"/>
                            </a:solidFill>
                            <a:latin typeface="Cambria Math"/>
                          </a:rPr>
                          <m:t>−</m:t>
                        </m:r>
                        <m:sSub>
                          <m:sSubPr>
                            <m:ctrlPr>
                              <a:rPr lang="en-US" sz="2400" b="1" i="1" smtClean="0">
                                <a:solidFill>
                                  <a:srgbClr val="0070C0"/>
                                </a:solidFill>
                                <a:latin typeface="Cambria Math" panose="02040503050406030204" pitchFamily="18" charset="0"/>
                              </a:rPr>
                            </m:ctrlPr>
                          </m:sSubPr>
                          <m:e>
                            <m:r>
                              <a:rPr lang="en-US" sz="2400" b="1" i="1" smtClean="0">
                                <a:solidFill>
                                  <a:srgbClr val="0070C0"/>
                                </a:solidFill>
                                <a:latin typeface="Cambria Math"/>
                              </a:rPr>
                              <m:t>𝒙</m:t>
                            </m:r>
                          </m:e>
                          <m:sub>
                            <m:r>
                              <a:rPr lang="en-US" sz="2400" b="1" i="1" smtClean="0">
                                <a:solidFill>
                                  <a:srgbClr val="0070C0"/>
                                </a:solidFill>
                                <a:latin typeface="Cambria Math"/>
                              </a:rPr>
                              <m:t>𝟎</m:t>
                            </m:r>
                          </m:sub>
                        </m:sSub>
                        <m:r>
                          <a:rPr lang="en-US" sz="2400" b="1" i="1" smtClean="0">
                            <a:solidFill>
                              <a:srgbClr val="0070C0"/>
                            </a:solidFill>
                            <a:latin typeface="Cambria Math"/>
                          </a:rPr>
                          <m:t>)</m:t>
                        </m:r>
                      </m:e>
                      <m:sup>
                        <m:r>
                          <a:rPr lang="en-US" sz="2400" b="1" i="1" smtClean="0">
                            <a:solidFill>
                              <a:srgbClr val="0070C0"/>
                            </a:solidFill>
                            <a:latin typeface="Cambria Math"/>
                          </a:rPr>
                          <m:t>𝝁</m:t>
                        </m:r>
                      </m:sup>
                    </m:sSup>
                    <m:r>
                      <a:rPr lang="en-US" sz="2400" i="1">
                        <a:latin typeface="Cambria Math"/>
                      </a:rPr>
                      <m:t>+⋯</m:t>
                    </m:r>
                    <m:r>
                      <a:rPr lang="en-US" sz="2400" b="1" i="0" smtClean="0">
                        <a:latin typeface="Cambria Math"/>
                      </a:rPr>
                      <m:t>]</m:t>
                    </m:r>
                  </m:oMath>
                </a14:m>
                <a:r>
                  <a:rPr lang="en-US" sz="2400" dirty="0"/>
                  <a:t>  </a:t>
                </a:r>
              </a:p>
              <a:p>
                <a:pPr marL="0" indent="0"/>
                <a:r>
                  <a:rPr lang="en-US" sz="2400" dirty="0">
                    <a:solidFill>
                      <a:srgbClr val="0000FF"/>
                    </a:solidFill>
                  </a:rPr>
                  <a:t>Cauchy problem for a 2</a:t>
                </a:r>
                <a:r>
                  <a:rPr lang="en-US" sz="2400" baseline="30000" dirty="0">
                    <a:solidFill>
                      <a:srgbClr val="0000FF"/>
                    </a:solidFill>
                  </a:rPr>
                  <a:t>nd</a:t>
                </a:r>
                <a:r>
                  <a:rPr lang="en-US" sz="2400" dirty="0">
                    <a:solidFill>
                      <a:srgbClr val="0000FF"/>
                    </a:solidFill>
                  </a:rPr>
                  <a:t> order PDE </a:t>
                </a:r>
                <a14:m>
                  <m:oMath xmlns:m="http://schemas.openxmlformats.org/officeDocument/2006/math">
                    <m:r>
                      <a:rPr lang="fr-FR" sz="2400" b="1" i="1" smtClean="0">
                        <a:solidFill>
                          <a:srgbClr val="0000FF"/>
                        </a:solidFill>
                        <a:latin typeface="Cambria Math" panose="02040503050406030204" pitchFamily="18" charset="0"/>
                      </a:rPr>
                      <m:t>𝑬</m:t>
                    </m:r>
                    <m:r>
                      <a:rPr lang="fr-FR" sz="2400" b="1" i="1" smtClean="0">
                        <a:solidFill>
                          <a:srgbClr val="0000FF"/>
                        </a:solidFill>
                        <a:latin typeface="Cambria Math" panose="02040503050406030204" pitchFamily="18" charset="0"/>
                      </a:rPr>
                      <m:t>=</m:t>
                    </m:r>
                    <m:r>
                      <a:rPr lang="fr-FR" sz="2400" b="1" i="1" smtClean="0">
                        <a:solidFill>
                          <a:srgbClr val="0000FF"/>
                        </a:solidFill>
                        <a:latin typeface="Cambria Math" panose="02040503050406030204" pitchFamily="18" charset="0"/>
                      </a:rPr>
                      <m:t>𝟎</m:t>
                    </m:r>
                  </m:oMath>
                </a14:m>
                <a:r>
                  <a:rPr lang="en-US" sz="2400" dirty="0">
                    <a:solidFill>
                      <a:srgbClr val="0000FF"/>
                    </a:solidFill>
                  </a:rPr>
                  <a:t> </a:t>
                </a:r>
                <a:r>
                  <a:rPr lang="en-US" sz="2400" dirty="0"/>
                  <a:t>:  let </a:t>
                </a:r>
                <a14:m>
                  <m:oMath xmlns:m="http://schemas.openxmlformats.org/officeDocument/2006/math">
                    <m:r>
                      <a:rPr lang="en-US" sz="2400" b="1" i="1" smtClean="0">
                        <a:latin typeface="Cambria Math"/>
                      </a:rPr>
                      <m:t>𝑻</m:t>
                    </m:r>
                    <m:r>
                      <a:rPr lang="en-US" sz="2400" b="1" i="1" smtClean="0">
                        <a:latin typeface="Cambria Math"/>
                      </a:rPr>
                      <m:t>=</m:t>
                    </m:r>
                    <m:r>
                      <a:rPr lang="en-US" sz="2400" b="1" i="1" smtClean="0">
                        <a:latin typeface="Cambria Math"/>
                      </a:rPr>
                      <m:t>𝒙</m:t>
                    </m:r>
                    <m:r>
                      <a:rPr lang="en-US" sz="2400" b="1" i="1" smtClean="0">
                        <a:latin typeface="Cambria Math"/>
                      </a:rPr>
                      <m:t>−</m:t>
                    </m:r>
                    <m:r>
                      <a:rPr lang="en-US" sz="2400" b="1" i="1" smtClean="0">
                        <a:latin typeface="Cambria Math"/>
                      </a:rPr>
                      <m:t>𝝍</m:t>
                    </m:r>
                  </m:oMath>
                </a14:m>
                <a:r>
                  <a:rPr lang="en-US" sz="2400" dirty="0"/>
                  <a:t>. </a:t>
                </a:r>
                <a14:m>
                  <m:oMath xmlns:m="http://schemas.openxmlformats.org/officeDocument/2006/math">
                    <m:r>
                      <a:rPr lang="en-US" sz="2400" b="1" i="1" smtClean="0">
                        <a:latin typeface="Cambria Math"/>
                      </a:rPr>
                      <m:t>𝒖</m:t>
                    </m:r>
                    <m:r>
                      <a:rPr lang="en-US" sz="2400" b="1" i="1" smtClean="0">
                        <a:latin typeface="Cambria Math"/>
                      </a:rPr>
                      <m:t>=</m:t>
                    </m:r>
                    <m:sSub>
                      <m:sSubPr>
                        <m:ctrlPr>
                          <a:rPr lang="en-US" sz="2400" b="1" i="1" smtClean="0">
                            <a:latin typeface="Cambria Math" panose="02040503050406030204" pitchFamily="18" charset="0"/>
                          </a:rPr>
                        </m:ctrlPr>
                      </m:sSubPr>
                      <m:e>
                        <m:r>
                          <a:rPr lang="en-US" sz="2400" b="1" i="1" smtClean="0">
                            <a:latin typeface="Cambria Math"/>
                          </a:rPr>
                          <m:t>𝒖</m:t>
                        </m:r>
                      </m:e>
                      <m:sub>
                        <m:r>
                          <a:rPr lang="en-US" sz="2400" b="1" i="1" smtClean="0">
                            <a:latin typeface="Cambria Math"/>
                          </a:rPr>
                          <m:t>𝟎</m:t>
                        </m:r>
                      </m:sub>
                    </m:sSub>
                    <m:d>
                      <m:dPr>
                        <m:ctrlPr>
                          <a:rPr lang="en-US" sz="2400" b="1" i="1" smtClean="0">
                            <a:latin typeface="Cambria Math" panose="02040503050406030204" pitchFamily="18" charset="0"/>
                          </a:rPr>
                        </m:ctrlPr>
                      </m:dPr>
                      <m:e>
                        <m:r>
                          <a:rPr lang="en-US" sz="2400" b="1" i="1" smtClean="0">
                            <a:latin typeface="Cambria Math"/>
                          </a:rPr>
                          <m:t>𝒚</m:t>
                        </m:r>
                        <m:r>
                          <a:rPr lang="en-US" sz="2400" b="1" i="1" smtClean="0">
                            <a:latin typeface="Cambria Math"/>
                          </a:rPr>
                          <m:t>,…</m:t>
                        </m:r>
                      </m:e>
                    </m:d>
                    <m:r>
                      <a:rPr lang="en-US" sz="2400" b="1" i="1" smtClean="0">
                        <a:latin typeface="Cambria Math"/>
                      </a:rPr>
                      <m:t>+</m:t>
                    </m:r>
                    <m:sSub>
                      <m:sSubPr>
                        <m:ctrlPr>
                          <a:rPr lang="en-US" sz="2400" b="1" i="1" smtClean="0">
                            <a:latin typeface="Cambria Math" panose="02040503050406030204" pitchFamily="18" charset="0"/>
                          </a:rPr>
                        </m:ctrlPr>
                      </m:sSubPr>
                      <m:e>
                        <m:r>
                          <a:rPr lang="en-US" sz="2400" b="1" i="1" smtClean="0">
                            <a:latin typeface="Cambria Math"/>
                          </a:rPr>
                          <m:t>𝒖</m:t>
                        </m:r>
                      </m:e>
                      <m:sub>
                        <m:r>
                          <a:rPr lang="en-US" sz="2400" b="1" i="1" smtClean="0">
                            <a:latin typeface="Cambria Math"/>
                          </a:rPr>
                          <m:t>𝟏</m:t>
                        </m:r>
                      </m:sub>
                    </m:sSub>
                    <m:d>
                      <m:dPr>
                        <m:ctrlPr>
                          <a:rPr lang="en-US" sz="2400" b="1" i="1" smtClean="0">
                            <a:latin typeface="Cambria Math" panose="02040503050406030204" pitchFamily="18" charset="0"/>
                          </a:rPr>
                        </m:ctrlPr>
                      </m:dPr>
                      <m:e>
                        <m:r>
                          <a:rPr lang="en-US" sz="2400" b="1" i="1" smtClean="0">
                            <a:latin typeface="Cambria Math"/>
                          </a:rPr>
                          <m:t>𝒚</m:t>
                        </m:r>
                        <m:r>
                          <a:rPr lang="en-US" sz="2400" b="1" i="1" smtClean="0">
                            <a:latin typeface="Cambria Math"/>
                          </a:rPr>
                          <m:t>,…</m:t>
                        </m:r>
                      </m:e>
                    </m:d>
                    <m:r>
                      <a:rPr lang="en-US" sz="2400" b="1" i="1" smtClean="0">
                        <a:latin typeface="Cambria Math"/>
                      </a:rPr>
                      <m:t>𝑻</m:t>
                    </m:r>
                    <m:r>
                      <a:rPr lang="en-US" sz="2400" b="1" i="1" smtClean="0">
                        <a:latin typeface="Cambria Math"/>
                      </a:rPr>
                      <m:t>+…</m:t>
                    </m:r>
                  </m:oMath>
                </a14:m>
                <a:r>
                  <a:rPr lang="en-US" sz="2400" dirty="0"/>
                  <a:t> where </a:t>
                </a:r>
                <a14:m>
                  <m:oMath xmlns:m="http://schemas.openxmlformats.org/officeDocument/2006/math">
                    <m:sSub>
                      <m:sSubPr>
                        <m:ctrlPr>
                          <a:rPr lang="en-US" sz="2400" b="1" i="1" smtClean="0">
                            <a:latin typeface="Cambria Math" panose="02040503050406030204" pitchFamily="18" charset="0"/>
                          </a:rPr>
                        </m:ctrlPr>
                      </m:sSubPr>
                      <m:e>
                        <m:r>
                          <a:rPr lang="en-US" sz="2400" b="1" i="1" smtClean="0">
                            <a:latin typeface="Cambria Math"/>
                          </a:rPr>
                          <m:t>𝒖</m:t>
                        </m:r>
                      </m:e>
                      <m:sub>
                        <m:r>
                          <a:rPr lang="en-US" sz="2400" b="1" i="1" smtClean="0">
                            <a:latin typeface="Cambria Math"/>
                          </a:rPr>
                          <m:t>𝟎</m:t>
                        </m:r>
                      </m:sub>
                    </m:sSub>
                    <m:r>
                      <a:rPr lang="en-US" sz="2400" b="1" i="0" smtClean="0">
                        <a:latin typeface="Cambria Math"/>
                      </a:rPr>
                      <m:t>,</m:t>
                    </m:r>
                    <m:r>
                      <a:rPr lang="en-US" sz="2400" b="1" i="1" smtClean="0">
                        <a:latin typeface="Cambria Math"/>
                      </a:rPr>
                      <m:t> </m:t>
                    </m:r>
                    <m:sSub>
                      <m:sSubPr>
                        <m:ctrlPr>
                          <a:rPr lang="en-US" sz="2400" b="1" i="1" smtClean="0">
                            <a:latin typeface="Cambria Math" panose="02040503050406030204" pitchFamily="18" charset="0"/>
                          </a:rPr>
                        </m:ctrlPr>
                      </m:sSubPr>
                      <m:e>
                        <m:r>
                          <a:rPr lang="en-US" sz="2400" b="1" i="1" smtClean="0">
                            <a:latin typeface="Cambria Math"/>
                          </a:rPr>
                          <m:t>𝒖</m:t>
                        </m:r>
                      </m:e>
                      <m:sub>
                        <m:r>
                          <a:rPr lang="en-US" sz="2400" b="1" i="1" smtClean="0">
                            <a:latin typeface="Cambria Math"/>
                          </a:rPr>
                          <m:t>𝟏</m:t>
                        </m:r>
                      </m:sub>
                    </m:sSub>
                    <m:r>
                      <a:rPr lang="en-US" sz="2400" b="1" i="1" smtClean="0">
                        <a:latin typeface="Cambria Math"/>
                      </a:rPr>
                      <m:t>, </m:t>
                    </m:r>
                    <m:r>
                      <a:rPr lang="en-US" sz="2400" b="1" i="1" smtClean="0">
                        <a:latin typeface="Cambria Math"/>
                      </a:rPr>
                      <m:t>𝝍</m:t>
                    </m:r>
                  </m:oMath>
                </a14:m>
                <a:r>
                  <a:rPr lang="en-US" sz="2400" dirty="0"/>
                  <a:t> arbitrary,     with </a:t>
                </a:r>
                <a14:m>
                  <m:oMath xmlns:m="http://schemas.openxmlformats.org/officeDocument/2006/math">
                    <m:r>
                      <a:rPr lang="en-US" sz="2400" b="1" i="0" smtClean="0">
                        <a:latin typeface="Cambria Math"/>
                      </a:rPr>
                      <m:t>𝚺</m:t>
                    </m:r>
                  </m:oMath>
                </a14:m>
                <a:r>
                  <a:rPr lang="en-US" sz="2400" dirty="0"/>
                  <a:t> “non-characteristic” (IFT : </a:t>
                </a:r>
                <a14:m>
                  <m:oMath xmlns:m="http://schemas.openxmlformats.org/officeDocument/2006/math">
                    <m:f>
                      <m:fPr>
                        <m:ctrlPr>
                          <a:rPr lang="en-US" sz="2400" b="1" i="1" smtClean="0">
                            <a:latin typeface="Cambria Math" panose="02040503050406030204" pitchFamily="18" charset="0"/>
                          </a:rPr>
                        </m:ctrlPr>
                      </m:fPr>
                      <m:num>
                        <m:sSup>
                          <m:sSupPr>
                            <m:ctrlPr>
                              <a:rPr lang="en-US" sz="2400" b="1" i="1" smtClean="0">
                                <a:latin typeface="Cambria Math" panose="02040503050406030204" pitchFamily="18" charset="0"/>
                              </a:rPr>
                            </m:ctrlPr>
                          </m:sSupPr>
                          <m:e>
                            <m:r>
                              <a:rPr lang="fr-FR" sz="2400" b="1" i="1" smtClean="0">
                                <a:latin typeface="Cambria Math" panose="02040503050406030204" pitchFamily="18" charset="0"/>
                              </a:rPr>
                              <m:t>𝝏</m:t>
                            </m:r>
                          </m:e>
                          <m:sup>
                            <m:r>
                              <a:rPr lang="en-US" sz="2400" b="1" i="1" smtClean="0">
                                <a:latin typeface="Cambria Math"/>
                              </a:rPr>
                              <m:t>𝟐</m:t>
                            </m:r>
                          </m:sup>
                        </m:sSup>
                        <m:r>
                          <a:rPr lang="en-US" sz="2400" b="1" i="1" smtClean="0">
                            <a:latin typeface="Cambria Math"/>
                          </a:rPr>
                          <m:t>𝒖</m:t>
                        </m:r>
                      </m:num>
                      <m:den>
                        <m:r>
                          <a:rPr lang="fr-FR" sz="2400" b="1" i="1" smtClean="0">
                            <a:latin typeface="Cambria Math" panose="02040503050406030204" pitchFamily="18" charset="0"/>
                          </a:rPr>
                          <m:t>𝝏</m:t>
                        </m:r>
                        <m:sSup>
                          <m:sSupPr>
                            <m:ctrlPr>
                              <a:rPr lang="en-US" sz="2400" b="1" i="1" smtClean="0">
                                <a:latin typeface="Cambria Math" panose="02040503050406030204" pitchFamily="18" charset="0"/>
                              </a:rPr>
                            </m:ctrlPr>
                          </m:sSupPr>
                          <m:e>
                            <m:r>
                              <a:rPr lang="en-US" sz="2400" b="1" i="1" smtClean="0">
                                <a:latin typeface="Cambria Math"/>
                              </a:rPr>
                              <m:t>𝒙</m:t>
                            </m:r>
                          </m:e>
                          <m:sup>
                            <m:r>
                              <a:rPr lang="en-US" sz="2400" b="1" i="1" smtClean="0">
                                <a:latin typeface="Cambria Math"/>
                              </a:rPr>
                              <m:t>𝟐</m:t>
                            </m:r>
                          </m:sup>
                        </m:sSup>
                      </m:den>
                    </m:f>
                    <m:r>
                      <a:rPr lang="fr-FR" sz="2400" b="1" i="1" smtClean="0">
                        <a:latin typeface="Cambria Math" panose="02040503050406030204" pitchFamily="18" charset="0"/>
                      </a:rPr>
                      <m:t>=…</m:t>
                    </m:r>
                  </m:oMath>
                </a14:m>
                <a:r>
                  <a:rPr lang="en-US" sz="2400" dirty="0"/>
                  <a:t>)</a:t>
                </a:r>
              </a:p>
              <a:p>
                <a:pPr marL="0" indent="0"/>
                <a:r>
                  <a:rPr lang="en-US" sz="2400" dirty="0"/>
                  <a:t>→    </a:t>
                </a:r>
                <a:r>
                  <a:rPr lang="en-US" sz="2400" dirty="0">
                    <a:solidFill>
                      <a:srgbClr val="008000"/>
                    </a:solidFill>
                  </a:rPr>
                  <a:t>Fuchsian Reduction   </a:t>
                </a:r>
                <a14:m>
                  <m:oMath xmlns:m="http://schemas.openxmlformats.org/officeDocument/2006/math">
                    <m:r>
                      <a:rPr lang="en-US" sz="2400" b="1" i="1" smtClean="0">
                        <a:latin typeface="Cambria Math"/>
                      </a:rPr>
                      <m:t>𝒖</m:t>
                    </m:r>
                    <m:r>
                      <a:rPr lang="en-US" sz="2400" i="1">
                        <a:latin typeface="Cambria Math"/>
                      </a:rPr>
                      <m:t>=</m:t>
                    </m:r>
                    <m:sSup>
                      <m:sSupPr>
                        <m:ctrlPr>
                          <a:rPr lang="en-US" sz="2400" b="1" i="1" smtClean="0">
                            <a:latin typeface="Cambria Math" panose="02040503050406030204" pitchFamily="18" charset="0"/>
                          </a:rPr>
                        </m:ctrlPr>
                      </m:sSupPr>
                      <m:e>
                        <m:r>
                          <a:rPr lang="en-US" sz="2400" b="1" i="1" smtClean="0">
                            <a:latin typeface="Cambria Math"/>
                          </a:rPr>
                          <m:t>𝑻</m:t>
                        </m:r>
                      </m:e>
                      <m:sup>
                        <m:r>
                          <a:rPr lang="en-US" sz="2400" b="1" i="1" smtClean="0">
                            <a:latin typeface="Cambria Math"/>
                          </a:rPr>
                          <m:t>𝝈</m:t>
                        </m:r>
                      </m:sup>
                    </m:sSup>
                    <m:nary>
                      <m:naryPr>
                        <m:chr m:val="∑"/>
                        <m:supHide m:val="on"/>
                        <m:ctrlPr>
                          <a:rPr lang="en-US" sz="2400" i="1" smtClean="0">
                            <a:latin typeface="Cambria Math" panose="02040503050406030204" pitchFamily="18" charset="0"/>
                          </a:rPr>
                        </m:ctrlPr>
                      </m:naryPr>
                      <m:sub>
                        <m:r>
                          <m:rPr>
                            <m:brk m:alnAt="7"/>
                          </m:rPr>
                          <a:rPr lang="en-US" sz="2400" b="1" i="1" smtClean="0">
                            <a:latin typeface="Cambria Math"/>
                          </a:rPr>
                          <m:t>𝟎</m:t>
                        </m:r>
                        <m:r>
                          <a:rPr lang="en-US" sz="2400" b="1" i="1" smtClean="0">
                            <a:latin typeface="Cambria Math"/>
                          </a:rPr>
                          <m:t>≤</m:t>
                        </m:r>
                        <m:r>
                          <a:rPr lang="en-US" sz="2400" b="1" i="1" smtClean="0">
                            <a:latin typeface="Cambria Math"/>
                          </a:rPr>
                          <m:t>𝒌</m:t>
                        </m:r>
                        <m:r>
                          <a:rPr lang="en-US" sz="2400" b="1" i="1" smtClean="0">
                            <a:latin typeface="Cambria Math"/>
                          </a:rPr>
                          <m:t>≤ℓ</m:t>
                        </m:r>
                        <m:r>
                          <a:rPr lang="en-US" sz="2400" b="1" i="1" smtClean="0">
                            <a:latin typeface="Cambria Math"/>
                          </a:rPr>
                          <m:t>𝒋</m:t>
                        </m:r>
                      </m:sub>
                      <m:sup/>
                      <m:e>
                        <m:sSub>
                          <m:sSubPr>
                            <m:ctrlPr>
                              <a:rPr lang="en-US" sz="2400" b="1" i="1" smtClean="0">
                                <a:latin typeface="Cambria Math" panose="02040503050406030204" pitchFamily="18" charset="0"/>
                              </a:rPr>
                            </m:ctrlPr>
                          </m:sSubPr>
                          <m:e>
                            <m:r>
                              <a:rPr lang="en-US" sz="2400" b="1" i="1" smtClean="0">
                                <a:latin typeface="Cambria Math"/>
                              </a:rPr>
                              <m:t>𝒖</m:t>
                            </m:r>
                          </m:e>
                          <m:sub>
                            <m:r>
                              <a:rPr lang="en-US" sz="2400" b="1" i="1" smtClean="0">
                                <a:latin typeface="Cambria Math"/>
                              </a:rPr>
                              <m:t>𝒋𝒌</m:t>
                            </m:r>
                          </m:sub>
                        </m:sSub>
                        <m:r>
                          <a:rPr lang="en-US" sz="2400" b="1" i="1" smtClean="0">
                            <a:latin typeface="Cambria Math"/>
                          </a:rPr>
                          <m:t>(</m:t>
                        </m:r>
                        <m:r>
                          <a:rPr lang="en-US" sz="2400" b="1" i="1" smtClean="0">
                            <a:latin typeface="Cambria Math"/>
                          </a:rPr>
                          <m:t>𝒚</m:t>
                        </m:r>
                        <m:r>
                          <a:rPr lang="en-US" sz="2400" b="1" i="1" smtClean="0">
                            <a:latin typeface="Cambria Math"/>
                          </a:rPr>
                          <m:t>,…)</m:t>
                        </m:r>
                        <m:sSup>
                          <m:sSupPr>
                            <m:ctrlPr>
                              <a:rPr lang="en-US" sz="2400" b="1" i="1" smtClean="0">
                                <a:latin typeface="Cambria Math" panose="02040503050406030204" pitchFamily="18" charset="0"/>
                              </a:rPr>
                            </m:ctrlPr>
                          </m:sSupPr>
                          <m:e>
                            <m:r>
                              <a:rPr lang="en-US" sz="2400" b="1" i="1" smtClean="0">
                                <a:latin typeface="Cambria Math"/>
                              </a:rPr>
                              <m:t>𝑻</m:t>
                            </m:r>
                          </m:e>
                          <m:sup>
                            <m:r>
                              <a:rPr lang="en-US" sz="2400" b="1" i="1" smtClean="0">
                                <a:latin typeface="Cambria Math"/>
                              </a:rPr>
                              <m:t>𝒋</m:t>
                            </m:r>
                          </m:sup>
                        </m:sSup>
                        <m:sSup>
                          <m:sSupPr>
                            <m:ctrlPr>
                              <a:rPr lang="en-US" sz="2400" b="1" i="1" smtClean="0">
                                <a:latin typeface="Cambria Math" panose="02040503050406030204" pitchFamily="18" charset="0"/>
                              </a:rPr>
                            </m:ctrlPr>
                          </m:sSupPr>
                          <m:e>
                            <m:d>
                              <m:dPr>
                                <m:ctrlPr>
                                  <a:rPr lang="en-US" sz="2400" b="1" i="1" smtClean="0">
                                    <a:latin typeface="Cambria Math" panose="02040503050406030204" pitchFamily="18" charset="0"/>
                                  </a:rPr>
                                </m:ctrlPr>
                              </m:dPr>
                              <m:e>
                                <m:func>
                                  <m:funcPr>
                                    <m:ctrlPr>
                                      <a:rPr lang="en-US" sz="2400" b="1" i="1" smtClean="0">
                                        <a:latin typeface="Cambria Math" panose="02040503050406030204" pitchFamily="18" charset="0"/>
                                      </a:rPr>
                                    </m:ctrlPr>
                                  </m:funcPr>
                                  <m:fName>
                                    <m:r>
                                      <m:rPr>
                                        <m:sty m:val="p"/>
                                      </m:rPr>
                                      <a:rPr lang="en-US" sz="2400" b="0" i="0" smtClean="0">
                                        <a:latin typeface="Cambria Math"/>
                                      </a:rPr>
                                      <m:t>ln</m:t>
                                    </m:r>
                                  </m:fName>
                                  <m:e>
                                    <m:r>
                                      <a:rPr lang="en-US" sz="2400" b="1" i="1" smtClean="0">
                                        <a:latin typeface="Cambria Math"/>
                                      </a:rPr>
                                      <m:t>𝑻</m:t>
                                    </m:r>
                                  </m:e>
                                </m:func>
                              </m:e>
                            </m:d>
                          </m:e>
                          <m:sup>
                            <m:r>
                              <a:rPr lang="en-US" sz="2400" b="1" i="1" smtClean="0">
                                <a:latin typeface="Cambria Math"/>
                              </a:rPr>
                              <m:t>𝒌</m:t>
                            </m:r>
                          </m:sup>
                        </m:sSup>
                      </m:e>
                    </m:nary>
                  </m:oMath>
                </a14:m>
                <a:endParaRPr lang="en-US" sz="2400" dirty="0"/>
              </a:p>
              <a:p>
                <a:pPr marL="0" indent="0"/>
                <a:r>
                  <a:rPr lang="en-US" sz="2400" dirty="0"/>
                  <a:t>Or (much) worse: </a:t>
                </a:r>
                <a14:m>
                  <m:oMath xmlns:m="http://schemas.openxmlformats.org/officeDocument/2006/math">
                    <m:sSup>
                      <m:sSupPr>
                        <m:ctrlPr>
                          <a:rPr lang="en-US" sz="2400" b="1" i="1" smtClean="0">
                            <a:latin typeface="Cambria Math" panose="02040503050406030204" pitchFamily="18" charset="0"/>
                          </a:rPr>
                        </m:ctrlPr>
                      </m:sSupPr>
                      <m:e>
                        <m:sSup>
                          <m:sSupPr>
                            <m:ctrlPr>
                              <a:rPr lang="en-US" sz="2400" b="1" i="1" smtClean="0">
                                <a:latin typeface="Cambria Math" panose="02040503050406030204" pitchFamily="18" charset="0"/>
                              </a:rPr>
                            </m:ctrlPr>
                          </m:sSupPr>
                          <m:e>
                            <m:r>
                              <a:rPr lang="en-US" sz="2400" b="1" i="1" smtClean="0">
                                <a:latin typeface="Cambria Math"/>
                              </a:rPr>
                              <m:t>𝑻</m:t>
                            </m:r>
                          </m:e>
                          <m:sup>
                            <m:r>
                              <a:rPr lang="en-US" sz="2400" b="1" i="1" smtClean="0">
                                <a:latin typeface="Cambria Math"/>
                              </a:rPr>
                              <m:t>𝝁</m:t>
                            </m:r>
                          </m:sup>
                        </m:sSup>
                        <m:r>
                          <a:rPr lang="en-US" sz="2400" b="1" i="1" smtClean="0">
                            <a:latin typeface="Cambria Math"/>
                          </a:rPr>
                          <m:t>, </m:t>
                        </m:r>
                        <m:r>
                          <a:rPr lang="en-US" sz="2400" b="1" i="1" smtClean="0">
                            <a:latin typeface="Cambria Math"/>
                          </a:rPr>
                          <m:t>𝑻</m:t>
                        </m:r>
                      </m:e>
                      <m:sup>
                        <m:r>
                          <a:rPr lang="en-US" sz="2400" b="1" i="1" smtClean="0">
                            <a:latin typeface="Cambria Math"/>
                          </a:rPr>
                          <m:t>𝒌</m:t>
                        </m:r>
                        <m:r>
                          <a:rPr lang="en-US" sz="2400" b="1" i="1" smtClean="0">
                            <a:latin typeface="Cambria Math"/>
                          </a:rPr>
                          <m:t>(</m:t>
                        </m:r>
                        <m:r>
                          <a:rPr lang="en-US" sz="2400" b="1" i="1" smtClean="0">
                            <a:latin typeface="Cambria Math"/>
                          </a:rPr>
                          <m:t>𝒙</m:t>
                        </m:r>
                        <m:r>
                          <a:rPr lang="en-US" sz="2400" b="1" i="1" smtClean="0">
                            <a:latin typeface="Cambria Math"/>
                          </a:rPr>
                          <m:t>,</m:t>
                        </m:r>
                        <m:r>
                          <a:rPr lang="en-US" sz="2400" b="1" i="1" smtClean="0">
                            <a:latin typeface="Cambria Math"/>
                          </a:rPr>
                          <m:t>𝒚</m:t>
                        </m:r>
                        <m:r>
                          <a:rPr lang="en-US" sz="2400" b="1" i="1" smtClean="0">
                            <a:latin typeface="Cambria Math"/>
                          </a:rPr>
                          <m:t>…)</m:t>
                        </m:r>
                      </m:sup>
                    </m:sSup>
                  </m:oMath>
                </a14:m>
                <a:r>
                  <a:rPr lang="en-US" sz="2400" dirty="0"/>
                  <a:t> and its derivatives (even if </a:t>
                </a:r>
                <a14:m>
                  <m:oMath xmlns:m="http://schemas.openxmlformats.org/officeDocument/2006/math">
                    <m:r>
                      <a:rPr lang="en-US" sz="2400" b="1" i="1" smtClean="0">
                        <a:latin typeface="Cambria Math"/>
                      </a:rPr>
                      <m:t>𝑷</m:t>
                    </m:r>
                  </m:oMath>
                </a14:m>
                <a:r>
                  <a:rPr lang="en-US" sz="2400" dirty="0"/>
                  <a:t> polyn.). </a:t>
                </a:r>
              </a:p>
              <a:p>
                <a:pPr marL="0" indent="0"/>
                <a:r>
                  <a:rPr lang="en-US" sz="2400" dirty="0"/>
                  <a:t>Arbitrary </a:t>
                </a:r>
                <a:r>
                  <a:rPr lang="en-US" sz="2400" dirty="0" err="1"/>
                  <a:t>coeff</a:t>
                </a:r>
                <a:r>
                  <a:rPr lang="en-US" sz="2400" dirty="0"/>
                  <a:t>.: not necessarily the first few coefficients.</a:t>
                </a:r>
              </a:p>
              <a:p>
                <a:pPr marL="0" indent="0"/>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54360" y="1524000"/>
                <a:ext cx="8789640" cy="4844752"/>
              </a:xfrm>
              <a:blipFill>
                <a:blip r:embed="rId2"/>
                <a:stretch>
                  <a:fillRect l="-1040" t="-881" b="-3019"/>
                </a:stretch>
              </a:blipFill>
            </p:spPr>
            <p:txBody>
              <a:bodyPr/>
              <a:lstStyle/>
              <a:p>
                <a:r>
                  <a:rPr lang="fr-FR">
                    <a:noFill/>
                  </a:rPr>
                  <a:t> </a:t>
                </a:r>
              </a:p>
            </p:txBody>
          </p:sp>
        </mc:Fallback>
      </mc:AlternateContent>
    </p:spTree>
    <p:extLst>
      <p:ext uri="{BB962C8B-B14F-4D97-AF65-F5344CB8AC3E}">
        <p14:creationId xmlns:p14="http://schemas.microsoft.com/office/powerpoint/2010/main" val="406727369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27688"/>
            <a:ext cx="7445170" cy="916048"/>
          </a:xfrm>
        </p:spPr>
        <p:txBody>
          <a:bodyPr>
            <a:normAutofit/>
          </a:bodyPr>
          <a:lstStyle/>
          <a:p>
            <a:r>
              <a:rPr lang="en-US" dirty="0"/>
              <a:t>1. </a:t>
            </a:r>
            <a:r>
              <a:rPr lang="en-US" dirty="0" err="1"/>
              <a:t>DEFinitions</a:t>
            </a:r>
            <a:r>
              <a:rPr lang="en-US" dirty="0"/>
              <a:t> &amp; issues</a:t>
            </a:r>
          </a:p>
        </p:txBody>
      </p:sp>
      <mc:AlternateContent xmlns:mc="http://schemas.openxmlformats.org/markup-compatibility/2006" xmlns:a14="http://schemas.microsoft.com/office/drawing/2010/main">
        <mc:Choice Requires="a14">
          <p:sp>
            <p:nvSpPr>
              <p:cNvPr id="4" name="Espace réservé du contenu 3"/>
              <p:cNvSpPr>
                <a:spLocks noGrp="1"/>
              </p:cNvSpPr>
              <p:nvPr>
                <p:ph idx="1"/>
              </p:nvPr>
            </p:nvSpPr>
            <p:spPr>
              <a:xfrm>
                <a:off x="251520" y="1043736"/>
                <a:ext cx="8640960" cy="5686576"/>
              </a:xfrm>
            </p:spPr>
            <p:txBody>
              <a:bodyPr/>
              <a:lstStyle/>
              <a:p>
                <a:pPr marL="457200" indent="-457200">
                  <a:buFont typeface="Arial" panose="020B0604020202020204" pitchFamily="34" charset="0"/>
                  <a:buChar char="•"/>
                </a:pPr>
                <a:r>
                  <a:rPr lang="fr-FR" sz="2800" dirty="0">
                    <a:solidFill>
                      <a:schemeClr val="tx1"/>
                    </a:solidFill>
                  </a:rPr>
                  <a:t>Nature of the EPD </a:t>
                </a:r>
                <a:r>
                  <a:rPr lang="fr-FR" sz="2800" dirty="0" err="1">
                    <a:solidFill>
                      <a:schemeClr val="tx1"/>
                    </a:solidFill>
                  </a:rPr>
                  <a:t>equation</a:t>
                </a:r>
                <a:r>
                  <a:rPr lang="fr-FR" sz="2800" dirty="0">
                    <a:solidFill>
                      <a:schemeClr val="tx1"/>
                    </a:solidFill>
                  </a:rPr>
                  <a:t> : </a:t>
                </a:r>
                <a:r>
                  <a:rPr lang="fr-FR" sz="2800" dirty="0" err="1">
                    <a:solidFill>
                      <a:srgbClr val="0000FF"/>
                    </a:solidFill>
                  </a:rPr>
                  <a:t>singular</a:t>
                </a:r>
                <a:r>
                  <a:rPr lang="fr-FR" sz="2800" dirty="0">
                    <a:solidFill>
                      <a:srgbClr val="0000FF"/>
                    </a:solidFill>
                  </a:rPr>
                  <a:t> (</a:t>
                </a:r>
                <a14:m>
                  <m:oMath xmlns:m="http://schemas.openxmlformats.org/officeDocument/2006/math">
                    <m:f>
                      <m:fPr>
                        <m:ctrlPr>
                          <a:rPr lang="fr-FR" sz="2800" b="1" i="1" smtClean="0">
                            <a:solidFill>
                              <a:srgbClr val="0000FF"/>
                            </a:solidFill>
                            <a:latin typeface="Cambria Math" panose="02040503050406030204" pitchFamily="18" charset="0"/>
                          </a:rPr>
                        </m:ctrlPr>
                      </m:fPr>
                      <m:num>
                        <m:r>
                          <a:rPr lang="fr-FR" sz="2800" b="1" i="1" smtClean="0">
                            <a:solidFill>
                              <a:srgbClr val="0000FF"/>
                            </a:solidFill>
                            <a:latin typeface="Cambria Math" panose="02040503050406030204" pitchFamily="18" charset="0"/>
                          </a:rPr>
                          <m:t>𝟏</m:t>
                        </m:r>
                      </m:num>
                      <m:den>
                        <m:r>
                          <a:rPr lang="fr-FR" sz="2800" b="1" i="1" smtClean="0">
                            <a:solidFill>
                              <a:srgbClr val="0000FF"/>
                            </a:solidFill>
                            <a:latin typeface="Cambria Math" panose="02040503050406030204" pitchFamily="18" charset="0"/>
                          </a:rPr>
                          <m:t>𝒕</m:t>
                        </m:r>
                      </m:den>
                    </m:f>
                    <m:sSub>
                      <m:sSubPr>
                        <m:ctrlPr>
                          <a:rPr lang="fr-FR" sz="2800" b="1" i="1" smtClean="0">
                            <a:solidFill>
                              <a:srgbClr val="0000FF"/>
                            </a:solidFill>
                            <a:latin typeface="Cambria Math" panose="02040503050406030204" pitchFamily="18" charset="0"/>
                          </a:rPr>
                        </m:ctrlPr>
                      </m:sSubPr>
                      <m:e>
                        <m:r>
                          <a:rPr lang="fr-FR" sz="2800" b="1" i="1" smtClean="0">
                            <a:solidFill>
                              <a:srgbClr val="0000FF"/>
                            </a:solidFill>
                            <a:latin typeface="Cambria Math" panose="02040503050406030204" pitchFamily="18" charset="0"/>
                          </a:rPr>
                          <m:t>𝒖</m:t>
                        </m:r>
                      </m:e>
                      <m:sub>
                        <m:r>
                          <a:rPr lang="fr-FR" sz="2800" b="1" i="1" smtClean="0">
                            <a:solidFill>
                              <a:srgbClr val="0000FF"/>
                            </a:solidFill>
                            <a:latin typeface="Cambria Math" panose="02040503050406030204" pitchFamily="18" charset="0"/>
                          </a:rPr>
                          <m:t>𝒕</m:t>
                        </m:r>
                      </m:sub>
                    </m:sSub>
                    <m:r>
                      <a:rPr lang="fr-FR" sz="2800" b="1" i="1" smtClean="0">
                        <a:solidFill>
                          <a:srgbClr val="0000FF"/>
                        </a:solidFill>
                        <a:latin typeface="Cambria Math" panose="02040503050406030204" pitchFamily="18" charset="0"/>
                      </a:rPr>
                      <m:t> </m:t>
                    </m:r>
                  </m:oMath>
                </a14:m>
                <a:r>
                  <a:rPr lang="fr-FR" sz="2600" dirty="0">
                    <a:solidFill>
                      <a:srgbClr val="0000FF"/>
                    </a:solidFill>
                  </a:rPr>
                  <a:t>terms) </a:t>
                </a:r>
                <a:r>
                  <a:rPr lang="fr-FR" sz="2600" dirty="0">
                    <a:solidFill>
                      <a:schemeClr val="tx1"/>
                    </a:solidFill>
                  </a:rPr>
                  <a:t>or </a:t>
                </a:r>
                <a:r>
                  <a:rPr lang="fr-FR" sz="2600" dirty="0">
                    <a:solidFill>
                      <a:srgbClr val="0000FF"/>
                    </a:solidFill>
                  </a:rPr>
                  <a:t>degenerate (</a:t>
                </a:r>
                <a14:m>
                  <m:oMath xmlns:m="http://schemas.openxmlformats.org/officeDocument/2006/math">
                    <m:r>
                      <a:rPr lang="fr-FR" sz="2600" b="1" i="1" smtClean="0">
                        <a:solidFill>
                          <a:srgbClr val="0000FF"/>
                        </a:solidFill>
                        <a:latin typeface="Cambria Math" panose="02040503050406030204" pitchFamily="18" charset="0"/>
                      </a:rPr>
                      <m:t>𝒕</m:t>
                    </m:r>
                    <m:sSub>
                      <m:sSubPr>
                        <m:ctrlPr>
                          <a:rPr lang="fr-FR" sz="2600" b="1" i="1" smtClean="0">
                            <a:solidFill>
                              <a:srgbClr val="0000FF"/>
                            </a:solidFill>
                            <a:latin typeface="Cambria Math" panose="02040503050406030204" pitchFamily="18" charset="0"/>
                          </a:rPr>
                        </m:ctrlPr>
                      </m:sSubPr>
                      <m:e>
                        <m:r>
                          <a:rPr lang="fr-FR" sz="2600" b="1" i="1" smtClean="0">
                            <a:solidFill>
                              <a:srgbClr val="0000FF"/>
                            </a:solidFill>
                            <a:latin typeface="Cambria Math" panose="02040503050406030204" pitchFamily="18" charset="0"/>
                          </a:rPr>
                          <m:t>𝝏</m:t>
                        </m:r>
                      </m:e>
                      <m:sub>
                        <m:r>
                          <a:rPr lang="fr-FR" sz="2600" b="1" i="1" smtClean="0">
                            <a:solidFill>
                              <a:srgbClr val="0000FF"/>
                            </a:solidFill>
                            <a:latin typeface="Cambria Math" panose="02040503050406030204" pitchFamily="18" charset="0"/>
                          </a:rPr>
                          <m:t>𝒕</m:t>
                        </m:r>
                      </m:sub>
                    </m:sSub>
                  </m:oMath>
                </a14:m>
                <a:r>
                  <a:rPr lang="fr-FR" sz="2600" dirty="0">
                    <a:solidFill>
                      <a:srgbClr val="0000FF"/>
                    </a:solidFill>
                  </a:rPr>
                  <a:t>) </a:t>
                </a:r>
                <a:r>
                  <a:rPr lang="fr-FR" sz="2600" dirty="0">
                    <a:solidFill>
                      <a:schemeClr val="tx1"/>
                    </a:solidFill>
                  </a:rPr>
                  <a:t>?</a:t>
                </a:r>
              </a:p>
              <a:p>
                <a:pPr marL="457200" indent="-457200">
                  <a:buFont typeface="Arial" panose="020B0604020202020204" pitchFamily="34" charset="0"/>
                  <a:buChar char="•"/>
                </a:pPr>
                <a:r>
                  <a:rPr lang="fr-FR" sz="2600" dirty="0">
                    <a:solidFill>
                      <a:srgbClr val="0000FF"/>
                    </a:solidFill>
                  </a:rPr>
                  <a:t>Structure of </a:t>
                </a:r>
                <a:r>
                  <a:rPr lang="fr-FR" sz="2600" dirty="0" err="1">
                    <a:solidFill>
                      <a:srgbClr val="0000FF"/>
                    </a:solidFill>
                  </a:rPr>
                  <a:t>general</a:t>
                </a:r>
                <a:r>
                  <a:rPr lang="fr-FR" sz="2600" dirty="0">
                    <a:solidFill>
                      <a:srgbClr val="0000FF"/>
                    </a:solidFill>
                  </a:rPr>
                  <a:t> solutions </a:t>
                </a:r>
                <a:r>
                  <a:rPr lang="fr-FR" sz="2600" dirty="0"/>
                  <a:t>(</a:t>
                </a:r>
                <a:r>
                  <a:rPr lang="fr-FR" sz="2600" dirty="0">
                    <a:solidFill>
                      <a:srgbClr val="FF0000"/>
                    </a:solidFill>
                  </a:rPr>
                  <a:t>the</a:t>
                </a:r>
                <a:r>
                  <a:rPr lang="fr-FR" sz="2600" dirty="0"/>
                  <a:t> </a:t>
                </a:r>
                <a:r>
                  <a:rPr lang="fr-FR" sz="2600" dirty="0">
                    <a:solidFill>
                      <a:srgbClr val="FF0000"/>
                    </a:solidFill>
                  </a:rPr>
                  <a:t>Cauchy </a:t>
                </a:r>
                <a:r>
                  <a:rPr lang="fr-FR" sz="2600" dirty="0" err="1">
                    <a:solidFill>
                      <a:srgbClr val="FF0000"/>
                    </a:solidFill>
                  </a:rPr>
                  <a:t>problem</a:t>
                </a:r>
                <a:r>
                  <a:rPr lang="fr-FR" sz="2600" dirty="0">
                    <a:solidFill>
                      <a:srgbClr val="FF0000"/>
                    </a:solidFill>
                  </a:rPr>
                  <a:t> </a:t>
                </a:r>
                <a:r>
                  <a:rPr lang="fr-FR" sz="2600" dirty="0" err="1">
                    <a:solidFill>
                      <a:srgbClr val="FF0000"/>
                    </a:solidFill>
                  </a:rPr>
                  <a:t>is</a:t>
                </a:r>
                <a:r>
                  <a:rPr lang="fr-FR" sz="2600" dirty="0">
                    <a:solidFill>
                      <a:srgbClr val="FF0000"/>
                    </a:solidFill>
                  </a:rPr>
                  <a:t> not </a:t>
                </a:r>
                <a:r>
                  <a:rPr lang="fr-FR" sz="2600" dirty="0" err="1">
                    <a:solidFill>
                      <a:srgbClr val="FF0000"/>
                    </a:solidFill>
                  </a:rPr>
                  <a:t>appropriate</a:t>
                </a:r>
                <a:r>
                  <a:rPr lang="fr-FR" sz="2600" dirty="0">
                    <a:solidFill>
                      <a:srgbClr val="FF0000"/>
                    </a:solidFill>
                  </a:rPr>
                  <a:t> </a:t>
                </a:r>
                <a:r>
                  <a:rPr lang="fr-FR" sz="2600" dirty="0" err="1"/>
                  <a:t>because</a:t>
                </a:r>
                <a:r>
                  <a:rPr lang="fr-FR" sz="2600" dirty="0"/>
                  <a:t> </a:t>
                </a:r>
                <a:r>
                  <a:rPr lang="fr-FR" sz="2600" dirty="0" err="1"/>
                  <a:t>arbitrary</a:t>
                </a:r>
                <a:r>
                  <a:rPr lang="fr-FR" sz="2600" dirty="0"/>
                  <a:t> </a:t>
                </a:r>
                <a:r>
                  <a:rPr lang="fr-FR" sz="2600" dirty="0" err="1"/>
                  <a:t>functions</a:t>
                </a:r>
                <a:r>
                  <a:rPr lang="fr-FR" sz="2600" dirty="0"/>
                  <a:t> arise </a:t>
                </a:r>
                <a:r>
                  <a:rPr lang="fr-FR" sz="2600" dirty="0" err="1"/>
                  <a:t>with</a:t>
                </a:r>
                <a:r>
                  <a:rPr lang="fr-FR" sz="2600" dirty="0"/>
                  <a:t> non-</a:t>
                </a:r>
                <a:r>
                  <a:rPr lang="fr-FR" sz="2600" dirty="0" err="1"/>
                  <a:t>integral</a:t>
                </a:r>
                <a:r>
                  <a:rPr lang="fr-FR" sz="2600" dirty="0"/>
                  <a:t> </a:t>
                </a:r>
                <a:r>
                  <a:rPr lang="fr-FR" sz="2600" dirty="0" err="1"/>
                  <a:t>powers</a:t>
                </a:r>
                <a:r>
                  <a:rPr lang="fr-FR" sz="2600" dirty="0"/>
                  <a:t>).</a:t>
                </a:r>
              </a:p>
              <a:p>
                <a:pPr marL="457200" indent="-457200">
                  <a:buFont typeface="Arial" panose="020B0604020202020204" pitchFamily="34" charset="0"/>
                  <a:buChar char="•"/>
                </a:pPr>
                <a:r>
                  <a:rPr lang="fr-FR" sz="2600" dirty="0">
                    <a:solidFill>
                      <a:schemeClr val="tx1"/>
                    </a:solidFill>
                  </a:rPr>
                  <a:t>The condition of </a:t>
                </a:r>
                <a:r>
                  <a:rPr lang="fr-FR" sz="2600" dirty="0" err="1">
                    <a:solidFill>
                      <a:srgbClr val="0000FF"/>
                    </a:solidFill>
                  </a:rPr>
                  <a:t>holomorphy</a:t>
                </a:r>
                <a:r>
                  <a:rPr lang="fr-FR" sz="2600" dirty="0">
                    <a:solidFill>
                      <a:srgbClr val="0000FF"/>
                    </a:solidFill>
                  </a:rPr>
                  <a:t> </a:t>
                </a:r>
                <a:r>
                  <a:rPr lang="fr-FR" sz="2600" dirty="0">
                    <a:solidFill>
                      <a:schemeClr val="tx1"/>
                    </a:solidFill>
                  </a:rPr>
                  <a:t>in </a:t>
                </a:r>
                <a:r>
                  <a:rPr lang="fr-FR" sz="2600" dirty="0" err="1">
                    <a:solidFill>
                      <a:schemeClr val="tx1"/>
                    </a:solidFill>
                  </a:rPr>
                  <a:t>Fuchsian</a:t>
                </a:r>
                <a:r>
                  <a:rPr lang="fr-FR" sz="2600" dirty="0">
                    <a:solidFill>
                      <a:schemeClr val="tx1"/>
                    </a:solidFill>
                  </a:rPr>
                  <a:t> </a:t>
                </a:r>
                <a:r>
                  <a:rPr lang="fr-FR" sz="2600" dirty="0" err="1">
                    <a:solidFill>
                      <a:schemeClr val="tx1"/>
                    </a:solidFill>
                  </a:rPr>
                  <a:t>theory</a:t>
                </a:r>
                <a:r>
                  <a:rPr lang="fr-FR" sz="2600" dirty="0">
                    <a:solidFill>
                      <a:schemeClr val="tx1"/>
                    </a:solidFill>
                  </a:rPr>
                  <a:t> </a:t>
                </a:r>
                <a:r>
                  <a:rPr lang="fr-FR" sz="2600" dirty="0" err="1">
                    <a:solidFill>
                      <a:schemeClr val="tx1"/>
                    </a:solidFill>
                  </a:rPr>
                  <a:t>is</a:t>
                </a:r>
                <a:r>
                  <a:rPr lang="fr-FR" sz="2600" dirty="0">
                    <a:solidFill>
                      <a:schemeClr val="tx1"/>
                    </a:solidFill>
                  </a:rPr>
                  <a:t> </a:t>
                </a:r>
                <a:r>
                  <a:rPr lang="fr-FR" sz="2600" dirty="0">
                    <a:solidFill>
                      <a:srgbClr val="FF0000"/>
                    </a:solidFill>
                  </a:rPr>
                  <a:t>not </a:t>
                </a:r>
                <a:r>
                  <a:rPr lang="fr-FR" sz="2600" dirty="0" err="1">
                    <a:solidFill>
                      <a:srgbClr val="FF0000"/>
                    </a:solidFill>
                  </a:rPr>
                  <a:t>appropriate</a:t>
                </a:r>
                <a:r>
                  <a:rPr lang="fr-FR" sz="2600" dirty="0">
                    <a:solidFill>
                      <a:srgbClr val="FF0000"/>
                    </a:solidFill>
                  </a:rPr>
                  <a:t> </a:t>
                </a:r>
                <a:r>
                  <a:rPr lang="fr-FR" sz="2600" dirty="0" err="1">
                    <a:solidFill>
                      <a:schemeClr val="tx1"/>
                    </a:solidFill>
                  </a:rPr>
                  <a:t>whether</a:t>
                </a:r>
                <a:r>
                  <a:rPr lang="fr-FR" sz="2600" dirty="0">
                    <a:solidFill>
                      <a:schemeClr val="tx1"/>
                    </a:solidFill>
                  </a:rPr>
                  <a:t> </a:t>
                </a:r>
                <a:r>
                  <a:rPr lang="fr-FR" sz="2600" dirty="0" err="1">
                    <a:solidFill>
                      <a:schemeClr val="tx1"/>
                    </a:solidFill>
                  </a:rPr>
                  <a:t>locally</a:t>
                </a:r>
                <a:r>
                  <a:rPr lang="fr-FR" sz="2600" dirty="0">
                    <a:solidFill>
                      <a:schemeClr val="tx1"/>
                    </a:solidFill>
                  </a:rPr>
                  <a:t> (</a:t>
                </a:r>
                <a:r>
                  <a:rPr lang="fr-FR" sz="2600" dirty="0" err="1">
                    <a:solidFill>
                      <a:schemeClr val="tx1"/>
                    </a:solidFill>
                  </a:rPr>
                  <a:t>logarithms</a:t>
                </a:r>
                <a:r>
                  <a:rPr lang="fr-FR" sz="2600" dirty="0"/>
                  <a:t>, variable </a:t>
                </a:r>
                <a:r>
                  <a:rPr lang="fr-FR" sz="2600" dirty="0" err="1"/>
                  <a:t>powers</a:t>
                </a:r>
                <a:r>
                  <a:rPr lang="fr-FR" sz="2600" dirty="0"/>
                  <a:t>) </a:t>
                </a:r>
                <a:r>
                  <a:rPr lang="fr-FR" sz="2600" dirty="0">
                    <a:solidFill>
                      <a:schemeClr val="tx1"/>
                    </a:solidFill>
                  </a:rPr>
                  <a:t>or </a:t>
                </a:r>
                <a:r>
                  <a:rPr lang="fr-FR" sz="2600" dirty="0" err="1">
                    <a:solidFill>
                      <a:schemeClr val="tx1"/>
                    </a:solidFill>
                  </a:rPr>
                  <a:t>globally</a:t>
                </a:r>
                <a:r>
                  <a:rPr lang="fr-FR" sz="2600" dirty="0">
                    <a:solidFill>
                      <a:schemeClr val="tx1"/>
                    </a:solidFill>
                  </a:rPr>
                  <a:t> (model not </a:t>
                </a:r>
                <a:r>
                  <a:rPr lang="fr-FR" sz="2600" dirty="0" err="1">
                    <a:solidFill>
                      <a:schemeClr val="tx1"/>
                    </a:solidFill>
                  </a:rPr>
                  <a:t>valid</a:t>
                </a:r>
                <a:r>
                  <a:rPr lang="fr-FR" sz="2600" dirty="0">
                    <a:solidFill>
                      <a:schemeClr val="tx1"/>
                    </a:solidFill>
                  </a:rPr>
                  <a:t> </a:t>
                </a:r>
                <a:r>
                  <a:rPr lang="fr-FR" sz="2600" dirty="0" err="1">
                    <a:solidFill>
                      <a:schemeClr val="tx1"/>
                    </a:solidFill>
                  </a:rPr>
                  <a:t>globally</a:t>
                </a:r>
                <a:r>
                  <a:rPr lang="fr-FR" sz="2600" dirty="0">
                    <a:solidFill>
                      <a:schemeClr val="tx1"/>
                    </a:solidFill>
                  </a:rPr>
                  <a:t>). Frobenius’ </a:t>
                </a:r>
                <a:r>
                  <a:rPr lang="fr-FR" sz="2600" dirty="0" err="1">
                    <a:solidFill>
                      <a:schemeClr val="tx1"/>
                    </a:solidFill>
                  </a:rPr>
                  <a:t>theory</a:t>
                </a:r>
                <a:r>
                  <a:rPr lang="fr-FR" sz="2600" dirty="0">
                    <a:solidFill>
                      <a:schemeClr val="tx1"/>
                    </a:solidFill>
                  </a:rPr>
                  <a:t> not applicable in </a:t>
                </a:r>
                <a:r>
                  <a:rPr lang="fr-FR" sz="2600" dirty="0" err="1">
                    <a:solidFill>
                      <a:schemeClr val="tx1"/>
                    </a:solidFill>
                  </a:rPr>
                  <a:t>nonlinear</a:t>
                </a:r>
                <a:r>
                  <a:rPr lang="fr-FR" sz="2600" dirty="0">
                    <a:solidFill>
                      <a:schemeClr val="tx1"/>
                    </a:solidFill>
                  </a:rPr>
                  <a:t> cases.</a:t>
                </a:r>
              </a:p>
              <a:p>
                <a:pPr marL="457200" indent="-457200">
                  <a:buFont typeface="Arial" panose="020B0604020202020204" pitchFamily="34" charset="0"/>
                  <a:buChar char="•"/>
                </a:pPr>
                <a:r>
                  <a:rPr lang="fr-FR" sz="2600" dirty="0" err="1">
                    <a:solidFill>
                      <a:srgbClr val="CC3399"/>
                    </a:solidFill>
                  </a:rPr>
                  <a:t>Answer</a:t>
                </a:r>
                <a:r>
                  <a:rPr lang="fr-FR" sz="2600" dirty="0">
                    <a:solidFill>
                      <a:srgbClr val="CC3399"/>
                    </a:solidFill>
                  </a:rPr>
                  <a:t> : EPD not </a:t>
                </a:r>
                <a:r>
                  <a:rPr lang="fr-FR" sz="2600" dirty="0" err="1">
                    <a:solidFill>
                      <a:srgbClr val="CC3399"/>
                    </a:solidFill>
                  </a:rPr>
                  <a:t>reducible</a:t>
                </a:r>
                <a:r>
                  <a:rPr lang="fr-FR" sz="2600" dirty="0">
                    <a:solidFill>
                      <a:srgbClr val="CC3399"/>
                    </a:solidFill>
                  </a:rPr>
                  <a:t> to the C. or D. </a:t>
                </a:r>
                <a:r>
                  <a:rPr lang="fr-FR" sz="2600" dirty="0" err="1">
                    <a:solidFill>
                      <a:srgbClr val="CC3399"/>
                    </a:solidFill>
                  </a:rPr>
                  <a:t>problems</a:t>
                </a:r>
                <a:r>
                  <a:rPr lang="fr-FR" sz="2600" dirty="0">
                    <a:solidFill>
                      <a:srgbClr val="CC3399"/>
                    </a:solidFill>
                  </a:rPr>
                  <a:t> </a:t>
                </a:r>
                <a:r>
                  <a:rPr lang="fr-FR" sz="2600" dirty="0" err="1">
                    <a:solidFill>
                      <a:srgbClr val="CC3399"/>
                    </a:solidFill>
                  </a:rPr>
                  <a:t>despite</a:t>
                </a:r>
                <a:r>
                  <a:rPr lang="fr-FR" sz="2600" dirty="0">
                    <a:solidFill>
                      <a:srgbClr val="CC3399"/>
                    </a:solidFill>
                  </a:rPr>
                  <a:t> transmutation </a:t>
                </a:r>
                <a:r>
                  <a:rPr lang="fr-FR" sz="2600" dirty="0" err="1">
                    <a:solidFill>
                      <a:srgbClr val="CC3399"/>
                    </a:solidFill>
                  </a:rPr>
                  <a:t>results</a:t>
                </a:r>
                <a:r>
                  <a:rPr lang="fr-FR" sz="2600" dirty="0">
                    <a:solidFill>
                      <a:srgbClr val="CC3399"/>
                    </a:solidFill>
                  </a:rPr>
                  <a:t>.</a:t>
                </a:r>
                <a:endParaRPr lang="az-Cyrl-AZ" sz="2600" dirty="0">
                  <a:solidFill>
                    <a:srgbClr val="CC3399"/>
                  </a:solidFill>
                </a:endParaRPr>
              </a:p>
            </p:txBody>
          </p:sp>
        </mc:Choice>
        <mc:Fallback xmlns="">
          <p:sp>
            <p:nvSpPr>
              <p:cNvPr id="4" name="Espace réservé du contenu 3"/>
              <p:cNvSpPr>
                <a:spLocks noGrp="1" noRot="1" noChangeAspect="1" noMove="1" noResize="1" noEditPoints="1" noAdjustHandles="1" noChangeArrowheads="1" noChangeShapeType="1" noTextEdit="1"/>
              </p:cNvSpPr>
              <p:nvPr>
                <p:ph idx="1"/>
              </p:nvPr>
            </p:nvSpPr>
            <p:spPr>
              <a:xfrm>
                <a:off x="251520" y="1043736"/>
                <a:ext cx="8640960" cy="5686576"/>
              </a:xfrm>
              <a:blipFill>
                <a:blip r:embed="rId3"/>
                <a:stretch>
                  <a:fillRect l="-1269" t="-1072" r="-846" b="-536"/>
                </a:stretch>
              </a:blipFill>
            </p:spPr>
            <p:txBody>
              <a:bodyPr/>
              <a:lstStyle/>
              <a:p>
                <a:r>
                  <a:rPr lang="fr-FR">
                    <a:noFill/>
                  </a:rPr>
                  <a:t> </a:t>
                </a:r>
              </a:p>
            </p:txBody>
          </p:sp>
        </mc:Fallback>
      </mc:AlternateContent>
    </p:spTree>
    <p:extLst>
      <p:ext uri="{BB962C8B-B14F-4D97-AF65-F5344CB8AC3E}">
        <p14:creationId xmlns:p14="http://schemas.microsoft.com/office/powerpoint/2010/main" val="24183525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27687"/>
            <a:ext cx="7445170" cy="826038"/>
          </a:xfrm>
        </p:spPr>
        <p:txBody>
          <a:bodyPr>
            <a:normAutofit/>
          </a:bodyPr>
          <a:lstStyle/>
          <a:p>
            <a:endParaRPr lang="en-US" dirty="0"/>
          </a:p>
        </p:txBody>
      </p:sp>
      <p:sp>
        <p:nvSpPr>
          <p:cNvPr id="4" name="Espace réservé du contenu 3"/>
          <p:cNvSpPr>
            <a:spLocks noGrp="1"/>
          </p:cNvSpPr>
          <p:nvPr>
            <p:ph idx="1"/>
          </p:nvPr>
        </p:nvSpPr>
        <p:spPr>
          <a:xfrm>
            <a:off x="434734" y="1313765"/>
            <a:ext cx="8030235" cy="5130570"/>
          </a:xfrm>
        </p:spPr>
        <p:txBody>
          <a:bodyPr/>
          <a:lstStyle/>
          <a:p>
            <a:pPr marL="0" indent="0"/>
            <a:r>
              <a:rPr lang="ru-RU" sz="2800" dirty="0"/>
              <a:t>Позвольте мне прежде всего поблагодарить профессора Галину Ивановну Синкевич за любезное приглашение. Я также благодарен Галине Ивановне за то, что она предоставила вам возможность прочитать текст презентации моего выступления на русском языке.</a:t>
            </a:r>
          </a:p>
          <a:p>
            <a:pPr marL="0" indent="0"/>
            <a:r>
              <a:rPr lang="ru-RU" sz="2800" dirty="0"/>
              <a:t>Приношу свои извинения, что не делаю доклад по-русски.</a:t>
            </a:r>
          </a:p>
          <a:p>
            <a:pPr marL="0" indent="0"/>
            <a:r>
              <a:rPr lang="ru-RU" sz="2800" dirty="0"/>
              <a:t>Позвольте мне перейти на английский язык.</a:t>
            </a:r>
          </a:p>
          <a:p>
            <a:pPr marL="0" indent="0"/>
            <a:endParaRPr lang="ru-RU" sz="2800" dirty="0"/>
          </a:p>
        </p:txBody>
      </p:sp>
    </p:spTree>
    <p:extLst>
      <p:ext uri="{BB962C8B-B14F-4D97-AF65-F5344CB8AC3E}">
        <p14:creationId xmlns:p14="http://schemas.microsoft.com/office/powerpoint/2010/main" val="213079437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1808820"/>
            <a:ext cx="8697913" cy="1988726"/>
          </a:xfrm>
        </p:spPr>
        <p:txBody>
          <a:bodyPr>
            <a:normAutofit/>
          </a:bodyPr>
          <a:lstStyle/>
          <a:p>
            <a:pPr algn="ctr" eaLnBrk="1" hangingPunct="1"/>
            <a:r>
              <a:rPr lang="fr-FR" altLang="fr-FR" b="1" dirty="0"/>
              <a:t>2. </a:t>
            </a:r>
            <a:r>
              <a:rPr lang="fr-FR" altLang="fr-FR" b="1" dirty="0" err="1"/>
              <a:t>Facts</a:t>
            </a:r>
            <a:r>
              <a:rPr lang="fr-FR" altLang="fr-FR" b="1" dirty="0"/>
              <a:t> </a:t>
            </a:r>
            <a:r>
              <a:rPr lang="fr-FR" altLang="fr-FR" b="1" dirty="0" err="1"/>
              <a:t>that</a:t>
            </a:r>
            <a:r>
              <a:rPr lang="fr-FR" altLang="fr-FR" b="1" dirty="0"/>
              <a:t> </a:t>
            </a:r>
            <a:r>
              <a:rPr lang="fr-FR" altLang="fr-FR" b="1" dirty="0" err="1"/>
              <a:t>require</a:t>
            </a:r>
            <a:r>
              <a:rPr lang="fr-FR" altLang="fr-FR" b="1" dirty="0"/>
              <a:t> </a:t>
            </a:r>
            <a:r>
              <a:rPr lang="fr-FR" altLang="fr-FR" b="1" dirty="0" err="1"/>
              <a:t>explanation</a:t>
            </a:r>
            <a:endParaRPr lang="fr-FR" altLang="fr-FR" b="1" dirty="0"/>
          </a:p>
        </p:txBody>
      </p:sp>
    </p:spTree>
    <p:extLst>
      <p:ext uri="{BB962C8B-B14F-4D97-AF65-F5344CB8AC3E}">
        <p14:creationId xmlns:p14="http://schemas.microsoft.com/office/powerpoint/2010/main" val="54157208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6D5D0D-2E13-4952-BB19-5836FE35C63C}"/>
              </a:ext>
            </a:extLst>
          </p:cNvPr>
          <p:cNvSpPr>
            <a:spLocks noGrp="1"/>
          </p:cNvSpPr>
          <p:nvPr>
            <p:ph type="title"/>
          </p:nvPr>
        </p:nvSpPr>
        <p:spPr/>
        <p:txBody>
          <a:bodyPr/>
          <a:lstStyle/>
          <a:p>
            <a:r>
              <a:rPr lang="fr-FR" dirty="0"/>
              <a:t>2. </a:t>
            </a:r>
            <a:r>
              <a:rPr lang="fr-FR" dirty="0" err="1"/>
              <a:t>Facts</a:t>
            </a:r>
            <a:endParaRPr lang="fr-FR" dirty="0"/>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D4EE2197-C40C-4E03-AB5F-51A7CFB03A3E}"/>
                  </a:ext>
                </a:extLst>
              </p:cNvPr>
              <p:cNvSpPr>
                <a:spLocks noGrp="1"/>
              </p:cNvSpPr>
              <p:nvPr>
                <p:ph idx="1"/>
              </p:nvPr>
            </p:nvSpPr>
            <p:spPr/>
            <p:txBody>
              <a:bodyPr/>
              <a:lstStyle/>
              <a:p>
                <a:r>
                  <a:rPr lang="fr-FR" sz="2400" dirty="0">
                    <a:solidFill>
                      <a:srgbClr val="0000FF"/>
                    </a:solidFill>
                  </a:rPr>
                  <a:t>Fact 1 : The first PDE </a:t>
                </a:r>
                <a:r>
                  <a:rPr lang="fr-FR" sz="2400" dirty="0" err="1">
                    <a:solidFill>
                      <a:srgbClr val="0000FF"/>
                    </a:solidFill>
                  </a:rPr>
                  <a:t>ever</a:t>
                </a:r>
                <a:r>
                  <a:rPr lang="fr-FR" sz="2400" dirty="0">
                    <a:solidFill>
                      <a:srgbClr val="0000FF"/>
                    </a:solidFill>
                  </a:rPr>
                  <a:t> </a:t>
                </a:r>
                <a:r>
                  <a:rPr lang="fr-FR" sz="2400" dirty="0" err="1">
                    <a:solidFill>
                      <a:srgbClr val="0000FF"/>
                    </a:solidFill>
                  </a:rPr>
                  <a:t>written</a:t>
                </a:r>
                <a:r>
                  <a:rPr lang="fr-FR" sz="2400" dirty="0">
                    <a:solidFill>
                      <a:srgbClr val="0000FF"/>
                    </a:solidFill>
                  </a:rPr>
                  <a:t> and </a:t>
                </a:r>
                <a:r>
                  <a:rPr lang="fr-FR" sz="2400" dirty="0" err="1">
                    <a:solidFill>
                      <a:srgbClr val="0000FF"/>
                    </a:solidFill>
                  </a:rPr>
                  <a:t>solved</a:t>
                </a:r>
                <a:r>
                  <a:rPr lang="fr-FR" sz="2400" dirty="0">
                    <a:solidFill>
                      <a:srgbClr val="0000FF"/>
                    </a:solidFill>
                  </a:rPr>
                  <a:t> </a:t>
                </a:r>
                <a:r>
                  <a:rPr lang="fr-FR" sz="2400" dirty="0" err="1">
                    <a:solidFill>
                      <a:srgbClr val="0000FF"/>
                    </a:solidFill>
                  </a:rPr>
                  <a:t>is</a:t>
                </a:r>
                <a:r>
                  <a:rPr lang="fr-FR" sz="2400" dirty="0">
                    <a:solidFill>
                      <a:srgbClr val="0000FF"/>
                    </a:solidFill>
                  </a:rPr>
                  <a:t> </a:t>
                </a:r>
                <a:r>
                  <a:rPr lang="fr-FR" sz="2400" dirty="0" err="1">
                    <a:solidFill>
                      <a:srgbClr val="0000FF"/>
                    </a:solidFill>
                  </a:rPr>
                  <a:t>reducible</a:t>
                </a:r>
                <a:r>
                  <a:rPr lang="fr-FR" sz="2400" dirty="0">
                    <a:solidFill>
                      <a:srgbClr val="0000FF"/>
                    </a:solidFill>
                  </a:rPr>
                  <a:t> to an EPD </a:t>
                </a:r>
                <a:r>
                  <a:rPr lang="fr-FR" sz="2400" dirty="0" err="1">
                    <a:solidFill>
                      <a:srgbClr val="0000FF"/>
                    </a:solidFill>
                  </a:rPr>
                  <a:t>equation</a:t>
                </a:r>
                <a:r>
                  <a:rPr lang="fr-FR" sz="2400" dirty="0">
                    <a:solidFill>
                      <a:srgbClr val="0000FF"/>
                    </a:solidFill>
                  </a:rPr>
                  <a:t>, but </a:t>
                </a:r>
                <a:r>
                  <a:rPr lang="fr-FR" sz="2400" dirty="0" err="1">
                    <a:solidFill>
                      <a:srgbClr val="0000FF"/>
                    </a:solidFill>
                  </a:rPr>
                  <a:t>this</a:t>
                </a:r>
                <a:r>
                  <a:rPr lang="fr-FR" sz="2400" dirty="0">
                    <a:solidFill>
                      <a:srgbClr val="0000FF"/>
                    </a:solidFill>
                  </a:rPr>
                  <a:t> </a:t>
                </a:r>
                <a:r>
                  <a:rPr lang="fr-FR" sz="2400" dirty="0" err="1">
                    <a:solidFill>
                      <a:srgbClr val="0000FF"/>
                    </a:solidFill>
                  </a:rPr>
                  <a:t>was</a:t>
                </a:r>
                <a:r>
                  <a:rPr lang="fr-FR" sz="2400" dirty="0">
                    <a:solidFill>
                      <a:srgbClr val="0000FF"/>
                    </a:solidFill>
                  </a:rPr>
                  <a:t> </a:t>
                </a:r>
                <a:r>
                  <a:rPr lang="fr-FR" sz="2400" dirty="0" err="1">
                    <a:solidFill>
                      <a:srgbClr val="0000FF"/>
                    </a:solidFill>
                  </a:rPr>
                  <a:t>never</a:t>
                </a:r>
                <a:r>
                  <a:rPr lang="fr-FR" sz="2400" dirty="0">
                    <a:solidFill>
                      <a:srgbClr val="0000FF"/>
                    </a:solidFill>
                  </a:rPr>
                  <a:t> </a:t>
                </a:r>
                <a:r>
                  <a:rPr lang="fr-FR" sz="2400" dirty="0" err="1">
                    <a:solidFill>
                      <a:srgbClr val="0000FF"/>
                    </a:solidFill>
                  </a:rPr>
                  <a:t>noticed</a:t>
                </a:r>
                <a:r>
                  <a:rPr lang="fr-FR" sz="2400" dirty="0">
                    <a:solidFill>
                      <a:srgbClr val="0000FF"/>
                    </a:solidFill>
                  </a:rPr>
                  <a:t>.</a:t>
                </a:r>
              </a:p>
              <a:p>
                <a:r>
                  <a:rPr lang="fr-FR" sz="2400" dirty="0"/>
                  <a:t>F. </a:t>
                </a:r>
                <a:r>
                  <a:rPr lang="fr-FR" sz="2400" dirty="0" err="1"/>
                  <a:t>Cajori</a:t>
                </a:r>
                <a:r>
                  <a:rPr lang="fr-FR" sz="2400" dirty="0"/>
                  <a:t> (1928), C. </a:t>
                </a:r>
                <a:r>
                  <a:rPr lang="fr-FR" sz="2400" dirty="0" err="1"/>
                  <a:t>Truesdell</a:t>
                </a:r>
                <a:r>
                  <a:rPr lang="fr-FR" sz="2400" dirty="0"/>
                  <a:t>, S.S. Demidov (1975/1982): the first PDE </a:t>
                </a:r>
                <a:r>
                  <a:rPr lang="fr-FR" sz="2400" dirty="0" err="1"/>
                  <a:t>was</a:t>
                </a:r>
                <a:r>
                  <a:rPr lang="fr-FR" sz="2400" dirty="0"/>
                  <a:t> </a:t>
                </a:r>
                <a:r>
                  <a:rPr lang="fr-FR" sz="2400" dirty="0" err="1"/>
                  <a:t>written</a:t>
                </a:r>
                <a:r>
                  <a:rPr lang="fr-FR" sz="2400" dirty="0"/>
                  <a:t> by d’Alembert (Traité de Dynamique, 1743, p. 117).</a:t>
                </a:r>
              </a:p>
              <a:p>
                <a:pPr/>
                <a14:m>
                  <m:oMathPara xmlns:m="http://schemas.openxmlformats.org/officeDocument/2006/math">
                    <m:oMathParaPr>
                      <m:jc m:val="centerGroup"/>
                    </m:oMathParaPr>
                    <m:oMath xmlns:m="http://schemas.openxmlformats.org/officeDocument/2006/math">
                      <m:r>
                        <a:rPr lang="fr-FR" sz="2400" b="1" i="1" smtClean="0">
                          <a:latin typeface="Cambria Math" panose="02040503050406030204" pitchFamily="18" charset="0"/>
                        </a:rPr>
                        <m:t>𝒅𝒅𝒚</m:t>
                      </m:r>
                      <m:r>
                        <a:rPr lang="fr-FR" sz="2400" b="1" i="1" smtClean="0">
                          <a:latin typeface="Cambria Math" panose="02040503050406030204" pitchFamily="18" charset="0"/>
                        </a:rPr>
                        <m:t>=</m:t>
                      </m:r>
                      <m:d>
                        <m:dPr>
                          <m:begChr m:val="["/>
                          <m:endChr m:val="]"/>
                          <m:ctrlPr>
                            <a:rPr lang="fr-FR" sz="2400" b="1" i="1" smtClean="0">
                              <a:latin typeface="Cambria Math" panose="02040503050406030204" pitchFamily="18" charset="0"/>
                            </a:rPr>
                          </m:ctrlPr>
                        </m:dPr>
                        <m:e>
                          <m:f>
                            <m:fPr>
                              <m:ctrlPr>
                                <a:rPr lang="fr-FR" sz="2400" b="1" i="1" smtClean="0">
                                  <a:latin typeface="Cambria Math" panose="02040503050406030204" pitchFamily="18" charset="0"/>
                                </a:rPr>
                              </m:ctrlPr>
                            </m:fPr>
                            <m:num>
                              <m:r>
                                <a:rPr lang="fr-FR" sz="2400" b="1" i="1" smtClean="0">
                                  <a:latin typeface="Cambria Math" panose="02040503050406030204" pitchFamily="18" charset="0"/>
                                </a:rPr>
                                <m:t>𝒅𝒚</m:t>
                              </m:r>
                            </m:num>
                            <m:den>
                              <m:r>
                                <a:rPr lang="fr-FR" sz="2400" b="1" i="1" smtClean="0">
                                  <a:latin typeface="Cambria Math" panose="02040503050406030204" pitchFamily="18" charset="0"/>
                                </a:rPr>
                                <m:t>𝒅𝒔</m:t>
                              </m:r>
                            </m:den>
                          </m:f>
                          <m:r>
                            <a:rPr lang="fr-FR" sz="2400" b="1" i="1" smtClean="0">
                              <a:latin typeface="Cambria Math" panose="02040503050406030204" pitchFamily="18" charset="0"/>
                            </a:rPr>
                            <m:t>−</m:t>
                          </m:r>
                          <m:d>
                            <m:dPr>
                              <m:ctrlPr>
                                <a:rPr lang="fr-FR" sz="2400" b="1" i="1" smtClean="0">
                                  <a:latin typeface="Cambria Math" panose="02040503050406030204" pitchFamily="18" charset="0"/>
                                </a:rPr>
                              </m:ctrlPr>
                            </m:dPr>
                            <m:e>
                              <m:r>
                                <a:rPr lang="fr-FR" sz="2400" b="1" i="1" smtClean="0">
                                  <a:latin typeface="Cambria Math" panose="02040503050406030204" pitchFamily="18" charset="0"/>
                                </a:rPr>
                                <m:t>ℓ−</m:t>
                              </m:r>
                              <m:r>
                                <a:rPr lang="fr-FR" sz="2400" b="1" i="1" smtClean="0">
                                  <a:latin typeface="Cambria Math" panose="02040503050406030204" pitchFamily="18" charset="0"/>
                                </a:rPr>
                                <m:t>𝒔</m:t>
                              </m:r>
                            </m:e>
                          </m:d>
                          <m:f>
                            <m:fPr>
                              <m:ctrlPr>
                                <a:rPr lang="fr-FR" sz="2400" b="1" i="1" smtClean="0">
                                  <a:latin typeface="Cambria Math" panose="02040503050406030204" pitchFamily="18" charset="0"/>
                                </a:rPr>
                              </m:ctrlPr>
                            </m:fPr>
                            <m:num>
                              <m:r>
                                <a:rPr lang="fr-FR" sz="2400" b="1" i="1" smtClean="0">
                                  <a:latin typeface="Cambria Math" panose="02040503050406030204" pitchFamily="18" charset="0"/>
                                </a:rPr>
                                <m:t>𝒅𝒅𝒚</m:t>
                              </m:r>
                            </m:num>
                            <m:den>
                              <m:r>
                                <a:rPr lang="fr-FR" sz="2400" b="1" i="1" smtClean="0">
                                  <a:latin typeface="Cambria Math" panose="02040503050406030204" pitchFamily="18" charset="0"/>
                                </a:rPr>
                                <m:t>𝒅</m:t>
                              </m:r>
                              <m:sSup>
                                <m:sSupPr>
                                  <m:ctrlPr>
                                    <a:rPr lang="fr-FR" sz="2400" b="1" i="1" smtClean="0">
                                      <a:latin typeface="Cambria Math" panose="02040503050406030204" pitchFamily="18" charset="0"/>
                                    </a:rPr>
                                  </m:ctrlPr>
                                </m:sSupPr>
                                <m:e>
                                  <m:r>
                                    <a:rPr lang="fr-FR" sz="2400" b="1" i="1" smtClean="0">
                                      <a:latin typeface="Cambria Math" panose="02040503050406030204" pitchFamily="18" charset="0"/>
                                    </a:rPr>
                                    <m:t>𝒔</m:t>
                                  </m:r>
                                </m:e>
                                <m:sup>
                                  <m:r>
                                    <a:rPr lang="fr-FR" sz="2400" b="1" i="1" smtClean="0">
                                      <a:latin typeface="Cambria Math" panose="02040503050406030204" pitchFamily="18" charset="0"/>
                                    </a:rPr>
                                    <m:t>𝟐</m:t>
                                  </m:r>
                                </m:sup>
                              </m:sSup>
                            </m:den>
                          </m:f>
                        </m:e>
                      </m:d>
                      <m:r>
                        <a:rPr lang="fr-FR" sz="2400" b="1" i="1" smtClean="0">
                          <a:latin typeface="Cambria Math" panose="02040503050406030204" pitchFamily="18" charset="0"/>
                        </a:rPr>
                        <m:t>𝒅</m:t>
                      </m:r>
                      <m:sSup>
                        <m:sSupPr>
                          <m:ctrlPr>
                            <a:rPr lang="fr-FR" sz="2400" b="1" i="1" smtClean="0">
                              <a:latin typeface="Cambria Math" panose="02040503050406030204" pitchFamily="18" charset="0"/>
                            </a:rPr>
                          </m:ctrlPr>
                        </m:sSupPr>
                        <m:e>
                          <m:r>
                            <a:rPr lang="fr-FR" sz="2400" b="1" i="1" smtClean="0">
                              <a:latin typeface="Cambria Math" panose="02040503050406030204" pitchFamily="18" charset="0"/>
                            </a:rPr>
                            <m:t>𝒕</m:t>
                          </m:r>
                        </m:e>
                        <m:sup>
                          <m:r>
                            <a:rPr lang="fr-FR" sz="2400" b="1" i="1" smtClean="0">
                              <a:latin typeface="Cambria Math" panose="02040503050406030204" pitchFamily="18" charset="0"/>
                            </a:rPr>
                            <m:t>𝟐</m:t>
                          </m:r>
                        </m:sup>
                      </m:sSup>
                    </m:oMath>
                  </m:oMathPara>
                </a14:m>
                <a:endParaRPr lang="fr-FR" sz="2400" dirty="0"/>
              </a:p>
              <a:p>
                <a:r>
                  <a:rPr lang="fr-FR" sz="2400" dirty="0" err="1"/>
                  <a:t>Should</a:t>
                </a:r>
                <a:r>
                  <a:rPr lang="fr-FR" sz="2400" dirty="0"/>
                  <a:t> </a:t>
                </a:r>
                <a:r>
                  <a:rPr lang="fr-FR" sz="2400" dirty="0" err="1"/>
                  <a:t>be</a:t>
                </a:r>
                <a:r>
                  <a:rPr lang="fr-FR" sz="2400" dirty="0"/>
                  <a:t> </a:t>
                </a:r>
                <a14:m>
                  <m:oMath xmlns:m="http://schemas.openxmlformats.org/officeDocument/2006/math">
                    <m:r>
                      <a:rPr lang="fr-FR" sz="2400" b="1" i="1" smtClean="0">
                        <a:latin typeface="Cambria Math" panose="02040503050406030204" pitchFamily="18" charset="0"/>
                      </a:rPr>
                      <m:t>−[…]</m:t>
                    </m:r>
                  </m:oMath>
                </a14:m>
                <a:endParaRPr lang="fr-FR" sz="2400" dirty="0"/>
              </a:p>
              <a:p>
                <a:r>
                  <a:rPr lang="fr-FR" sz="2400" dirty="0" err="1"/>
                  <a:t>Before</a:t>
                </a:r>
                <a:r>
                  <a:rPr lang="fr-FR" sz="2400" dirty="0"/>
                  <a:t> </a:t>
                </a:r>
                <a:r>
                  <a:rPr lang="fr-FR" sz="2400" dirty="0" err="1"/>
                  <a:t>this</a:t>
                </a:r>
                <a:r>
                  <a:rPr lang="fr-FR" sz="2400" dirty="0"/>
                  <a:t>: </a:t>
                </a:r>
                <a:r>
                  <a:rPr lang="fr-FR" sz="2400" dirty="0" err="1"/>
                  <a:t>only</a:t>
                </a:r>
                <a:r>
                  <a:rPr lang="fr-FR" sz="2400" dirty="0"/>
                  <a:t> total </a:t>
                </a:r>
                <a:r>
                  <a:rPr lang="fr-FR" sz="2400" dirty="0" err="1"/>
                  <a:t>differentials</a:t>
                </a:r>
                <a:r>
                  <a:rPr lang="fr-FR" sz="2400" dirty="0"/>
                  <a:t>.  </a:t>
                </a:r>
              </a:p>
            </p:txBody>
          </p:sp>
        </mc:Choice>
        <mc:Fallback xmlns="">
          <p:sp>
            <p:nvSpPr>
              <p:cNvPr id="3" name="Espace réservé du contenu 2">
                <a:extLst>
                  <a:ext uri="{FF2B5EF4-FFF2-40B4-BE49-F238E27FC236}">
                    <a16:creationId xmlns:a16="http://schemas.microsoft.com/office/drawing/2014/main" id="{D4EE2197-C40C-4E03-AB5F-51A7CFB03A3E}"/>
                  </a:ext>
                </a:extLst>
              </p:cNvPr>
              <p:cNvSpPr>
                <a:spLocks noGrp="1" noRot="1" noChangeAspect="1" noMove="1" noResize="1" noEditPoints="1" noAdjustHandles="1" noChangeArrowheads="1" noChangeShapeType="1" noTextEdit="1"/>
              </p:cNvSpPr>
              <p:nvPr>
                <p:ph idx="1"/>
              </p:nvPr>
            </p:nvSpPr>
            <p:spPr>
              <a:blipFill>
                <a:blip r:embed="rId2"/>
                <a:stretch>
                  <a:fillRect l="-1200" t="-976" r="-560" b="-2789"/>
                </a:stretch>
              </a:blipFill>
            </p:spPr>
            <p:txBody>
              <a:bodyPr/>
              <a:lstStyle/>
              <a:p>
                <a:r>
                  <a:rPr lang="fr-FR">
                    <a:noFill/>
                  </a:rPr>
                  <a:t> </a:t>
                </a:r>
              </a:p>
            </p:txBody>
          </p:sp>
        </mc:Fallback>
      </mc:AlternateContent>
    </p:spTree>
    <p:extLst>
      <p:ext uri="{BB962C8B-B14F-4D97-AF65-F5344CB8AC3E}">
        <p14:creationId xmlns:p14="http://schemas.microsoft.com/office/powerpoint/2010/main" val="265842107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6D5D0D-2E13-4952-BB19-5836FE35C63C}"/>
              </a:ext>
            </a:extLst>
          </p:cNvPr>
          <p:cNvSpPr>
            <a:spLocks noGrp="1"/>
          </p:cNvSpPr>
          <p:nvPr>
            <p:ph type="title"/>
          </p:nvPr>
        </p:nvSpPr>
        <p:spPr>
          <a:xfrm>
            <a:off x="457200" y="152400"/>
            <a:ext cx="5791200" cy="891335"/>
          </a:xfrm>
        </p:spPr>
        <p:txBody>
          <a:bodyPr/>
          <a:lstStyle/>
          <a:p>
            <a:r>
              <a:rPr lang="fr-FR" dirty="0"/>
              <a:t>2. </a:t>
            </a:r>
            <a:r>
              <a:rPr lang="fr-FR" dirty="0" err="1"/>
              <a:t>Facts</a:t>
            </a:r>
            <a:endParaRPr lang="fr-FR" dirty="0"/>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D4EE2197-C40C-4E03-AB5F-51A7CFB03A3E}"/>
                  </a:ext>
                </a:extLst>
              </p:cNvPr>
              <p:cNvSpPr>
                <a:spLocks noGrp="1"/>
              </p:cNvSpPr>
              <p:nvPr>
                <p:ph idx="1"/>
              </p:nvPr>
            </p:nvSpPr>
            <p:spPr>
              <a:xfrm>
                <a:off x="457200" y="1242218"/>
                <a:ext cx="7620000" cy="5615782"/>
              </a:xfrm>
            </p:spPr>
            <p:txBody>
              <a:bodyPr/>
              <a:lstStyle/>
              <a:p>
                <a:r>
                  <a:rPr lang="fr-FR" sz="2400" dirty="0">
                    <a:solidFill>
                      <a:srgbClr val="0000FF"/>
                    </a:solidFill>
                  </a:rPr>
                  <a:t>Fact 1 : The first PDE </a:t>
                </a:r>
                <a:r>
                  <a:rPr lang="fr-FR" sz="2400" dirty="0" err="1">
                    <a:solidFill>
                      <a:srgbClr val="0000FF"/>
                    </a:solidFill>
                  </a:rPr>
                  <a:t>ever</a:t>
                </a:r>
                <a:r>
                  <a:rPr lang="fr-FR" sz="2400" dirty="0">
                    <a:solidFill>
                      <a:srgbClr val="0000FF"/>
                    </a:solidFill>
                  </a:rPr>
                  <a:t> </a:t>
                </a:r>
                <a:r>
                  <a:rPr lang="fr-FR" sz="2400" dirty="0" err="1">
                    <a:solidFill>
                      <a:srgbClr val="0000FF"/>
                    </a:solidFill>
                  </a:rPr>
                  <a:t>written</a:t>
                </a:r>
                <a:r>
                  <a:rPr lang="fr-FR" sz="2400" dirty="0">
                    <a:solidFill>
                      <a:srgbClr val="0000FF"/>
                    </a:solidFill>
                  </a:rPr>
                  <a:t> and </a:t>
                </a:r>
                <a:r>
                  <a:rPr lang="fr-FR" sz="2400" dirty="0" err="1">
                    <a:solidFill>
                      <a:srgbClr val="0000FF"/>
                    </a:solidFill>
                  </a:rPr>
                  <a:t>solved</a:t>
                </a:r>
                <a:r>
                  <a:rPr lang="fr-FR" sz="2400" dirty="0">
                    <a:solidFill>
                      <a:srgbClr val="0000FF"/>
                    </a:solidFill>
                  </a:rPr>
                  <a:t> </a:t>
                </a:r>
                <a:r>
                  <a:rPr lang="fr-FR" sz="2400" dirty="0" err="1">
                    <a:solidFill>
                      <a:srgbClr val="0000FF"/>
                    </a:solidFill>
                  </a:rPr>
                  <a:t>is</a:t>
                </a:r>
                <a:r>
                  <a:rPr lang="fr-FR" sz="2400" dirty="0">
                    <a:solidFill>
                      <a:srgbClr val="0000FF"/>
                    </a:solidFill>
                  </a:rPr>
                  <a:t> </a:t>
                </a:r>
                <a:r>
                  <a:rPr lang="fr-FR" sz="2400" dirty="0" err="1">
                    <a:solidFill>
                      <a:srgbClr val="0000FF"/>
                    </a:solidFill>
                  </a:rPr>
                  <a:t>reducible</a:t>
                </a:r>
                <a:r>
                  <a:rPr lang="fr-FR" sz="2400" dirty="0">
                    <a:solidFill>
                      <a:srgbClr val="0000FF"/>
                    </a:solidFill>
                  </a:rPr>
                  <a:t> to an EPD </a:t>
                </a:r>
                <a:r>
                  <a:rPr lang="fr-FR" sz="2400" dirty="0" err="1">
                    <a:solidFill>
                      <a:srgbClr val="0000FF"/>
                    </a:solidFill>
                  </a:rPr>
                  <a:t>equation</a:t>
                </a:r>
                <a:r>
                  <a:rPr lang="fr-FR" sz="2400" dirty="0">
                    <a:solidFill>
                      <a:srgbClr val="0000FF"/>
                    </a:solidFill>
                  </a:rPr>
                  <a:t>, but </a:t>
                </a:r>
                <a:r>
                  <a:rPr lang="fr-FR" sz="2400" dirty="0" err="1">
                    <a:solidFill>
                      <a:srgbClr val="0000FF"/>
                    </a:solidFill>
                  </a:rPr>
                  <a:t>this</a:t>
                </a:r>
                <a:r>
                  <a:rPr lang="fr-FR" sz="2400" dirty="0">
                    <a:solidFill>
                      <a:srgbClr val="0000FF"/>
                    </a:solidFill>
                  </a:rPr>
                  <a:t> </a:t>
                </a:r>
                <a:r>
                  <a:rPr lang="fr-FR" sz="2400" dirty="0" err="1">
                    <a:solidFill>
                      <a:srgbClr val="0000FF"/>
                    </a:solidFill>
                  </a:rPr>
                  <a:t>was</a:t>
                </a:r>
                <a:r>
                  <a:rPr lang="fr-FR" sz="2400" dirty="0">
                    <a:solidFill>
                      <a:srgbClr val="0000FF"/>
                    </a:solidFill>
                  </a:rPr>
                  <a:t> </a:t>
                </a:r>
                <a:r>
                  <a:rPr lang="fr-FR" sz="2400" dirty="0" err="1">
                    <a:solidFill>
                      <a:srgbClr val="0000FF"/>
                    </a:solidFill>
                  </a:rPr>
                  <a:t>never</a:t>
                </a:r>
                <a:r>
                  <a:rPr lang="fr-FR" sz="2400" dirty="0">
                    <a:solidFill>
                      <a:srgbClr val="0000FF"/>
                    </a:solidFill>
                  </a:rPr>
                  <a:t> </a:t>
                </a:r>
                <a:r>
                  <a:rPr lang="fr-FR" sz="2400" dirty="0" err="1">
                    <a:solidFill>
                      <a:srgbClr val="0000FF"/>
                    </a:solidFill>
                  </a:rPr>
                  <a:t>noticed</a:t>
                </a:r>
                <a:r>
                  <a:rPr lang="fr-FR" sz="2400" dirty="0">
                    <a:solidFill>
                      <a:srgbClr val="0000FF"/>
                    </a:solidFill>
                  </a:rPr>
                  <a:t>.</a:t>
                </a:r>
              </a:p>
              <a:p>
                <a:pPr/>
                <a14:m>
                  <m:oMathPara xmlns:m="http://schemas.openxmlformats.org/officeDocument/2006/math">
                    <m:oMathParaPr>
                      <m:jc m:val="centerGroup"/>
                    </m:oMathParaPr>
                    <m:oMath xmlns:m="http://schemas.openxmlformats.org/officeDocument/2006/math">
                      <m:f>
                        <m:fPr>
                          <m:ctrlPr>
                            <a:rPr lang="fr-FR" sz="2400" b="1" i="1" smtClean="0">
                              <a:latin typeface="Cambria Math" panose="02040503050406030204" pitchFamily="18" charset="0"/>
                            </a:rPr>
                          </m:ctrlPr>
                        </m:fPr>
                        <m:num>
                          <m:sSup>
                            <m:sSupPr>
                              <m:ctrlPr>
                                <a:rPr lang="fr-FR" sz="2400" b="1" i="1" smtClean="0">
                                  <a:latin typeface="Cambria Math" panose="02040503050406030204" pitchFamily="18" charset="0"/>
                                </a:rPr>
                              </m:ctrlPr>
                            </m:sSupPr>
                            <m:e>
                              <m:r>
                                <a:rPr lang="fr-FR" sz="2400" b="1" i="1" smtClean="0">
                                  <a:latin typeface="Cambria Math" panose="02040503050406030204" pitchFamily="18" charset="0"/>
                                </a:rPr>
                                <m:t>𝝏</m:t>
                              </m:r>
                            </m:e>
                            <m:sup>
                              <m:r>
                                <a:rPr lang="fr-FR" sz="2400" b="1" i="1" smtClean="0">
                                  <a:latin typeface="Cambria Math" panose="02040503050406030204" pitchFamily="18" charset="0"/>
                                </a:rPr>
                                <m:t>𝟐</m:t>
                              </m:r>
                            </m:sup>
                          </m:sSup>
                          <m:r>
                            <a:rPr lang="fr-FR" sz="2400" b="1" i="1" smtClean="0">
                              <a:latin typeface="Cambria Math" panose="02040503050406030204" pitchFamily="18" charset="0"/>
                            </a:rPr>
                            <m:t>𝒚</m:t>
                          </m:r>
                        </m:num>
                        <m:den>
                          <m:r>
                            <a:rPr lang="fr-FR" sz="2400" b="1" i="1" smtClean="0">
                              <a:latin typeface="Cambria Math" panose="02040503050406030204" pitchFamily="18" charset="0"/>
                            </a:rPr>
                            <m:t>𝝏</m:t>
                          </m:r>
                          <m:sSup>
                            <m:sSupPr>
                              <m:ctrlPr>
                                <a:rPr lang="fr-FR" sz="2400" i="1" smtClean="0">
                                  <a:latin typeface="Cambria Math" panose="02040503050406030204" pitchFamily="18" charset="0"/>
                                </a:rPr>
                              </m:ctrlPr>
                            </m:sSupPr>
                            <m:e>
                              <m:r>
                                <a:rPr lang="fr-FR" sz="2400" b="1" i="1" smtClean="0">
                                  <a:latin typeface="Cambria Math" panose="02040503050406030204" pitchFamily="18" charset="0"/>
                                </a:rPr>
                                <m:t>𝒕</m:t>
                              </m:r>
                            </m:e>
                            <m:sup>
                              <m:r>
                                <a:rPr lang="fr-FR" sz="2400" b="1" i="1" smtClean="0">
                                  <a:latin typeface="Cambria Math" panose="02040503050406030204" pitchFamily="18" charset="0"/>
                                </a:rPr>
                                <m:t>𝟐</m:t>
                              </m:r>
                            </m:sup>
                          </m:sSup>
                        </m:den>
                      </m:f>
                      <m:r>
                        <a:rPr lang="fr-FR" sz="2400" b="1" i="1" smtClean="0">
                          <a:solidFill>
                            <a:srgbClr val="FF0000"/>
                          </a:solidFill>
                          <a:latin typeface="Cambria Math" panose="02040503050406030204" pitchFamily="18" charset="0"/>
                        </a:rPr>
                        <m:t>−</m:t>
                      </m:r>
                      <m:d>
                        <m:dPr>
                          <m:ctrlPr>
                            <a:rPr lang="fr-FR" sz="2400" i="1">
                              <a:latin typeface="Cambria Math" panose="02040503050406030204" pitchFamily="18" charset="0"/>
                            </a:rPr>
                          </m:ctrlPr>
                        </m:dPr>
                        <m:e>
                          <m:r>
                            <a:rPr lang="fr-FR" sz="2400" i="1">
                              <a:latin typeface="Cambria Math" panose="02040503050406030204" pitchFamily="18" charset="0"/>
                            </a:rPr>
                            <m:t>ℓ−</m:t>
                          </m:r>
                          <m:r>
                            <a:rPr lang="fr-FR" sz="2400" i="1">
                              <a:latin typeface="Cambria Math" panose="02040503050406030204" pitchFamily="18" charset="0"/>
                            </a:rPr>
                            <m:t>𝒔</m:t>
                          </m:r>
                        </m:e>
                      </m:d>
                      <m:f>
                        <m:fPr>
                          <m:ctrlPr>
                            <a:rPr lang="fr-FR" sz="2400" i="1">
                              <a:latin typeface="Cambria Math" panose="02040503050406030204" pitchFamily="18" charset="0"/>
                            </a:rPr>
                          </m:ctrlPr>
                        </m:fPr>
                        <m:num>
                          <m:sSup>
                            <m:sSupPr>
                              <m:ctrlPr>
                                <a:rPr lang="fr-FR" sz="2400" i="1">
                                  <a:latin typeface="Cambria Math" panose="02040503050406030204" pitchFamily="18" charset="0"/>
                                </a:rPr>
                              </m:ctrlPr>
                            </m:sSupPr>
                            <m:e>
                              <m:r>
                                <a:rPr lang="fr-FR" sz="2400" i="1">
                                  <a:latin typeface="Cambria Math" panose="02040503050406030204" pitchFamily="18" charset="0"/>
                                </a:rPr>
                                <m:t>𝝏</m:t>
                              </m:r>
                            </m:e>
                            <m:sup>
                              <m:r>
                                <a:rPr lang="fr-FR" sz="2400" i="1">
                                  <a:latin typeface="Cambria Math" panose="02040503050406030204" pitchFamily="18" charset="0"/>
                                </a:rPr>
                                <m:t>𝟐</m:t>
                              </m:r>
                            </m:sup>
                          </m:sSup>
                          <m:r>
                            <a:rPr lang="fr-FR" sz="2400" i="1">
                              <a:latin typeface="Cambria Math" panose="02040503050406030204" pitchFamily="18" charset="0"/>
                            </a:rPr>
                            <m:t>𝒚</m:t>
                          </m:r>
                        </m:num>
                        <m:den>
                          <m:r>
                            <a:rPr lang="fr-FR" sz="2400" i="1">
                              <a:latin typeface="Cambria Math" panose="02040503050406030204" pitchFamily="18" charset="0"/>
                            </a:rPr>
                            <m:t>𝝏</m:t>
                          </m:r>
                          <m:sSup>
                            <m:sSupPr>
                              <m:ctrlPr>
                                <a:rPr lang="fr-FR" sz="2400" i="1">
                                  <a:latin typeface="Cambria Math" panose="02040503050406030204" pitchFamily="18" charset="0"/>
                                </a:rPr>
                              </m:ctrlPr>
                            </m:sSupPr>
                            <m:e>
                              <m:r>
                                <a:rPr lang="fr-FR" sz="2400" i="1">
                                  <a:latin typeface="Cambria Math" panose="02040503050406030204" pitchFamily="18" charset="0"/>
                                </a:rPr>
                                <m:t>𝒔</m:t>
                              </m:r>
                            </m:e>
                            <m:sup>
                              <m:r>
                                <a:rPr lang="fr-FR" sz="2400" i="1">
                                  <a:latin typeface="Cambria Math" panose="02040503050406030204" pitchFamily="18" charset="0"/>
                                </a:rPr>
                                <m:t>𝟐</m:t>
                              </m:r>
                            </m:sup>
                          </m:sSup>
                        </m:den>
                      </m:f>
                      <m:r>
                        <a:rPr lang="fr-FR" sz="2400" b="1" i="1" smtClean="0">
                          <a:latin typeface="Cambria Math" panose="02040503050406030204" pitchFamily="18" charset="0"/>
                        </a:rPr>
                        <m:t>+</m:t>
                      </m:r>
                      <m:f>
                        <m:fPr>
                          <m:ctrlPr>
                            <a:rPr lang="fr-FR" sz="2400" i="1">
                              <a:latin typeface="Cambria Math" panose="02040503050406030204" pitchFamily="18" charset="0"/>
                            </a:rPr>
                          </m:ctrlPr>
                        </m:fPr>
                        <m:num>
                          <m:r>
                            <a:rPr lang="fr-FR" sz="2400" i="1">
                              <a:latin typeface="Cambria Math" panose="02040503050406030204" pitchFamily="18" charset="0"/>
                            </a:rPr>
                            <m:t>𝝏</m:t>
                          </m:r>
                          <m:r>
                            <a:rPr lang="fr-FR" sz="2400" i="1">
                              <a:latin typeface="Cambria Math" panose="02040503050406030204" pitchFamily="18" charset="0"/>
                            </a:rPr>
                            <m:t>𝒚</m:t>
                          </m:r>
                        </m:num>
                        <m:den>
                          <m:r>
                            <a:rPr lang="fr-FR" sz="2400" i="1">
                              <a:latin typeface="Cambria Math" panose="02040503050406030204" pitchFamily="18" charset="0"/>
                            </a:rPr>
                            <m:t>𝝏</m:t>
                          </m:r>
                          <m:r>
                            <a:rPr lang="fr-FR" sz="2400" i="1">
                              <a:latin typeface="Cambria Math" panose="02040503050406030204" pitchFamily="18" charset="0"/>
                            </a:rPr>
                            <m:t>𝒔</m:t>
                          </m:r>
                        </m:den>
                      </m:f>
                      <m:r>
                        <a:rPr lang="fr-FR" sz="2400" b="1" i="1" smtClean="0">
                          <a:latin typeface="Cambria Math" panose="02040503050406030204" pitchFamily="18" charset="0"/>
                        </a:rPr>
                        <m:t>=</m:t>
                      </m:r>
                      <m:r>
                        <a:rPr lang="fr-FR" sz="2400" b="1" i="1" smtClean="0">
                          <a:latin typeface="Cambria Math" panose="02040503050406030204" pitchFamily="18" charset="0"/>
                        </a:rPr>
                        <m:t>𝟎</m:t>
                      </m:r>
                    </m:oMath>
                  </m:oMathPara>
                </a14:m>
                <a:endParaRPr lang="fr-FR" sz="2400" dirty="0"/>
              </a:p>
              <a:p>
                <a:r>
                  <a:rPr lang="fr-FR" sz="2400" dirty="0"/>
                  <a:t>Let </a:t>
                </a:r>
                <a14:m>
                  <m:oMath xmlns:m="http://schemas.openxmlformats.org/officeDocument/2006/math">
                    <m:r>
                      <a:rPr lang="fr-FR" sz="2400" b="1" i="1" smtClean="0">
                        <a:latin typeface="Cambria Math" panose="02040503050406030204" pitchFamily="18" charset="0"/>
                      </a:rPr>
                      <m:t>ℓ−</m:t>
                    </m:r>
                    <m:r>
                      <a:rPr lang="fr-FR" sz="2400" b="1" i="1" smtClean="0">
                        <a:latin typeface="Cambria Math" panose="02040503050406030204" pitchFamily="18" charset="0"/>
                      </a:rPr>
                      <m:t>𝒔</m:t>
                    </m:r>
                    <m:r>
                      <a:rPr lang="fr-FR" sz="2400" b="1" i="1" smtClean="0">
                        <a:latin typeface="Cambria Math" panose="02040503050406030204" pitchFamily="18" charset="0"/>
                      </a:rPr>
                      <m:t>=</m:t>
                    </m:r>
                    <m:sSup>
                      <m:sSupPr>
                        <m:ctrlPr>
                          <a:rPr lang="fr-FR" sz="2400" b="1" i="1" smtClean="0">
                            <a:latin typeface="Cambria Math" panose="02040503050406030204" pitchFamily="18" charset="0"/>
                          </a:rPr>
                        </m:ctrlPr>
                      </m:sSupPr>
                      <m:e>
                        <m:r>
                          <a:rPr lang="fr-FR" sz="2400" b="1" i="1" smtClean="0">
                            <a:latin typeface="Cambria Math" panose="02040503050406030204" pitchFamily="18" charset="0"/>
                          </a:rPr>
                          <m:t>𝒓</m:t>
                        </m:r>
                      </m:e>
                      <m:sup>
                        <m:r>
                          <a:rPr lang="fr-FR" sz="2400" b="1" i="1" smtClean="0">
                            <a:latin typeface="Cambria Math" panose="02040503050406030204" pitchFamily="18" charset="0"/>
                          </a:rPr>
                          <m:t>𝟐</m:t>
                        </m:r>
                      </m:sup>
                    </m:sSup>
                  </m:oMath>
                </a14:m>
                <a:r>
                  <a:rPr lang="fr-FR" sz="2400" dirty="0"/>
                  <a:t>, </a:t>
                </a:r>
                <a:r>
                  <a:rPr lang="fr-FR" sz="2400" dirty="0" err="1"/>
                  <a:t>so</a:t>
                </a:r>
                <a:r>
                  <a:rPr lang="fr-FR" sz="2400" dirty="0"/>
                  <a:t> </a:t>
                </a:r>
                <a:r>
                  <a:rPr lang="fr-FR" sz="2400" dirty="0" err="1"/>
                  <a:t>that</a:t>
                </a:r>
                <a:r>
                  <a:rPr lang="fr-FR" sz="2400" dirty="0"/>
                  <a:t> </a:t>
                </a:r>
                <a14:m>
                  <m:oMath xmlns:m="http://schemas.openxmlformats.org/officeDocument/2006/math">
                    <m:sSub>
                      <m:sSubPr>
                        <m:ctrlPr>
                          <a:rPr lang="fr-FR" sz="2400" b="1" i="1" smtClean="0">
                            <a:latin typeface="Cambria Math" panose="02040503050406030204" pitchFamily="18" charset="0"/>
                          </a:rPr>
                        </m:ctrlPr>
                      </m:sSubPr>
                      <m:e>
                        <m:r>
                          <a:rPr lang="fr-FR" sz="2400" b="1" i="1" smtClean="0">
                            <a:latin typeface="Cambria Math" panose="02040503050406030204" pitchFamily="18" charset="0"/>
                          </a:rPr>
                          <m:t>𝝏</m:t>
                        </m:r>
                      </m:e>
                      <m:sub>
                        <m:r>
                          <a:rPr lang="fr-FR" sz="2400" b="1" i="1" smtClean="0">
                            <a:latin typeface="Cambria Math" panose="02040503050406030204" pitchFamily="18" charset="0"/>
                          </a:rPr>
                          <m:t>𝒔</m:t>
                        </m:r>
                      </m:sub>
                    </m:sSub>
                    <m:r>
                      <a:rPr lang="fr-FR" sz="2400" b="1" i="1" smtClean="0">
                        <a:latin typeface="Cambria Math" panose="02040503050406030204" pitchFamily="18" charset="0"/>
                      </a:rPr>
                      <m:t>=−</m:t>
                    </m:r>
                    <m:f>
                      <m:fPr>
                        <m:ctrlPr>
                          <a:rPr lang="fr-FR" sz="2400" b="1" i="1" smtClean="0">
                            <a:latin typeface="Cambria Math" panose="02040503050406030204" pitchFamily="18" charset="0"/>
                          </a:rPr>
                        </m:ctrlPr>
                      </m:fPr>
                      <m:num>
                        <m:r>
                          <a:rPr lang="fr-FR" sz="2400" b="1" i="1" smtClean="0">
                            <a:latin typeface="Cambria Math" panose="02040503050406030204" pitchFamily="18" charset="0"/>
                          </a:rPr>
                          <m:t>𝟏</m:t>
                        </m:r>
                      </m:num>
                      <m:den>
                        <m:r>
                          <a:rPr lang="fr-FR" sz="2400" b="1" i="1" smtClean="0">
                            <a:latin typeface="Cambria Math" panose="02040503050406030204" pitchFamily="18" charset="0"/>
                          </a:rPr>
                          <m:t>𝟐</m:t>
                        </m:r>
                        <m:r>
                          <a:rPr lang="fr-FR" sz="2400" b="1" i="1" smtClean="0">
                            <a:latin typeface="Cambria Math" panose="02040503050406030204" pitchFamily="18" charset="0"/>
                          </a:rPr>
                          <m:t>𝒓</m:t>
                        </m:r>
                      </m:den>
                    </m:f>
                    <m:sSub>
                      <m:sSubPr>
                        <m:ctrlPr>
                          <a:rPr lang="fr-FR" sz="2400" b="1" i="1" smtClean="0">
                            <a:latin typeface="Cambria Math" panose="02040503050406030204" pitchFamily="18" charset="0"/>
                          </a:rPr>
                        </m:ctrlPr>
                      </m:sSubPr>
                      <m:e>
                        <m:r>
                          <a:rPr lang="fr-FR" sz="2400" b="1" i="1" smtClean="0">
                            <a:latin typeface="Cambria Math" panose="02040503050406030204" pitchFamily="18" charset="0"/>
                          </a:rPr>
                          <m:t>𝝏</m:t>
                        </m:r>
                      </m:e>
                      <m:sub>
                        <m:r>
                          <a:rPr lang="fr-FR" sz="2400" b="1" i="1" smtClean="0">
                            <a:latin typeface="Cambria Math" panose="02040503050406030204" pitchFamily="18" charset="0"/>
                          </a:rPr>
                          <m:t>𝒓</m:t>
                        </m:r>
                      </m:sub>
                    </m:sSub>
                    <m:r>
                      <a:rPr lang="fr-FR" sz="2400" b="1" i="1" smtClean="0">
                        <a:latin typeface="Cambria Math" panose="02040503050406030204" pitchFamily="18" charset="0"/>
                      </a:rPr>
                      <m:t>, </m:t>
                    </m:r>
                  </m:oMath>
                </a14:m>
                <a:endParaRPr lang="fr-FR" sz="2400" dirty="0"/>
              </a:p>
              <a:p>
                <a14:m>
                  <m:oMath xmlns:m="http://schemas.openxmlformats.org/officeDocument/2006/math">
                    <m:sSub>
                      <m:sSubPr>
                        <m:ctrlPr>
                          <a:rPr lang="fr-FR" sz="2400" b="1" i="1" smtClean="0">
                            <a:latin typeface="Cambria Math" panose="02040503050406030204" pitchFamily="18" charset="0"/>
                          </a:rPr>
                        </m:ctrlPr>
                      </m:sSubPr>
                      <m:e>
                        <m:r>
                          <a:rPr lang="fr-FR" sz="2400" b="1" i="1" smtClean="0">
                            <a:latin typeface="Cambria Math" panose="02040503050406030204" pitchFamily="18" charset="0"/>
                          </a:rPr>
                          <m:t>𝒚</m:t>
                        </m:r>
                      </m:e>
                      <m:sub>
                        <m:r>
                          <a:rPr lang="fr-FR" sz="2400" b="1" i="1" smtClean="0">
                            <a:latin typeface="Cambria Math" panose="02040503050406030204" pitchFamily="18" charset="0"/>
                          </a:rPr>
                          <m:t>𝒕𝒕</m:t>
                        </m:r>
                      </m:sub>
                    </m:sSub>
                    <m:r>
                      <a:rPr lang="fr-FR" sz="2400" b="1" i="1" smtClean="0">
                        <a:latin typeface="Cambria Math" panose="02040503050406030204" pitchFamily="18" charset="0"/>
                      </a:rPr>
                      <m:t>−</m:t>
                    </m:r>
                    <m:sSup>
                      <m:sSupPr>
                        <m:ctrlPr>
                          <a:rPr lang="fr-FR" sz="2400" b="1" i="1" smtClean="0">
                            <a:latin typeface="Cambria Math" panose="02040503050406030204" pitchFamily="18" charset="0"/>
                          </a:rPr>
                        </m:ctrlPr>
                      </m:sSupPr>
                      <m:e>
                        <m:r>
                          <a:rPr lang="fr-FR" sz="2400" b="1" i="1" smtClean="0">
                            <a:latin typeface="Cambria Math" panose="02040503050406030204" pitchFamily="18" charset="0"/>
                          </a:rPr>
                          <m:t>𝒓</m:t>
                        </m:r>
                      </m:e>
                      <m:sup>
                        <m:r>
                          <a:rPr lang="fr-FR" sz="2400" b="1" i="1" smtClean="0">
                            <a:latin typeface="Cambria Math" panose="02040503050406030204" pitchFamily="18" charset="0"/>
                          </a:rPr>
                          <m:t>𝟐</m:t>
                        </m:r>
                      </m:sup>
                    </m:sSup>
                    <m:r>
                      <a:rPr lang="fr-FR" sz="2400" b="1" i="1" smtClean="0">
                        <a:latin typeface="Cambria Math" panose="02040503050406030204" pitchFamily="18" charset="0"/>
                      </a:rPr>
                      <m:t>(</m:t>
                    </m:r>
                    <m:f>
                      <m:fPr>
                        <m:ctrlPr>
                          <a:rPr lang="fr-FR" sz="2400" i="1">
                            <a:latin typeface="Cambria Math" panose="02040503050406030204" pitchFamily="18" charset="0"/>
                          </a:rPr>
                        </m:ctrlPr>
                      </m:fPr>
                      <m:num>
                        <m:r>
                          <a:rPr lang="fr-FR" sz="2400" i="1">
                            <a:latin typeface="Cambria Math" panose="02040503050406030204" pitchFamily="18" charset="0"/>
                          </a:rPr>
                          <m:t>𝟏</m:t>
                        </m:r>
                      </m:num>
                      <m:den>
                        <m:r>
                          <a:rPr lang="fr-FR" sz="2400" i="1">
                            <a:latin typeface="Cambria Math" panose="02040503050406030204" pitchFamily="18" charset="0"/>
                          </a:rPr>
                          <m:t>𝟐</m:t>
                        </m:r>
                        <m:r>
                          <a:rPr lang="fr-FR" sz="2400" b="1" i="1" smtClean="0">
                            <a:latin typeface="Cambria Math" panose="02040503050406030204" pitchFamily="18" charset="0"/>
                          </a:rPr>
                          <m:t>𝒓</m:t>
                        </m:r>
                      </m:den>
                    </m:f>
                    <m:sSub>
                      <m:sSubPr>
                        <m:ctrlPr>
                          <a:rPr lang="fr-FR" sz="2400" b="1" i="1" smtClean="0">
                            <a:latin typeface="Cambria Math" panose="02040503050406030204" pitchFamily="18" charset="0"/>
                          </a:rPr>
                        </m:ctrlPr>
                      </m:sSubPr>
                      <m:e>
                        <m:r>
                          <a:rPr lang="fr-FR" sz="2400" b="1" i="1" smtClean="0">
                            <a:latin typeface="Cambria Math" panose="02040503050406030204" pitchFamily="18" charset="0"/>
                          </a:rPr>
                          <m:t>𝝏</m:t>
                        </m:r>
                      </m:e>
                      <m:sub>
                        <m:r>
                          <a:rPr lang="fr-FR" sz="2400" b="1" i="1" smtClean="0">
                            <a:latin typeface="Cambria Math" panose="02040503050406030204" pitchFamily="18" charset="0"/>
                          </a:rPr>
                          <m:t>𝒓</m:t>
                        </m:r>
                      </m:sub>
                    </m:sSub>
                  </m:oMath>
                </a14:m>
                <a:r>
                  <a:rPr lang="fr-FR" sz="2400" dirty="0"/>
                  <a:t>)(</a:t>
                </a:r>
                <a14:m>
                  <m:oMath xmlns:m="http://schemas.openxmlformats.org/officeDocument/2006/math">
                    <m:f>
                      <m:fPr>
                        <m:ctrlPr>
                          <a:rPr lang="fr-FR" sz="2400" i="1">
                            <a:latin typeface="Cambria Math" panose="02040503050406030204" pitchFamily="18" charset="0"/>
                          </a:rPr>
                        </m:ctrlPr>
                      </m:fPr>
                      <m:num>
                        <m:r>
                          <a:rPr lang="fr-FR" sz="2400" i="1">
                            <a:latin typeface="Cambria Math" panose="02040503050406030204" pitchFamily="18" charset="0"/>
                          </a:rPr>
                          <m:t>𝟏</m:t>
                        </m:r>
                      </m:num>
                      <m:den>
                        <m:r>
                          <a:rPr lang="fr-FR" sz="2400" i="1">
                            <a:latin typeface="Cambria Math" panose="02040503050406030204" pitchFamily="18" charset="0"/>
                          </a:rPr>
                          <m:t>𝟐</m:t>
                        </m:r>
                        <m:r>
                          <a:rPr lang="fr-FR" sz="2400" b="1" i="1" smtClean="0">
                            <a:latin typeface="Cambria Math" panose="02040503050406030204" pitchFamily="18" charset="0"/>
                          </a:rPr>
                          <m:t>𝒓</m:t>
                        </m:r>
                      </m:den>
                    </m:f>
                    <m:sSub>
                      <m:sSubPr>
                        <m:ctrlPr>
                          <a:rPr lang="fr-FR" sz="2400" i="1">
                            <a:latin typeface="Cambria Math" panose="02040503050406030204" pitchFamily="18" charset="0"/>
                          </a:rPr>
                        </m:ctrlPr>
                      </m:sSubPr>
                      <m:e>
                        <m:r>
                          <a:rPr lang="fr-FR" sz="2400" i="1">
                            <a:latin typeface="Cambria Math" panose="02040503050406030204" pitchFamily="18" charset="0"/>
                          </a:rPr>
                          <m:t>𝝏</m:t>
                        </m:r>
                      </m:e>
                      <m:sub>
                        <m:r>
                          <a:rPr lang="fr-FR" sz="2400" b="1" i="1" smtClean="0">
                            <a:latin typeface="Cambria Math" panose="02040503050406030204" pitchFamily="18" charset="0"/>
                          </a:rPr>
                          <m:t>𝒓</m:t>
                        </m:r>
                      </m:sub>
                    </m:sSub>
                    <m:r>
                      <a:rPr lang="fr-FR" sz="2400" b="1" i="0" smtClean="0">
                        <a:latin typeface="Cambria Math" panose="02040503050406030204" pitchFamily="18" charset="0"/>
                      </a:rPr>
                      <m:t>)</m:t>
                    </m:r>
                    <m:r>
                      <a:rPr lang="fr-FR" sz="2400" b="1" i="1" smtClean="0">
                        <a:latin typeface="Cambria Math" panose="02040503050406030204" pitchFamily="18" charset="0"/>
                      </a:rPr>
                      <m:t>𝒚</m:t>
                    </m:r>
                    <m:r>
                      <a:rPr lang="fr-FR" sz="2400" b="1" i="1" smtClean="0">
                        <a:latin typeface="Cambria Math" panose="02040503050406030204" pitchFamily="18" charset="0"/>
                      </a:rPr>
                      <m:t>−</m:t>
                    </m:r>
                    <m:f>
                      <m:fPr>
                        <m:ctrlPr>
                          <a:rPr lang="fr-FR" sz="2400" i="1">
                            <a:latin typeface="Cambria Math" panose="02040503050406030204" pitchFamily="18" charset="0"/>
                          </a:rPr>
                        </m:ctrlPr>
                      </m:fPr>
                      <m:num>
                        <m:r>
                          <a:rPr lang="fr-FR" sz="2400" i="1">
                            <a:latin typeface="Cambria Math" panose="02040503050406030204" pitchFamily="18" charset="0"/>
                          </a:rPr>
                          <m:t>𝟏</m:t>
                        </m:r>
                      </m:num>
                      <m:den>
                        <m:r>
                          <a:rPr lang="fr-FR" sz="2400" i="1">
                            <a:latin typeface="Cambria Math" panose="02040503050406030204" pitchFamily="18" charset="0"/>
                          </a:rPr>
                          <m:t>𝟐</m:t>
                        </m:r>
                        <m:r>
                          <a:rPr lang="fr-FR" sz="2400" b="1" i="1" smtClean="0">
                            <a:latin typeface="Cambria Math" panose="02040503050406030204" pitchFamily="18" charset="0"/>
                          </a:rPr>
                          <m:t>𝒓</m:t>
                        </m:r>
                      </m:den>
                    </m:f>
                    <m:sSub>
                      <m:sSubPr>
                        <m:ctrlPr>
                          <a:rPr lang="fr-FR" sz="2400" i="1">
                            <a:latin typeface="Cambria Math" panose="02040503050406030204" pitchFamily="18" charset="0"/>
                          </a:rPr>
                        </m:ctrlPr>
                      </m:sSubPr>
                      <m:e>
                        <m:r>
                          <a:rPr lang="fr-FR" sz="2400" b="1" i="1" smtClean="0">
                            <a:latin typeface="Cambria Math" panose="02040503050406030204" pitchFamily="18" charset="0"/>
                          </a:rPr>
                          <m:t>𝒚</m:t>
                        </m:r>
                      </m:e>
                      <m:sub>
                        <m:r>
                          <a:rPr lang="fr-FR" sz="2400" b="1" i="1" smtClean="0">
                            <a:latin typeface="Cambria Math" panose="02040503050406030204" pitchFamily="18" charset="0"/>
                          </a:rPr>
                          <m:t>𝒓</m:t>
                        </m:r>
                      </m:sub>
                    </m:sSub>
                    <m:r>
                      <a:rPr lang="fr-FR" sz="2400" b="1" i="1" smtClean="0">
                        <a:latin typeface="Cambria Math" panose="02040503050406030204" pitchFamily="18" charset="0"/>
                      </a:rPr>
                      <m:t>=</m:t>
                    </m:r>
                    <m:r>
                      <a:rPr lang="fr-FR" sz="2400" b="1" i="1" smtClean="0">
                        <a:latin typeface="Cambria Math" panose="02040503050406030204" pitchFamily="18" charset="0"/>
                      </a:rPr>
                      <m:t>𝟎</m:t>
                    </m:r>
                  </m:oMath>
                </a14:m>
                <a:r>
                  <a:rPr lang="fr-FR" sz="2400" dirty="0"/>
                  <a:t>,   </a:t>
                </a:r>
                <a:r>
                  <a:rPr lang="fr-FR" sz="2400" dirty="0" err="1"/>
                  <a:t>hence</a:t>
                </a:r>
                <a:r>
                  <a:rPr lang="fr-FR" sz="2400" dirty="0"/>
                  <a:t> </a:t>
                </a:r>
                <a14:m>
                  <m:oMath xmlns:m="http://schemas.openxmlformats.org/officeDocument/2006/math">
                    <m:sSub>
                      <m:sSubPr>
                        <m:ctrlPr>
                          <a:rPr lang="fr-FR" sz="2400" b="1" i="1" smtClean="0">
                            <a:latin typeface="Cambria Math" panose="02040503050406030204" pitchFamily="18" charset="0"/>
                          </a:rPr>
                        </m:ctrlPr>
                      </m:sSubPr>
                      <m:e>
                        <m:r>
                          <a:rPr lang="fr-FR" sz="2400" b="1" i="1" smtClean="0">
                            <a:latin typeface="Cambria Math" panose="02040503050406030204" pitchFamily="18" charset="0"/>
                          </a:rPr>
                          <m:t>          </m:t>
                        </m:r>
                        <m:r>
                          <a:rPr lang="fr-FR" sz="2400" b="1" i="1" smtClean="0">
                            <a:latin typeface="Cambria Math" panose="02040503050406030204" pitchFamily="18" charset="0"/>
                          </a:rPr>
                          <m:t>𝒚</m:t>
                        </m:r>
                      </m:e>
                      <m:sub>
                        <m:r>
                          <a:rPr lang="fr-FR" sz="2400" b="1" i="1" smtClean="0">
                            <a:latin typeface="Cambria Math" panose="02040503050406030204" pitchFamily="18" charset="0"/>
                          </a:rPr>
                          <m:t>𝒕𝒕</m:t>
                        </m:r>
                      </m:sub>
                    </m:sSub>
                    <m:r>
                      <a:rPr lang="fr-FR" sz="2400" b="1" i="1" smtClean="0">
                        <a:latin typeface="Cambria Math" panose="02040503050406030204" pitchFamily="18" charset="0"/>
                      </a:rPr>
                      <m:t>−</m:t>
                    </m:r>
                    <m:f>
                      <m:fPr>
                        <m:ctrlPr>
                          <a:rPr lang="fr-FR" sz="2400" b="1" i="1" smtClean="0">
                            <a:latin typeface="Cambria Math" panose="02040503050406030204" pitchFamily="18" charset="0"/>
                          </a:rPr>
                        </m:ctrlPr>
                      </m:fPr>
                      <m:num>
                        <m:r>
                          <a:rPr lang="fr-FR" sz="2400" b="1" i="0" smtClean="0">
                            <a:latin typeface="Cambria Math" panose="02040503050406030204" pitchFamily="18" charset="0"/>
                          </a:rPr>
                          <m:t>𝟏</m:t>
                        </m:r>
                      </m:num>
                      <m:den>
                        <m:r>
                          <a:rPr lang="fr-FR" sz="2400" b="1" i="0" smtClean="0">
                            <a:latin typeface="Cambria Math" panose="02040503050406030204" pitchFamily="18" charset="0"/>
                          </a:rPr>
                          <m:t>𝟒</m:t>
                        </m:r>
                      </m:den>
                    </m:f>
                    <m:sSub>
                      <m:sSubPr>
                        <m:ctrlPr>
                          <a:rPr lang="fr-FR" sz="2400" b="1" i="1" smtClean="0">
                            <a:latin typeface="Cambria Math" panose="02040503050406030204" pitchFamily="18" charset="0"/>
                          </a:rPr>
                        </m:ctrlPr>
                      </m:sSubPr>
                      <m:e>
                        <m:r>
                          <a:rPr lang="fr-FR" sz="2400" b="1" i="1" smtClean="0">
                            <a:latin typeface="Cambria Math" panose="02040503050406030204" pitchFamily="18" charset="0"/>
                          </a:rPr>
                          <m:t>𝒚</m:t>
                        </m:r>
                      </m:e>
                      <m:sub>
                        <m:r>
                          <a:rPr lang="fr-FR" sz="2400" b="1" i="1" smtClean="0">
                            <a:latin typeface="Cambria Math" panose="02040503050406030204" pitchFamily="18" charset="0"/>
                          </a:rPr>
                          <m:t>𝒓𝒓</m:t>
                        </m:r>
                      </m:sub>
                    </m:sSub>
                    <m:r>
                      <a:rPr lang="fr-FR" sz="2400" b="1" i="1" smtClean="0">
                        <a:latin typeface="Cambria Math" panose="02040503050406030204" pitchFamily="18" charset="0"/>
                      </a:rPr>
                      <m:t>+</m:t>
                    </m:r>
                    <m:f>
                      <m:fPr>
                        <m:ctrlPr>
                          <a:rPr lang="fr-FR" sz="2400" b="1" i="1" smtClean="0">
                            <a:latin typeface="Cambria Math" panose="02040503050406030204" pitchFamily="18" charset="0"/>
                          </a:rPr>
                        </m:ctrlPr>
                      </m:fPr>
                      <m:num>
                        <m:r>
                          <a:rPr lang="fr-FR" sz="2400" b="1" i="1" smtClean="0">
                            <a:latin typeface="Cambria Math" panose="02040503050406030204" pitchFamily="18" charset="0"/>
                          </a:rPr>
                          <m:t>𝟏</m:t>
                        </m:r>
                      </m:num>
                      <m:den>
                        <m:r>
                          <a:rPr lang="fr-FR" sz="2400" b="1" i="1" smtClean="0">
                            <a:latin typeface="Cambria Math" panose="02040503050406030204" pitchFamily="18" charset="0"/>
                          </a:rPr>
                          <m:t>𝟒</m:t>
                        </m:r>
                        <m:r>
                          <a:rPr lang="fr-FR" sz="2400" b="1" i="1" smtClean="0">
                            <a:latin typeface="Cambria Math" panose="02040503050406030204" pitchFamily="18" charset="0"/>
                          </a:rPr>
                          <m:t>𝒓</m:t>
                        </m:r>
                      </m:den>
                    </m:f>
                    <m:sSub>
                      <m:sSubPr>
                        <m:ctrlPr>
                          <a:rPr lang="fr-FR" sz="2400" b="1" i="1" smtClean="0">
                            <a:latin typeface="Cambria Math" panose="02040503050406030204" pitchFamily="18" charset="0"/>
                          </a:rPr>
                        </m:ctrlPr>
                      </m:sSubPr>
                      <m:e>
                        <m:r>
                          <a:rPr lang="fr-FR" sz="2400" b="1" i="1" smtClean="0">
                            <a:latin typeface="Cambria Math" panose="02040503050406030204" pitchFamily="18" charset="0"/>
                          </a:rPr>
                          <m:t>𝒚</m:t>
                        </m:r>
                      </m:e>
                      <m:sub>
                        <m:r>
                          <a:rPr lang="fr-FR" sz="2400" b="1" i="1" smtClean="0">
                            <a:latin typeface="Cambria Math" panose="02040503050406030204" pitchFamily="18" charset="0"/>
                          </a:rPr>
                          <m:t>𝒓</m:t>
                        </m:r>
                      </m:sub>
                    </m:sSub>
                    <m:r>
                      <a:rPr lang="fr-FR" sz="2400" b="1" i="1" smtClean="0">
                        <a:latin typeface="Cambria Math" panose="02040503050406030204" pitchFamily="18" charset="0"/>
                      </a:rPr>
                      <m:t>−</m:t>
                    </m:r>
                    <m:f>
                      <m:fPr>
                        <m:ctrlPr>
                          <a:rPr lang="fr-FR" sz="2400" b="1" i="1" smtClean="0">
                            <a:latin typeface="Cambria Math" panose="02040503050406030204" pitchFamily="18" charset="0"/>
                          </a:rPr>
                        </m:ctrlPr>
                      </m:fPr>
                      <m:num>
                        <m:r>
                          <a:rPr lang="fr-FR" sz="2400" b="1" i="1" smtClean="0">
                            <a:latin typeface="Cambria Math" panose="02040503050406030204" pitchFamily="18" charset="0"/>
                          </a:rPr>
                          <m:t>𝟏</m:t>
                        </m:r>
                      </m:num>
                      <m:den>
                        <m:r>
                          <a:rPr lang="fr-FR" sz="2400" b="1" i="1" smtClean="0">
                            <a:latin typeface="Cambria Math" panose="02040503050406030204" pitchFamily="18" charset="0"/>
                          </a:rPr>
                          <m:t>𝟐</m:t>
                        </m:r>
                        <m:r>
                          <a:rPr lang="fr-FR" sz="2400" b="1" i="1" smtClean="0">
                            <a:latin typeface="Cambria Math" panose="02040503050406030204" pitchFamily="18" charset="0"/>
                          </a:rPr>
                          <m:t>𝒓</m:t>
                        </m:r>
                      </m:den>
                    </m:f>
                    <m:sSub>
                      <m:sSubPr>
                        <m:ctrlPr>
                          <a:rPr lang="fr-FR" sz="2400" b="1" i="1" smtClean="0">
                            <a:latin typeface="Cambria Math" panose="02040503050406030204" pitchFamily="18" charset="0"/>
                          </a:rPr>
                        </m:ctrlPr>
                      </m:sSubPr>
                      <m:e>
                        <m:r>
                          <a:rPr lang="fr-FR" sz="2400" b="1" i="1" smtClean="0">
                            <a:latin typeface="Cambria Math" panose="02040503050406030204" pitchFamily="18" charset="0"/>
                          </a:rPr>
                          <m:t>𝒚</m:t>
                        </m:r>
                      </m:e>
                      <m:sub>
                        <m:r>
                          <a:rPr lang="fr-FR" sz="2400" b="1" i="1" smtClean="0">
                            <a:latin typeface="Cambria Math" panose="02040503050406030204" pitchFamily="18" charset="0"/>
                          </a:rPr>
                          <m:t>𝒓</m:t>
                        </m:r>
                      </m:sub>
                    </m:sSub>
                    <m:r>
                      <a:rPr lang="fr-FR" sz="2400" b="1" i="1" smtClean="0">
                        <a:latin typeface="Cambria Math" panose="02040503050406030204" pitchFamily="18" charset="0"/>
                      </a:rPr>
                      <m:t>=</m:t>
                    </m:r>
                    <m:r>
                      <a:rPr lang="fr-FR" sz="2400" b="1" i="1" smtClean="0">
                        <a:latin typeface="Cambria Math" panose="02040503050406030204" pitchFamily="18" charset="0"/>
                      </a:rPr>
                      <m:t>𝟎</m:t>
                    </m:r>
                  </m:oMath>
                </a14:m>
                <a:endParaRPr lang="fr-FR" sz="2400" i="1" dirty="0"/>
              </a:p>
              <a:p>
                <a:r>
                  <a:rPr lang="fr-FR" sz="2400" dirty="0"/>
                  <a:t>or            </a:t>
                </a:r>
              </a:p>
              <a:p>
                <a14:m>
                  <m:oMath xmlns:m="http://schemas.openxmlformats.org/officeDocument/2006/math">
                    <m:sSub>
                      <m:sSubPr>
                        <m:ctrlPr>
                          <a:rPr lang="fr-FR" sz="2400" i="1">
                            <a:latin typeface="Cambria Math" panose="02040503050406030204" pitchFamily="18" charset="0"/>
                          </a:rPr>
                        </m:ctrlPr>
                      </m:sSubPr>
                      <m:e>
                        <m:r>
                          <a:rPr lang="fr-FR" sz="2400" i="1">
                            <a:latin typeface="Cambria Math" panose="02040503050406030204" pitchFamily="18" charset="0"/>
                          </a:rPr>
                          <m:t>𝒚</m:t>
                        </m:r>
                      </m:e>
                      <m:sub>
                        <m:r>
                          <a:rPr lang="fr-FR" sz="2400" i="1">
                            <a:latin typeface="Cambria Math" panose="02040503050406030204" pitchFamily="18" charset="0"/>
                          </a:rPr>
                          <m:t>𝒕𝒕</m:t>
                        </m:r>
                      </m:sub>
                    </m:sSub>
                    <m:r>
                      <a:rPr lang="fr-FR" sz="2400" b="1" i="1" smtClean="0">
                        <a:latin typeface="Cambria Math" panose="02040503050406030204" pitchFamily="18" charset="0"/>
                      </a:rPr>
                      <m:t>−</m:t>
                    </m:r>
                    <m:f>
                      <m:fPr>
                        <m:ctrlPr>
                          <a:rPr lang="fr-FR" sz="2400" i="1">
                            <a:latin typeface="Cambria Math" panose="02040503050406030204" pitchFamily="18" charset="0"/>
                          </a:rPr>
                        </m:ctrlPr>
                      </m:fPr>
                      <m:num>
                        <m:r>
                          <a:rPr lang="fr-FR" sz="2400">
                            <a:latin typeface="Cambria Math" panose="02040503050406030204" pitchFamily="18" charset="0"/>
                          </a:rPr>
                          <m:t>𝟏</m:t>
                        </m:r>
                      </m:num>
                      <m:den>
                        <m:r>
                          <a:rPr lang="fr-FR" sz="2400">
                            <a:latin typeface="Cambria Math" panose="02040503050406030204" pitchFamily="18" charset="0"/>
                          </a:rPr>
                          <m:t>𝟒</m:t>
                        </m:r>
                      </m:den>
                    </m:f>
                    <m:sSub>
                      <m:sSubPr>
                        <m:ctrlPr>
                          <a:rPr lang="fr-FR" sz="2400" i="1">
                            <a:latin typeface="Cambria Math" panose="02040503050406030204" pitchFamily="18" charset="0"/>
                          </a:rPr>
                        </m:ctrlPr>
                      </m:sSubPr>
                      <m:e>
                        <m:r>
                          <a:rPr lang="fr-FR" sz="2400" i="1">
                            <a:latin typeface="Cambria Math" panose="02040503050406030204" pitchFamily="18" charset="0"/>
                          </a:rPr>
                          <m:t>𝒚</m:t>
                        </m:r>
                      </m:e>
                      <m:sub>
                        <m:r>
                          <a:rPr lang="fr-FR" sz="2400" b="1" i="1" smtClean="0">
                            <a:latin typeface="Cambria Math" panose="02040503050406030204" pitchFamily="18" charset="0"/>
                          </a:rPr>
                          <m:t>𝒓𝒓</m:t>
                        </m:r>
                      </m:sub>
                    </m:sSub>
                    <m:r>
                      <a:rPr lang="fr-FR" sz="2400" b="1" i="1" smtClean="0">
                        <a:latin typeface="Cambria Math" panose="02040503050406030204" pitchFamily="18" charset="0"/>
                      </a:rPr>
                      <m:t>−</m:t>
                    </m:r>
                    <m:f>
                      <m:fPr>
                        <m:ctrlPr>
                          <a:rPr lang="fr-FR" sz="2400" i="1">
                            <a:latin typeface="Cambria Math" panose="02040503050406030204" pitchFamily="18" charset="0"/>
                          </a:rPr>
                        </m:ctrlPr>
                      </m:fPr>
                      <m:num>
                        <m:r>
                          <a:rPr lang="fr-FR" sz="2400" i="1">
                            <a:latin typeface="Cambria Math" panose="02040503050406030204" pitchFamily="18" charset="0"/>
                          </a:rPr>
                          <m:t>𝟏</m:t>
                        </m:r>
                      </m:num>
                      <m:den>
                        <m:r>
                          <a:rPr lang="fr-FR" sz="2400" b="1" i="1" smtClean="0">
                            <a:latin typeface="Cambria Math" panose="02040503050406030204" pitchFamily="18" charset="0"/>
                          </a:rPr>
                          <m:t>𝟒</m:t>
                        </m:r>
                        <m:r>
                          <a:rPr lang="fr-FR" sz="2400" b="1" i="1" smtClean="0">
                            <a:latin typeface="Cambria Math" panose="02040503050406030204" pitchFamily="18" charset="0"/>
                          </a:rPr>
                          <m:t>𝒓</m:t>
                        </m:r>
                      </m:den>
                    </m:f>
                    <m:sSub>
                      <m:sSubPr>
                        <m:ctrlPr>
                          <a:rPr lang="fr-FR" sz="2400" i="1">
                            <a:latin typeface="Cambria Math" panose="02040503050406030204" pitchFamily="18" charset="0"/>
                          </a:rPr>
                        </m:ctrlPr>
                      </m:sSubPr>
                      <m:e>
                        <m:r>
                          <a:rPr lang="fr-FR" sz="2400" i="1">
                            <a:latin typeface="Cambria Math" panose="02040503050406030204" pitchFamily="18" charset="0"/>
                          </a:rPr>
                          <m:t>𝒚</m:t>
                        </m:r>
                      </m:e>
                      <m:sub>
                        <m:r>
                          <a:rPr lang="fr-FR" sz="2400" b="1" i="1" smtClean="0">
                            <a:latin typeface="Cambria Math" panose="02040503050406030204" pitchFamily="18" charset="0"/>
                          </a:rPr>
                          <m:t>𝒓</m:t>
                        </m:r>
                      </m:sub>
                    </m:sSub>
                    <m:r>
                      <a:rPr lang="fr-FR" sz="2400" i="1">
                        <a:latin typeface="Cambria Math" panose="02040503050406030204" pitchFamily="18" charset="0"/>
                      </a:rPr>
                      <m:t>=</m:t>
                    </m:r>
                    <m:r>
                      <a:rPr lang="fr-FR" sz="2400" b="1" i="1" smtClean="0">
                        <a:latin typeface="Cambria Math" panose="02040503050406030204" pitchFamily="18" charset="0"/>
                      </a:rPr>
                      <m:t>𝟎</m:t>
                    </m:r>
                  </m:oMath>
                </a14:m>
                <a:r>
                  <a:rPr lang="fr-FR" sz="2400" dirty="0"/>
                  <a:t>      (</a:t>
                </a:r>
                <a14:m>
                  <m:oMath xmlns:m="http://schemas.openxmlformats.org/officeDocument/2006/math">
                    <m:sSub>
                      <m:sSubPr>
                        <m:ctrlPr>
                          <a:rPr lang="fr-FR" sz="2400" b="1" i="1" dirty="0" smtClean="0">
                            <a:latin typeface="Cambria Math" panose="02040503050406030204" pitchFamily="18" charset="0"/>
                          </a:rPr>
                        </m:ctrlPr>
                      </m:sSubPr>
                      <m:e>
                        <m:r>
                          <a:rPr lang="fr-FR" sz="2400" b="1" i="1" dirty="0" smtClean="0">
                            <a:latin typeface="Cambria Math" panose="02040503050406030204" pitchFamily="18" charset="0"/>
                          </a:rPr>
                          <m:t>𝒚</m:t>
                        </m:r>
                      </m:e>
                      <m:sub>
                        <m:r>
                          <a:rPr lang="fr-FR" sz="2400" b="1" i="1" dirty="0" smtClean="0">
                            <a:latin typeface="Cambria Math" panose="02040503050406030204" pitchFamily="18" charset="0"/>
                          </a:rPr>
                          <m:t>𝒕𝒕</m:t>
                        </m:r>
                      </m:sub>
                    </m:sSub>
                    <m:r>
                      <a:rPr lang="fr-FR" sz="2400" b="1" i="1" dirty="0" smtClean="0">
                        <a:latin typeface="Cambria Math" panose="02040503050406030204" pitchFamily="18" charset="0"/>
                      </a:rPr>
                      <m:t>−</m:t>
                    </m:r>
                    <m:f>
                      <m:fPr>
                        <m:ctrlPr>
                          <a:rPr lang="fr-FR" sz="2400" b="1" i="1" dirty="0" smtClean="0">
                            <a:latin typeface="Cambria Math" panose="02040503050406030204" pitchFamily="18" charset="0"/>
                          </a:rPr>
                        </m:ctrlPr>
                      </m:fPr>
                      <m:num>
                        <m:r>
                          <a:rPr lang="fr-FR" sz="2400" b="1" i="1" dirty="0" smtClean="0">
                            <a:latin typeface="Cambria Math" panose="02040503050406030204" pitchFamily="18" charset="0"/>
                          </a:rPr>
                          <m:t>𝟏</m:t>
                        </m:r>
                      </m:num>
                      <m:den>
                        <m:r>
                          <a:rPr lang="fr-FR" sz="2400" b="1" i="1" dirty="0" smtClean="0">
                            <a:latin typeface="Cambria Math" panose="02040503050406030204" pitchFamily="18" charset="0"/>
                          </a:rPr>
                          <m:t>𝟒</m:t>
                        </m:r>
                      </m:den>
                    </m:f>
                    <m:d>
                      <m:dPr>
                        <m:ctrlPr>
                          <a:rPr lang="fr-FR" sz="2400" b="1" i="1" dirty="0" smtClean="0">
                            <a:latin typeface="Cambria Math" panose="02040503050406030204" pitchFamily="18" charset="0"/>
                          </a:rPr>
                        </m:ctrlPr>
                      </m:dPr>
                      <m:e>
                        <m:sSub>
                          <m:sSubPr>
                            <m:ctrlPr>
                              <a:rPr lang="fr-FR" sz="2400" b="1" i="1" dirty="0" smtClean="0">
                                <a:latin typeface="Cambria Math" panose="02040503050406030204" pitchFamily="18" charset="0"/>
                              </a:rPr>
                            </m:ctrlPr>
                          </m:sSubPr>
                          <m:e>
                            <m:r>
                              <a:rPr lang="fr-FR" sz="2400" b="1" i="1" dirty="0" smtClean="0">
                                <a:latin typeface="Cambria Math" panose="02040503050406030204" pitchFamily="18" charset="0"/>
                              </a:rPr>
                              <m:t>𝒚</m:t>
                            </m:r>
                          </m:e>
                          <m:sub>
                            <m:r>
                              <a:rPr lang="fr-FR" sz="2400" b="1" i="1" dirty="0" smtClean="0">
                                <a:latin typeface="Cambria Math" panose="02040503050406030204" pitchFamily="18" charset="0"/>
                              </a:rPr>
                              <m:t>𝒖𝒖</m:t>
                            </m:r>
                          </m:sub>
                        </m:sSub>
                        <m:r>
                          <a:rPr lang="fr-FR" sz="2400" b="1" i="1" dirty="0" smtClean="0">
                            <a:latin typeface="Cambria Math" panose="02040503050406030204" pitchFamily="18" charset="0"/>
                          </a:rPr>
                          <m:t>+</m:t>
                        </m:r>
                        <m:sSub>
                          <m:sSubPr>
                            <m:ctrlPr>
                              <a:rPr lang="fr-FR" sz="2400" b="1" i="1" dirty="0" smtClean="0">
                                <a:latin typeface="Cambria Math" panose="02040503050406030204" pitchFamily="18" charset="0"/>
                              </a:rPr>
                            </m:ctrlPr>
                          </m:sSubPr>
                          <m:e>
                            <m:r>
                              <a:rPr lang="fr-FR" sz="2400" b="1" i="1" dirty="0" smtClean="0">
                                <a:latin typeface="Cambria Math" panose="02040503050406030204" pitchFamily="18" charset="0"/>
                              </a:rPr>
                              <m:t>𝒚</m:t>
                            </m:r>
                          </m:e>
                          <m:sub>
                            <m:r>
                              <a:rPr lang="fr-FR" sz="2400" b="1" i="1" dirty="0" smtClean="0">
                                <a:latin typeface="Cambria Math" panose="02040503050406030204" pitchFamily="18" charset="0"/>
                              </a:rPr>
                              <m:t>𝒗𝒗</m:t>
                            </m:r>
                          </m:sub>
                        </m:sSub>
                      </m:e>
                    </m:d>
                    <m:r>
                      <a:rPr lang="fr-FR" sz="2400" b="1" i="1" dirty="0" smtClean="0">
                        <a:latin typeface="Cambria Math" panose="02040503050406030204" pitchFamily="18" charset="0"/>
                      </a:rPr>
                      <m:t>=</m:t>
                    </m:r>
                    <m:r>
                      <a:rPr lang="fr-FR" sz="2400" b="1" i="1" dirty="0" smtClean="0">
                        <a:latin typeface="Cambria Math" panose="02040503050406030204" pitchFamily="18" charset="0"/>
                      </a:rPr>
                      <m:t>𝟎</m:t>
                    </m:r>
                  </m:oMath>
                </a14:m>
                <a:r>
                  <a:rPr lang="fr-FR" sz="2400" dirty="0"/>
                  <a:t>)</a:t>
                </a:r>
              </a:p>
            </p:txBody>
          </p:sp>
        </mc:Choice>
        <mc:Fallback xmlns="">
          <p:sp>
            <p:nvSpPr>
              <p:cNvPr id="3" name="Espace réservé du contenu 2">
                <a:extLst>
                  <a:ext uri="{FF2B5EF4-FFF2-40B4-BE49-F238E27FC236}">
                    <a16:creationId xmlns:a16="http://schemas.microsoft.com/office/drawing/2014/main" id="{D4EE2197-C40C-4E03-AB5F-51A7CFB03A3E}"/>
                  </a:ext>
                </a:extLst>
              </p:cNvPr>
              <p:cNvSpPr>
                <a:spLocks noGrp="1" noRot="1" noChangeAspect="1" noMove="1" noResize="1" noEditPoints="1" noAdjustHandles="1" noChangeArrowheads="1" noChangeShapeType="1" noTextEdit="1"/>
              </p:cNvSpPr>
              <p:nvPr>
                <p:ph idx="1"/>
              </p:nvPr>
            </p:nvSpPr>
            <p:spPr>
              <a:xfrm>
                <a:off x="457200" y="1242218"/>
                <a:ext cx="7620000" cy="5615782"/>
              </a:xfrm>
              <a:blipFill>
                <a:blip r:embed="rId2"/>
                <a:stretch>
                  <a:fillRect l="-1200" t="-760" r="-560"/>
                </a:stretch>
              </a:blipFill>
            </p:spPr>
            <p:txBody>
              <a:bodyPr/>
              <a:lstStyle/>
              <a:p>
                <a:r>
                  <a:rPr lang="fr-FR">
                    <a:noFill/>
                  </a:rPr>
                  <a:t> </a:t>
                </a:r>
              </a:p>
            </p:txBody>
          </p:sp>
        </mc:Fallback>
      </mc:AlternateContent>
    </p:spTree>
    <p:extLst>
      <p:ext uri="{BB962C8B-B14F-4D97-AF65-F5344CB8AC3E}">
        <p14:creationId xmlns:p14="http://schemas.microsoft.com/office/powerpoint/2010/main" val="390398688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6D5D0D-2E13-4952-BB19-5836FE35C63C}"/>
              </a:ext>
            </a:extLst>
          </p:cNvPr>
          <p:cNvSpPr>
            <a:spLocks noGrp="1"/>
          </p:cNvSpPr>
          <p:nvPr>
            <p:ph type="title"/>
          </p:nvPr>
        </p:nvSpPr>
        <p:spPr/>
        <p:txBody>
          <a:bodyPr/>
          <a:lstStyle/>
          <a:p>
            <a:r>
              <a:rPr lang="fr-FR" dirty="0"/>
              <a:t>2. </a:t>
            </a:r>
            <a:r>
              <a:rPr lang="fr-FR" dirty="0" err="1"/>
              <a:t>Facts</a:t>
            </a:r>
            <a:endParaRPr lang="fr-FR" dirty="0"/>
          </a:p>
        </p:txBody>
      </p:sp>
      <p:sp>
        <p:nvSpPr>
          <p:cNvPr id="3" name="Espace réservé du contenu 2">
            <a:extLst>
              <a:ext uri="{FF2B5EF4-FFF2-40B4-BE49-F238E27FC236}">
                <a16:creationId xmlns:a16="http://schemas.microsoft.com/office/drawing/2014/main" id="{D4EE2197-C40C-4E03-AB5F-51A7CFB03A3E}"/>
              </a:ext>
            </a:extLst>
          </p:cNvPr>
          <p:cNvSpPr>
            <a:spLocks noGrp="1"/>
          </p:cNvSpPr>
          <p:nvPr>
            <p:ph idx="1"/>
          </p:nvPr>
        </p:nvSpPr>
        <p:spPr>
          <a:xfrm>
            <a:off x="286852" y="1763815"/>
            <a:ext cx="8570295" cy="4373563"/>
          </a:xfrm>
        </p:spPr>
        <p:txBody>
          <a:bodyPr/>
          <a:lstStyle/>
          <a:p>
            <a:r>
              <a:rPr lang="fr-FR" sz="2400" dirty="0">
                <a:solidFill>
                  <a:srgbClr val="0000FF"/>
                </a:solidFill>
              </a:rPr>
              <a:t>Fact 2 : The EPD eq. </a:t>
            </a:r>
            <a:r>
              <a:rPr lang="fr-FR" sz="2400" dirty="0" err="1">
                <a:solidFill>
                  <a:srgbClr val="0000FF"/>
                </a:solidFill>
              </a:rPr>
              <a:t>used</a:t>
            </a:r>
            <a:r>
              <a:rPr lang="fr-FR" sz="2400" dirty="0">
                <a:solidFill>
                  <a:srgbClr val="0000FF"/>
                </a:solidFill>
              </a:rPr>
              <a:t> to </a:t>
            </a:r>
            <a:r>
              <a:rPr lang="fr-FR" sz="2400" dirty="0" err="1">
                <a:solidFill>
                  <a:srgbClr val="0000FF"/>
                </a:solidFill>
              </a:rPr>
              <a:t>be</a:t>
            </a:r>
            <a:r>
              <a:rPr lang="fr-FR" sz="2400" dirty="0">
                <a:solidFill>
                  <a:srgbClr val="0000FF"/>
                </a:solidFill>
              </a:rPr>
              <a:t> central to PDE </a:t>
            </a:r>
            <a:r>
              <a:rPr lang="fr-FR" sz="2400" dirty="0" err="1">
                <a:solidFill>
                  <a:srgbClr val="0000FF"/>
                </a:solidFill>
              </a:rPr>
              <a:t>theory</a:t>
            </a:r>
            <a:endParaRPr lang="fr-FR" sz="2400" dirty="0">
              <a:solidFill>
                <a:srgbClr val="0000FF"/>
              </a:solidFill>
            </a:endParaRPr>
          </a:p>
          <a:p>
            <a:pPr>
              <a:buFont typeface="Arial" panose="020B0604020202020204" pitchFamily="34" charset="0"/>
              <a:buChar char="•"/>
            </a:pPr>
            <a:r>
              <a:rPr lang="fr-FR" sz="2400" dirty="0">
                <a:solidFill>
                  <a:srgbClr val="FF0000"/>
                </a:solidFill>
              </a:rPr>
              <a:t>Darboux (1915) </a:t>
            </a:r>
            <a:r>
              <a:rPr lang="fr-FR" sz="2400" dirty="0"/>
              <a:t>: §344 « De toutes les équations que nous aurions pu choisir, il n’est est aucune dont l’étude présente plus d’intérêt et puisse fournir autant d’indications précieuses sur l’intégration des équations linéaires les plus générales. » </a:t>
            </a:r>
          </a:p>
          <a:p>
            <a:pPr>
              <a:buFont typeface="Arial" panose="020B0604020202020204" pitchFamily="34" charset="0"/>
              <a:buChar char="•"/>
            </a:pPr>
            <a:r>
              <a:rPr lang="fr-FR" sz="2400" dirty="0"/>
              <a:t>The solution of the </a:t>
            </a:r>
            <a:r>
              <a:rPr lang="fr-FR" sz="2400" dirty="0" err="1"/>
              <a:t>wave</a:t>
            </a:r>
            <a:r>
              <a:rPr lang="fr-FR" sz="2400" dirty="0"/>
              <a:t> </a:t>
            </a:r>
            <a:r>
              <a:rPr lang="fr-FR" sz="2400" dirty="0" err="1"/>
              <a:t>equation</a:t>
            </a:r>
            <a:r>
              <a:rPr lang="fr-FR" sz="2400" dirty="0"/>
              <a:t> </a:t>
            </a:r>
            <a:r>
              <a:rPr lang="fr-FR" sz="2400" dirty="0" err="1"/>
              <a:t>rests</a:t>
            </a:r>
            <a:r>
              <a:rPr lang="fr-FR" sz="2400" dirty="0"/>
              <a:t> on the EPD </a:t>
            </a:r>
            <a:r>
              <a:rPr lang="fr-FR" sz="2400" dirty="0" err="1"/>
              <a:t>equation</a:t>
            </a:r>
            <a:r>
              <a:rPr lang="fr-FR" sz="2400" dirty="0"/>
              <a:t> </a:t>
            </a:r>
            <a:r>
              <a:rPr lang="fr-FR" sz="2400" dirty="0" err="1"/>
              <a:t>satisfied</a:t>
            </a:r>
            <a:r>
              <a:rPr lang="fr-FR" sz="2400" dirty="0"/>
              <a:t> by </a:t>
            </a:r>
            <a:r>
              <a:rPr lang="fr-FR" sz="2400" dirty="0" err="1">
                <a:solidFill>
                  <a:srgbClr val="FF0000"/>
                </a:solidFill>
              </a:rPr>
              <a:t>spherical</a:t>
            </a:r>
            <a:r>
              <a:rPr lang="fr-FR" sz="2400" dirty="0">
                <a:solidFill>
                  <a:srgbClr val="FF0000"/>
                </a:solidFill>
              </a:rPr>
              <a:t> </a:t>
            </a:r>
            <a:r>
              <a:rPr lang="fr-FR" sz="2400" dirty="0" err="1">
                <a:solidFill>
                  <a:srgbClr val="FF0000"/>
                </a:solidFill>
              </a:rPr>
              <a:t>means</a:t>
            </a:r>
            <a:r>
              <a:rPr lang="fr-FR" sz="2400" dirty="0">
                <a:solidFill>
                  <a:srgbClr val="FF0000"/>
                </a:solidFill>
              </a:rPr>
              <a:t> </a:t>
            </a:r>
            <a:r>
              <a:rPr lang="fr-FR" sz="2400" dirty="0"/>
              <a:t>(</a:t>
            </a:r>
            <a:r>
              <a:rPr lang="fr-FR" sz="2400" dirty="0" err="1"/>
              <a:t>see</a:t>
            </a:r>
            <a:r>
              <a:rPr lang="fr-FR" sz="2400" dirty="0"/>
              <a:t> e.g. C.H.).</a:t>
            </a:r>
          </a:p>
          <a:p>
            <a:pPr>
              <a:buFont typeface="Arial" panose="020B0604020202020204" pitchFamily="34" charset="0"/>
              <a:buChar char="•"/>
            </a:pPr>
            <a:r>
              <a:rPr lang="fr-FR" sz="2400" dirty="0"/>
              <a:t>Axial/</a:t>
            </a:r>
            <a:r>
              <a:rPr lang="fr-FR" sz="2400" dirty="0" err="1"/>
              <a:t>spherical</a:t>
            </a:r>
            <a:r>
              <a:rPr lang="fr-FR" sz="2400" dirty="0"/>
              <a:t> </a:t>
            </a:r>
            <a:r>
              <a:rPr lang="fr-FR" sz="2400" dirty="0" err="1"/>
              <a:t>symmetry</a:t>
            </a:r>
            <a:r>
              <a:rPr lang="fr-FR" sz="2400" dirty="0"/>
              <a:t> leads to EPD </a:t>
            </a:r>
            <a:r>
              <a:rPr lang="fr-FR" sz="2400" dirty="0" err="1"/>
              <a:t>eqs</a:t>
            </a:r>
            <a:r>
              <a:rPr lang="fr-FR" sz="2400" dirty="0"/>
              <a:t>. (A. Weinstein)</a:t>
            </a:r>
          </a:p>
        </p:txBody>
      </p:sp>
    </p:spTree>
    <p:extLst>
      <p:ext uri="{BB962C8B-B14F-4D97-AF65-F5344CB8AC3E}">
        <p14:creationId xmlns:p14="http://schemas.microsoft.com/office/powerpoint/2010/main" val="197685881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6D5D0D-2E13-4952-BB19-5836FE35C63C}"/>
              </a:ext>
            </a:extLst>
          </p:cNvPr>
          <p:cNvSpPr>
            <a:spLocks noGrp="1"/>
          </p:cNvSpPr>
          <p:nvPr>
            <p:ph type="title"/>
          </p:nvPr>
        </p:nvSpPr>
        <p:spPr/>
        <p:txBody>
          <a:bodyPr/>
          <a:lstStyle/>
          <a:p>
            <a:r>
              <a:rPr lang="fr-FR" dirty="0"/>
              <a:t>2. </a:t>
            </a:r>
            <a:r>
              <a:rPr lang="fr-FR" dirty="0" err="1"/>
              <a:t>Facts</a:t>
            </a:r>
            <a:endParaRPr lang="fr-FR" dirty="0"/>
          </a:p>
        </p:txBody>
      </p:sp>
      <p:sp>
        <p:nvSpPr>
          <p:cNvPr id="3" name="Espace réservé du contenu 2">
            <a:extLst>
              <a:ext uri="{FF2B5EF4-FFF2-40B4-BE49-F238E27FC236}">
                <a16:creationId xmlns:a16="http://schemas.microsoft.com/office/drawing/2014/main" id="{D4EE2197-C40C-4E03-AB5F-51A7CFB03A3E}"/>
              </a:ext>
            </a:extLst>
          </p:cNvPr>
          <p:cNvSpPr>
            <a:spLocks noGrp="1"/>
          </p:cNvSpPr>
          <p:nvPr>
            <p:ph idx="1"/>
          </p:nvPr>
        </p:nvSpPr>
        <p:spPr>
          <a:xfrm>
            <a:off x="286852" y="1763815"/>
            <a:ext cx="8570295" cy="4373563"/>
          </a:xfrm>
        </p:spPr>
        <p:txBody>
          <a:bodyPr/>
          <a:lstStyle/>
          <a:p>
            <a:r>
              <a:rPr lang="fr-FR" sz="2400" dirty="0">
                <a:solidFill>
                  <a:srgbClr val="0000FF"/>
                </a:solidFill>
              </a:rPr>
              <a:t>Fact 3 : The EPD eq. </a:t>
            </a:r>
            <a:r>
              <a:rPr lang="fr-FR" sz="2400" dirty="0" err="1">
                <a:solidFill>
                  <a:srgbClr val="0000FF"/>
                </a:solidFill>
              </a:rPr>
              <a:t>used</a:t>
            </a:r>
            <a:r>
              <a:rPr lang="fr-FR" sz="2400" dirty="0">
                <a:solidFill>
                  <a:srgbClr val="0000FF"/>
                </a:solidFill>
              </a:rPr>
              <a:t> to </a:t>
            </a:r>
            <a:r>
              <a:rPr lang="fr-FR" sz="2400" dirty="0" err="1">
                <a:solidFill>
                  <a:srgbClr val="0000FF"/>
                </a:solidFill>
              </a:rPr>
              <a:t>be</a:t>
            </a:r>
            <a:r>
              <a:rPr lang="fr-FR" sz="2400" dirty="0">
                <a:solidFill>
                  <a:srgbClr val="0000FF"/>
                </a:solidFill>
              </a:rPr>
              <a:t> central to PDE </a:t>
            </a:r>
            <a:r>
              <a:rPr lang="fr-FR" sz="2400" dirty="0" err="1">
                <a:solidFill>
                  <a:srgbClr val="0000FF"/>
                </a:solidFill>
              </a:rPr>
              <a:t>theory</a:t>
            </a:r>
            <a:endParaRPr lang="fr-FR" sz="2400" dirty="0">
              <a:solidFill>
                <a:srgbClr val="0000FF"/>
              </a:solidFill>
            </a:endParaRPr>
          </a:p>
          <a:p>
            <a:pPr>
              <a:buFont typeface="Arial" panose="020B0604020202020204" pitchFamily="34" charset="0"/>
              <a:buChar char="•"/>
            </a:pPr>
            <a:r>
              <a:rPr lang="fr-FR" sz="2400" dirty="0">
                <a:solidFill>
                  <a:srgbClr val="FF0000"/>
                </a:solidFill>
              </a:rPr>
              <a:t>Darboux (1915) </a:t>
            </a:r>
            <a:r>
              <a:rPr lang="fr-FR" sz="2400" dirty="0"/>
              <a:t>: §344 « De toutes les équations que nous aurions pu choisir, il n’est est aucune dont l’étude présente plus d’intérêt et puisse fournir autant d’indications précieuses sur l’intégration des équations linéaires les plus générales. » </a:t>
            </a:r>
          </a:p>
          <a:p>
            <a:pPr>
              <a:buFont typeface="Arial" panose="020B0604020202020204" pitchFamily="34" charset="0"/>
              <a:buChar char="•"/>
            </a:pPr>
            <a:r>
              <a:rPr lang="fr-FR" sz="2400" dirty="0"/>
              <a:t>The solution of the </a:t>
            </a:r>
            <a:r>
              <a:rPr lang="fr-FR" sz="2400" dirty="0" err="1"/>
              <a:t>wave</a:t>
            </a:r>
            <a:r>
              <a:rPr lang="fr-FR" sz="2400" dirty="0"/>
              <a:t> </a:t>
            </a:r>
            <a:r>
              <a:rPr lang="fr-FR" sz="2400" dirty="0" err="1"/>
              <a:t>equation</a:t>
            </a:r>
            <a:r>
              <a:rPr lang="fr-FR" sz="2400" dirty="0"/>
              <a:t> </a:t>
            </a:r>
            <a:r>
              <a:rPr lang="fr-FR" sz="2400" dirty="0" err="1"/>
              <a:t>rests</a:t>
            </a:r>
            <a:r>
              <a:rPr lang="fr-FR" sz="2400" dirty="0"/>
              <a:t> on the EPD </a:t>
            </a:r>
            <a:r>
              <a:rPr lang="fr-FR" sz="2400" dirty="0" err="1"/>
              <a:t>equation</a:t>
            </a:r>
            <a:r>
              <a:rPr lang="fr-FR" sz="2400" dirty="0"/>
              <a:t> </a:t>
            </a:r>
            <a:r>
              <a:rPr lang="fr-FR" sz="2400" dirty="0" err="1"/>
              <a:t>satisfied</a:t>
            </a:r>
            <a:r>
              <a:rPr lang="fr-FR" sz="2400" dirty="0"/>
              <a:t> by </a:t>
            </a:r>
            <a:r>
              <a:rPr lang="fr-FR" sz="2400" dirty="0" err="1">
                <a:solidFill>
                  <a:srgbClr val="FF0000"/>
                </a:solidFill>
              </a:rPr>
              <a:t>spherical</a:t>
            </a:r>
            <a:r>
              <a:rPr lang="fr-FR" sz="2400" dirty="0">
                <a:solidFill>
                  <a:srgbClr val="FF0000"/>
                </a:solidFill>
              </a:rPr>
              <a:t> </a:t>
            </a:r>
            <a:r>
              <a:rPr lang="fr-FR" sz="2400" dirty="0" err="1">
                <a:solidFill>
                  <a:srgbClr val="FF0000"/>
                </a:solidFill>
              </a:rPr>
              <a:t>means</a:t>
            </a:r>
            <a:r>
              <a:rPr lang="fr-FR" sz="2400" dirty="0">
                <a:solidFill>
                  <a:srgbClr val="FF0000"/>
                </a:solidFill>
              </a:rPr>
              <a:t> </a:t>
            </a:r>
            <a:r>
              <a:rPr lang="fr-FR" sz="2400" dirty="0"/>
              <a:t>(</a:t>
            </a:r>
            <a:r>
              <a:rPr lang="fr-FR" sz="2400" dirty="0" err="1"/>
              <a:t>see</a:t>
            </a:r>
            <a:r>
              <a:rPr lang="fr-FR" sz="2400" dirty="0"/>
              <a:t> e.g. C.H.).</a:t>
            </a:r>
          </a:p>
          <a:p>
            <a:pPr>
              <a:buFont typeface="Arial" panose="020B0604020202020204" pitchFamily="34" charset="0"/>
              <a:buChar char="•"/>
            </a:pPr>
            <a:r>
              <a:rPr lang="fr-FR" sz="2400" dirty="0"/>
              <a:t>Axial/</a:t>
            </a:r>
            <a:r>
              <a:rPr lang="fr-FR" sz="2400" dirty="0" err="1"/>
              <a:t>spherical</a:t>
            </a:r>
            <a:r>
              <a:rPr lang="fr-FR" sz="2400" dirty="0"/>
              <a:t> </a:t>
            </a:r>
            <a:r>
              <a:rPr lang="fr-FR" sz="2400" dirty="0" err="1"/>
              <a:t>symmetry</a:t>
            </a:r>
            <a:r>
              <a:rPr lang="fr-FR" sz="2400" dirty="0"/>
              <a:t> leads to EPD </a:t>
            </a:r>
            <a:r>
              <a:rPr lang="fr-FR" sz="2400" dirty="0" err="1"/>
              <a:t>eqs</a:t>
            </a:r>
            <a:r>
              <a:rPr lang="fr-FR" sz="2400" dirty="0"/>
              <a:t>. (A. Weinstein)</a:t>
            </a:r>
          </a:p>
        </p:txBody>
      </p:sp>
    </p:spTree>
    <p:extLst>
      <p:ext uri="{BB962C8B-B14F-4D97-AF65-F5344CB8AC3E}">
        <p14:creationId xmlns:p14="http://schemas.microsoft.com/office/powerpoint/2010/main" val="419837814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6D5D0D-2E13-4952-BB19-5836FE35C63C}"/>
              </a:ext>
            </a:extLst>
          </p:cNvPr>
          <p:cNvSpPr>
            <a:spLocks noGrp="1"/>
          </p:cNvSpPr>
          <p:nvPr>
            <p:ph type="title"/>
          </p:nvPr>
        </p:nvSpPr>
        <p:spPr/>
        <p:txBody>
          <a:bodyPr/>
          <a:lstStyle/>
          <a:p>
            <a:r>
              <a:rPr lang="fr-FR" dirty="0"/>
              <a:t>2. </a:t>
            </a:r>
            <a:r>
              <a:rPr lang="fr-FR" dirty="0" err="1"/>
              <a:t>Facts</a:t>
            </a:r>
            <a:endParaRPr lang="fr-FR" dirty="0"/>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D4EE2197-C40C-4E03-AB5F-51A7CFB03A3E}"/>
                  </a:ext>
                </a:extLst>
              </p:cNvPr>
              <p:cNvSpPr>
                <a:spLocks noGrp="1"/>
              </p:cNvSpPr>
              <p:nvPr>
                <p:ph idx="1"/>
              </p:nvPr>
            </p:nvSpPr>
            <p:spPr>
              <a:xfrm>
                <a:off x="457200" y="1808820"/>
                <a:ext cx="8570295" cy="4373563"/>
              </a:xfrm>
            </p:spPr>
            <p:txBody>
              <a:bodyPr/>
              <a:lstStyle/>
              <a:p>
                <a:r>
                  <a:rPr lang="fr-FR" sz="2400" dirty="0">
                    <a:solidFill>
                      <a:srgbClr val="0000FF"/>
                    </a:solidFill>
                  </a:rPr>
                  <a:t>Fact 3 : The EPD eq. </a:t>
                </a:r>
                <a:r>
                  <a:rPr lang="fr-FR" sz="2400" dirty="0" err="1">
                    <a:solidFill>
                      <a:srgbClr val="0000FF"/>
                    </a:solidFill>
                  </a:rPr>
                  <a:t>was</a:t>
                </a:r>
                <a:r>
                  <a:rPr lang="fr-FR" sz="2400" dirty="0">
                    <a:solidFill>
                      <a:srgbClr val="0000FF"/>
                    </a:solidFill>
                  </a:rPr>
                  <a:t> </a:t>
                </a:r>
                <a:r>
                  <a:rPr lang="fr-FR" sz="2400" dirty="0" err="1">
                    <a:solidFill>
                      <a:srgbClr val="0000FF"/>
                    </a:solidFill>
                  </a:rPr>
                  <a:t>treated</a:t>
                </a:r>
                <a:r>
                  <a:rPr lang="fr-FR" sz="2400" dirty="0">
                    <a:solidFill>
                      <a:srgbClr val="0000FF"/>
                    </a:solidFill>
                  </a:rPr>
                  <a:t> as « </a:t>
                </a:r>
                <a:r>
                  <a:rPr lang="fr-FR" sz="2400" dirty="0" err="1">
                    <a:solidFill>
                      <a:srgbClr val="0000FF"/>
                    </a:solidFill>
                  </a:rPr>
                  <a:t>singular</a:t>
                </a:r>
                <a:r>
                  <a:rPr lang="fr-FR" sz="2400" dirty="0">
                    <a:solidFill>
                      <a:srgbClr val="0000FF"/>
                    </a:solidFill>
                  </a:rPr>
                  <a:t> » or « </a:t>
                </a:r>
                <a:r>
                  <a:rPr lang="fr-FR" sz="2400" dirty="0" err="1">
                    <a:solidFill>
                      <a:srgbClr val="0000FF"/>
                    </a:solidFill>
                  </a:rPr>
                  <a:t>degenerate</a:t>
                </a:r>
                <a:r>
                  <a:rPr lang="fr-FR" sz="2400" dirty="0">
                    <a:solidFill>
                      <a:srgbClr val="0000FF"/>
                    </a:solidFill>
                  </a:rPr>
                  <a:t> », to </a:t>
                </a:r>
                <a:r>
                  <a:rPr lang="fr-FR" sz="2400" dirty="0" err="1">
                    <a:solidFill>
                      <a:srgbClr val="0000FF"/>
                    </a:solidFill>
                  </a:rPr>
                  <a:t>be</a:t>
                </a:r>
                <a:r>
                  <a:rPr lang="fr-FR" sz="2400" dirty="0">
                    <a:solidFill>
                      <a:srgbClr val="0000FF"/>
                    </a:solidFill>
                  </a:rPr>
                  <a:t> </a:t>
                </a:r>
                <a:r>
                  <a:rPr lang="fr-FR" sz="2400" dirty="0" err="1">
                    <a:solidFill>
                      <a:srgbClr val="0000FF"/>
                    </a:solidFill>
                  </a:rPr>
                  <a:t>reduced</a:t>
                </a:r>
                <a:r>
                  <a:rPr lang="fr-FR" sz="2400" dirty="0">
                    <a:solidFill>
                      <a:srgbClr val="0000FF"/>
                    </a:solidFill>
                  </a:rPr>
                  <a:t> to </a:t>
                </a:r>
                <a:r>
                  <a:rPr lang="fr-FR" sz="2400" dirty="0" err="1">
                    <a:solidFill>
                      <a:srgbClr val="0000FF"/>
                    </a:solidFill>
                  </a:rPr>
                  <a:t>existing</a:t>
                </a:r>
                <a:r>
                  <a:rPr lang="fr-FR" sz="2400" dirty="0">
                    <a:solidFill>
                      <a:srgbClr val="0000FF"/>
                    </a:solidFill>
                  </a:rPr>
                  <a:t> types.</a:t>
                </a:r>
              </a:p>
              <a:p>
                <a:pPr>
                  <a:buFont typeface="Arial" panose="020B0604020202020204" pitchFamily="34" charset="0"/>
                  <a:buChar char="•"/>
                </a:pPr>
                <a:r>
                  <a:rPr lang="fr-FR" sz="2400" dirty="0" err="1"/>
                  <a:t>Baouendi-Goulaouic</a:t>
                </a:r>
                <a:r>
                  <a:rPr lang="fr-FR" sz="2400" dirty="0"/>
                  <a:t> (1970s); </a:t>
                </a:r>
                <a:r>
                  <a:rPr lang="fr-FR" sz="2400" dirty="0" err="1"/>
                  <a:t>Tahara</a:t>
                </a:r>
                <a:r>
                  <a:rPr lang="fr-FR" sz="2400" dirty="0"/>
                  <a:t> (1980s)</a:t>
                </a:r>
              </a:p>
              <a:p>
                <a:pPr>
                  <a:buFont typeface="Arial" panose="020B0604020202020204" pitchFamily="34" charset="0"/>
                  <a:buChar char="•"/>
                </a:pPr>
                <a:r>
                  <a:rPr lang="fr-FR" sz="2400" dirty="0" err="1">
                    <a:solidFill>
                      <a:srgbClr val="FF0000"/>
                    </a:solidFill>
                  </a:rPr>
                  <a:t>Logarithms</a:t>
                </a:r>
                <a:r>
                  <a:rPr lang="fr-FR" sz="2400" dirty="0">
                    <a:solidFill>
                      <a:srgbClr val="FF0000"/>
                    </a:solidFill>
                  </a:rPr>
                  <a:t> </a:t>
                </a:r>
                <a:r>
                  <a:rPr lang="fr-FR" sz="2400" dirty="0" err="1">
                    <a:solidFill>
                      <a:srgbClr val="FF0000"/>
                    </a:solidFill>
                  </a:rPr>
                  <a:t>thought</a:t>
                </a:r>
                <a:r>
                  <a:rPr lang="fr-FR" sz="2400" dirty="0">
                    <a:solidFill>
                      <a:srgbClr val="FF0000"/>
                    </a:solidFill>
                  </a:rPr>
                  <a:t> to </a:t>
                </a:r>
                <a:r>
                  <a:rPr lang="fr-FR" sz="2400" dirty="0" err="1">
                    <a:solidFill>
                      <a:srgbClr val="FF0000"/>
                    </a:solidFill>
                  </a:rPr>
                  <a:t>be</a:t>
                </a:r>
                <a:r>
                  <a:rPr lang="fr-FR" sz="2400" dirty="0">
                    <a:solidFill>
                      <a:srgbClr val="FF0000"/>
                    </a:solidFill>
                  </a:rPr>
                  <a:t> rare</a:t>
                </a:r>
                <a:r>
                  <a:rPr lang="fr-FR" sz="2400" dirty="0"/>
                  <a:t>, </a:t>
                </a:r>
                <a:r>
                  <a:rPr lang="fr-FR" sz="2400" dirty="0" err="1"/>
                  <a:t>nonlinearities</a:t>
                </a:r>
                <a:r>
                  <a:rPr lang="fr-FR" sz="2400" dirty="0"/>
                  <a:t> </a:t>
                </a:r>
                <a:r>
                  <a:rPr lang="fr-FR" sz="2400" dirty="0" err="1"/>
                  <a:t>did</a:t>
                </a:r>
                <a:r>
                  <a:rPr lang="fr-FR" sz="2400" dirty="0"/>
                  <a:t> not arise </a:t>
                </a:r>
                <a:r>
                  <a:rPr lang="fr-FR" sz="2400" dirty="0" err="1"/>
                  <a:t>naturally</a:t>
                </a:r>
                <a:r>
                  <a:rPr lang="fr-FR" sz="2400" dirty="0"/>
                  <a:t>. (</a:t>
                </a:r>
                <a:r>
                  <a:rPr lang="fr-FR" sz="2400" dirty="0" err="1"/>
                  <a:t>Difficulty</a:t>
                </a:r>
                <a:r>
                  <a:rPr lang="fr-FR" sz="2400" dirty="0"/>
                  <a:t> in </a:t>
                </a:r>
                <a:r>
                  <a:rPr lang="fr-FR" sz="2400" dirty="0" err="1"/>
                  <a:t>Fefferman’s</a:t>
                </a:r>
                <a:r>
                  <a:rPr lang="fr-FR" sz="2400" dirty="0"/>
                  <a:t> </a:t>
                </a:r>
                <a:r>
                  <a:rPr lang="fr-FR" sz="2400" dirty="0" err="1"/>
                  <a:t>problem</a:t>
                </a:r>
                <a:r>
                  <a:rPr lang="fr-FR" sz="2400" dirty="0"/>
                  <a:t>)</a:t>
                </a:r>
              </a:p>
              <a:p>
                <a:pPr>
                  <a:buFont typeface="Arial" panose="020B0604020202020204" pitchFamily="34" charset="0"/>
                  <a:buChar char="•"/>
                </a:pPr>
                <a:r>
                  <a:rPr lang="fr-FR" sz="2400" dirty="0">
                    <a:solidFill>
                      <a:srgbClr val="FF0000"/>
                    </a:solidFill>
                  </a:rPr>
                  <a:t>Reduction to </a:t>
                </a:r>
                <a:r>
                  <a:rPr lang="fr-FR" sz="2400" dirty="0" err="1">
                    <a:solidFill>
                      <a:srgbClr val="FF0000"/>
                    </a:solidFill>
                  </a:rPr>
                  <a:t>hyperbolic</a:t>
                </a:r>
                <a:r>
                  <a:rPr lang="fr-FR" sz="2400" dirty="0">
                    <a:solidFill>
                      <a:srgbClr val="FF0000"/>
                    </a:solidFill>
                  </a:rPr>
                  <a:t> </a:t>
                </a:r>
                <a:r>
                  <a:rPr lang="fr-FR" sz="2400" dirty="0"/>
                  <a:t>case by transmutation (Delsarte &amp; </a:t>
                </a:r>
                <a:r>
                  <a:rPr lang="fr-FR" sz="2400" dirty="0" err="1"/>
                  <a:t>many</a:t>
                </a:r>
                <a:r>
                  <a:rPr lang="fr-FR" sz="2400" dirty="0"/>
                  <a:t> </a:t>
                </a:r>
                <a:r>
                  <a:rPr lang="fr-FR" sz="2400" dirty="0" err="1"/>
                  <a:t>authors</a:t>
                </a:r>
                <a:r>
                  <a:rPr lang="fr-FR" sz="2400" dirty="0"/>
                  <a:t>)</a:t>
                </a:r>
              </a:p>
              <a:p>
                <a:pPr>
                  <a:buFont typeface="Arial" panose="020B0604020202020204" pitchFamily="34" charset="0"/>
                  <a:buChar char="•"/>
                </a:pPr>
                <a:r>
                  <a:rPr lang="fr-FR" sz="2400" dirty="0"/>
                  <a:t>NB: </a:t>
                </a:r>
                <a14:m>
                  <m:oMath xmlns:m="http://schemas.openxmlformats.org/officeDocument/2006/math">
                    <m:sSub>
                      <m:sSubPr>
                        <m:ctrlPr>
                          <a:rPr lang="fr-FR" sz="2400" b="1" i="1" smtClean="0">
                            <a:latin typeface="Cambria Math" panose="02040503050406030204" pitchFamily="18" charset="0"/>
                          </a:rPr>
                        </m:ctrlPr>
                      </m:sSubPr>
                      <m:e>
                        <m:r>
                          <a:rPr lang="fr-FR" sz="2400" b="1" i="1" smtClean="0">
                            <a:latin typeface="Cambria Math" panose="02040503050406030204" pitchFamily="18" charset="0"/>
                          </a:rPr>
                          <m:t>𝒖</m:t>
                        </m:r>
                      </m:e>
                      <m:sub>
                        <m:r>
                          <a:rPr lang="fr-FR" sz="2400" b="1" i="1" smtClean="0">
                            <a:latin typeface="Cambria Math" panose="02040503050406030204" pitchFamily="18" charset="0"/>
                          </a:rPr>
                          <m:t>𝒕𝒕</m:t>
                        </m:r>
                      </m:sub>
                    </m:sSub>
                    <m:r>
                      <a:rPr lang="fr-FR" sz="2400" b="1" i="1" smtClean="0">
                        <a:latin typeface="Cambria Math" panose="02040503050406030204" pitchFamily="18" charset="0"/>
                      </a:rPr>
                      <m:t>−</m:t>
                    </m:r>
                    <m:r>
                      <a:rPr lang="fr-FR" sz="2400" b="1" i="0" smtClean="0">
                        <a:latin typeface="Cambria Math" panose="02040503050406030204" pitchFamily="18" charset="0"/>
                      </a:rPr>
                      <m:t>𝚫</m:t>
                    </m:r>
                    <m:r>
                      <a:rPr lang="fr-FR" sz="2400" b="1" i="1" smtClean="0">
                        <a:latin typeface="Cambria Math" panose="02040503050406030204" pitchFamily="18" charset="0"/>
                      </a:rPr>
                      <m:t>𝒖</m:t>
                    </m:r>
                    <m:r>
                      <a:rPr lang="fr-FR" sz="2400" b="1" i="1" smtClean="0">
                        <a:latin typeface="Cambria Math" panose="02040503050406030204" pitchFamily="18" charset="0"/>
                      </a:rPr>
                      <m:t>=</m:t>
                    </m:r>
                    <m:r>
                      <a:rPr lang="fr-FR" sz="2400" b="1" i="1" smtClean="0">
                        <a:latin typeface="Cambria Math" panose="02040503050406030204" pitchFamily="18" charset="0"/>
                      </a:rPr>
                      <m:t>𝟎</m:t>
                    </m:r>
                  </m:oMath>
                </a14:m>
                <a:r>
                  <a:rPr lang="fr-FR" sz="2400" dirty="0"/>
                  <a:t>, </a:t>
                </a:r>
                <a14:m>
                  <m:oMath xmlns:m="http://schemas.openxmlformats.org/officeDocument/2006/math">
                    <m:r>
                      <a:rPr lang="fr-FR" sz="2400" b="1" i="1" smtClean="0">
                        <a:latin typeface="Cambria Math" panose="02040503050406030204" pitchFamily="18" charset="0"/>
                      </a:rPr>
                      <m:t>𝒖</m:t>
                    </m:r>
                    <m:r>
                      <a:rPr lang="fr-FR" sz="2400" b="1" i="1" smtClean="0">
                        <a:latin typeface="Cambria Math" panose="02040503050406030204" pitchFamily="18" charset="0"/>
                      </a:rPr>
                      <m:t>=</m:t>
                    </m:r>
                    <m:sSub>
                      <m:sSubPr>
                        <m:ctrlPr>
                          <a:rPr lang="fr-FR" sz="2400" b="1" i="1" smtClean="0">
                            <a:latin typeface="Cambria Math" panose="02040503050406030204" pitchFamily="18" charset="0"/>
                          </a:rPr>
                        </m:ctrlPr>
                      </m:sSubPr>
                      <m:e>
                        <m:r>
                          <a:rPr lang="fr-FR" sz="2400" b="1" i="1" smtClean="0">
                            <a:latin typeface="Cambria Math" panose="02040503050406030204" pitchFamily="18" charset="0"/>
                          </a:rPr>
                          <m:t>𝒖</m:t>
                        </m:r>
                      </m:e>
                      <m:sub>
                        <m:r>
                          <a:rPr lang="fr-FR" sz="2400" b="1" i="1" smtClean="0">
                            <a:latin typeface="Cambria Math" panose="02040503050406030204" pitchFamily="18" charset="0"/>
                          </a:rPr>
                          <m:t>𝟎</m:t>
                        </m:r>
                      </m:sub>
                    </m:sSub>
                    <m:r>
                      <a:rPr lang="fr-FR" sz="2400" b="1" i="1" smtClean="0">
                        <a:latin typeface="Cambria Math" panose="02040503050406030204" pitchFamily="18" charset="0"/>
                      </a:rPr>
                      <m:t>(</m:t>
                    </m:r>
                    <m:r>
                      <a:rPr lang="fr-FR" sz="2400" b="1" i="1" smtClean="0">
                        <a:latin typeface="Cambria Math" panose="02040503050406030204" pitchFamily="18" charset="0"/>
                      </a:rPr>
                      <m:t>𝒙</m:t>
                    </m:r>
                    <m:r>
                      <a:rPr lang="fr-FR" sz="2400" b="1" i="1" smtClean="0">
                        <a:latin typeface="Cambria Math" panose="02040503050406030204" pitchFamily="18" charset="0"/>
                      </a:rPr>
                      <m:t>)+</m:t>
                    </m:r>
                    <m:r>
                      <a:rPr lang="fr-FR" sz="2400" b="1" i="1" smtClean="0">
                        <a:latin typeface="Cambria Math" panose="02040503050406030204" pitchFamily="18" charset="0"/>
                      </a:rPr>
                      <m:t>𝒕</m:t>
                    </m:r>
                    <m:sSub>
                      <m:sSubPr>
                        <m:ctrlPr>
                          <a:rPr lang="fr-FR" sz="2400" b="1" i="1" smtClean="0">
                            <a:latin typeface="Cambria Math" panose="02040503050406030204" pitchFamily="18" charset="0"/>
                          </a:rPr>
                        </m:ctrlPr>
                      </m:sSubPr>
                      <m:e>
                        <m:r>
                          <a:rPr lang="fr-FR" sz="2400" b="1" i="1" smtClean="0">
                            <a:latin typeface="Cambria Math" panose="02040503050406030204" pitchFamily="18" charset="0"/>
                          </a:rPr>
                          <m:t>𝒖</m:t>
                        </m:r>
                      </m:e>
                      <m:sub>
                        <m:r>
                          <a:rPr lang="fr-FR" sz="2400" b="1" i="1" smtClean="0">
                            <a:latin typeface="Cambria Math" panose="02040503050406030204" pitchFamily="18" charset="0"/>
                          </a:rPr>
                          <m:t>𝟏</m:t>
                        </m:r>
                      </m:sub>
                    </m:sSub>
                    <m:d>
                      <m:dPr>
                        <m:ctrlPr>
                          <a:rPr lang="fr-FR" sz="2400" b="1" i="1" smtClean="0">
                            <a:latin typeface="Cambria Math" panose="02040503050406030204" pitchFamily="18" charset="0"/>
                          </a:rPr>
                        </m:ctrlPr>
                      </m:dPr>
                      <m:e>
                        <m:r>
                          <a:rPr lang="fr-FR" sz="2400" b="1" i="1" smtClean="0">
                            <a:latin typeface="Cambria Math" panose="02040503050406030204" pitchFamily="18" charset="0"/>
                          </a:rPr>
                          <m:t>𝒙</m:t>
                        </m:r>
                      </m:e>
                    </m:d>
                    <m:r>
                      <a:rPr lang="fr-FR" sz="2400" b="1" i="1" smtClean="0">
                        <a:latin typeface="Cambria Math" panose="02040503050406030204" pitchFamily="18" charset="0"/>
                      </a:rPr>
                      <m:t>+</m:t>
                    </m:r>
                    <m:sSup>
                      <m:sSupPr>
                        <m:ctrlPr>
                          <a:rPr lang="fr-FR" sz="2400" b="1" i="1" smtClean="0">
                            <a:latin typeface="Cambria Math" panose="02040503050406030204" pitchFamily="18" charset="0"/>
                          </a:rPr>
                        </m:ctrlPr>
                      </m:sSupPr>
                      <m:e>
                        <m:r>
                          <a:rPr lang="fr-FR" sz="2400" b="1" i="1" smtClean="0">
                            <a:latin typeface="Cambria Math" panose="02040503050406030204" pitchFamily="18" charset="0"/>
                          </a:rPr>
                          <m:t>𝒕</m:t>
                        </m:r>
                      </m:e>
                      <m:sup>
                        <m:r>
                          <a:rPr lang="fr-FR" sz="2400" b="1" i="1" smtClean="0">
                            <a:latin typeface="Cambria Math" panose="02040503050406030204" pitchFamily="18" charset="0"/>
                          </a:rPr>
                          <m:t>𝟐</m:t>
                        </m:r>
                      </m:sup>
                    </m:sSup>
                    <m:r>
                      <a:rPr lang="fr-FR" sz="2400" b="1" i="1" smtClean="0">
                        <a:latin typeface="Cambria Math" panose="02040503050406030204" pitchFamily="18" charset="0"/>
                      </a:rPr>
                      <m:t>𝒗</m:t>
                    </m:r>
                    <m:r>
                      <a:rPr lang="fr-FR" sz="2400" b="1" i="1" smtClean="0">
                        <a:latin typeface="Cambria Math" panose="02040503050406030204" pitchFamily="18" charset="0"/>
                      </a:rPr>
                      <m:t>(</m:t>
                    </m:r>
                    <m:r>
                      <a:rPr lang="fr-FR" sz="2400" b="1" i="1" smtClean="0">
                        <a:latin typeface="Cambria Math" panose="02040503050406030204" pitchFamily="18" charset="0"/>
                      </a:rPr>
                      <m:t>𝒙</m:t>
                    </m:r>
                    <m:r>
                      <a:rPr lang="fr-FR" sz="2400" b="1" i="1" smtClean="0">
                        <a:latin typeface="Cambria Math" panose="02040503050406030204" pitchFamily="18" charset="0"/>
                      </a:rPr>
                      <m:t>,</m:t>
                    </m:r>
                    <m:r>
                      <a:rPr lang="fr-FR" sz="2400" b="1" i="1" smtClean="0">
                        <a:latin typeface="Cambria Math" panose="02040503050406030204" pitchFamily="18" charset="0"/>
                      </a:rPr>
                      <m:t>𝒕</m:t>
                    </m:r>
                    <m:r>
                      <a:rPr lang="fr-FR" sz="2400" b="1" i="1" smtClean="0">
                        <a:latin typeface="Cambria Math" panose="02040503050406030204" pitchFamily="18" charset="0"/>
                      </a:rPr>
                      <m:t>)→</m:t>
                    </m:r>
                  </m:oMath>
                </a14:m>
                <a:r>
                  <a:rPr lang="fr-FR" sz="2400" dirty="0"/>
                  <a:t>  </a:t>
                </a:r>
                <a14:m>
                  <m:oMath xmlns:m="http://schemas.openxmlformats.org/officeDocument/2006/math">
                    <m:sSup>
                      <m:sSupPr>
                        <m:ctrlPr>
                          <a:rPr lang="fr-FR" sz="2400" b="1" i="1" dirty="0" smtClean="0">
                            <a:latin typeface="Cambria Math" panose="02040503050406030204" pitchFamily="18" charset="0"/>
                          </a:rPr>
                        </m:ctrlPr>
                      </m:sSupPr>
                      <m:e>
                        <m:r>
                          <a:rPr lang="fr-FR" sz="2400" b="1" i="1" dirty="0" smtClean="0">
                            <a:latin typeface="Cambria Math" panose="02040503050406030204" pitchFamily="18" charset="0"/>
                          </a:rPr>
                          <m:t>𝒕</m:t>
                        </m:r>
                      </m:e>
                      <m:sup>
                        <m:r>
                          <a:rPr lang="fr-FR" sz="2400" b="1" i="1" dirty="0" smtClean="0">
                            <a:latin typeface="Cambria Math" panose="02040503050406030204" pitchFamily="18" charset="0"/>
                          </a:rPr>
                          <m:t>𝟐</m:t>
                        </m:r>
                      </m:sup>
                    </m:sSup>
                    <m:sSub>
                      <m:sSubPr>
                        <m:ctrlPr>
                          <a:rPr lang="fr-FR" sz="2400" b="1" i="1" dirty="0" smtClean="0">
                            <a:latin typeface="Cambria Math" panose="02040503050406030204" pitchFamily="18" charset="0"/>
                          </a:rPr>
                        </m:ctrlPr>
                      </m:sSubPr>
                      <m:e>
                        <m:r>
                          <a:rPr lang="fr-FR" sz="2400" b="1" i="1" dirty="0" smtClean="0">
                            <a:latin typeface="Cambria Math" panose="02040503050406030204" pitchFamily="18" charset="0"/>
                          </a:rPr>
                          <m:t>𝒗</m:t>
                        </m:r>
                      </m:e>
                      <m:sub>
                        <m:r>
                          <a:rPr lang="fr-FR" sz="2400" b="1" i="1" dirty="0" smtClean="0">
                            <a:latin typeface="Cambria Math" panose="02040503050406030204" pitchFamily="18" charset="0"/>
                          </a:rPr>
                          <m:t>𝒕𝒕</m:t>
                        </m:r>
                      </m:sub>
                    </m:sSub>
                    <m:r>
                      <a:rPr lang="fr-FR" sz="2400" b="1" i="1" dirty="0" smtClean="0">
                        <a:latin typeface="Cambria Math" panose="02040503050406030204" pitchFamily="18" charset="0"/>
                      </a:rPr>
                      <m:t>+</m:t>
                    </m:r>
                    <m:r>
                      <a:rPr lang="fr-FR" sz="2400" b="1" i="1" dirty="0" smtClean="0">
                        <a:latin typeface="Cambria Math" panose="02040503050406030204" pitchFamily="18" charset="0"/>
                      </a:rPr>
                      <m:t>𝟒</m:t>
                    </m:r>
                    <m:r>
                      <a:rPr lang="fr-FR" sz="2400" b="1" i="1" dirty="0" smtClean="0">
                        <a:latin typeface="Cambria Math" panose="02040503050406030204" pitchFamily="18" charset="0"/>
                      </a:rPr>
                      <m:t>𝒕</m:t>
                    </m:r>
                    <m:sSub>
                      <m:sSubPr>
                        <m:ctrlPr>
                          <a:rPr lang="fr-FR" sz="2400" b="1" i="1" dirty="0" smtClean="0">
                            <a:latin typeface="Cambria Math" panose="02040503050406030204" pitchFamily="18" charset="0"/>
                          </a:rPr>
                        </m:ctrlPr>
                      </m:sSubPr>
                      <m:e>
                        <m:r>
                          <a:rPr lang="fr-FR" sz="2400" b="1" i="1" dirty="0" smtClean="0">
                            <a:latin typeface="Cambria Math" panose="02040503050406030204" pitchFamily="18" charset="0"/>
                          </a:rPr>
                          <m:t>𝒗</m:t>
                        </m:r>
                      </m:e>
                      <m:sub>
                        <m:r>
                          <a:rPr lang="fr-FR" sz="2400" b="1" i="1" dirty="0" smtClean="0">
                            <a:latin typeface="Cambria Math" panose="02040503050406030204" pitchFamily="18" charset="0"/>
                          </a:rPr>
                          <m:t>𝒕</m:t>
                        </m:r>
                      </m:sub>
                    </m:sSub>
                    <m:r>
                      <a:rPr lang="fr-FR" sz="2400" b="1" i="0" dirty="0" smtClean="0">
                        <a:latin typeface="Cambria Math" panose="02040503050406030204" pitchFamily="18" charset="0"/>
                      </a:rPr>
                      <m:t>+</m:t>
                    </m:r>
                    <m:r>
                      <a:rPr lang="fr-FR" sz="2400" b="1" i="1" dirty="0" smtClean="0">
                        <a:latin typeface="Cambria Math" panose="02040503050406030204" pitchFamily="18" charset="0"/>
                      </a:rPr>
                      <m:t>𝟐</m:t>
                    </m:r>
                    <m:r>
                      <a:rPr lang="fr-FR" sz="2400" b="1" i="1" dirty="0" smtClean="0">
                        <a:latin typeface="Cambria Math" panose="02040503050406030204" pitchFamily="18" charset="0"/>
                      </a:rPr>
                      <m:t>𝒘</m:t>
                    </m:r>
                    <m:r>
                      <a:rPr lang="fr-FR" sz="2400" i="1">
                        <a:latin typeface="Cambria Math" panose="02040503050406030204" pitchFamily="18" charset="0"/>
                      </a:rPr>
                      <m:t>−</m:t>
                    </m:r>
                    <m:r>
                      <a:rPr lang="fr-FR" sz="2400">
                        <a:latin typeface="Cambria Math" panose="02040503050406030204" pitchFamily="18" charset="0"/>
                      </a:rPr>
                      <m:t>𝚫</m:t>
                    </m:r>
                    <m:r>
                      <a:rPr lang="fr-FR" sz="2400" b="1" i="1" smtClean="0">
                        <a:latin typeface="Cambria Math" panose="02040503050406030204" pitchFamily="18" charset="0"/>
                      </a:rPr>
                      <m:t>𝒘</m:t>
                    </m:r>
                    <m:r>
                      <a:rPr lang="fr-FR" sz="2400" i="1">
                        <a:latin typeface="Cambria Math" panose="02040503050406030204" pitchFamily="18" charset="0"/>
                      </a:rPr>
                      <m:t>=</m:t>
                    </m:r>
                    <m:r>
                      <a:rPr lang="fr-FR" sz="2400" b="1" i="1" smtClean="0">
                        <a:latin typeface="Cambria Math" panose="02040503050406030204" pitchFamily="18" charset="0"/>
                      </a:rPr>
                      <m:t>𝑶</m:t>
                    </m:r>
                    <m:r>
                      <a:rPr lang="fr-FR" sz="2400" b="1" i="1" smtClean="0">
                        <a:latin typeface="Cambria Math" panose="02040503050406030204" pitchFamily="18" charset="0"/>
                      </a:rPr>
                      <m:t>(</m:t>
                    </m:r>
                    <m:r>
                      <a:rPr lang="fr-FR" sz="2400" b="1" i="1" smtClean="0">
                        <a:latin typeface="Cambria Math" panose="02040503050406030204" pitchFamily="18" charset="0"/>
                      </a:rPr>
                      <m:t>𝒕</m:t>
                    </m:r>
                    <m:r>
                      <a:rPr lang="fr-FR" sz="2400" b="1" i="1" smtClean="0">
                        <a:latin typeface="Cambria Math" panose="02040503050406030204" pitchFamily="18" charset="0"/>
                      </a:rPr>
                      <m:t>)</m:t>
                    </m:r>
                  </m:oMath>
                </a14:m>
                <a:r>
                  <a:rPr lang="fr-FR" sz="2400" dirty="0"/>
                  <a:t> : </a:t>
                </a:r>
                <a:r>
                  <a:rPr lang="fr-FR" sz="2400" dirty="0" err="1"/>
                  <a:t>Inhomogeneous</a:t>
                </a:r>
                <a:r>
                  <a:rPr lang="fr-FR" sz="2400" dirty="0"/>
                  <a:t> EPD</a:t>
                </a:r>
              </a:p>
              <a:p>
                <a:pPr>
                  <a:buFont typeface="Arial" panose="020B0604020202020204" pitchFamily="34" charset="0"/>
                  <a:buChar char="•"/>
                </a:pPr>
                <a:endParaRPr lang="fr-FR" sz="2400" dirty="0"/>
              </a:p>
            </p:txBody>
          </p:sp>
        </mc:Choice>
        <mc:Fallback xmlns="">
          <p:sp>
            <p:nvSpPr>
              <p:cNvPr id="3" name="Espace réservé du contenu 2">
                <a:extLst>
                  <a:ext uri="{FF2B5EF4-FFF2-40B4-BE49-F238E27FC236}">
                    <a16:creationId xmlns:a16="http://schemas.microsoft.com/office/drawing/2014/main" id="{D4EE2197-C40C-4E03-AB5F-51A7CFB03A3E}"/>
                  </a:ext>
                </a:extLst>
              </p:cNvPr>
              <p:cNvSpPr>
                <a:spLocks noGrp="1" noRot="1" noChangeAspect="1" noMove="1" noResize="1" noEditPoints="1" noAdjustHandles="1" noChangeArrowheads="1" noChangeShapeType="1" noTextEdit="1"/>
              </p:cNvSpPr>
              <p:nvPr>
                <p:ph idx="1"/>
              </p:nvPr>
            </p:nvSpPr>
            <p:spPr>
              <a:xfrm>
                <a:off x="457200" y="1808820"/>
                <a:ext cx="8570295" cy="4373563"/>
              </a:xfrm>
              <a:blipFill>
                <a:blip r:embed="rId2"/>
                <a:stretch>
                  <a:fillRect l="-1067" t="-976"/>
                </a:stretch>
              </a:blipFill>
            </p:spPr>
            <p:txBody>
              <a:bodyPr/>
              <a:lstStyle/>
              <a:p>
                <a:r>
                  <a:rPr lang="fr-FR">
                    <a:noFill/>
                  </a:rPr>
                  <a:t> </a:t>
                </a:r>
              </a:p>
            </p:txBody>
          </p:sp>
        </mc:Fallback>
      </mc:AlternateContent>
    </p:spTree>
    <p:extLst>
      <p:ext uri="{BB962C8B-B14F-4D97-AF65-F5344CB8AC3E}">
        <p14:creationId xmlns:p14="http://schemas.microsoft.com/office/powerpoint/2010/main" val="39661331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6D5D0D-2E13-4952-BB19-5836FE35C63C}"/>
              </a:ext>
            </a:extLst>
          </p:cNvPr>
          <p:cNvSpPr>
            <a:spLocks noGrp="1"/>
          </p:cNvSpPr>
          <p:nvPr>
            <p:ph type="title"/>
          </p:nvPr>
        </p:nvSpPr>
        <p:spPr>
          <a:xfrm>
            <a:off x="457200" y="152400"/>
            <a:ext cx="7895220" cy="1371600"/>
          </a:xfrm>
        </p:spPr>
        <p:txBody>
          <a:bodyPr>
            <a:normAutofit/>
          </a:bodyPr>
          <a:lstStyle/>
          <a:p>
            <a:r>
              <a:rPr lang="fr-FR" dirty="0"/>
              <a:t>2. </a:t>
            </a:r>
            <a:r>
              <a:rPr lang="fr-FR" dirty="0" err="1"/>
              <a:t>Facts</a:t>
            </a:r>
            <a:r>
              <a:rPr lang="fr-FR" dirty="0"/>
              <a:t> : conclusion of part 2</a:t>
            </a:r>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D4EE2197-C40C-4E03-AB5F-51A7CFB03A3E}"/>
                  </a:ext>
                </a:extLst>
              </p:cNvPr>
              <p:cNvSpPr>
                <a:spLocks noGrp="1"/>
              </p:cNvSpPr>
              <p:nvPr>
                <p:ph idx="1"/>
              </p:nvPr>
            </p:nvSpPr>
            <p:spPr>
              <a:xfrm>
                <a:off x="457200" y="1808820"/>
                <a:ext cx="8570295" cy="4373563"/>
              </a:xfrm>
            </p:spPr>
            <p:txBody>
              <a:bodyPr/>
              <a:lstStyle/>
              <a:p>
                <a:r>
                  <a:rPr lang="fr-FR" sz="2400" dirty="0">
                    <a:solidFill>
                      <a:srgbClr val="0000FF"/>
                    </a:solidFill>
                  </a:rPr>
                  <a:t>The EPD </a:t>
                </a:r>
                <a:r>
                  <a:rPr lang="fr-FR" sz="2400" dirty="0" err="1">
                    <a:solidFill>
                      <a:srgbClr val="0000FF"/>
                    </a:solidFill>
                  </a:rPr>
                  <a:t>used</a:t>
                </a:r>
                <a:r>
                  <a:rPr lang="fr-FR" sz="2400" dirty="0">
                    <a:solidFill>
                      <a:srgbClr val="0000FF"/>
                    </a:solidFill>
                  </a:rPr>
                  <a:t> to </a:t>
                </a:r>
                <a:r>
                  <a:rPr lang="fr-FR" sz="2400" dirty="0" err="1">
                    <a:solidFill>
                      <a:srgbClr val="0000FF"/>
                    </a:solidFill>
                  </a:rPr>
                  <a:t>be</a:t>
                </a:r>
                <a:r>
                  <a:rPr lang="fr-FR" sz="2400" dirty="0">
                    <a:solidFill>
                      <a:srgbClr val="0000FF"/>
                    </a:solidFill>
                  </a:rPr>
                  <a:t> central. </a:t>
                </a:r>
                <a:r>
                  <a:rPr lang="fr-FR" sz="2400" dirty="0" err="1">
                    <a:solidFill>
                      <a:srgbClr val="0000FF"/>
                    </a:solidFill>
                  </a:rPr>
                  <a:t>Eventually</a:t>
                </a:r>
                <a:r>
                  <a:rPr lang="fr-FR" sz="2400" dirty="0">
                    <a:solidFill>
                      <a:srgbClr val="0000FF"/>
                    </a:solidFill>
                  </a:rPr>
                  <a:t> </a:t>
                </a:r>
                <a:r>
                  <a:rPr lang="fr-FR" sz="2400" dirty="0" err="1">
                    <a:solidFill>
                      <a:srgbClr val="0000FF"/>
                    </a:solidFill>
                  </a:rPr>
                  <a:t>became</a:t>
                </a:r>
                <a:r>
                  <a:rPr lang="fr-FR" sz="2400" dirty="0">
                    <a:solidFill>
                      <a:srgbClr val="0000FF"/>
                    </a:solidFill>
                  </a:rPr>
                  <a:t> </a:t>
                </a:r>
                <a:r>
                  <a:rPr lang="fr-FR" sz="2400" dirty="0" err="1">
                    <a:solidFill>
                      <a:srgbClr val="0000FF"/>
                    </a:solidFill>
                  </a:rPr>
                  <a:t>subordinate</a:t>
                </a:r>
                <a:r>
                  <a:rPr lang="fr-FR" sz="2400" dirty="0">
                    <a:solidFill>
                      <a:srgbClr val="0000FF"/>
                    </a:solidFill>
                  </a:rPr>
                  <a:t> to </a:t>
                </a:r>
                <a:r>
                  <a:rPr lang="fr-FR" sz="2400" dirty="0" err="1">
                    <a:solidFill>
                      <a:srgbClr val="0000FF"/>
                    </a:solidFill>
                  </a:rPr>
                  <a:t>hyperbolic</a:t>
                </a:r>
                <a:r>
                  <a:rPr lang="fr-FR" sz="2400" dirty="0">
                    <a:solidFill>
                      <a:srgbClr val="0000FF"/>
                    </a:solidFill>
                  </a:rPr>
                  <a:t> and </a:t>
                </a:r>
                <a:r>
                  <a:rPr lang="fr-FR" sz="2400" dirty="0" err="1">
                    <a:solidFill>
                      <a:srgbClr val="0000FF"/>
                    </a:solidFill>
                  </a:rPr>
                  <a:t>elliptic</a:t>
                </a:r>
                <a:r>
                  <a:rPr lang="fr-FR" sz="2400" dirty="0">
                    <a:solidFill>
                      <a:srgbClr val="0000FF"/>
                    </a:solidFill>
                  </a:rPr>
                  <a:t> </a:t>
                </a:r>
                <a:r>
                  <a:rPr lang="fr-FR" sz="2400" dirty="0" err="1">
                    <a:solidFill>
                      <a:srgbClr val="0000FF"/>
                    </a:solidFill>
                  </a:rPr>
                  <a:t>equations</a:t>
                </a:r>
                <a:r>
                  <a:rPr lang="fr-FR" sz="2400" dirty="0">
                    <a:solidFill>
                      <a:srgbClr val="0000FF"/>
                    </a:solidFill>
                  </a:rPr>
                  <a:t>.</a:t>
                </a:r>
              </a:p>
              <a:p>
                <a:pPr marL="0" indent="0"/>
                <a:r>
                  <a:rPr lang="fr-FR" sz="2400" dirty="0">
                    <a:solidFill>
                      <a:srgbClr val="92D050"/>
                    </a:solidFill>
                  </a:rPr>
                  <a:t>It should have been the other way around </a:t>
                </a:r>
                <a:r>
                  <a:rPr lang="fr-FR" sz="2400" dirty="0"/>
                  <a:t>: the </a:t>
                </a:r>
                <a:r>
                  <a:rPr lang="fr-FR" sz="2400" dirty="0" err="1"/>
                  <a:t>Fuchsian</a:t>
                </a:r>
                <a:r>
                  <a:rPr lang="fr-FR" sz="2400" dirty="0"/>
                  <a:t> class </a:t>
                </a:r>
                <a:r>
                  <a:rPr lang="fr-FR" sz="2400" dirty="0" err="1"/>
                  <a:t>is</a:t>
                </a:r>
                <a:r>
                  <a:rPr lang="fr-FR" sz="2400" dirty="0"/>
                  <a:t> </a:t>
                </a:r>
                <a:r>
                  <a:rPr lang="fr-FR" sz="2400" dirty="0">
                    <a:solidFill>
                      <a:srgbClr val="FF6600"/>
                    </a:solidFill>
                  </a:rPr>
                  <a:t>invariant </a:t>
                </a:r>
                <a:r>
                  <a:rPr lang="fr-FR" sz="2400" dirty="0" err="1">
                    <a:solidFill>
                      <a:srgbClr val="FF6600"/>
                    </a:solidFill>
                  </a:rPr>
                  <a:t>under</a:t>
                </a:r>
                <a:r>
                  <a:rPr lang="fr-FR" sz="2400" dirty="0">
                    <a:solidFill>
                      <a:srgbClr val="FF6600"/>
                    </a:solidFill>
                  </a:rPr>
                  <a:t> transformations of the </a:t>
                </a:r>
                <a:r>
                  <a:rPr lang="fr-FR" sz="2400" dirty="0" err="1">
                    <a:solidFill>
                      <a:srgbClr val="FF6600"/>
                    </a:solidFill>
                  </a:rPr>
                  <a:t>form</a:t>
                </a:r>
                <a:r>
                  <a:rPr lang="fr-FR" sz="2400" dirty="0">
                    <a:solidFill>
                      <a:srgbClr val="CC3399"/>
                    </a:solidFill>
                  </a:rPr>
                  <a:t> </a:t>
                </a:r>
                <a14:m>
                  <m:oMath xmlns:m="http://schemas.openxmlformats.org/officeDocument/2006/math">
                    <m:r>
                      <a:rPr lang="fr-FR" sz="2400" b="1" i="0" smtClean="0">
                        <a:latin typeface="Cambria Math" panose="02040503050406030204" pitchFamily="18" charset="0"/>
                      </a:rPr>
                      <m:t>  </m:t>
                    </m:r>
                    <m:r>
                      <a:rPr lang="fr-FR" sz="2400" b="1" i="1" smtClean="0">
                        <a:latin typeface="Cambria Math" panose="02040503050406030204" pitchFamily="18" charset="0"/>
                      </a:rPr>
                      <m:t>𝒖</m:t>
                    </m:r>
                    <m:d>
                      <m:dPr>
                        <m:ctrlPr>
                          <a:rPr lang="fr-FR" sz="2400" b="1" i="1" smtClean="0">
                            <a:latin typeface="Cambria Math" panose="02040503050406030204" pitchFamily="18" charset="0"/>
                          </a:rPr>
                        </m:ctrlPr>
                      </m:dPr>
                      <m:e>
                        <m:r>
                          <a:rPr lang="fr-FR" sz="2400" b="1" i="1" smtClean="0">
                            <a:latin typeface="Cambria Math" panose="02040503050406030204" pitchFamily="18" charset="0"/>
                          </a:rPr>
                          <m:t>𝒙</m:t>
                        </m:r>
                        <m:r>
                          <a:rPr lang="fr-FR" sz="2400" b="1" i="1" smtClean="0">
                            <a:latin typeface="Cambria Math" panose="02040503050406030204" pitchFamily="18" charset="0"/>
                          </a:rPr>
                          <m:t>,</m:t>
                        </m:r>
                        <m:r>
                          <a:rPr lang="fr-FR" sz="2400" b="1" i="1" smtClean="0">
                            <a:latin typeface="Cambria Math" panose="02040503050406030204" pitchFamily="18" charset="0"/>
                          </a:rPr>
                          <m:t>𝒕</m:t>
                        </m:r>
                      </m:e>
                    </m:d>
                    <m:r>
                      <a:rPr lang="fr-FR" sz="2400" b="1" i="1" smtClean="0">
                        <a:latin typeface="Cambria Math" panose="02040503050406030204" pitchFamily="18" charset="0"/>
                      </a:rPr>
                      <m:t>=</m:t>
                    </m:r>
                    <m:r>
                      <a:rPr lang="fr-FR" sz="2400" b="1" i="1" smtClean="0">
                        <a:latin typeface="Cambria Math" panose="02040503050406030204" pitchFamily="18" charset="0"/>
                      </a:rPr>
                      <m:t>𝒂</m:t>
                    </m:r>
                    <m:d>
                      <m:dPr>
                        <m:ctrlPr>
                          <a:rPr lang="fr-FR" sz="2400" b="1" i="1" smtClean="0">
                            <a:latin typeface="Cambria Math" panose="02040503050406030204" pitchFamily="18" charset="0"/>
                          </a:rPr>
                        </m:ctrlPr>
                      </m:dPr>
                      <m:e>
                        <m:r>
                          <a:rPr lang="fr-FR" sz="2400" b="1" i="1" smtClean="0">
                            <a:latin typeface="Cambria Math" panose="02040503050406030204" pitchFamily="18" charset="0"/>
                          </a:rPr>
                          <m:t>𝒙</m:t>
                        </m:r>
                        <m:r>
                          <a:rPr lang="fr-FR" sz="2400" b="1" i="1" smtClean="0">
                            <a:latin typeface="Cambria Math" panose="02040503050406030204" pitchFamily="18" charset="0"/>
                          </a:rPr>
                          <m:t>,</m:t>
                        </m:r>
                        <m:r>
                          <a:rPr lang="fr-FR" sz="2400" b="1" i="1" smtClean="0">
                            <a:latin typeface="Cambria Math" panose="02040503050406030204" pitchFamily="18" charset="0"/>
                          </a:rPr>
                          <m:t>𝒕</m:t>
                        </m:r>
                      </m:e>
                    </m:d>
                    <m:r>
                      <a:rPr lang="fr-FR" sz="2400" b="1" i="1" smtClean="0">
                        <a:latin typeface="Cambria Math" panose="02040503050406030204" pitchFamily="18" charset="0"/>
                      </a:rPr>
                      <m:t>+</m:t>
                    </m:r>
                    <m:sSup>
                      <m:sSupPr>
                        <m:ctrlPr>
                          <a:rPr lang="fr-FR" sz="2400" b="1" i="1" smtClean="0">
                            <a:latin typeface="Cambria Math" panose="02040503050406030204" pitchFamily="18" charset="0"/>
                          </a:rPr>
                        </m:ctrlPr>
                      </m:sSupPr>
                      <m:e>
                        <m:r>
                          <a:rPr lang="fr-FR" sz="2400" b="1" i="1" smtClean="0">
                            <a:latin typeface="Cambria Math" panose="02040503050406030204" pitchFamily="18" charset="0"/>
                          </a:rPr>
                          <m:t>𝒕</m:t>
                        </m:r>
                      </m:e>
                      <m:sup>
                        <m:r>
                          <a:rPr lang="fr-FR" sz="2400" b="1" i="1" smtClean="0">
                            <a:latin typeface="Cambria Math" panose="02040503050406030204" pitchFamily="18" charset="0"/>
                          </a:rPr>
                          <m:t>𝒎</m:t>
                        </m:r>
                      </m:sup>
                    </m:sSup>
                    <m:r>
                      <a:rPr lang="fr-FR" sz="2400" b="1" i="1" smtClean="0">
                        <a:latin typeface="Cambria Math" panose="02040503050406030204" pitchFamily="18" charset="0"/>
                      </a:rPr>
                      <m:t>𝒗</m:t>
                    </m:r>
                    <m:d>
                      <m:dPr>
                        <m:ctrlPr>
                          <a:rPr lang="fr-FR" sz="2400" b="1" i="1" smtClean="0">
                            <a:latin typeface="Cambria Math" panose="02040503050406030204" pitchFamily="18" charset="0"/>
                          </a:rPr>
                        </m:ctrlPr>
                      </m:dPr>
                      <m:e>
                        <m:r>
                          <a:rPr lang="fr-FR" sz="2400" b="1" i="1" smtClean="0">
                            <a:latin typeface="Cambria Math" panose="02040503050406030204" pitchFamily="18" charset="0"/>
                          </a:rPr>
                          <m:t>𝒙</m:t>
                        </m:r>
                        <m:r>
                          <a:rPr lang="fr-FR" sz="2400" b="1" i="1" smtClean="0">
                            <a:latin typeface="Cambria Math" panose="02040503050406030204" pitchFamily="18" charset="0"/>
                          </a:rPr>
                          <m:t>,</m:t>
                        </m:r>
                        <m:r>
                          <a:rPr lang="fr-FR" sz="2400" b="1" i="1" smtClean="0">
                            <a:latin typeface="Cambria Math" panose="02040503050406030204" pitchFamily="18" charset="0"/>
                          </a:rPr>
                          <m:t>𝒕</m:t>
                        </m:r>
                      </m:e>
                    </m:d>
                    <m:r>
                      <a:rPr lang="fr-FR" sz="2400" b="1" i="1" smtClean="0">
                        <a:latin typeface="Cambria Math" panose="02040503050406030204" pitchFamily="18" charset="0"/>
                      </a:rPr>
                      <m:t>, </m:t>
                    </m:r>
                  </m:oMath>
                </a14:m>
                <a:r>
                  <a:rPr lang="fr-FR" sz="2400" b="1" i="0" dirty="0">
                    <a:latin typeface="Cambria Math" panose="02040503050406030204" pitchFamily="18" charset="0"/>
                  </a:rPr>
                  <a:t> </a:t>
                </a:r>
                <a:r>
                  <a:rPr lang="fr-FR" sz="2400" b="1" i="0" dirty="0" err="1">
                    <a:solidFill>
                      <a:srgbClr val="FF0000"/>
                    </a:solidFill>
                    <a:cs typeface="Times New Roman" panose="02020603050405020304" pitchFamily="18" charset="0"/>
                  </a:rPr>
                  <a:t>unlike</a:t>
                </a:r>
                <a:r>
                  <a:rPr lang="fr-FR" sz="2400" b="1" i="0" dirty="0">
                    <a:solidFill>
                      <a:srgbClr val="FF0000"/>
                    </a:solidFill>
                    <a:cs typeface="Times New Roman" panose="02020603050405020304" pitchFamily="18" charset="0"/>
                  </a:rPr>
                  <a:t> </a:t>
                </a:r>
                <a:r>
                  <a:rPr lang="fr-FR" sz="2400" b="1" i="0" dirty="0" err="1">
                    <a:solidFill>
                      <a:srgbClr val="FF0000"/>
                    </a:solidFill>
                    <a:cs typeface="Times New Roman" panose="02020603050405020304" pitchFamily="18" charset="0"/>
                  </a:rPr>
                  <a:t>hyperbolic</a:t>
                </a:r>
                <a:r>
                  <a:rPr lang="fr-FR" sz="2400" b="1" i="0" dirty="0">
                    <a:solidFill>
                      <a:srgbClr val="FF0000"/>
                    </a:solidFill>
                    <a:cs typeface="Times New Roman" panose="02020603050405020304" pitchFamily="18" charset="0"/>
                  </a:rPr>
                  <a:t> </a:t>
                </a:r>
                <a:r>
                  <a:rPr lang="fr-FR" sz="2400" b="1" i="0" dirty="0" err="1">
                    <a:solidFill>
                      <a:srgbClr val="FF0000"/>
                    </a:solidFill>
                    <a:cs typeface="Times New Roman" panose="02020603050405020304" pitchFamily="18" charset="0"/>
                  </a:rPr>
                  <a:t>equations</a:t>
                </a:r>
                <a:r>
                  <a:rPr lang="fr-FR" sz="2400" b="1" i="0" dirty="0">
                    <a:latin typeface="+mj-lt"/>
                  </a:rPr>
                  <a:t>. </a:t>
                </a:r>
                <a:r>
                  <a:rPr lang="fr-FR" sz="2400" b="1" i="0" dirty="0"/>
                  <a:t>Example :</a:t>
                </a:r>
                <a14:m>
                  <m:oMath xmlns:m="http://schemas.openxmlformats.org/officeDocument/2006/math">
                    <m:r>
                      <a:rPr lang="fr-FR" sz="2400" b="1" i="0" smtClean="0">
                        <a:latin typeface="Cambria Math" panose="02040503050406030204" pitchFamily="18" charset="0"/>
                      </a:rPr>
                      <m:t> </m:t>
                    </m:r>
                    <m:r>
                      <a:rPr lang="fr-FR" sz="2400" b="1" i="0" smtClean="0">
                        <a:latin typeface="Cambria Math" panose="02040503050406030204" pitchFamily="18" charset="0"/>
                      </a:rPr>
                      <m:t>𝐭𝐚𝐤𝐞</m:t>
                    </m:r>
                    <m:r>
                      <a:rPr lang="fr-FR" sz="2400" b="1" i="0" smtClean="0">
                        <a:latin typeface="Cambria Math" panose="02040503050406030204" pitchFamily="18" charset="0"/>
                      </a:rPr>
                      <m:t>  </m:t>
                    </m:r>
                    <m:sSub>
                      <m:sSubPr>
                        <m:ctrlPr>
                          <a:rPr lang="fr-FR" sz="2400" b="1" i="1" smtClean="0">
                            <a:latin typeface="Cambria Math" panose="02040503050406030204" pitchFamily="18" charset="0"/>
                          </a:rPr>
                        </m:ctrlPr>
                      </m:sSubPr>
                      <m:e>
                        <m:r>
                          <a:rPr lang="fr-FR" sz="2400" b="1" i="1" smtClean="0">
                            <a:latin typeface="Cambria Math" panose="02040503050406030204" pitchFamily="18" charset="0"/>
                          </a:rPr>
                          <m:t>𝒖</m:t>
                        </m:r>
                      </m:e>
                      <m:sub>
                        <m:r>
                          <a:rPr lang="fr-FR" sz="2400" b="1" i="1" smtClean="0">
                            <a:latin typeface="Cambria Math" panose="02040503050406030204" pitchFamily="18" charset="0"/>
                          </a:rPr>
                          <m:t>𝒕𝒕</m:t>
                        </m:r>
                      </m:sub>
                    </m:sSub>
                    <m:r>
                      <a:rPr lang="fr-FR" sz="2400" b="1" i="1" smtClean="0">
                        <a:latin typeface="Cambria Math" panose="02040503050406030204" pitchFamily="18" charset="0"/>
                      </a:rPr>
                      <m:t>−</m:t>
                    </m:r>
                    <m:r>
                      <a:rPr lang="fr-FR" sz="2400" b="1" i="0" smtClean="0">
                        <a:latin typeface="Cambria Math" panose="02040503050406030204" pitchFamily="18" charset="0"/>
                      </a:rPr>
                      <m:t>𝚫</m:t>
                    </m:r>
                    <m:r>
                      <a:rPr lang="fr-FR" sz="2400" b="1" i="1" smtClean="0">
                        <a:latin typeface="Cambria Math" panose="02040503050406030204" pitchFamily="18" charset="0"/>
                      </a:rPr>
                      <m:t>𝒖</m:t>
                    </m:r>
                    <m:r>
                      <a:rPr lang="fr-FR" sz="2400" b="1" i="1" smtClean="0">
                        <a:latin typeface="Cambria Math" panose="02040503050406030204" pitchFamily="18" charset="0"/>
                      </a:rPr>
                      <m:t>=</m:t>
                    </m:r>
                    <m:r>
                      <a:rPr lang="fr-FR" sz="2400" b="1" i="1" smtClean="0">
                        <a:latin typeface="Cambria Math" panose="02040503050406030204" pitchFamily="18" charset="0"/>
                      </a:rPr>
                      <m:t>𝟎</m:t>
                    </m:r>
                  </m:oMath>
                </a14:m>
                <a:r>
                  <a:rPr lang="fr-FR" sz="2400" dirty="0"/>
                  <a:t>,  </a:t>
                </a:r>
                <a:r>
                  <a:rPr lang="fr-FR" sz="2400" dirty="0" err="1"/>
                  <a:t>subtract</a:t>
                </a:r>
                <a:r>
                  <a:rPr lang="fr-FR" sz="2400" dirty="0"/>
                  <a:t> Cauchy data          </a:t>
                </a:r>
                <a14:m>
                  <m:oMath xmlns:m="http://schemas.openxmlformats.org/officeDocument/2006/math">
                    <m:r>
                      <a:rPr lang="fr-FR" sz="2400" b="1" i="1" smtClean="0">
                        <a:latin typeface="Cambria Math" panose="02040503050406030204" pitchFamily="18" charset="0"/>
                      </a:rPr>
                      <m:t>𝒖</m:t>
                    </m:r>
                    <m:r>
                      <a:rPr lang="fr-FR" sz="2400" b="1" i="1" smtClean="0">
                        <a:latin typeface="Cambria Math" panose="02040503050406030204" pitchFamily="18" charset="0"/>
                      </a:rPr>
                      <m:t>=</m:t>
                    </m:r>
                    <m:sSub>
                      <m:sSubPr>
                        <m:ctrlPr>
                          <a:rPr lang="fr-FR" sz="2400" b="1" i="1" smtClean="0">
                            <a:latin typeface="Cambria Math" panose="02040503050406030204" pitchFamily="18" charset="0"/>
                          </a:rPr>
                        </m:ctrlPr>
                      </m:sSubPr>
                      <m:e>
                        <m:r>
                          <a:rPr lang="fr-FR" sz="2400" b="1" i="1" smtClean="0">
                            <a:latin typeface="Cambria Math" panose="02040503050406030204" pitchFamily="18" charset="0"/>
                          </a:rPr>
                          <m:t>𝒖</m:t>
                        </m:r>
                      </m:e>
                      <m:sub>
                        <m:r>
                          <a:rPr lang="fr-FR" sz="2400" b="1" i="1" smtClean="0">
                            <a:latin typeface="Cambria Math" panose="02040503050406030204" pitchFamily="18" charset="0"/>
                          </a:rPr>
                          <m:t>𝟎</m:t>
                        </m:r>
                      </m:sub>
                    </m:sSub>
                    <m:d>
                      <m:dPr>
                        <m:ctrlPr>
                          <a:rPr lang="fr-FR" sz="2400" b="1" i="1" smtClean="0">
                            <a:latin typeface="Cambria Math" panose="02040503050406030204" pitchFamily="18" charset="0"/>
                          </a:rPr>
                        </m:ctrlPr>
                      </m:dPr>
                      <m:e>
                        <m:r>
                          <a:rPr lang="fr-FR" sz="2400" b="1" i="1" smtClean="0">
                            <a:latin typeface="Cambria Math" panose="02040503050406030204" pitchFamily="18" charset="0"/>
                          </a:rPr>
                          <m:t>𝒙</m:t>
                        </m:r>
                      </m:e>
                    </m:d>
                    <m:r>
                      <a:rPr lang="fr-FR" sz="2400" b="1" i="1" smtClean="0">
                        <a:latin typeface="Cambria Math" panose="02040503050406030204" pitchFamily="18" charset="0"/>
                      </a:rPr>
                      <m:t>+</m:t>
                    </m:r>
                    <m:r>
                      <a:rPr lang="fr-FR" sz="2400" b="1" i="1" smtClean="0">
                        <a:latin typeface="Cambria Math" panose="02040503050406030204" pitchFamily="18" charset="0"/>
                      </a:rPr>
                      <m:t>𝒕</m:t>
                    </m:r>
                    <m:sSub>
                      <m:sSubPr>
                        <m:ctrlPr>
                          <a:rPr lang="fr-FR" sz="2400" b="1" i="1" smtClean="0">
                            <a:latin typeface="Cambria Math" panose="02040503050406030204" pitchFamily="18" charset="0"/>
                          </a:rPr>
                        </m:ctrlPr>
                      </m:sSubPr>
                      <m:e>
                        <m:r>
                          <a:rPr lang="fr-FR" sz="2400" b="1" i="1" smtClean="0">
                            <a:latin typeface="Cambria Math" panose="02040503050406030204" pitchFamily="18" charset="0"/>
                          </a:rPr>
                          <m:t>𝒖</m:t>
                        </m:r>
                      </m:e>
                      <m:sub>
                        <m:r>
                          <a:rPr lang="fr-FR" sz="2400" b="1" i="1" smtClean="0">
                            <a:latin typeface="Cambria Math" panose="02040503050406030204" pitchFamily="18" charset="0"/>
                          </a:rPr>
                          <m:t>𝟏</m:t>
                        </m:r>
                      </m:sub>
                    </m:sSub>
                    <m:d>
                      <m:dPr>
                        <m:ctrlPr>
                          <a:rPr lang="fr-FR" sz="2400" b="1" i="1" smtClean="0">
                            <a:latin typeface="Cambria Math" panose="02040503050406030204" pitchFamily="18" charset="0"/>
                          </a:rPr>
                        </m:ctrlPr>
                      </m:dPr>
                      <m:e>
                        <m:r>
                          <a:rPr lang="fr-FR" sz="2400" b="1" i="1" smtClean="0">
                            <a:latin typeface="Cambria Math" panose="02040503050406030204" pitchFamily="18" charset="0"/>
                          </a:rPr>
                          <m:t>𝒙</m:t>
                        </m:r>
                      </m:e>
                    </m:d>
                    <m:r>
                      <a:rPr lang="fr-FR" sz="2400" b="1" i="1" smtClean="0">
                        <a:latin typeface="Cambria Math" panose="02040503050406030204" pitchFamily="18" charset="0"/>
                      </a:rPr>
                      <m:t>+</m:t>
                    </m:r>
                    <m:sSup>
                      <m:sSupPr>
                        <m:ctrlPr>
                          <a:rPr lang="fr-FR" sz="2400" b="1" i="1" smtClean="0">
                            <a:latin typeface="Cambria Math" panose="02040503050406030204" pitchFamily="18" charset="0"/>
                          </a:rPr>
                        </m:ctrlPr>
                      </m:sSupPr>
                      <m:e>
                        <m:r>
                          <a:rPr lang="fr-FR" sz="2400" b="1" i="1" smtClean="0">
                            <a:latin typeface="Cambria Math" panose="02040503050406030204" pitchFamily="18" charset="0"/>
                          </a:rPr>
                          <m:t>𝒕</m:t>
                        </m:r>
                      </m:e>
                      <m:sup>
                        <m:r>
                          <a:rPr lang="fr-FR" sz="2400" b="1" i="1" smtClean="0">
                            <a:latin typeface="Cambria Math" panose="02040503050406030204" pitchFamily="18" charset="0"/>
                          </a:rPr>
                          <m:t>𝟐</m:t>
                        </m:r>
                      </m:sup>
                    </m:sSup>
                    <m:r>
                      <a:rPr lang="fr-FR" sz="2400" b="1" i="1" smtClean="0">
                        <a:latin typeface="Cambria Math" panose="02040503050406030204" pitchFamily="18" charset="0"/>
                      </a:rPr>
                      <m:t>𝒗</m:t>
                    </m:r>
                    <m:d>
                      <m:dPr>
                        <m:ctrlPr>
                          <a:rPr lang="fr-FR" sz="2400" b="1" i="1" smtClean="0">
                            <a:latin typeface="Cambria Math" panose="02040503050406030204" pitchFamily="18" charset="0"/>
                          </a:rPr>
                        </m:ctrlPr>
                      </m:dPr>
                      <m:e>
                        <m:r>
                          <a:rPr lang="fr-FR" sz="2400" b="1" i="1" smtClean="0">
                            <a:latin typeface="Cambria Math" panose="02040503050406030204" pitchFamily="18" charset="0"/>
                          </a:rPr>
                          <m:t>𝒙</m:t>
                        </m:r>
                        <m:r>
                          <a:rPr lang="fr-FR" sz="2400" b="1" i="1" smtClean="0">
                            <a:latin typeface="Cambria Math" panose="02040503050406030204" pitchFamily="18" charset="0"/>
                          </a:rPr>
                          <m:t>,</m:t>
                        </m:r>
                        <m:r>
                          <a:rPr lang="fr-FR" sz="2400" b="1" i="1" smtClean="0">
                            <a:latin typeface="Cambria Math" panose="02040503050406030204" pitchFamily="18" charset="0"/>
                          </a:rPr>
                          <m:t>𝒕</m:t>
                        </m:r>
                      </m:e>
                    </m:d>
                  </m:oMath>
                </a14:m>
                <a:endParaRPr lang="fr-FR" sz="2400" b="1" i="1" dirty="0">
                  <a:latin typeface="Cambria Math" panose="02040503050406030204" pitchFamily="18" charset="0"/>
                </a:endParaRPr>
              </a:p>
              <a:p>
                <a:pPr marL="0" indent="0"/>
                <a14:m>
                  <m:oMath xmlns:m="http://schemas.openxmlformats.org/officeDocument/2006/math">
                    <m:r>
                      <a:rPr lang="fr-FR" sz="2400" b="1" i="1" smtClean="0">
                        <a:latin typeface="Cambria Math" panose="02040503050406030204" pitchFamily="18" charset="0"/>
                      </a:rPr>
                      <m:t>→</m:t>
                    </m:r>
                  </m:oMath>
                </a14:m>
                <a:r>
                  <a:rPr lang="fr-FR" sz="2400" dirty="0"/>
                  <a:t>  </a:t>
                </a:r>
                <a14:m>
                  <m:oMath xmlns:m="http://schemas.openxmlformats.org/officeDocument/2006/math">
                    <m:sSup>
                      <m:sSupPr>
                        <m:ctrlPr>
                          <a:rPr lang="fr-FR" sz="2400" b="1" i="1" dirty="0" smtClean="0">
                            <a:latin typeface="Cambria Math" panose="02040503050406030204" pitchFamily="18" charset="0"/>
                          </a:rPr>
                        </m:ctrlPr>
                      </m:sSupPr>
                      <m:e>
                        <m:r>
                          <a:rPr lang="fr-FR" sz="2400" b="1" i="1" dirty="0" smtClean="0">
                            <a:latin typeface="Cambria Math" panose="02040503050406030204" pitchFamily="18" charset="0"/>
                          </a:rPr>
                          <m:t>𝒕</m:t>
                        </m:r>
                      </m:e>
                      <m:sup>
                        <m:r>
                          <a:rPr lang="fr-FR" sz="2400" b="1" i="1" dirty="0" smtClean="0">
                            <a:latin typeface="Cambria Math" panose="02040503050406030204" pitchFamily="18" charset="0"/>
                          </a:rPr>
                          <m:t>𝟐</m:t>
                        </m:r>
                      </m:sup>
                    </m:sSup>
                    <m:sSub>
                      <m:sSubPr>
                        <m:ctrlPr>
                          <a:rPr lang="fr-FR" sz="2400" b="1" i="1" dirty="0" smtClean="0">
                            <a:latin typeface="Cambria Math" panose="02040503050406030204" pitchFamily="18" charset="0"/>
                          </a:rPr>
                        </m:ctrlPr>
                      </m:sSubPr>
                      <m:e>
                        <m:r>
                          <a:rPr lang="fr-FR" sz="2400" b="1" i="1" dirty="0" smtClean="0">
                            <a:latin typeface="Cambria Math" panose="02040503050406030204" pitchFamily="18" charset="0"/>
                          </a:rPr>
                          <m:t>𝒗</m:t>
                        </m:r>
                      </m:e>
                      <m:sub>
                        <m:r>
                          <a:rPr lang="fr-FR" sz="2400" b="1" i="1" dirty="0" smtClean="0">
                            <a:latin typeface="Cambria Math" panose="02040503050406030204" pitchFamily="18" charset="0"/>
                          </a:rPr>
                          <m:t>𝒕𝒕</m:t>
                        </m:r>
                      </m:sub>
                    </m:sSub>
                    <m:r>
                      <a:rPr lang="fr-FR" sz="2400" b="1" i="1" dirty="0" smtClean="0">
                        <a:latin typeface="Cambria Math" panose="02040503050406030204" pitchFamily="18" charset="0"/>
                      </a:rPr>
                      <m:t>+</m:t>
                    </m:r>
                    <m:r>
                      <a:rPr lang="fr-FR" sz="2400" b="1" i="1" dirty="0" smtClean="0">
                        <a:latin typeface="Cambria Math" panose="02040503050406030204" pitchFamily="18" charset="0"/>
                      </a:rPr>
                      <m:t>𝟒</m:t>
                    </m:r>
                    <m:r>
                      <a:rPr lang="fr-FR" sz="2400" b="1" i="1" dirty="0" smtClean="0">
                        <a:latin typeface="Cambria Math" panose="02040503050406030204" pitchFamily="18" charset="0"/>
                      </a:rPr>
                      <m:t>𝒕</m:t>
                    </m:r>
                    <m:sSub>
                      <m:sSubPr>
                        <m:ctrlPr>
                          <a:rPr lang="fr-FR" sz="2400" b="1" i="1" dirty="0" smtClean="0">
                            <a:latin typeface="Cambria Math" panose="02040503050406030204" pitchFamily="18" charset="0"/>
                          </a:rPr>
                        </m:ctrlPr>
                      </m:sSubPr>
                      <m:e>
                        <m:r>
                          <a:rPr lang="fr-FR" sz="2400" b="1" i="1" dirty="0" smtClean="0">
                            <a:latin typeface="Cambria Math" panose="02040503050406030204" pitchFamily="18" charset="0"/>
                          </a:rPr>
                          <m:t>𝒗</m:t>
                        </m:r>
                      </m:e>
                      <m:sub>
                        <m:r>
                          <a:rPr lang="fr-FR" sz="2400" b="1" i="1" dirty="0" smtClean="0">
                            <a:latin typeface="Cambria Math" panose="02040503050406030204" pitchFamily="18" charset="0"/>
                          </a:rPr>
                          <m:t>𝒕</m:t>
                        </m:r>
                      </m:sub>
                    </m:sSub>
                    <m:r>
                      <a:rPr lang="fr-FR" sz="2400" b="1" i="0" dirty="0" smtClean="0">
                        <a:latin typeface="Cambria Math" panose="02040503050406030204" pitchFamily="18" charset="0"/>
                      </a:rPr>
                      <m:t>+</m:t>
                    </m:r>
                    <m:r>
                      <a:rPr lang="fr-FR" sz="2400" b="1" i="1" dirty="0" smtClean="0">
                        <a:latin typeface="Cambria Math" panose="02040503050406030204" pitchFamily="18" charset="0"/>
                      </a:rPr>
                      <m:t>𝟐</m:t>
                    </m:r>
                    <m:r>
                      <a:rPr lang="fr-FR" sz="2400" b="1" i="1" dirty="0" smtClean="0">
                        <a:latin typeface="Cambria Math" panose="02040503050406030204" pitchFamily="18" charset="0"/>
                      </a:rPr>
                      <m:t>𝒘</m:t>
                    </m:r>
                    <m:r>
                      <a:rPr lang="fr-FR" sz="2400" i="1">
                        <a:latin typeface="Cambria Math" panose="02040503050406030204" pitchFamily="18" charset="0"/>
                      </a:rPr>
                      <m:t>−</m:t>
                    </m:r>
                    <m:r>
                      <a:rPr lang="fr-FR" sz="2400">
                        <a:latin typeface="Cambria Math" panose="02040503050406030204" pitchFamily="18" charset="0"/>
                      </a:rPr>
                      <m:t>𝚫</m:t>
                    </m:r>
                    <m:r>
                      <a:rPr lang="fr-FR" sz="2400" b="1" i="1" smtClean="0">
                        <a:latin typeface="Cambria Math" panose="02040503050406030204" pitchFamily="18" charset="0"/>
                      </a:rPr>
                      <m:t>𝒘</m:t>
                    </m:r>
                    <m:r>
                      <a:rPr lang="fr-FR" sz="2400" i="1">
                        <a:latin typeface="Cambria Math" panose="02040503050406030204" pitchFamily="18" charset="0"/>
                      </a:rPr>
                      <m:t>=</m:t>
                    </m:r>
                    <m:r>
                      <a:rPr lang="fr-FR" sz="2400" b="1" i="1" smtClean="0">
                        <a:latin typeface="Cambria Math" panose="02040503050406030204" pitchFamily="18" charset="0"/>
                      </a:rPr>
                      <m:t>𝑶</m:t>
                    </m:r>
                    <m:r>
                      <a:rPr lang="fr-FR" sz="2400" b="1" i="1" smtClean="0">
                        <a:latin typeface="Cambria Math" panose="02040503050406030204" pitchFamily="18" charset="0"/>
                      </a:rPr>
                      <m:t>(</m:t>
                    </m:r>
                    <m:r>
                      <a:rPr lang="fr-FR" sz="2400" b="1" i="1" smtClean="0">
                        <a:latin typeface="Cambria Math" panose="02040503050406030204" pitchFamily="18" charset="0"/>
                      </a:rPr>
                      <m:t>𝒕</m:t>
                    </m:r>
                    <m:r>
                      <a:rPr lang="fr-FR" sz="2400" b="1" i="1" smtClean="0">
                        <a:latin typeface="Cambria Math" panose="02040503050406030204" pitchFamily="18" charset="0"/>
                      </a:rPr>
                      <m:t>)</m:t>
                    </m:r>
                  </m:oMath>
                </a14:m>
                <a:r>
                  <a:rPr lang="fr-FR" sz="2400" dirty="0"/>
                  <a:t> : </a:t>
                </a:r>
                <a:r>
                  <a:rPr lang="fr-FR" sz="2400" dirty="0" err="1">
                    <a:solidFill>
                      <a:srgbClr val="0000FF"/>
                    </a:solidFill>
                  </a:rPr>
                  <a:t>Inhomogeneous</a:t>
                </a:r>
                <a:r>
                  <a:rPr lang="fr-FR" sz="2400" dirty="0">
                    <a:solidFill>
                      <a:srgbClr val="0000FF"/>
                    </a:solidFill>
                  </a:rPr>
                  <a:t> EPD</a:t>
                </a:r>
              </a:p>
              <a:p>
                <a:pPr>
                  <a:buFont typeface="Arial" panose="020B0604020202020204" pitchFamily="34" charset="0"/>
                  <a:buChar char="•"/>
                </a:pPr>
                <a:r>
                  <a:rPr lang="fr-FR" sz="2400" dirty="0">
                    <a:solidFill>
                      <a:srgbClr val="008080"/>
                    </a:solidFill>
                  </a:rPr>
                  <a:t>Question: WHY ?</a:t>
                </a:r>
              </a:p>
            </p:txBody>
          </p:sp>
        </mc:Choice>
        <mc:Fallback xmlns="">
          <p:sp>
            <p:nvSpPr>
              <p:cNvPr id="3" name="Espace réservé du contenu 2">
                <a:extLst>
                  <a:ext uri="{FF2B5EF4-FFF2-40B4-BE49-F238E27FC236}">
                    <a16:creationId xmlns:a16="http://schemas.microsoft.com/office/drawing/2014/main" id="{D4EE2197-C40C-4E03-AB5F-51A7CFB03A3E}"/>
                  </a:ext>
                </a:extLst>
              </p:cNvPr>
              <p:cNvSpPr>
                <a:spLocks noGrp="1" noRot="1" noChangeAspect="1" noMove="1" noResize="1" noEditPoints="1" noAdjustHandles="1" noChangeArrowheads="1" noChangeShapeType="1" noTextEdit="1"/>
              </p:cNvSpPr>
              <p:nvPr>
                <p:ph idx="1"/>
              </p:nvPr>
            </p:nvSpPr>
            <p:spPr>
              <a:xfrm>
                <a:off x="457200" y="1808820"/>
                <a:ext cx="8570295" cy="4373563"/>
              </a:xfrm>
              <a:blipFill>
                <a:blip r:embed="rId2"/>
                <a:stretch>
                  <a:fillRect l="-1067" t="-976"/>
                </a:stretch>
              </a:blipFill>
            </p:spPr>
            <p:txBody>
              <a:bodyPr/>
              <a:lstStyle/>
              <a:p>
                <a:r>
                  <a:rPr lang="fr-FR">
                    <a:noFill/>
                  </a:rPr>
                  <a:t> </a:t>
                </a:r>
              </a:p>
            </p:txBody>
          </p:sp>
        </mc:Fallback>
      </mc:AlternateContent>
    </p:spTree>
    <p:extLst>
      <p:ext uri="{BB962C8B-B14F-4D97-AF65-F5344CB8AC3E}">
        <p14:creationId xmlns:p14="http://schemas.microsoft.com/office/powerpoint/2010/main" val="269212833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1808820"/>
            <a:ext cx="8697913" cy="1988726"/>
          </a:xfrm>
        </p:spPr>
        <p:txBody>
          <a:bodyPr>
            <a:normAutofit/>
          </a:bodyPr>
          <a:lstStyle/>
          <a:p>
            <a:pPr algn="ctr" eaLnBrk="1" hangingPunct="1"/>
            <a:r>
              <a:rPr lang="fr-FR" altLang="fr-FR" b="1" dirty="0"/>
              <a:t>3. How do </a:t>
            </a:r>
            <a:r>
              <a:rPr lang="fr-FR" altLang="fr-FR" b="1" dirty="0" err="1"/>
              <a:t>you</a:t>
            </a:r>
            <a:r>
              <a:rPr lang="fr-FR" altLang="fr-FR" b="1" dirty="0"/>
              <a:t> </a:t>
            </a:r>
            <a:r>
              <a:rPr lang="fr-FR" altLang="fr-FR" b="1" dirty="0" err="1"/>
              <a:t>account</a:t>
            </a:r>
            <a:r>
              <a:rPr lang="fr-FR" altLang="fr-FR" b="1" dirty="0"/>
              <a:t> for </a:t>
            </a:r>
            <a:r>
              <a:rPr lang="fr-FR" altLang="fr-FR" b="1" dirty="0" err="1"/>
              <a:t>these</a:t>
            </a:r>
            <a:r>
              <a:rPr lang="fr-FR" altLang="fr-FR" b="1" dirty="0"/>
              <a:t> </a:t>
            </a:r>
            <a:r>
              <a:rPr lang="fr-FR" altLang="fr-FR" b="1" dirty="0" err="1"/>
              <a:t>facts</a:t>
            </a:r>
            <a:r>
              <a:rPr lang="fr-FR" altLang="fr-FR" b="1" dirty="0"/>
              <a:t> ?</a:t>
            </a:r>
          </a:p>
        </p:txBody>
      </p:sp>
    </p:spTree>
    <p:extLst>
      <p:ext uri="{BB962C8B-B14F-4D97-AF65-F5344CB8AC3E}">
        <p14:creationId xmlns:p14="http://schemas.microsoft.com/office/powerpoint/2010/main" val="496379740"/>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199" y="127687"/>
            <a:ext cx="8287435" cy="1501112"/>
          </a:xfrm>
        </p:spPr>
        <p:txBody>
          <a:bodyPr>
            <a:normAutofit/>
          </a:bodyPr>
          <a:lstStyle/>
          <a:p>
            <a:r>
              <a:rPr lang="fr-FR" dirty="0"/>
              <a:t>3. How do </a:t>
            </a:r>
            <a:r>
              <a:rPr lang="fr-FR" dirty="0" err="1"/>
              <a:t>you</a:t>
            </a:r>
            <a:r>
              <a:rPr lang="fr-FR" dirty="0"/>
              <a:t> </a:t>
            </a:r>
            <a:r>
              <a:rPr lang="fr-FR" dirty="0" err="1"/>
              <a:t>account</a:t>
            </a:r>
            <a:r>
              <a:rPr lang="fr-FR" dirty="0"/>
              <a:t> for </a:t>
            </a:r>
            <a:r>
              <a:rPr lang="fr-FR" dirty="0" err="1"/>
              <a:t>these</a:t>
            </a:r>
            <a:r>
              <a:rPr lang="fr-FR" dirty="0"/>
              <a:t> </a:t>
            </a:r>
            <a:r>
              <a:rPr lang="fr-FR" dirty="0" err="1"/>
              <a:t>facts</a:t>
            </a:r>
            <a:r>
              <a:rPr lang="fr-FR" dirty="0"/>
              <a:t> ?</a:t>
            </a:r>
            <a:endParaRPr lang="en-US" dirty="0"/>
          </a:p>
        </p:txBody>
      </p:sp>
      <mc:AlternateContent xmlns:mc="http://schemas.openxmlformats.org/markup-compatibility/2006" xmlns:a14="http://schemas.microsoft.com/office/drawing/2010/main">
        <mc:Choice Requires="a14">
          <p:sp>
            <p:nvSpPr>
              <p:cNvPr id="4" name="Espace réservé du contenu 3"/>
              <p:cNvSpPr>
                <a:spLocks noGrp="1"/>
              </p:cNvSpPr>
              <p:nvPr>
                <p:ph idx="1"/>
              </p:nvPr>
            </p:nvSpPr>
            <p:spPr>
              <a:xfrm>
                <a:off x="457200" y="1628799"/>
                <a:ext cx="8287435" cy="5101513"/>
              </a:xfrm>
            </p:spPr>
            <p:txBody>
              <a:bodyPr/>
              <a:lstStyle/>
              <a:p>
                <a:pPr marL="0" indent="0"/>
                <a:r>
                  <a:rPr lang="fr-FR" sz="2600" dirty="0">
                    <a:solidFill>
                      <a:srgbClr val="CC3399"/>
                    </a:solidFill>
                  </a:rPr>
                  <a:t>Until the </a:t>
                </a:r>
                <a:r>
                  <a:rPr lang="fr-FR" sz="2600" dirty="0" err="1">
                    <a:solidFill>
                      <a:srgbClr val="CC3399"/>
                    </a:solidFill>
                  </a:rPr>
                  <a:t>emergence</a:t>
                </a:r>
                <a:r>
                  <a:rPr lang="fr-FR" sz="2600" dirty="0">
                    <a:solidFill>
                      <a:srgbClr val="CC3399"/>
                    </a:solidFill>
                  </a:rPr>
                  <a:t> of </a:t>
                </a:r>
                <a:r>
                  <a:rPr lang="fr-FR" sz="2600" dirty="0" err="1">
                    <a:solidFill>
                      <a:srgbClr val="CC3399"/>
                    </a:solidFill>
                  </a:rPr>
                  <a:t>well-posedness</a:t>
                </a:r>
                <a:r>
                  <a:rPr lang="fr-FR" sz="2600" dirty="0">
                    <a:solidFill>
                      <a:srgbClr val="CC3399"/>
                    </a:solidFill>
                  </a:rPr>
                  <a:t> : </a:t>
                </a:r>
              </a:p>
              <a:p>
                <a:pPr marL="457200" indent="-457200">
                  <a:buFont typeface="Arial" panose="020B0604020202020204" pitchFamily="34" charset="0"/>
                  <a:buChar char="•"/>
                </a:pPr>
                <a:r>
                  <a:rPr lang="fr-FR" sz="2600" dirty="0" err="1"/>
                  <a:t>Correspondences</a:t>
                </a:r>
                <a:r>
                  <a:rPr lang="fr-FR" sz="2600" dirty="0"/>
                  <a:t> </a:t>
                </a:r>
                <a:r>
                  <a:rPr lang="fr-FR" sz="2600" dirty="0" err="1"/>
                  <a:t>between</a:t>
                </a:r>
                <a:r>
                  <a:rPr lang="fr-FR" sz="2600" dirty="0"/>
                  <a:t> real and </a:t>
                </a:r>
                <a:r>
                  <a:rPr lang="fr-FR" sz="2600" dirty="0" err="1"/>
                  <a:t>complex</a:t>
                </a:r>
                <a:r>
                  <a:rPr lang="fr-FR" sz="2600" dirty="0"/>
                  <a:t> solutions or </a:t>
                </a:r>
                <a:r>
                  <a:rPr lang="fr-FR" sz="2600" dirty="0" err="1"/>
                  <a:t>parameters</a:t>
                </a:r>
                <a:endParaRPr lang="fr-FR" sz="2600" dirty="0"/>
              </a:p>
              <a:p>
                <a:pPr marL="457200" indent="-457200">
                  <a:buFont typeface="Arial" panose="020B0604020202020204" pitchFamily="34" charset="0"/>
                  <a:buChar char="•"/>
                </a:pPr>
                <a:r>
                  <a:rPr lang="fr-FR" sz="2600" dirty="0"/>
                  <a:t>Relations </a:t>
                </a:r>
                <a:r>
                  <a:rPr lang="fr-FR" sz="2600" dirty="0" err="1"/>
                  <a:t>between</a:t>
                </a:r>
                <a:r>
                  <a:rPr lang="fr-FR" sz="2600" dirty="0"/>
                  <a:t> </a:t>
                </a:r>
                <a:r>
                  <a:rPr lang="fr-FR" sz="2600" dirty="0" err="1"/>
                  <a:t>equations</a:t>
                </a:r>
                <a:r>
                  <a:rPr lang="fr-FR" sz="2600" dirty="0"/>
                  <a:t> </a:t>
                </a:r>
                <a:r>
                  <a:rPr lang="fr-FR" sz="2600" dirty="0" err="1"/>
                  <a:t>based</a:t>
                </a:r>
                <a:r>
                  <a:rPr lang="fr-FR" sz="2600" dirty="0"/>
                  <a:t> on the relation </a:t>
                </a:r>
                <a14:m>
                  <m:oMath xmlns:m="http://schemas.openxmlformats.org/officeDocument/2006/math">
                    <m:r>
                      <a:rPr lang="fr-FR" sz="2600" b="1" i="1" smtClean="0">
                        <a:latin typeface="Cambria Math" panose="02040503050406030204" pitchFamily="18" charset="0"/>
                      </a:rPr>
                      <m:t>𝑫</m:t>
                    </m:r>
                    <m:d>
                      <m:dPr>
                        <m:ctrlPr>
                          <a:rPr lang="fr-FR" sz="2600" b="1" i="1" smtClean="0">
                            <a:latin typeface="Cambria Math" panose="02040503050406030204" pitchFamily="18" charset="0"/>
                          </a:rPr>
                        </m:ctrlPr>
                      </m:dPr>
                      <m:e>
                        <m:sSup>
                          <m:sSupPr>
                            <m:ctrlPr>
                              <a:rPr lang="fr-FR" sz="2600" b="1" i="1" smtClean="0">
                                <a:latin typeface="Cambria Math" panose="02040503050406030204" pitchFamily="18" charset="0"/>
                              </a:rPr>
                            </m:ctrlPr>
                          </m:sSupPr>
                          <m:e>
                            <m:r>
                              <a:rPr lang="fr-FR" sz="2600" b="1" i="1" smtClean="0">
                                <a:latin typeface="Cambria Math" panose="02040503050406030204" pitchFamily="18" charset="0"/>
                              </a:rPr>
                              <m:t>𝒕</m:t>
                            </m:r>
                          </m:e>
                          <m:sup>
                            <m:r>
                              <a:rPr lang="fr-FR" sz="2600" b="1" i="1" smtClean="0">
                                <a:latin typeface="Cambria Math" panose="02040503050406030204" pitchFamily="18" charset="0"/>
                              </a:rPr>
                              <m:t>𝒎</m:t>
                            </m:r>
                          </m:sup>
                        </m:sSup>
                        <m:r>
                          <a:rPr lang="fr-FR" sz="2600" b="1" i="1" smtClean="0">
                            <a:latin typeface="Cambria Math" panose="02040503050406030204" pitchFamily="18" charset="0"/>
                          </a:rPr>
                          <m:t>𝒖</m:t>
                        </m:r>
                        <m:d>
                          <m:dPr>
                            <m:ctrlPr>
                              <a:rPr lang="fr-FR" sz="2600" b="1" i="1" smtClean="0">
                                <a:latin typeface="Cambria Math" panose="02040503050406030204" pitchFamily="18" charset="0"/>
                              </a:rPr>
                            </m:ctrlPr>
                          </m:dPr>
                          <m:e>
                            <m:r>
                              <a:rPr lang="fr-FR" sz="2600" b="1" i="1" smtClean="0">
                                <a:latin typeface="Cambria Math" panose="02040503050406030204" pitchFamily="18" charset="0"/>
                              </a:rPr>
                              <m:t>𝒙</m:t>
                            </m:r>
                            <m:r>
                              <a:rPr lang="fr-FR" sz="2600" b="1" i="1" smtClean="0">
                                <a:latin typeface="Cambria Math" panose="02040503050406030204" pitchFamily="18" charset="0"/>
                              </a:rPr>
                              <m:t>,</m:t>
                            </m:r>
                            <m:r>
                              <a:rPr lang="fr-FR" sz="2600" b="1" i="1" smtClean="0">
                                <a:latin typeface="Cambria Math" panose="02040503050406030204" pitchFamily="18" charset="0"/>
                              </a:rPr>
                              <m:t>𝒕</m:t>
                            </m:r>
                          </m:e>
                        </m:d>
                      </m:e>
                    </m:d>
                    <m:r>
                      <a:rPr lang="fr-FR" sz="2600" b="1" i="1" smtClean="0">
                        <a:latin typeface="Cambria Math" panose="02040503050406030204" pitchFamily="18" charset="0"/>
                      </a:rPr>
                      <m:t>=</m:t>
                    </m:r>
                    <m:sSup>
                      <m:sSupPr>
                        <m:ctrlPr>
                          <a:rPr lang="fr-FR" sz="2600" b="1" i="1" smtClean="0">
                            <a:latin typeface="Cambria Math" panose="02040503050406030204" pitchFamily="18" charset="0"/>
                          </a:rPr>
                        </m:ctrlPr>
                      </m:sSupPr>
                      <m:e>
                        <m:r>
                          <a:rPr lang="fr-FR" sz="2600" b="1" i="1" smtClean="0">
                            <a:latin typeface="Cambria Math" panose="02040503050406030204" pitchFamily="18" charset="0"/>
                          </a:rPr>
                          <m:t>𝒕</m:t>
                        </m:r>
                      </m:e>
                      <m:sup>
                        <m:r>
                          <a:rPr lang="fr-FR" sz="2600" b="1" i="1" smtClean="0">
                            <a:latin typeface="Cambria Math" panose="02040503050406030204" pitchFamily="18" charset="0"/>
                          </a:rPr>
                          <m:t>𝒎</m:t>
                        </m:r>
                      </m:sup>
                    </m:sSup>
                    <m:d>
                      <m:dPr>
                        <m:ctrlPr>
                          <a:rPr lang="fr-FR" sz="2600" b="1" i="1" smtClean="0">
                            <a:latin typeface="Cambria Math" panose="02040503050406030204" pitchFamily="18" charset="0"/>
                          </a:rPr>
                        </m:ctrlPr>
                      </m:dPr>
                      <m:e>
                        <m:r>
                          <a:rPr lang="fr-FR" sz="2600" b="1" i="1" smtClean="0">
                            <a:latin typeface="Cambria Math" panose="02040503050406030204" pitchFamily="18" charset="0"/>
                          </a:rPr>
                          <m:t>𝑫</m:t>
                        </m:r>
                        <m:r>
                          <a:rPr lang="fr-FR" sz="2600" b="1" i="1" smtClean="0">
                            <a:latin typeface="Cambria Math" panose="02040503050406030204" pitchFamily="18" charset="0"/>
                          </a:rPr>
                          <m:t>+</m:t>
                        </m:r>
                        <m:r>
                          <a:rPr lang="fr-FR" sz="2600" b="1" i="1" smtClean="0">
                            <a:latin typeface="Cambria Math" panose="02040503050406030204" pitchFamily="18" charset="0"/>
                          </a:rPr>
                          <m:t>𝒎</m:t>
                        </m:r>
                      </m:e>
                    </m:d>
                    <m:r>
                      <a:rPr lang="fr-FR" sz="2600" b="1" i="1" smtClean="0">
                        <a:latin typeface="Cambria Math" panose="02040503050406030204" pitchFamily="18" charset="0"/>
                      </a:rPr>
                      <m:t>𝒖</m:t>
                    </m:r>
                    <m:r>
                      <a:rPr lang="fr-FR" sz="2600" b="1" i="1" smtClean="0">
                        <a:latin typeface="Cambria Math" panose="02040503050406030204" pitchFamily="18" charset="0"/>
                      </a:rPr>
                      <m:t>(</m:t>
                    </m:r>
                    <m:r>
                      <a:rPr lang="fr-FR" sz="2600" b="1" i="1" smtClean="0">
                        <a:latin typeface="Cambria Math" panose="02040503050406030204" pitchFamily="18" charset="0"/>
                      </a:rPr>
                      <m:t>𝒙</m:t>
                    </m:r>
                    <m:r>
                      <a:rPr lang="fr-FR" sz="2600" b="1" i="1" smtClean="0">
                        <a:latin typeface="Cambria Math" panose="02040503050406030204" pitchFamily="18" charset="0"/>
                      </a:rPr>
                      <m:t>,</m:t>
                    </m:r>
                    <m:r>
                      <a:rPr lang="fr-FR" sz="2600" b="1" i="1" smtClean="0">
                        <a:latin typeface="Cambria Math" panose="02040503050406030204" pitchFamily="18" charset="0"/>
                      </a:rPr>
                      <m:t>𝒕</m:t>
                    </m:r>
                    <m:r>
                      <a:rPr lang="fr-FR" sz="2600" b="1" i="1" smtClean="0">
                        <a:latin typeface="Cambria Math" panose="02040503050406030204" pitchFamily="18" charset="0"/>
                      </a:rPr>
                      <m:t>)</m:t>
                    </m:r>
                  </m:oMath>
                </a14:m>
                <a:r>
                  <a:rPr lang="fr-FR" sz="2600" dirty="0"/>
                  <a:t> </a:t>
                </a:r>
                <a:r>
                  <a:rPr lang="fr-FR" sz="2600" dirty="0" err="1"/>
                  <a:t>where</a:t>
                </a:r>
                <a:r>
                  <a:rPr lang="fr-FR" sz="2600" dirty="0"/>
                  <a:t> </a:t>
                </a:r>
                <a14:m>
                  <m:oMath xmlns:m="http://schemas.openxmlformats.org/officeDocument/2006/math">
                    <m:r>
                      <a:rPr lang="fr-FR" sz="2600" b="1" i="1" smtClean="0">
                        <a:latin typeface="Cambria Math" panose="02040503050406030204" pitchFamily="18" charset="0"/>
                      </a:rPr>
                      <m:t>𝑫</m:t>
                    </m:r>
                    <m:r>
                      <a:rPr lang="fr-FR" sz="2600" b="1" i="1" smtClean="0">
                        <a:latin typeface="Cambria Math" panose="02040503050406030204" pitchFamily="18" charset="0"/>
                      </a:rPr>
                      <m:t>=</m:t>
                    </m:r>
                    <m:r>
                      <a:rPr lang="fr-FR" sz="2600" b="1" i="1" smtClean="0">
                        <a:latin typeface="Cambria Math" panose="02040503050406030204" pitchFamily="18" charset="0"/>
                      </a:rPr>
                      <m:t>𝒕</m:t>
                    </m:r>
                    <m:sSub>
                      <m:sSubPr>
                        <m:ctrlPr>
                          <a:rPr lang="fr-FR" sz="2600" b="1" i="1" smtClean="0">
                            <a:latin typeface="Cambria Math" panose="02040503050406030204" pitchFamily="18" charset="0"/>
                          </a:rPr>
                        </m:ctrlPr>
                      </m:sSubPr>
                      <m:e>
                        <m:r>
                          <a:rPr lang="fr-FR" sz="2600" b="1" i="1" smtClean="0">
                            <a:latin typeface="Cambria Math" panose="02040503050406030204" pitchFamily="18" charset="0"/>
                          </a:rPr>
                          <m:t>𝝏</m:t>
                        </m:r>
                      </m:e>
                      <m:sub>
                        <m:r>
                          <a:rPr lang="fr-FR" sz="2600" b="1" i="1" smtClean="0">
                            <a:latin typeface="Cambria Math" panose="02040503050406030204" pitchFamily="18" charset="0"/>
                          </a:rPr>
                          <m:t>𝒕</m:t>
                        </m:r>
                      </m:sub>
                    </m:sSub>
                  </m:oMath>
                </a14:m>
                <a:r>
                  <a:rPr lang="fr-FR" sz="2600" dirty="0"/>
                  <a:t>. Transmutations </a:t>
                </a:r>
                <a:r>
                  <a:rPr lang="fr-FR" sz="2600" dirty="0" err="1"/>
                  <a:t>between</a:t>
                </a:r>
                <a:r>
                  <a:rPr lang="fr-FR" sz="2600" dirty="0"/>
                  <a:t> EPD </a:t>
                </a:r>
                <a:r>
                  <a:rPr lang="fr-FR" sz="2600" dirty="0" err="1"/>
                  <a:t>equations</a:t>
                </a:r>
                <a:endParaRPr lang="fr-FR" sz="2600" dirty="0"/>
              </a:p>
              <a:p>
                <a:pPr marL="457200" indent="-457200">
                  <a:buFont typeface="Arial" panose="020B0604020202020204" pitchFamily="34" charset="0"/>
                  <a:buChar char="•"/>
                </a:pPr>
                <a:r>
                  <a:rPr lang="fr-FR" sz="2600" dirty="0">
                    <a:solidFill>
                      <a:srgbClr val="0000FF"/>
                    </a:solidFill>
                  </a:rPr>
                  <a:t>EPD : </a:t>
                </a:r>
                <a14:m>
                  <m:oMath xmlns:m="http://schemas.openxmlformats.org/officeDocument/2006/math">
                    <m:r>
                      <a:rPr lang="fr-FR" sz="2600" b="1" i="1" smtClean="0">
                        <a:solidFill>
                          <a:srgbClr val="0000FF"/>
                        </a:solidFill>
                        <a:latin typeface="Cambria Math" panose="02040503050406030204" pitchFamily="18" charset="0"/>
                      </a:rPr>
                      <m:t>𝑫</m:t>
                    </m:r>
                    <m:d>
                      <m:dPr>
                        <m:ctrlPr>
                          <a:rPr lang="fr-FR" sz="2600" b="1" i="1" smtClean="0">
                            <a:solidFill>
                              <a:srgbClr val="0000FF"/>
                            </a:solidFill>
                            <a:latin typeface="Cambria Math" panose="02040503050406030204" pitchFamily="18" charset="0"/>
                          </a:rPr>
                        </m:ctrlPr>
                      </m:dPr>
                      <m:e>
                        <m:r>
                          <a:rPr lang="fr-FR" sz="2600" b="1" i="1" smtClean="0">
                            <a:solidFill>
                              <a:srgbClr val="0000FF"/>
                            </a:solidFill>
                            <a:latin typeface="Cambria Math" panose="02040503050406030204" pitchFamily="18" charset="0"/>
                          </a:rPr>
                          <m:t>𝑫</m:t>
                        </m:r>
                        <m:r>
                          <a:rPr lang="fr-FR" sz="2600" b="1" i="1" smtClean="0">
                            <a:solidFill>
                              <a:srgbClr val="0000FF"/>
                            </a:solidFill>
                            <a:latin typeface="Cambria Math" panose="02040503050406030204" pitchFamily="18" charset="0"/>
                          </a:rPr>
                          <m:t>+</m:t>
                        </m:r>
                        <m:r>
                          <a:rPr lang="fr-FR" sz="2600" b="1" i="1" smtClean="0">
                            <a:solidFill>
                              <a:srgbClr val="0000FF"/>
                            </a:solidFill>
                            <a:latin typeface="Cambria Math" panose="02040503050406030204" pitchFamily="18" charset="0"/>
                          </a:rPr>
                          <m:t>𝒌</m:t>
                        </m:r>
                        <m:r>
                          <a:rPr lang="fr-FR" sz="2600" b="1" i="1" smtClean="0">
                            <a:solidFill>
                              <a:srgbClr val="0000FF"/>
                            </a:solidFill>
                            <a:latin typeface="Cambria Math" panose="02040503050406030204" pitchFamily="18" charset="0"/>
                          </a:rPr>
                          <m:t>−</m:t>
                        </m:r>
                        <m:r>
                          <a:rPr lang="fr-FR" sz="2600" b="1" i="1" smtClean="0">
                            <a:solidFill>
                              <a:srgbClr val="0000FF"/>
                            </a:solidFill>
                            <a:latin typeface="Cambria Math" panose="02040503050406030204" pitchFamily="18" charset="0"/>
                          </a:rPr>
                          <m:t>𝟏</m:t>
                        </m:r>
                      </m:e>
                    </m:d>
                    <m:r>
                      <a:rPr lang="fr-FR" sz="2600" b="1" i="1" smtClean="0">
                        <a:solidFill>
                          <a:srgbClr val="0000FF"/>
                        </a:solidFill>
                        <a:latin typeface="Cambria Math" panose="02040503050406030204" pitchFamily="18" charset="0"/>
                      </a:rPr>
                      <m:t>𝒖</m:t>
                    </m:r>
                    <m:r>
                      <a:rPr lang="fr-FR" sz="2600" b="1" i="1" smtClean="0">
                        <a:solidFill>
                          <a:srgbClr val="0000FF"/>
                        </a:solidFill>
                        <a:latin typeface="Cambria Math" panose="02040503050406030204" pitchFamily="18" charset="0"/>
                      </a:rPr>
                      <m:t>+</m:t>
                    </m:r>
                    <m:sSup>
                      <m:sSupPr>
                        <m:ctrlPr>
                          <a:rPr lang="fr-FR" sz="2600" b="1" i="1" smtClean="0">
                            <a:solidFill>
                              <a:srgbClr val="0000FF"/>
                            </a:solidFill>
                            <a:latin typeface="Cambria Math" panose="02040503050406030204" pitchFamily="18" charset="0"/>
                          </a:rPr>
                        </m:ctrlPr>
                      </m:sSupPr>
                      <m:e>
                        <m:r>
                          <a:rPr lang="fr-FR" sz="2600" b="1" i="1" smtClean="0">
                            <a:solidFill>
                              <a:srgbClr val="0000FF"/>
                            </a:solidFill>
                            <a:latin typeface="Cambria Math" panose="02040503050406030204" pitchFamily="18" charset="0"/>
                          </a:rPr>
                          <m:t>𝒕</m:t>
                        </m:r>
                      </m:e>
                      <m:sup>
                        <m:r>
                          <a:rPr lang="fr-FR" sz="2600" b="1" i="1" smtClean="0">
                            <a:solidFill>
                              <a:srgbClr val="0000FF"/>
                            </a:solidFill>
                            <a:latin typeface="Cambria Math" panose="02040503050406030204" pitchFamily="18" charset="0"/>
                          </a:rPr>
                          <m:t>𝟐</m:t>
                        </m:r>
                      </m:sup>
                    </m:sSup>
                    <m:r>
                      <a:rPr lang="fr-FR" sz="2600" b="1" i="1" smtClean="0">
                        <a:solidFill>
                          <a:srgbClr val="0000FF"/>
                        </a:solidFill>
                        <a:latin typeface="Cambria Math" panose="02040503050406030204" pitchFamily="18" charset="0"/>
                      </a:rPr>
                      <m:t>𝜟</m:t>
                    </m:r>
                    <m:r>
                      <a:rPr lang="fr-FR" sz="2600" b="1" i="1" smtClean="0">
                        <a:solidFill>
                          <a:srgbClr val="0000FF"/>
                        </a:solidFill>
                        <a:latin typeface="Cambria Math" panose="02040503050406030204" pitchFamily="18" charset="0"/>
                      </a:rPr>
                      <m:t>𝒖</m:t>
                    </m:r>
                    <m:r>
                      <a:rPr lang="fr-FR" sz="2600" b="1" i="1" smtClean="0">
                        <a:solidFill>
                          <a:srgbClr val="0000FF"/>
                        </a:solidFill>
                        <a:latin typeface="Cambria Math" panose="02040503050406030204" pitchFamily="18" charset="0"/>
                      </a:rPr>
                      <m:t>=</m:t>
                    </m:r>
                    <m:sSup>
                      <m:sSupPr>
                        <m:ctrlPr>
                          <a:rPr lang="fr-FR" sz="2600" b="1" i="1" smtClean="0">
                            <a:solidFill>
                              <a:srgbClr val="0000FF"/>
                            </a:solidFill>
                            <a:latin typeface="Cambria Math" panose="02040503050406030204" pitchFamily="18" charset="0"/>
                          </a:rPr>
                        </m:ctrlPr>
                      </m:sSupPr>
                      <m:e>
                        <m:r>
                          <a:rPr lang="fr-FR" sz="2600" b="1" i="1" smtClean="0">
                            <a:solidFill>
                              <a:srgbClr val="0000FF"/>
                            </a:solidFill>
                            <a:latin typeface="Cambria Math" panose="02040503050406030204" pitchFamily="18" charset="0"/>
                          </a:rPr>
                          <m:t>𝒕</m:t>
                        </m:r>
                      </m:e>
                      <m:sup>
                        <m:r>
                          <a:rPr lang="fr-FR" sz="2600" b="1" i="1" smtClean="0">
                            <a:solidFill>
                              <a:srgbClr val="0000FF"/>
                            </a:solidFill>
                            <a:latin typeface="Cambria Math" panose="02040503050406030204" pitchFamily="18" charset="0"/>
                          </a:rPr>
                          <m:t>𝟐</m:t>
                        </m:r>
                      </m:sup>
                    </m:sSup>
                    <m:r>
                      <a:rPr lang="fr-FR" sz="2600" b="1" i="1" smtClean="0">
                        <a:solidFill>
                          <a:srgbClr val="0000FF"/>
                        </a:solidFill>
                        <a:latin typeface="Cambria Math" panose="02040503050406030204" pitchFamily="18" charset="0"/>
                      </a:rPr>
                      <m:t>𝒇</m:t>
                    </m:r>
                    <m:r>
                      <a:rPr lang="fr-FR" sz="2600" b="1" i="1" smtClean="0">
                        <a:solidFill>
                          <a:srgbClr val="0000FF"/>
                        </a:solidFill>
                        <a:latin typeface="Cambria Math" panose="02040503050406030204" pitchFamily="18" charset="0"/>
                      </a:rPr>
                      <m:t> </m:t>
                    </m:r>
                  </m:oMath>
                </a14:m>
                <a:endParaRPr lang="fr-FR" sz="2600" i="1" dirty="0">
                  <a:solidFill>
                    <a:srgbClr val="0000FF"/>
                  </a:solidFill>
                </a:endParaRPr>
              </a:p>
              <a:p>
                <a:pPr marL="0" indent="0"/>
                <a:r>
                  <a:rPr lang="fr-FR" sz="2600" b="1" dirty="0">
                    <a:solidFill>
                      <a:srgbClr val="0000FF"/>
                    </a:solidFill>
                  </a:rPr>
                  <a:t>	</a:t>
                </a:r>
                <a14:m>
                  <m:oMath xmlns:m="http://schemas.openxmlformats.org/officeDocument/2006/math">
                    <m:r>
                      <a:rPr lang="fr-FR" sz="2600" b="1" i="1" smtClean="0">
                        <a:solidFill>
                          <a:schemeClr val="tx1"/>
                        </a:solidFill>
                        <a:latin typeface="Cambria Math" panose="02040503050406030204" pitchFamily="18" charset="0"/>
                      </a:rPr>
                      <m:t>𝒖</m:t>
                    </m:r>
                    <m:r>
                      <a:rPr lang="fr-FR" sz="2600" b="1" i="1" smtClean="0">
                        <a:solidFill>
                          <a:schemeClr val="tx1"/>
                        </a:solidFill>
                        <a:latin typeface="Cambria Math" panose="02040503050406030204" pitchFamily="18" charset="0"/>
                      </a:rPr>
                      <m:t>=</m:t>
                    </m:r>
                    <m:sSub>
                      <m:sSubPr>
                        <m:ctrlPr>
                          <a:rPr lang="fr-FR" sz="2600" b="1" i="1" smtClean="0">
                            <a:solidFill>
                              <a:schemeClr val="tx1"/>
                            </a:solidFill>
                            <a:latin typeface="Cambria Math" panose="02040503050406030204" pitchFamily="18" charset="0"/>
                          </a:rPr>
                        </m:ctrlPr>
                      </m:sSubPr>
                      <m:e>
                        <m:r>
                          <a:rPr lang="fr-FR" sz="2600" b="1" i="1" smtClean="0">
                            <a:solidFill>
                              <a:schemeClr val="tx1"/>
                            </a:solidFill>
                            <a:latin typeface="Cambria Math" panose="02040503050406030204" pitchFamily="18" charset="0"/>
                          </a:rPr>
                          <m:t>𝒖</m:t>
                        </m:r>
                      </m:e>
                      <m:sub>
                        <m:r>
                          <a:rPr lang="fr-FR" sz="2600" b="1" i="1" smtClean="0">
                            <a:solidFill>
                              <a:schemeClr val="tx1"/>
                            </a:solidFill>
                            <a:latin typeface="Cambria Math" panose="02040503050406030204" pitchFamily="18" charset="0"/>
                          </a:rPr>
                          <m:t>𝟎</m:t>
                        </m:r>
                      </m:sub>
                    </m:sSub>
                    <m:d>
                      <m:dPr>
                        <m:ctrlPr>
                          <a:rPr lang="fr-FR" sz="2600" b="1" i="1" smtClean="0">
                            <a:solidFill>
                              <a:schemeClr val="tx1"/>
                            </a:solidFill>
                            <a:latin typeface="Cambria Math" panose="02040503050406030204" pitchFamily="18" charset="0"/>
                          </a:rPr>
                        </m:ctrlPr>
                      </m:dPr>
                      <m:e>
                        <m:r>
                          <a:rPr lang="fr-FR" sz="2600" b="1" i="1" smtClean="0">
                            <a:solidFill>
                              <a:schemeClr val="tx1"/>
                            </a:solidFill>
                            <a:latin typeface="Cambria Math" panose="02040503050406030204" pitchFamily="18" charset="0"/>
                          </a:rPr>
                          <m:t>𝒙</m:t>
                        </m:r>
                      </m:e>
                    </m:d>
                    <m:r>
                      <a:rPr lang="fr-FR" sz="2600" b="1" i="1" smtClean="0">
                        <a:solidFill>
                          <a:schemeClr val="tx1"/>
                        </a:solidFill>
                        <a:latin typeface="Cambria Math" panose="02040503050406030204" pitchFamily="18" charset="0"/>
                      </a:rPr>
                      <m:t>+</m:t>
                    </m:r>
                    <m:sSup>
                      <m:sSupPr>
                        <m:ctrlPr>
                          <a:rPr lang="fr-FR" sz="2600" b="1" i="1" smtClean="0">
                            <a:solidFill>
                              <a:schemeClr val="tx1"/>
                            </a:solidFill>
                            <a:latin typeface="Cambria Math" panose="02040503050406030204" pitchFamily="18" charset="0"/>
                          </a:rPr>
                        </m:ctrlPr>
                      </m:sSupPr>
                      <m:e>
                        <m:r>
                          <a:rPr lang="fr-FR" sz="2600" b="1" i="1" smtClean="0">
                            <a:solidFill>
                              <a:schemeClr val="tx1"/>
                            </a:solidFill>
                            <a:latin typeface="Cambria Math" panose="02040503050406030204" pitchFamily="18" charset="0"/>
                          </a:rPr>
                          <m:t>𝒕</m:t>
                        </m:r>
                      </m:e>
                      <m:sup>
                        <m:r>
                          <a:rPr lang="fr-FR" sz="2600" b="1" i="1" smtClean="0">
                            <a:solidFill>
                              <a:schemeClr val="tx1"/>
                            </a:solidFill>
                            <a:latin typeface="Cambria Math" panose="02040503050406030204" pitchFamily="18" charset="0"/>
                          </a:rPr>
                          <m:t>𝜺</m:t>
                        </m:r>
                      </m:sup>
                    </m:sSup>
                    <m:r>
                      <a:rPr lang="fr-FR" sz="2600" b="1" i="1" smtClean="0">
                        <a:solidFill>
                          <a:schemeClr val="tx1"/>
                        </a:solidFill>
                        <a:latin typeface="Cambria Math" panose="02040503050406030204" pitchFamily="18" charset="0"/>
                      </a:rPr>
                      <m:t>𝒗</m:t>
                    </m:r>
                    <m:d>
                      <m:dPr>
                        <m:ctrlPr>
                          <a:rPr lang="fr-FR" sz="2600" b="1" i="1" smtClean="0">
                            <a:solidFill>
                              <a:schemeClr val="tx1"/>
                            </a:solidFill>
                            <a:latin typeface="Cambria Math" panose="02040503050406030204" pitchFamily="18" charset="0"/>
                          </a:rPr>
                        </m:ctrlPr>
                      </m:dPr>
                      <m:e>
                        <m:r>
                          <a:rPr lang="fr-FR" sz="2600" b="1" i="1" smtClean="0">
                            <a:solidFill>
                              <a:schemeClr val="tx1"/>
                            </a:solidFill>
                            <a:latin typeface="Cambria Math" panose="02040503050406030204" pitchFamily="18" charset="0"/>
                          </a:rPr>
                          <m:t>𝒙</m:t>
                        </m:r>
                        <m:r>
                          <a:rPr lang="fr-FR" sz="2600" b="1" i="1" smtClean="0">
                            <a:solidFill>
                              <a:schemeClr val="tx1"/>
                            </a:solidFill>
                            <a:latin typeface="Cambria Math" panose="02040503050406030204" pitchFamily="18" charset="0"/>
                          </a:rPr>
                          <m:t>,</m:t>
                        </m:r>
                        <m:r>
                          <a:rPr lang="fr-FR" sz="2600" b="1" i="1" smtClean="0">
                            <a:solidFill>
                              <a:schemeClr val="tx1"/>
                            </a:solidFill>
                            <a:latin typeface="Cambria Math" panose="02040503050406030204" pitchFamily="18" charset="0"/>
                          </a:rPr>
                          <m:t>𝒕</m:t>
                        </m:r>
                      </m:e>
                    </m:d>
                    <m:r>
                      <a:rPr lang="fr-FR" sz="2600" b="1" i="1" smtClean="0">
                        <a:solidFill>
                          <a:schemeClr val="tx1"/>
                        </a:solidFill>
                        <a:latin typeface="Cambria Math" panose="02040503050406030204" pitchFamily="18" charset="0"/>
                      </a:rPr>
                      <m:t> </m:t>
                    </m:r>
                  </m:oMath>
                </a14:m>
                <a:r>
                  <a:rPr lang="fr-FR" sz="2600" i="1" dirty="0" err="1">
                    <a:solidFill>
                      <a:schemeClr val="tx1"/>
                    </a:solidFill>
                  </a:rPr>
                  <a:t>yields</a:t>
                </a:r>
                <a:r>
                  <a:rPr lang="fr-FR" sz="2600" i="1" dirty="0">
                    <a:solidFill>
                      <a:schemeClr val="tx1"/>
                    </a:solidFill>
                  </a:rPr>
                  <a:t> </a:t>
                </a:r>
                <a:endParaRPr lang="fr-FR" sz="2600" i="1" dirty="0">
                  <a:solidFill>
                    <a:srgbClr val="0000FF"/>
                  </a:solidFill>
                </a:endParaRPr>
              </a:p>
              <a:p>
                <a:pPr marL="457200" indent="-457200">
                  <a:buFont typeface="Arial" panose="020B0604020202020204" pitchFamily="34" charset="0"/>
                  <a:buChar char="•"/>
                </a:pPr>
                <a14:m>
                  <m:oMath xmlns:m="http://schemas.openxmlformats.org/officeDocument/2006/math">
                    <m:r>
                      <a:rPr lang="fr-FR" sz="2600" b="1" i="1" smtClean="0">
                        <a:solidFill>
                          <a:srgbClr val="0000FF"/>
                        </a:solidFill>
                        <a:latin typeface="Cambria Math" panose="02040503050406030204" pitchFamily="18" charset="0"/>
                      </a:rPr>
                      <m:t>(</m:t>
                    </m:r>
                    <m:r>
                      <a:rPr lang="fr-FR" sz="2600" b="1" i="1" smtClean="0">
                        <a:solidFill>
                          <a:srgbClr val="0000FF"/>
                        </a:solidFill>
                        <a:latin typeface="Cambria Math" panose="02040503050406030204" pitchFamily="18" charset="0"/>
                      </a:rPr>
                      <m:t>𝑫</m:t>
                    </m:r>
                    <m:r>
                      <a:rPr lang="fr-FR" sz="2600" b="1" i="1" smtClean="0">
                        <a:solidFill>
                          <a:srgbClr val="0000FF"/>
                        </a:solidFill>
                        <a:latin typeface="Cambria Math" panose="02040503050406030204" pitchFamily="18" charset="0"/>
                      </a:rPr>
                      <m:t>+</m:t>
                    </m:r>
                    <m:r>
                      <a:rPr lang="fr-FR" sz="2600" b="1" i="1" smtClean="0">
                        <a:solidFill>
                          <a:srgbClr val="0000FF"/>
                        </a:solidFill>
                        <a:latin typeface="Cambria Math" panose="02040503050406030204" pitchFamily="18" charset="0"/>
                      </a:rPr>
                      <m:t>𝜺</m:t>
                    </m:r>
                    <m:r>
                      <a:rPr lang="fr-FR" sz="2600" b="1" i="1" smtClean="0">
                        <a:solidFill>
                          <a:srgbClr val="0000FF"/>
                        </a:solidFill>
                        <a:latin typeface="Cambria Math" panose="02040503050406030204" pitchFamily="18" charset="0"/>
                      </a:rPr>
                      <m:t>)</m:t>
                    </m:r>
                    <m:d>
                      <m:dPr>
                        <m:ctrlPr>
                          <a:rPr lang="fr-FR" sz="2600" b="1" i="1" smtClean="0">
                            <a:solidFill>
                              <a:srgbClr val="0000FF"/>
                            </a:solidFill>
                            <a:latin typeface="Cambria Math" panose="02040503050406030204" pitchFamily="18" charset="0"/>
                          </a:rPr>
                        </m:ctrlPr>
                      </m:dPr>
                      <m:e>
                        <m:r>
                          <a:rPr lang="fr-FR" sz="2600" b="1" i="1" smtClean="0">
                            <a:solidFill>
                              <a:srgbClr val="0000FF"/>
                            </a:solidFill>
                            <a:latin typeface="Cambria Math" panose="02040503050406030204" pitchFamily="18" charset="0"/>
                          </a:rPr>
                          <m:t>𝑫</m:t>
                        </m:r>
                        <m:r>
                          <a:rPr lang="fr-FR" sz="2600" b="1" i="1" smtClean="0">
                            <a:solidFill>
                              <a:srgbClr val="0000FF"/>
                            </a:solidFill>
                            <a:latin typeface="Cambria Math" panose="02040503050406030204" pitchFamily="18" charset="0"/>
                          </a:rPr>
                          <m:t>+</m:t>
                        </m:r>
                        <m:r>
                          <a:rPr lang="fr-FR" sz="2600" b="1" i="1" smtClean="0">
                            <a:solidFill>
                              <a:srgbClr val="0000FF"/>
                            </a:solidFill>
                            <a:latin typeface="Cambria Math" panose="02040503050406030204" pitchFamily="18" charset="0"/>
                          </a:rPr>
                          <m:t>𝒌</m:t>
                        </m:r>
                        <m:r>
                          <a:rPr lang="fr-FR" sz="2600" b="1" i="1" smtClean="0">
                            <a:solidFill>
                              <a:srgbClr val="0000FF"/>
                            </a:solidFill>
                            <a:latin typeface="Cambria Math" panose="02040503050406030204" pitchFamily="18" charset="0"/>
                          </a:rPr>
                          <m:t>+</m:t>
                        </m:r>
                        <m:r>
                          <a:rPr lang="fr-FR" sz="2600" b="1" i="1" smtClean="0">
                            <a:solidFill>
                              <a:srgbClr val="0000FF"/>
                            </a:solidFill>
                            <a:latin typeface="Cambria Math" panose="02040503050406030204" pitchFamily="18" charset="0"/>
                          </a:rPr>
                          <m:t>𝜺</m:t>
                        </m:r>
                        <m:r>
                          <a:rPr lang="fr-FR" sz="2600" b="1" i="1" smtClean="0">
                            <a:solidFill>
                              <a:srgbClr val="0000FF"/>
                            </a:solidFill>
                            <a:latin typeface="Cambria Math" panose="02040503050406030204" pitchFamily="18" charset="0"/>
                          </a:rPr>
                          <m:t>−</m:t>
                        </m:r>
                        <m:r>
                          <a:rPr lang="fr-FR" sz="2600" b="1" i="1" smtClean="0">
                            <a:solidFill>
                              <a:srgbClr val="0000FF"/>
                            </a:solidFill>
                            <a:latin typeface="Cambria Math" panose="02040503050406030204" pitchFamily="18" charset="0"/>
                          </a:rPr>
                          <m:t>𝟏</m:t>
                        </m:r>
                      </m:e>
                    </m:d>
                    <m:r>
                      <a:rPr lang="fr-FR" sz="2600" b="1" i="1" smtClean="0">
                        <a:solidFill>
                          <a:srgbClr val="0000FF"/>
                        </a:solidFill>
                        <a:latin typeface="Cambria Math" panose="02040503050406030204" pitchFamily="18" charset="0"/>
                      </a:rPr>
                      <m:t>𝒗</m:t>
                    </m:r>
                    <m:r>
                      <a:rPr lang="fr-FR" sz="2600" b="1" i="1" smtClean="0">
                        <a:solidFill>
                          <a:srgbClr val="0000FF"/>
                        </a:solidFill>
                        <a:latin typeface="Cambria Math" panose="02040503050406030204" pitchFamily="18" charset="0"/>
                      </a:rPr>
                      <m:t>+</m:t>
                    </m:r>
                    <m:sSup>
                      <m:sSupPr>
                        <m:ctrlPr>
                          <a:rPr lang="fr-FR" sz="2600" b="1" i="1" smtClean="0">
                            <a:solidFill>
                              <a:srgbClr val="0000FF"/>
                            </a:solidFill>
                            <a:latin typeface="Cambria Math" panose="02040503050406030204" pitchFamily="18" charset="0"/>
                          </a:rPr>
                        </m:ctrlPr>
                      </m:sSupPr>
                      <m:e>
                        <m:r>
                          <a:rPr lang="fr-FR" sz="2600" b="1" i="1" smtClean="0">
                            <a:solidFill>
                              <a:srgbClr val="0000FF"/>
                            </a:solidFill>
                            <a:latin typeface="Cambria Math" panose="02040503050406030204" pitchFamily="18" charset="0"/>
                          </a:rPr>
                          <m:t>𝒕</m:t>
                        </m:r>
                      </m:e>
                      <m:sup>
                        <m:r>
                          <a:rPr lang="fr-FR" sz="2600" b="1" i="1" smtClean="0">
                            <a:solidFill>
                              <a:srgbClr val="0000FF"/>
                            </a:solidFill>
                            <a:latin typeface="Cambria Math" panose="02040503050406030204" pitchFamily="18" charset="0"/>
                          </a:rPr>
                          <m:t>𝟐</m:t>
                        </m:r>
                      </m:sup>
                    </m:sSup>
                    <m:r>
                      <a:rPr lang="fr-FR" sz="2600" b="1" i="1" smtClean="0">
                        <a:solidFill>
                          <a:srgbClr val="0000FF"/>
                        </a:solidFill>
                        <a:latin typeface="Cambria Math" panose="02040503050406030204" pitchFamily="18" charset="0"/>
                      </a:rPr>
                      <m:t>𝜟</m:t>
                    </m:r>
                    <m:r>
                      <a:rPr lang="fr-FR" sz="2600" b="1" i="1" smtClean="0">
                        <a:solidFill>
                          <a:srgbClr val="0000FF"/>
                        </a:solidFill>
                        <a:latin typeface="Cambria Math" panose="02040503050406030204" pitchFamily="18" charset="0"/>
                      </a:rPr>
                      <m:t>𝒗</m:t>
                    </m:r>
                    <m:r>
                      <a:rPr lang="fr-FR" sz="2600" b="1" i="1" smtClean="0">
                        <a:solidFill>
                          <a:srgbClr val="0000FF"/>
                        </a:solidFill>
                        <a:latin typeface="Cambria Math" panose="02040503050406030204" pitchFamily="18" charset="0"/>
                      </a:rPr>
                      <m:t>=</m:t>
                    </m:r>
                    <m:sSup>
                      <m:sSupPr>
                        <m:ctrlPr>
                          <a:rPr lang="fr-FR" sz="2600" b="1" i="1" smtClean="0">
                            <a:solidFill>
                              <a:srgbClr val="0000FF"/>
                            </a:solidFill>
                            <a:latin typeface="Cambria Math" panose="02040503050406030204" pitchFamily="18" charset="0"/>
                          </a:rPr>
                        </m:ctrlPr>
                      </m:sSupPr>
                      <m:e>
                        <m:r>
                          <a:rPr lang="fr-FR" sz="2600" b="1" i="1" smtClean="0">
                            <a:solidFill>
                              <a:srgbClr val="0000FF"/>
                            </a:solidFill>
                            <a:latin typeface="Cambria Math" panose="02040503050406030204" pitchFamily="18" charset="0"/>
                          </a:rPr>
                          <m:t>𝒕</m:t>
                        </m:r>
                      </m:e>
                      <m:sup>
                        <m:r>
                          <a:rPr lang="fr-FR" sz="2600" b="1" i="1" smtClean="0">
                            <a:solidFill>
                              <a:srgbClr val="0000FF"/>
                            </a:solidFill>
                            <a:latin typeface="Cambria Math" panose="02040503050406030204" pitchFamily="18" charset="0"/>
                          </a:rPr>
                          <m:t>𝟐</m:t>
                        </m:r>
                        <m:r>
                          <a:rPr lang="fr-FR" sz="2600" b="1" i="1" smtClean="0">
                            <a:solidFill>
                              <a:srgbClr val="0000FF"/>
                            </a:solidFill>
                            <a:latin typeface="Cambria Math" panose="02040503050406030204" pitchFamily="18" charset="0"/>
                          </a:rPr>
                          <m:t>−</m:t>
                        </m:r>
                        <m:r>
                          <a:rPr lang="fr-FR" sz="2600" b="1" i="1" smtClean="0">
                            <a:solidFill>
                              <a:srgbClr val="0000FF"/>
                            </a:solidFill>
                            <a:latin typeface="Cambria Math" panose="02040503050406030204" pitchFamily="18" charset="0"/>
                          </a:rPr>
                          <m:t>𝜺</m:t>
                        </m:r>
                      </m:sup>
                    </m:sSup>
                    <m:r>
                      <a:rPr lang="fr-FR" sz="2600" b="1" i="1" smtClean="0">
                        <a:solidFill>
                          <a:srgbClr val="0000FF"/>
                        </a:solidFill>
                        <a:latin typeface="Cambria Math" panose="02040503050406030204" pitchFamily="18" charset="0"/>
                      </a:rPr>
                      <m:t>(</m:t>
                    </m:r>
                    <m:r>
                      <a:rPr lang="fr-FR" sz="2600" b="1" i="1" smtClean="0">
                        <a:solidFill>
                          <a:srgbClr val="0000FF"/>
                        </a:solidFill>
                        <a:latin typeface="Cambria Math" panose="02040503050406030204" pitchFamily="18" charset="0"/>
                      </a:rPr>
                      <m:t>𝒇</m:t>
                    </m:r>
                    <m:r>
                      <a:rPr lang="fr-FR" sz="2600" b="1" i="1" smtClean="0">
                        <a:solidFill>
                          <a:srgbClr val="0000FF"/>
                        </a:solidFill>
                        <a:latin typeface="Cambria Math" panose="02040503050406030204" pitchFamily="18" charset="0"/>
                      </a:rPr>
                      <m:t>−</m:t>
                    </m:r>
                    <m:r>
                      <a:rPr lang="fr-FR" sz="2600" b="1" i="1" smtClean="0">
                        <a:solidFill>
                          <a:srgbClr val="0000FF"/>
                        </a:solidFill>
                        <a:latin typeface="Cambria Math" panose="02040503050406030204" pitchFamily="18" charset="0"/>
                      </a:rPr>
                      <m:t>𝜟</m:t>
                    </m:r>
                    <m:sSub>
                      <m:sSubPr>
                        <m:ctrlPr>
                          <a:rPr lang="fr-FR" sz="2600" b="1" i="1" smtClean="0">
                            <a:solidFill>
                              <a:srgbClr val="0000FF"/>
                            </a:solidFill>
                            <a:latin typeface="Cambria Math" panose="02040503050406030204" pitchFamily="18" charset="0"/>
                          </a:rPr>
                        </m:ctrlPr>
                      </m:sSubPr>
                      <m:e>
                        <m:r>
                          <a:rPr lang="fr-FR" sz="2600" b="1" i="1" smtClean="0">
                            <a:solidFill>
                              <a:srgbClr val="0000FF"/>
                            </a:solidFill>
                            <a:latin typeface="Cambria Math" panose="02040503050406030204" pitchFamily="18" charset="0"/>
                          </a:rPr>
                          <m:t>𝒖</m:t>
                        </m:r>
                      </m:e>
                      <m:sub>
                        <m:r>
                          <a:rPr lang="fr-FR" sz="2600" b="1" i="1" smtClean="0">
                            <a:solidFill>
                              <a:srgbClr val="0000FF"/>
                            </a:solidFill>
                            <a:latin typeface="Cambria Math" panose="02040503050406030204" pitchFamily="18" charset="0"/>
                          </a:rPr>
                          <m:t>𝟎</m:t>
                        </m:r>
                      </m:sub>
                    </m:sSub>
                    <m:r>
                      <a:rPr lang="fr-FR" sz="2600" b="1" i="1" smtClean="0">
                        <a:solidFill>
                          <a:srgbClr val="0000FF"/>
                        </a:solidFill>
                        <a:latin typeface="Cambria Math" panose="02040503050406030204" pitchFamily="18" charset="0"/>
                      </a:rPr>
                      <m:t>)</m:t>
                    </m:r>
                  </m:oMath>
                </a14:m>
                <a:endParaRPr lang="az-Cyrl-AZ" sz="2600" i="1" dirty="0">
                  <a:solidFill>
                    <a:srgbClr val="0000FF"/>
                  </a:solidFill>
                </a:endParaRPr>
              </a:p>
            </p:txBody>
          </p:sp>
        </mc:Choice>
        <mc:Fallback xmlns="">
          <p:sp>
            <p:nvSpPr>
              <p:cNvPr id="4" name="Espace réservé du contenu 3"/>
              <p:cNvSpPr>
                <a:spLocks noGrp="1" noRot="1" noChangeAspect="1" noMove="1" noResize="1" noEditPoints="1" noAdjustHandles="1" noChangeArrowheads="1" noChangeShapeType="1" noTextEdit="1"/>
              </p:cNvSpPr>
              <p:nvPr>
                <p:ph idx="1"/>
              </p:nvPr>
            </p:nvSpPr>
            <p:spPr>
              <a:xfrm>
                <a:off x="457200" y="1628799"/>
                <a:ext cx="8287435" cy="5101513"/>
              </a:xfrm>
              <a:blipFill>
                <a:blip r:embed="rId3"/>
                <a:stretch>
                  <a:fillRect l="-1325" t="-1075" r="-809"/>
                </a:stretch>
              </a:blipFill>
            </p:spPr>
            <p:txBody>
              <a:bodyPr/>
              <a:lstStyle/>
              <a:p>
                <a:r>
                  <a:rPr lang="fr-FR">
                    <a:noFill/>
                  </a:rPr>
                  <a:t> </a:t>
                </a:r>
              </a:p>
            </p:txBody>
          </p:sp>
        </mc:Fallback>
      </mc:AlternateContent>
    </p:spTree>
    <p:extLst>
      <p:ext uri="{BB962C8B-B14F-4D97-AF65-F5344CB8AC3E}">
        <p14:creationId xmlns:p14="http://schemas.microsoft.com/office/powerpoint/2010/main" val="179008309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199" y="127687"/>
            <a:ext cx="8287435" cy="1501112"/>
          </a:xfrm>
        </p:spPr>
        <p:txBody>
          <a:bodyPr>
            <a:normAutofit/>
          </a:bodyPr>
          <a:lstStyle/>
          <a:p>
            <a:r>
              <a:rPr lang="fr-FR" dirty="0"/>
              <a:t>3. How do </a:t>
            </a:r>
            <a:r>
              <a:rPr lang="fr-FR" dirty="0" err="1"/>
              <a:t>you</a:t>
            </a:r>
            <a:r>
              <a:rPr lang="fr-FR" dirty="0"/>
              <a:t> </a:t>
            </a:r>
            <a:r>
              <a:rPr lang="fr-FR" dirty="0" err="1"/>
              <a:t>account</a:t>
            </a:r>
            <a:r>
              <a:rPr lang="fr-FR" dirty="0"/>
              <a:t> for </a:t>
            </a:r>
            <a:r>
              <a:rPr lang="fr-FR" dirty="0" err="1"/>
              <a:t>these</a:t>
            </a:r>
            <a:r>
              <a:rPr lang="fr-FR" dirty="0"/>
              <a:t> </a:t>
            </a:r>
            <a:r>
              <a:rPr lang="fr-FR" dirty="0" err="1"/>
              <a:t>facts</a:t>
            </a:r>
            <a:r>
              <a:rPr lang="fr-FR" dirty="0"/>
              <a:t> ?</a:t>
            </a:r>
            <a:endParaRPr lang="en-US" dirty="0"/>
          </a:p>
        </p:txBody>
      </p:sp>
      <mc:AlternateContent xmlns:mc="http://schemas.openxmlformats.org/markup-compatibility/2006" xmlns:a14="http://schemas.microsoft.com/office/drawing/2010/main">
        <mc:Choice Requires="a14">
          <p:sp>
            <p:nvSpPr>
              <p:cNvPr id="4" name="Espace réservé du contenu 3"/>
              <p:cNvSpPr>
                <a:spLocks noGrp="1"/>
              </p:cNvSpPr>
              <p:nvPr>
                <p:ph idx="1"/>
              </p:nvPr>
            </p:nvSpPr>
            <p:spPr>
              <a:xfrm>
                <a:off x="296526" y="1628799"/>
                <a:ext cx="8448110" cy="5101513"/>
              </a:xfrm>
            </p:spPr>
            <p:txBody>
              <a:bodyPr/>
              <a:lstStyle/>
              <a:p>
                <a:pPr marL="0" indent="0"/>
                <a:r>
                  <a:rPr lang="fr-FR" sz="2600" dirty="0">
                    <a:solidFill>
                      <a:srgbClr val="CC3399"/>
                    </a:solidFill>
                  </a:rPr>
                  <a:t>After the </a:t>
                </a:r>
                <a:r>
                  <a:rPr lang="fr-FR" sz="2600" dirty="0" err="1">
                    <a:solidFill>
                      <a:srgbClr val="CC3399"/>
                    </a:solidFill>
                  </a:rPr>
                  <a:t>emergence</a:t>
                </a:r>
                <a:r>
                  <a:rPr lang="fr-FR" sz="2600" dirty="0">
                    <a:solidFill>
                      <a:srgbClr val="CC3399"/>
                    </a:solidFill>
                  </a:rPr>
                  <a:t> of </a:t>
                </a:r>
                <a:r>
                  <a:rPr lang="fr-FR" sz="2600" dirty="0" err="1">
                    <a:solidFill>
                      <a:srgbClr val="CC3399"/>
                    </a:solidFill>
                  </a:rPr>
                  <a:t>well-posedness</a:t>
                </a:r>
                <a:r>
                  <a:rPr lang="fr-FR" sz="2600" dirty="0">
                    <a:solidFill>
                      <a:srgbClr val="CC3399"/>
                    </a:solidFill>
                  </a:rPr>
                  <a:t> : </a:t>
                </a:r>
              </a:p>
              <a:p>
                <a:pPr marL="457200" indent="-457200">
                  <a:buFont typeface="Arial" panose="020B0604020202020204" pitchFamily="34" charset="0"/>
                  <a:buChar char="•"/>
                </a:pPr>
                <a:r>
                  <a:rPr lang="fr-FR" sz="2600" dirty="0">
                    <a:solidFill>
                      <a:srgbClr val="0070C0"/>
                    </a:solidFill>
                  </a:rPr>
                  <a:t>Complete </a:t>
                </a:r>
                <a:r>
                  <a:rPr lang="fr-FR" sz="2600" dirty="0" err="1">
                    <a:solidFill>
                      <a:srgbClr val="0070C0"/>
                    </a:solidFill>
                  </a:rPr>
                  <a:t>separation</a:t>
                </a:r>
                <a:r>
                  <a:rPr lang="fr-FR" sz="2600" dirty="0">
                    <a:solidFill>
                      <a:srgbClr val="0070C0"/>
                    </a:solidFill>
                  </a:rPr>
                  <a:t> </a:t>
                </a:r>
                <a:r>
                  <a:rPr lang="fr-FR" sz="2600" dirty="0" err="1"/>
                  <a:t>between</a:t>
                </a:r>
                <a:r>
                  <a:rPr lang="fr-FR" sz="2600" dirty="0"/>
                  <a:t> real and </a:t>
                </a:r>
                <a:r>
                  <a:rPr lang="fr-FR" sz="2600" dirty="0" err="1"/>
                  <a:t>complex</a:t>
                </a:r>
                <a:r>
                  <a:rPr lang="fr-FR" sz="2600" dirty="0"/>
                  <a:t> solutions or </a:t>
                </a:r>
                <a:r>
                  <a:rPr lang="fr-FR" sz="2600" dirty="0" err="1"/>
                  <a:t>parameters</a:t>
                </a:r>
                <a:endParaRPr lang="fr-FR" sz="2600" dirty="0"/>
              </a:p>
              <a:p>
                <a:pPr marL="457200" indent="-457200">
                  <a:buFont typeface="Arial" panose="020B0604020202020204" pitchFamily="34" charset="0"/>
                  <a:buChar char="•"/>
                </a:pPr>
                <a:r>
                  <a:rPr lang="fr-FR" sz="2600" dirty="0">
                    <a:solidFill>
                      <a:srgbClr val="0070C0"/>
                    </a:solidFill>
                  </a:rPr>
                  <a:t>Reduction of EPD to</a:t>
                </a:r>
                <a:r>
                  <a:rPr lang="fr-FR" sz="2600" dirty="0"/>
                  <a:t> </a:t>
                </a:r>
                <a:r>
                  <a:rPr lang="fr-FR" sz="2600" dirty="0" err="1"/>
                  <a:t>problems</a:t>
                </a:r>
                <a:r>
                  <a:rPr lang="fr-FR" sz="2600" dirty="0"/>
                  <a:t> </a:t>
                </a:r>
                <a:r>
                  <a:rPr lang="fr-FR" sz="2600" dirty="0" err="1"/>
                  <a:t>having</a:t>
                </a:r>
                <a:r>
                  <a:rPr lang="fr-FR" sz="2600" dirty="0"/>
                  <a:t> a </a:t>
                </a:r>
                <a:r>
                  <a:rPr lang="fr-FR" sz="2600" dirty="0" err="1"/>
                  <a:t>well-posed</a:t>
                </a:r>
                <a:r>
                  <a:rPr lang="fr-FR" sz="2600" dirty="0"/>
                  <a:t> </a:t>
                </a:r>
                <a:r>
                  <a:rPr lang="fr-FR" sz="2600" dirty="0">
                    <a:solidFill>
                      <a:srgbClr val="0070C0"/>
                    </a:solidFill>
                  </a:rPr>
                  <a:t>Cauchy or Dirichlet </a:t>
                </a:r>
                <a:r>
                  <a:rPr lang="fr-FR" sz="2600" dirty="0" err="1"/>
                  <a:t>problem</a:t>
                </a:r>
                <a:r>
                  <a:rPr lang="fr-FR" sz="2600" dirty="0"/>
                  <a:t>.</a:t>
                </a:r>
              </a:p>
              <a:p>
                <a:pPr marL="457200" indent="-457200">
                  <a:buFont typeface="Arial" panose="020B0604020202020204" pitchFamily="34" charset="0"/>
                  <a:buChar char="•"/>
                </a:pPr>
                <a:r>
                  <a:rPr lang="fr-FR" sz="2600" dirty="0">
                    <a:solidFill>
                      <a:srgbClr val="FF0000"/>
                    </a:solidFill>
                  </a:rPr>
                  <a:t>But </a:t>
                </a:r>
                <a:r>
                  <a:rPr lang="fr-FR" sz="2600" dirty="0" err="1">
                    <a:solidFill>
                      <a:srgbClr val="FF0000"/>
                    </a:solidFill>
                  </a:rPr>
                  <a:t>this</a:t>
                </a:r>
                <a:r>
                  <a:rPr lang="fr-FR" sz="2600" dirty="0">
                    <a:solidFill>
                      <a:srgbClr val="FF0000"/>
                    </a:solidFill>
                  </a:rPr>
                  <a:t> misses the </a:t>
                </a:r>
                <a:r>
                  <a:rPr lang="fr-FR" sz="2600" dirty="0" err="1">
                    <a:solidFill>
                      <a:srgbClr val="FF0000"/>
                    </a:solidFill>
                  </a:rPr>
                  <a:t>fact</a:t>
                </a:r>
                <a:r>
                  <a:rPr lang="fr-FR" sz="2600" dirty="0">
                    <a:solidFill>
                      <a:srgbClr val="FF0000"/>
                    </a:solidFill>
                  </a:rPr>
                  <a:t> </a:t>
                </a:r>
                <a:r>
                  <a:rPr lang="fr-FR" sz="2600" dirty="0" err="1"/>
                  <a:t>that</a:t>
                </a:r>
                <a:r>
                  <a:rPr lang="fr-FR" sz="2600" dirty="0"/>
                  <a:t> solutions are not </a:t>
                </a:r>
                <a:r>
                  <a:rPr lang="fr-FR" sz="2600" dirty="0" err="1"/>
                  <a:t>determined</a:t>
                </a:r>
                <a:r>
                  <a:rPr lang="fr-FR" sz="2600" dirty="0"/>
                  <a:t> by the first and second </a:t>
                </a:r>
                <a:r>
                  <a:rPr lang="fr-FR" sz="2600" dirty="0" err="1"/>
                  <a:t>terms</a:t>
                </a:r>
                <a:r>
                  <a:rPr lang="fr-FR" sz="2600" dirty="0"/>
                  <a:t> of </a:t>
                </a:r>
                <a:r>
                  <a:rPr lang="fr-FR" sz="2600" dirty="0" err="1"/>
                  <a:t>their</a:t>
                </a:r>
                <a:r>
                  <a:rPr lang="fr-FR" sz="2600" dirty="0"/>
                  <a:t> Taylor expansion. </a:t>
                </a:r>
                <a:r>
                  <a:rPr lang="fr-FR" sz="2600" dirty="0">
                    <a:solidFill>
                      <a:srgbClr val="008080"/>
                    </a:solidFill>
                  </a:rPr>
                  <a:t>Basic </a:t>
                </a:r>
                <a:r>
                  <a:rPr lang="fr-FR" sz="2600" dirty="0" err="1">
                    <a:solidFill>
                      <a:srgbClr val="008080"/>
                    </a:solidFill>
                  </a:rPr>
                  <a:t>calculation</a:t>
                </a:r>
                <a:r>
                  <a:rPr lang="fr-FR" sz="2600" dirty="0">
                    <a:solidFill>
                      <a:srgbClr val="008080"/>
                    </a:solidFill>
                  </a:rPr>
                  <a:t> </a:t>
                </a:r>
                <a:r>
                  <a:rPr lang="fr-FR" sz="2600" dirty="0"/>
                  <a:t>: </a:t>
                </a:r>
                <a14:m>
                  <m:oMath xmlns:m="http://schemas.openxmlformats.org/officeDocument/2006/math">
                    <m:r>
                      <a:rPr lang="fr-FR" sz="2600" b="1" i="1" smtClean="0">
                        <a:latin typeface="Cambria Math" panose="02040503050406030204" pitchFamily="18" charset="0"/>
                      </a:rPr>
                      <m:t>𝑫</m:t>
                    </m:r>
                    <m:r>
                      <a:rPr lang="fr-FR" sz="2600" b="1" i="1" smtClean="0">
                        <a:latin typeface="Cambria Math" panose="02040503050406030204" pitchFamily="18" charset="0"/>
                      </a:rPr>
                      <m:t>=</m:t>
                    </m:r>
                    <m:r>
                      <a:rPr lang="fr-FR" sz="2600" b="1" i="1" smtClean="0">
                        <a:latin typeface="Cambria Math" panose="02040503050406030204" pitchFamily="18" charset="0"/>
                      </a:rPr>
                      <m:t>𝒕</m:t>
                    </m:r>
                    <m:sSub>
                      <m:sSubPr>
                        <m:ctrlPr>
                          <a:rPr lang="fr-FR" sz="2600" b="1" i="1" smtClean="0">
                            <a:latin typeface="Cambria Math" panose="02040503050406030204" pitchFamily="18" charset="0"/>
                          </a:rPr>
                        </m:ctrlPr>
                      </m:sSubPr>
                      <m:e>
                        <m:r>
                          <a:rPr lang="fr-FR" sz="2600" b="1" i="1" smtClean="0">
                            <a:latin typeface="Cambria Math" panose="02040503050406030204" pitchFamily="18" charset="0"/>
                          </a:rPr>
                          <m:t>𝝏</m:t>
                        </m:r>
                      </m:e>
                      <m:sub>
                        <m:r>
                          <a:rPr lang="fr-FR" sz="2600" b="1" i="1" smtClean="0">
                            <a:latin typeface="Cambria Math" panose="02040503050406030204" pitchFamily="18" charset="0"/>
                          </a:rPr>
                          <m:t>𝒕</m:t>
                        </m:r>
                      </m:sub>
                    </m:sSub>
                    <m:r>
                      <a:rPr lang="fr-FR" sz="2600" b="1" i="1" smtClean="0">
                        <a:latin typeface="Cambria Math" panose="02040503050406030204" pitchFamily="18" charset="0"/>
                      </a:rPr>
                      <m:t>.</m:t>
                    </m:r>
                  </m:oMath>
                </a14:m>
                <a:r>
                  <a:rPr lang="fr-FR" sz="2600" dirty="0"/>
                  <a:t> If </a:t>
                </a:r>
                <a14:m>
                  <m:oMath xmlns:m="http://schemas.openxmlformats.org/officeDocument/2006/math">
                    <m:d>
                      <m:dPr>
                        <m:ctrlPr>
                          <a:rPr lang="fr-FR" sz="2600" b="1" i="1" smtClean="0">
                            <a:latin typeface="Cambria Math" panose="02040503050406030204" pitchFamily="18" charset="0"/>
                          </a:rPr>
                        </m:ctrlPr>
                      </m:dPr>
                      <m:e>
                        <m:r>
                          <a:rPr lang="fr-FR" sz="2600" b="1" i="1" smtClean="0">
                            <a:latin typeface="Cambria Math" panose="02040503050406030204" pitchFamily="18" charset="0"/>
                          </a:rPr>
                          <m:t>𝑫</m:t>
                        </m:r>
                        <m:r>
                          <a:rPr lang="fr-FR" sz="2600" b="1" i="1" smtClean="0">
                            <a:latin typeface="Cambria Math" panose="02040503050406030204" pitchFamily="18" charset="0"/>
                          </a:rPr>
                          <m:t>−</m:t>
                        </m:r>
                        <m:r>
                          <a:rPr lang="fr-FR" sz="2600" b="1" i="1" smtClean="0">
                            <a:latin typeface="Cambria Math" panose="02040503050406030204" pitchFamily="18" charset="0"/>
                          </a:rPr>
                          <m:t>𝒂</m:t>
                        </m:r>
                      </m:e>
                    </m:d>
                    <m:d>
                      <m:dPr>
                        <m:ctrlPr>
                          <a:rPr lang="fr-FR" sz="2600" b="1" i="1" smtClean="0">
                            <a:latin typeface="Cambria Math" panose="02040503050406030204" pitchFamily="18" charset="0"/>
                          </a:rPr>
                        </m:ctrlPr>
                      </m:dPr>
                      <m:e>
                        <m:r>
                          <a:rPr lang="fr-FR" sz="2600" b="1" i="1" smtClean="0">
                            <a:latin typeface="Cambria Math" panose="02040503050406030204" pitchFamily="18" charset="0"/>
                          </a:rPr>
                          <m:t>𝑫</m:t>
                        </m:r>
                        <m:r>
                          <a:rPr lang="fr-FR" sz="2600" b="1" i="1" smtClean="0">
                            <a:latin typeface="Cambria Math" panose="02040503050406030204" pitchFamily="18" charset="0"/>
                          </a:rPr>
                          <m:t>−</m:t>
                        </m:r>
                        <m:r>
                          <a:rPr lang="fr-FR" sz="2600" b="1" i="1" smtClean="0">
                            <a:latin typeface="Cambria Math" panose="02040503050406030204" pitchFamily="18" charset="0"/>
                          </a:rPr>
                          <m:t>𝒃</m:t>
                        </m:r>
                      </m:e>
                    </m:d>
                    <m:r>
                      <a:rPr lang="fr-FR" sz="2600" b="1" i="1" smtClean="0">
                        <a:latin typeface="Cambria Math" panose="02040503050406030204" pitchFamily="18" charset="0"/>
                      </a:rPr>
                      <m:t>𝒖</m:t>
                    </m:r>
                    <m:r>
                      <a:rPr lang="fr-FR" sz="2600" b="1" i="1" smtClean="0">
                        <a:latin typeface="Cambria Math" panose="02040503050406030204" pitchFamily="18" charset="0"/>
                      </a:rPr>
                      <m:t>=</m:t>
                    </m:r>
                    <m:sSup>
                      <m:sSupPr>
                        <m:ctrlPr>
                          <a:rPr lang="fr-FR" sz="2600" b="1" i="1" smtClean="0">
                            <a:latin typeface="Cambria Math" panose="02040503050406030204" pitchFamily="18" charset="0"/>
                          </a:rPr>
                        </m:ctrlPr>
                      </m:sSupPr>
                      <m:e>
                        <m:r>
                          <a:rPr lang="fr-FR" sz="2600" b="1" i="1" smtClean="0">
                            <a:latin typeface="Cambria Math" panose="02040503050406030204" pitchFamily="18" charset="0"/>
                          </a:rPr>
                          <m:t>𝒕</m:t>
                        </m:r>
                      </m:e>
                      <m:sup>
                        <m:r>
                          <a:rPr lang="fr-FR" sz="2600" b="1" i="1" smtClean="0">
                            <a:latin typeface="Cambria Math" panose="02040503050406030204" pitchFamily="18" charset="0"/>
                          </a:rPr>
                          <m:t>𝜺</m:t>
                        </m:r>
                      </m:sup>
                    </m:sSup>
                    <m:r>
                      <a:rPr lang="fr-FR" sz="2600" b="1" i="1" smtClean="0">
                        <a:latin typeface="Cambria Math" panose="02040503050406030204" pitchFamily="18" charset="0"/>
                      </a:rPr>
                      <m:t>𝒇</m:t>
                    </m:r>
                    <m:r>
                      <a:rPr lang="fr-FR" sz="2600" b="1" i="1" smtClean="0">
                        <a:latin typeface="Cambria Math" panose="02040503050406030204" pitchFamily="18" charset="0"/>
                      </a:rPr>
                      <m:t>(…)</m:t>
                    </m:r>
                  </m:oMath>
                </a14:m>
                <a:r>
                  <a:rPr lang="fr-FR" sz="2600" dirty="0"/>
                  <a:t>, then</a:t>
                </a:r>
                <a14:m>
                  <m:oMath xmlns:m="http://schemas.openxmlformats.org/officeDocument/2006/math">
                    <m:r>
                      <a:rPr lang="fr-FR" sz="2600" b="1" i="0" dirty="0" smtClean="0">
                        <a:latin typeface="Cambria Math" panose="02040503050406030204" pitchFamily="18" charset="0"/>
                      </a:rPr>
                      <m:t> </m:t>
                    </m:r>
                    <m:r>
                      <a:rPr lang="fr-FR" sz="2600" b="1" i="1" dirty="0" smtClean="0">
                        <a:latin typeface="Cambria Math" panose="02040503050406030204" pitchFamily="18" charset="0"/>
                      </a:rPr>
                      <m:t>𝒖</m:t>
                    </m:r>
                    <m:r>
                      <a:rPr lang="fr-FR" sz="2600" b="1" i="1" dirty="0" smtClean="0">
                        <a:latin typeface="Cambria Math" panose="02040503050406030204" pitchFamily="18" charset="0"/>
                      </a:rPr>
                      <m:t>(</m:t>
                    </m:r>
                    <m:r>
                      <a:rPr lang="fr-FR" sz="2600" b="1" i="1" dirty="0" smtClean="0">
                        <a:latin typeface="Cambria Math" panose="02040503050406030204" pitchFamily="18" charset="0"/>
                      </a:rPr>
                      <m:t>𝒕</m:t>
                    </m:r>
                    <m:r>
                      <a:rPr lang="fr-FR" sz="2600" b="1" i="1" dirty="0" smtClean="0">
                        <a:latin typeface="Cambria Math" panose="02040503050406030204" pitchFamily="18" charset="0"/>
                      </a:rPr>
                      <m:t>=</m:t>
                    </m:r>
                    <m:r>
                      <a:rPr lang="fr-FR" sz="2600" b="1" i="1" dirty="0" smtClean="0">
                        <a:latin typeface="Cambria Math" panose="02040503050406030204" pitchFamily="18" charset="0"/>
                      </a:rPr>
                      <m:t>𝟎</m:t>
                    </m:r>
                    <m:r>
                      <a:rPr lang="fr-FR" sz="2600" b="1" i="1" dirty="0" smtClean="0">
                        <a:latin typeface="Cambria Math" panose="02040503050406030204" pitchFamily="18" charset="0"/>
                      </a:rPr>
                      <m:t>)</m:t>
                    </m:r>
                  </m:oMath>
                </a14:m>
                <a:r>
                  <a:rPr lang="fr-FR" sz="2600" dirty="0"/>
                  <a:t> </a:t>
                </a:r>
                <a:r>
                  <a:rPr lang="fr-FR" sz="2600" dirty="0" err="1"/>
                  <a:t>is</a:t>
                </a:r>
                <a:r>
                  <a:rPr lang="fr-FR" sz="2600" dirty="0"/>
                  <a:t> not </a:t>
                </a:r>
                <a:r>
                  <a:rPr lang="fr-FR" sz="2600" dirty="0" err="1"/>
                  <a:t>arbitrary</a:t>
                </a:r>
                <a:r>
                  <a:rPr lang="fr-FR" sz="2600" dirty="0"/>
                  <a:t> if </a:t>
                </a:r>
                <a14:m>
                  <m:oMath xmlns:m="http://schemas.openxmlformats.org/officeDocument/2006/math">
                    <m:r>
                      <a:rPr lang="fr-FR" sz="2600" b="1" i="1" smtClean="0">
                        <a:latin typeface="Cambria Math" panose="02040503050406030204" pitchFamily="18" charset="0"/>
                      </a:rPr>
                      <m:t>𝒂𝒃</m:t>
                    </m:r>
                    <m:r>
                      <a:rPr lang="fr-FR" sz="2600" b="1" i="1" smtClean="0">
                        <a:latin typeface="Cambria Math" panose="02040503050406030204" pitchFamily="18" charset="0"/>
                      </a:rPr>
                      <m:t>≠</m:t>
                    </m:r>
                    <m:r>
                      <a:rPr lang="fr-FR" sz="2600" b="1" i="1" smtClean="0">
                        <a:latin typeface="Cambria Math" panose="02040503050406030204" pitchFamily="18" charset="0"/>
                      </a:rPr>
                      <m:t>𝟎</m:t>
                    </m:r>
                  </m:oMath>
                </a14:m>
                <a:r>
                  <a:rPr lang="fr-FR" sz="2600" dirty="0"/>
                  <a:t>. It </a:t>
                </a:r>
                <a:r>
                  <a:rPr lang="fr-FR" sz="2600" dirty="0" err="1"/>
                  <a:t>is</a:t>
                </a:r>
                <a:r>
                  <a:rPr lang="fr-FR" sz="2600" dirty="0"/>
                  <a:t> the coefficients of </a:t>
                </a:r>
                <a14:m>
                  <m:oMath xmlns:m="http://schemas.openxmlformats.org/officeDocument/2006/math">
                    <m:sSup>
                      <m:sSupPr>
                        <m:ctrlPr>
                          <a:rPr lang="fr-FR" sz="2600" b="1" i="1" smtClean="0">
                            <a:latin typeface="Cambria Math" panose="02040503050406030204" pitchFamily="18" charset="0"/>
                          </a:rPr>
                        </m:ctrlPr>
                      </m:sSupPr>
                      <m:e>
                        <m:r>
                          <a:rPr lang="fr-FR" sz="2600" b="1" i="1" smtClean="0">
                            <a:latin typeface="Cambria Math" panose="02040503050406030204" pitchFamily="18" charset="0"/>
                          </a:rPr>
                          <m:t>𝒕</m:t>
                        </m:r>
                      </m:e>
                      <m:sup>
                        <m:r>
                          <a:rPr lang="fr-FR" sz="2600" b="1" i="1" smtClean="0">
                            <a:latin typeface="Cambria Math" panose="02040503050406030204" pitchFamily="18" charset="0"/>
                          </a:rPr>
                          <m:t>𝒂</m:t>
                        </m:r>
                      </m:sup>
                    </m:sSup>
                  </m:oMath>
                </a14:m>
                <a:r>
                  <a:rPr lang="fr-FR" sz="2600" dirty="0"/>
                  <a:t> and </a:t>
                </a:r>
                <a14:m>
                  <m:oMath xmlns:m="http://schemas.openxmlformats.org/officeDocument/2006/math">
                    <m:sSup>
                      <m:sSupPr>
                        <m:ctrlPr>
                          <a:rPr lang="fr-FR" sz="2600" b="1" i="1" smtClean="0">
                            <a:latin typeface="Cambria Math" panose="02040503050406030204" pitchFamily="18" charset="0"/>
                          </a:rPr>
                        </m:ctrlPr>
                      </m:sSupPr>
                      <m:e>
                        <m:r>
                          <a:rPr lang="fr-FR" sz="2600" b="1" i="1" smtClean="0">
                            <a:latin typeface="Cambria Math" panose="02040503050406030204" pitchFamily="18" charset="0"/>
                          </a:rPr>
                          <m:t>𝒕</m:t>
                        </m:r>
                      </m:e>
                      <m:sup>
                        <m:r>
                          <a:rPr lang="fr-FR" sz="2600" b="1" i="1" smtClean="0">
                            <a:latin typeface="Cambria Math" panose="02040503050406030204" pitchFamily="18" charset="0"/>
                          </a:rPr>
                          <m:t>𝒃</m:t>
                        </m:r>
                      </m:sup>
                    </m:sSup>
                  </m:oMath>
                </a14:m>
                <a:r>
                  <a:rPr lang="fr-FR" sz="2600" dirty="0"/>
                  <a:t> in the expansion of </a:t>
                </a:r>
                <a14:m>
                  <m:oMath xmlns:m="http://schemas.openxmlformats.org/officeDocument/2006/math">
                    <m:r>
                      <a:rPr lang="fr-FR" sz="2600" b="1" i="1" smtClean="0">
                        <a:latin typeface="Cambria Math" panose="02040503050406030204" pitchFamily="18" charset="0"/>
                      </a:rPr>
                      <m:t>𝒖</m:t>
                    </m:r>
                  </m:oMath>
                </a14:m>
                <a:r>
                  <a:rPr lang="fr-FR" sz="2600" dirty="0"/>
                  <a:t> </a:t>
                </a:r>
                <a:r>
                  <a:rPr lang="fr-FR" sz="2600" dirty="0" err="1"/>
                  <a:t>that</a:t>
                </a:r>
                <a:r>
                  <a:rPr lang="fr-FR" sz="2600" dirty="0"/>
                  <a:t> </a:t>
                </a:r>
                <a:r>
                  <a:rPr lang="fr-FR" sz="2600" dirty="0" err="1"/>
                  <a:t>remain</a:t>
                </a:r>
                <a:r>
                  <a:rPr lang="fr-FR" sz="2600" dirty="0"/>
                  <a:t> </a:t>
                </a:r>
                <a:r>
                  <a:rPr lang="fr-FR" sz="2600" dirty="0" err="1"/>
                  <a:t>arbitrary</a:t>
                </a:r>
                <a:r>
                  <a:rPr lang="fr-FR" sz="2600" dirty="0"/>
                  <a:t>.</a:t>
                </a:r>
              </a:p>
            </p:txBody>
          </p:sp>
        </mc:Choice>
        <mc:Fallback xmlns="">
          <p:sp>
            <p:nvSpPr>
              <p:cNvPr id="4" name="Espace réservé du contenu 3"/>
              <p:cNvSpPr>
                <a:spLocks noGrp="1" noRot="1" noChangeAspect="1" noMove="1" noResize="1" noEditPoints="1" noAdjustHandles="1" noChangeArrowheads="1" noChangeShapeType="1" noTextEdit="1"/>
              </p:cNvSpPr>
              <p:nvPr>
                <p:ph idx="1"/>
              </p:nvPr>
            </p:nvSpPr>
            <p:spPr>
              <a:xfrm>
                <a:off x="296526" y="1628799"/>
                <a:ext cx="8448110" cy="5101513"/>
              </a:xfrm>
              <a:blipFill>
                <a:blip r:embed="rId3"/>
                <a:stretch>
                  <a:fillRect l="-1300" t="-1075" r="-1083"/>
                </a:stretch>
              </a:blipFill>
            </p:spPr>
            <p:txBody>
              <a:bodyPr/>
              <a:lstStyle/>
              <a:p>
                <a:r>
                  <a:rPr lang="fr-FR">
                    <a:noFill/>
                  </a:rPr>
                  <a:t> </a:t>
                </a:r>
              </a:p>
            </p:txBody>
          </p:sp>
        </mc:Fallback>
      </mc:AlternateContent>
    </p:spTree>
    <p:extLst>
      <p:ext uri="{BB962C8B-B14F-4D97-AF65-F5344CB8AC3E}">
        <p14:creationId xmlns:p14="http://schemas.microsoft.com/office/powerpoint/2010/main" val="386686929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005547-FD83-4C84-9CDD-6B95B2AA1D94}"/>
              </a:ext>
            </a:extLst>
          </p:cNvPr>
          <p:cNvSpPr>
            <a:spLocks noGrp="1"/>
          </p:cNvSpPr>
          <p:nvPr>
            <p:ph type="title"/>
          </p:nvPr>
        </p:nvSpPr>
        <p:spPr>
          <a:xfrm>
            <a:off x="457199" y="152400"/>
            <a:ext cx="8165251" cy="1371600"/>
          </a:xfrm>
        </p:spPr>
        <p:txBody>
          <a:bodyPr/>
          <a:lstStyle/>
          <a:p>
            <a:r>
              <a:rPr lang="fr-FR" dirty="0"/>
              <a:t>Conclusion of </a:t>
            </a:r>
            <a:r>
              <a:rPr lang="fr-FR" dirty="0" err="1"/>
              <a:t>my</a:t>
            </a:r>
            <a:r>
              <a:rPr lang="fr-FR" dirty="0"/>
              <a:t> </a:t>
            </a:r>
            <a:r>
              <a:rPr lang="fr-FR" dirty="0" err="1"/>
              <a:t>earlier</a:t>
            </a:r>
            <a:r>
              <a:rPr lang="fr-FR" dirty="0"/>
              <a:t> talk on </a:t>
            </a:r>
            <a:r>
              <a:rPr lang="fr-FR" dirty="0" err="1"/>
              <a:t>Bunyakovsky</a:t>
            </a:r>
            <a:endParaRPr lang="fr-FR" dirty="0"/>
          </a:p>
        </p:txBody>
      </p:sp>
      <p:sp>
        <p:nvSpPr>
          <p:cNvPr id="3" name="Espace réservé du contenu 2">
            <a:extLst>
              <a:ext uri="{FF2B5EF4-FFF2-40B4-BE49-F238E27FC236}">
                <a16:creationId xmlns:a16="http://schemas.microsoft.com/office/drawing/2014/main" id="{EA8F0338-BAFF-41BA-A906-4B41DBCA1723}"/>
              </a:ext>
            </a:extLst>
          </p:cNvPr>
          <p:cNvSpPr>
            <a:spLocks noGrp="1"/>
          </p:cNvSpPr>
          <p:nvPr>
            <p:ph idx="1"/>
          </p:nvPr>
        </p:nvSpPr>
        <p:spPr>
          <a:xfrm>
            <a:off x="319027" y="1628800"/>
            <a:ext cx="8505945" cy="4953000"/>
          </a:xfrm>
        </p:spPr>
        <p:txBody>
          <a:bodyPr/>
          <a:lstStyle/>
          <a:p>
            <a:pPr marL="0" indent="0"/>
            <a:r>
              <a:rPr lang="en-US" sz="2400" dirty="0"/>
              <a:t>The various </a:t>
            </a:r>
            <a:r>
              <a:rPr lang="en-US" sz="2400" dirty="0">
                <a:solidFill>
                  <a:srgbClr val="0000FF"/>
                </a:solidFill>
              </a:rPr>
              <a:t>interpretations of V. </a:t>
            </a:r>
            <a:r>
              <a:rPr lang="en-US" sz="2400" dirty="0" err="1">
                <a:solidFill>
                  <a:srgbClr val="0000FF"/>
                </a:solidFill>
              </a:rPr>
              <a:t>Ya</a:t>
            </a:r>
            <a:r>
              <a:rPr lang="en-US" sz="2400" dirty="0">
                <a:solidFill>
                  <a:srgbClr val="0000FF"/>
                </a:solidFill>
              </a:rPr>
              <a:t>. </a:t>
            </a:r>
            <a:r>
              <a:rPr lang="en-US" sz="2400" dirty="0" err="1">
                <a:solidFill>
                  <a:srgbClr val="0000FF"/>
                </a:solidFill>
              </a:rPr>
              <a:t>Bunyakovsky’s</a:t>
            </a:r>
            <a:r>
              <a:rPr lang="en-US" sz="2400" dirty="0">
                <a:solidFill>
                  <a:srgbClr val="0000FF"/>
                </a:solidFill>
              </a:rPr>
              <a:t> inequality </a:t>
            </a:r>
            <a:r>
              <a:rPr lang="en-US" sz="2400" dirty="0"/>
              <a:t>are </a:t>
            </a:r>
            <a:r>
              <a:rPr lang="en-US" sz="2400" dirty="0">
                <a:solidFill>
                  <a:srgbClr val="0000FF"/>
                </a:solidFill>
              </a:rPr>
              <a:t>not</a:t>
            </a:r>
            <a:r>
              <a:rPr lang="en-US" sz="2400" dirty="0"/>
              <a:t> developments of a single idea, like </a:t>
            </a:r>
            <a:r>
              <a:rPr lang="en-US" sz="2400" dirty="0">
                <a:solidFill>
                  <a:srgbClr val="0000FF"/>
                </a:solidFill>
              </a:rPr>
              <a:t>nested Matryoshka dolls</a:t>
            </a:r>
            <a:r>
              <a:rPr lang="en-US" sz="2400" dirty="0"/>
              <a:t>, each of which is a copy of the next one, only smaller, but </a:t>
            </a:r>
            <a:r>
              <a:rPr lang="en-US" sz="2400" dirty="0">
                <a:solidFill>
                  <a:srgbClr val="0000FF"/>
                </a:solidFill>
              </a:rPr>
              <a:t>rather resemble Fabergé eggs </a:t>
            </a:r>
            <a:r>
              <a:rPr lang="en-US" sz="2400" dirty="0" err="1"/>
              <a:t>Яйца</a:t>
            </a:r>
            <a:r>
              <a:rPr lang="en-US" sz="2400" dirty="0"/>
              <a:t> </a:t>
            </a:r>
            <a:r>
              <a:rPr lang="en-US" sz="2400" dirty="0" err="1"/>
              <a:t>Фаберже</a:t>
            </a:r>
            <a:r>
              <a:rPr lang="en-US" sz="2400" dirty="0"/>
              <a:t>́ each with a “</a:t>
            </a:r>
            <a:r>
              <a:rPr lang="en-US" sz="2400" dirty="0">
                <a:solidFill>
                  <a:srgbClr val="00B050"/>
                </a:solidFill>
              </a:rPr>
              <a:t>surprise</a:t>
            </a:r>
            <a:r>
              <a:rPr lang="en-US" sz="2400" dirty="0"/>
              <a:t>”: the outer (newer) layer does not indicate what the interior (the past) contains</a:t>
            </a:r>
            <a:r>
              <a:rPr lang="en-US" sz="2400" dirty="0">
                <a:solidFill>
                  <a:srgbClr val="00B050"/>
                </a:solidFill>
              </a:rPr>
              <a:t>. Accounts for innovation.</a:t>
            </a:r>
          </a:p>
          <a:p>
            <a:pPr marL="0" indent="0"/>
            <a:r>
              <a:rPr lang="en-US" sz="2400" dirty="0"/>
              <a:t>That is why </a:t>
            </a:r>
            <a:r>
              <a:rPr lang="en-US" sz="2400" dirty="0">
                <a:solidFill>
                  <a:srgbClr val="0000FF"/>
                </a:solidFill>
              </a:rPr>
              <a:t>historical investigation </a:t>
            </a:r>
            <a:r>
              <a:rPr lang="en-US" sz="2400" dirty="0"/>
              <a:t>provides a </a:t>
            </a:r>
            <a:r>
              <a:rPr lang="en-US" sz="2400" dirty="0">
                <a:solidFill>
                  <a:srgbClr val="0000FF"/>
                </a:solidFill>
              </a:rPr>
              <a:t>deeper understanding</a:t>
            </a:r>
            <a:r>
              <a:rPr lang="en-US" sz="2400" dirty="0"/>
              <a:t> of modern mathematics that cannot be inferred from the modern stage alone.</a:t>
            </a:r>
          </a:p>
          <a:p>
            <a:pPr marL="0" indent="0"/>
            <a:r>
              <a:rPr lang="en-US" sz="1800" i="1" dirty="0">
                <a:effectLst/>
                <a:ea typeface="SimSun" panose="02010600030101010101" pitchFamily="2" charset="-122"/>
                <a:cs typeface="Akshar Unicode" panose="00000400000000000000" pitchFamily="2" charset="0"/>
              </a:rPr>
              <a:t>See for instance the recently recovered Third Imperial egg from 1887, the Diamond </a:t>
            </a:r>
            <a:r>
              <a:rPr lang="en-US" sz="1800" i="1" dirty="0" err="1">
                <a:effectLst/>
                <a:ea typeface="SimSun" panose="02010600030101010101" pitchFamily="2" charset="-122"/>
                <a:cs typeface="Akshar Unicode" panose="00000400000000000000" pitchFamily="2" charset="0"/>
              </a:rPr>
              <a:t>Treillis</a:t>
            </a:r>
            <a:r>
              <a:rPr lang="en-US" sz="1800" i="1" dirty="0">
                <a:effectLst/>
                <a:ea typeface="SimSun" panose="02010600030101010101" pitchFamily="2" charset="-122"/>
                <a:cs typeface="Akshar Unicode" panose="00000400000000000000" pitchFamily="2" charset="0"/>
              </a:rPr>
              <a:t> from 1892, or the Lilies of the Valley from 1898, that illustrate different types of « surprises ».</a:t>
            </a:r>
            <a:endParaRPr lang="fr-FR" sz="1800" i="1" dirty="0">
              <a:effectLst/>
              <a:ea typeface="SimSun" panose="02010600030101010101" pitchFamily="2" charset="-122"/>
              <a:cs typeface="Akshar Unicode" panose="00000400000000000000" pitchFamily="2" charset="0"/>
            </a:endParaRPr>
          </a:p>
          <a:p>
            <a:pPr marL="0" indent="0"/>
            <a:endParaRPr lang="en-US" sz="2400" dirty="0"/>
          </a:p>
          <a:p>
            <a:pPr marL="514350" indent="-514350">
              <a:buAutoNum type="arabicPeriod"/>
            </a:pPr>
            <a:endParaRPr lang="en-US" sz="2400" dirty="0"/>
          </a:p>
          <a:p>
            <a:pPr marL="114300" lvl="1" indent="0">
              <a:buNone/>
            </a:pPr>
            <a:endParaRPr lang="en-US" sz="2400" b="1" dirty="0">
              <a:solidFill>
                <a:srgbClr val="008000"/>
              </a:solidFill>
            </a:endParaRPr>
          </a:p>
          <a:p>
            <a:pPr marL="514350" indent="-514350">
              <a:buAutoNum type="arabicPeriod"/>
            </a:pPr>
            <a:endParaRPr lang="en-US" dirty="0"/>
          </a:p>
        </p:txBody>
      </p:sp>
    </p:spTree>
    <p:extLst>
      <p:ext uri="{BB962C8B-B14F-4D97-AF65-F5344CB8AC3E}">
        <p14:creationId xmlns:p14="http://schemas.microsoft.com/office/powerpoint/2010/main" val="887718998"/>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199" y="127687"/>
            <a:ext cx="8287435" cy="1501112"/>
          </a:xfrm>
        </p:spPr>
        <p:txBody>
          <a:bodyPr>
            <a:normAutofit/>
          </a:bodyPr>
          <a:lstStyle/>
          <a:p>
            <a:r>
              <a:rPr lang="fr-FR" dirty="0"/>
              <a:t>3. How do </a:t>
            </a:r>
            <a:r>
              <a:rPr lang="fr-FR" dirty="0" err="1"/>
              <a:t>you</a:t>
            </a:r>
            <a:r>
              <a:rPr lang="fr-FR" dirty="0"/>
              <a:t> </a:t>
            </a:r>
            <a:r>
              <a:rPr lang="fr-FR" dirty="0" err="1"/>
              <a:t>account</a:t>
            </a:r>
            <a:r>
              <a:rPr lang="fr-FR" dirty="0"/>
              <a:t> for </a:t>
            </a:r>
            <a:r>
              <a:rPr lang="fr-FR" dirty="0" err="1"/>
              <a:t>these</a:t>
            </a:r>
            <a:r>
              <a:rPr lang="fr-FR" dirty="0"/>
              <a:t> </a:t>
            </a:r>
            <a:r>
              <a:rPr lang="fr-FR" dirty="0" err="1"/>
              <a:t>facts</a:t>
            </a:r>
            <a:r>
              <a:rPr lang="fr-FR" dirty="0"/>
              <a:t> ?</a:t>
            </a:r>
            <a:endParaRPr lang="en-US" dirty="0"/>
          </a:p>
        </p:txBody>
      </p:sp>
      <p:sp>
        <p:nvSpPr>
          <p:cNvPr id="4" name="Espace réservé du contenu 3"/>
          <p:cNvSpPr>
            <a:spLocks noGrp="1"/>
          </p:cNvSpPr>
          <p:nvPr>
            <p:ph idx="1"/>
          </p:nvPr>
        </p:nvSpPr>
        <p:spPr>
          <a:xfrm>
            <a:off x="296526" y="1628799"/>
            <a:ext cx="8448110" cy="5101513"/>
          </a:xfrm>
        </p:spPr>
        <p:txBody>
          <a:bodyPr/>
          <a:lstStyle/>
          <a:p>
            <a:pPr marL="0" indent="0"/>
            <a:r>
              <a:rPr lang="fr-FR" sz="2600" dirty="0">
                <a:solidFill>
                  <a:srgbClr val="CC3399"/>
                </a:solidFill>
              </a:rPr>
              <a:t>After the </a:t>
            </a:r>
            <a:r>
              <a:rPr lang="fr-FR" sz="2600" dirty="0" err="1">
                <a:solidFill>
                  <a:srgbClr val="CC3399"/>
                </a:solidFill>
              </a:rPr>
              <a:t>emergence</a:t>
            </a:r>
            <a:r>
              <a:rPr lang="fr-FR" sz="2600" dirty="0">
                <a:solidFill>
                  <a:srgbClr val="CC3399"/>
                </a:solidFill>
              </a:rPr>
              <a:t> of </a:t>
            </a:r>
            <a:r>
              <a:rPr lang="fr-FR" sz="2600" dirty="0" err="1">
                <a:solidFill>
                  <a:srgbClr val="CC3399"/>
                </a:solidFill>
              </a:rPr>
              <a:t>well-posedness</a:t>
            </a:r>
            <a:r>
              <a:rPr lang="fr-FR" sz="2600" dirty="0">
                <a:solidFill>
                  <a:srgbClr val="CC3399"/>
                </a:solidFill>
              </a:rPr>
              <a:t> : </a:t>
            </a:r>
          </a:p>
          <a:p>
            <a:pPr marL="457200" indent="-457200">
              <a:buFont typeface="Arial" panose="020B0604020202020204" pitchFamily="34" charset="0"/>
              <a:buChar char="•"/>
            </a:pPr>
            <a:r>
              <a:rPr lang="fr-FR" sz="2600" dirty="0">
                <a:solidFill>
                  <a:srgbClr val="FF0000"/>
                </a:solidFill>
              </a:rPr>
              <a:t>…But </a:t>
            </a:r>
            <a:r>
              <a:rPr lang="fr-FR" sz="2600" dirty="0" err="1">
                <a:solidFill>
                  <a:srgbClr val="FF0000"/>
                </a:solidFill>
              </a:rPr>
              <a:t>this</a:t>
            </a:r>
            <a:r>
              <a:rPr lang="fr-FR" sz="2600" dirty="0">
                <a:solidFill>
                  <a:srgbClr val="FF0000"/>
                </a:solidFill>
              </a:rPr>
              <a:t> misses the </a:t>
            </a:r>
            <a:r>
              <a:rPr lang="fr-FR" sz="2600" dirty="0" err="1">
                <a:solidFill>
                  <a:srgbClr val="FF0000"/>
                </a:solidFill>
              </a:rPr>
              <a:t>fact</a:t>
            </a:r>
            <a:r>
              <a:rPr lang="fr-FR" sz="2600" dirty="0">
                <a:solidFill>
                  <a:srgbClr val="FF0000"/>
                </a:solidFill>
              </a:rPr>
              <a:t> </a:t>
            </a:r>
            <a:r>
              <a:rPr lang="fr-FR" sz="2600" dirty="0" err="1"/>
              <a:t>that</a:t>
            </a:r>
            <a:r>
              <a:rPr lang="fr-FR" sz="2600" dirty="0"/>
              <a:t> solutions are not </a:t>
            </a:r>
            <a:r>
              <a:rPr lang="fr-FR" sz="2600" dirty="0" err="1"/>
              <a:t>determined</a:t>
            </a:r>
            <a:r>
              <a:rPr lang="fr-FR" sz="2600" dirty="0"/>
              <a:t> by the first and second </a:t>
            </a:r>
            <a:r>
              <a:rPr lang="fr-FR" sz="2600" dirty="0" err="1"/>
              <a:t>terms</a:t>
            </a:r>
            <a:r>
              <a:rPr lang="fr-FR" sz="2600" dirty="0"/>
              <a:t> of </a:t>
            </a:r>
            <a:r>
              <a:rPr lang="fr-FR" sz="2600" dirty="0" err="1"/>
              <a:t>their</a:t>
            </a:r>
            <a:r>
              <a:rPr lang="fr-FR" sz="2600" dirty="0"/>
              <a:t> Taylor expansion. </a:t>
            </a:r>
          </a:p>
          <a:p>
            <a:pPr marL="457200" indent="-457200">
              <a:buFont typeface="Arial" panose="020B0604020202020204" pitchFamily="34" charset="0"/>
              <a:buChar char="•"/>
            </a:pPr>
            <a:r>
              <a:rPr lang="fr-FR" sz="2600" dirty="0"/>
              <a:t>It </a:t>
            </a:r>
            <a:r>
              <a:rPr lang="fr-FR" sz="2600" dirty="0" err="1"/>
              <a:t>became</a:t>
            </a:r>
            <a:r>
              <a:rPr lang="fr-FR" sz="2600" dirty="0"/>
              <a:t> </a:t>
            </a:r>
            <a:r>
              <a:rPr lang="fr-FR" sz="2600" dirty="0" err="1"/>
              <a:t>necessary</a:t>
            </a:r>
            <a:r>
              <a:rPr lang="fr-FR" sz="2600" dirty="0"/>
              <a:t> </a:t>
            </a:r>
            <a:r>
              <a:rPr lang="fr-FR" sz="2600" dirty="0" err="1"/>
              <a:t>is</a:t>
            </a:r>
            <a:r>
              <a:rPr lang="fr-FR" sz="2600" dirty="0"/>
              <a:t> to </a:t>
            </a:r>
            <a:r>
              <a:rPr lang="fr-FR" sz="2600" dirty="0" err="1">
                <a:solidFill>
                  <a:srgbClr val="0000FF"/>
                </a:solidFill>
              </a:rPr>
              <a:t>view</a:t>
            </a:r>
            <a:r>
              <a:rPr lang="fr-FR" sz="2600" dirty="0">
                <a:solidFill>
                  <a:srgbClr val="0000FF"/>
                </a:solidFill>
              </a:rPr>
              <a:t> </a:t>
            </a:r>
            <a:r>
              <a:rPr lang="fr-FR" sz="2600" dirty="0" err="1">
                <a:solidFill>
                  <a:srgbClr val="0000FF"/>
                </a:solidFill>
              </a:rPr>
              <a:t>hyperbolic</a:t>
            </a:r>
            <a:r>
              <a:rPr lang="fr-FR" sz="2600" dirty="0">
                <a:solidFill>
                  <a:srgbClr val="0000FF"/>
                </a:solidFill>
              </a:rPr>
              <a:t> and </a:t>
            </a:r>
            <a:r>
              <a:rPr lang="fr-FR" sz="2600" dirty="0" err="1">
                <a:solidFill>
                  <a:srgbClr val="0000FF"/>
                </a:solidFill>
              </a:rPr>
              <a:t>elliptic</a:t>
            </a:r>
            <a:r>
              <a:rPr lang="fr-FR" sz="2600" dirty="0">
                <a:solidFill>
                  <a:srgbClr val="0000FF"/>
                </a:solidFill>
              </a:rPr>
              <a:t> </a:t>
            </a:r>
            <a:r>
              <a:rPr lang="fr-FR" sz="2600" dirty="0" err="1">
                <a:solidFill>
                  <a:srgbClr val="0000FF"/>
                </a:solidFill>
              </a:rPr>
              <a:t>problems</a:t>
            </a:r>
            <a:r>
              <a:rPr lang="fr-FR" sz="2600" dirty="0">
                <a:solidFill>
                  <a:srgbClr val="0000FF"/>
                </a:solidFill>
              </a:rPr>
              <a:t> as </a:t>
            </a:r>
            <a:r>
              <a:rPr lang="fr-FR" sz="2600" dirty="0" err="1">
                <a:solidFill>
                  <a:srgbClr val="0000FF"/>
                </a:solidFill>
              </a:rPr>
              <a:t>special</a:t>
            </a:r>
            <a:r>
              <a:rPr lang="fr-FR" sz="2600" dirty="0">
                <a:solidFill>
                  <a:srgbClr val="0000FF"/>
                </a:solidFill>
              </a:rPr>
              <a:t> cases of EPD-like </a:t>
            </a:r>
            <a:r>
              <a:rPr lang="fr-FR" sz="2600" dirty="0" err="1">
                <a:solidFill>
                  <a:srgbClr val="0000FF"/>
                </a:solidFill>
              </a:rPr>
              <a:t>problems</a:t>
            </a:r>
            <a:r>
              <a:rPr lang="fr-FR" sz="2600" dirty="0">
                <a:solidFill>
                  <a:srgbClr val="0000FF"/>
                </a:solidFill>
              </a:rPr>
              <a:t>.</a:t>
            </a:r>
          </a:p>
          <a:p>
            <a:pPr marL="457200" indent="-457200">
              <a:buFont typeface="Arial" panose="020B0604020202020204" pitchFamily="34" charset="0"/>
              <a:buChar char="•"/>
            </a:pPr>
            <a:r>
              <a:rPr lang="fr-FR" sz="2600" dirty="0" err="1"/>
              <a:t>Integral</a:t>
            </a:r>
            <a:r>
              <a:rPr lang="fr-FR" sz="2600" dirty="0"/>
              <a:t> and </a:t>
            </a:r>
            <a:r>
              <a:rPr lang="fr-FR" sz="2600" dirty="0">
                <a:solidFill>
                  <a:srgbClr val="0000FF"/>
                </a:solidFill>
              </a:rPr>
              <a:t>non-</a:t>
            </a:r>
            <a:r>
              <a:rPr lang="fr-FR" sz="2600" dirty="0" err="1">
                <a:solidFill>
                  <a:srgbClr val="0000FF"/>
                </a:solidFill>
              </a:rPr>
              <a:t>integral</a:t>
            </a:r>
            <a:r>
              <a:rPr lang="fr-FR" sz="2600" dirty="0">
                <a:solidFill>
                  <a:srgbClr val="0000FF"/>
                </a:solidFill>
              </a:rPr>
              <a:t> </a:t>
            </a:r>
            <a:r>
              <a:rPr lang="fr-FR" sz="2600" dirty="0" err="1">
                <a:solidFill>
                  <a:srgbClr val="0000FF"/>
                </a:solidFill>
              </a:rPr>
              <a:t>powers</a:t>
            </a:r>
            <a:r>
              <a:rPr lang="fr-FR" sz="2600" dirty="0"/>
              <a:t>, as </a:t>
            </a:r>
            <a:r>
              <a:rPr lang="fr-FR" sz="2600" dirty="0" err="1"/>
              <a:t>well</a:t>
            </a:r>
            <a:r>
              <a:rPr lang="fr-FR" sz="2600" dirty="0"/>
              <a:t> as </a:t>
            </a:r>
            <a:r>
              <a:rPr lang="fr-FR" sz="2600" dirty="0" err="1">
                <a:solidFill>
                  <a:srgbClr val="0000FF"/>
                </a:solidFill>
              </a:rPr>
              <a:t>logarithms</a:t>
            </a:r>
            <a:r>
              <a:rPr lang="fr-FR" sz="2600" dirty="0"/>
              <a:t>, </a:t>
            </a:r>
            <a:r>
              <a:rPr lang="fr-FR" sz="2600" dirty="0">
                <a:solidFill>
                  <a:srgbClr val="0000FF"/>
                </a:solidFill>
              </a:rPr>
              <a:t>are the </a:t>
            </a:r>
            <a:r>
              <a:rPr lang="fr-FR" sz="2600" dirty="0" err="1">
                <a:solidFill>
                  <a:srgbClr val="0000FF"/>
                </a:solidFill>
              </a:rPr>
              <a:t>rule</a:t>
            </a:r>
            <a:r>
              <a:rPr lang="fr-FR" sz="2600" dirty="0">
                <a:solidFill>
                  <a:srgbClr val="0000FF"/>
                </a:solidFill>
              </a:rPr>
              <a:t>, not an exception</a:t>
            </a:r>
            <a:r>
              <a:rPr lang="fr-FR" sz="2600" dirty="0"/>
              <a:t>.</a:t>
            </a:r>
          </a:p>
        </p:txBody>
      </p:sp>
    </p:spTree>
    <p:extLst>
      <p:ext uri="{BB962C8B-B14F-4D97-AF65-F5344CB8AC3E}">
        <p14:creationId xmlns:p14="http://schemas.microsoft.com/office/powerpoint/2010/main" val="11002642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199" y="127687"/>
            <a:ext cx="8345271" cy="1096068"/>
          </a:xfrm>
        </p:spPr>
        <p:txBody>
          <a:bodyPr>
            <a:normAutofit fontScale="90000"/>
          </a:bodyPr>
          <a:lstStyle/>
          <a:p>
            <a:r>
              <a:rPr lang="fr-FR" dirty="0"/>
              <a:t>3. How do </a:t>
            </a:r>
            <a:r>
              <a:rPr lang="fr-FR" dirty="0" err="1"/>
              <a:t>you</a:t>
            </a:r>
            <a:r>
              <a:rPr lang="fr-FR" dirty="0"/>
              <a:t> </a:t>
            </a:r>
            <a:r>
              <a:rPr lang="fr-FR" dirty="0" err="1"/>
              <a:t>account</a:t>
            </a:r>
            <a:r>
              <a:rPr lang="fr-FR" dirty="0"/>
              <a:t> for </a:t>
            </a:r>
            <a:r>
              <a:rPr lang="fr-FR" dirty="0" err="1"/>
              <a:t>these</a:t>
            </a:r>
            <a:r>
              <a:rPr lang="fr-FR" dirty="0"/>
              <a:t> </a:t>
            </a:r>
            <a:r>
              <a:rPr lang="fr-FR" dirty="0" err="1"/>
              <a:t>facts</a:t>
            </a:r>
            <a:r>
              <a:rPr lang="fr-FR" dirty="0"/>
              <a:t> ?</a:t>
            </a:r>
            <a:endParaRPr lang="en-US" dirty="0"/>
          </a:p>
        </p:txBody>
      </p:sp>
      <p:sp>
        <p:nvSpPr>
          <p:cNvPr id="4" name="Espace réservé du contenu 3"/>
          <p:cNvSpPr>
            <a:spLocks noGrp="1"/>
          </p:cNvSpPr>
          <p:nvPr>
            <p:ph idx="1"/>
          </p:nvPr>
        </p:nvSpPr>
        <p:spPr>
          <a:xfrm>
            <a:off x="399364" y="1223755"/>
            <a:ext cx="8345271" cy="5634245"/>
          </a:xfrm>
        </p:spPr>
        <p:txBody>
          <a:bodyPr/>
          <a:lstStyle/>
          <a:p>
            <a:pPr>
              <a:buFont typeface="Arial" panose="020B0604020202020204" pitchFamily="34" charset="0"/>
              <a:buChar char="•"/>
            </a:pPr>
            <a:r>
              <a:rPr lang="en-US" sz="2400" dirty="0"/>
              <a:t>EPD-like equations (= Fuchsian PDEs) are more general than hyperbolic equations, that are a special case of them. They cannot be avoided because </a:t>
            </a:r>
          </a:p>
          <a:p>
            <a:pPr marL="628650" lvl="1" indent="-514350">
              <a:buFont typeface="+mj-lt"/>
              <a:buAutoNum type="arabicPeriod"/>
            </a:pPr>
            <a:r>
              <a:rPr lang="en-US" sz="2400" dirty="0"/>
              <a:t>The theory of </a:t>
            </a:r>
            <a:r>
              <a:rPr lang="en-US" sz="2400" b="1" dirty="0">
                <a:solidFill>
                  <a:srgbClr val="0000FF"/>
                </a:solidFill>
              </a:rPr>
              <a:t>solitons</a:t>
            </a:r>
            <a:r>
              <a:rPr lang="en-US" sz="2400" dirty="0"/>
              <a:t> led to expansions in which </a:t>
            </a:r>
            <a:r>
              <a:rPr lang="en-US" sz="2400" b="1" dirty="0">
                <a:solidFill>
                  <a:srgbClr val="0000FF"/>
                </a:solidFill>
              </a:rPr>
              <a:t>arbitrary functions are not the first terms in the Taylor expansion</a:t>
            </a:r>
            <a:r>
              <a:rPr lang="en-US" sz="2400" dirty="0"/>
              <a:t>.</a:t>
            </a:r>
          </a:p>
          <a:p>
            <a:pPr marL="628650" lvl="1" indent="-514350">
              <a:buFont typeface="+mj-lt"/>
              <a:buAutoNum type="arabicPeriod"/>
            </a:pPr>
            <a:r>
              <a:rPr lang="en-US" sz="2400" dirty="0"/>
              <a:t>Failure of </a:t>
            </a:r>
            <a:r>
              <a:rPr lang="en-US" sz="2400" dirty="0" err="1"/>
              <a:t>L</a:t>
            </a:r>
            <a:r>
              <a:rPr lang="en-US" sz="2400" baseline="30000" dirty="0" err="1"/>
              <a:t>p</a:t>
            </a:r>
            <a:r>
              <a:rPr lang="en-US" sz="2400" dirty="0"/>
              <a:t> estimates for wave equations (</a:t>
            </a:r>
            <a:r>
              <a:rPr lang="en-US" sz="2400" b="1" dirty="0">
                <a:solidFill>
                  <a:srgbClr val="0000FF"/>
                </a:solidFill>
              </a:rPr>
              <a:t>Littman</a:t>
            </a:r>
            <a:r>
              <a:rPr lang="en-US" sz="2400" dirty="0"/>
              <a:t>), except in 1D. Suggests symmetric-hyperbolic theory incomplete.</a:t>
            </a:r>
          </a:p>
          <a:p>
            <a:pPr marL="628650" lvl="1" indent="-514350">
              <a:buFont typeface="+mj-lt"/>
              <a:buAutoNum type="arabicPeriod"/>
            </a:pPr>
            <a:r>
              <a:rPr lang="en-US" sz="2400" dirty="0"/>
              <a:t>Blow-up problem requires Fuchsian Reduction.</a:t>
            </a:r>
          </a:p>
          <a:p>
            <a:pPr>
              <a:buFont typeface="Arial" panose="020B0604020202020204" pitchFamily="34" charset="0"/>
              <a:buChar char="•"/>
            </a:pPr>
            <a:r>
              <a:rPr lang="en-US" sz="2400" dirty="0"/>
              <a:t>General theory [elliptic : </a:t>
            </a:r>
            <a:r>
              <a:rPr lang="en-US" sz="2400" dirty="0" err="1"/>
              <a:t>Fichera</a:t>
            </a:r>
            <a:r>
              <a:rPr lang="en-US" sz="2400" dirty="0"/>
              <a:t>, </a:t>
            </a:r>
            <a:r>
              <a:rPr lang="en-US" sz="2400" dirty="0" err="1"/>
              <a:t>Oleinik-Radkevich</a:t>
            </a:r>
            <a:r>
              <a:rPr lang="en-US" sz="2400" dirty="0"/>
              <a:t>, SK ; hyperbolic : </a:t>
            </a:r>
            <a:r>
              <a:rPr lang="en-US" sz="2400" dirty="0" err="1"/>
              <a:t>Tahara</a:t>
            </a:r>
            <a:r>
              <a:rPr lang="en-US" sz="2400" dirty="0"/>
              <a:t>, </a:t>
            </a:r>
            <a:r>
              <a:rPr lang="en-US" sz="2400" dirty="0" err="1"/>
              <a:t>Baouendi-Goulaouic</a:t>
            </a:r>
            <a:r>
              <a:rPr lang="en-US" sz="2400" dirty="0"/>
              <a:t>, SK-Littman]. Open problems: optimal regularity in terms of coefficients (SK, J. Differential Equations, 1996)</a:t>
            </a:r>
          </a:p>
          <a:p>
            <a:pPr>
              <a:buFont typeface="Arial" panose="020B0604020202020204" pitchFamily="34" charset="0"/>
              <a:buChar char="•"/>
            </a:pPr>
            <a:endParaRPr lang="en-US" sz="2400" dirty="0"/>
          </a:p>
        </p:txBody>
      </p:sp>
    </p:spTree>
    <p:extLst>
      <p:ext uri="{BB962C8B-B14F-4D97-AF65-F5344CB8AC3E}">
        <p14:creationId xmlns:p14="http://schemas.microsoft.com/office/powerpoint/2010/main" val="244662734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199" y="127687"/>
            <a:ext cx="8345271" cy="1096068"/>
          </a:xfrm>
        </p:spPr>
        <p:txBody>
          <a:bodyPr>
            <a:normAutofit/>
          </a:bodyPr>
          <a:lstStyle/>
          <a:p>
            <a:r>
              <a:rPr lang="fr-FR" dirty="0"/>
              <a:t>Conclusion of Part 3</a:t>
            </a:r>
            <a:endParaRPr lang="en-US" dirty="0"/>
          </a:p>
        </p:txBody>
      </p:sp>
      <p:sp>
        <p:nvSpPr>
          <p:cNvPr id="4" name="Espace réservé du contenu 3"/>
          <p:cNvSpPr>
            <a:spLocks noGrp="1"/>
          </p:cNvSpPr>
          <p:nvPr>
            <p:ph idx="1"/>
          </p:nvPr>
        </p:nvSpPr>
        <p:spPr>
          <a:xfrm>
            <a:off x="399364" y="1358769"/>
            <a:ext cx="8345271" cy="5371543"/>
          </a:xfrm>
        </p:spPr>
        <p:txBody>
          <a:bodyPr/>
          <a:lstStyle/>
          <a:p>
            <a:pPr marL="514350" indent="-514350">
              <a:buFont typeface="+mj-lt"/>
              <a:buAutoNum type="arabicPeriod"/>
            </a:pPr>
            <a:r>
              <a:rPr lang="en-US" sz="2400" dirty="0"/>
              <a:t>The theory of well-</a:t>
            </a:r>
            <a:r>
              <a:rPr lang="en-US" sz="2400" dirty="0" err="1"/>
              <a:t>posedness</a:t>
            </a:r>
            <a:r>
              <a:rPr lang="en-US" sz="2400" dirty="0"/>
              <a:t> (Hadamard) led to the impression that the Cauchy and Dirichlet problems </a:t>
            </a:r>
            <a:r>
              <a:rPr lang="en-US" sz="2400" dirty="0">
                <a:solidFill>
                  <a:srgbClr val="FF0000"/>
                </a:solidFill>
              </a:rPr>
              <a:t>should be</a:t>
            </a:r>
            <a:r>
              <a:rPr lang="en-US" sz="2400" dirty="0"/>
              <a:t> the focus of PDE theory, just because they </a:t>
            </a:r>
            <a:r>
              <a:rPr lang="en-US" sz="2400" dirty="0">
                <a:solidFill>
                  <a:srgbClr val="C00000"/>
                </a:solidFill>
              </a:rPr>
              <a:t>could be </a:t>
            </a:r>
            <a:r>
              <a:rPr lang="en-US" sz="2400" dirty="0"/>
              <a:t>solved in a convenient framework.</a:t>
            </a:r>
          </a:p>
          <a:p>
            <a:pPr marL="514350" indent="-514350">
              <a:buFont typeface="+mj-lt"/>
              <a:buAutoNum type="arabicPeriod"/>
            </a:pPr>
            <a:r>
              <a:rPr lang="en-US" sz="2400" dirty="0"/>
              <a:t>The theory of the hyperbolic Cauchy problem &amp; elliptic Dirichlet problems </a:t>
            </a:r>
            <a:r>
              <a:rPr lang="en-US" sz="2400" dirty="0">
                <a:solidFill>
                  <a:srgbClr val="FF0000"/>
                </a:solidFill>
              </a:rPr>
              <a:t>became a “paradigm”.</a:t>
            </a:r>
          </a:p>
          <a:p>
            <a:pPr marL="514350" indent="-514350">
              <a:buFont typeface="+mj-lt"/>
              <a:buAutoNum type="arabicPeriod"/>
            </a:pPr>
            <a:r>
              <a:rPr lang="en-US" sz="2400" dirty="0"/>
              <a:t>Paradigm </a:t>
            </a:r>
            <a:r>
              <a:rPr lang="en-US" sz="2400" dirty="0">
                <a:solidFill>
                  <a:srgbClr val="FF0000"/>
                </a:solidFill>
              </a:rPr>
              <a:t>failed</a:t>
            </a:r>
            <a:r>
              <a:rPr lang="en-US" sz="2400" dirty="0"/>
              <a:t> because of soliton theory, </a:t>
            </a:r>
          </a:p>
        </p:txBody>
      </p:sp>
    </p:spTree>
    <p:extLst>
      <p:ext uri="{BB962C8B-B14F-4D97-AF65-F5344CB8AC3E}">
        <p14:creationId xmlns:p14="http://schemas.microsoft.com/office/powerpoint/2010/main" val="3523159049"/>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1808820"/>
            <a:ext cx="8697913" cy="1988726"/>
          </a:xfrm>
        </p:spPr>
        <p:txBody>
          <a:bodyPr>
            <a:normAutofit/>
          </a:bodyPr>
          <a:lstStyle/>
          <a:p>
            <a:pPr algn="ctr" eaLnBrk="1" hangingPunct="1"/>
            <a:r>
              <a:rPr lang="fr-FR" altLang="fr-FR" b="1" dirty="0" err="1"/>
              <a:t>CONclusion</a:t>
            </a:r>
            <a:br>
              <a:rPr lang="fr-FR" altLang="fr-FR" b="1" dirty="0"/>
            </a:br>
            <a:endParaRPr lang="fr-FR" altLang="fr-FR" b="1" dirty="0"/>
          </a:p>
        </p:txBody>
      </p:sp>
    </p:spTree>
    <p:extLst>
      <p:ext uri="{BB962C8B-B14F-4D97-AF65-F5344CB8AC3E}">
        <p14:creationId xmlns:p14="http://schemas.microsoft.com/office/powerpoint/2010/main" val="163439577"/>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005547-FD83-4C84-9CDD-6B95B2AA1D94}"/>
              </a:ext>
            </a:extLst>
          </p:cNvPr>
          <p:cNvSpPr>
            <a:spLocks noGrp="1"/>
          </p:cNvSpPr>
          <p:nvPr>
            <p:ph type="title"/>
          </p:nvPr>
        </p:nvSpPr>
        <p:spPr>
          <a:xfrm>
            <a:off x="457199" y="152400"/>
            <a:ext cx="8165251" cy="846330"/>
          </a:xfrm>
        </p:spPr>
        <p:txBody>
          <a:bodyPr/>
          <a:lstStyle/>
          <a:p>
            <a:r>
              <a:rPr lang="fr-FR" dirty="0" err="1"/>
              <a:t>We</a:t>
            </a:r>
            <a:r>
              <a:rPr lang="fr-FR" dirty="0"/>
              <a:t> have </a:t>
            </a:r>
            <a:r>
              <a:rPr lang="fr-FR" dirty="0" err="1"/>
              <a:t>seen</a:t>
            </a:r>
            <a:r>
              <a:rPr lang="fr-FR" dirty="0"/>
              <a:t> </a:t>
            </a:r>
            <a:r>
              <a:rPr lang="fr-FR" dirty="0" err="1"/>
              <a:t>that</a:t>
            </a:r>
            <a:r>
              <a:rPr lang="fr-FR" dirty="0"/>
              <a:t> :</a:t>
            </a:r>
          </a:p>
        </p:txBody>
      </p:sp>
      <p:sp>
        <p:nvSpPr>
          <p:cNvPr id="3" name="Espace réservé du contenu 2">
            <a:extLst>
              <a:ext uri="{FF2B5EF4-FFF2-40B4-BE49-F238E27FC236}">
                <a16:creationId xmlns:a16="http://schemas.microsoft.com/office/drawing/2014/main" id="{EA8F0338-BAFF-41BA-A906-4B41DBCA1723}"/>
              </a:ext>
            </a:extLst>
          </p:cNvPr>
          <p:cNvSpPr>
            <a:spLocks noGrp="1"/>
          </p:cNvSpPr>
          <p:nvPr>
            <p:ph idx="1"/>
          </p:nvPr>
        </p:nvSpPr>
        <p:spPr>
          <a:xfrm>
            <a:off x="116505" y="1000436"/>
            <a:ext cx="8505945" cy="5857564"/>
          </a:xfrm>
        </p:spPr>
        <p:txBody>
          <a:bodyPr/>
          <a:lstStyle/>
          <a:p>
            <a:pPr>
              <a:lnSpc>
                <a:spcPct val="115000"/>
              </a:lnSpc>
              <a:spcAft>
                <a:spcPts val="1000"/>
              </a:spcAft>
              <a:buFont typeface="Arial" panose="020B0604020202020204" pitchFamily="34" charset="0"/>
              <a:buChar char="•"/>
            </a:pPr>
            <a:r>
              <a:rPr lang="fr-FR" sz="2400" dirty="0">
                <a:effectLst/>
                <a:ea typeface="SimSun" panose="02010600030101010101" pitchFamily="2" charset="-122"/>
                <a:cs typeface="Akshar Unicode" panose="00000400000000000000" pitchFamily="2" charset="0"/>
              </a:rPr>
              <a:t>The EPD </a:t>
            </a:r>
            <a:r>
              <a:rPr lang="fr-FR" sz="2400" dirty="0" err="1">
                <a:effectLst/>
                <a:ea typeface="SimSun" panose="02010600030101010101" pitchFamily="2" charset="-122"/>
                <a:cs typeface="Akshar Unicode" panose="00000400000000000000" pitchFamily="2" charset="0"/>
              </a:rPr>
              <a:t>was</a:t>
            </a:r>
            <a:r>
              <a:rPr lang="fr-FR" sz="2400" dirty="0">
                <a:effectLst/>
                <a:ea typeface="SimSun" panose="02010600030101010101" pitchFamily="2" charset="-122"/>
                <a:cs typeface="Akshar Unicode" panose="00000400000000000000" pitchFamily="2" charset="0"/>
              </a:rPr>
              <a:t> the </a:t>
            </a:r>
            <a:r>
              <a:rPr lang="fr-FR" sz="2400" dirty="0">
                <a:solidFill>
                  <a:srgbClr val="0000FF"/>
                </a:solidFill>
                <a:effectLst/>
                <a:ea typeface="SimSun" panose="02010600030101010101" pitchFamily="2" charset="-122"/>
                <a:cs typeface="Akshar Unicode" panose="00000400000000000000" pitchFamily="2" charset="0"/>
              </a:rPr>
              <a:t>first PDE to </a:t>
            </a:r>
            <a:r>
              <a:rPr lang="fr-FR" sz="2400" dirty="0" err="1">
                <a:solidFill>
                  <a:srgbClr val="0000FF"/>
                </a:solidFill>
                <a:effectLst/>
                <a:ea typeface="SimSun" panose="02010600030101010101" pitchFamily="2" charset="-122"/>
                <a:cs typeface="Akshar Unicode" panose="00000400000000000000" pitchFamily="2" charset="0"/>
              </a:rPr>
              <a:t>be</a:t>
            </a:r>
            <a:r>
              <a:rPr lang="fr-FR" sz="2400" dirty="0">
                <a:solidFill>
                  <a:srgbClr val="0000FF"/>
                </a:solidFill>
                <a:effectLst/>
                <a:ea typeface="SimSun" panose="02010600030101010101" pitchFamily="2" charset="-122"/>
                <a:cs typeface="Akshar Unicode" panose="00000400000000000000" pitchFamily="2" charset="0"/>
              </a:rPr>
              <a:t> </a:t>
            </a:r>
            <a:r>
              <a:rPr lang="fr-FR" sz="2400" dirty="0" err="1">
                <a:solidFill>
                  <a:srgbClr val="0000FF"/>
                </a:solidFill>
                <a:effectLst/>
                <a:ea typeface="SimSun" panose="02010600030101010101" pitchFamily="2" charset="-122"/>
                <a:cs typeface="Akshar Unicode" panose="00000400000000000000" pitchFamily="2" charset="0"/>
              </a:rPr>
              <a:t>written</a:t>
            </a:r>
            <a:r>
              <a:rPr lang="fr-FR" sz="2400" dirty="0">
                <a:effectLst/>
                <a:ea typeface="SimSun" panose="02010600030101010101" pitchFamily="2" charset="-122"/>
                <a:cs typeface="Akshar Unicode" panose="00000400000000000000" pitchFamily="2" charset="0"/>
              </a:rPr>
              <a:t>, but </a:t>
            </a:r>
            <a:r>
              <a:rPr lang="fr-FR" sz="2400" dirty="0" err="1">
                <a:effectLst/>
                <a:ea typeface="SimSun" panose="02010600030101010101" pitchFamily="2" charset="-122"/>
                <a:cs typeface="Akshar Unicode" panose="00000400000000000000" pitchFamily="2" charset="0"/>
              </a:rPr>
              <a:t>was</a:t>
            </a:r>
            <a:r>
              <a:rPr lang="fr-FR" sz="2400" dirty="0">
                <a:effectLst/>
                <a:ea typeface="SimSun" panose="02010600030101010101" pitchFamily="2" charset="-122"/>
                <a:cs typeface="Akshar Unicode" panose="00000400000000000000" pitchFamily="2" charset="0"/>
              </a:rPr>
              <a:t> </a:t>
            </a:r>
            <a:r>
              <a:rPr lang="fr-FR" sz="2400" dirty="0" err="1">
                <a:effectLst/>
                <a:ea typeface="SimSun" panose="02010600030101010101" pitchFamily="2" charset="-122"/>
                <a:cs typeface="Akshar Unicode" panose="00000400000000000000" pitchFamily="2" charset="0"/>
              </a:rPr>
              <a:t>forgotten</a:t>
            </a:r>
            <a:r>
              <a:rPr lang="fr-FR" sz="2400" dirty="0">
                <a:effectLst/>
                <a:ea typeface="SimSun" panose="02010600030101010101" pitchFamily="2" charset="-122"/>
                <a:cs typeface="Akshar Unicode" panose="00000400000000000000" pitchFamily="2" charset="0"/>
              </a:rPr>
              <a:t>.</a:t>
            </a:r>
          </a:p>
          <a:p>
            <a:pPr>
              <a:lnSpc>
                <a:spcPct val="115000"/>
              </a:lnSpc>
              <a:spcAft>
                <a:spcPts val="1000"/>
              </a:spcAft>
              <a:buFont typeface="Arial" panose="020B0604020202020204" pitchFamily="34" charset="0"/>
              <a:buChar char="•"/>
            </a:pPr>
            <a:r>
              <a:rPr lang="fr-FR" sz="2400" dirty="0">
                <a:ea typeface="SimSun" panose="02010600030101010101" pitchFamily="2" charset="-122"/>
                <a:cs typeface="Akshar Unicode" panose="00000400000000000000" pitchFamily="2" charset="0"/>
              </a:rPr>
              <a:t>It </a:t>
            </a:r>
            <a:r>
              <a:rPr lang="fr-FR" sz="2400" dirty="0" err="1">
                <a:ea typeface="SimSun" panose="02010600030101010101" pitchFamily="2" charset="-122"/>
                <a:cs typeface="Akshar Unicode" panose="00000400000000000000" pitchFamily="2" charset="0"/>
              </a:rPr>
              <a:t>played</a:t>
            </a:r>
            <a:r>
              <a:rPr lang="fr-FR" sz="2400" dirty="0">
                <a:ea typeface="SimSun" panose="02010600030101010101" pitchFamily="2" charset="-122"/>
                <a:cs typeface="Akshar Unicode" panose="00000400000000000000" pitchFamily="2" charset="0"/>
              </a:rPr>
              <a:t> a </a:t>
            </a:r>
            <a:r>
              <a:rPr lang="fr-FR" sz="2400" dirty="0">
                <a:solidFill>
                  <a:srgbClr val="0000FF"/>
                </a:solidFill>
                <a:ea typeface="SimSun" panose="02010600030101010101" pitchFamily="2" charset="-122"/>
                <a:cs typeface="Akshar Unicode" panose="00000400000000000000" pitchFamily="2" charset="0"/>
              </a:rPr>
              <a:t>central rôle in </a:t>
            </a:r>
            <a:r>
              <a:rPr lang="fr-FR" sz="2400" dirty="0" err="1">
                <a:solidFill>
                  <a:srgbClr val="0000FF"/>
                </a:solidFill>
                <a:ea typeface="SimSun" panose="02010600030101010101" pitchFamily="2" charset="-122"/>
                <a:cs typeface="Akshar Unicode" panose="00000400000000000000" pitchFamily="2" charset="0"/>
              </a:rPr>
              <a:t>PDEs</a:t>
            </a:r>
            <a:r>
              <a:rPr lang="fr-FR" sz="2400" dirty="0">
                <a:solidFill>
                  <a:srgbClr val="0000FF"/>
                </a:solidFill>
                <a:ea typeface="SimSun" panose="02010600030101010101" pitchFamily="2" charset="-122"/>
                <a:cs typeface="Akshar Unicode" panose="00000400000000000000" pitchFamily="2" charset="0"/>
              </a:rPr>
              <a:t> </a:t>
            </a:r>
            <a:r>
              <a:rPr lang="fr-FR" sz="2400" dirty="0" err="1">
                <a:solidFill>
                  <a:srgbClr val="0000FF"/>
                </a:solidFill>
                <a:ea typeface="SimSun" panose="02010600030101010101" pitchFamily="2" charset="-122"/>
                <a:cs typeface="Akshar Unicode" panose="00000400000000000000" pitchFamily="2" charset="0"/>
              </a:rPr>
              <a:t>until</a:t>
            </a:r>
            <a:r>
              <a:rPr lang="fr-FR" sz="2400" dirty="0">
                <a:solidFill>
                  <a:srgbClr val="0000FF"/>
                </a:solidFill>
                <a:ea typeface="SimSun" panose="02010600030101010101" pitchFamily="2" charset="-122"/>
                <a:cs typeface="Akshar Unicode" panose="00000400000000000000" pitchFamily="2" charset="0"/>
              </a:rPr>
              <a:t> the </a:t>
            </a:r>
            <a:r>
              <a:rPr lang="fr-FR" sz="2400" dirty="0" err="1">
                <a:solidFill>
                  <a:srgbClr val="0000FF"/>
                </a:solidFill>
                <a:ea typeface="SimSun" panose="02010600030101010101" pitchFamily="2" charset="-122"/>
                <a:cs typeface="Akshar Unicode" panose="00000400000000000000" pitchFamily="2" charset="0"/>
              </a:rPr>
              <a:t>theory</a:t>
            </a:r>
            <a:r>
              <a:rPr lang="fr-FR" sz="2400" dirty="0">
                <a:solidFill>
                  <a:srgbClr val="0000FF"/>
                </a:solidFill>
                <a:ea typeface="SimSun" panose="02010600030101010101" pitchFamily="2" charset="-122"/>
                <a:cs typeface="Akshar Unicode" panose="00000400000000000000" pitchFamily="2" charset="0"/>
              </a:rPr>
              <a:t> of </a:t>
            </a:r>
            <a:r>
              <a:rPr lang="fr-FR" sz="2400" dirty="0" err="1">
                <a:solidFill>
                  <a:srgbClr val="0000FF"/>
                </a:solidFill>
                <a:ea typeface="SimSun" panose="02010600030101010101" pitchFamily="2" charset="-122"/>
                <a:cs typeface="Akshar Unicode" panose="00000400000000000000" pitchFamily="2" charset="0"/>
              </a:rPr>
              <a:t>well-posedness</a:t>
            </a:r>
            <a:r>
              <a:rPr lang="fr-FR" sz="2400" dirty="0">
                <a:ea typeface="SimSun" panose="02010600030101010101" pitchFamily="2" charset="-122"/>
                <a:cs typeface="Akshar Unicode" panose="00000400000000000000" pitchFamily="2" charset="0"/>
              </a:rPr>
              <a:t> </a:t>
            </a:r>
            <a:r>
              <a:rPr lang="fr-FR" sz="2400" dirty="0" err="1">
                <a:ea typeface="SimSun" panose="02010600030101010101" pitchFamily="2" charset="-122"/>
                <a:cs typeface="Akshar Unicode" panose="00000400000000000000" pitchFamily="2" charset="0"/>
              </a:rPr>
              <a:t>that</a:t>
            </a:r>
            <a:r>
              <a:rPr lang="fr-FR" sz="2400" dirty="0">
                <a:ea typeface="SimSun" panose="02010600030101010101" pitchFamily="2" charset="-122"/>
                <a:cs typeface="Akshar Unicode" panose="00000400000000000000" pitchFamily="2" charset="0"/>
              </a:rPr>
              <a:t> </a:t>
            </a:r>
            <a:r>
              <a:rPr lang="fr-FR" sz="2400" dirty="0" err="1">
                <a:ea typeface="SimSun" panose="02010600030101010101" pitchFamily="2" charset="-122"/>
                <a:cs typeface="Akshar Unicode" panose="00000400000000000000" pitchFamily="2" charset="0"/>
              </a:rPr>
              <a:t>suggested</a:t>
            </a:r>
            <a:r>
              <a:rPr lang="fr-FR" sz="2400" dirty="0">
                <a:ea typeface="SimSun" panose="02010600030101010101" pitchFamily="2" charset="-122"/>
                <a:cs typeface="Akshar Unicode" panose="00000400000000000000" pitchFamily="2" charset="0"/>
              </a:rPr>
              <a:t> the </a:t>
            </a:r>
            <a:r>
              <a:rPr lang="fr-FR" sz="2400" dirty="0">
                <a:solidFill>
                  <a:srgbClr val="FF0000"/>
                </a:solidFill>
                <a:ea typeface="SimSun" panose="02010600030101010101" pitchFamily="2" charset="-122"/>
                <a:cs typeface="Akshar Unicode" panose="00000400000000000000" pitchFamily="2" charset="0"/>
              </a:rPr>
              <a:t>Cauchy and Dirichlet </a:t>
            </a:r>
            <a:r>
              <a:rPr lang="fr-FR" sz="2400" dirty="0" err="1">
                <a:solidFill>
                  <a:srgbClr val="FF0000"/>
                </a:solidFill>
                <a:ea typeface="SimSun" panose="02010600030101010101" pitchFamily="2" charset="-122"/>
                <a:cs typeface="Akshar Unicode" panose="00000400000000000000" pitchFamily="2" charset="0"/>
              </a:rPr>
              <a:t>problems</a:t>
            </a:r>
            <a:r>
              <a:rPr lang="fr-FR" sz="2400" dirty="0">
                <a:ea typeface="SimSun" panose="02010600030101010101" pitchFamily="2" charset="-122"/>
                <a:cs typeface="Akshar Unicode" panose="00000400000000000000" pitchFamily="2" charset="0"/>
              </a:rPr>
              <a:t> </a:t>
            </a:r>
            <a:r>
              <a:rPr lang="fr-FR" sz="2400" dirty="0" err="1">
                <a:ea typeface="SimSun" panose="02010600030101010101" pitchFamily="2" charset="-122"/>
                <a:cs typeface="Akshar Unicode" panose="00000400000000000000" pitchFamily="2" charset="0"/>
              </a:rPr>
              <a:t>should</a:t>
            </a:r>
            <a:r>
              <a:rPr lang="fr-FR" sz="2400" dirty="0">
                <a:ea typeface="SimSun" panose="02010600030101010101" pitchFamily="2" charset="-122"/>
                <a:cs typeface="Akshar Unicode" panose="00000400000000000000" pitchFamily="2" charset="0"/>
              </a:rPr>
              <a:t> </a:t>
            </a:r>
            <a:r>
              <a:rPr lang="fr-FR" sz="2400" dirty="0" err="1">
                <a:ea typeface="SimSun" panose="02010600030101010101" pitchFamily="2" charset="-122"/>
                <a:cs typeface="Akshar Unicode" panose="00000400000000000000" pitchFamily="2" charset="0"/>
              </a:rPr>
              <a:t>be</a:t>
            </a:r>
            <a:r>
              <a:rPr lang="fr-FR" sz="2400" dirty="0">
                <a:ea typeface="SimSun" panose="02010600030101010101" pitchFamily="2" charset="-122"/>
                <a:cs typeface="Akshar Unicode" panose="00000400000000000000" pitchFamily="2" charset="0"/>
              </a:rPr>
              <a:t> central. But C. &amp; D. </a:t>
            </a:r>
            <a:r>
              <a:rPr lang="fr-FR" sz="2400" dirty="0" err="1">
                <a:ea typeface="SimSun" panose="02010600030101010101" pitchFamily="2" charset="-122"/>
                <a:cs typeface="Akshar Unicode" panose="00000400000000000000" pitchFamily="2" charset="0"/>
              </a:rPr>
              <a:t>problems</a:t>
            </a:r>
            <a:r>
              <a:rPr lang="fr-FR" sz="2400" dirty="0">
                <a:ea typeface="SimSun" panose="02010600030101010101" pitchFamily="2" charset="-122"/>
                <a:cs typeface="Akshar Unicode" panose="00000400000000000000" pitchFamily="2" charset="0"/>
              </a:rPr>
              <a:t> are </a:t>
            </a:r>
            <a:r>
              <a:rPr lang="fr-FR" sz="2400" dirty="0">
                <a:solidFill>
                  <a:srgbClr val="FF0000"/>
                </a:solidFill>
                <a:ea typeface="SimSun" panose="02010600030101010101" pitchFamily="2" charset="-122"/>
                <a:cs typeface="Akshar Unicode" panose="00000400000000000000" pitchFamily="2" charset="0"/>
              </a:rPr>
              <a:t>not </a:t>
            </a:r>
            <a:r>
              <a:rPr lang="fr-FR" sz="2400" dirty="0" err="1">
                <a:solidFill>
                  <a:srgbClr val="FF0000"/>
                </a:solidFill>
                <a:ea typeface="SimSun" panose="02010600030101010101" pitchFamily="2" charset="-122"/>
                <a:cs typeface="Akshar Unicode" panose="00000400000000000000" pitchFamily="2" charset="0"/>
              </a:rPr>
              <a:t>adapted</a:t>
            </a:r>
            <a:r>
              <a:rPr lang="fr-FR" sz="2400" dirty="0">
                <a:solidFill>
                  <a:srgbClr val="FF0000"/>
                </a:solidFill>
                <a:ea typeface="SimSun" panose="02010600030101010101" pitchFamily="2" charset="-122"/>
                <a:cs typeface="Akshar Unicode" panose="00000400000000000000" pitchFamily="2" charset="0"/>
              </a:rPr>
              <a:t> to EPD </a:t>
            </a:r>
            <a:r>
              <a:rPr lang="fr-FR" sz="2400" dirty="0" err="1">
                <a:solidFill>
                  <a:srgbClr val="FF0000"/>
                </a:solidFill>
                <a:ea typeface="SimSun" panose="02010600030101010101" pitchFamily="2" charset="-122"/>
                <a:cs typeface="Akshar Unicode" panose="00000400000000000000" pitchFamily="2" charset="0"/>
              </a:rPr>
              <a:t>eqs</a:t>
            </a:r>
            <a:endParaRPr lang="fr-FR" sz="2400" dirty="0">
              <a:solidFill>
                <a:srgbClr val="FF0000"/>
              </a:solidFill>
              <a:ea typeface="SimSun" panose="02010600030101010101" pitchFamily="2" charset="-122"/>
              <a:cs typeface="Akshar Unicode" panose="00000400000000000000" pitchFamily="2" charset="0"/>
            </a:endParaRPr>
          </a:p>
          <a:p>
            <a:pPr>
              <a:lnSpc>
                <a:spcPct val="115000"/>
              </a:lnSpc>
              <a:spcAft>
                <a:spcPts val="1000"/>
              </a:spcAft>
              <a:buFont typeface="Arial" panose="020B0604020202020204" pitchFamily="34" charset="0"/>
              <a:buChar char="•"/>
            </a:pPr>
            <a:r>
              <a:rPr lang="fr-FR" sz="2400" dirty="0">
                <a:ea typeface="SimSun" panose="02010600030101010101" pitchFamily="2" charset="-122"/>
                <a:cs typeface="Akshar Unicode" panose="00000400000000000000" pitchFamily="2" charset="0"/>
              </a:rPr>
              <a:t>EPD</a:t>
            </a:r>
            <a:r>
              <a:rPr lang="fr-FR" sz="2400" dirty="0">
                <a:effectLst/>
                <a:ea typeface="SimSun" panose="02010600030101010101" pitchFamily="2" charset="-122"/>
                <a:cs typeface="Akshar Unicode" panose="00000400000000000000" pitchFamily="2" charset="0"/>
              </a:rPr>
              <a:t> came back </a:t>
            </a:r>
            <a:r>
              <a:rPr lang="fr-FR" sz="2400" dirty="0" err="1">
                <a:effectLst/>
                <a:ea typeface="SimSun" panose="02010600030101010101" pitchFamily="2" charset="-122"/>
                <a:cs typeface="Akshar Unicode" panose="00000400000000000000" pitchFamily="2" charset="0"/>
              </a:rPr>
              <a:t>because</a:t>
            </a:r>
            <a:r>
              <a:rPr lang="fr-FR" sz="2400" dirty="0">
                <a:effectLst/>
                <a:ea typeface="SimSun" panose="02010600030101010101" pitchFamily="2" charset="-122"/>
                <a:cs typeface="Akshar Unicode" panose="00000400000000000000" pitchFamily="2" charset="0"/>
              </a:rPr>
              <a:t> </a:t>
            </a:r>
            <a:r>
              <a:rPr lang="fr-FR" sz="2400" dirty="0">
                <a:solidFill>
                  <a:srgbClr val="FF0000"/>
                </a:solidFill>
                <a:ea typeface="SimSun" panose="02010600030101010101" pitchFamily="2" charset="-122"/>
                <a:cs typeface="Akshar Unicode" panose="00000400000000000000" pitchFamily="2" charset="0"/>
              </a:rPr>
              <a:t>the </a:t>
            </a:r>
            <a:r>
              <a:rPr lang="fr-FR" sz="2400" dirty="0" err="1">
                <a:solidFill>
                  <a:srgbClr val="FF0000"/>
                </a:solidFill>
                <a:ea typeface="SimSun" panose="02010600030101010101" pitchFamily="2" charset="-122"/>
                <a:cs typeface="Akshar Unicode" panose="00000400000000000000" pitchFamily="2" charset="0"/>
              </a:rPr>
              <a:t>blow</a:t>
            </a:r>
            <a:r>
              <a:rPr lang="fr-FR" sz="2400" dirty="0">
                <a:solidFill>
                  <a:srgbClr val="FF0000"/>
                </a:solidFill>
                <a:ea typeface="SimSun" panose="02010600030101010101" pitchFamily="2" charset="-122"/>
                <a:cs typeface="Akshar Unicode" panose="00000400000000000000" pitchFamily="2" charset="0"/>
              </a:rPr>
              <a:t>-up </a:t>
            </a:r>
            <a:r>
              <a:rPr lang="fr-FR" sz="2400" dirty="0" err="1">
                <a:solidFill>
                  <a:srgbClr val="FF0000"/>
                </a:solidFill>
                <a:ea typeface="SimSun" panose="02010600030101010101" pitchFamily="2" charset="-122"/>
                <a:cs typeface="Akshar Unicode" panose="00000400000000000000" pitchFamily="2" charset="0"/>
              </a:rPr>
              <a:t>problem</a:t>
            </a:r>
            <a:r>
              <a:rPr lang="fr-FR" sz="2400" dirty="0">
                <a:solidFill>
                  <a:srgbClr val="FF0000"/>
                </a:solidFill>
                <a:ea typeface="SimSun" panose="02010600030101010101" pitchFamily="2" charset="-122"/>
                <a:cs typeface="Akshar Unicode" panose="00000400000000000000" pitchFamily="2" charset="0"/>
              </a:rPr>
              <a:t> leads </a:t>
            </a:r>
            <a:r>
              <a:rPr lang="fr-FR" sz="2400" dirty="0" err="1">
                <a:solidFill>
                  <a:srgbClr val="FF0000"/>
                </a:solidFill>
                <a:ea typeface="SimSun" panose="02010600030101010101" pitchFamily="2" charset="-122"/>
                <a:cs typeface="Akshar Unicode" panose="00000400000000000000" pitchFamily="2" charset="0"/>
              </a:rPr>
              <a:t>naturally</a:t>
            </a:r>
            <a:r>
              <a:rPr lang="fr-FR" sz="2400" dirty="0">
                <a:solidFill>
                  <a:srgbClr val="FF0000"/>
                </a:solidFill>
                <a:ea typeface="SimSun" panose="02010600030101010101" pitchFamily="2" charset="-122"/>
                <a:cs typeface="Akshar Unicode" panose="00000400000000000000" pitchFamily="2" charset="0"/>
              </a:rPr>
              <a:t> to </a:t>
            </a:r>
            <a:r>
              <a:rPr lang="fr-FR" sz="2400" dirty="0" err="1">
                <a:solidFill>
                  <a:srgbClr val="FF0000"/>
                </a:solidFill>
                <a:ea typeface="SimSun" panose="02010600030101010101" pitchFamily="2" charset="-122"/>
                <a:cs typeface="Akshar Unicode" panose="00000400000000000000" pitchFamily="2" charset="0"/>
              </a:rPr>
              <a:t>nonlinear</a:t>
            </a:r>
            <a:r>
              <a:rPr lang="fr-FR" sz="2400" dirty="0">
                <a:solidFill>
                  <a:srgbClr val="FF0000"/>
                </a:solidFill>
                <a:ea typeface="SimSun" panose="02010600030101010101" pitchFamily="2" charset="-122"/>
                <a:cs typeface="Akshar Unicode" panose="00000400000000000000" pitchFamily="2" charset="0"/>
              </a:rPr>
              <a:t> EPD </a:t>
            </a:r>
            <a:r>
              <a:rPr lang="fr-FR" sz="2400" dirty="0" err="1">
                <a:solidFill>
                  <a:srgbClr val="FF0000"/>
                </a:solidFill>
                <a:ea typeface="SimSun" panose="02010600030101010101" pitchFamily="2" charset="-122"/>
                <a:cs typeface="Akshar Unicode" panose="00000400000000000000" pitchFamily="2" charset="0"/>
              </a:rPr>
              <a:t>equations</a:t>
            </a:r>
            <a:r>
              <a:rPr lang="fr-FR" sz="2400" dirty="0">
                <a:solidFill>
                  <a:srgbClr val="FF0000"/>
                </a:solidFill>
                <a:ea typeface="SimSun" panose="02010600030101010101" pitchFamily="2" charset="-122"/>
                <a:cs typeface="Akshar Unicode" panose="00000400000000000000" pitchFamily="2" charset="0"/>
              </a:rPr>
              <a:t> </a:t>
            </a:r>
            <a:r>
              <a:rPr lang="fr-FR" sz="2400" dirty="0">
                <a:ea typeface="SimSun" panose="02010600030101010101" pitchFamily="2" charset="-122"/>
                <a:cs typeface="Akshar Unicode" panose="00000400000000000000" pitchFamily="2" charset="0"/>
              </a:rPr>
              <a:t>via </a:t>
            </a:r>
            <a:r>
              <a:rPr lang="fr-FR" sz="2400" dirty="0" err="1">
                <a:solidFill>
                  <a:srgbClr val="0000FF"/>
                </a:solidFill>
                <a:ea typeface="SimSun" panose="02010600030101010101" pitchFamily="2" charset="-122"/>
                <a:cs typeface="Akshar Unicode" panose="00000400000000000000" pitchFamily="2" charset="0"/>
              </a:rPr>
              <a:t>Fuchsian</a:t>
            </a:r>
            <a:r>
              <a:rPr lang="fr-FR" sz="2400" dirty="0">
                <a:solidFill>
                  <a:srgbClr val="0000FF"/>
                </a:solidFill>
                <a:ea typeface="SimSun" panose="02010600030101010101" pitchFamily="2" charset="-122"/>
                <a:cs typeface="Akshar Unicode" panose="00000400000000000000" pitchFamily="2" charset="0"/>
              </a:rPr>
              <a:t> Reduction</a:t>
            </a:r>
            <a:r>
              <a:rPr lang="fr-FR" sz="2400" dirty="0">
                <a:ea typeface="SimSun" panose="02010600030101010101" pitchFamily="2" charset="-122"/>
                <a:cs typeface="Akshar Unicode" panose="00000400000000000000" pitchFamily="2" charset="0"/>
              </a:rPr>
              <a:t>. </a:t>
            </a:r>
            <a:r>
              <a:rPr lang="fr-FR" sz="2400" dirty="0" err="1">
                <a:ea typeface="SimSun" panose="02010600030101010101" pitchFamily="2" charset="-122"/>
                <a:cs typeface="Akshar Unicode" panose="00000400000000000000" pitchFamily="2" charset="0"/>
              </a:rPr>
              <a:t>Many</a:t>
            </a:r>
            <a:r>
              <a:rPr lang="fr-FR" sz="2400" dirty="0">
                <a:ea typeface="SimSun" panose="02010600030101010101" pitchFamily="2" charset="-122"/>
                <a:cs typeface="Akshar Unicode" panose="00000400000000000000" pitchFamily="2" charset="0"/>
              </a:rPr>
              <a:t> open </a:t>
            </a:r>
            <a:r>
              <a:rPr lang="fr-FR" sz="2400" dirty="0" err="1">
                <a:ea typeface="SimSun" panose="02010600030101010101" pitchFamily="2" charset="-122"/>
                <a:cs typeface="Akshar Unicode" panose="00000400000000000000" pitchFamily="2" charset="0"/>
              </a:rPr>
              <a:t>problems</a:t>
            </a:r>
            <a:r>
              <a:rPr lang="fr-FR" sz="2400" dirty="0">
                <a:ea typeface="SimSun" panose="02010600030101010101" pitchFamily="2" charset="-122"/>
                <a:cs typeface="Akshar Unicode" panose="00000400000000000000" pitchFamily="2" charset="0"/>
              </a:rPr>
              <a:t> </a:t>
            </a:r>
            <a:r>
              <a:rPr lang="fr-FR" sz="2400" dirty="0" err="1">
                <a:ea typeface="SimSun" panose="02010600030101010101" pitchFamily="2" charset="-122"/>
                <a:cs typeface="Akshar Unicode" panose="00000400000000000000" pitchFamily="2" charset="0"/>
              </a:rPr>
              <a:t>remain</a:t>
            </a:r>
            <a:r>
              <a:rPr lang="fr-FR" sz="2400" dirty="0">
                <a:ea typeface="SimSun" panose="02010600030101010101" pitchFamily="2" charset="-122"/>
                <a:cs typeface="Akshar Unicode" panose="00000400000000000000" pitchFamily="2" charset="0"/>
              </a:rPr>
              <a:t>.</a:t>
            </a:r>
            <a:endParaRPr lang="fr-FR" sz="2400" dirty="0">
              <a:effectLst/>
              <a:ea typeface="SimSun" panose="02010600030101010101" pitchFamily="2" charset="-122"/>
              <a:cs typeface="Times New Roman" panose="02020603050405020304" pitchFamily="18" charset="0"/>
            </a:endParaRPr>
          </a:p>
          <a:p>
            <a:pPr lvl="0">
              <a:lnSpc>
                <a:spcPct val="115000"/>
              </a:lnSpc>
              <a:buFont typeface="Symbol" panose="05050102010706020507" pitchFamily="18" charset="2"/>
              <a:buChar char=""/>
            </a:pPr>
            <a:r>
              <a:rPr lang="fr-FR" sz="2400" dirty="0">
                <a:solidFill>
                  <a:srgbClr val="008080"/>
                </a:solidFill>
                <a:ea typeface="SimSun" panose="02010600030101010101" pitchFamily="2" charset="-122"/>
                <a:cs typeface="Times New Roman" panose="02020603050405020304" pitchFamily="18" charset="0"/>
              </a:rPr>
              <a:t>A PDE </a:t>
            </a:r>
            <a:r>
              <a:rPr lang="fr-FR" sz="2400" dirty="0" err="1">
                <a:solidFill>
                  <a:srgbClr val="008080"/>
                </a:solidFill>
                <a:ea typeface="SimSun" panose="02010600030101010101" pitchFamily="2" charset="-122"/>
                <a:cs typeface="Times New Roman" panose="02020603050405020304" pitchFamily="18" charset="0"/>
              </a:rPr>
              <a:t>may</a:t>
            </a:r>
            <a:r>
              <a:rPr lang="fr-FR" sz="2400" dirty="0">
                <a:solidFill>
                  <a:srgbClr val="008080"/>
                </a:solidFill>
                <a:ea typeface="SimSun" panose="02010600030101010101" pitchFamily="2" charset="-122"/>
                <a:cs typeface="Times New Roman" panose="02020603050405020304" pitchFamily="18" charset="0"/>
              </a:rPr>
              <a:t> change </a:t>
            </a:r>
            <a:r>
              <a:rPr lang="fr-FR" sz="2400" dirty="0" err="1">
                <a:solidFill>
                  <a:srgbClr val="008080"/>
                </a:solidFill>
                <a:ea typeface="SimSun" panose="02010600030101010101" pitchFamily="2" charset="-122"/>
                <a:cs typeface="Times New Roman" panose="02020603050405020304" pitchFamily="18" charset="0"/>
              </a:rPr>
              <a:t>meaning</a:t>
            </a:r>
            <a:r>
              <a:rPr lang="fr-FR" sz="2400" dirty="0">
                <a:solidFill>
                  <a:srgbClr val="008080"/>
                </a:solidFill>
                <a:ea typeface="SimSun" panose="02010600030101010101" pitchFamily="2" charset="-122"/>
                <a:cs typeface="Times New Roman" panose="02020603050405020304" pitchFamily="18" charset="0"/>
              </a:rPr>
              <a:t> </a:t>
            </a:r>
            <a:r>
              <a:rPr lang="fr-FR" sz="2400" dirty="0" err="1">
                <a:solidFill>
                  <a:srgbClr val="008080"/>
                </a:solidFill>
                <a:ea typeface="SimSun" panose="02010600030101010101" pitchFamily="2" charset="-122"/>
                <a:cs typeface="Times New Roman" panose="02020603050405020304" pitchFamily="18" charset="0"/>
              </a:rPr>
              <a:t>depending</a:t>
            </a:r>
            <a:r>
              <a:rPr lang="fr-FR" sz="2400" dirty="0">
                <a:solidFill>
                  <a:srgbClr val="008080"/>
                </a:solidFill>
                <a:ea typeface="SimSun" panose="02010600030101010101" pitchFamily="2" charset="-122"/>
                <a:cs typeface="Times New Roman" panose="02020603050405020304" pitchFamily="18" charset="0"/>
              </a:rPr>
              <a:t> on </a:t>
            </a:r>
            <a:r>
              <a:rPr lang="fr-FR" sz="2400" dirty="0" err="1">
                <a:solidFill>
                  <a:srgbClr val="008080"/>
                </a:solidFill>
                <a:ea typeface="SimSun" panose="02010600030101010101" pitchFamily="2" charset="-122"/>
                <a:cs typeface="Times New Roman" panose="02020603050405020304" pitchFamily="18" charset="0"/>
              </a:rPr>
              <a:t>its</a:t>
            </a:r>
            <a:r>
              <a:rPr lang="fr-FR" sz="2400" dirty="0">
                <a:solidFill>
                  <a:srgbClr val="008080"/>
                </a:solidFill>
                <a:ea typeface="SimSun" panose="02010600030101010101" pitchFamily="2" charset="-122"/>
                <a:cs typeface="Times New Roman" panose="02020603050405020304" pitchFamily="18" charset="0"/>
              </a:rPr>
              <a:t> </a:t>
            </a:r>
            <a:r>
              <a:rPr lang="fr-FR" sz="2400" dirty="0" err="1">
                <a:solidFill>
                  <a:srgbClr val="008080"/>
                </a:solidFill>
                <a:ea typeface="SimSun" panose="02010600030101010101" pitchFamily="2" charset="-122"/>
                <a:cs typeface="Times New Roman" panose="02020603050405020304" pitchFamily="18" charset="0"/>
              </a:rPr>
              <a:t>context</a:t>
            </a:r>
            <a:r>
              <a:rPr lang="fr-FR" sz="2400" dirty="0">
                <a:solidFill>
                  <a:srgbClr val="008080"/>
                </a:solidFill>
                <a:ea typeface="SimSun" panose="02010600030101010101" pitchFamily="2" charset="-122"/>
                <a:cs typeface="Times New Roman" panose="02020603050405020304" pitchFamily="18" charset="0"/>
              </a:rPr>
              <a:t> and </a:t>
            </a:r>
            <a:r>
              <a:rPr lang="fr-FR" sz="2400" dirty="0" err="1">
                <a:solidFill>
                  <a:srgbClr val="008080"/>
                </a:solidFill>
                <a:ea typeface="SimSun" panose="02010600030101010101" pitchFamily="2" charset="-122"/>
                <a:cs typeface="Times New Roman" panose="02020603050405020304" pitchFamily="18" charset="0"/>
              </a:rPr>
              <a:t>interpretation</a:t>
            </a:r>
            <a:r>
              <a:rPr lang="fr-FR" sz="2400" dirty="0">
                <a:solidFill>
                  <a:srgbClr val="008080"/>
                </a:solidFill>
                <a:ea typeface="SimSun" panose="02010600030101010101" pitchFamily="2" charset="-122"/>
                <a:cs typeface="Times New Roman" panose="02020603050405020304" pitchFamily="18" charset="0"/>
              </a:rPr>
              <a:t>. </a:t>
            </a:r>
            <a:r>
              <a:rPr lang="fr-FR" sz="2400" dirty="0" err="1">
                <a:solidFill>
                  <a:srgbClr val="008080"/>
                </a:solidFill>
                <a:ea typeface="SimSun" panose="02010600030101010101" pitchFamily="2" charset="-122"/>
                <a:cs typeface="Times New Roman" panose="02020603050405020304" pitchFamily="18" charset="0"/>
              </a:rPr>
              <a:t>Further</a:t>
            </a:r>
            <a:r>
              <a:rPr lang="fr-FR" sz="2400" dirty="0">
                <a:solidFill>
                  <a:srgbClr val="008080"/>
                </a:solidFill>
                <a:ea typeface="SimSun" panose="02010600030101010101" pitchFamily="2" charset="-122"/>
                <a:cs typeface="Times New Roman" panose="02020603050405020304" pitchFamily="18" charset="0"/>
              </a:rPr>
              <a:t> </a:t>
            </a:r>
            <a:r>
              <a:rPr lang="fr-FR" sz="2400" dirty="0" err="1">
                <a:solidFill>
                  <a:srgbClr val="008080"/>
                </a:solidFill>
                <a:ea typeface="SimSun" panose="02010600030101010101" pitchFamily="2" charset="-122"/>
                <a:cs typeface="Times New Roman" panose="02020603050405020304" pitchFamily="18" charset="0"/>
              </a:rPr>
              <a:t>example</a:t>
            </a:r>
            <a:r>
              <a:rPr lang="fr-FR" sz="2400" dirty="0">
                <a:solidFill>
                  <a:srgbClr val="008080"/>
                </a:solidFill>
                <a:ea typeface="SimSun" panose="02010600030101010101" pitchFamily="2" charset="-122"/>
                <a:cs typeface="Times New Roman" panose="02020603050405020304" pitchFamily="18" charset="0"/>
              </a:rPr>
              <a:t> of the relevance of the Fabergé </a:t>
            </a:r>
            <a:r>
              <a:rPr lang="fr-FR" sz="2400" dirty="0" err="1">
                <a:solidFill>
                  <a:srgbClr val="008080"/>
                </a:solidFill>
                <a:ea typeface="SimSun" panose="02010600030101010101" pitchFamily="2" charset="-122"/>
                <a:cs typeface="Times New Roman" panose="02020603050405020304" pitchFamily="18" charset="0"/>
              </a:rPr>
              <a:t>egg</a:t>
            </a:r>
            <a:r>
              <a:rPr lang="fr-FR" sz="2400" dirty="0">
                <a:solidFill>
                  <a:srgbClr val="008080"/>
                </a:solidFill>
                <a:ea typeface="SimSun" panose="02010600030101010101" pitchFamily="2" charset="-122"/>
                <a:cs typeface="Times New Roman" panose="02020603050405020304" pitchFamily="18" charset="0"/>
              </a:rPr>
              <a:t> model in </a:t>
            </a:r>
            <a:r>
              <a:rPr lang="fr-FR" sz="2400" dirty="0" err="1">
                <a:solidFill>
                  <a:srgbClr val="008080"/>
                </a:solidFill>
                <a:ea typeface="SimSun" panose="02010600030101010101" pitchFamily="2" charset="-122"/>
                <a:cs typeface="Times New Roman" panose="02020603050405020304" pitchFamily="18" charset="0"/>
              </a:rPr>
              <a:t>history</a:t>
            </a:r>
            <a:r>
              <a:rPr lang="fr-FR" sz="2400" dirty="0">
                <a:solidFill>
                  <a:srgbClr val="008080"/>
                </a:solidFill>
                <a:ea typeface="SimSun" panose="02010600030101010101" pitchFamily="2" charset="-122"/>
                <a:cs typeface="Times New Roman" panose="02020603050405020304" pitchFamily="18" charset="0"/>
              </a:rPr>
              <a:t>.</a:t>
            </a:r>
          </a:p>
          <a:p>
            <a:pPr marL="114300" lvl="1" indent="0">
              <a:buNone/>
            </a:pPr>
            <a:endParaRPr lang="en-US" sz="2400" b="1" dirty="0">
              <a:solidFill>
                <a:srgbClr val="008000"/>
              </a:solidFill>
            </a:endParaRPr>
          </a:p>
          <a:p>
            <a:pPr marL="514350" indent="-514350">
              <a:buAutoNum type="arabicPeriod"/>
            </a:pPr>
            <a:endParaRPr lang="en-US" dirty="0"/>
          </a:p>
        </p:txBody>
      </p:sp>
    </p:spTree>
    <p:extLst>
      <p:ext uri="{BB962C8B-B14F-4D97-AF65-F5344CB8AC3E}">
        <p14:creationId xmlns:p14="http://schemas.microsoft.com/office/powerpoint/2010/main" val="117665814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005547-FD83-4C84-9CDD-6B95B2AA1D94}"/>
              </a:ext>
            </a:extLst>
          </p:cNvPr>
          <p:cNvSpPr>
            <a:spLocks noGrp="1"/>
          </p:cNvSpPr>
          <p:nvPr>
            <p:ph type="title"/>
          </p:nvPr>
        </p:nvSpPr>
        <p:spPr>
          <a:xfrm>
            <a:off x="457199" y="152400"/>
            <a:ext cx="8165251" cy="1371600"/>
          </a:xfrm>
        </p:spPr>
        <p:txBody>
          <a:bodyPr/>
          <a:lstStyle/>
          <a:p>
            <a:r>
              <a:rPr lang="fr-FR" dirty="0"/>
              <a:t>Conclusion</a:t>
            </a:r>
          </a:p>
        </p:txBody>
      </p:sp>
      <p:sp>
        <p:nvSpPr>
          <p:cNvPr id="3" name="Espace réservé du contenu 2">
            <a:extLst>
              <a:ext uri="{FF2B5EF4-FFF2-40B4-BE49-F238E27FC236}">
                <a16:creationId xmlns:a16="http://schemas.microsoft.com/office/drawing/2014/main" id="{EA8F0338-BAFF-41BA-A906-4B41DBCA1723}"/>
              </a:ext>
            </a:extLst>
          </p:cNvPr>
          <p:cNvSpPr>
            <a:spLocks noGrp="1"/>
          </p:cNvSpPr>
          <p:nvPr>
            <p:ph idx="1"/>
          </p:nvPr>
        </p:nvSpPr>
        <p:spPr>
          <a:xfrm>
            <a:off x="319027" y="1628800"/>
            <a:ext cx="8505945" cy="4953000"/>
          </a:xfrm>
        </p:spPr>
        <p:txBody>
          <a:bodyPr/>
          <a:lstStyle/>
          <a:p>
            <a:pPr marL="0" indent="0"/>
            <a:r>
              <a:rPr lang="en-US" sz="2400" dirty="0"/>
              <a:t>The various </a:t>
            </a:r>
            <a:r>
              <a:rPr lang="en-US" sz="2400" dirty="0">
                <a:solidFill>
                  <a:srgbClr val="0000FF"/>
                </a:solidFill>
              </a:rPr>
              <a:t>interpretations of the EPD equation </a:t>
            </a:r>
            <a:r>
              <a:rPr lang="en-US" sz="2400" dirty="0"/>
              <a:t>are therefore </a:t>
            </a:r>
            <a:r>
              <a:rPr lang="en-US" sz="2400" dirty="0">
                <a:solidFill>
                  <a:srgbClr val="0000FF"/>
                </a:solidFill>
              </a:rPr>
              <a:t>not</a:t>
            </a:r>
            <a:r>
              <a:rPr lang="en-US" sz="2400" dirty="0"/>
              <a:t> developments of a single idea, like </a:t>
            </a:r>
            <a:r>
              <a:rPr lang="en-US" sz="2400" dirty="0">
                <a:solidFill>
                  <a:srgbClr val="0000FF"/>
                </a:solidFill>
              </a:rPr>
              <a:t>nested Matryoshka dolls</a:t>
            </a:r>
            <a:r>
              <a:rPr lang="en-US" sz="2400" dirty="0"/>
              <a:t>, each of which is a copy of the next one, only smaller, but </a:t>
            </a:r>
            <a:r>
              <a:rPr lang="en-US" sz="2400" dirty="0">
                <a:solidFill>
                  <a:srgbClr val="0000FF"/>
                </a:solidFill>
              </a:rPr>
              <a:t>rather resemble Fabergé eggs </a:t>
            </a:r>
            <a:r>
              <a:rPr lang="en-US" sz="2400" dirty="0" err="1"/>
              <a:t>Яйца</a:t>
            </a:r>
            <a:r>
              <a:rPr lang="en-US" sz="2400" dirty="0"/>
              <a:t> </a:t>
            </a:r>
            <a:r>
              <a:rPr lang="en-US" sz="2400" dirty="0" err="1"/>
              <a:t>Фаберже</a:t>
            </a:r>
            <a:r>
              <a:rPr lang="en-US" sz="2400" dirty="0"/>
              <a:t>́ each with a “</a:t>
            </a:r>
            <a:r>
              <a:rPr lang="en-US" sz="2400" dirty="0">
                <a:solidFill>
                  <a:srgbClr val="00B050"/>
                </a:solidFill>
              </a:rPr>
              <a:t>surprise</a:t>
            </a:r>
            <a:r>
              <a:rPr lang="en-US" sz="2400" dirty="0"/>
              <a:t> ”: the outer (newer) layer does not indicate what the interior (the past) contains. </a:t>
            </a:r>
          </a:p>
          <a:p>
            <a:pPr marL="0" indent="0"/>
            <a:r>
              <a:rPr lang="en-US" sz="2400" dirty="0"/>
              <a:t>That is why </a:t>
            </a:r>
            <a:r>
              <a:rPr lang="en-US" sz="2400" dirty="0">
                <a:solidFill>
                  <a:srgbClr val="0000FF"/>
                </a:solidFill>
              </a:rPr>
              <a:t>historical investigation </a:t>
            </a:r>
            <a:r>
              <a:rPr lang="en-US" sz="2400" dirty="0"/>
              <a:t>provides a </a:t>
            </a:r>
            <a:r>
              <a:rPr lang="en-US" sz="2400" dirty="0">
                <a:solidFill>
                  <a:srgbClr val="0000FF"/>
                </a:solidFill>
              </a:rPr>
              <a:t>deeper understanding</a:t>
            </a:r>
            <a:r>
              <a:rPr lang="en-US" sz="2400" dirty="0"/>
              <a:t> of modern mathematics that cannot be inferred from the modern stage alone.</a:t>
            </a:r>
          </a:p>
          <a:p>
            <a:pPr marL="0" indent="0"/>
            <a:r>
              <a:rPr lang="en-US" sz="1800" i="1" dirty="0">
                <a:effectLst/>
                <a:ea typeface="SimSun" panose="02010600030101010101" pitchFamily="2" charset="-122"/>
                <a:cs typeface="Akshar Unicode" panose="00000400000000000000" pitchFamily="2" charset="0"/>
              </a:rPr>
              <a:t>See for instance the recently recovered Third Imperial egg from 1887, the Diamond </a:t>
            </a:r>
            <a:r>
              <a:rPr lang="en-US" sz="1800" i="1" dirty="0" err="1">
                <a:effectLst/>
                <a:ea typeface="SimSun" panose="02010600030101010101" pitchFamily="2" charset="-122"/>
                <a:cs typeface="Akshar Unicode" panose="00000400000000000000" pitchFamily="2" charset="0"/>
              </a:rPr>
              <a:t>Treillis</a:t>
            </a:r>
            <a:r>
              <a:rPr lang="en-US" sz="1800" i="1" dirty="0">
                <a:effectLst/>
                <a:ea typeface="SimSun" panose="02010600030101010101" pitchFamily="2" charset="-122"/>
                <a:cs typeface="Akshar Unicode" panose="00000400000000000000" pitchFamily="2" charset="0"/>
              </a:rPr>
              <a:t> from 1892, or the Lilies of the Valley from 1898, that illustrate different types of « surprises ».</a:t>
            </a:r>
            <a:endParaRPr lang="fr-FR" sz="1800" i="1" dirty="0">
              <a:effectLst/>
              <a:ea typeface="SimSun" panose="02010600030101010101" pitchFamily="2" charset="-122"/>
              <a:cs typeface="Akshar Unicode" panose="00000400000000000000" pitchFamily="2" charset="0"/>
            </a:endParaRPr>
          </a:p>
          <a:p>
            <a:pPr marL="0" indent="0"/>
            <a:endParaRPr lang="en-US" sz="2400" dirty="0"/>
          </a:p>
          <a:p>
            <a:pPr marL="514350" indent="-514350">
              <a:buAutoNum type="arabicPeriod"/>
            </a:pPr>
            <a:endParaRPr lang="en-US" sz="2400" dirty="0"/>
          </a:p>
          <a:p>
            <a:pPr marL="114300" lvl="1" indent="0">
              <a:buNone/>
            </a:pPr>
            <a:endParaRPr lang="en-US" sz="2400" b="1" dirty="0">
              <a:solidFill>
                <a:srgbClr val="008000"/>
              </a:solidFill>
            </a:endParaRPr>
          </a:p>
          <a:p>
            <a:pPr marL="514350" indent="-514350">
              <a:buAutoNum type="arabicPeriod"/>
            </a:pPr>
            <a:endParaRPr lang="en-US" dirty="0"/>
          </a:p>
        </p:txBody>
      </p:sp>
    </p:spTree>
    <p:extLst>
      <p:ext uri="{BB962C8B-B14F-4D97-AF65-F5344CB8AC3E}">
        <p14:creationId xmlns:p14="http://schemas.microsoft.com/office/powerpoint/2010/main" val="3941533402"/>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9B5CB6-22BF-483E-96B5-0C899B7DE3BC}"/>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475EAAB5-2AA0-4DF5-95CA-D43F443966C0}"/>
              </a:ext>
            </a:extLst>
          </p:cNvPr>
          <p:cNvSpPr>
            <a:spLocks noGrp="1"/>
          </p:cNvSpPr>
          <p:nvPr>
            <p:ph idx="1"/>
          </p:nvPr>
        </p:nvSpPr>
        <p:spPr/>
        <p:txBody>
          <a:bodyPr/>
          <a:lstStyle/>
          <a:p>
            <a:pPr algn="ctr"/>
            <a:r>
              <a:rPr lang="fr-FR" sz="5400" dirty="0">
                <a:solidFill>
                  <a:srgbClr val="0000FF"/>
                </a:solidFill>
              </a:rPr>
              <a:t>THANK YOU </a:t>
            </a:r>
          </a:p>
          <a:p>
            <a:pPr algn="ctr"/>
            <a:r>
              <a:rPr lang="fr-FR" sz="5400" dirty="0">
                <a:solidFill>
                  <a:srgbClr val="0000FF"/>
                </a:solidFill>
              </a:rPr>
              <a:t>FOR </a:t>
            </a:r>
          </a:p>
          <a:p>
            <a:pPr algn="ctr"/>
            <a:r>
              <a:rPr lang="fr-FR" sz="5400" dirty="0">
                <a:solidFill>
                  <a:srgbClr val="0000FF"/>
                </a:solidFill>
              </a:rPr>
              <a:t>YOUR ATTENTION</a:t>
            </a:r>
          </a:p>
        </p:txBody>
      </p:sp>
    </p:spTree>
    <p:extLst>
      <p:ext uri="{BB962C8B-B14F-4D97-AF65-F5344CB8AC3E}">
        <p14:creationId xmlns:p14="http://schemas.microsoft.com/office/powerpoint/2010/main" val="229111891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9E5F3E-8F51-4873-A9D2-71A41A919A4E}"/>
              </a:ext>
            </a:extLst>
          </p:cNvPr>
          <p:cNvSpPr>
            <a:spLocks noGrp="1"/>
          </p:cNvSpPr>
          <p:nvPr>
            <p:ph type="title"/>
          </p:nvPr>
        </p:nvSpPr>
        <p:spPr>
          <a:xfrm>
            <a:off x="4424083" y="1351116"/>
            <a:ext cx="3109633" cy="936179"/>
          </a:xfrm>
        </p:spPr>
        <p:txBody>
          <a:bodyPr>
            <a:normAutofit/>
          </a:bodyPr>
          <a:lstStyle/>
          <a:p>
            <a:pPr algn="ctr"/>
            <a:r>
              <a:rPr lang="ru-RU" sz="2400" b="1" dirty="0">
                <a:solidFill>
                  <a:srgbClr val="FF0000"/>
                </a:solidFill>
                <a:latin typeface="Arial" panose="020B0604020202020204" pitchFamily="34" charset="0"/>
                <a:cs typeface="Arial" panose="020B0604020202020204" pitchFamily="34" charset="0"/>
              </a:rPr>
              <a:t>мат</a:t>
            </a:r>
            <a:r>
              <a:rPr lang="fr-FR" sz="2400" b="1" dirty="0" err="1">
                <a:solidFill>
                  <a:srgbClr val="FF0000"/>
                </a:solidFill>
                <a:latin typeface="Arial" panose="020B0604020202020204" pitchFamily="34" charset="0"/>
                <a:cs typeface="Arial" panose="020B0604020202020204" pitchFamily="34" charset="0"/>
              </a:rPr>
              <a:t>Ryoshk</a:t>
            </a:r>
            <a:r>
              <a:rPr lang="ru-RU" sz="2400" b="1" dirty="0">
                <a:solidFill>
                  <a:srgbClr val="FF0000"/>
                </a:solidFill>
                <a:latin typeface="Arial" panose="020B0604020202020204" pitchFamily="34" charset="0"/>
                <a:cs typeface="Arial" panose="020B0604020202020204" pitchFamily="34" charset="0"/>
              </a:rPr>
              <a:t>а</a:t>
            </a:r>
            <a:endParaRPr lang="fr-FR" sz="2400" b="1" dirty="0">
              <a:solidFill>
                <a:srgbClr val="FF0000"/>
              </a:solidFill>
              <a:latin typeface="Arial" panose="020B0604020202020204" pitchFamily="34" charset="0"/>
              <a:cs typeface="Arial" panose="020B0604020202020204" pitchFamily="34" charset="0"/>
            </a:endParaRPr>
          </a:p>
        </p:txBody>
      </p:sp>
      <p:sp>
        <p:nvSpPr>
          <p:cNvPr id="6" name="ZoneTexte 5">
            <a:extLst>
              <a:ext uri="{FF2B5EF4-FFF2-40B4-BE49-F238E27FC236}">
                <a16:creationId xmlns:a16="http://schemas.microsoft.com/office/drawing/2014/main" id="{B91AC7A1-344B-44FD-AE1B-F23002B82411}"/>
              </a:ext>
            </a:extLst>
          </p:cNvPr>
          <p:cNvSpPr txBox="1"/>
          <p:nvPr/>
        </p:nvSpPr>
        <p:spPr>
          <a:xfrm>
            <a:off x="3741644" y="3164259"/>
            <a:ext cx="5204012" cy="1754326"/>
          </a:xfrm>
          <a:prstGeom prst="rect">
            <a:avLst/>
          </a:prstGeom>
          <a:noFill/>
        </p:spPr>
        <p:txBody>
          <a:bodyPr wrap="square" rtlCol="0">
            <a:spAutoFit/>
          </a:bodyPr>
          <a:lstStyle/>
          <a:p>
            <a:r>
              <a:rPr lang="fr-FR" b="1" dirty="0"/>
              <a:t>Attribution: </a:t>
            </a:r>
            <a:r>
              <a:rPr lang="en-US" dirty="0"/>
              <a:t>0x010C, CC BY-SA 4.0 &lt;https://creativecommons.org/licenses/by-sa/4.0&gt;, via Wikimedia Commons</a:t>
            </a:r>
          </a:p>
          <a:p>
            <a:r>
              <a:rPr lang="en-US" b="1" dirty="0"/>
              <a:t>URL: </a:t>
            </a:r>
            <a:r>
              <a:rPr lang="en-US" dirty="0">
                <a:hlinkClick r:id="rId2"/>
              </a:rPr>
              <a:t>https://commons.wikimedia.org/wiki/File:Poup%C3%A9es_russes.JPG</a:t>
            </a:r>
            <a:r>
              <a:rPr lang="en-US" dirty="0"/>
              <a:t>  </a:t>
            </a:r>
            <a:endParaRPr lang="fr-FR" dirty="0"/>
          </a:p>
        </p:txBody>
      </p:sp>
      <p:pic>
        <p:nvPicPr>
          <p:cNvPr id="8" name="Espace réservé du contenu 7" descr="Une image contenant intérieur, plusieurs&#10;&#10;Description générée automatiquement">
            <a:extLst>
              <a:ext uri="{FF2B5EF4-FFF2-40B4-BE49-F238E27FC236}">
                <a16:creationId xmlns:a16="http://schemas.microsoft.com/office/drawing/2014/main" id="{00DD6784-018C-454D-8E8B-7B073F52C16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1841" y="1248054"/>
            <a:ext cx="2948268" cy="4422403"/>
          </a:xfrm>
        </p:spPr>
      </p:pic>
    </p:spTree>
    <p:extLst>
      <p:ext uri="{BB962C8B-B14F-4D97-AF65-F5344CB8AC3E}">
        <p14:creationId xmlns:p14="http://schemas.microsoft.com/office/powerpoint/2010/main" val="181320014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9E5F3E-8F51-4873-A9D2-71A41A919A4E}"/>
              </a:ext>
            </a:extLst>
          </p:cNvPr>
          <p:cNvSpPr>
            <a:spLocks noGrp="1"/>
          </p:cNvSpPr>
          <p:nvPr>
            <p:ph type="title"/>
          </p:nvPr>
        </p:nvSpPr>
        <p:spPr>
          <a:xfrm>
            <a:off x="453839" y="728700"/>
            <a:ext cx="8078321" cy="720081"/>
          </a:xfrm>
        </p:spPr>
        <p:txBody>
          <a:bodyPr>
            <a:normAutofit/>
          </a:bodyPr>
          <a:lstStyle/>
          <a:p>
            <a:pPr algn="ctr"/>
            <a:r>
              <a:rPr lang="fr-FR" sz="2400" b="1" dirty="0" err="1">
                <a:solidFill>
                  <a:srgbClr val="FF0000"/>
                </a:solidFill>
                <a:latin typeface="Arial" panose="020B0604020202020204" pitchFamily="34" charset="0"/>
                <a:cs typeface="Arial" panose="020B0604020202020204" pitchFamily="34" charset="0"/>
              </a:rPr>
              <a:t>Matryoshka</a:t>
            </a:r>
            <a:endParaRPr lang="fr-FR" sz="2400" b="1" dirty="0">
              <a:solidFill>
                <a:srgbClr val="FF0000"/>
              </a:solidFill>
              <a:latin typeface="Arial" panose="020B0604020202020204" pitchFamily="34" charset="0"/>
              <a:cs typeface="Arial" panose="020B0604020202020204" pitchFamily="34" charset="0"/>
            </a:endParaRPr>
          </a:p>
        </p:txBody>
      </p:sp>
      <p:sp>
        <p:nvSpPr>
          <p:cNvPr id="6" name="ZoneTexte 5">
            <a:extLst>
              <a:ext uri="{FF2B5EF4-FFF2-40B4-BE49-F238E27FC236}">
                <a16:creationId xmlns:a16="http://schemas.microsoft.com/office/drawing/2014/main" id="{B91AC7A1-344B-44FD-AE1B-F23002B82411}"/>
              </a:ext>
            </a:extLst>
          </p:cNvPr>
          <p:cNvSpPr txBox="1"/>
          <p:nvPr/>
        </p:nvSpPr>
        <p:spPr>
          <a:xfrm>
            <a:off x="923645" y="4881277"/>
            <a:ext cx="7285784" cy="1477328"/>
          </a:xfrm>
          <a:prstGeom prst="rect">
            <a:avLst/>
          </a:prstGeom>
          <a:noFill/>
        </p:spPr>
        <p:txBody>
          <a:bodyPr wrap="square" rtlCol="0">
            <a:spAutoFit/>
          </a:bodyPr>
          <a:lstStyle/>
          <a:p>
            <a:r>
              <a:rPr lang="fr-FR" b="1" dirty="0"/>
              <a:t>Attribution: </a:t>
            </a:r>
            <a:r>
              <a:rPr lang="en-US" dirty="0"/>
              <a:t>Photo: RK812, Doll carved by </a:t>
            </a:r>
            <a:r>
              <a:rPr lang="en-US" dirty="0" err="1"/>
              <a:t>Zvezdochkin</a:t>
            </a:r>
            <a:r>
              <a:rPr lang="en-US" dirty="0"/>
              <a:t>, painted by </a:t>
            </a:r>
            <a:r>
              <a:rPr lang="en-US" dirty="0" err="1"/>
              <a:t>Malyutin</a:t>
            </a:r>
            <a:r>
              <a:rPr lang="en-US" dirty="0"/>
              <a:t>, Public domain, via Wikimedia Commons</a:t>
            </a:r>
          </a:p>
          <a:p>
            <a:r>
              <a:rPr lang="en-US" b="1" dirty="0"/>
              <a:t>URL: </a:t>
            </a:r>
            <a:r>
              <a:rPr lang="en-US" dirty="0">
                <a:hlinkClick r:id="rId2"/>
              </a:rPr>
              <a:t>https://commons.wikimedia.org/wiki/File:First_matryoshka_museum_doll_open.jpg</a:t>
            </a:r>
            <a:r>
              <a:rPr lang="en-US" dirty="0"/>
              <a:t> </a:t>
            </a:r>
            <a:endParaRPr lang="fr-FR" dirty="0"/>
          </a:p>
        </p:txBody>
      </p:sp>
      <p:pic>
        <p:nvPicPr>
          <p:cNvPr id="4" name="Image 3" descr="Une image contenant plusieurs&#10;&#10;Description générée automatiquement">
            <a:extLst>
              <a:ext uri="{FF2B5EF4-FFF2-40B4-BE49-F238E27FC236}">
                <a16:creationId xmlns:a16="http://schemas.microsoft.com/office/drawing/2014/main" id="{5BF8C27B-29FC-4C2E-A3E6-F88A4C80DD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645" y="1907729"/>
            <a:ext cx="3571875" cy="2514600"/>
          </a:xfrm>
          <a:prstGeom prst="rect">
            <a:avLst/>
          </a:prstGeom>
        </p:spPr>
      </p:pic>
      <p:sp>
        <p:nvSpPr>
          <p:cNvPr id="7" name="Espace réservé du contenu 6">
            <a:extLst>
              <a:ext uri="{FF2B5EF4-FFF2-40B4-BE49-F238E27FC236}">
                <a16:creationId xmlns:a16="http://schemas.microsoft.com/office/drawing/2014/main" id="{AD58CFC6-6A3C-486F-B9BA-F638D9A6074C}"/>
              </a:ext>
            </a:extLst>
          </p:cNvPr>
          <p:cNvSpPr>
            <a:spLocks noGrp="1"/>
          </p:cNvSpPr>
          <p:nvPr>
            <p:ph idx="1"/>
          </p:nvPr>
        </p:nvSpPr>
        <p:spPr>
          <a:xfrm>
            <a:off x="5385547" y="1694330"/>
            <a:ext cx="3129803" cy="2934821"/>
          </a:xfrm>
        </p:spPr>
        <p:txBody>
          <a:bodyPr/>
          <a:lstStyle/>
          <a:p>
            <a:pPr marL="0" indent="0"/>
            <a:r>
              <a:rPr lang="en-US" dirty="0"/>
              <a:t>The first original matryoshka </a:t>
            </a:r>
          </a:p>
          <a:p>
            <a:pPr marL="0" indent="0"/>
            <a:r>
              <a:rPr lang="en-US" dirty="0" err="1"/>
              <a:t>Sergiev</a:t>
            </a:r>
            <a:r>
              <a:rPr lang="en-US" dirty="0"/>
              <a:t> </a:t>
            </a:r>
            <a:r>
              <a:rPr lang="en-US" dirty="0" err="1"/>
              <a:t>Posad</a:t>
            </a:r>
            <a:r>
              <a:rPr lang="en-US" dirty="0"/>
              <a:t> Museum of Toys, Russia </a:t>
            </a:r>
          </a:p>
          <a:p>
            <a:pPr marL="0" indent="0"/>
            <a:r>
              <a:rPr lang="en-US" dirty="0"/>
              <a:t>Date : 2000 (photo), 1892 (dolls)</a:t>
            </a:r>
            <a:endParaRPr lang="fr-FR" dirty="0"/>
          </a:p>
        </p:txBody>
      </p:sp>
    </p:spTree>
    <p:extLst>
      <p:ext uri="{BB962C8B-B14F-4D97-AF65-F5344CB8AC3E}">
        <p14:creationId xmlns:p14="http://schemas.microsoft.com/office/powerpoint/2010/main" val="306500912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F40C2A-E9F4-4749-A02E-3A8FDC43D89C}"/>
              </a:ext>
            </a:extLst>
          </p:cNvPr>
          <p:cNvSpPr>
            <a:spLocks noGrp="1"/>
          </p:cNvSpPr>
          <p:nvPr>
            <p:ph type="title"/>
          </p:nvPr>
        </p:nvSpPr>
        <p:spPr>
          <a:xfrm>
            <a:off x="457200" y="152400"/>
            <a:ext cx="7985230" cy="801325"/>
          </a:xfrm>
        </p:spPr>
        <p:txBody>
          <a:bodyPr>
            <a:normAutofit/>
          </a:bodyPr>
          <a:lstStyle/>
          <a:p>
            <a:r>
              <a:rPr lang="fr-FR" dirty="0"/>
              <a:t>DIAMOND TREILLIS (1892)</a:t>
            </a:r>
          </a:p>
        </p:txBody>
      </p:sp>
      <p:pic>
        <p:nvPicPr>
          <p:cNvPr id="5" name="Espace réservé du contenu 4" descr="Une image contenant intérieur&#10;&#10;Description générée automatiquement">
            <a:extLst>
              <a:ext uri="{FF2B5EF4-FFF2-40B4-BE49-F238E27FC236}">
                <a16:creationId xmlns:a16="http://schemas.microsoft.com/office/drawing/2014/main" id="{961E0108-021F-4386-BEE9-260603AD0C7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91680" y="1043735"/>
            <a:ext cx="5067105" cy="4373563"/>
          </a:xfrm>
        </p:spPr>
      </p:pic>
      <p:sp>
        <p:nvSpPr>
          <p:cNvPr id="6" name="ZoneTexte 5">
            <a:extLst>
              <a:ext uri="{FF2B5EF4-FFF2-40B4-BE49-F238E27FC236}">
                <a16:creationId xmlns:a16="http://schemas.microsoft.com/office/drawing/2014/main" id="{51CABA48-76C9-4875-839A-9627E60D27B5}"/>
              </a:ext>
            </a:extLst>
          </p:cNvPr>
          <p:cNvSpPr txBox="1"/>
          <p:nvPr/>
        </p:nvSpPr>
        <p:spPr>
          <a:xfrm>
            <a:off x="836585" y="5781126"/>
            <a:ext cx="7155795" cy="923330"/>
          </a:xfrm>
          <a:prstGeom prst="rect">
            <a:avLst/>
          </a:prstGeom>
          <a:noFill/>
        </p:spPr>
        <p:txBody>
          <a:bodyPr wrap="square" rtlCol="0">
            <a:spAutoFit/>
          </a:bodyPr>
          <a:lstStyle/>
          <a:p>
            <a:r>
              <a:rPr lang="en-US" b="1" dirty="0"/>
              <a:t>Attribution</a:t>
            </a:r>
            <a:r>
              <a:rPr lang="en-US" dirty="0"/>
              <a:t> : Randall Pugh from Houston, United States, CC BY 2.0 &lt;https://creativecommons.org/licenses/by/2.0&gt;, via Wikimedia Commons</a:t>
            </a:r>
          </a:p>
          <a:p>
            <a:r>
              <a:rPr lang="fr-FR" b="1" dirty="0"/>
              <a:t>URL: </a:t>
            </a:r>
            <a:r>
              <a:rPr lang="fr-FR" dirty="0"/>
              <a:t>https://commons.wikimedia.org/wiki/File:Diamond_Trellis_Egg.jpg</a:t>
            </a:r>
          </a:p>
        </p:txBody>
      </p:sp>
    </p:spTree>
    <p:extLst>
      <p:ext uri="{BB962C8B-B14F-4D97-AF65-F5344CB8AC3E}">
        <p14:creationId xmlns:p14="http://schemas.microsoft.com/office/powerpoint/2010/main" val="403427605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9E5F3E-8F51-4873-A9D2-71A41A919A4E}"/>
              </a:ext>
            </a:extLst>
          </p:cNvPr>
          <p:cNvSpPr>
            <a:spLocks noGrp="1"/>
          </p:cNvSpPr>
          <p:nvPr>
            <p:ph type="title"/>
          </p:nvPr>
        </p:nvSpPr>
        <p:spPr>
          <a:xfrm>
            <a:off x="457200" y="152400"/>
            <a:ext cx="8210255" cy="1248238"/>
          </a:xfrm>
        </p:spPr>
        <p:txBody>
          <a:bodyPr>
            <a:normAutofit/>
          </a:bodyPr>
          <a:lstStyle/>
          <a:p>
            <a:r>
              <a:rPr lang="fr-FR" sz="3200" dirty="0"/>
              <a:t>Diamond Treillis – Surprise (</a:t>
            </a:r>
            <a:r>
              <a:rPr lang="fr-FR" sz="3200" dirty="0" err="1"/>
              <a:t>Elephant</a:t>
            </a:r>
            <a:r>
              <a:rPr lang="fr-FR" sz="3200" dirty="0"/>
              <a:t> </a:t>
            </a:r>
            <a:r>
              <a:rPr lang="fr-FR" sz="3200" dirty="0" err="1"/>
              <a:t>Automaton</a:t>
            </a:r>
            <a:r>
              <a:rPr lang="fr-FR" sz="3200" dirty="0"/>
              <a:t>)</a:t>
            </a:r>
          </a:p>
        </p:txBody>
      </p:sp>
      <p:pic>
        <p:nvPicPr>
          <p:cNvPr id="5" name="Espace réservé du contenu 4">
            <a:extLst>
              <a:ext uri="{FF2B5EF4-FFF2-40B4-BE49-F238E27FC236}">
                <a16:creationId xmlns:a16="http://schemas.microsoft.com/office/drawing/2014/main" id="{72158C49-67EC-4EB7-9DAC-5A055AD855E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85090" y="1583795"/>
            <a:ext cx="5754473" cy="4047313"/>
          </a:xfrm>
        </p:spPr>
      </p:pic>
      <p:sp>
        <p:nvSpPr>
          <p:cNvPr id="6" name="ZoneTexte 5">
            <a:extLst>
              <a:ext uri="{FF2B5EF4-FFF2-40B4-BE49-F238E27FC236}">
                <a16:creationId xmlns:a16="http://schemas.microsoft.com/office/drawing/2014/main" id="{B91AC7A1-344B-44FD-AE1B-F23002B82411}"/>
              </a:ext>
            </a:extLst>
          </p:cNvPr>
          <p:cNvSpPr txBox="1"/>
          <p:nvPr/>
        </p:nvSpPr>
        <p:spPr>
          <a:xfrm>
            <a:off x="566555" y="5672774"/>
            <a:ext cx="8010890" cy="1200329"/>
          </a:xfrm>
          <a:prstGeom prst="rect">
            <a:avLst/>
          </a:prstGeom>
          <a:noFill/>
        </p:spPr>
        <p:txBody>
          <a:bodyPr wrap="square" rtlCol="0">
            <a:spAutoFit/>
          </a:bodyPr>
          <a:lstStyle/>
          <a:p>
            <a:r>
              <a:rPr lang="fr-FR" b="1" dirty="0"/>
              <a:t>Attribution: </a:t>
            </a:r>
            <a:r>
              <a:rPr lang="en-US" dirty="0"/>
              <a:t>Jafd88, CC BY-SA 4.0 &lt;https://creativecommons.org/licenses/by-sa/4.0&gt;, via Wikimedia Commons</a:t>
            </a:r>
          </a:p>
          <a:p>
            <a:r>
              <a:rPr lang="en-US" b="1" dirty="0"/>
              <a:t>URL:</a:t>
            </a:r>
            <a:r>
              <a:rPr lang="en-US" dirty="0"/>
              <a:t>https://commons.wikimedia.org/wiki/File:Surprise_Faberg%C3%A9_Diamond_Trellis_Egg_(1892).jpg</a:t>
            </a:r>
            <a:endParaRPr lang="fr-FR" dirty="0"/>
          </a:p>
        </p:txBody>
      </p:sp>
    </p:spTree>
    <p:extLst>
      <p:ext uri="{BB962C8B-B14F-4D97-AF65-F5344CB8AC3E}">
        <p14:creationId xmlns:p14="http://schemas.microsoft.com/office/powerpoint/2010/main" val="349398607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27687"/>
            <a:ext cx="7445170" cy="601013"/>
          </a:xfrm>
        </p:spPr>
        <p:txBody>
          <a:bodyPr>
            <a:normAutofit fontScale="90000"/>
          </a:bodyPr>
          <a:lstStyle/>
          <a:p>
            <a:pPr marL="0" indent="0"/>
            <a:r>
              <a:rPr lang="en-US" sz="3600" dirty="0" err="1"/>
              <a:t>MAin</a:t>
            </a:r>
            <a:r>
              <a:rPr lang="en-US" sz="3600" dirty="0"/>
              <a:t> points</a:t>
            </a:r>
          </a:p>
        </p:txBody>
      </p:sp>
      <p:sp>
        <p:nvSpPr>
          <p:cNvPr id="4" name="Espace réservé du contenu 3"/>
          <p:cNvSpPr>
            <a:spLocks noGrp="1"/>
          </p:cNvSpPr>
          <p:nvPr>
            <p:ph idx="1"/>
          </p:nvPr>
        </p:nvSpPr>
        <p:spPr>
          <a:xfrm>
            <a:off x="161510" y="878243"/>
            <a:ext cx="8775975" cy="5746112"/>
          </a:xfrm>
        </p:spPr>
        <p:txBody>
          <a:bodyPr/>
          <a:lstStyle/>
          <a:p>
            <a:pPr marL="0" indent="0"/>
            <a:r>
              <a:rPr lang="en-US" sz="2800" dirty="0">
                <a:solidFill>
                  <a:srgbClr val="FF6600"/>
                </a:solidFill>
              </a:rPr>
              <a:t>The Fabergé model applies to the EPD equation : </a:t>
            </a:r>
            <a:r>
              <a:rPr lang="en-US" sz="2800" dirty="0"/>
              <a:t>its modern form(s) do not represent correctly its place in the theory of PDEs,</a:t>
            </a:r>
          </a:p>
          <a:p>
            <a:pPr marL="514350" indent="-514350">
              <a:buAutoNum type="arabicPeriod"/>
            </a:pPr>
            <a:r>
              <a:rPr lang="en-US" sz="2800" dirty="0"/>
              <a:t>The EPD or Euler-</a:t>
            </a:r>
            <a:r>
              <a:rPr lang="en-US" sz="2800" dirty="0" err="1"/>
              <a:t>Tricomi</a:t>
            </a:r>
            <a:r>
              <a:rPr lang="en-US" sz="2800" dirty="0"/>
              <a:t> equation is not a PDE but a </a:t>
            </a:r>
            <a:r>
              <a:rPr lang="en-US" sz="2800" dirty="0">
                <a:solidFill>
                  <a:srgbClr val="0000FF"/>
                </a:solidFill>
              </a:rPr>
              <a:t>family of PDEs</a:t>
            </a:r>
            <a:r>
              <a:rPr lang="en-US" sz="2800" dirty="0"/>
              <a:t>, partially related by transmutations.</a:t>
            </a:r>
          </a:p>
          <a:p>
            <a:pPr marL="514350" indent="-514350">
              <a:buAutoNum type="arabicPeriod"/>
            </a:pPr>
            <a:r>
              <a:rPr lang="en-US" sz="2800" dirty="0"/>
              <a:t>One of them is equivalent to the </a:t>
            </a:r>
            <a:r>
              <a:rPr lang="en-US" sz="2800" dirty="0">
                <a:solidFill>
                  <a:srgbClr val="0000FF"/>
                </a:solidFill>
              </a:rPr>
              <a:t>first PDE </a:t>
            </a:r>
            <a:r>
              <a:rPr lang="en-US" sz="2800" dirty="0"/>
              <a:t>ever analyzed as a PDE, but this fact was </a:t>
            </a:r>
            <a:r>
              <a:rPr lang="en-US" sz="2800" dirty="0">
                <a:solidFill>
                  <a:srgbClr val="0000FF"/>
                </a:solidFill>
              </a:rPr>
              <a:t>unnoticed</a:t>
            </a:r>
            <a:r>
              <a:rPr lang="en-US" sz="2800" dirty="0"/>
              <a:t>.</a:t>
            </a:r>
          </a:p>
          <a:p>
            <a:pPr marL="0" indent="0"/>
            <a:r>
              <a:rPr lang="en-US" sz="2800" dirty="0"/>
              <a:t>3.   Ceased to be central until recently because : </a:t>
            </a:r>
            <a:r>
              <a:rPr lang="en-US" sz="2800" dirty="0">
                <a:solidFill>
                  <a:srgbClr val="0000FF"/>
                </a:solidFill>
              </a:rPr>
              <a:t>not well-analyzed by contemporary theories </a:t>
            </a:r>
            <a:r>
              <a:rPr lang="en-US" sz="2800" dirty="0"/>
              <a:t>(hyperbolic/ elliptic/mixed etc.). But is central in the theory of </a:t>
            </a:r>
            <a:r>
              <a:rPr lang="en-US" sz="2800" dirty="0">
                <a:solidFill>
                  <a:srgbClr val="0000FF"/>
                </a:solidFill>
              </a:rPr>
              <a:t>Fuchsian reduction</a:t>
            </a:r>
            <a:r>
              <a:rPr lang="en-US" sz="2800" dirty="0"/>
              <a:t>.</a:t>
            </a:r>
          </a:p>
          <a:p>
            <a:pPr marL="0" indent="0"/>
            <a:endParaRPr lang="en-US" sz="2800" dirty="0"/>
          </a:p>
          <a:p>
            <a:pPr marL="0" indent="0"/>
            <a:endParaRPr lang="az-Cyrl-AZ" sz="2600" dirty="0"/>
          </a:p>
        </p:txBody>
      </p:sp>
    </p:spTree>
    <p:extLst>
      <p:ext uri="{BB962C8B-B14F-4D97-AF65-F5344CB8AC3E}">
        <p14:creationId xmlns:p14="http://schemas.microsoft.com/office/powerpoint/2010/main" val="158340572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27687"/>
            <a:ext cx="7445170" cy="601013"/>
          </a:xfrm>
        </p:spPr>
        <p:txBody>
          <a:bodyPr>
            <a:normAutofit fontScale="90000"/>
          </a:bodyPr>
          <a:lstStyle/>
          <a:p>
            <a:pPr marL="0" indent="0"/>
            <a:r>
              <a:rPr lang="en-US" sz="3600" dirty="0"/>
              <a:t>Outline of the talk</a:t>
            </a:r>
          </a:p>
        </p:txBody>
      </p:sp>
      <p:sp>
        <p:nvSpPr>
          <p:cNvPr id="4" name="Espace réservé du contenu 3"/>
          <p:cNvSpPr>
            <a:spLocks noGrp="1"/>
          </p:cNvSpPr>
          <p:nvPr>
            <p:ph idx="1"/>
          </p:nvPr>
        </p:nvSpPr>
        <p:spPr>
          <a:xfrm>
            <a:off x="296525" y="878243"/>
            <a:ext cx="8345271" cy="5746112"/>
          </a:xfrm>
        </p:spPr>
        <p:txBody>
          <a:bodyPr/>
          <a:lstStyle/>
          <a:p>
            <a:pPr marL="0" indent="0"/>
            <a:r>
              <a:rPr lang="en-US" sz="2800" dirty="0"/>
              <a:t>1. 	</a:t>
            </a:r>
            <a:r>
              <a:rPr lang="en-US" sz="2800" dirty="0">
                <a:solidFill>
                  <a:srgbClr val="0000FF"/>
                </a:solidFill>
              </a:rPr>
              <a:t>Definitions &amp; examples</a:t>
            </a:r>
            <a:r>
              <a:rPr lang="en-US" sz="2800" dirty="0"/>
              <a:t>: EPD, Euler-</a:t>
            </a:r>
            <a:r>
              <a:rPr lang="en-US" sz="2800" dirty="0" err="1"/>
              <a:t>Tricomi</a:t>
            </a:r>
            <a:r>
              <a:rPr lang="en-US" sz="2800" dirty="0"/>
              <a:t>, Fuchsian ODEs, Fuchsian Reduction</a:t>
            </a:r>
          </a:p>
          <a:p>
            <a:pPr marL="0" indent="0"/>
            <a:r>
              <a:rPr lang="en-US" sz="2800" dirty="0"/>
              <a:t>2.	</a:t>
            </a:r>
            <a:r>
              <a:rPr lang="en-US" sz="2800" dirty="0">
                <a:solidFill>
                  <a:srgbClr val="0000FF"/>
                </a:solidFill>
              </a:rPr>
              <a:t>The facts: </a:t>
            </a:r>
            <a:r>
              <a:rPr lang="en-US" sz="2800" dirty="0"/>
              <a:t>(</a:t>
            </a:r>
            <a:r>
              <a:rPr lang="en-US" sz="2800" dirty="0" err="1"/>
              <a:t>i</a:t>
            </a:r>
            <a:r>
              <a:rPr lang="en-US" sz="2800" dirty="0"/>
              <a:t>) the first PDE is reducible to an EPD eq. (ii) EPD used to be considered as central in PDE theory until around 1930. (iii) Later treated as “singular” or “degenerate”.</a:t>
            </a:r>
          </a:p>
          <a:p>
            <a:pPr marL="0" indent="0"/>
            <a:r>
              <a:rPr lang="en-US" sz="2800" dirty="0"/>
              <a:t>3.	</a:t>
            </a:r>
            <a:r>
              <a:rPr lang="en-US" sz="2800" dirty="0">
                <a:solidFill>
                  <a:srgbClr val="0000FF"/>
                </a:solidFill>
              </a:rPr>
              <a:t>Accounting for these facts. </a:t>
            </a:r>
          </a:p>
          <a:p>
            <a:pPr marL="0" indent="0"/>
            <a:r>
              <a:rPr lang="en-US" sz="2800" dirty="0"/>
              <a:t>4.	</a:t>
            </a:r>
            <a:r>
              <a:rPr lang="en-US" sz="2800" dirty="0">
                <a:solidFill>
                  <a:srgbClr val="0000FF"/>
                </a:solidFill>
              </a:rPr>
              <a:t>Conclusion</a:t>
            </a:r>
            <a:r>
              <a:rPr lang="en-US" sz="2800" dirty="0"/>
              <a:t> : </a:t>
            </a:r>
            <a:r>
              <a:rPr lang="en-US" sz="2800" dirty="0">
                <a:solidFill>
                  <a:srgbClr val="008000"/>
                </a:solidFill>
              </a:rPr>
              <a:t>an equation such as EPD is not a well-defined mathematical object. Its assigned (mathematical) meaning depends on the discourse in which it is embedded, and this discourse changes in time.</a:t>
            </a:r>
          </a:p>
          <a:p>
            <a:pPr marL="0" indent="0"/>
            <a:endParaRPr lang="en-US" sz="2800" dirty="0"/>
          </a:p>
          <a:p>
            <a:pPr marL="0" indent="0"/>
            <a:endParaRPr lang="en-US" sz="2800" dirty="0"/>
          </a:p>
          <a:p>
            <a:pPr marL="0" indent="0"/>
            <a:endParaRPr lang="az-Cyrl-AZ" sz="2600" dirty="0"/>
          </a:p>
        </p:txBody>
      </p:sp>
    </p:spTree>
    <p:extLst>
      <p:ext uri="{BB962C8B-B14F-4D97-AF65-F5344CB8AC3E}">
        <p14:creationId xmlns:p14="http://schemas.microsoft.com/office/powerpoint/2010/main" val="3860403306"/>
      </p:ext>
    </p:extLst>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el">
  <a:themeElements>
    <a:clrScheme name="Essentie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e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e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Gallery</Template>
  <TotalTime>12427</TotalTime>
  <Words>3161</Words>
  <Application>Microsoft Office PowerPoint</Application>
  <PresentationFormat>Affichage à l'écran (4:3)</PresentationFormat>
  <Paragraphs>207</Paragraphs>
  <Slides>36</Slides>
  <Notes>23</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36</vt:i4>
      </vt:variant>
    </vt:vector>
  </HeadingPairs>
  <TitlesOfParts>
    <vt:vector size="42" baseType="lpstr">
      <vt:lpstr>Calibri</vt:lpstr>
      <vt:lpstr>Symbol</vt:lpstr>
      <vt:lpstr>Arial Black</vt:lpstr>
      <vt:lpstr>Arial</vt:lpstr>
      <vt:lpstr>Cambria Math</vt:lpstr>
      <vt:lpstr>Essentiel</vt:lpstr>
      <vt:lpstr>The Euler-Poisson Darboux equations in the development of the theory of partial differential equations          </vt:lpstr>
      <vt:lpstr>Présentation PowerPoint</vt:lpstr>
      <vt:lpstr>Conclusion of my earlier talk on Bunyakovsky</vt:lpstr>
      <vt:lpstr>матRyoshkа</vt:lpstr>
      <vt:lpstr>Matryoshka</vt:lpstr>
      <vt:lpstr>DIAMOND TREILLIS (1892)</vt:lpstr>
      <vt:lpstr>Diamond Treillis – Surprise (Elephant Automaton)</vt:lpstr>
      <vt:lpstr>MAin points</vt:lpstr>
      <vt:lpstr>Outline of the talk</vt:lpstr>
      <vt:lpstr>1. Definitions &amp; examples</vt:lpstr>
      <vt:lpstr>1. DEFinitions: EPD is a family of equations</vt:lpstr>
      <vt:lpstr>Présentation PowerPoint</vt:lpstr>
      <vt:lpstr>1. DEFinitions: Fuchsian Eqs. &amp; Fuchsian Reduction</vt:lpstr>
      <vt:lpstr>Présentation PowerPoint</vt:lpstr>
      <vt:lpstr>1. DEFinitions: Fuchsian Eqs. &amp; Fuchsian Reduction</vt:lpstr>
      <vt:lpstr>1. DEFinitions: Fuchsian Eqs. &amp; Fuchsian Reduction</vt:lpstr>
      <vt:lpstr>What Fuchsian reduction brings: EPD &amp; Fuchsian PDEs are ubiquitous and necessary</vt:lpstr>
      <vt:lpstr>Comparison with other theories</vt:lpstr>
      <vt:lpstr>1. DEFinitions &amp; issues</vt:lpstr>
      <vt:lpstr>2. Facts that require explanation</vt:lpstr>
      <vt:lpstr>2. Facts</vt:lpstr>
      <vt:lpstr>2. Facts</vt:lpstr>
      <vt:lpstr>2. Facts</vt:lpstr>
      <vt:lpstr>2. Facts</vt:lpstr>
      <vt:lpstr>2. Facts</vt:lpstr>
      <vt:lpstr>2. Facts : conclusion of part 2</vt:lpstr>
      <vt:lpstr>3. How do you account for these facts ?</vt:lpstr>
      <vt:lpstr>3. How do you account for these facts ?</vt:lpstr>
      <vt:lpstr>3. How do you account for these facts ?</vt:lpstr>
      <vt:lpstr>3. How do you account for these facts ?</vt:lpstr>
      <vt:lpstr>3. How do you account for these facts ?</vt:lpstr>
      <vt:lpstr>Conclusion of Part 3</vt:lpstr>
      <vt:lpstr>CONclusion </vt:lpstr>
      <vt:lpstr>We have seen that :</vt:lpstr>
      <vt:lpstr>Conclusion</vt:lpstr>
      <vt:lpstr>Présentation PowerPoint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 Kichenassamy</dc:creator>
  <cp:lastModifiedBy>Kichenassamy</cp:lastModifiedBy>
  <cp:revision>590</cp:revision>
  <cp:lastPrinted>2021-04-13T22:05:56Z</cp:lastPrinted>
  <dcterms:created xsi:type="dcterms:W3CDTF">2012-02-11T13:55:08Z</dcterms:created>
  <dcterms:modified xsi:type="dcterms:W3CDTF">2022-04-07T13:34:51Z</dcterms:modified>
</cp:coreProperties>
</file>