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79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88.xml" ContentType="application/vnd.openxmlformats-officedocument.presentationml.slide+xml"/>
  <Override PartName="/ppt/notesSlides/notesSlide135.xml" ContentType="application/vnd.openxmlformats-officedocument.presentationml.notesSlide+xml"/>
  <Override PartName="/ppt/notesSlides/notesSlide182.xml" ContentType="application/vnd.openxmlformats-officedocument.presentationml.notes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Default Extension="emf" ContentType="image/x-emf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8.xml" ContentType="application/vnd.openxmlformats-officedocument.presentationml.notesSlide+xml"/>
  <Override PartName="/ppt/slides/slide177.xml" ContentType="application/vnd.openxmlformats-officedocument.presentationml.slide+xml"/>
  <Override PartName="/ppt/notesSlides/notesSlide129.xml" ContentType="application/vnd.openxmlformats-officedocument.presentationml.notesSlide+xml"/>
  <Override PartName="/ppt/notesSlides/notesSlide176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90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200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84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notesSlides/notesSlide173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205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89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92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81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97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20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notesSlides/notesSlide175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notesSlides/notesSlide147.xml" ContentType="application/vnd.openxmlformats-officedocument.presentationml.notesSlide+xml"/>
  <Override PartName="/ppt/notesSlides/notesSlide194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83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199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20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notesSlides/notesSlide177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91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80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20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85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07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146.xml" ContentType="application/vnd.openxmlformats-officedocument.presentationml.notesSlide+xml"/>
  <Override PartName="/ppt/notesSlides/notesSlide193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20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8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5"/>
  </p:notesMasterIdLst>
  <p:handoutMasterIdLst>
    <p:handoutMasterId r:id="rId236"/>
  </p:handoutMasterIdLst>
  <p:sldIdLst>
    <p:sldId id="717" r:id="rId2"/>
    <p:sldId id="759" r:id="rId3"/>
    <p:sldId id="760" r:id="rId4"/>
    <p:sldId id="763" r:id="rId5"/>
    <p:sldId id="653" r:id="rId6"/>
    <p:sldId id="608" r:id="rId7"/>
    <p:sldId id="648" r:id="rId8"/>
    <p:sldId id="568" r:id="rId9"/>
    <p:sldId id="569" r:id="rId10"/>
    <p:sldId id="600" r:id="rId11"/>
    <p:sldId id="603" r:id="rId12"/>
    <p:sldId id="652" r:id="rId13"/>
    <p:sldId id="730" r:id="rId14"/>
    <p:sldId id="606" r:id="rId15"/>
    <p:sldId id="757" r:id="rId16"/>
    <p:sldId id="731" r:id="rId17"/>
    <p:sldId id="670" r:id="rId18"/>
    <p:sldId id="758" r:id="rId19"/>
    <p:sldId id="671" r:id="rId20"/>
    <p:sldId id="672" r:id="rId21"/>
    <p:sldId id="607" r:id="rId22"/>
    <p:sldId id="571" r:id="rId23"/>
    <p:sldId id="613" r:id="rId24"/>
    <p:sldId id="673" r:id="rId25"/>
    <p:sldId id="598" r:id="rId26"/>
    <p:sldId id="577" r:id="rId27"/>
    <p:sldId id="573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7" r:id="rId38"/>
    <p:sldId id="548" r:id="rId39"/>
    <p:sldId id="549" r:id="rId40"/>
    <p:sldId id="550" r:id="rId41"/>
    <p:sldId id="551" r:id="rId42"/>
    <p:sldId id="552" r:id="rId43"/>
    <p:sldId id="553" r:id="rId44"/>
    <p:sldId id="554" r:id="rId45"/>
    <p:sldId id="555" r:id="rId46"/>
    <p:sldId id="556" r:id="rId47"/>
    <p:sldId id="557" r:id="rId48"/>
    <p:sldId id="558" r:id="rId49"/>
    <p:sldId id="559" r:id="rId50"/>
    <p:sldId id="560" r:id="rId51"/>
    <p:sldId id="561" r:id="rId52"/>
    <p:sldId id="562" r:id="rId53"/>
    <p:sldId id="563" r:id="rId54"/>
    <p:sldId id="564" r:id="rId55"/>
    <p:sldId id="565" r:id="rId56"/>
    <p:sldId id="566" r:id="rId57"/>
    <p:sldId id="524" r:id="rId58"/>
    <p:sldId id="518" r:id="rId59"/>
    <p:sldId id="567" r:id="rId60"/>
    <p:sldId id="526" r:id="rId61"/>
    <p:sldId id="593" r:id="rId62"/>
    <p:sldId id="523" r:id="rId63"/>
    <p:sldId id="527" r:id="rId64"/>
    <p:sldId id="594" r:id="rId65"/>
    <p:sldId id="601" r:id="rId66"/>
    <p:sldId id="649" r:id="rId67"/>
    <p:sldId id="646" r:id="rId68"/>
    <p:sldId id="376" r:id="rId69"/>
    <p:sldId id="307" r:id="rId70"/>
    <p:sldId id="525" r:id="rId71"/>
    <p:sldId id="463" r:id="rId72"/>
    <p:sldId id="308" r:id="rId73"/>
    <p:sldId id="465" r:id="rId74"/>
    <p:sldId id="309" r:id="rId75"/>
    <p:sldId id="677" r:id="rId76"/>
    <p:sldId id="718" r:id="rId77"/>
    <p:sldId id="678" r:id="rId78"/>
    <p:sldId id="635" r:id="rId79"/>
    <p:sldId id="728" r:id="rId80"/>
    <p:sldId id="729" r:id="rId81"/>
    <p:sldId id="641" r:id="rId82"/>
    <p:sldId id="639" r:id="rId83"/>
    <p:sldId id="638" r:id="rId84"/>
    <p:sldId id="637" r:id="rId85"/>
    <p:sldId id="369" r:id="rId86"/>
    <p:sldId id="529" r:id="rId87"/>
    <p:sldId id="533" r:id="rId88"/>
    <p:sldId id="535" r:id="rId89"/>
    <p:sldId id="508" r:id="rId90"/>
    <p:sldId id="495" r:id="rId91"/>
    <p:sldId id="499" r:id="rId92"/>
    <p:sldId id="500" r:id="rId93"/>
    <p:sldId id="467" r:id="rId94"/>
    <p:sldId id="502" r:id="rId95"/>
    <p:sldId id="496" r:id="rId96"/>
    <p:sldId id="537" r:id="rId97"/>
    <p:sldId id="536" r:id="rId98"/>
    <p:sldId id="595" r:id="rId99"/>
    <p:sldId id="596" r:id="rId100"/>
    <p:sldId id="597" r:id="rId101"/>
    <p:sldId id="469" r:id="rId102"/>
    <p:sldId id="470" r:id="rId103"/>
    <p:sldId id="574" r:id="rId104"/>
    <p:sldId id="472" r:id="rId105"/>
    <p:sldId id="473" r:id="rId106"/>
    <p:sldId id="575" r:id="rId107"/>
    <p:sldId id="591" r:id="rId108"/>
    <p:sldId id="477" r:id="rId109"/>
    <p:sldId id="478" r:id="rId110"/>
    <p:sldId id="511" r:id="rId111"/>
    <p:sldId id="481" r:id="rId112"/>
    <p:sldId id="497" r:id="rId113"/>
    <p:sldId id="576" r:id="rId114"/>
    <p:sldId id="483" r:id="rId115"/>
    <p:sldId id="512" r:id="rId116"/>
    <p:sldId id="295" r:id="rId117"/>
    <p:sldId id="297" r:id="rId118"/>
    <p:sldId id="501" r:id="rId119"/>
    <p:sldId id="331" r:id="rId120"/>
    <p:sldId id="504" r:id="rId121"/>
    <p:sldId id="503" r:id="rId122"/>
    <p:sldId id="380" r:id="rId123"/>
    <p:sldId id="333" r:id="rId124"/>
    <p:sldId id="329" r:id="rId125"/>
    <p:sldId id="389" r:id="rId126"/>
    <p:sldId id="383" r:id="rId127"/>
    <p:sldId id="381" r:id="rId128"/>
    <p:sldId id="392" r:id="rId129"/>
    <p:sldId id="386" r:id="rId130"/>
    <p:sldId id="493" r:id="rId131"/>
    <p:sldId id="283" r:id="rId132"/>
    <p:sldId id="460" r:id="rId133"/>
    <p:sldId id="517" r:id="rId134"/>
    <p:sldId id="580" r:id="rId135"/>
    <p:sldId id="581" r:id="rId136"/>
    <p:sldId id="582" r:id="rId137"/>
    <p:sldId id="583" r:id="rId138"/>
    <p:sldId id="584" r:id="rId139"/>
    <p:sldId id="585" r:id="rId140"/>
    <p:sldId id="586" r:id="rId141"/>
    <p:sldId id="587" r:id="rId142"/>
    <p:sldId id="588" r:id="rId143"/>
    <p:sldId id="602" r:id="rId144"/>
    <p:sldId id="589" r:id="rId145"/>
    <p:sldId id="616" r:id="rId146"/>
    <p:sldId id="617" r:id="rId147"/>
    <p:sldId id="650" r:id="rId148"/>
    <p:sldId id="674" r:id="rId149"/>
    <p:sldId id="675" r:id="rId150"/>
    <p:sldId id="688" r:id="rId151"/>
    <p:sldId id="692" r:id="rId152"/>
    <p:sldId id="690" r:id="rId153"/>
    <p:sldId id="733" r:id="rId154"/>
    <p:sldId id="734" r:id="rId155"/>
    <p:sldId id="735" r:id="rId156"/>
    <p:sldId id="736" r:id="rId157"/>
    <p:sldId id="737" r:id="rId158"/>
    <p:sldId id="738" r:id="rId159"/>
    <p:sldId id="739" r:id="rId160"/>
    <p:sldId id="740" r:id="rId161"/>
    <p:sldId id="741" r:id="rId162"/>
    <p:sldId id="742" r:id="rId163"/>
    <p:sldId id="743" r:id="rId164"/>
    <p:sldId id="744" r:id="rId165"/>
    <p:sldId id="745" r:id="rId166"/>
    <p:sldId id="746" r:id="rId167"/>
    <p:sldId id="747" r:id="rId168"/>
    <p:sldId id="748" r:id="rId169"/>
    <p:sldId id="749" r:id="rId170"/>
    <p:sldId id="750" r:id="rId171"/>
    <p:sldId id="751" r:id="rId172"/>
    <p:sldId id="752" r:id="rId173"/>
    <p:sldId id="753" r:id="rId174"/>
    <p:sldId id="754" r:id="rId175"/>
    <p:sldId id="755" r:id="rId176"/>
    <p:sldId id="756" r:id="rId177"/>
    <p:sldId id="762" r:id="rId178"/>
    <p:sldId id="691" r:id="rId179"/>
    <p:sldId id="618" r:id="rId180"/>
    <p:sldId id="654" r:id="rId181"/>
    <p:sldId id="655" r:id="rId182"/>
    <p:sldId id="656" r:id="rId183"/>
    <p:sldId id="657" r:id="rId184"/>
    <p:sldId id="658" r:id="rId185"/>
    <p:sldId id="659" r:id="rId186"/>
    <p:sldId id="660" r:id="rId187"/>
    <p:sldId id="661" r:id="rId188"/>
    <p:sldId id="662" r:id="rId189"/>
    <p:sldId id="663" r:id="rId190"/>
    <p:sldId id="664" r:id="rId191"/>
    <p:sldId id="665" r:id="rId192"/>
    <p:sldId id="667" r:id="rId193"/>
    <p:sldId id="668" r:id="rId194"/>
    <p:sldId id="619" r:id="rId195"/>
    <p:sldId id="623" r:id="rId196"/>
    <p:sldId id="628" r:id="rId197"/>
    <p:sldId id="629" r:id="rId198"/>
    <p:sldId id="630" r:id="rId199"/>
    <p:sldId id="644" r:id="rId200"/>
    <p:sldId id="643" r:id="rId201"/>
    <p:sldId id="687" r:id="rId202"/>
    <p:sldId id="679" r:id="rId203"/>
    <p:sldId id="723" r:id="rId204"/>
    <p:sldId id="725" r:id="rId205"/>
    <p:sldId id="714" r:id="rId206"/>
    <p:sldId id="719" r:id="rId207"/>
    <p:sldId id="683" r:id="rId208"/>
    <p:sldId id="712" r:id="rId209"/>
    <p:sldId id="715" r:id="rId210"/>
    <p:sldId id="720" r:id="rId211"/>
    <p:sldId id="724" r:id="rId212"/>
    <p:sldId id="721" r:id="rId213"/>
    <p:sldId id="722" r:id="rId214"/>
    <p:sldId id="726" r:id="rId215"/>
    <p:sldId id="694" r:id="rId216"/>
    <p:sldId id="695" r:id="rId217"/>
    <p:sldId id="696" r:id="rId218"/>
    <p:sldId id="697" r:id="rId219"/>
    <p:sldId id="698" r:id="rId220"/>
    <p:sldId id="699" r:id="rId221"/>
    <p:sldId id="700" r:id="rId222"/>
    <p:sldId id="701" r:id="rId223"/>
    <p:sldId id="702" r:id="rId224"/>
    <p:sldId id="703" r:id="rId225"/>
    <p:sldId id="704" r:id="rId226"/>
    <p:sldId id="705" r:id="rId227"/>
    <p:sldId id="706" r:id="rId228"/>
    <p:sldId id="713" r:id="rId229"/>
    <p:sldId id="634" r:id="rId230"/>
    <p:sldId id="727" r:id="rId231"/>
    <p:sldId id="709" r:id="rId232"/>
    <p:sldId id="710" r:id="rId233"/>
    <p:sldId id="693" r:id="rId234"/>
  </p:sldIdLst>
  <p:sldSz cx="9144000" cy="6858000" type="screen4x3"/>
  <p:notesSz cx="6858000" cy="9107488"/>
  <p:custShowLst>
    <p:custShow name="ISMB Show 1" id="0">
      <p:sldLst>
        <p:sld r:id="rId69"/>
        <p:sld r:id="rId70"/>
        <p:sld r:id="rId73"/>
        <p:sld r:id="rId75"/>
        <p:sld r:id="rId86"/>
        <p:sld r:id="rId117"/>
        <p:sld r:id="rId120"/>
        <p:sld r:id="rId123"/>
        <p:sld r:id="rId124"/>
        <p:sld r:id="rId125"/>
        <p:sld r:id="rId126"/>
        <p:sld r:id="rId127"/>
        <p:sld r:id="rId128"/>
        <p:sld r:id="rId129"/>
        <p:sld r:id="rId130"/>
        <p:sld r:id="rId132"/>
      </p:sldLst>
    </p:custShow>
  </p:custShowLst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33FF"/>
    <a:srgbClr val="000099"/>
    <a:srgbClr val="D60093"/>
    <a:srgbClr val="FFFFCC"/>
    <a:srgbClr val="00CC99"/>
    <a:srgbClr val="FFFF99"/>
    <a:srgbClr val="99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6" autoAdjust="0"/>
    <p:restoredTop sz="94620" autoAdjust="0"/>
  </p:normalViewPr>
  <p:slideViewPr>
    <p:cSldViewPr snapToGrid="0">
      <p:cViewPr>
        <p:scale>
          <a:sx n="69" d="100"/>
          <a:sy n="69" d="100"/>
        </p:scale>
        <p:origin x="-522" y="-114"/>
      </p:cViewPr>
      <p:guideLst>
        <p:guide orient="horz" pos="278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98"/>
    </p:cViewPr>
  </p:sorterViewPr>
  <p:notesViewPr>
    <p:cSldViewPr snapToGrid="0">
      <p:cViewPr varScale="1">
        <p:scale>
          <a:sx n="48" d="100"/>
          <a:sy n="48" d="100"/>
        </p:scale>
        <p:origin x="-1974" y="-108"/>
      </p:cViewPr>
      <p:guideLst>
        <p:guide orient="horz" pos="286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6.xml"/><Relationship Id="rId2" Type="http://schemas.openxmlformats.org/officeDocument/2006/relationships/slide" Target="slides/slide30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image" Target="../media/image6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68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image" Target="../media/image133.emf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0.emf"/><Relationship Id="rId1" Type="http://schemas.openxmlformats.org/officeDocument/2006/relationships/image" Target="../media/image142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image" Target="../media/image146.emf"/><Relationship Id="rId4" Type="http://schemas.openxmlformats.org/officeDocument/2006/relationships/image" Target="../media/image14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image" Target="../media/image6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1" sz="12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1" sz="12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CSE Bioinformatics Lab, UCSD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fld id="{A7606936-23BA-4358-A39A-EE0BEF09BE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1" sz="1200" i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i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1" sz="1200" i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en-US"/>
              <a:t>CSE Bioinformatics Lab, UCSD</a:t>
            </a:r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 i="1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fld id="{833F6C33-A7DA-482F-AF37-D28E6EB38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0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0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B898D-F7A5-4CA3-83DA-1999273A4BC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88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88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51E0D-A59B-4A7C-A937-5D7EB8B7C26F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09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09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4F3E6-4F49-4269-80D1-788BAFF68D33}" type="slidenum">
              <a:rPr lang="en-US" smtClean="0"/>
              <a:pPr/>
              <a:t>100</a:t>
            </a:fld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20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20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6F1E2-6BD1-47B9-9E19-6FAB7A95E0C8}" type="slidenum">
              <a:rPr lang="en-US" smtClean="0"/>
              <a:pPr/>
              <a:t>101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30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30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72C7F-108E-456D-8DD8-4FE6408DF8D8}" type="slidenum">
              <a:rPr lang="en-US" smtClean="0"/>
              <a:pPr/>
              <a:t>102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406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40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8817FF-2E99-4CA5-B614-212A06E4FC13}" type="slidenum">
              <a:rPr lang="en-US" smtClean="0"/>
              <a:pPr/>
              <a:t>103</a:t>
            </a:fld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5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50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50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23BEC-F31F-4500-A360-A2680D5D0286}" type="slidenum">
              <a:rPr lang="en-US" smtClean="0"/>
              <a:pPr/>
              <a:t>104</a:t>
            </a:fld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6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61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61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9A0F4A-4E16-4C53-ABE6-45D474EF32B1}" type="slidenum">
              <a:rPr lang="en-US" smtClean="0"/>
              <a:pPr/>
              <a:t>105</a:t>
            </a:fld>
            <a:endParaRPr 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7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71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5E83B-30F5-4927-8379-72D23BCBD80C}" type="slidenum">
              <a:rPr lang="en-US" smtClean="0"/>
              <a:pPr/>
              <a:t>106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81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46A86-4560-4C9D-807C-2FB4A9255D6D}" type="slidenum">
              <a:rPr lang="en-US" smtClean="0"/>
              <a:pPr/>
              <a:t>107</a:t>
            </a:fld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918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491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F3932-960E-4B7D-9BDB-6EF827CBEDDE}" type="slidenum">
              <a:rPr lang="en-US" smtClean="0"/>
              <a:pPr/>
              <a:t>108</a:t>
            </a:fld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021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02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B3AFCF-4BC4-448E-B09F-30366E7B6C20}" type="slidenum">
              <a:rPr lang="en-US" smtClean="0"/>
              <a:pPr/>
              <a:t>109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98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12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12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9B7AE9-73F8-4D83-B1EB-C57FFE2B2E07}" type="slidenum">
              <a:rPr lang="en-US" smtClean="0"/>
              <a:pPr/>
              <a:t>110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22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22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F3264-4DC3-437D-982C-EFD82F0946D3}" type="slidenum">
              <a:rPr lang="en-US" smtClean="0"/>
              <a:pPr/>
              <a:t>111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328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32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45FF7-A265-46CD-95F8-94AAA6A76AD8}" type="slidenum">
              <a:rPr lang="en-US" smtClean="0"/>
              <a:pPr/>
              <a:t>112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43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43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2E9257-8A02-4DB1-85EC-27EF99D27CA3}" type="slidenum">
              <a:rPr lang="en-US" smtClean="0"/>
              <a:pPr/>
              <a:t>113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5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533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53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55E00-0BE3-4D73-84F3-0C1C74184749}" type="slidenum">
              <a:rPr lang="en-US" smtClean="0"/>
              <a:pPr/>
              <a:t>114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635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63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8BF19-DD28-47F8-99CC-082AA28F5CA4}" type="slidenum">
              <a:rPr lang="en-US" smtClean="0"/>
              <a:pPr/>
              <a:t>115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73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73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36A81-A2EA-487A-9360-46B7FF1F47DB}" type="slidenum">
              <a:rPr lang="en-US" smtClean="0"/>
              <a:pPr/>
              <a:t>116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0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84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F80AD-B14A-4CC7-AFA8-C508B00AF899}" type="slidenum">
              <a:rPr lang="en-US" smtClean="0"/>
              <a:pPr/>
              <a:t>117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94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594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4F396-0C88-44AD-B58E-F1C4BF03B90D}" type="slidenum">
              <a:rPr lang="en-US" smtClean="0"/>
              <a:pPr/>
              <a:t>118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04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04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0FC4E-5952-40A2-BE0A-D5AD7C4D37AA}" type="slidenum">
              <a:rPr lang="en-US" smtClean="0"/>
              <a:pPr/>
              <a:t>119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508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14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14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25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25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2C054D-3BD1-4677-A9BB-8A11DEEC7B78}" type="slidenum">
              <a:rPr lang="en-US" smtClean="0"/>
              <a:pPr/>
              <a:t>121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3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35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35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C2A13-F2ED-4975-B83C-408F6938CDDA}" type="slidenum">
              <a:rPr lang="en-US" smtClean="0"/>
              <a:pPr/>
              <a:t>122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45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Euler-SF title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5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Euler usage of DB data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65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65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44B75-58B8-466F-80FC-F71E3D275671}" type="slidenum">
              <a:rPr lang="en-US" smtClean="0"/>
              <a:pPr/>
              <a:t>125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7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76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76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F96A7-1CCE-4892-9337-7F46EB3C4D06}" type="slidenum">
              <a:rPr lang="en-US" smtClean="0"/>
              <a:pPr/>
              <a:t>126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8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7790BB-46F4-49AA-AE41-3C5925BEF6B2}" type="slidenum">
              <a:rPr lang="en-US" smtClean="0"/>
              <a:pPr/>
              <a:t>127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69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How does this differ from the previous graphs of NM?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06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06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733963-3473-4701-B178-FCD96DA4BC7A}" type="slidenum">
              <a:rPr lang="en-US" smtClean="0"/>
              <a:pPr/>
              <a:t>129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2BA72-A6D4-4AA6-A17C-853D2A5216C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51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Elevator pitch: We are going to form a mass spec software company that will revolutionize the application of mass spectrometry to proteomics and life sciences. It will enable new applications that will significantly advance the research … in industry..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1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17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17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0E693-1C9A-480E-97A6-22ED1C366A5E}" type="slidenum">
              <a:rPr lang="en-US" smtClean="0"/>
              <a:pPr/>
              <a:t>130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2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27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27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F86280-7BA3-40A6-BB00-EC8AFCE865A9}" type="slidenum">
              <a:rPr lang="en-US" smtClean="0"/>
              <a:pPr/>
              <a:t>131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37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37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B05BC4-EF12-425E-9B2A-9559F8E82067}" type="slidenum">
              <a:rPr lang="en-US" smtClean="0"/>
              <a:pPr/>
              <a:t>132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478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47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58F580-01B2-491A-8C10-DCC438729CC9}" type="slidenum">
              <a:rPr lang="en-US" smtClean="0"/>
              <a:pPr/>
              <a:t>133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58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75812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68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76836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78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77860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88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78884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799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79908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093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80932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5293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Elevator pitch: We are going to form a mass spec software company that will revolutionize the application of mass spectrometry to proteomics and life sciences. It will enable new applications that will significantly advance the research … in industry..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19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81956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29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82980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40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84004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50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50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8A519-07D4-4F1A-9C0C-36951823F6BD}" type="slidenum">
              <a:rPr lang="en-US" smtClean="0"/>
              <a:pPr/>
              <a:t>143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60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386052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7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70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70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CA055-B4D7-4286-B67C-83CB27F88EE5}" type="slidenum">
              <a:rPr lang="en-US" smtClean="0"/>
              <a:pPr/>
              <a:t>145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8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81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81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CBF3A-0218-42DD-A457-355C94AF5497}" type="slidenum">
              <a:rPr lang="en-US" smtClean="0"/>
              <a:pPr/>
              <a:t>146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891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90340-8FE1-4371-BE6A-2C6D2D73B5F2}" type="slidenum">
              <a:rPr lang="en-US" smtClean="0"/>
              <a:pPr/>
              <a:t>147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0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01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901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D53BD-759A-4814-8215-EAC2CA3CA973}" type="slidenum">
              <a:rPr lang="en-US" smtClean="0"/>
              <a:pPr/>
              <a:t>148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11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911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1E351-5EEB-4C8F-9B21-8D59D99FFBD5}" type="slidenum">
              <a:rPr lang="en-US" smtClean="0"/>
              <a:pPr/>
              <a:t>149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539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Elevator pitch: We are going to form a mass spec software company that will revolutionize the application of mass spectrometry to proteomics and life sciences. It will enable new applications that will significantly advance the research … in industry..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2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21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92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39BF3-22C9-4252-A1D0-6C298DDE72EA}" type="slidenum">
              <a:rPr lang="en-US" smtClean="0"/>
              <a:pPr/>
              <a:t>150</a:t>
            </a:fld>
            <a:endParaRPr lang="en-US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32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932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FB6A9-B47B-4DC4-9C48-DB72A9CFAD2C}" type="slidenum">
              <a:rPr lang="en-US" smtClean="0"/>
              <a:pPr/>
              <a:t>151</a:t>
            </a:fld>
            <a:endParaRPr lang="en-US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4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42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942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09579B-68A5-40FB-8F3E-9D016C03E537}" type="slidenum">
              <a:rPr lang="en-US" smtClean="0"/>
              <a:pPr/>
              <a:t>152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5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5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CAC7B-E09F-448B-9435-37D0E3498DF4}" type="slidenum">
              <a:rPr lang="en-US" smtClean="0"/>
              <a:pPr/>
              <a:t>153</a:t>
            </a:fld>
            <a:endParaRPr lang="en-US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C350D-6855-4F50-AC1E-8EDA28243731}" type="slidenum">
              <a:rPr lang="en-US" smtClean="0"/>
              <a:pPr/>
              <a:t>154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7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2DA9B-1EFF-4DD5-AD49-F5F981F11C2C}" type="slidenum">
              <a:rPr lang="en-US" smtClean="0"/>
              <a:pPr/>
              <a:t>155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8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8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AB3F05-335D-4042-9FCA-A067B1DC2C7A}" type="slidenum">
              <a:rPr lang="en-US" smtClean="0"/>
              <a:pPr/>
              <a:t>156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9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51CDF-440E-4BB4-BEDC-0642192108A2}" type="slidenum">
              <a:rPr lang="en-US" smtClean="0"/>
              <a:pPr/>
              <a:t>157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0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6890CA-69F8-483E-8523-565E47A57D3F}" type="slidenum">
              <a:rPr lang="en-US" smtClean="0"/>
              <a:pPr/>
              <a:t>158</a:t>
            </a:fld>
            <a:endParaRPr lang="en-US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1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1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FE204-A9E3-4DF6-A9FB-937667D07D98}" type="slidenum">
              <a:rPr lang="en-US" smtClean="0"/>
              <a:pPr/>
              <a:t>159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FEE0D6-7F72-4A9B-8376-9E73E89807C2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54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Elevator pitch: We are going to form a mass spec software company that will revolutionize the application of mass spectrometry to proteomics and life sciences. It will enable new applications that will significantly advance the research … in industry..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2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2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89C08-60EC-41D2-A273-E0EEA0498753}" type="slidenum">
              <a:rPr lang="en-US" smtClean="0"/>
              <a:pPr/>
              <a:t>160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3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E00B3-698E-4B6B-910A-16260CD41479}" type="slidenum">
              <a:rPr lang="en-US" smtClean="0"/>
              <a:pPr/>
              <a:t>161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4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4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02738-B65E-4B5D-A5BF-AA41DF5DE811}" type="slidenum">
              <a:rPr lang="en-US" smtClean="0"/>
              <a:pPr/>
              <a:t>162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8D572-10BE-49B5-BEC8-BEC2688DEED4}" type="slidenum">
              <a:rPr lang="en-US" smtClean="0"/>
              <a:pPr/>
              <a:t>163</a:t>
            </a:fld>
            <a:endParaRPr lang="en-US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6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2F5B4B-9C79-410A-AE07-D70DCF8049AC}" type="slidenum">
              <a:rPr lang="en-US" smtClean="0"/>
              <a:pPr/>
              <a:t>164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A536CC-E6F8-4580-B10C-4ED7AA87A4D3}" type="slidenum">
              <a:rPr lang="en-US" smtClean="0"/>
              <a:pPr/>
              <a:t>165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8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93F78-048A-4D41-84C0-3070C7F19226}" type="slidenum">
              <a:rPr lang="en-US" smtClean="0"/>
              <a:pPr/>
              <a:t>166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C5D69-8720-4C69-BBAB-4A37DF7C0A51}" type="slidenum">
              <a:rPr lang="en-US" smtClean="0"/>
              <a:pPr/>
              <a:t>167</a:t>
            </a:fld>
            <a:endParaRPr lang="en-US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0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59837-B17B-49FB-AF3A-184DE002A2FE}" type="slidenum">
              <a:rPr lang="en-US" smtClean="0"/>
              <a:pPr/>
              <a:t>168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1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6412E6-3D98-4CBB-A6A9-17318AF3527B}" type="slidenum">
              <a:rPr lang="en-US" smtClean="0"/>
              <a:pPr/>
              <a:t>169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560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2525" y="682625"/>
            <a:ext cx="4554538" cy="341630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Elevator pitch: We are going to form a mass spec software company that will revolutionize the application of mass spectrometry to proteomics and life sciences. It will enable new applications that will significantly advance the research … in industry..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2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62CC1-9A05-47B7-B679-0A8F30BC190C}" type="slidenum">
              <a:rPr lang="en-US" smtClean="0"/>
              <a:pPr/>
              <a:t>170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3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3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347D8-1721-4AD9-B26F-EA67A633B48C}" type="slidenum">
              <a:rPr lang="en-US" smtClean="0"/>
              <a:pPr/>
              <a:t>171</a:t>
            </a:fld>
            <a:endParaRPr lang="en-US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4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4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FDEF5-6E78-4675-A6FF-4BDDAC628673}" type="slidenum">
              <a:rPr lang="en-US" smtClean="0"/>
              <a:pPr/>
              <a:t>172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BDC6B-94EC-42E5-960D-052B313B2732}" type="slidenum">
              <a:rPr lang="en-US" smtClean="0"/>
              <a:pPr/>
              <a:t>173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6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6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97857-9B1E-4386-B705-00B53164FA3F}" type="slidenum">
              <a:rPr lang="en-US" smtClean="0"/>
              <a:pPr/>
              <a:t>174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83459-B0AD-4367-95D3-8E74BDDF8255}" type="slidenum">
              <a:rPr lang="en-US" smtClean="0"/>
              <a:pPr/>
              <a:t>175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8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29075-F648-46AA-83D4-AE074260B765}" type="slidenum">
              <a:rPr lang="en-US" smtClean="0"/>
              <a:pPr/>
              <a:t>176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CD472-6237-4E85-A49D-E7F5C7DAFBAF}" type="slidenum">
              <a:rPr lang="en-US" smtClean="0"/>
              <a:pPr/>
              <a:t>177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0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2086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08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2D673-19FB-4244-8CA1-971F0849C6CB}" type="slidenum">
              <a:rPr lang="en-US" smtClean="0"/>
              <a:pPr/>
              <a:t>192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1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218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18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4F94F-1618-445C-88B2-30BB617243F2}" type="slidenum">
              <a:rPr lang="en-US" smtClean="0"/>
              <a:pPr/>
              <a:t>202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CB49B-42A3-4766-9918-062E6EA9B26E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2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229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29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BC9BA-77E8-4D54-8968-59339CCC6F41}" type="slidenum">
              <a:rPr lang="en-US" smtClean="0"/>
              <a:pPr/>
              <a:t>203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3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Euler usage of DB data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4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5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7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8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29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0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1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2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80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580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3A1D8E-F2E6-49A7-B43A-6ED7F86BC809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31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41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4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5938"/>
            <a:ext cx="50292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52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5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62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6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72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7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82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392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03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13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41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23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82625"/>
            <a:ext cx="4556125" cy="3416300"/>
          </a:xfrm>
          <a:ln/>
        </p:spPr>
      </p:sp>
      <p:sp>
        <p:nvSpPr>
          <p:cNvPr id="442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C6A74-E0B1-4558-B431-68EF4894A5F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90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590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06DB3-A99C-4595-BF64-3F34CC585A3D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3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33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33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F68C2-08CF-4590-AA6F-26AC958ACA60}" type="slidenum">
              <a:rPr lang="en-US" smtClean="0"/>
              <a:pPr/>
              <a:t>227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44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44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C6926-7236-4C44-A405-A5337E13A973}" type="slidenum">
              <a:rPr lang="en-US" smtClean="0"/>
              <a:pPr/>
              <a:t>229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5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54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54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BFBFD-32DA-42D3-A3B0-12FB0F1E01E6}" type="slidenum">
              <a:rPr lang="en-US" smtClean="0"/>
              <a:pPr/>
              <a:t>230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646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6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D24A5-90A7-4EFA-AA4B-9C49B6197861}" type="slidenum">
              <a:rPr lang="en-US" smtClean="0"/>
              <a:pPr/>
              <a:t>231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7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74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74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2EA4A-2C6D-479C-82AF-7D27BF8C1849}" type="slidenum">
              <a:rPr lang="en-US" smtClean="0"/>
              <a:pPr/>
              <a:t>232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85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448516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01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01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300D1-BC9D-4F66-AAB5-4F4D758129A4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11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61124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21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62148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31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63172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41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64196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52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65220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62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66244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726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72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7A6CA-D3C1-402C-A2AF-8A719319B0FF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82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82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C83F0D-1E1B-4910-B68D-7BF9415841E3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B82FA-6375-4017-AB9D-9DAB72427850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93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693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91A48B-5FB2-4586-B738-580384047E51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03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03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C08B9-5392-4CED-9D9E-B575C508B38D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13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13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62BAD-0EA3-4BA6-BEC4-69A7FA7C72CB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238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23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7F075-20A9-4F32-9134-424DDD31E4E0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341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34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6139A4-9983-41E7-A766-ED81C1A3C956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44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44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C8C52-E5FE-4073-A547-DDDB4CF0277E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54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54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6E3CC-F119-4FDC-8A92-89FB1B011EB4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48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64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DD064F-047B-4538-851B-9FD49604E969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75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7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59E594-CE54-4455-BB73-F2FE7DA26031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853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85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0994F6-BE76-44D4-9AD9-08F185C3925E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44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4444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C6926-7236-4C44-A405-A5337E13A973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955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79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C68E5-8E35-4DAD-8355-5BA24C3A0312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05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0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4FDF0-E962-4821-AEE1-CE72EF1836E7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160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16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D214C-37BA-4649-8480-235BB764EDAB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26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26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5A0AC-EE81-49F1-A598-540A9E90CA0E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36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3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BB20A-8837-436C-BB14-B6013FCB176C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46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46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C74EB-7F82-4331-9AE0-049930FDD236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57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57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0B423-7DFD-407E-A4AA-7121199F88B4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6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AC36C-4045-4F73-95E3-023BA1885B77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77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4113" y="684213"/>
            <a:ext cx="4551362" cy="3413125"/>
          </a:xfrm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733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Provides model for experimental verification</a:t>
            </a:r>
          </a:p>
          <a:p>
            <a:pPr eaLnBrk="1" hangingPunct="1"/>
            <a:r>
              <a:rPr lang="en-US" smtClean="0"/>
              <a:t>Rearrangement centric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87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87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57B488-F286-4332-999D-004CDEC57CCA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37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37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0899F-B26D-42AD-A191-4A0423F4C76C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97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897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6C030-C6C3-4114-9276-6D106A345C61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08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08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911F26-DF43-4082-8FF1-990056A37DA8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18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18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7A7B0-075A-4445-B895-B04E507285BE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286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28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F98752-B2C6-4A3B-9126-429F27459F29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38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38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8847D-9C68-49A9-96F3-9FEA2528313E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49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49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44A41-1932-4918-8076-CD59E649E5D4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59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59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20FE0-5D7D-41C4-808B-F5E5CBA3B277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69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C6D63-8B5F-4936-AF94-EF1F440AA0CA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98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79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AB9E6-556A-4492-A33B-AEFBFDBF7DCB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901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990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EE0CD-BA28-4D6A-8439-CE7B05DF295C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47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47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30C355-64AF-41E1-8C2F-BF0E46DB5A70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003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00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5273D-61ED-4A0E-8E9E-35FED528C60D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10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10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881FE7-45B9-4BE2-82E2-F36B8F7D8807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208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2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C7A96-41A3-4F9A-975B-4968886E0C2E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31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31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D0163-B6DE-49FC-B971-1831AB1E6A4E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413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41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C2949-E1F2-4017-BEF0-618E55F4AFB3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515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51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6A436-3885-45C9-869F-E9391A1B0E8D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61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61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F8F6EB-78CC-4F06-96B3-72C44777D711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0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72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263E16-A8DF-407B-B562-2BCD50E65965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82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82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F3252-3C5A-4B0E-A3FC-AD762DEE5BEF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09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57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9B697-A206-4A4E-B05D-6CC959A6D59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02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02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42D7A-E288-476E-A4BC-A9EE81FEC3B0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13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13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76727-F012-4916-A554-937F29F5FE55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23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23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0895E-A055-4751-8840-84F529133B84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33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33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9FC48-EDC4-432F-BF51-76AC97DC2219}" type="slidenum">
              <a:rPr lang="en-US" smtClean="0"/>
              <a:pPr/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43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43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060A3-1D25-4AF9-A484-9B3B0582E571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53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53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B72C8-7FB9-4CA0-8387-12A40B04B16F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642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64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F7628-BBA5-4392-A4BD-7D3953AA1595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7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Are you sure this is what you want to show?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846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846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CEE940-3806-49E1-A874-AA8634E090F6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949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1949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05CCE-BFD2-412F-BB0F-D51618DC70F9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67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46788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051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051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09AA7-D93D-4057-BEC9-D626CF23CB51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154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15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EF1BF-4B2E-4725-ACC5-9DBBD1F53F33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256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25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79A2D-3AE8-4500-B5C7-157B0859FD6A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358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35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81618-FDBD-412B-B885-FCC0116DB690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461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46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EC6C0E-2E0B-421F-B218-C3EF953B94AC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5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Some de-bruijn info here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66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66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398ED-6B14-4ECC-9E5F-0B938BDA5049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68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76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B845D-7509-45FA-BF71-3449F9B37634}" type="slidenum">
              <a:rPr lang="en-US" smtClean="0"/>
              <a:pPr/>
              <a:t>87</a:t>
            </a:fld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87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87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3AEEBC-33CD-4820-B696-A9A546CFCE88}" type="slidenum">
              <a:rPr lang="en-US" smtClean="0"/>
              <a:pPr/>
              <a:t>88</a:t>
            </a:fld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973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297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586CAE-E05C-4F3C-A218-64F60102439E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2478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911225"/>
            <a:ext cx="4164013" cy="3122613"/>
          </a:xfrm>
          <a:solidFill>
            <a:srgbClr val="FFFFFF"/>
          </a:solidFill>
          <a:ln/>
        </p:spPr>
      </p:sp>
      <p:sp>
        <p:nvSpPr>
          <p:cNvPr id="247812" name="Rectangle 3"/>
          <p:cNvSpPr>
            <a:spLocks noChangeArrowheads="1"/>
          </p:cNvSpPr>
          <p:nvPr>
            <p:ph type="body" idx="1"/>
          </p:nvPr>
        </p:nvSpPr>
        <p:spPr>
          <a:xfrm>
            <a:off x="1046163" y="4335463"/>
            <a:ext cx="4770437" cy="34639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07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07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What does this wheel mean?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17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17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A6E4A-8D32-465A-82D1-10FD461F4984}" type="slidenum">
              <a:rPr lang="en-US" smtClean="0"/>
              <a:pPr/>
              <a:t>91</a:t>
            </a:fld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28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28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Are you sure this is what you want to show?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382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38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54290-9808-4E32-97B9-8A63BF81C511}" type="slidenum">
              <a:rPr lang="en-US" smtClean="0"/>
              <a:pPr/>
              <a:t>93</a:t>
            </a:fld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48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48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A61A0-1668-4EBC-ADF0-AEBC9448128B}" type="slidenum">
              <a:rPr lang="en-US" smtClean="0"/>
              <a:pPr/>
              <a:t>94</a:t>
            </a:fld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58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58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3FB72-7E32-427F-A57B-21497911E130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69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69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4BCFF-3CB2-47CD-8B89-14A812DB22E7}" type="slidenum">
              <a:rPr lang="en-US" smtClean="0"/>
              <a:pPr/>
              <a:t>96</a:t>
            </a:fld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79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A6FCB-B04C-4ED0-A140-75375E44761F}" type="slidenum">
              <a:rPr lang="en-US" smtClean="0"/>
              <a:pPr/>
              <a:t>97</a:t>
            </a:fld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89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89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C80F0D-DF3A-40BE-A8CE-09D2555B2E1E}" type="slidenum">
              <a:rPr lang="en-US" smtClean="0"/>
              <a:pPr/>
              <a:t>98</a:t>
            </a:fld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9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99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CSE Bioinformatics Lab, UCSD</a:t>
            </a:r>
          </a:p>
        </p:txBody>
      </p:sp>
      <p:sp>
        <p:nvSpPr>
          <p:cNvPr id="3399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973FE-6B6F-4A56-B72C-228F4101F4A4}" type="slidenum">
              <a:rPr lang="en-US" smtClean="0"/>
              <a:pPr/>
              <a:t>99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0933E-FF19-4043-BF1D-024DBB1C8CD4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884E4-C342-44B9-BDCE-CD38E210EE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F287A-4866-4BAD-9FD3-ECFE574EFB19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F9A43-0F91-4D89-A103-AEA08C69526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B5368-BCFC-4B99-AC50-2677198560F0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F1FF3-365A-406A-8B15-B851444288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493AA-A820-4961-ADFA-FE1B33B161FD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C6151-FF9B-415B-9DBF-DA9C6A874B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0B78-65B9-459E-B573-34F52C9A0ABC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69769-1734-498C-AE03-726EA4877D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D1813-D023-487D-BDE3-3620F0D28080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84888-3A67-4FAA-907C-3E447BFDCA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ED506-5B9D-45DC-A71C-6BA71E228F44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C361-B90A-4492-BA81-E71B9F9297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79B2-A749-4BA5-90C4-B222E7006B4B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66E4-51C3-4CE5-B287-AD4B4FCB6C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ED1C9-E5B9-4777-8717-D23AB775CE94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2453C-B062-460B-93A3-2BA396DDF9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43FEB-23B8-4F23-8B5B-CD5493F4DC1D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FC9CC-8BDB-4A84-924F-D13E70ED07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FFC0-EB24-40FA-8894-03ED22CF0B67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C205-5588-4BED-9A30-8FDDACC678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DF9E4-D8D7-4220-9990-BA03624ABF5A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0E6D2-C5D7-49C9-A6C6-E43B20C15B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54FDD-A8E1-4F7E-97E1-0B2283168FF2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61AF-05EC-4B40-939D-9B254FDF3D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B475B-A342-4258-B0B9-EFB009F18293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037AD-E38B-4865-AA88-3E59528E32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090AF-F54C-4804-A48F-0294FF323245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3CC05-226D-4DC2-8407-F85C0F6B7B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9A09-B6F9-4CF0-9193-97CE9015F6D4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A8125-FB6A-4934-824E-3132C0289CB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1" sz="1400"/>
            </a:lvl1pPr>
          </a:lstStyle>
          <a:p>
            <a:pPr>
              <a:defRPr/>
            </a:pPr>
            <a:fld id="{4C5EE9B6-A430-469D-BF78-D2FE8DE81F4F}" type="datetime1">
              <a:rPr lang="en-US"/>
              <a:pPr>
                <a:defRPr/>
              </a:pPr>
              <a:t>12/7/2010</a:t>
            </a:fld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pPr>
              <a:defRPr/>
            </a:pPr>
            <a:fld id="{51D6FA98-245A-42FD-A1BB-78D9C954D4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8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oleObject" Target="../embeddings/oleObject3.bin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9.bin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20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1.bin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wmf"/><Relationship Id="rId4" Type="http://schemas.openxmlformats.org/officeDocument/2006/relationships/image" Target="../media/image10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22.bin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159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60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4" Type="http://schemas.openxmlformats.org/officeDocument/2006/relationships/oleObject" Target="../embeddings/oleObject28.bin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3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0.bin"/><Relationship Id="rId5" Type="http://schemas.openxmlformats.org/officeDocument/2006/relationships/oleObject" Target="../embeddings/oleObject39.bin"/><Relationship Id="rId4" Type="http://schemas.openxmlformats.org/officeDocument/2006/relationships/oleObject" Target="../embeddings/oleObject38.bin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notesSlide" Target="../notesSlides/notesSlide196.xml"/><Relationship Id="rId7" Type="http://schemas.openxmlformats.org/officeDocument/2006/relationships/hyperlink" Target="http://www.broad.mit.edu/annotation/ciona/images/Ciona_savignyi.gif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6.bin"/><Relationship Id="rId5" Type="http://schemas.openxmlformats.org/officeDocument/2006/relationships/oleObject" Target="../embeddings/oleObject45.bin"/><Relationship Id="rId4" Type="http://schemas.openxmlformats.org/officeDocument/2006/relationships/oleObject" Target="../embeddings/oleObject44.bin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197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198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4.bin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4" Type="http://schemas.openxmlformats.org/officeDocument/2006/relationships/oleObject" Target="../embeddings/oleObject58.bin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52.jpeg"/><Relationship Id="rId4" Type="http://schemas.openxmlformats.org/officeDocument/2006/relationships/oleObject" Target="../embeddings/oleObject61.bin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54.em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63.bin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55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Relationship Id="rId6" Type="http://schemas.openxmlformats.org/officeDocument/2006/relationships/image" Target="cid:A60F8F81-3DDF-4B62-885C-519EE40B4D57@dhcpssf.gene.com" TargetMode="Externa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6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7.bin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3011488"/>
            <a:ext cx="9144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kumimoji="1" lang="en-US" altLang="zh-CN" b="1"/>
              <a:t>Next Generation DNA Sequencing:  </a:t>
            </a:r>
          </a:p>
          <a:p>
            <a:pPr fontAlgn="ctr">
              <a:spcBef>
                <a:spcPct val="50000"/>
              </a:spcBef>
            </a:pPr>
            <a:r>
              <a:rPr kumimoji="1" lang="en-US" altLang="zh-CN" b="1">
                <a:solidFill>
                  <a:srgbClr val="FF0000"/>
                </a:solidFill>
              </a:rPr>
              <a:t>Does the Read Length Matter?  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73075" y="4854575"/>
            <a:ext cx="82613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/>
              <a:t>Pavel A. Pevzner </a:t>
            </a:r>
          </a:p>
          <a:p>
            <a:pPr>
              <a:spcBef>
                <a:spcPct val="50000"/>
              </a:spcBef>
            </a:pPr>
            <a:r>
              <a:rPr kumimoji="1" lang="en-US" altLang="zh-CN" sz="2000"/>
              <a:t>Department of Computer Science and Engineering, </a:t>
            </a:r>
          </a:p>
          <a:p>
            <a:pPr>
              <a:spcBef>
                <a:spcPct val="50000"/>
              </a:spcBef>
            </a:pPr>
            <a:r>
              <a:rPr kumimoji="1" lang="en-US" altLang="zh-CN" sz="2000"/>
              <a:t>University of California at San Diego</a:t>
            </a:r>
            <a:endParaRPr kumimoji="1" lang="en-US" altLang="zh-CN" sz="2000" b="1"/>
          </a:p>
          <a:p>
            <a:pPr>
              <a:spcBef>
                <a:spcPct val="50000"/>
              </a:spcBef>
            </a:pPr>
            <a:endParaRPr kumimoji="1" lang="en-US" altLang="zh-CN" sz="1800" i="1"/>
          </a:p>
        </p:txBody>
      </p:sp>
      <p:pic>
        <p:nvPicPr>
          <p:cNvPr id="33796" name="Picture 4" descr="mod_puzzle_abstract_sca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0688" y="300038"/>
            <a:ext cx="320357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2490788"/>
            <a:ext cx="29908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201613" y="244475"/>
            <a:ext cx="86614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Mass Spectrometry Based  Protein Sequencing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8925" y="1381125"/>
            <a:ext cx="8613775" cy="4714875"/>
          </a:xfrm>
        </p:spPr>
        <p:txBody>
          <a:bodyPr/>
          <a:lstStyle/>
          <a:p>
            <a:pPr marL="469900" indent="-469900" eaLnBrk="1" hangingPunct="1">
              <a:buFontTx/>
              <a:buNone/>
            </a:pPr>
            <a:r>
              <a:rPr lang="en-US" sz="2800" smtClean="0"/>
              <a:t>In 1988 Klaus Biemann sequenced purified rabbit glutaredoxin using tandem mass spectrometry:</a:t>
            </a:r>
          </a:p>
          <a:p>
            <a:pPr marL="469900" indent="-469900" eaLnBrk="1" hangingPunct="1"/>
            <a:endParaRPr lang="en-US" sz="2800" smtClean="0"/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2649538"/>
            <a:ext cx="21526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2013" y="3027363"/>
            <a:ext cx="274637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5472113" y="5910263"/>
            <a:ext cx="3944937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/>
              <a:t>MCP, July, 2008 </a:t>
            </a:r>
          </a:p>
          <a:p>
            <a:pPr>
              <a:spcBef>
                <a:spcPct val="50000"/>
              </a:spcBef>
            </a:pPr>
            <a:r>
              <a:rPr lang="en-US" sz="1400" i="1"/>
              <a:t>collaboration with Karl Clauser@Broad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53975"/>
            <a:ext cx="7358062" cy="1714500"/>
          </a:xfrm>
        </p:spPr>
        <p:txBody>
          <a:bodyPr rIns="35717"/>
          <a:lstStyle/>
          <a:p>
            <a:pPr eaLnBrk="1" hangingPunct="1"/>
            <a:r>
              <a:rPr lang="en-US" smtClean="0"/>
              <a:t>454 Reads+Sanger Reads</a:t>
            </a:r>
          </a:p>
        </p:txBody>
      </p:sp>
      <p:graphicFrame>
        <p:nvGraphicFramePr>
          <p:cNvPr id="12290" name="Object 3"/>
          <p:cNvGraphicFramePr>
            <a:graphicFrameLocks/>
          </p:cNvGraphicFramePr>
          <p:nvPr/>
        </p:nvGraphicFramePr>
        <p:xfrm>
          <a:off x="998538" y="1960563"/>
          <a:ext cx="6943725" cy="4248150"/>
        </p:xfrm>
        <a:graphic>
          <a:graphicData uri="http://schemas.openxmlformats.org/presentationml/2006/ole">
            <p:oleObj spid="_x0000_s12290" name="Chart" r:id="rId4" imgW="10410704" imgH="6381881" progId="MSGraph.Chart.8">
              <p:embed/>
            </p:oleObj>
          </a:graphicData>
        </a:graphic>
      </p:graphicFrame>
      <p:sp>
        <p:nvSpPr>
          <p:cNvPr id="12292" name="Rectangle 4"/>
          <p:cNvSpPr>
            <a:spLocks/>
          </p:cNvSpPr>
          <p:nvPr/>
        </p:nvSpPr>
        <p:spPr bwMode="auto">
          <a:xfrm>
            <a:off x="3187700" y="6276975"/>
            <a:ext cx="254476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Sanger coverage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2"/>
          <p:cNvSpPr txBox="1">
            <a:spLocks noChangeArrowheads="1"/>
          </p:cNvSpPr>
          <p:nvPr/>
        </p:nvSpPr>
        <p:spPr bwMode="auto">
          <a:xfrm>
            <a:off x="304800" y="19050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003399"/>
                </a:solidFill>
              </a:rPr>
              <a:t>Set of </a:t>
            </a:r>
            <a:r>
              <a:rPr kumimoji="1" lang="en-US" altLang="zh-CN" sz="2400" b="1" i="1">
                <a:solidFill>
                  <a:srgbClr val="003399"/>
                </a:solidFill>
              </a:rPr>
              <a:t>k</a:t>
            </a:r>
            <a:r>
              <a:rPr kumimoji="1" lang="en-US" altLang="zh-CN" sz="2400" b="1">
                <a:solidFill>
                  <a:srgbClr val="003399"/>
                </a:solidFill>
              </a:rPr>
              <a:t>-mers = {ATG TGG TGC GTG GGC GCA GCG CGT}</a:t>
            </a:r>
          </a:p>
        </p:txBody>
      </p:sp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2017713" y="2590800"/>
            <a:ext cx="5605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 i="1">
                <a:solidFill>
                  <a:srgbClr val="003399"/>
                </a:solidFill>
              </a:rPr>
              <a:t>(k-1)</a:t>
            </a:r>
            <a:r>
              <a:rPr kumimoji="1" lang="en-US" altLang="zh-CN" sz="2400" b="1">
                <a:solidFill>
                  <a:srgbClr val="003399"/>
                </a:solidFill>
              </a:rPr>
              <a:t>-mers: {AT TG GT GG GC CA GT}</a:t>
            </a:r>
            <a:r>
              <a:rPr kumimoji="1" lang="en-US" altLang="zh-CN" sz="240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2416175" y="5791200"/>
            <a:ext cx="1917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>
                <a:solidFill>
                  <a:srgbClr val="000099"/>
                </a:solidFill>
              </a:rPr>
              <a:t>Edges: </a:t>
            </a:r>
            <a:r>
              <a:rPr kumimoji="1" lang="en-US" altLang="zh-CN" sz="2400" i="1">
                <a:solidFill>
                  <a:srgbClr val="000099"/>
                </a:solidFill>
              </a:rPr>
              <a:t>k</a:t>
            </a:r>
            <a:r>
              <a:rPr kumimoji="1" lang="en-US" altLang="zh-CN" sz="2400">
                <a:solidFill>
                  <a:srgbClr val="000099"/>
                </a:solidFill>
              </a:rPr>
              <a:t>-mers</a:t>
            </a: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064000" y="4159250"/>
            <a:ext cx="3048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0" name="Line 6"/>
          <p:cNvSpPr>
            <a:spLocks noChangeShapeType="1"/>
          </p:cNvSpPr>
          <p:nvPr/>
        </p:nvSpPr>
        <p:spPr bwMode="auto">
          <a:xfrm>
            <a:off x="4521200" y="4159250"/>
            <a:ext cx="3048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1" name="Line 7"/>
          <p:cNvSpPr>
            <a:spLocks noChangeShapeType="1"/>
          </p:cNvSpPr>
          <p:nvPr/>
        </p:nvSpPr>
        <p:spPr bwMode="auto">
          <a:xfrm>
            <a:off x="4978400" y="4159250"/>
            <a:ext cx="3048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2" name="Line 8"/>
          <p:cNvSpPr>
            <a:spLocks noChangeShapeType="1"/>
          </p:cNvSpPr>
          <p:nvPr/>
        </p:nvSpPr>
        <p:spPr bwMode="auto">
          <a:xfrm flipV="1">
            <a:off x="4902200" y="3778250"/>
            <a:ext cx="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3" name="Line 9"/>
          <p:cNvSpPr>
            <a:spLocks noChangeShapeType="1"/>
          </p:cNvSpPr>
          <p:nvPr/>
        </p:nvSpPr>
        <p:spPr bwMode="auto">
          <a:xfrm flipH="1">
            <a:off x="4521200" y="3702050"/>
            <a:ext cx="3048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4" name="Line 10"/>
          <p:cNvSpPr>
            <a:spLocks noChangeShapeType="1"/>
          </p:cNvSpPr>
          <p:nvPr/>
        </p:nvSpPr>
        <p:spPr bwMode="auto">
          <a:xfrm>
            <a:off x="4445000" y="3778250"/>
            <a:ext cx="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5" name="Line 11"/>
          <p:cNvSpPr>
            <a:spLocks noChangeShapeType="1"/>
          </p:cNvSpPr>
          <p:nvPr/>
        </p:nvSpPr>
        <p:spPr bwMode="auto">
          <a:xfrm>
            <a:off x="4521200" y="4235450"/>
            <a:ext cx="152400" cy="228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516" name="Line 12"/>
          <p:cNvSpPr>
            <a:spLocks noChangeShapeType="1"/>
          </p:cNvSpPr>
          <p:nvPr/>
        </p:nvSpPr>
        <p:spPr bwMode="auto">
          <a:xfrm flipH="1">
            <a:off x="4673600" y="4235450"/>
            <a:ext cx="152400" cy="228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533775" y="3517900"/>
            <a:ext cx="2366963" cy="1358900"/>
            <a:chOff x="2226" y="2216"/>
            <a:chExt cx="1491" cy="856"/>
          </a:xfrm>
        </p:grpSpPr>
        <p:sp>
          <p:nvSpPr>
            <p:cNvPr id="122905" name="Text Box 14"/>
            <p:cNvSpPr txBox="1">
              <a:spLocks noChangeArrowheads="1"/>
            </p:cNvSpPr>
            <p:nvPr/>
          </p:nvSpPr>
          <p:spPr bwMode="auto">
            <a:xfrm>
              <a:off x="2514" y="2216"/>
              <a:ext cx="2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GT</a:t>
              </a:r>
            </a:p>
          </p:txBody>
        </p:sp>
        <p:sp>
          <p:nvSpPr>
            <p:cNvPr id="122906" name="Text Box 15"/>
            <p:cNvSpPr txBox="1">
              <a:spLocks noChangeArrowheads="1"/>
            </p:cNvSpPr>
            <p:nvPr/>
          </p:nvSpPr>
          <p:spPr bwMode="auto">
            <a:xfrm>
              <a:off x="3088" y="2216"/>
              <a:ext cx="2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CG</a:t>
              </a:r>
            </a:p>
          </p:txBody>
        </p:sp>
        <p:sp>
          <p:nvSpPr>
            <p:cNvPr id="122907" name="Oval 16"/>
            <p:cNvSpPr>
              <a:spLocks noChangeArrowheads="1"/>
            </p:cNvSpPr>
            <p:nvPr/>
          </p:nvSpPr>
          <p:spPr bwMode="auto">
            <a:xfrm>
              <a:off x="2896" y="281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8" name="Oval 17"/>
            <p:cNvSpPr>
              <a:spLocks noChangeArrowheads="1"/>
            </p:cNvSpPr>
            <p:nvPr/>
          </p:nvSpPr>
          <p:spPr bwMode="auto">
            <a:xfrm>
              <a:off x="2752" y="22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09" name="Oval 18"/>
            <p:cNvSpPr>
              <a:spLocks noChangeArrowheads="1"/>
            </p:cNvSpPr>
            <p:nvPr/>
          </p:nvSpPr>
          <p:spPr bwMode="auto">
            <a:xfrm>
              <a:off x="2752" y="25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0" name="Oval 19"/>
            <p:cNvSpPr>
              <a:spLocks noChangeArrowheads="1"/>
            </p:cNvSpPr>
            <p:nvPr/>
          </p:nvSpPr>
          <p:spPr bwMode="auto">
            <a:xfrm>
              <a:off x="3040" y="22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1" name="Oval 20"/>
            <p:cNvSpPr>
              <a:spLocks noChangeArrowheads="1"/>
            </p:cNvSpPr>
            <p:nvPr/>
          </p:nvSpPr>
          <p:spPr bwMode="auto">
            <a:xfrm>
              <a:off x="3040" y="25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2" name="Oval 21"/>
            <p:cNvSpPr>
              <a:spLocks noChangeArrowheads="1"/>
            </p:cNvSpPr>
            <p:nvPr/>
          </p:nvSpPr>
          <p:spPr bwMode="auto">
            <a:xfrm>
              <a:off x="3328" y="25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3" name="Oval 22"/>
            <p:cNvSpPr>
              <a:spLocks noChangeArrowheads="1"/>
            </p:cNvSpPr>
            <p:nvPr/>
          </p:nvSpPr>
          <p:spPr bwMode="auto">
            <a:xfrm>
              <a:off x="2464" y="25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14" name="Text Box 23"/>
            <p:cNvSpPr txBox="1">
              <a:spLocks noChangeArrowheads="1"/>
            </p:cNvSpPr>
            <p:nvPr/>
          </p:nvSpPr>
          <p:spPr bwMode="auto">
            <a:xfrm>
              <a:off x="2514" y="2408"/>
              <a:ext cx="2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TG</a:t>
              </a:r>
            </a:p>
          </p:txBody>
        </p:sp>
        <p:sp>
          <p:nvSpPr>
            <p:cNvPr id="122915" name="Text Box 24"/>
            <p:cNvSpPr txBox="1">
              <a:spLocks noChangeArrowheads="1"/>
            </p:cNvSpPr>
            <p:nvPr/>
          </p:nvSpPr>
          <p:spPr bwMode="auto">
            <a:xfrm>
              <a:off x="2226" y="2476"/>
              <a:ext cx="2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AT</a:t>
              </a:r>
            </a:p>
          </p:txBody>
        </p:sp>
        <p:sp>
          <p:nvSpPr>
            <p:cNvPr id="122916" name="Text Box 25"/>
            <p:cNvSpPr txBox="1">
              <a:spLocks noChangeArrowheads="1"/>
            </p:cNvSpPr>
            <p:nvPr/>
          </p:nvSpPr>
          <p:spPr bwMode="auto">
            <a:xfrm>
              <a:off x="3424" y="2524"/>
              <a:ext cx="2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CA</a:t>
              </a:r>
            </a:p>
          </p:txBody>
        </p:sp>
        <p:sp>
          <p:nvSpPr>
            <p:cNvPr id="122917" name="Text Box 26"/>
            <p:cNvSpPr txBox="1">
              <a:spLocks noChangeArrowheads="1"/>
            </p:cNvSpPr>
            <p:nvPr/>
          </p:nvSpPr>
          <p:spPr bwMode="auto">
            <a:xfrm>
              <a:off x="3042" y="2428"/>
              <a:ext cx="2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GC</a:t>
              </a:r>
            </a:p>
          </p:txBody>
        </p:sp>
        <p:sp>
          <p:nvSpPr>
            <p:cNvPr id="122918" name="Text Box 27"/>
            <p:cNvSpPr txBox="1">
              <a:spLocks noChangeArrowheads="1"/>
            </p:cNvSpPr>
            <p:nvPr/>
          </p:nvSpPr>
          <p:spPr bwMode="auto">
            <a:xfrm>
              <a:off x="2800" y="2860"/>
              <a:ext cx="3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GG</a:t>
              </a:r>
            </a:p>
          </p:txBody>
        </p:sp>
      </p:grpSp>
      <p:sp>
        <p:nvSpPr>
          <p:cNvPr id="277532" name="Text Box 28"/>
          <p:cNvSpPr txBox="1">
            <a:spLocks noChangeArrowheads="1"/>
          </p:cNvSpPr>
          <p:nvPr/>
        </p:nvSpPr>
        <p:spPr bwMode="auto">
          <a:xfrm>
            <a:off x="2362200" y="5257800"/>
            <a:ext cx="264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>
                <a:solidFill>
                  <a:srgbClr val="000099"/>
                </a:solidFill>
              </a:rPr>
              <a:t>Vertices: (</a:t>
            </a:r>
            <a:r>
              <a:rPr kumimoji="1" lang="en-US" altLang="zh-CN" sz="2400" i="1">
                <a:solidFill>
                  <a:srgbClr val="000099"/>
                </a:solidFill>
              </a:rPr>
              <a:t>k-1)</a:t>
            </a:r>
            <a:r>
              <a:rPr kumimoji="1" lang="en-US" altLang="zh-CN" sz="2400">
                <a:solidFill>
                  <a:srgbClr val="000099"/>
                </a:solidFill>
              </a:rPr>
              <a:t>-mers</a:t>
            </a:r>
          </a:p>
        </p:txBody>
      </p:sp>
      <p:sp>
        <p:nvSpPr>
          <p:cNvPr id="122895" name="Rectangle 29"/>
          <p:cNvSpPr>
            <a:spLocks noGrp="1" noChangeArrowheads="1"/>
          </p:cNvSpPr>
          <p:nvPr>
            <p:ph type="title" idx="4294967295"/>
          </p:nvPr>
        </p:nvSpPr>
        <p:spPr>
          <a:xfrm>
            <a:off x="-163513" y="461963"/>
            <a:ext cx="8902701" cy="1143000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rgbClr val="000099"/>
                </a:solidFill>
              </a:rPr>
              <a:t>Eulerian Approach to Fragment Assembly: de Bruijn Graphs</a:t>
            </a:r>
            <a:r>
              <a:rPr lang="en-US" altLang="zh-CN" sz="4000" smtClean="0">
                <a:solidFill>
                  <a:srgbClr val="000099"/>
                </a:solidFill>
              </a:rPr>
              <a:t/>
            </a:r>
            <a:br>
              <a:rPr lang="en-US" altLang="zh-CN" sz="4000" smtClean="0">
                <a:solidFill>
                  <a:srgbClr val="000099"/>
                </a:solidFill>
              </a:rPr>
            </a:br>
            <a:endParaRPr lang="en-US" altLang="zh-CN" sz="4000" smtClean="0"/>
          </a:p>
        </p:txBody>
      </p:sp>
      <p:sp>
        <p:nvSpPr>
          <p:cNvPr id="277534" name="Rectangle 30"/>
          <p:cNvSpPr>
            <a:spLocks noChangeArrowheads="1"/>
          </p:cNvSpPr>
          <p:nvPr/>
        </p:nvSpPr>
        <p:spPr bwMode="auto">
          <a:xfrm>
            <a:off x="2508250" y="1905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ATG</a:t>
            </a:r>
          </a:p>
        </p:txBody>
      </p:sp>
      <p:sp>
        <p:nvSpPr>
          <p:cNvPr id="277535" name="Text Box 31"/>
          <p:cNvSpPr txBox="1">
            <a:spLocks noChangeArrowheads="1"/>
          </p:cNvSpPr>
          <p:nvPr/>
        </p:nvSpPr>
        <p:spPr bwMode="auto">
          <a:xfrm>
            <a:off x="3260725" y="1905000"/>
            <a:ext cx="86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TGG</a:t>
            </a:r>
          </a:p>
        </p:txBody>
      </p:sp>
      <p:sp>
        <p:nvSpPr>
          <p:cNvPr id="277536" name="Text Box 32"/>
          <p:cNvSpPr txBox="1">
            <a:spLocks noChangeArrowheads="1"/>
          </p:cNvSpPr>
          <p:nvPr/>
        </p:nvSpPr>
        <p:spPr bwMode="auto">
          <a:xfrm>
            <a:off x="4730750" y="1905000"/>
            <a:ext cx="86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GTG</a:t>
            </a:r>
          </a:p>
        </p:txBody>
      </p:sp>
      <p:sp>
        <p:nvSpPr>
          <p:cNvPr id="277537" name="Text Box 33"/>
          <p:cNvSpPr txBox="1">
            <a:spLocks noChangeArrowheads="1"/>
          </p:cNvSpPr>
          <p:nvPr/>
        </p:nvSpPr>
        <p:spPr bwMode="auto">
          <a:xfrm>
            <a:off x="5486400" y="1905000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GGC</a:t>
            </a:r>
          </a:p>
        </p:txBody>
      </p:sp>
      <p:sp>
        <p:nvSpPr>
          <p:cNvPr id="277538" name="Text Box 34"/>
          <p:cNvSpPr txBox="1">
            <a:spLocks noChangeArrowheads="1"/>
          </p:cNvSpPr>
          <p:nvPr/>
        </p:nvSpPr>
        <p:spPr bwMode="auto">
          <a:xfrm>
            <a:off x="6248400" y="19050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GCA</a:t>
            </a:r>
          </a:p>
        </p:txBody>
      </p:sp>
      <p:sp>
        <p:nvSpPr>
          <p:cNvPr id="277539" name="Text Box 35"/>
          <p:cNvSpPr txBox="1">
            <a:spLocks noChangeArrowheads="1"/>
          </p:cNvSpPr>
          <p:nvPr/>
        </p:nvSpPr>
        <p:spPr bwMode="auto">
          <a:xfrm>
            <a:off x="7016750" y="1905000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GCG</a:t>
            </a:r>
          </a:p>
        </p:txBody>
      </p:sp>
      <p:sp>
        <p:nvSpPr>
          <p:cNvPr id="277540" name="Text Box 36"/>
          <p:cNvSpPr txBox="1">
            <a:spLocks noChangeArrowheads="1"/>
          </p:cNvSpPr>
          <p:nvPr/>
        </p:nvSpPr>
        <p:spPr bwMode="auto">
          <a:xfrm>
            <a:off x="7772400" y="1905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CGT</a:t>
            </a:r>
          </a:p>
        </p:txBody>
      </p:sp>
      <p:sp>
        <p:nvSpPr>
          <p:cNvPr id="277541" name="Text Box 37"/>
          <p:cNvSpPr txBox="1">
            <a:spLocks noChangeArrowheads="1"/>
          </p:cNvSpPr>
          <p:nvPr/>
        </p:nvSpPr>
        <p:spPr bwMode="auto">
          <a:xfrm>
            <a:off x="3962400" y="1905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D60093"/>
                </a:solidFill>
              </a:rPr>
              <a:t>TGC</a:t>
            </a:r>
          </a:p>
        </p:txBody>
      </p:sp>
      <p:pic>
        <p:nvPicPr>
          <p:cNvPr id="122904" name="Picture 38" descr="deBruij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152400"/>
            <a:ext cx="855663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6" grpId="0" autoUpdateAnimBg="0"/>
      <p:bldP spid="277507" grpId="0" autoUpdateAnimBg="0"/>
      <p:bldP spid="277508" grpId="0" autoUpdateAnimBg="0"/>
      <p:bldP spid="277509" grpId="0" animBg="1"/>
      <p:bldP spid="277510" grpId="0" animBg="1"/>
      <p:bldP spid="277511" grpId="0" animBg="1"/>
      <p:bldP spid="277512" grpId="0" animBg="1"/>
      <p:bldP spid="277513" grpId="0" animBg="1"/>
      <p:bldP spid="277514" grpId="0" animBg="1"/>
      <p:bldP spid="277515" grpId="0" animBg="1"/>
      <p:bldP spid="277516" grpId="0" animBg="1"/>
      <p:bldP spid="277532" grpId="0" autoUpdateAnimBg="0"/>
      <p:bldP spid="277534" grpId="0" autoUpdateAnimBg="0"/>
      <p:bldP spid="277535" grpId="0" autoUpdateAnimBg="0"/>
      <p:bldP spid="277536" grpId="0" autoUpdateAnimBg="0"/>
      <p:bldP spid="277537" grpId="0" autoUpdateAnimBg="0"/>
      <p:bldP spid="277538" grpId="0" autoUpdateAnimBg="0"/>
      <p:bldP spid="277539" grpId="0" autoUpdateAnimBg="0"/>
      <p:bldP spid="277540" grpId="0" autoUpdateAnimBg="0"/>
      <p:bldP spid="277541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203200"/>
            <a:ext cx="8294687" cy="1143000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rgbClr val="000099"/>
                </a:solidFill>
              </a:rPr>
              <a:t>Eulerian Approach to Fragment Assembly: de Bruijn Graphs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838200" y="5807075"/>
            <a:ext cx="7551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altLang="zh-CN">
                <a:solidFill>
                  <a:srgbClr val="000099"/>
                </a:solidFill>
              </a:rPr>
              <a:t>Paths visiting ALL EDGES correspond to sequence reconstruction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 flipV="1">
            <a:off x="3073400" y="4572000"/>
            <a:ext cx="304800" cy="762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09" name="Line 5"/>
          <p:cNvSpPr>
            <a:spLocks noChangeShapeType="1"/>
          </p:cNvSpPr>
          <p:nvPr/>
        </p:nvSpPr>
        <p:spPr bwMode="auto">
          <a:xfrm flipV="1">
            <a:off x="2997200" y="4191000"/>
            <a:ext cx="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0" name="Line 6"/>
          <p:cNvSpPr>
            <a:spLocks noChangeShapeType="1"/>
          </p:cNvSpPr>
          <p:nvPr/>
        </p:nvSpPr>
        <p:spPr bwMode="auto">
          <a:xfrm flipH="1">
            <a:off x="2616200" y="4114800"/>
            <a:ext cx="3048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>
            <a:off x="2540000" y="4191000"/>
            <a:ext cx="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2" name="Line 8"/>
          <p:cNvSpPr>
            <a:spLocks noChangeShapeType="1"/>
          </p:cNvSpPr>
          <p:nvPr/>
        </p:nvSpPr>
        <p:spPr bwMode="auto">
          <a:xfrm>
            <a:off x="2540000" y="4648200"/>
            <a:ext cx="228600" cy="228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3" name="Line 9"/>
          <p:cNvSpPr>
            <a:spLocks noChangeShapeType="1"/>
          </p:cNvSpPr>
          <p:nvPr/>
        </p:nvSpPr>
        <p:spPr bwMode="auto">
          <a:xfrm flipV="1">
            <a:off x="6578600" y="4406900"/>
            <a:ext cx="304800" cy="762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4" name="Line 10"/>
          <p:cNvSpPr>
            <a:spLocks noChangeShapeType="1"/>
          </p:cNvSpPr>
          <p:nvPr/>
        </p:nvSpPr>
        <p:spPr bwMode="auto">
          <a:xfrm flipV="1">
            <a:off x="6959600" y="4483100"/>
            <a:ext cx="381000" cy="762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5" name="Line 11"/>
          <p:cNvSpPr>
            <a:spLocks noChangeShapeType="1"/>
          </p:cNvSpPr>
          <p:nvPr/>
        </p:nvSpPr>
        <p:spPr bwMode="auto">
          <a:xfrm flipV="1">
            <a:off x="6883400" y="4102100"/>
            <a:ext cx="7620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6" name="Line 12"/>
          <p:cNvSpPr>
            <a:spLocks noChangeShapeType="1"/>
          </p:cNvSpPr>
          <p:nvPr/>
        </p:nvSpPr>
        <p:spPr bwMode="auto">
          <a:xfrm flipH="1">
            <a:off x="6578600" y="4025900"/>
            <a:ext cx="3048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7" name="Line 13"/>
          <p:cNvSpPr>
            <a:spLocks noChangeShapeType="1"/>
          </p:cNvSpPr>
          <p:nvPr/>
        </p:nvSpPr>
        <p:spPr bwMode="auto">
          <a:xfrm>
            <a:off x="6502400" y="4102100"/>
            <a:ext cx="76200" cy="3810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8" name="Line 14"/>
          <p:cNvSpPr>
            <a:spLocks noChangeShapeType="1"/>
          </p:cNvSpPr>
          <p:nvPr/>
        </p:nvSpPr>
        <p:spPr bwMode="auto">
          <a:xfrm>
            <a:off x="6578600" y="4483100"/>
            <a:ext cx="152400" cy="3048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19" name="Line 15"/>
          <p:cNvSpPr>
            <a:spLocks noChangeShapeType="1"/>
          </p:cNvSpPr>
          <p:nvPr/>
        </p:nvSpPr>
        <p:spPr bwMode="auto">
          <a:xfrm flipH="1">
            <a:off x="6731000" y="4559300"/>
            <a:ext cx="304800" cy="228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3920" name="Group 16"/>
          <p:cNvGrpSpPr>
            <a:grpSpLocks/>
          </p:cNvGrpSpPr>
          <p:nvPr/>
        </p:nvGrpSpPr>
        <p:grpSpPr bwMode="auto">
          <a:xfrm>
            <a:off x="2514600" y="2133600"/>
            <a:ext cx="4225925" cy="2165350"/>
            <a:chOff x="1584" y="1344"/>
            <a:chExt cx="2662" cy="1364"/>
          </a:xfrm>
        </p:grpSpPr>
        <p:sp>
          <p:nvSpPr>
            <p:cNvPr id="123974" name="Text Box 17"/>
            <p:cNvSpPr txBox="1">
              <a:spLocks noChangeArrowheads="1"/>
            </p:cNvSpPr>
            <p:nvPr/>
          </p:nvSpPr>
          <p:spPr bwMode="auto">
            <a:xfrm>
              <a:off x="2514" y="1852"/>
              <a:ext cx="2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GT</a:t>
              </a:r>
            </a:p>
          </p:txBody>
        </p:sp>
        <p:sp>
          <p:nvSpPr>
            <p:cNvPr id="123975" name="Text Box 18"/>
            <p:cNvSpPr txBox="1">
              <a:spLocks noChangeArrowheads="1"/>
            </p:cNvSpPr>
            <p:nvPr/>
          </p:nvSpPr>
          <p:spPr bwMode="auto">
            <a:xfrm>
              <a:off x="3088" y="1852"/>
              <a:ext cx="2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1600">
                  <a:solidFill>
                    <a:srgbClr val="000099"/>
                  </a:solidFill>
                </a:rPr>
                <a:t>CG</a:t>
              </a:r>
            </a:p>
          </p:txBody>
        </p:sp>
        <p:grpSp>
          <p:nvGrpSpPr>
            <p:cNvPr id="123976" name="Group 19"/>
            <p:cNvGrpSpPr>
              <a:grpSpLocks/>
            </p:cNvGrpSpPr>
            <p:nvPr/>
          </p:nvGrpSpPr>
          <p:grpSpPr bwMode="auto">
            <a:xfrm>
              <a:off x="1584" y="1344"/>
              <a:ext cx="2662" cy="1364"/>
              <a:chOff x="1584" y="1344"/>
              <a:chExt cx="2662" cy="1364"/>
            </a:xfrm>
          </p:grpSpPr>
          <p:sp>
            <p:nvSpPr>
              <p:cNvPr id="123977" name="Oval 20"/>
              <p:cNvSpPr>
                <a:spLocks noChangeArrowheads="1"/>
              </p:cNvSpPr>
              <p:nvPr/>
            </p:nvSpPr>
            <p:spPr bwMode="auto">
              <a:xfrm>
                <a:off x="2896" y="244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23978" name="Group 21"/>
              <p:cNvGrpSpPr>
                <a:grpSpLocks/>
              </p:cNvGrpSpPr>
              <p:nvPr/>
            </p:nvGrpSpPr>
            <p:grpSpPr bwMode="auto">
              <a:xfrm>
                <a:off x="1584" y="1344"/>
                <a:ext cx="2662" cy="1364"/>
                <a:chOff x="1584" y="1344"/>
                <a:chExt cx="2662" cy="1364"/>
              </a:xfrm>
            </p:grpSpPr>
            <p:sp>
              <p:nvSpPr>
                <p:cNvPr id="12397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584" y="1344"/>
                  <a:ext cx="266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1" lang="en-US" altLang="zh-CN" sz="2400">
                      <a:solidFill>
                        <a:srgbClr val="000099"/>
                      </a:solidFill>
                    </a:rPr>
                    <a:t>Vertices: (</a:t>
                  </a:r>
                  <a:r>
                    <a:rPr kumimoji="1" lang="en-US" altLang="zh-CN" sz="2400" i="1">
                      <a:solidFill>
                        <a:srgbClr val="000099"/>
                      </a:solidFill>
                    </a:rPr>
                    <a:t>k-1)</a:t>
                  </a:r>
                  <a:r>
                    <a:rPr kumimoji="1" lang="en-US" altLang="zh-CN" sz="2400">
                      <a:solidFill>
                        <a:srgbClr val="000099"/>
                      </a:solidFill>
                    </a:rPr>
                    <a:t>-mers</a:t>
                  </a:r>
                </a:p>
                <a:p>
                  <a:pPr algn="l"/>
                  <a:r>
                    <a:rPr kumimoji="1" lang="en-US" altLang="zh-CN" sz="2400">
                      <a:solidFill>
                        <a:srgbClr val="000099"/>
                      </a:solidFill>
                    </a:rPr>
                    <a:t>Edges: </a:t>
                  </a:r>
                  <a:r>
                    <a:rPr kumimoji="1" lang="en-US" altLang="zh-CN" sz="2400" i="1">
                      <a:solidFill>
                        <a:srgbClr val="000099"/>
                      </a:solidFill>
                    </a:rPr>
                    <a:t>k</a:t>
                  </a:r>
                  <a:r>
                    <a:rPr kumimoji="1" lang="en-US" altLang="zh-CN" sz="2400">
                      <a:solidFill>
                        <a:srgbClr val="000099"/>
                      </a:solidFill>
                    </a:rPr>
                    <a:t>-mers from the spectrum</a:t>
                  </a:r>
                </a:p>
              </p:txBody>
            </p:sp>
            <p:grpSp>
              <p:nvGrpSpPr>
                <p:cNvPr id="123980" name="Group 23"/>
                <p:cNvGrpSpPr>
                  <a:grpSpLocks/>
                </p:cNvGrpSpPr>
                <p:nvPr/>
              </p:nvGrpSpPr>
              <p:grpSpPr bwMode="auto">
                <a:xfrm>
                  <a:off x="2226" y="1920"/>
                  <a:ext cx="1491" cy="788"/>
                  <a:chOff x="2226" y="1920"/>
                  <a:chExt cx="1491" cy="788"/>
                </a:xfrm>
              </p:grpSpPr>
              <p:sp>
                <p:nvSpPr>
                  <p:cNvPr id="12398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752" y="1920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2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752" y="2208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040" y="1920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4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040" y="2208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328" y="2208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6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208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560" y="225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8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848" y="225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89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136" y="2256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90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8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91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48" y="196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92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800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9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848" y="2304"/>
                    <a:ext cx="96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/>
                    <a:tailEnd type="arrow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94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44" y="2304"/>
                    <a:ext cx="96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3399"/>
                    </a:solidFill>
                    <a:round/>
                    <a:headEnd type="arrow" w="med" len="med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995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14" y="2044"/>
                    <a:ext cx="28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kumimoji="1" lang="en-US" altLang="zh-CN" sz="1600">
                        <a:solidFill>
                          <a:srgbClr val="000099"/>
                        </a:solidFill>
                      </a:rPr>
                      <a:t>TG</a:t>
                    </a:r>
                  </a:p>
                </p:txBody>
              </p:sp>
              <p:sp>
                <p:nvSpPr>
                  <p:cNvPr id="123996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26" y="2112"/>
                    <a:ext cx="286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kumimoji="1" lang="en-US" altLang="zh-CN" sz="1600">
                        <a:solidFill>
                          <a:srgbClr val="000099"/>
                        </a:solidFill>
                      </a:rPr>
                      <a:t>AT</a:t>
                    </a:r>
                  </a:p>
                </p:txBody>
              </p:sp>
              <p:sp>
                <p:nvSpPr>
                  <p:cNvPr id="123997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4" y="2160"/>
                    <a:ext cx="293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kumimoji="1" lang="en-US" altLang="zh-CN" sz="1600">
                        <a:solidFill>
                          <a:srgbClr val="000099"/>
                        </a:solidFill>
                      </a:rPr>
                      <a:t>CA</a:t>
                    </a:r>
                  </a:p>
                </p:txBody>
              </p:sp>
              <p:sp>
                <p:nvSpPr>
                  <p:cNvPr id="123998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42" y="2064"/>
                    <a:ext cx="293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kumimoji="1" lang="en-US" altLang="zh-CN" sz="1600">
                        <a:solidFill>
                          <a:srgbClr val="000099"/>
                        </a:solidFill>
                      </a:rPr>
                      <a:t>GC</a:t>
                    </a:r>
                  </a:p>
                </p:txBody>
              </p:sp>
              <p:sp>
                <p:nvSpPr>
                  <p:cNvPr id="123999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0" y="2496"/>
                    <a:ext cx="300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kumimoji="1" lang="en-US" altLang="zh-CN" sz="1600">
                        <a:solidFill>
                          <a:srgbClr val="000099"/>
                        </a:solidFill>
                      </a:rPr>
                      <a:t>GG</a:t>
                    </a:r>
                  </a:p>
                </p:txBody>
              </p:sp>
            </p:grpSp>
          </p:grpSp>
        </p:grpSp>
      </p:grpSp>
      <p:grpSp>
        <p:nvGrpSpPr>
          <p:cNvPr id="123921" name="Group 43"/>
          <p:cNvGrpSpPr>
            <a:grpSpLocks/>
          </p:cNvGrpSpPr>
          <p:nvPr/>
        </p:nvGrpSpPr>
        <p:grpSpPr bwMode="auto">
          <a:xfrm>
            <a:off x="1625600" y="3733800"/>
            <a:ext cx="2590800" cy="1524000"/>
            <a:chOff x="1024" y="2352"/>
            <a:chExt cx="1632" cy="960"/>
          </a:xfrm>
        </p:grpSpPr>
        <p:sp>
          <p:nvSpPr>
            <p:cNvPr id="123952" name="Line 44"/>
            <p:cNvSpPr>
              <a:spLocks noChangeShapeType="1"/>
            </p:cNvSpPr>
            <p:nvPr/>
          </p:nvSpPr>
          <p:spPr bwMode="auto">
            <a:xfrm flipH="1">
              <a:off x="2176" y="2352"/>
              <a:ext cx="480" cy="384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3953" name="Group 45"/>
            <p:cNvGrpSpPr>
              <a:grpSpLocks/>
            </p:cNvGrpSpPr>
            <p:nvPr/>
          </p:nvGrpSpPr>
          <p:grpSpPr bwMode="auto">
            <a:xfrm>
              <a:off x="1312" y="2456"/>
              <a:ext cx="336" cy="212"/>
              <a:chOff x="1312" y="2456"/>
              <a:chExt cx="336" cy="212"/>
            </a:xfrm>
          </p:grpSpPr>
          <p:sp>
            <p:nvSpPr>
              <p:cNvPr id="123972" name="Oval 46"/>
              <p:cNvSpPr>
                <a:spLocks noChangeArrowheads="1"/>
              </p:cNvSpPr>
              <p:nvPr/>
            </p:nvSpPr>
            <p:spPr bwMode="auto">
              <a:xfrm>
                <a:off x="1552" y="254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73" name="Text Box 47"/>
              <p:cNvSpPr txBox="1">
                <a:spLocks noChangeArrowheads="1"/>
              </p:cNvSpPr>
              <p:nvPr/>
            </p:nvSpPr>
            <p:spPr bwMode="auto">
              <a:xfrm>
                <a:off x="1312" y="2456"/>
                <a:ext cx="2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GT</a:t>
                </a:r>
              </a:p>
            </p:txBody>
          </p:sp>
        </p:grpSp>
        <p:grpSp>
          <p:nvGrpSpPr>
            <p:cNvPr id="123954" name="Group 48"/>
            <p:cNvGrpSpPr>
              <a:grpSpLocks/>
            </p:cNvGrpSpPr>
            <p:nvPr/>
          </p:nvGrpSpPr>
          <p:grpSpPr bwMode="auto">
            <a:xfrm>
              <a:off x="1840" y="2456"/>
              <a:ext cx="339" cy="212"/>
              <a:chOff x="1840" y="2456"/>
              <a:chExt cx="339" cy="212"/>
            </a:xfrm>
          </p:grpSpPr>
          <p:sp>
            <p:nvSpPr>
              <p:cNvPr id="123970" name="Oval 49"/>
              <p:cNvSpPr>
                <a:spLocks noChangeArrowheads="1"/>
              </p:cNvSpPr>
              <p:nvPr/>
            </p:nvSpPr>
            <p:spPr bwMode="auto">
              <a:xfrm>
                <a:off x="1840" y="2544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71" name="Text Box 50"/>
              <p:cNvSpPr txBox="1">
                <a:spLocks noChangeArrowheads="1"/>
              </p:cNvSpPr>
              <p:nvPr/>
            </p:nvSpPr>
            <p:spPr bwMode="auto">
              <a:xfrm>
                <a:off x="1886" y="2456"/>
                <a:ext cx="2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CG</a:t>
                </a:r>
              </a:p>
            </p:txBody>
          </p:sp>
        </p:grpSp>
        <p:grpSp>
          <p:nvGrpSpPr>
            <p:cNvPr id="123955" name="Group 51"/>
            <p:cNvGrpSpPr>
              <a:grpSpLocks/>
            </p:cNvGrpSpPr>
            <p:nvPr/>
          </p:nvGrpSpPr>
          <p:grpSpPr bwMode="auto">
            <a:xfrm>
              <a:off x="1312" y="2648"/>
              <a:ext cx="336" cy="280"/>
              <a:chOff x="1312" y="2648"/>
              <a:chExt cx="336" cy="280"/>
            </a:xfrm>
          </p:grpSpPr>
          <p:sp>
            <p:nvSpPr>
              <p:cNvPr id="123968" name="Oval 52"/>
              <p:cNvSpPr>
                <a:spLocks noChangeArrowheads="1"/>
              </p:cNvSpPr>
              <p:nvPr/>
            </p:nvSpPr>
            <p:spPr bwMode="auto">
              <a:xfrm>
                <a:off x="1552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69" name="Text Box 53"/>
              <p:cNvSpPr txBox="1">
                <a:spLocks noChangeArrowheads="1"/>
              </p:cNvSpPr>
              <p:nvPr/>
            </p:nvSpPr>
            <p:spPr bwMode="auto">
              <a:xfrm>
                <a:off x="1312" y="2648"/>
                <a:ext cx="2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TG</a:t>
                </a:r>
              </a:p>
            </p:txBody>
          </p:sp>
        </p:grpSp>
        <p:grpSp>
          <p:nvGrpSpPr>
            <p:cNvPr id="123956" name="Group 54"/>
            <p:cNvGrpSpPr>
              <a:grpSpLocks/>
            </p:cNvGrpSpPr>
            <p:nvPr/>
          </p:nvGrpSpPr>
          <p:grpSpPr bwMode="auto">
            <a:xfrm>
              <a:off x="1024" y="2716"/>
              <a:ext cx="336" cy="212"/>
              <a:chOff x="1024" y="2716"/>
              <a:chExt cx="336" cy="212"/>
            </a:xfrm>
          </p:grpSpPr>
          <p:sp>
            <p:nvSpPr>
              <p:cNvPr id="123966" name="Oval 55"/>
              <p:cNvSpPr>
                <a:spLocks noChangeArrowheads="1"/>
              </p:cNvSpPr>
              <p:nvPr/>
            </p:nvSpPr>
            <p:spPr bwMode="auto">
              <a:xfrm>
                <a:off x="1264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67" name="Text Box 56"/>
              <p:cNvSpPr txBox="1">
                <a:spLocks noChangeArrowheads="1"/>
              </p:cNvSpPr>
              <p:nvPr/>
            </p:nvSpPr>
            <p:spPr bwMode="auto">
              <a:xfrm>
                <a:off x="1024" y="2716"/>
                <a:ext cx="2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AT</a:t>
                </a:r>
              </a:p>
            </p:txBody>
          </p:sp>
        </p:grpSp>
        <p:grpSp>
          <p:nvGrpSpPr>
            <p:cNvPr id="123957" name="Group 57"/>
            <p:cNvGrpSpPr>
              <a:grpSpLocks/>
            </p:cNvGrpSpPr>
            <p:nvPr/>
          </p:nvGrpSpPr>
          <p:grpSpPr bwMode="auto">
            <a:xfrm>
              <a:off x="2128" y="2764"/>
              <a:ext cx="387" cy="212"/>
              <a:chOff x="2128" y="2764"/>
              <a:chExt cx="387" cy="212"/>
            </a:xfrm>
          </p:grpSpPr>
          <p:sp>
            <p:nvSpPr>
              <p:cNvPr id="123964" name="Oval 58"/>
              <p:cNvSpPr>
                <a:spLocks noChangeArrowheads="1"/>
              </p:cNvSpPr>
              <p:nvPr/>
            </p:nvSpPr>
            <p:spPr bwMode="auto">
              <a:xfrm>
                <a:off x="2128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65" name="Text Box 59"/>
              <p:cNvSpPr txBox="1">
                <a:spLocks noChangeArrowheads="1"/>
              </p:cNvSpPr>
              <p:nvPr/>
            </p:nvSpPr>
            <p:spPr bwMode="auto">
              <a:xfrm>
                <a:off x="2222" y="2764"/>
                <a:ext cx="2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CA</a:t>
                </a:r>
              </a:p>
            </p:txBody>
          </p:sp>
        </p:grpSp>
        <p:grpSp>
          <p:nvGrpSpPr>
            <p:cNvPr id="123958" name="Group 60"/>
            <p:cNvGrpSpPr>
              <a:grpSpLocks/>
            </p:cNvGrpSpPr>
            <p:nvPr/>
          </p:nvGrpSpPr>
          <p:grpSpPr bwMode="auto">
            <a:xfrm>
              <a:off x="1840" y="2688"/>
              <a:ext cx="325" cy="240"/>
              <a:chOff x="1840" y="2688"/>
              <a:chExt cx="325" cy="240"/>
            </a:xfrm>
          </p:grpSpPr>
          <p:sp>
            <p:nvSpPr>
              <p:cNvPr id="123962" name="Oval 61"/>
              <p:cNvSpPr>
                <a:spLocks noChangeArrowheads="1"/>
              </p:cNvSpPr>
              <p:nvPr/>
            </p:nvSpPr>
            <p:spPr bwMode="auto">
              <a:xfrm>
                <a:off x="1840" y="283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63" name="Text Box 62"/>
              <p:cNvSpPr txBox="1">
                <a:spLocks noChangeArrowheads="1"/>
              </p:cNvSpPr>
              <p:nvPr/>
            </p:nvSpPr>
            <p:spPr bwMode="auto">
              <a:xfrm>
                <a:off x="1872" y="2688"/>
                <a:ext cx="2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GC</a:t>
                </a:r>
              </a:p>
            </p:txBody>
          </p:sp>
        </p:grpSp>
        <p:grpSp>
          <p:nvGrpSpPr>
            <p:cNvPr id="123959" name="Group 63"/>
            <p:cNvGrpSpPr>
              <a:grpSpLocks/>
            </p:cNvGrpSpPr>
            <p:nvPr/>
          </p:nvGrpSpPr>
          <p:grpSpPr bwMode="auto">
            <a:xfrm>
              <a:off x="1598" y="3072"/>
              <a:ext cx="300" cy="240"/>
              <a:chOff x="1598" y="3072"/>
              <a:chExt cx="300" cy="240"/>
            </a:xfrm>
          </p:grpSpPr>
          <p:sp>
            <p:nvSpPr>
              <p:cNvPr id="123960" name="Oval 64"/>
              <p:cNvSpPr>
                <a:spLocks noChangeArrowheads="1"/>
              </p:cNvSpPr>
              <p:nvPr/>
            </p:nvSpPr>
            <p:spPr bwMode="auto">
              <a:xfrm>
                <a:off x="1696" y="307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61" name="Text Box 65"/>
              <p:cNvSpPr txBox="1">
                <a:spLocks noChangeArrowheads="1"/>
              </p:cNvSpPr>
              <p:nvPr/>
            </p:nvSpPr>
            <p:spPr bwMode="auto">
              <a:xfrm>
                <a:off x="1598" y="3100"/>
                <a:ext cx="30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GG</a:t>
                </a:r>
              </a:p>
            </p:txBody>
          </p:sp>
        </p:grpSp>
      </p:grpSp>
      <p:grpSp>
        <p:nvGrpSpPr>
          <p:cNvPr id="123922" name="Group 66"/>
          <p:cNvGrpSpPr>
            <a:grpSpLocks/>
          </p:cNvGrpSpPr>
          <p:nvPr/>
        </p:nvGrpSpPr>
        <p:grpSpPr bwMode="auto">
          <a:xfrm>
            <a:off x="5283200" y="3733800"/>
            <a:ext cx="2641600" cy="1511300"/>
            <a:chOff x="3328" y="2352"/>
            <a:chExt cx="1664" cy="952"/>
          </a:xfrm>
        </p:grpSpPr>
        <p:sp>
          <p:nvSpPr>
            <p:cNvPr id="123931" name="Oval 67"/>
            <p:cNvSpPr>
              <a:spLocks noChangeArrowheads="1"/>
            </p:cNvSpPr>
            <p:nvPr/>
          </p:nvSpPr>
          <p:spPr bwMode="auto">
            <a:xfrm>
              <a:off x="4048" y="2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32" name="Oval 68"/>
            <p:cNvSpPr>
              <a:spLocks noChangeArrowheads="1"/>
            </p:cNvSpPr>
            <p:nvPr/>
          </p:nvSpPr>
          <p:spPr bwMode="auto">
            <a:xfrm>
              <a:off x="4336" y="277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933" name="Group 69"/>
            <p:cNvGrpSpPr>
              <a:grpSpLocks/>
            </p:cNvGrpSpPr>
            <p:nvPr/>
          </p:nvGrpSpPr>
          <p:grpSpPr bwMode="auto">
            <a:xfrm>
              <a:off x="3328" y="2352"/>
              <a:ext cx="1664" cy="952"/>
              <a:chOff x="3328" y="2352"/>
              <a:chExt cx="1664" cy="952"/>
            </a:xfrm>
          </p:grpSpPr>
          <p:sp>
            <p:nvSpPr>
              <p:cNvPr id="123934" name="Line 70"/>
              <p:cNvSpPr>
                <a:spLocks noChangeShapeType="1"/>
              </p:cNvSpPr>
              <p:nvPr/>
            </p:nvSpPr>
            <p:spPr bwMode="auto">
              <a:xfrm>
                <a:off x="3328" y="2352"/>
                <a:ext cx="480" cy="384"/>
              </a:xfrm>
              <a:prstGeom prst="line">
                <a:avLst/>
              </a:prstGeom>
              <a:noFill/>
              <a:ln w="9525">
                <a:solidFill>
                  <a:srgbClr val="00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3935" name="Group 71"/>
              <p:cNvGrpSpPr>
                <a:grpSpLocks/>
              </p:cNvGrpSpPr>
              <p:nvPr/>
            </p:nvGrpSpPr>
            <p:grpSpPr bwMode="auto">
              <a:xfrm>
                <a:off x="3805" y="2448"/>
                <a:ext cx="323" cy="212"/>
                <a:chOff x="3805" y="2448"/>
                <a:chExt cx="323" cy="212"/>
              </a:xfrm>
            </p:grpSpPr>
            <p:sp>
              <p:nvSpPr>
                <p:cNvPr id="123950" name="Oval 72"/>
                <p:cNvSpPr>
                  <a:spLocks noChangeArrowheads="1"/>
                </p:cNvSpPr>
                <p:nvPr/>
              </p:nvSpPr>
              <p:spPr bwMode="auto">
                <a:xfrm>
                  <a:off x="4032" y="249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951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805" y="2448"/>
                  <a:ext cx="28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1" lang="en-US" altLang="zh-CN" sz="1600">
                      <a:solidFill>
                        <a:srgbClr val="000099"/>
                      </a:solidFill>
                    </a:rPr>
                    <a:t>GT</a:t>
                  </a:r>
                </a:p>
              </p:txBody>
            </p:sp>
          </p:grpSp>
          <p:grpSp>
            <p:nvGrpSpPr>
              <p:cNvPr id="123936" name="Group 74"/>
              <p:cNvGrpSpPr>
                <a:grpSpLocks/>
              </p:cNvGrpSpPr>
              <p:nvPr/>
            </p:nvGrpSpPr>
            <p:grpSpPr bwMode="auto">
              <a:xfrm>
                <a:off x="4336" y="2448"/>
                <a:ext cx="336" cy="212"/>
                <a:chOff x="4336" y="2448"/>
                <a:chExt cx="336" cy="212"/>
              </a:xfrm>
            </p:grpSpPr>
            <p:sp>
              <p:nvSpPr>
                <p:cNvPr id="123948" name="Oval 75"/>
                <p:cNvSpPr>
                  <a:spLocks noChangeArrowheads="1"/>
                </p:cNvSpPr>
                <p:nvPr/>
              </p:nvSpPr>
              <p:spPr bwMode="auto">
                <a:xfrm>
                  <a:off x="4336" y="2488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949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379" y="2448"/>
                  <a:ext cx="29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1" lang="en-US" altLang="zh-CN" sz="1600">
                      <a:solidFill>
                        <a:srgbClr val="000099"/>
                      </a:solidFill>
                    </a:rPr>
                    <a:t>CG</a:t>
                  </a:r>
                </a:p>
              </p:txBody>
            </p:sp>
          </p:grpSp>
          <p:sp>
            <p:nvSpPr>
              <p:cNvPr id="123937" name="Text Box 77"/>
              <p:cNvSpPr txBox="1">
                <a:spLocks noChangeArrowheads="1"/>
              </p:cNvSpPr>
              <p:nvPr/>
            </p:nvSpPr>
            <p:spPr bwMode="auto">
              <a:xfrm>
                <a:off x="3805" y="2640"/>
                <a:ext cx="28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TG</a:t>
                </a:r>
              </a:p>
            </p:txBody>
          </p:sp>
          <p:grpSp>
            <p:nvGrpSpPr>
              <p:cNvPr id="123938" name="Group 78"/>
              <p:cNvGrpSpPr>
                <a:grpSpLocks/>
              </p:cNvGrpSpPr>
              <p:nvPr/>
            </p:nvGrpSpPr>
            <p:grpSpPr bwMode="auto">
              <a:xfrm>
                <a:off x="3501" y="2688"/>
                <a:ext cx="339" cy="220"/>
                <a:chOff x="3517" y="2708"/>
                <a:chExt cx="339" cy="220"/>
              </a:xfrm>
            </p:grpSpPr>
            <p:sp>
              <p:nvSpPr>
                <p:cNvPr id="123946" name="Oval 79"/>
                <p:cNvSpPr>
                  <a:spLocks noChangeArrowheads="1"/>
                </p:cNvSpPr>
                <p:nvPr/>
              </p:nvSpPr>
              <p:spPr bwMode="auto">
                <a:xfrm>
                  <a:off x="3760" y="2832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947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3517" y="2708"/>
                  <a:ext cx="28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1" lang="en-US" altLang="zh-CN" sz="1600">
                      <a:solidFill>
                        <a:srgbClr val="000099"/>
                      </a:solidFill>
                    </a:rPr>
                    <a:t>AT</a:t>
                  </a:r>
                </a:p>
              </p:txBody>
            </p:sp>
          </p:grpSp>
          <p:grpSp>
            <p:nvGrpSpPr>
              <p:cNvPr id="123939" name="Group 81"/>
              <p:cNvGrpSpPr>
                <a:grpSpLocks/>
              </p:cNvGrpSpPr>
              <p:nvPr/>
            </p:nvGrpSpPr>
            <p:grpSpPr bwMode="auto">
              <a:xfrm>
                <a:off x="4608" y="2688"/>
                <a:ext cx="384" cy="212"/>
                <a:chOff x="4608" y="2688"/>
                <a:chExt cx="384" cy="212"/>
              </a:xfrm>
            </p:grpSpPr>
            <p:sp>
              <p:nvSpPr>
                <p:cNvPr id="123944" name="Oval 82"/>
                <p:cNvSpPr>
                  <a:spLocks noChangeArrowheads="1"/>
                </p:cNvSpPr>
                <p:nvPr/>
              </p:nvSpPr>
              <p:spPr bwMode="auto">
                <a:xfrm>
                  <a:off x="4608" y="278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94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4699" y="2688"/>
                  <a:ext cx="293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1" lang="en-US" altLang="zh-CN" sz="1600">
                      <a:solidFill>
                        <a:srgbClr val="000099"/>
                      </a:solidFill>
                    </a:rPr>
                    <a:t>CA</a:t>
                  </a:r>
                </a:p>
              </p:txBody>
            </p:sp>
          </p:grpSp>
          <p:sp>
            <p:nvSpPr>
              <p:cNvPr id="123940" name="Text Box 84"/>
              <p:cNvSpPr txBox="1">
                <a:spLocks noChangeArrowheads="1"/>
              </p:cNvSpPr>
              <p:nvPr/>
            </p:nvSpPr>
            <p:spPr bwMode="auto">
              <a:xfrm>
                <a:off x="4379" y="2632"/>
                <a:ext cx="2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1600">
                    <a:solidFill>
                      <a:srgbClr val="000099"/>
                    </a:solidFill>
                  </a:rPr>
                  <a:t>GC</a:t>
                </a:r>
              </a:p>
            </p:txBody>
          </p:sp>
          <p:grpSp>
            <p:nvGrpSpPr>
              <p:cNvPr id="123941" name="Group 85"/>
              <p:cNvGrpSpPr>
                <a:grpSpLocks/>
              </p:cNvGrpSpPr>
              <p:nvPr/>
            </p:nvGrpSpPr>
            <p:grpSpPr bwMode="auto">
              <a:xfrm>
                <a:off x="4091" y="3024"/>
                <a:ext cx="300" cy="280"/>
                <a:chOff x="4091" y="3024"/>
                <a:chExt cx="300" cy="280"/>
              </a:xfrm>
            </p:grpSpPr>
            <p:sp>
              <p:nvSpPr>
                <p:cNvPr id="123942" name="Oval 86"/>
                <p:cNvSpPr>
                  <a:spLocks noChangeArrowheads="1"/>
                </p:cNvSpPr>
                <p:nvPr/>
              </p:nvSpPr>
              <p:spPr bwMode="auto">
                <a:xfrm>
                  <a:off x="4176" y="3024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33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943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4091" y="3092"/>
                  <a:ext cx="30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kumimoji="1" lang="en-US" altLang="zh-CN" sz="1600">
                      <a:solidFill>
                        <a:srgbClr val="000099"/>
                      </a:solidFill>
                    </a:rPr>
                    <a:t>GG</a:t>
                  </a:r>
                </a:p>
              </p:txBody>
            </p:sp>
          </p:grpSp>
        </p:grpSp>
      </p:grpSp>
      <p:sp>
        <p:nvSpPr>
          <p:cNvPr id="123923" name="Text Box 88"/>
          <p:cNvSpPr txBox="1">
            <a:spLocks noChangeArrowheads="1"/>
          </p:cNvSpPr>
          <p:nvPr/>
        </p:nvSpPr>
        <p:spPr bwMode="auto">
          <a:xfrm>
            <a:off x="1778000" y="5165725"/>
            <a:ext cx="204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000" b="1">
                <a:solidFill>
                  <a:srgbClr val="000099"/>
                </a:solidFill>
              </a:rPr>
              <a:t>ATGGCGTGCA</a:t>
            </a:r>
          </a:p>
        </p:txBody>
      </p:sp>
      <p:sp>
        <p:nvSpPr>
          <p:cNvPr id="123924" name="Text Box 89"/>
          <p:cNvSpPr txBox="1">
            <a:spLocks noChangeArrowheads="1"/>
          </p:cNvSpPr>
          <p:nvPr/>
        </p:nvSpPr>
        <p:spPr bwMode="auto">
          <a:xfrm>
            <a:off x="5876925" y="5195888"/>
            <a:ext cx="204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000" b="1">
                <a:solidFill>
                  <a:srgbClr val="000099"/>
                </a:solidFill>
              </a:rPr>
              <a:t>ATGCGTGGCA</a:t>
            </a:r>
          </a:p>
        </p:txBody>
      </p:sp>
      <p:sp>
        <p:nvSpPr>
          <p:cNvPr id="123925" name="Line 90"/>
          <p:cNvSpPr>
            <a:spLocks noChangeShapeType="1"/>
          </p:cNvSpPr>
          <p:nvPr/>
        </p:nvSpPr>
        <p:spPr bwMode="auto">
          <a:xfrm>
            <a:off x="2540000" y="4495800"/>
            <a:ext cx="533400" cy="1524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26" name="Line 91"/>
          <p:cNvSpPr>
            <a:spLocks noChangeShapeType="1"/>
          </p:cNvSpPr>
          <p:nvPr/>
        </p:nvSpPr>
        <p:spPr bwMode="auto">
          <a:xfrm flipH="1">
            <a:off x="2768600" y="4495800"/>
            <a:ext cx="228600" cy="3810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7" name="Line 92"/>
          <p:cNvSpPr>
            <a:spLocks noChangeShapeType="1"/>
          </p:cNvSpPr>
          <p:nvPr/>
        </p:nvSpPr>
        <p:spPr bwMode="auto">
          <a:xfrm>
            <a:off x="6096000" y="4495800"/>
            <a:ext cx="457200" cy="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28" name="Line 93"/>
          <p:cNvSpPr>
            <a:spLocks noChangeShapeType="1"/>
          </p:cNvSpPr>
          <p:nvPr/>
        </p:nvSpPr>
        <p:spPr bwMode="auto">
          <a:xfrm>
            <a:off x="2159000" y="4572000"/>
            <a:ext cx="381000" cy="762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29" name="Text Box 94"/>
          <p:cNvSpPr txBox="1">
            <a:spLocks noChangeArrowheads="1"/>
          </p:cNvSpPr>
          <p:nvPr/>
        </p:nvSpPr>
        <p:spPr bwMode="auto">
          <a:xfrm>
            <a:off x="354013" y="1524000"/>
            <a:ext cx="843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kumimoji="1" lang="en-US" altLang="zh-CN" sz="2400" b="1">
                <a:solidFill>
                  <a:srgbClr val="003399"/>
                </a:solidFill>
              </a:rPr>
              <a:t>Set of k-mers:= {ATG TGG TGC GTG GGC GCA GCG CGT}</a:t>
            </a:r>
          </a:p>
        </p:txBody>
      </p:sp>
      <p:pic>
        <p:nvPicPr>
          <p:cNvPr id="123930" name="Picture 95" descr="deBruij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5300" y="0"/>
            <a:ext cx="855663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b="1" smtClean="0"/>
              <a:t>Construction of the repeat graph: four ideas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3200400"/>
            <a:ext cx="7391400" cy="2133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800" b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Error correction in reads</a:t>
            </a:r>
            <a:r>
              <a:rPr lang="en-US" sz="280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: make reads (almost) error-free BEFORE the assembly even started.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800" b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Eulerian Superpath Problem</a:t>
            </a:r>
            <a:r>
              <a:rPr lang="en-US" sz="280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: using reads and mate-pairs to simplify the repeat graph.</a:t>
            </a:r>
          </a:p>
        </p:txBody>
      </p:sp>
      <p:sp>
        <p:nvSpPr>
          <p:cNvPr id="406532" name="Text Box 4"/>
          <p:cNvSpPr txBox="1">
            <a:spLocks noChangeArrowheads="1"/>
          </p:cNvSpPr>
          <p:nvPr/>
        </p:nvSpPr>
        <p:spPr bwMode="auto">
          <a:xfrm>
            <a:off x="762000" y="1143000"/>
            <a:ext cx="7620000" cy="5191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Construction of the repeat graph from </a:t>
            </a:r>
            <a:r>
              <a:rPr kumimoji="1" lang="en-US" b="1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</a:t>
            </a: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-mers</a:t>
            </a: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762000" y="1825625"/>
            <a:ext cx="75898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en-US" b="1"/>
              <a:t>Breaking reads into </a:t>
            </a:r>
            <a:r>
              <a:rPr kumimoji="1" lang="en-US" b="1" i="1"/>
              <a:t>k</a:t>
            </a:r>
            <a:r>
              <a:rPr kumimoji="1" lang="en-US" b="1"/>
              <a:t>-mers</a:t>
            </a:r>
            <a:r>
              <a:rPr kumimoji="1" lang="en-US"/>
              <a:t>: transforming shotgun sequencing data into virtual DNA array data.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SBH approach to fragment assembly</a:t>
            </a:r>
            <a:br>
              <a:rPr lang="en-US" altLang="zh-CN" sz="3600" smtClean="0"/>
            </a:br>
            <a:r>
              <a:rPr lang="en-US" altLang="zh-CN" sz="3600" smtClean="0"/>
              <a:t>(Idury &amp; Waterman 1995)</a:t>
            </a: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3886200" y="2362200"/>
            <a:ext cx="1600200" cy="22860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2209800" y="1905000"/>
            <a:ext cx="1828800" cy="228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3276600" y="2133600"/>
            <a:ext cx="1600200" cy="228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82" name="Rectangle 6"/>
          <p:cNvSpPr>
            <a:spLocks noChangeArrowheads="1"/>
          </p:cNvSpPr>
          <p:nvPr/>
        </p:nvSpPr>
        <p:spPr bwMode="auto">
          <a:xfrm>
            <a:off x="2209800" y="5181600"/>
            <a:ext cx="3657600" cy="228600"/>
          </a:xfrm>
          <a:prstGeom prst="rect">
            <a:avLst/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83" name="Rectangle 7"/>
          <p:cNvSpPr>
            <a:spLocks noChangeArrowheads="1"/>
          </p:cNvSpPr>
          <p:nvPr/>
        </p:nvSpPr>
        <p:spPr bwMode="auto">
          <a:xfrm>
            <a:off x="4495800" y="2590800"/>
            <a:ext cx="14478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2286000" y="5624513"/>
            <a:ext cx="45720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zh-CN" sz="2400">
                <a:solidFill>
                  <a:srgbClr val="000099"/>
                </a:solidFill>
              </a:rPr>
              <a:t>Vertices: (</a:t>
            </a:r>
            <a:r>
              <a:rPr kumimoji="1" lang="en-US" altLang="zh-CN" sz="2400" i="1">
                <a:solidFill>
                  <a:srgbClr val="000099"/>
                </a:solidFill>
              </a:rPr>
              <a:t>k-1)</a:t>
            </a:r>
            <a:r>
              <a:rPr kumimoji="1" lang="en-US" altLang="zh-CN" sz="2400">
                <a:solidFill>
                  <a:srgbClr val="000099"/>
                </a:solidFill>
              </a:rPr>
              <a:t>-mers in each read</a:t>
            </a:r>
          </a:p>
          <a:p>
            <a:pPr algn="l">
              <a:spcBef>
                <a:spcPct val="50000"/>
              </a:spcBef>
            </a:pPr>
            <a:r>
              <a:rPr kumimoji="1" lang="en-US" altLang="zh-CN" sz="2400">
                <a:solidFill>
                  <a:srgbClr val="000099"/>
                </a:solidFill>
              </a:rPr>
              <a:t>Edges: </a:t>
            </a:r>
            <a:r>
              <a:rPr kumimoji="1" lang="en-US" altLang="zh-CN" sz="2400" i="1">
                <a:solidFill>
                  <a:srgbClr val="000099"/>
                </a:solidFill>
              </a:rPr>
              <a:t>k</a:t>
            </a:r>
            <a:r>
              <a:rPr kumimoji="1" lang="en-US" altLang="zh-CN" sz="2400">
                <a:solidFill>
                  <a:srgbClr val="000099"/>
                </a:solidFill>
              </a:rPr>
              <a:t>-mers in each read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09800" y="2209800"/>
            <a:ext cx="609600" cy="1676400"/>
            <a:chOff x="1392" y="1632"/>
            <a:chExt cx="384" cy="1056"/>
          </a:xfrm>
        </p:grpSpPr>
        <p:sp>
          <p:nvSpPr>
            <p:cNvPr id="126032" name="Oval 10"/>
            <p:cNvSpPr>
              <a:spLocks noChangeArrowheads="1"/>
            </p:cNvSpPr>
            <p:nvPr/>
          </p:nvSpPr>
          <p:spPr bwMode="auto">
            <a:xfrm>
              <a:off x="1392" y="2256"/>
              <a:ext cx="96" cy="9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33" name="Line 11"/>
            <p:cNvSpPr>
              <a:spLocks noChangeShapeType="1"/>
            </p:cNvSpPr>
            <p:nvPr/>
          </p:nvSpPr>
          <p:spPr bwMode="auto">
            <a:xfrm>
              <a:off x="1440" y="16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34" name="Rectangle 12"/>
            <p:cNvSpPr>
              <a:spLocks noChangeArrowheads="1"/>
            </p:cNvSpPr>
            <p:nvPr/>
          </p:nvSpPr>
          <p:spPr bwMode="auto">
            <a:xfrm>
              <a:off x="1392" y="2544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09800" y="1905000"/>
            <a:ext cx="3733800" cy="914400"/>
            <a:chOff x="1392" y="1440"/>
            <a:chExt cx="2352" cy="576"/>
          </a:xfrm>
        </p:grpSpPr>
        <p:sp>
          <p:nvSpPr>
            <p:cNvPr id="126028" name="Rectangle 14"/>
            <p:cNvSpPr>
              <a:spLocks noChangeArrowheads="1"/>
            </p:cNvSpPr>
            <p:nvPr/>
          </p:nvSpPr>
          <p:spPr bwMode="auto">
            <a:xfrm>
              <a:off x="2448" y="1728"/>
              <a:ext cx="1008" cy="144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29" name="Rectangle 15"/>
            <p:cNvSpPr>
              <a:spLocks noChangeArrowheads="1"/>
            </p:cNvSpPr>
            <p:nvPr/>
          </p:nvSpPr>
          <p:spPr bwMode="auto">
            <a:xfrm>
              <a:off x="1392" y="1440"/>
              <a:ext cx="1152" cy="14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30" name="Rectangle 16"/>
            <p:cNvSpPr>
              <a:spLocks noChangeArrowheads="1"/>
            </p:cNvSpPr>
            <p:nvPr/>
          </p:nvSpPr>
          <p:spPr bwMode="auto">
            <a:xfrm>
              <a:off x="2064" y="1584"/>
              <a:ext cx="1008" cy="14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31" name="Rectangle 17"/>
            <p:cNvSpPr>
              <a:spLocks noChangeArrowheads="1"/>
            </p:cNvSpPr>
            <p:nvPr/>
          </p:nvSpPr>
          <p:spPr bwMode="auto">
            <a:xfrm>
              <a:off x="2832" y="1872"/>
              <a:ext cx="912" cy="1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0594" name="Rectangle 18"/>
          <p:cNvSpPr>
            <a:spLocks noChangeArrowheads="1"/>
          </p:cNvSpPr>
          <p:nvPr/>
        </p:nvSpPr>
        <p:spPr bwMode="auto">
          <a:xfrm>
            <a:off x="2209800" y="1905000"/>
            <a:ext cx="609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95" name="Rectangle 19"/>
          <p:cNvSpPr>
            <a:spLocks noChangeArrowheads="1"/>
          </p:cNvSpPr>
          <p:nvPr/>
        </p:nvSpPr>
        <p:spPr bwMode="auto">
          <a:xfrm>
            <a:off x="2514600" y="1905000"/>
            <a:ext cx="609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96" name="Rectangle 20"/>
          <p:cNvSpPr>
            <a:spLocks noChangeArrowheads="1"/>
          </p:cNvSpPr>
          <p:nvPr/>
        </p:nvSpPr>
        <p:spPr bwMode="auto">
          <a:xfrm>
            <a:off x="2819400" y="1905000"/>
            <a:ext cx="609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97" name="Rectangle 21"/>
          <p:cNvSpPr>
            <a:spLocks noChangeArrowheads="1"/>
          </p:cNvSpPr>
          <p:nvPr/>
        </p:nvSpPr>
        <p:spPr bwMode="auto">
          <a:xfrm>
            <a:off x="3124200" y="1905000"/>
            <a:ext cx="609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0598" name="Rectangle 22"/>
          <p:cNvSpPr>
            <a:spLocks noChangeArrowheads="1"/>
          </p:cNvSpPr>
          <p:nvPr/>
        </p:nvSpPr>
        <p:spPr bwMode="auto">
          <a:xfrm>
            <a:off x="3429000" y="1905000"/>
            <a:ext cx="609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514600" y="2209800"/>
            <a:ext cx="609600" cy="1752600"/>
            <a:chOff x="1584" y="1632"/>
            <a:chExt cx="384" cy="1104"/>
          </a:xfrm>
        </p:grpSpPr>
        <p:sp>
          <p:nvSpPr>
            <p:cNvPr id="126025" name="Oval 24"/>
            <p:cNvSpPr>
              <a:spLocks noChangeArrowheads="1"/>
            </p:cNvSpPr>
            <p:nvPr/>
          </p:nvSpPr>
          <p:spPr bwMode="auto">
            <a:xfrm>
              <a:off x="1584" y="2256"/>
              <a:ext cx="96" cy="9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26" name="Line 25"/>
            <p:cNvSpPr>
              <a:spLocks noChangeShapeType="1"/>
            </p:cNvSpPr>
            <p:nvPr/>
          </p:nvSpPr>
          <p:spPr bwMode="auto">
            <a:xfrm>
              <a:off x="1632" y="16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27" name="Rectangle 26"/>
            <p:cNvSpPr>
              <a:spLocks noChangeArrowheads="1"/>
            </p:cNvSpPr>
            <p:nvPr/>
          </p:nvSpPr>
          <p:spPr bwMode="auto">
            <a:xfrm>
              <a:off x="1584" y="2592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819400" y="2209800"/>
            <a:ext cx="609600" cy="1828800"/>
            <a:chOff x="1776" y="1632"/>
            <a:chExt cx="384" cy="1152"/>
          </a:xfrm>
        </p:grpSpPr>
        <p:sp>
          <p:nvSpPr>
            <p:cNvPr id="126022" name="Oval 28"/>
            <p:cNvSpPr>
              <a:spLocks noChangeArrowheads="1"/>
            </p:cNvSpPr>
            <p:nvPr/>
          </p:nvSpPr>
          <p:spPr bwMode="auto">
            <a:xfrm>
              <a:off x="1776" y="2256"/>
              <a:ext cx="96" cy="9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23" name="Line 29"/>
            <p:cNvSpPr>
              <a:spLocks noChangeShapeType="1"/>
            </p:cNvSpPr>
            <p:nvPr/>
          </p:nvSpPr>
          <p:spPr bwMode="auto">
            <a:xfrm>
              <a:off x="1824" y="16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24" name="Rectangle 30"/>
            <p:cNvSpPr>
              <a:spLocks noChangeArrowheads="1"/>
            </p:cNvSpPr>
            <p:nvPr/>
          </p:nvSpPr>
          <p:spPr bwMode="auto">
            <a:xfrm>
              <a:off x="1776" y="2640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3124200" y="2209800"/>
            <a:ext cx="609600" cy="1905000"/>
            <a:chOff x="1968" y="1632"/>
            <a:chExt cx="384" cy="1200"/>
          </a:xfrm>
        </p:grpSpPr>
        <p:sp>
          <p:nvSpPr>
            <p:cNvPr id="126019" name="Oval 32"/>
            <p:cNvSpPr>
              <a:spLocks noChangeArrowheads="1"/>
            </p:cNvSpPr>
            <p:nvPr/>
          </p:nvSpPr>
          <p:spPr bwMode="auto">
            <a:xfrm>
              <a:off x="1968" y="2256"/>
              <a:ext cx="96" cy="9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20" name="Line 33"/>
            <p:cNvSpPr>
              <a:spLocks noChangeShapeType="1"/>
            </p:cNvSpPr>
            <p:nvPr/>
          </p:nvSpPr>
          <p:spPr bwMode="auto">
            <a:xfrm>
              <a:off x="2016" y="16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21" name="Rectangle 34"/>
            <p:cNvSpPr>
              <a:spLocks noChangeArrowheads="1"/>
            </p:cNvSpPr>
            <p:nvPr/>
          </p:nvSpPr>
          <p:spPr bwMode="auto">
            <a:xfrm>
              <a:off x="1968" y="2688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3429000" y="2209800"/>
            <a:ext cx="609600" cy="1981200"/>
            <a:chOff x="2160" y="1632"/>
            <a:chExt cx="384" cy="1248"/>
          </a:xfrm>
        </p:grpSpPr>
        <p:sp>
          <p:nvSpPr>
            <p:cNvPr id="126016" name="Oval 36"/>
            <p:cNvSpPr>
              <a:spLocks noChangeArrowheads="1"/>
            </p:cNvSpPr>
            <p:nvPr/>
          </p:nvSpPr>
          <p:spPr bwMode="auto">
            <a:xfrm>
              <a:off x="2160" y="2256"/>
              <a:ext cx="96" cy="96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017" name="Line 37"/>
            <p:cNvSpPr>
              <a:spLocks noChangeShapeType="1"/>
            </p:cNvSpPr>
            <p:nvPr/>
          </p:nvSpPr>
          <p:spPr bwMode="auto">
            <a:xfrm>
              <a:off x="2208" y="1632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18" name="Rectangle 38"/>
            <p:cNvSpPr>
              <a:spLocks noChangeArrowheads="1"/>
            </p:cNvSpPr>
            <p:nvPr/>
          </p:nvSpPr>
          <p:spPr bwMode="auto">
            <a:xfrm>
              <a:off x="2160" y="2736"/>
              <a:ext cx="38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3429000" y="3200400"/>
            <a:ext cx="1524000" cy="1295400"/>
            <a:chOff x="2160" y="2256"/>
            <a:chExt cx="960" cy="816"/>
          </a:xfrm>
        </p:grpSpPr>
        <p:grpSp>
          <p:nvGrpSpPr>
            <p:cNvPr id="126005" name="Group 40"/>
            <p:cNvGrpSpPr>
              <a:grpSpLocks/>
            </p:cNvGrpSpPr>
            <p:nvPr/>
          </p:nvGrpSpPr>
          <p:grpSpPr bwMode="auto">
            <a:xfrm>
              <a:off x="2160" y="2256"/>
              <a:ext cx="864" cy="96"/>
              <a:chOff x="2160" y="2544"/>
              <a:chExt cx="864" cy="96"/>
            </a:xfrm>
          </p:grpSpPr>
          <p:sp>
            <p:nvSpPr>
              <p:cNvPr id="126011" name="Oval 41"/>
              <p:cNvSpPr>
                <a:spLocks noChangeArrowheads="1"/>
              </p:cNvSpPr>
              <p:nvPr/>
            </p:nvSpPr>
            <p:spPr bwMode="auto">
              <a:xfrm>
                <a:off x="2928" y="2544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12" name="Oval 42"/>
              <p:cNvSpPr>
                <a:spLocks noChangeArrowheads="1"/>
              </p:cNvSpPr>
              <p:nvPr/>
            </p:nvSpPr>
            <p:spPr bwMode="auto">
              <a:xfrm>
                <a:off x="2736" y="2544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13" name="Oval 43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14" name="Oval 44"/>
              <p:cNvSpPr>
                <a:spLocks noChangeArrowheads="1"/>
              </p:cNvSpPr>
              <p:nvPr/>
            </p:nvSpPr>
            <p:spPr bwMode="auto">
              <a:xfrm>
                <a:off x="2352" y="2544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15" name="Oval 45"/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6006" name="Group 46"/>
            <p:cNvGrpSpPr>
              <a:grpSpLocks/>
            </p:cNvGrpSpPr>
            <p:nvPr/>
          </p:nvGrpSpPr>
          <p:grpSpPr bwMode="auto">
            <a:xfrm>
              <a:off x="2160" y="2784"/>
              <a:ext cx="960" cy="288"/>
              <a:chOff x="2160" y="2784"/>
              <a:chExt cx="960" cy="288"/>
            </a:xfrm>
          </p:grpSpPr>
          <p:sp>
            <p:nvSpPr>
              <p:cNvPr id="126007" name="Rectangle 47"/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384" cy="144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8" name="Rectangle 48"/>
              <p:cNvSpPr>
                <a:spLocks noChangeArrowheads="1"/>
              </p:cNvSpPr>
              <p:nvPr/>
            </p:nvSpPr>
            <p:spPr bwMode="auto">
              <a:xfrm>
                <a:off x="2352" y="2832"/>
                <a:ext cx="384" cy="144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09" name="Rectangle 49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384" cy="144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10" name="Rectangle 50"/>
              <p:cNvSpPr>
                <a:spLocks noChangeArrowheads="1"/>
              </p:cNvSpPr>
              <p:nvPr/>
            </p:nvSpPr>
            <p:spPr bwMode="auto">
              <a:xfrm>
                <a:off x="2736" y="2928"/>
                <a:ext cx="384" cy="144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2362200" y="3124200"/>
            <a:ext cx="5973763" cy="457200"/>
            <a:chOff x="1488" y="2208"/>
            <a:chExt cx="3763" cy="288"/>
          </a:xfrm>
        </p:grpSpPr>
        <p:sp>
          <p:nvSpPr>
            <p:cNvPr id="125994" name="Text Box 52"/>
            <p:cNvSpPr txBox="1">
              <a:spLocks noChangeArrowheads="1"/>
            </p:cNvSpPr>
            <p:nvPr/>
          </p:nvSpPr>
          <p:spPr bwMode="auto">
            <a:xfrm>
              <a:off x="3840" y="2208"/>
              <a:ext cx="14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>
                  <a:solidFill>
                    <a:srgbClr val="003399"/>
                  </a:solidFill>
                </a:rPr>
                <a:t>De Bruijn graph </a:t>
              </a:r>
            </a:p>
          </p:txBody>
        </p:sp>
        <p:sp>
          <p:nvSpPr>
            <p:cNvPr id="125995" name="Line 53"/>
            <p:cNvSpPr>
              <a:spLocks noChangeShapeType="1"/>
            </p:cNvSpPr>
            <p:nvPr/>
          </p:nvSpPr>
          <p:spPr bwMode="auto">
            <a:xfrm>
              <a:off x="1488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6" name="Line 54"/>
            <p:cNvSpPr>
              <a:spLocks noChangeShapeType="1"/>
            </p:cNvSpPr>
            <p:nvPr/>
          </p:nvSpPr>
          <p:spPr bwMode="auto">
            <a:xfrm>
              <a:off x="1680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7" name="Line 55"/>
            <p:cNvSpPr>
              <a:spLocks noChangeShapeType="1"/>
            </p:cNvSpPr>
            <p:nvPr/>
          </p:nvSpPr>
          <p:spPr bwMode="auto">
            <a:xfrm>
              <a:off x="1872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8" name="Line 56"/>
            <p:cNvSpPr>
              <a:spLocks noChangeShapeType="1"/>
            </p:cNvSpPr>
            <p:nvPr/>
          </p:nvSpPr>
          <p:spPr bwMode="auto">
            <a:xfrm>
              <a:off x="2064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999" name="Line 57"/>
            <p:cNvSpPr>
              <a:spLocks noChangeShapeType="1"/>
            </p:cNvSpPr>
            <p:nvPr/>
          </p:nvSpPr>
          <p:spPr bwMode="auto">
            <a:xfrm>
              <a:off x="2256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00" name="Line 58"/>
            <p:cNvSpPr>
              <a:spLocks noChangeShapeType="1"/>
            </p:cNvSpPr>
            <p:nvPr/>
          </p:nvSpPr>
          <p:spPr bwMode="auto">
            <a:xfrm>
              <a:off x="2448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01" name="Line 59"/>
            <p:cNvSpPr>
              <a:spLocks noChangeShapeType="1"/>
            </p:cNvSpPr>
            <p:nvPr/>
          </p:nvSpPr>
          <p:spPr bwMode="auto">
            <a:xfrm>
              <a:off x="2640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02" name="Line 60"/>
            <p:cNvSpPr>
              <a:spLocks noChangeShapeType="1"/>
            </p:cNvSpPr>
            <p:nvPr/>
          </p:nvSpPr>
          <p:spPr bwMode="auto">
            <a:xfrm>
              <a:off x="2832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03" name="Line 61"/>
            <p:cNvSpPr>
              <a:spLocks noChangeShapeType="1"/>
            </p:cNvSpPr>
            <p:nvPr/>
          </p:nvSpPr>
          <p:spPr bwMode="auto">
            <a:xfrm>
              <a:off x="3024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004" name="Line 62"/>
            <p:cNvSpPr>
              <a:spLocks noChangeShapeType="1"/>
            </p:cNvSpPr>
            <p:nvPr/>
          </p:nvSpPr>
          <p:spPr bwMode="auto">
            <a:xfrm>
              <a:off x="3216" y="23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4038600" y="3200400"/>
            <a:ext cx="1524000" cy="1600200"/>
            <a:chOff x="2544" y="2256"/>
            <a:chExt cx="960" cy="1008"/>
          </a:xfrm>
        </p:grpSpPr>
        <p:grpSp>
          <p:nvGrpSpPr>
            <p:cNvPr id="125984" name="Group 64"/>
            <p:cNvGrpSpPr>
              <a:grpSpLocks/>
            </p:cNvGrpSpPr>
            <p:nvPr/>
          </p:nvGrpSpPr>
          <p:grpSpPr bwMode="auto">
            <a:xfrm>
              <a:off x="2544" y="2256"/>
              <a:ext cx="672" cy="96"/>
              <a:chOff x="2544" y="2544"/>
              <a:chExt cx="672" cy="96"/>
            </a:xfrm>
          </p:grpSpPr>
          <p:sp>
            <p:nvSpPr>
              <p:cNvPr id="125990" name="Oval 65"/>
              <p:cNvSpPr>
                <a:spLocks noChangeArrowheads="1"/>
              </p:cNvSpPr>
              <p:nvPr/>
            </p:nvSpPr>
            <p:spPr bwMode="auto">
              <a:xfrm>
                <a:off x="3120" y="2544"/>
                <a:ext cx="96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1" name="Oval 66"/>
              <p:cNvSpPr>
                <a:spLocks noChangeArrowheads="1"/>
              </p:cNvSpPr>
              <p:nvPr/>
            </p:nvSpPr>
            <p:spPr bwMode="auto">
              <a:xfrm>
                <a:off x="2544" y="2544"/>
                <a:ext cx="96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2" name="Oval 67"/>
              <p:cNvSpPr>
                <a:spLocks noChangeArrowheads="1"/>
              </p:cNvSpPr>
              <p:nvPr/>
            </p:nvSpPr>
            <p:spPr bwMode="auto">
              <a:xfrm>
                <a:off x="2736" y="2544"/>
                <a:ext cx="96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93" name="Oval 68"/>
              <p:cNvSpPr>
                <a:spLocks noChangeArrowheads="1"/>
              </p:cNvSpPr>
              <p:nvPr/>
            </p:nvSpPr>
            <p:spPr bwMode="auto">
              <a:xfrm>
                <a:off x="2928" y="2544"/>
                <a:ext cx="96" cy="9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85" name="Group 69"/>
            <p:cNvGrpSpPr>
              <a:grpSpLocks/>
            </p:cNvGrpSpPr>
            <p:nvPr/>
          </p:nvGrpSpPr>
          <p:grpSpPr bwMode="auto">
            <a:xfrm>
              <a:off x="2544" y="2976"/>
              <a:ext cx="960" cy="288"/>
              <a:chOff x="2544" y="2976"/>
              <a:chExt cx="960" cy="288"/>
            </a:xfrm>
          </p:grpSpPr>
          <p:sp>
            <p:nvSpPr>
              <p:cNvPr id="125986" name="Rectangle 70"/>
              <p:cNvSpPr>
                <a:spLocks noChangeArrowheads="1"/>
              </p:cNvSpPr>
              <p:nvPr/>
            </p:nvSpPr>
            <p:spPr bwMode="auto">
              <a:xfrm>
                <a:off x="2544" y="2976"/>
                <a:ext cx="384" cy="144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7" name="Rectangle 71"/>
              <p:cNvSpPr>
                <a:spLocks noChangeArrowheads="1"/>
              </p:cNvSpPr>
              <p:nvPr/>
            </p:nvSpPr>
            <p:spPr bwMode="auto">
              <a:xfrm>
                <a:off x="2736" y="3024"/>
                <a:ext cx="384" cy="144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8" name="Rectangle 72"/>
              <p:cNvSpPr>
                <a:spLocks noChangeArrowheads="1"/>
              </p:cNvSpPr>
              <p:nvPr/>
            </p:nvSpPr>
            <p:spPr bwMode="auto">
              <a:xfrm>
                <a:off x="2928" y="3072"/>
                <a:ext cx="384" cy="144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9" name="Rectangle 73"/>
              <p:cNvSpPr>
                <a:spLocks noChangeArrowheads="1"/>
              </p:cNvSpPr>
              <p:nvPr/>
            </p:nvSpPr>
            <p:spPr bwMode="auto">
              <a:xfrm>
                <a:off x="3120" y="3120"/>
                <a:ext cx="384" cy="144"/>
              </a:xfrm>
              <a:prstGeom prst="rect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4648200" y="3200400"/>
            <a:ext cx="1219200" cy="1828800"/>
            <a:chOff x="2928" y="2256"/>
            <a:chExt cx="768" cy="1152"/>
          </a:xfrm>
        </p:grpSpPr>
        <p:grpSp>
          <p:nvGrpSpPr>
            <p:cNvPr id="125976" name="Group 75"/>
            <p:cNvGrpSpPr>
              <a:grpSpLocks/>
            </p:cNvGrpSpPr>
            <p:nvPr/>
          </p:nvGrpSpPr>
          <p:grpSpPr bwMode="auto">
            <a:xfrm>
              <a:off x="2928" y="3168"/>
              <a:ext cx="768" cy="240"/>
              <a:chOff x="2928" y="3168"/>
              <a:chExt cx="768" cy="240"/>
            </a:xfrm>
          </p:grpSpPr>
          <p:sp>
            <p:nvSpPr>
              <p:cNvPr id="125981" name="Rectangle 76"/>
              <p:cNvSpPr>
                <a:spLocks noChangeArrowheads="1"/>
              </p:cNvSpPr>
              <p:nvPr/>
            </p:nvSpPr>
            <p:spPr bwMode="auto">
              <a:xfrm>
                <a:off x="2928" y="3168"/>
                <a:ext cx="384" cy="14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2" name="Rectangle 77"/>
              <p:cNvSpPr>
                <a:spLocks noChangeArrowheads="1"/>
              </p:cNvSpPr>
              <p:nvPr/>
            </p:nvSpPr>
            <p:spPr bwMode="auto">
              <a:xfrm>
                <a:off x="3120" y="3216"/>
                <a:ext cx="384" cy="14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3" name="Rectangle 78"/>
              <p:cNvSpPr>
                <a:spLocks noChangeArrowheads="1"/>
              </p:cNvSpPr>
              <p:nvPr/>
            </p:nvSpPr>
            <p:spPr bwMode="auto">
              <a:xfrm>
                <a:off x="3312" y="3264"/>
                <a:ext cx="384" cy="14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977" name="Group 79"/>
            <p:cNvGrpSpPr>
              <a:grpSpLocks/>
            </p:cNvGrpSpPr>
            <p:nvPr/>
          </p:nvGrpSpPr>
          <p:grpSpPr bwMode="auto">
            <a:xfrm>
              <a:off x="2928" y="2256"/>
              <a:ext cx="480" cy="96"/>
              <a:chOff x="2928" y="2256"/>
              <a:chExt cx="480" cy="96"/>
            </a:xfrm>
          </p:grpSpPr>
          <p:sp>
            <p:nvSpPr>
              <p:cNvPr id="125978" name="Oval 80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9" name="Oval 81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0" name="Oval 82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animBg="1"/>
      <p:bldP spid="280580" grpId="0" animBg="1"/>
      <p:bldP spid="280581" grpId="0" animBg="1"/>
      <p:bldP spid="280582" grpId="0" animBg="1"/>
      <p:bldP spid="280583" grpId="0" animBg="1"/>
      <p:bldP spid="280584" grpId="0" autoUpdateAnimBg="0"/>
      <p:bldP spid="280594" grpId="0" animBg="1"/>
      <p:bldP spid="280595" grpId="0" animBg="1"/>
      <p:bldP spid="280596" grpId="0" animBg="1"/>
      <p:bldP spid="280597" grpId="0" animBg="1"/>
      <p:bldP spid="28059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smtClean="0"/>
              <a:t>Breaking puzzle into smaller pieces: advantages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3733800"/>
          </a:xfrm>
        </p:spPr>
        <p:txBody>
          <a:bodyPr/>
          <a:lstStyle/>
          <a:p>
            <a:pPr algn="just" eaLnBrk="1" hangingPunct="1"/>
            <a:r>
              <a:rPr lang="en-US" sz="2800" smtClean="0"/>
              <a:t>At the first glance breaking puzzle into smaller pieces is a very short-sighted procedure since information about the  sequencing reads is lost.</a:t>
            </a:r>
          </a:p>
          <a:p>
            <a:pPr algn="just" eaLnBrk="1" hangingPunct="1"/>
            <a:r>
              <a:rPr lang="en-US" sz="2800" smtClean="0"/>
              <a:t>However, the loss of information is minimal and is well paid for by the computational advantages of the Eulerian path approach.</a:t>
            </a:r>
          </a:p>
          <a:p>
            <a:pPr algn="just" eaLnBrk="1" hangingPunct="1"/>
            <a:r>
              <a:rPr lang="en-US" sz="2800" smtClean="0"/>
              <a:t>Not to mention that the lost information can be easily restored at the later stages.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b="1" smtClean="0"/>
              <a:t>Construction of the repeat graph: four ideas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3200400"/>
            <a:ext cx="7391400" cy="2133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800" b="1" smtClean="0"/>
              <a:t>Error correction in reads</a:t>
            </a:r>
            <a:r>
              <a:rPr lang="en-US" sz="2800" smtClean="0"/>
              <a:t>: make reads (almost) error-free BEFORE the assembly even started.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800" b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Eulerian Superpath Problem</a:t>
            </a:r>
            <a:r>
              <a:rPr lang="en-US" sz="280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: using reads and mate-pairs to simplify the repeat graph.</a:t>
            </a: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762000" y="1143000"/>
            <a:ext cx="7620000" cy="5191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Construction of the repeat graph from </a:t>
            </a:r>
            <a:r>
              <a:rPr kumimoji="1" lang="en-US" b="1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</a:t>
            </a: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-mers</a:t>
            </a:r>
          </a:p>
        </p:txBody>
      </p:sp>
      <p:sp>
        <p:nvSpPr>
          <p:cNvPr id="407557" name="Rectangle 5"/>
          <p:cNvSpPr>
            <a:spLocks noChangeArrowheads="1"/>
          </p:cNvSpPr>
          <p:nvPr/>
        </p:nvSpPr>
        <p:spPr bwMode="auto">
          <a:xfrm>
            <a:off x="762000" y="1825625"/>
            <a:ext cx="75898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Breaking reads into </a:t>
            </a:r>
            <a:r>
              <a:rPr kumimoji="1" lang="en-US" b="1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</a:t>
            </a: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-mers</a:t>
            </a:r>
            <a:r>
              <a:rPr kumimoji="1" lang="en-US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: transforming shotgun sequencing data into virtual DNA array data.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solidFill>
                  <a:schemeClr val="tx1"/>
                </a:solidFill>
              </a:rPr>
              <a:t>Breaking puzzle into smaller pieces: problems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505200"/>
          </a:xfrm>
        </p:spPr>
        <p:txBody>
          <a:bodyPr/>
          <a:lstStyle/>
          <a:p>
            <a:pPr eaLnBrk="1" hangingPunct="1"/>
            <a:r>
              <a:rPr lang="en-US" altLang="zh-CN" smtClean="0"/>
              <a:t>The SBH approach to the construction of the repeat graph works for error-free data but fails for data with errors. </a:t>
            </a:r>
          </a:p>
          <a:p>
            <a:pPr eaLnBrk="1" hangingPunct="1"/>
            <a:endParaRPr lang="en-US" altLang="zh-CN" smtClean="0"/>
          </a:p>
          <a:p>
            <a:pPr eaLnBrk="1" hangingPunct="1"/>
            <a:r>
              <a:rPr lang="en-US" altLang="zh-CN" smtClean="0"/>
              <a:t>The sequencing errors transform the repeat graph into a tangle of erroneous edges.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5275" y="3937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b="1" smtClean="0"/>
              <a:t>Error correction in reads: catch-22</a:t>
            </a: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377825" y="3163888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kumimoji="1" lang="en-US" altLang="zh-CN" sz="2400"/>
              <a:t>Can we correct sequencing errors if the genome is unknown,   </a:t>
            </a:r>
            <a:r>
              <a:rPr kumimoji="1" lang="en-US" altLang="zh-CN" sz="2400" b="1"/>
              <a:t>before the assembly started</a:t>
            </a:r>
            <a:r>
              <a:rPr kumimoji="1" lang="en-US" altLang="zh-CN" sz="2400"/>
              <a:t>?</a:t>
            </a:r>
            <a:endParaRPr kumimoji="1" lang="en-US" sz="2400"/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712788" y="2135188"/>
            <a:ext cx="774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kumimoji="1" lang="en-US" altLang="zh-CN" sz="2400"/>
              <a:t>To </a:t>
            </a:r>
            <a:r>
              <a:rPr kumimoji="1" lang="en-US" altLang="zh-CN" sz="2400">
                <a:solidFill>
                  <a:srgbClr val="3333FF"/>
                </a:solidFill>
              </a:rPr>
              <a:t>assemble a genome</a:t>
            </a:r>
            <a:r>
              <a:rPr kumimoji="1" lang="en-US" altLang="zh-CN" sz="2400"/>
              <a:t> we need to </a:t>
            </a:r>
            <a:r>
              <a:rPr kumimoji="1" lang="en-US" altLang="zh-CN" sz="2400">
                <a:solidFill>
                  <a:srgbClr val="D60093"/>
                </a:solidFill>
              </a:rPr>
              <a:t>correct errors in reads first</a:t>
            </a:r>
            <a:r>
              <a:rPr kumimoji="1" lang="en-US" altLang="zh-CN" sz="2400">
                <a:solidFill>
                  <a:srgbClr val="99FF33"/>
                </a:solidFill>
              </a:rPr>
              <a:t>.</a:t>
            </a:r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234950" y="2636838"/>
            <a:ext cx="864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kumimoji="1" lang="en-US" altLang="zh-CN" sz="2400"/>
              <a:t>    But to </a:t>
            </a:r>
            <a:r>
              <a:rPr kumimoji="1" lang="en-US" altLang="zh-CN" sz="2400">
                <a:solidFill>
                  <a:srgbClr val="D60093"/>
                </a:solidFill>
              </a:rPr>
              <a:t>correct errors in reads</a:t>
            </a:r>
            <a:r>
              <a:rPr kumimoji="1" lang="en-US" altLang="zh-CN" sz="2400"/>
              <a:t> one has to </a:t>
            </a:r>
            <a:r>
              <a:rPr kumimoji="1" lang="en-US" altLang="zh-CN" sz="2400">
                <a:solidFill>
                  <a:srgbClr val="3333FF"/>
                </a:solidFill>
              </a:rPr>
              <a:t>assemble the genome first</a:t>
            </a:r>
            <a:r>
              <a:rPr kumimoji="1" lang="en-US" altLang="zh-CN" sz="2400"/>
              <a:t>!</a:t>
            </a:r>
          </a:p>
        </p:txBody>
      </p:sp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-7938" y="1285875"/>
            <a:ext cx="879475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kumimoji="1" lang="en-US" altLang="zh-CN" sz="2400"/>
              <a:t>The Eulerian approach works well for error-free reads but          quickly deteriorates even for reads with low error rates (1%).</a:t>
            </a: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0" y="4175125"/>
            <a:ext cx="91440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CN" sz="2400" b="1"/>
              <a:t>            </a:t>
            </a:r>
          </a:p>
          <a:p>
            <a:r>
              <a:rPr kumimoji="1" lang="en-US" altLang="zh-CN" sz="2000" b="1">
                <a:solidFill>
                  <a:srgbClr val="FF0000"/>
                </a:solidFill>
              </a:rPr>
              <a:t>Result: 50 fold reduction in sequencing errors PRIOR TO ASSEMBLY makes reads almost as accurate as the finished sequence</a:t>
            </a:r>
            <a:r>
              <a:rPr kumimoji="1" lang="en-US" altLang="zh-CN" sz="2000" b="1"/>
              <a:t> (P.P. et al., PNAS 2001). </a:t>
            </a:r>
          </a:p>
          <a:p>
            <a:endParaRPr kumimoji="1" lang="en-US" altLang="zh-CN" sz="2000" b="1">
              <a:solidFill>
                <a:srgbClr val="0070C0"/>
              </a:solidFill>
            </a:endParaRPr>
          </a:p>
          <a:p>
            <a:endParaRPr kumimoji="1" lang="en-US" altLang="zh-CN" sz="2000" b="1">
              <a:solidFill>
                <a:srgbClr val="0070C0"/>
              </a:solidFill>
            </a:endParaRPr>
          </a:p>
          <a:p>
            <a:r>
              <a:rPr kumimoji="1" lang="en-US" altLang="zh-CN" sz="2000" b="1">
                <a:solidFill>
                  <a:srgbClr val="3333FF"/>
                </a:solidFill>
              </a:rPr>
              <a:t>Similar </a:t>
            </a:r>
            <a:r>
              <a:rPr kumimoji="1" lang="en-US" altLang="zh-CN" sz="2000" b="1" i="1">
                <a:solidFill>
                  <a:srgbClr val="3333FF"/>
                </a:solidFill>
              </a:rPr>
              <a:t>Spectrum Alignment </a:t>
            </a:r>
            <a:r>
              <a:rPr kumimoji="1" lang="en-US" altLang="zh-CN" sz="2000" b="1">
                <a:solidFill>
                  <a:srgbClr val="3333FF"/>
                </a:solidFill>
              </a:rPr>
              <a:t>approach (in a different context) was proposed in Peer&amp;Shamir, RECOMB 01,PNAS 02</a:t>
            </a:r>
            <a:r>
              <a:rPr kumimoji="1" lang="en-US" altLang="zh-CN">
                <a:solidFill>
                  <a:srgbClr val="3333FF"/>
                </a:solidFill>
              </a:rPr>
              <a:t>. </a:t>
            </a:r>
            <a:r>
              <a:rPr kumimoji="1" lang="en-GB" altLang="zh-CN" sz="2000" b="1">
                <a:solidFill>
                  <a:srgbClr val="3333FF"/>
                </a:solidFill>
              </a:rPr>
              <a:t>It</a:t>
            </a:r>
            <a:r>
              <a:rPr kumimoji="1" lang="en-GB" sz="2000" b="1">
                <a:solidFill>
                  <a:srgbClr val="3333FF"/>
                </a:solidFill>
              </a:rPr>
              <a:t> is now used in nearly all assembly tools.</a:t>
            </a:r>
          </a:p>
        </p:txBody>
      </p:sp>
      <p:pic>
        <p:nvPicPr>
          <p:cNvPr id="130056" name="Picture 9" descr="ErrorRepairPr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0338" y="0"/>
            <a:ext cx="1363662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9" grpId="0" autoUpdateAnimBg="0"/>
      <p:bldP spid="285700" grpId="0" autoUpdateAnimBg="0"/>
      <p:bldP spid="285701" grpId="0" autoUpdateAnimBg="0"/>
      <p:bldP spid="285702" grpId="0" autoUpdateAnimBg="0"/>
      <p:bldP spid="285703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sz="3600" smtClean="0"/>
              <a:t>Error correction in reads: </a:t>
            </a:r>
            <a:br>
              <a:rPr lang="en-US" sz="3600" smtClean="0"/>
            </a:br>
            <a:r>
              <a:rPr lang="en-US" sz="3600" smtClean="0"/>
              <a:t>bypassing catch-22</a:t>
            </a: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917575" y="1965325"/>
            <a:ext cx="8239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kumimoji="1" lang="en-US" altLang="zh-CN" sz="2000"/>
              <a:t>Problem: Given a read with sequencing errors, correct errors in the read before </a:t>
            </a:r>
          </a:p>
          <a:p>
            <a:pPr algn="just"/>
            <a:r>
              <a:rPr kumimoji="1" lang="en-US" altLang="zh-CN" sz="2000"/>
              <a:t>assembly starts.</a:t>
            </a:r>
            <a:endParaRPr kumimoji="1" lang="en-US" sz="2000"/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960438" y="3141663"/>
            <a:ext cx="81835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kumimoji="1" lang="en-US" altLang="zh-CN" sz="2400" b="1"/>
              <a:t>Pevzner, Tang, Waterman (PNAS 2001): 50 fold reduction in </a:t>
            </a:r>
          </a:p>
          <a:p>
            <a:pPr algn="just"/>
            <a:r>
              <a:rPr kumimoji="1" lang="en-US" altLang="zh-CN" sz="2400" b="1"/>
              <a:t>sequencing errors even before the assembly started (makes </a:t>
            </a:r>
          </a:p>
          <a:p>
            <a:pPr algn="just"/>
            <a:r>
              <a:rPr kumimoji="1" lang="en-US" altLang="zh-CN" sz="2400" b="1"/>
              <a:t>reads almost as accurate as the finished sequence).</a:t>
            </a:r>
            <a:endParaRPr kumimoji="1" lang="en-US" sz="2400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utoUpdateAnimBg="0"/>
      <p:bldP spid="28672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0"/>
            <a:ext cx="89027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Shotgun Protein Sequencing: </a:t>
            </a:r>
            <a:br>
              <a:rPr lang="en-US" sz="3200" b="1" smtClean="0"/>
            </a:br>
            <a:r>
              <a:rPr lang="en-US" sz="3200" b="1" smtClean="0"/>
              <a:t>Mass Spectrometry vs. Edman degradation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47775"/>
            <a:ext cx="4776788" cy="5357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     Novel proteins are still determined by laborious Edman   degradation.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Integrilin</a:t>
            </a:r>
            <a:r>
              <a:rPr lang="en-US" sz="1600" smtClean="0"/>
              <a:t>, a blood clot prevention drug derived from rattlesnake venom.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Ziconotide</a:t>
            </a:r>
            <a:r>
              <a:rPr lang="en-US" sz="1600" smtClean="0"/>
              <a:t>, 20x more potent than morphine and has no addiction side effects, derived from cone snail venom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Many important proteins are not inscribed in genomes</a:t>
            </a:r>
          </a:p>
          <a:p>
            <a:pPr lvl="1" eaLnBrk="1" hangingPunct="1">
              <a:lnSpc>
                <a:spcPct val="80000"/>
              </a:lnSpc>
            </a:pPr>
            <a:endParaRPr lang="en-US" sz="1600" smtClean="0"/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Fusion proteins</a:t>
            </a:r>
            <a:r>
              <a:rPr lang="en-US" sz="1600" smtClean="0"/>
              <a:t> in tumors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Antibodies (collaboration with Genentech)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>
                <a:solidFill>
                  <a:srgbClr val="3333FF"/>
                </a:solidFill>
              </a:rPr>
              <a:t>Non-ribosomal peptides and other natural products represent 9 out of top 20 bestselling drugs</a:t>
            </a:r>
            <a:r>
              <a:rPr lang="en-US" sz="1600" smtClean="0">
                <a:solidFill>
                  <a:srgbClr val="3333FF"/>
                </a:solidFill>
              </a:rPr>
              <a:t> (collaborations with Pieter Dorrestein at UCSD School of Pharmacy)</a:t>
            </a:r>
            <a:r>
              <a:rPr lang="en-US" sz="1600" smtClean="0"/>
              <a:t>                   </a:t>
            </a:r>
            <a:endParaRPr lang="en-US" sz="1600" i="1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i="1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b="1" smtClean="0"/>
              <a:t>Challenge: Substitute slow Edman degradation by a fast  </a:t>
            </a:r>
            <a:r>
              <a:rPr lang="en-US" sz="2400" b="1" smtClean="0">
                <a:solidFill>
                  <a:srgbClr val="FF0000"/>
                </a:solidFill>
              </a:rPr>
              <a:t>protein sequencing</a:t>
            </a:r>
            <a:r>
              <a:rPr lang="en-US" sz="2400" b="1" smtClean="0"/>
              <a:t> technique</a:t>
            </a:r>
            <a:endParaRPr lang="en-US" sz="2400" smtClean="0"/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5703888" y="1666875"/>
          <a:ext cx="3190875" cy="4114800"/>
        </p:xfrm>
        <a:graphic>
          <a:graphicData uri="http://schemas.openxmlformats.org/presentationml/2006/ole">
            <p:oleObj spid="_x0000_s1026" name="Acrobat Document" r:id="rId4" imgW="5894640" imgH="7621920" progId="AcroExch.Document.7">
              <p:embed/>
            </p:oleObj>
          </a:graphicData>
        </a:graphic>
      </p:graphicFrame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5786438" y="5819775"/>
            <a:ext cx="3068637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/>
              <a:t>Bandeira et al,  MCP  2007</a:t>
            </a:r>
          </a:p>
          <a:p>
            <a:pPr>
              <a:spcBef>
                <a:spcPct val="50000"/>
              </a:spcBef>
            </a:pPr>
            <a:r>
              <a:rPr lang="en-US" sz="2000" i="1"/>
              <a:t>Bandeira et al,  PNAS  2007</a:t>
            </a:r>
          </a:p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Error correction</a:t>
            </a:r>
          </a:p>
        </p:txBody>
      </p:sp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228600" y="1219200"/>
            <a:ext cx="8229600" cy="1204913"/>
            <a:chOff x="144" y="768"/>
            <a:chExt cx="5184" cy="759"/>
          </a:xfrm>
        </p:grpSpPr>
        <p:sp>
          <p:nvSpPr>
            <p:cNvPr id="132149" name="Text Box 1028"/>
            <p:cNvSpPr txBox="1">
              <a:spLocks noChangeArrowheads="1"/>
            </p:cNvSpPr>
            <p:nvPr/>
          </p:nvSpPr>
          <p:spPr bwMode="auto">
            <a:xfrm>
              <a:off x="144" y="912"/>
              <a:ext cx="9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600"/>
                <a:t>assembled DNA sequence</a:t>
              </a:r>
            </a:p>
          </p:txBody>
        </p:sp>
        <p:grpSp>
          <p:nvGrpSpPr>
            <p:cNvPr id="132150" name="Group 1029"/>
            <p:cNvGrpSpPr>
              <a:grpSpLocks/>
            </p:cNvGrpSpPr>
            <p:nvPr/>
          </p:nvGrpSpPr>
          <p:grpSpPr bwMode="auto">
            <a:xfrm>
              <a:off x="1296" y="768"/>
              <a:ext cx="4032" cy="759"/>
              <a:chOff x="1296" y="768"/>
              <a:chExt cx="4032" cy="759"/>
            </a:xfrm>
          </p:grpSpPr>
          <p:sp>
            <p:nvSpPr>
              <p:cNvPr id="132151" name="Line 1030"/>
              <p:cNvSpPr>
                <a:spLocks noChangeShapeType="1"/>
              </p:cNvSpPr>
              <p:nvPr/>
            </p:nvSpPr>
            <p:spPr bwMode="auto">
              <a:xfrm>
                <a:off x="1296" y="1056"/>
                <a:ext cx="40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2" name="Line 1031"/>
              <p:cNvSpPr>
                <a:spLocks noChangeShapeType="1"/>
              </p:cNvSpPr>
              <p:nvPr/>
            </p:nvSpPr>
            <p:spPr bwMode="auto">
              <a:xfrm>
                <a:off x="2688" y="12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3" name="Line 1032"/>
              <p:cNvSpPr>
                <a:spLocks noChangeShapeType="1"/>
              </p:cNvSpPr>
              <p:nvPr/>
            </p:nvSpPr>
            <p:spPr bwMode="auto">
              <a:xfrm>
                <a:off x="273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4" name="Line 1033"/>
              <p:cNvSpPr>
                <a:spLocks noChangeShapeType="1"/>
              </p:cNvSpPr>
              <p:nvPr/>
            </p:nvSpPr>
            <p:spPr bwMode="auto">
              <a:xfrm>
                <a:off x="283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5" name="Line 1034"/>
              <p:cNvSpPr>
                <a:spLocks noChangeShapeType="1"/>
              </p:cNvSpPr>
              <p:nvPr/>
            </p:nvSpPr>
            <p:spPr bwMode="auto">
              <a:xfrm>
                <a:off x="292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6" name="Line 1035"/>
              <p:cNvSpPr>
                <a:spLocks noChangeShapeType="1"/>
              </p:cNvSpPr>
              <p:nvPr/>
            </p:nvSpPr>
            <p:spPr bwMode="auto">
              <a:xfrm>
                <a:off x="302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7" name="Line 1036"/>
              <p:cNvSpPr>
                <a:spLocks noChangeShapeType="1"/>
              </p:cNvSpPr>
              <p:nvPr/>
            </p:nvSpPr>
            <p:spPr bwMode="auto">
              <a:xfrm>
                <a:off x="316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8" name="Line 1037"/>
              <p:cNvSpPr>
                <a:spLocks noChangeShapeType="1"/>
              </p:cNvSpPr>
              <p:nvPr/>
            </p:nvSpPr>
            <p:spPr bwMode="auto">
              <a:xfrm>
                <a:off x="326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9" name="Text Box 1038"/>
              <p:cNvSpPr txBox="1">
                <a:spLocks noChangeArrowheads="1"/>
              </p:cNvSpPr>
              <p:nvPr/>
            </p:nvSpPr>
            <p:spPr bwMode="auto">
              <a:xfrm>
                <a:off x="3014" y="768"/>
                <a:ext cx="20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b="1"/>
                  <a:t>A</a:t>
                </a:r>
              </a:p>
            </p:txBody>
          </p:sp>
          <p:sp>
            <p:nvSpPr>
              <p:cNvPr id="132160" name="Text Box 1039"/>
              <p:cNvSpPr txBox="1">
                <a:spLocks noChangeArrowheads="1"/>
              </p:cNvSpPr>
              <p:nvPr/>
            </p:nvSpPr>
            <p:spPr bwMode="auto">
              <a:xfrm>
                <a:off x="3014" y="1296"/>
                <a:ext cx="20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b="1"/>
                  <a:t>T</a:t>
                </a:r>
              </a:p>
            </p:txBody>
          </p:sp>
          <p:sp>
            <p:nvSpPr>
              <p:cNvPr id="132161" name="Line 1040"/>
              <p:cNvSpPr>
                <a:spLocks noChangeShapeType="1"/>
              </p:cNvSpPr>
              <p:nvPr/>
            </p:nvSpPr>
            <p:spPr bwMode="auto">
              <a:xfrm flipH="1">
                <a:off x="3072" y="1104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62" name="Line 1041"/>
              <p:cNvSpPr>
                <a:spLocks noChangeShapeType="1"/>
              </p:cNvSpPr>
              <p:nvPr/>
            </p:nvSpPr>
            <p:spPr bwMode="auto">
              <a:xfrm>
                <a:off x="3072" y="1104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63" name="Text Box 1042"/>
              <p:cNvSpPr txBox="1">
                <a:spLocks noChangeArrowheads="1"/>
              </p:cNvSpPr>
              <p:nvPr/>
            </p:nvSpPr>
            <p:spPr bwMode="auto">
              <a:xfrm>
                <a:off x="2256" y="1200"/>
                <a:ext cx="3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600"/>
                  <a:t>read</a:t>
                </a:r>
              </a:p>
            </p:txBody>
          </p:sp>
        </p:grpSp>
      </p:grpSp>
      <p:sp>
        <p:nvSpPr>
          <p:cNvPr id="324627" name="Text Box 1043"/>
          <p:cNvSpPr txBox="1">
            <a:spLocks noChangeArrowheads="1"/>
          </p:cNvSpPr>
          <p:nvPr/>
        </p:nvSpPr>
        <p:spPr bwMode="auto">
          <a:xfrm>
            <a:off x="685800" y="2514600"/>
            <a:ext cx="7566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/>
              <a:t>Do we need the entire DNA sequence to correct a single A</a:t>
            </a:r>
            <a:r>
              <a:rPr lang="en-US" sz="1800">
                <a:sym typeface="Math1" pitchFamily="2" charset="2"/>
              </a:rPr>
              <a:t></a:t>
            </a:r>
            <a:r>
              <a:rPr lang="en-US" sz="1800"/>
              <a:t>T sequencing error?</a:t>
            </a:r>
          </a:p>
        </p:txBody>
      </p:sp>
      <p:grpSp>
        <p:nvGrpSpPr>
          <p:cNvPr id="4" name="Group 1044"/>
          <p:cNvGrpSpPr>
            <a:grpSpLocks/>
          </p:cNvGrpSpPr>
          <p:nvPr/>
        </p:nvGrpSpPr>
        <p:grpSpPr bwMode="auto">
          <a:xfrm>
            <a:off x="1981200" y="3133725"/>
            <a:ext cx="6400800" cy="1066800"/>
            <a:chOff x="1248" y="1974"/>
            <a:chExt cx="4032" cy="672"/>
          </a:xfrm>
        </p:grpSpPr>
        <p:sp>
          <p:nvSpPr>
            <p:cNvPr id="132135" name="Line 1045"/>
            <p:cNvSpPr>
              <a:spLocks noChangeShapeType="1"/>
            </p:cNvSpPr>
            <p:nvPr/>
          </p:nvSpPr>
          <p:spPr bwMode="auto">
            <a:xfrm>
              <a:off x="1248" y="2184"/>
              <a:ext cx="40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2136" name="Group 1046"/>
            <p:cNvGrpSpPr>
              <a:grpSpLocks/>
            </p:cNvGrpSpPr>
            <p:nvPr/>
          </p:nvGrpSpPr>
          <p:grpSpPr bwMode="auto">
            <a:xfrm>
              <a:off x="2208" y="1974"/>
              <a:ext cx="1056" cy="672"/>
              <a:chOff x="2208" y="2010"/>
              <a:chExt cx="1056" cy="672"/>
            </a:xfrm>
          </p:grpSpPr>
          <p:sp>
            <p:nvSpPr>
              <p:cNvPr id="132137" name="Line 1047"/>
              <p:cNvSpPr>
                <a:spLocks noChangeShapeType="1"/>
              </p:cNvSpPr>
              <p:nvPr/>
            </p:nvSpPr>
            <p:spPr bwMode="auto">
              <a:xfrm>
                <a:off x="2640" y="2451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38" name="Line 1048"/>
              <p:cNvSpPr>
                <a:spLocks noChangeShapeType="1"/>
              </p:cNvSpPr>
              <p:nvPr/>
            </p:nvSpPr>
            <p:spPr bwMode="auto">
              <a:xfrm>
                <a:off x="2688" y="2259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39" name="Line 1049"/>
              <p:cNvSpPr>
                <a:spLocks noChangeShapeType="1"/>
              </p:cNvSpPr>
              <p:nvPr/>
            </p:nvSpPr>
            <p:spPr bwMode="auto">
              <a:xfrm>
                <a:off x="2784" y="2259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0" name="Line 1050"/>
              <p:cNvSpPr>
                <a:spLocks noChangeShapeType="1"/>
              </p:cNvSpPr>
              <p:nvPr/>
            </p:nvSpPr>
            <p:spPr bwMode="auto">
              <a:xfrm>
                <a:off x="2880" y="2259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1" name="Line 1051"/>
              <p:cNvSpPr>
                <a:spLocks noChangeShapeType="1"/>
              </p:cNvSpPr>
              <p:nvPr/>
            </p:nvSpPr>
            <p:spPr bwMode="auto">
              <a:xfrm>
                <a:off x="2976" y="2259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2" name="Line 1052"/>
              <p:cNvSpPr>
                <a:spLocks noChangeShapeType="1"/>
              </p:cNvSpPr>
              <p:nvPr/>
            </p:nvSpPr>
            <p:spPr bwMode="auto">
              <a:xfrm>
                <a:off x="3120" y="2259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3" name="Line 1053"/>
              <p:cNvSpPr>
                <a:spLocks noChangeShapeType="1"/>
              </p:cNvSpPr>
              <p:nvPr/>
            </p:nvSpPr>
            <p:spPr bwMode="auto">
              <a:xfrm>
                <a:off x="3216" y="2259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4" name="Text Box 1054"/>
              <p:cNvSpPr txBox="1">
                <a:spLocks noChangeArrowheads="1"/>
              </p:cNvSpPr>
              <p:nvPr/>
            </p:nvSpPr>
            <p:spPr bwMode="auto">
              <a:xfrm>
                <a:off x="2966" y="2010"/>
                <a:ext cx="20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b="1"/>
                  <a:t>A</a:t>
                </a:r>
              </a:p>
            </p:txBody>
          </p:sp>
          <p:sp>
            <p:nvSpPr>
              <p:cNvPr id="132145" name="Text Box 1055"/>
              <p:cNvSpPr txBox="1">
                <a:spLocks noChangeArrowheads="1"/>
              </p:cNvSpPr>
              <p:nvPr/>
            </p:nvSpPr>
            <p:spPr bwMode="auto">
              <a:xfrm>
                <a:off x="2966" y="2451"/>
                <a:ext cx="20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800" b="1"/>
                  <a:t>T</a:t>
                </a:r>
              </a:p>
            </p:txBody>
          </p:sp>
          <p:sp>
            <p:nvSpPr>
              <p:cNvPr id="132146" name="Line 1056"/>
              <p:cNvSpPr>
                <a:spLocks noChangeShapeType="1"/>
              </p:cNvSpPr>
              <p:nvPr/>
            </p:nvSpPr>
            <p:spPr bwMode="auto">
              <a:xfrm flipH="1">
                <a:off x="3024" y="2259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7" name="Line 1057"/>
              <p:cNvSpPr>
                <a:spLocks noChangeShapeType="1"/>
              </p:cNvSpPr>
              <p:nvPr/>
            </p:nvSpPr>
            <p:spPr bwMode="auto">
              <a:xfrm>
                <a:off x="3024" y="2259"/>
                <a:ext cx="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8" name="Text Box 1058"/>
              <p:cNvSpPr txBox="1">
                <a:spLocks noChangeArrowheads="1"/>
              </p:cNvSpPr>
              <p:nvPr/>
            </p:nvSpPr>
            <p:spPr bwMode="auto">
              <a:xfrm>
                <a:off x="2208" y="2355"/>
                <a:ext cx="38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1600"/>
                  <a:t>read</a:t>
                </a:r>
              </a:p>
            </p:txBody>
          </p:sp>
        </p:grpSp>
      </p:grpSp>
      <p:grpSp>
        <p:nvGrpSpPr>
          <p:cNvPr id="6" name="Group 1059"/>
          <p:cNvGrpSpPr>
            <a:grpSpLocks/>
          </p:cNvGrpSpPr>
          <p:nvPr/>
        </p:nvGrpSpPr>
        <p:grpSpPr bwMode="auto">
          <a:xfrm>
            <a:off x="1981200" y="3476625"/>
            <a:ext cx="6400800" cy="0"/>
            <a:chOff x="1248" y="2217"/>
            <a:chExt cx="4032" cy="0"/>
          </a:xfrm>
        </p:grpSpPr>
        <p:sp>
          <p:nvSpPr>
            <p:cNvPr id="132133" name="Line 1060"/>
            <p:cNvSpPr>
              <a:spLocks noChangeShapeType="1"/>
            </p:cNvSpPr>
            <p:nvPr/>
          </p:nvSpPr>
          <p:spPr bwMode="auto">
            <a:xfrm>
              <a:off x="1248" y="2217"/>
              <a:ext cx="4032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34" name="Line 1061"/>
            <p:cNvSpPr>
              <a:spLocks noChangeShapeType="1"/>
            </p:cNvSpPr>
            <p:nvPr/>
          </p:nvSpPr>
          <p:spPr bwMode="auto">
            <a:xfrm>
              <a:off x="2640" y="2217"/>
              <a:ext cx="62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062"/>
          <p:cNvGrpSpPr>
            <a:grpSpLocks/>
          </p:cNvGrpSpPr>
          <p:nvPr/>
        </p:nvGrpSpPr>
        <p:grpSpPr bwMode="auto">
          <a:xfrm>
            <a:off x="3476625" y="5957888"/>
            <a:ext cx="1676400" cy="519112"/>
            <a:chOff x="2190" y="3753"/>
            <a:chExt cx="1056" cy="327"/>
          </a:xfrm>
        </p:grpSpPr>
        <p:sp>
          <p:nvSpPr>
            <p:cNvPr id="132130" name="Line 1063"/>
            <p:cNvSpPr>
              <a:spLocks noChangeShapeType="1"/>
            </p:cNvSpPr>
            <p:nvPr/>
          </p:nvSpPr>
          <p:spPr bwMode="auto">
            <a:xfrm>
              <a:off x="2622" y="384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31" name="Text Box 1064"/>
            <p:cNvSpPr txBox="1">
              <a:spLocks noChangeArrowheads="1"/>
            </p:cNvSpPr>
            <p:nvPr/>
          </p:nvSpPr>
          <p:spPr bwMode="auto">
            <a:xfrm>
              <a:off x="2948" y="3849"/>
              <a:ext cx="2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 b="1"/>
                <a:t>T</a:t>
              </a:r>
            </a:p>
          </p:txBody>
        </p:sp>
        <p:sp>
          <p:nvSpPr>
            <p:cNvPr id="132132" name="Text Box 1065"/>
            <p:cNvSpPr txBox="1">
              <a:spLocks noChangeArrowheads="1"/>
            </p:cNvSpPr>
            <p:nvPr/>
          </p:nvSpPr>
          <p:spPr bwMode="auto">
            <a:xfrm>
              <a:off x="2190" y="3753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600"/>
                <a:t>read</a:t>
              </a:r>
            </a:p>
          </p:txBody>
        </p:sp>
      </p:grpSp>
      <p:grpSp>
        <p:nvGrpSpPr>
          <p:cNvPr id="8" name="Group 1066"/>
          <p:cNvGrpSpPr>
            <a:grpSpLocks/>
          </p:cNvGrpSpPr>
          <p:nvPr/>
        </p:nvGrpSpPr>
        <p:grpSpPr bwMode="auto">
          <a:xfrm>
            <a:off x="3352800" y="4743450"/>
            <a:ext cx="2790825" cy="1209675"/>
            <a:chOff x="2112" y="2988"/>
            <a:chExt cx="1758" cy="762"/>
          </a:xfrm>
        </p:grpSpPr>
        <p:sp>
          <p:nvSpPr>
            <p:cNvPr id="132115" name="Text Box 1067"/>
            <p:cNvSpPr txBox="1">
              <a:spLocks noChangeArrowheads="1"/>
            </p:cNvSpPr>
            <p:nvPr/>
          </p:nvSpPr>
          <p:spPr bwMode="auto">
            <a:xfrm>
              <a:off x="2948" y="3519"/>
              <a:ext cx="2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 b="1"/>
                <a:t>A</a:t>
              </a:r>
            </a:p>
          </p:txBody>
        </p:sp>
        <p:sp>
          <p:nvSpPr>
            <p:cNvPr id="132116" name="Line 1068"/>
            <p:cNvSpPr>
              <a:spLocks noChangeShapeType="1"/>
            </p:cNvSpPr>
            <p:nvPr/>
          </p:nvSpPr>
          <p:spPr bwMode="auto">
            <a:xfrm>
              <a:off x="2817" y="3711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17" name="Text Box 1069"/>
            <p:cNvSpPr txBox="1">
              <a:spLocks noChangeArrowheads="1"/>
            </p:cNvSpPr>
            <p:nvPr/>
          </p:nvSpPr>
          <p:spPr bwMode="auto">
            <a:xfrm>
              <a:off x="2948" y="3339"/>
              <a:ext cx="2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 b="1"/>
                <a:t>A</a:t>
              </a:r>
            </a:p>
          </p:txBody>
        </p:sp>
        <p:sp>
          <p:nvSpPr>
            <p:cNvPr id="132118" name="Line 1070"/>
            <p:cNvSpPr>
              <a:spLocks noChangeShapeType="1"/>
            </p:cNvSpPr>
            <p:nvPr/>
          </p:nvSpPr>
          <p:spPr bwMode="auto">
            <a:xfrm>
              <a:off x="2547" y="3531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19" name="Text Box 1071"/>
            <p:cNvSpPr txBox="1">
              <a:spLocks noChangeArrowheads="1"/>
            </p:cNvSpPr>
            <p:nvPr/>
          </p:nvSpPr>
          <p:spPr bwMode="auto">
            <a:xfrm>
              <a:off x="2957" y="3159"/>
              <a:ext cx="2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 b="1"/>
                <a:t>A</a:t>
              </a:r>
            </a:p>
          </p:txBody>
        </p:sp>
        <p:sp>
          <p:nvSpPr>
            <p:cNvPr id="132120" name="Line 1072"/>
            <p:cNvSpPr>
              <a:spLocks noChangeShapeType="1"/>
            </p:cNvSpPr>
            <p:nvPr/>
          </p:nvSpPr>
          <p:spPr bwMode="auto">
            <a:xfrm>
              <a:off x="2907" y="3351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1" name="Text Box 1073"/>
            <p:cNvSpPr txBox="1">
              <a:spLocks noChangeArrowheads="1"/>
            </p:cNvSpPr>
            <p:nvPr/>
          </p:nvSpPr>
          <p:spPr bwMode="auto">
            <a:xfrm>
              <a:off x="2957" y="2988"/>
              <a:ext cx="2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 b="1"/>
                <a:t>A</a:t>
              </a:r>
            </a:p>
          </p:txBody>
        </p:sp>
        <p:sp>
          <p:nvSpPr>
            <p:cNvPr id="132122" name="Line 1074"/>
            <p:cNvSpPr>
              <a:spLocks noChangeShapeType="1"/>
            </p:cNvSpPr>
            <p:nvPr/>
          </p:nvSpPr>
          <p:spPr bwMode="auto">
            <a:xfrm>
              <a:off x="2673" y="318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3" name="Line 1075"/>
            <p:cNvSpPr>
              <a:spLocks noChangeShapeType="1"/>
            </p:cNvSpPr>
            <p:nvPr/>
          </p:nvSpPr>
          <p:spPr bwMode="auto">
            <a:xfrm>
              <a:off x="2112" y="3447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4" name="Line 1076"/>
            <p:cNvSpPr>
              <a:spLocks noChangeShapeType="1"/>
            </p:cNvSpPr>
            <p:nvPr/>
          </p:nvSpPr>
          <p:spPr bwMode="auto">
            <a:xfrm>
              <a:off x="3156" y="3627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5" name="Line 1077"/>
            <p:cNvSpPr>
              <a:spLocks noChangeShapeType="1"/>
            </p:cNvSpPr>
            <p:nvPr/>
          </p:nvSpPr>
          <p:spPr bwMode="auto">
            <a:xfrm>
              <a:off x="2193" y="333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6" name="Line 1078"/>
            <p:cNvSpPr>
              <a:spLocks noChangeShapeType="1"/>
            </p:cNvSpPr>
            <p:nvPr/>
          </p:nvSpPr>
          <p:spPr bwMode="auto">
            <a:xfrm>
              <a:off x="2139" y="369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7" name="Line 1079"/>
            <p:cNvSpPr>
              <a:spLocks noChangeShapeType="1"/>
            </p:cNvSpPr>
            <p:nvPr/>
          </p:nvSpPr>
          <p:spPr bwMode="auto">
            <a:xfrm>
              <a:off x="3246" y="351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8" name="Line 1080"/>
            <p:cNvSpPr>
              <a:spLocks noChangeShapeType="1"/>
            </p:cNvSpPr>
            <p:nvPr/>
          </p:nvSpPr>
          <p:spPr bwMode="auto">
            <a:xfrm>
              <a:off x="3237" y="3267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29" name="Line 1081"/>
            <p:cNvSpPr>
              <a:spLocks noChangeShapeType="1"/>
            </p:cNvSpPr>
            <p:nvPr/>
          </p:nvSpPr>
          <p:spPr bwMode="auto">
            <a:xfrm>
              <a:off x="2265" y="3267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82"/>
          <p:cNvGrpSpPr>
            <a:grpSpLocks/>
          </p:cNvGrpSpPr>
          <p:nvPr/>
        </p:nvGrpSpPr>
        <p:grpSpPr bwMode="auto">
          <a:xfrm>
            <a:off x="4143375" y="4352925"/>
            <a:ext cx="1009650" cy="1919288"/>
            <a:chOff x="2610" y="2742"/>
            <a:chExt cx="636" cy="1209"/>
          </a:xfrm>
        </p:grpSpPr>
        <p:sp>
          <p:nvSpPr>
            <p:cNvPr id="132113" name="Line 1083"/>
            <p:cNvSpPr>
              <a:spLocks noChangeShapeType="1"/>
            </p:cNvSpPr>
            <p:nvPr/>
          </p:nvSpPr>
          <p:spPr bwMode="auto">
            <a:xfrm>
              <a:off x="2610" y="2745"/>
              <a:ext cx="0" cy="1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14" name="Line 1084"/>
            <p:cNvSpPr>
              <a:spLocks noChangeShapeType="1"/>
            </p:cNvSpPr>
            <p:nvPr/>
          </p:nvSpPr>
          <p:spPr bwMode="auto">
            <a:xfrm>
              <a:off x="3246" y="2742"/>
              <a:ext cx="0" cy="1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85"/>
          <p:cNvGrpSpPr>
            <a:grpSpLocks/>
          </p:cNvGrpSpPr>
          <p:nvPr/>
        </p:nvGrpSpPr>
        <p:grpSpPr bwMode="auto">
          <a:xfrm>
            <a:off x="4738688" y="5062538"/>
            <a:ext cx="252412" cy="1052512"/>
            <a:chOff x="2985" y="3189"/>
            <a:chExt cx="159" cy="663"/>
          </a:xfrm>
        </p:grpSpPr>
        <p:sp>
          <p:nvSpPr>
            <p:cNvPr id="132108" name="Line 1086"/>
            <p:cNvSpPr>
              <a:spLocks noChangeShapeType="1"/>
            </p:cNvSpPr>
            <p:nvPr/>
          </p:nvSpPr>
          <p:spPr bwMode="auto">
            <a:xfrm>
              <a:off x="2988" y="3852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09" name="Line 1087"/>
            <p:cNvSpPr>
              <a:spLocks noChangeShapeType="1"/>
            </p:cNvSpPr>
            <p:nvPr/>
          </p:nvSpPr>
          <p:spPr bwMode="auto">
            <a:xfrm>
              <a:off x="2985" y="3714"/>
              <a:ext cx="14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10" name="Line 1088"/>
            <p:cNvSpPr>
              <a:spLocks noChangeShapeType="1"/>
            </p:cNvSpPr>
            <p:nvPr/>
          </p:nvSpPr>
          <p:spPr bwMode="auto">
            <a:xfrm>
              <a:off x="2985" y="3534"/>
              <a:ext cx="14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11" name="Line 1089"/>
            <p:cNvSpPr>
              <a:spLocks noChangeShapeType="1"/>
            </p:cNvSpPr>
            <p:nvPr/>
          </p:nvSpPr>
          <p:spPr bwMode="auto">
            <a:xfrm>
              <a:off x="2991" y="3360"/>
              <a:ext cx="14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112" name="Line 1090"/>
            <p:cNvSpPr>
              <a:spLocks noChangeShapeType="1"/>
            </p:cNvSpPr>
            <p:nvPr/>
          </p:nvSpPr>
          <p:spPr bwMode="auto">
            <a:xfrm>
              <a:off x="3000" y="3189"/>
              <a:ext cx="14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4675" name="Text Box 1091"/>
          <p:cNvSpPr txBox="1">
            <a:spLocks noChangeArrowheads="1"/>
          </p:cNvSpPr>
          <p:nvPr/>
        </p:nvSpPr>
        <p:spPr bwMode="auto">
          <a:xfrm>
            <a:off x="4665663" y="6138863"/>
            <a:ext cx="3968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>
                <a:solidFill>
                  <a:srgbClr val="FF0000"/>
                </a:solidFill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7" grpId="0" autoUpdateAnimBg="0"/>
      <p:bldP spid="324675" grpId="0" animBg="1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Error Correction Problem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3" y="2667000"/>
            <a:ext cx="8256587" cy="24384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US" altLang="zh-CN" smtClean="0"/>
              <a:t>	Given a collection of reads S and a parameter </a:t>
            </a:r>
            <a:r>
              <a:rPr lang="en-US" altLang="zh-CN" smtClean="0">
                <a:latin typeface="Symbol" pitchFamily="18" charset="2"/>
              </a:rPr>
              <a:t>d</a:t>
            </a:r>
            <a:r>
              <a:rPr lang="en-US" altLang="zh-CN" smtClean="0"/>
              <a:t>, introduce up to </a:t>
            </a:r>
            <a:r>
              <a:rPr lang="en-US" altLang="zh-CN" smtClean="0">
                <a:latin typeface="Symbol" pitchFamily="18" charset="2"/>
              </a:rPr>
              <a:t>d</a:t>
            </a:r>
            <a:r>
              <a:rPr lang="en-US" altLang="zh-CN" smtClean="0"/>
              <a:t> corrections in each read in S with the goal to minimize the number of different </a:t>
            </a:r>
            <a:r>
              <a:rPr lang="en-US" altLang="zh-CN" i="1" smtClean="0"/>
              <a:t>l</a:t>
            </a:r>
            <a:r>
              <a:rPr lang="en-US" altLang="zh-CN" smtClean="0"/>
              <a:t>-mers in 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2800" smtClean="0">
                <a:solidFill>
                  <a:schemeClr val="tx1"/>
                </a:solidFill>
              </a:rPr>
              <a:t>Comparison of the performance of different software tools plus EULER error correction</a:t>
            </a:r>
            <a:br>
              <a:rPr lang="en-US" altLang="zh-CN" sz="2800" smtClean="0">
                <a:solidFill>
                  <a:schemeClr val="tx1"/>
                </a:solidFill>
              </a:rPr>
            </a:br>
            <a:r>
              <a:rPr lang="en-US" altLang="zh-CN" sz="2800" smtClean="0">
                <a:solidFill>
                  <a:schemeClr val="tx1"/>
                </a:solidFill>
              </a:rPr>
              <a:t> (</a:t>
            </a:r>
            <a:r>
              <a:rPr lang="en-US" altLang="zh-CN" sz="3200" smtClean="0">
                <a:solidFill>
                  <a:schemeClr val="tx1"/>
                </a:solidFill>
              </a:rPr>
              <a:t>NM sequencing project)</a:t>
            </a:r>
          </a:p>
        </p:txBody>
      </p:sp>
      <p:graphicFrame>
        <p:nvGraphicFramePr>
          <p:cNvPr id="307203" name="Group 3"/>
          <p:cNvGraphicFramePr>
            <a:graphicFrameLocks noGrp="1"/>
          </p:cNvGraphicFramePr>
          <p:nvPr/>
        </p:nvGraphicFramePr>
        <p:xfrm>
          <a:off x="171450" y="2144713"/>
          <a:ext cx="8801100" cy="3875087"/>
        </p:xfrm>
        <a:graphic>
          <a:graphicData uri="http://schemas.openxmlformats.org/drawingml/2006/table">
            <a:tbl>
              <a:tblPr/>
              <a:tblGrid>
                <a:gridCol w="1824038"/>
                <a:gridCol w="3262312"/>
                <a:gridCol w="990600"/>
                <a:gridCol w="1371600"/>
                <a:gridCol w="1352550"/>
              </a:tblGrid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Phrap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CAP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TIGR assembler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Without EULER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&gt;300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98.6%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87.4%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by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10.5%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1.3%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With EULER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191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97.9%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95.5%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94.5%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by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b="1" smtClean="0"/>
              <a:t>Construction of the repeat graph: four ideas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3200400"/>
            <a:ext cx="7391400" cy="2133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800" b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Error correction in reads</a:t>
            </a:r>
            <a:r>
              <a:rPr lang="en-US" sz="2800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: make reads (almost) error-free BEFORE the assembly even started.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800" b="1" smtClean="0"/>
              <a:t>Eulerian Superpath Problem</a:t>
            </a:r>
            <a:r>
              <a:rPr lang="en-US" sz="2800" smtClean="0"/>
              <a:t>: using reads and mate-pairs to simplify the repeat graph.</a:t>
            </a:r>
          </a:p>
        </p:txBody>
      </p:sp>
      <p:sp>
        <p:nvSpPr>
          <p:cNvPr id="408580" name="Text Box 4"/>
          <p:cNvSpPr txBox="1">
            <a:spLocks noChangeArrowheads="1"/>
          </p:cNvSpPr>
          <p:nvPr/>
        </p:nvSpPr>
        <p:spPr bwMode="auto">
          <a:xfrm>
            <a:off x="762000" y="1143000"/>
            <a:ext cx="7620000" cy="51911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Construction of the repeat graph from </a:t>
            </a:r>
            <a:r>
              <a:rPr kumimoji="1" lang="en-US" b="1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</a:t>
            </a: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-mers</a:t>
            </a:r>
          </a:p>
        </p:txBody>
      </p:sp>
      <p:sp>
        <p:nvSpPr>
          <p:cNvPr id="408581" name="Rectangle 5"/>
          <p:cNvSpPr>
            <a:spLocks noChangeArrowheads="1"/>
          </p:cNvSpPr>
          <p:nvPr/>
        </p:nvSpPr>
        <p:spPr bwMode="auto">
          <a:xfrm>
            <a:off x="762000" y="1825625"/>
            <a:ext cx="75898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Breaking reads into </a:t>
            </a:r>
            <a:r>
              <a:rPr kumimoji="1" lang="en-US" b="1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k</a:t>
            </a:r>
            <a:r>
              <a:rPr kumimoji="1" lang="en-US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-mers</a:t>
            </a:r>
            <a:r>
              <a:rPr kumimoji="1" lang="en-US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: transforming shotgun sequencing data into virtual DNA array data.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533400"/>
            <a:ext cx="7391400" cy="914400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Assembling Error-Free Reads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1349375" y="1287463"/>
            <a:ext cx="7443788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6616" bIns="0">
            <a:spAutoFit/>
          </a:bodyPr>
          <a:lstStyle/>
          <a:p>
            <a:pPr indent="-266700" algn="just">
              <a:buFont typeface="Wingdings" pitchFamily="2" charset="2"/>
              <a:buNone/>
              <a:tabLst>
                <a:tab pos="266700" algn="l"/>
              </a:tabLst>
            </a:pPr>
            <a:endParaRPr kumimoji="1" lang="en-US" altLang="zh-CN" sz="2400">
              <a:cs typeface="Times New Roman" pitchFamily="18" charset="0"/>
            </a:endParaRPr>
          </a:p>
          <a:p>
            <a:pPr indent="-266700" algn="just">
              <a:buFont typeface="Wingdings" pitchFamily="2" charset="2"/>
              <a:buChar char="q"/>
              <a:tabLst>
                <a:tab pos="266700" algn="l"/>
              </a:tabLst>
            </a:pPr>
            <a:r>
              <a:rPr kumimoji="1" lang="en-US" altLang="zh-CN" sz="2400">
                <a:cs typeface="Times New Roman" pitchFamily="18" charset="0"/>
              </a:rPr>
              <a:t>EULER assembler faces an  easy-to-solve Eulerian Path Problem with the following complication:</a:t>
            </a:r>
          </a:p>
          <a:p>
            <a:pPr indent="-266700" algn="just">
              <a:buFont typeface="Wingdings" pitchFamily="2" charset="2"/>
              <a:buNone/>
              <a:tabLst>
                <a:tab pos="266700" algn="l"/>
              </a:tabLst>
            </a:pPr>
            <a:endParaRPr kumimoji="1" lang="en-US" altLang="zh-CN"/>
          </a:p>
          <a:p>
            <a:pPr indent="-266700" algn="just" eaLnBrk="0" hangingPunct="0">
              <a:buFont typeface="Wingdings" pitchFamily="2" charset="2"/>
              <a:buChar char="q"/>
              <a:tabLst>
                <a:tab pos="266700" algn="l"/>
              </a:tabLst>
            </a:pPr>
            <a:r>
              <a:rPr kumimoji="1" lang="en-US" altLang="zh-CN" b="1"/>
              <a:t>Algorithmic complication: restore read information that was lost after the puzzle was broken into pieces. </a:t>
            </a:r>
          </a:p>
          <a:p>
            <a:pPr indent="-266700" algn="just" eaLnBrk="0" hangingPunct="0">
              <a:buFont typeface="Wingdings" pitchFamily="2" charset="2"/>
              <a:buChar char="q"/>
              <a:tabLst>
                <a:tab pos="266700" algn="l"/>
              </a:tabLst>
            </a:pPr>
            <a:endParaRPr kumimoji="1" lang="en-US" altLang="zh-CN" b="1"/>
          </a:p>
          <a:p>
            <a:pPr indent="-266700" algn="just" eaLnBrk="0" hangingPunct="0">
              <a:buFont typeface="Wingdings" pitchFamily="2" charset="2"/>
              <a:buNone/>
              <a:tabLst>
                <a:tab pos="266700" algn="l"/>
              </a:tabLst>
            </a:pPr>
            <a:r>
              <a:rPr kumimoji="1" lang="en-US" altLang="zh-CN" i="1"/>
              <a:t>	</a:t>
            </a:r>
            <a:endParaRPr kumimoji="1"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1463" y="1385888"/>
            <a:ext cx="8305800" cy="609600"/>
            <a:chOff x="144" y="496"/>
            <a:chExt cx="5232" cy="384"/>
          </a:xfrm>
        </p:grpSpPr>
        <p:grpSp>
          <p:nvGrpSpPr>
            <p:cNvPr id="137257" name="Group 3"/>
            <p:cNvGrpSpPr>
              <a:grpSpLocks/>
            </p:cNvGrpSpPr>
            <p:nvPr/>
          </p:nvGrpSpPr>
          <p:grpSpPr bwMode="auto">
            <a:xfrm>
              <a:off x="144" y="736"/>
              <a:ext cx="5232" cy="144"/>
              <a:chOff x="288" y="432"/>
              <a:chExt cx="5232" cy="144"/>
            </a:xfrm>
          </p:grpSpPr>
          <p:sp>
            <p:nvSpPr>
              <p:cNvPr id="137261" name="Rectangle 4"/>
              <p:cNvSpPr>
                <a:spLocks noChangeArrowheads="1"/>
              </p:cNvSpPr>
              <p:nvPr/>
            </p:nvSpPr>
            <p:spPr bwMode="auto">
              <a:xfrm>
                <a:off x="288" y="432"/>
                <a:ext cx="912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2" name="Rectangle 5"/>
              <p:cNvSpPr>
                <a:spLocks noChangeArrowheads="1"/>
              </p:cNvSpPr>
              <p:nvPr/>
            </p:nvSpPr>
            <p:spPr bwMode="auto">
              <a:xfrm>
                <a:off x="1200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3" name="Rectangle 6"/>
              <p:cNvSpPr>
                <a:spLocks noChangeArrowheads="1"/>
              </p:cNvSpPr>
              <p:nvPr/>
            </p:nvSpPr>
            <p:spPr bwMode="auto">
              <a:xfrm>
                <a:off x="1920" y="432"/>
                <a:ext cx="576" cy="144"/>
              </a:xfrm>
              <a:prstGeom prst="rect">
                <a:avLst/>
              </a:prstGeom>
              <a:solidFill>
                <a:srgbClr val="99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4" name="Rectangle 7"/>
              <p:cNvSpPr>
                <a:spLocks noChangeArrowheads="1"/>
              </p:cNvSpPr>
              <p:nvPr/>
            </p:nvSpPr>
            <p:spPr bwMode="auto">
              <a:xfrm>
                <a:off x="2496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5" name="Rectangle 8"/>
              <p:cNvSpPr>
                <a:spLocks noChangeArrowheads="1"/>
              </p:cNvSpPr>
              <p:nvPr/>
            </p:nvSpPr>
            <p:spPr bwMode="auto">
              <a:xfrm>
                <a:off x="3216" y="432"/>
                <a:ext cx="768" cy="144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6" name="Rectangle 9"/>
              <p:cNvSpPr>
                <a:spLocks noChangeArrowheads="1"/>
              </p:cNvSpPr>
              <p:nvPr/>
            </p:nvSpPr>
            <p:spPr bwMode="auto">
              <a:xfrm>
                <a:off x="4704" y="432"/>
                <a:ext cx="816" cy="1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267" name="Rectangle 10"/>
              <p:cNvSpPr>
                <a:spLocks noChangeArrowheads="1"/>
              </p:cNvSpPr>
              <p:nvPr/>
            </p:nvSpPr>
            <p:spPr bwMode="auto">
              <a:xfrm>
                <a:off x="3984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258" name="Text Box 11"/>
            <p:cNvSpPr txBox="1">
              <a:spLocks noChangeArrowheads="1"/>
            </p:cNvSpPr>
            <p:nvPr/>
          </p:nvSpPr>
          <p:spPr bwMode="auto">
            <a:xfrm>
              <a:off x="1152" y="505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137259" name="Text Box 12"/>
            <p:cNvSpPr txBox="1">
              <a:spLocks noChangeArrowheads="1"/>
            </p:cNvSpPr>
            <p:nvPr/>
          </p:nvSpPr>
          <p:spPr bwMode="auto">
            <a:xfrm>
              <a:off x="2476" y="505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137260" name="Text Box 13"/>
            <p:cNvSpPr txBox="1">
              <a:spLocks noChangeArrowheads="1"/>
            </p:cNvSpPr>
            <p:nvPr/>
          </p:nvSpPr>
          <p:spPr bwMode="auto">
            <a:xfrm>
              <a:off x="3984" y="496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382838" y="4129088"/>
            <a:ext cx="4406900" cy="1725612"/>
            <a:chOff x="1501" y="2637"/>
            <a:chExt cx="2776" cy="1087"/>
          </a:xfrm>
        </p:grpSpPr>
        <p:sp>
          <p:nvSpPr>
            <p:cNvPr id="137240" name="Line 15"/>
            <p:cNvSpPr>
              <a:spLocks noChangeShapeType="1"/>
            </p:cNvSpPr>
            <p:nvPr/>
          </p:nvSpPr>
          <p:spPr bwMode="auto">
            <a:xfrm>
              <a:off x="2173" y="2991"/>
              <a:ext cx="184" cy="1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1" name="Line 16"/>
            <p:cNvSpPr>
              <a:spLocks noChangeShapeType="1"/>
            </p:cNvSpPr>
            <p:nvPr/>
          </p:nvSpPr>
          <p:spPr bwMode="auto">
            <a:xfrm flipV="1">
              <a:off x="3293" y="2974"/>
              <a:ext cx="272" cy="1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2" name="Oval 17"/>
            <p:cNvSpPr>
              <a:spLocks noChangeArrowheads="1"/>
            </p:cNvSpPr>
            <p:nvPr/>
          </p:nvSpPr>
          <p:spPr bwMode="auto">
            <a:xfrm>
              <a:off x="2325" y="3070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3" name="Oval 18"/>
            <p:cNvSpPr>
              <a:spLocks noChangeArrowheads="1"/>
            </p:cNvSpPr>
            <p:nvPr/>
          </p:nvSpPr>
          <p:spPr bwMode="auto">
            <a:xfrm>
              <a:off x="3069" y="3046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4" name="Line 19"/>
            <p:cNvSpPr>
              <a:spLocks noChangeShapeType="1"/>
            </p:cNvSpPr>
            <p:nvPr/>
          </p:nvSpPr>
          <p:spPr bwMode="auto">
            <a:xfrm>
              <a:off x="2573" y="3183"/>
              <a:ext cx="4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5" name="Oval 20"/>
            <p:cNvSpPr>
              <a:spLocks noChangeArrowheads="1"/>
            </p:cNvSpPr>
            <p:nvPr/>
          </p:nvSpPr>
          <p:spPr bwMode="auto">
            <a:xfrm>
              <a:off x="1933" y="2815"/>
              <a:ext cx="24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6" name="Oval 21"/>
            <p:cNvSpPr>
              <a:spLocks noChangeArrowheads="1"/>
            </p:cNvSpPr>
            <p:nvPr/>
          </p:nvSpPr>
          <p:spPr bwMode="auto">
            <a:xfrm>
              <a:off x="1933" y="3303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7" name="Oval 22"/>
            <p:cNvSpPr>
              <a:spLocks noChangeArrowheads="1"/>
            </p:cNvSpPr>
            <p:nvPr/>
          </p:nvSpPr>
          <p:spPr bwMode="auto">
            <a:xfrm>
              <a:off x="3541" y="2799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8" name="Oval 23"/>
            <p:cNvSpPr>
              <a:spLocks noChangeArrowheads="1"/>
            </p:cNvSpPr>
            <p:nvPr/>
          </p:nvSpPr>
          <p:spPr bwMode="auto">
            <a:xfrm>
              <a:off x="3541" y="3319"/>
              <a:ext cx="24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9" name="Oval 24"/>
            <p:cNvSpPr>
              <a:spLocks noChangeArrowheads="1"/>
            </p:cNvSpPr>
            <p:nvPr/>
          </p:nvSpPr>
          <p:spPr bwMode="auto">
            <a:xfrm>
              <a:off x="1501" y="3087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0" name="Oval 25"/>
            <p:cNvSpPr>
              <a:spLocks noChangeArrowheads="1"/>
            </p:cNvSpPr>
            <p:nvPr/>
          </p:nvSpPr>
          <p:spPr bwMode="auto">
            <a:xfrm>
              <a:off x="4029" y="3069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1" name="Line 26"/>
            <p:cNvSpPr>
              <a:spLocks noChangeShapeType="1"/>
            </p:cNvSpPr>
            <p:nvPr/>
          </p:nvSpPr>
          <p:spPr bwMode="auto">
            <a:xfrm flipV="1">
              <a:off x="2173" y="3240"/>
              <a:ext cx="168" cy="135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2" name="Line 27"/>
            <p:cNvSpPr>
              <a:spLocks noChangeShapeType="1"/>
            </p:cNvSpPr>
            <p:nvPr/>
          </p:nvSpPr>
          <p:spPr bwMode="auto">
            <a:xfrm>
              <a:off x="3301" y="3223"/>
              <a:ext cx="256" cy="152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3" name="Line 28"/>
            <p:cNvSpPr>
              <a:spLocks noChangeShapeType="1"/>
            </p:cNvSpPr>
            <p:nvPr/>
          </p:nvSpPr>
          <p:spPr bwMode="auto">
            <a:xfrm>
              <a:off x="3317" y="3166"/>
              <a:ext cx="720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4" name="Line 29"/>
            <p:cNvSpPr>
              <a:spLocks noChangeShapeType="1"/>
            </p:cNvSpPr>
            <p:nvPr/>
          </p:nvSpPr>
          <p:spPr bwMode="auto">
            <a:xfrm>
              <a:off x="1749" y="3199"/>
              <a:ext cx="57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5" name="Freeform 30"/>
            <p:cNvSpPr>
              <a:spLocks/>
            </p:cNvSpPr>
            <p:nvPr/>
          </p:nvSpPr>
          <p:spPr bwMode="auto">
            <a:xfrm>
              <a:off x="2058" y="2637"/>
              <a:ext cx="1595" cy="178"/>
            </a:xfrm>
            <a:custGeom>
              <a:avLst/>
              <a:gdLst>
                <a:gd name="T0" fmla="*/ 16 w 3987"/>
                <a:gd name="T1" fmla="*/ 2 h 444"/>
                <a:gd name="T2" fmla="*/ 14 w 3987"/>
                <a:gd name="T3" fmla="*/ 0 h 444"/>
                <a:gd name="T4" fmla="*/ 2 w 3987"/>
                <a:gd name="T5" fmla="*/ 0 h 444"/>
                <a:gd name="T6" fmla="*/ 0 w 3987"/>
                <a:gd name="T7" fmla="*/ 2 h 4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87"/>
                <a:gd name="T13" fmla="*/ 0 h 444"/>
                <a:gd name="T14" fmla="*/ 3987 w 3987"/>
                <a:gd name="T15" fmla="*/ 444 h 4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87" h="444">
                  <a:moveTo>
                    <a:pt x="3987" y="423"/>
                  </a:moveTo>
                  <a:cubicBezTo>
                    <a:pt x="3982" y="273"/>
                    <a:pt x="3977" y="123"/>
                    <a:pt x="3407" y="63"/>
                  </a:cubicBezTo>
                  <a:cubicBezTo>
                    <a:pt x="2837" y="3"/>
                    <a:pt x="1134" y="0"/>
                    <a:pt x="567" y="63"/>
                  </a:cubicBezTo>
                  <a:cubicBezTo>
                    <a:pt x="0" y="126"/>
                    <a:pt x="100" y="381"/>
                    <a:pt x="7" y="444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6" name="Freeform 31"/>
            <p:cNvSpPr>
              <a:spLocks/>
            </p:cNvSpPr>
            <p:nvPr/>
          </p:nvSpPr>
          <p:spPr bwMode="auto">
            <a:xfrm flipV="1">
              <a:off x="2059" y="3538"/>
              <a:ext cx="1611" cy="186"/>
            </a:xfrm>
            <a:custGeom>
              <a:avLst/>
              <a:gdLst>
                <a:gd name="T0" fmla="*/ 17 w 3987"/>
                <a:gd name="T1" fmla="*/ 2 h 444"/>
                <a:gd name="T2" fmla="*/ 15 w 3987"/>
                <a:gd name="T3" fmla="*/ 0 h 444"/>
                <a:gd name="T4" fmla="*/ 2 w 3987"/>
                <a:gd name="T5" fmla="*/ 0 h 444"/>
                <a:gd name="T6" fmla="*/ 0 w 3987"/>
                <a:gd name="T7" fmla="*/ 3 h 4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87"/>
                <a:gd name="T13" fmla="*/ 0 h 444"/>
                <a:gd name="T14" fmla="*/ 3987 w 3987"/>
                <a:gd name="T15" fmla="*/ 444 h 4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87" h="444">
                  <a:moveTo>
                    <a:pt x="3987" y="423"/>
                  </a:moveTo>
                  <a:cubicBezTo>
                    <a:pt x="3982" y="273"/>
                    <a:pt x="3977" y="123"/>
                    <a:pt x="3407" y="63"/>
                  </a:cubicBezTo>
                  <a:cubicBezTo>
                    <a:pt x="2837" y="3"/>
                    <a:pt x="1134" y="0"/>
                    <a:pt x="567" y="63"/>
                  </a:cubicBezTo>
                  <a:cubicBezTo>
                    <a:pt x="0" y="126"/>
                    <a:pt x="100" y="381"/>
                    <a:pt x="7" y="444"/>
                  </a:cubicBez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220" name="Rectangle 32"/>
          <p:cNvSpPr>
            <a:spLocks noChangeArrowheads="1"/>
          </p:cNvSpPr>
          <p:nvPr/>
        </p:nvSpPr>
        <p:spPr bwMode="auto">
          <a:xfrm>
            <a:off x="671513" y="171450"/>
            <a:ext cx="7772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3600">
                <a:solidFill>
                  <a:schemeClr val="tx2"/>
                </a:solidFill>
              </a:rPr>
              <a:t>Eulerian Superpath Problem</a:t>
            </a:r>
            <a:r>
              <a:rPr lang="en-US" altLang="zh-CN" sz="440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257300" y="2243138"/>
            <a:ext cx="4300538" cy="2762250"/>
            <a:chOff x="792" y="1413"/>
            <a:chExt cx="2709" cy="1740"/>
          </a:xfrm>
        </p:grpSpPr>
        <p:sp>
          <p:nvSpPr>
            <p:cNvPr id="137235" name="Freeform 34"/>
            <p:cNvSpPr>
              <a:spLocks/>
            </p:cNvSpPr>
            <p:nvPr/>
          </p:nvSpPr>
          <p:spPr bwMode="auto">
            <a:xfrm>
              <a:off x="1765" y="2911"/>
              <a:ext cx="1736" cy="242"/>
            </a:xfrm>
            <a:custGeom>
              <a:avLst/>
              <a:gdLst>
                <a:gd name="T0" fmla="*/ 0 w 4340"/>
                <a:gd name="T1" fmla="*/ 2 h 605"/>
                <a:gd name="T2" fmla="*/ 10 w 4340"/>
                <a:gd name="T3" fmla="*/ 2 h 605"/>
                <a:gd name="T4" fmla="*/ 18 w 4340"/>
                <a:gd name="T5" fmla="*/ 0 h 605"/>
                <a:gd name="T6" fmla="*/ 0 60000 65536"/>
                <a:gd name="T7" fmla="*/ 0 60000 65536"/>
                <a:gd name="T8" fmla="*/ 0 60000 65536"/>
                <a:gd name="T9" fmla="*/ 0 w 4340"/>
                <a:gd name="T10" fmla="*/ 0 h 605"/>
                <a:gd name="T11" fmla="*/ 4340 w 4340"/>
                <a:gd name="T12" fmla="*/ 605 h 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0" h="605">
                  <a:moveTo>
                    <a:pt x="0" y="519"/>
                  </a:moveTo>
                  <a:cubicBezTo>
                    <a:pt x="938" y="562"/>
                    <a:pt x="1877" y="605"/>
                    <a:pt x="2600" y="519"/>
                  </a:cubicBezTo>
                  <a:cubicBezTo>
                    <a:pt x="3323" y="433"/>
                    <a:pt x="4050" y="86"/>
                    <a:pt x="4340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7236" name="Group 35"/>
            <p:cNvGrpSpPr>
              <a:grpSpLocks/>
            </p:cNvGrpSpPr>
            <p:nvPr/>
          </p:nvGrpSpPr>
          <p:grpSpPr bwMode="auto">
            <a:xfrm>
              <a:off x="792" y="1413"/>
              <a:ext cx="1278" cy="0"/>
              <a:chOff x="792" y="1413"/>
              <a:chExt cx="1278" cy="0"/>
            </a:xfrm>
          </p:grpSpPr>
          <p:sp>
            <p:nvSpPr>
              <p:cNvPr id="137237" name="Line 36"/>
              <p:cNvSpPr>
                <a:spLocks noChangeShapeType="1"/>
              </p:cNvSpPr>
              <p:nvPr/>
            </p:nvSpPr>
            <p:spPr bwMode="auto">
              <a:xfrm>
                <a:off x="792" y="1413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8" name="Line 37"/>
              <p:cNvSpPr>
                <a:spLocks noChangeShapeType="1"/>
              </p:cNvSpPr>
              <p:nvPr/>
            </p:nvSpPr>
            <p:spPr bwMode="auto">
              <a:xfrm>
                <a:off x="1089" y="141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9" name="Line 38"/>
              <p:cNvSpPr>
                <a:spLocks noChangeShapeType="1"/>
              </p:cNvSpPr>
              <p:nvPr/>
            </p:nvSpPr>
            <p:spPr bwMode="auto">
              <a:xfrm>
                <a:off x="1818" y="1413"/>
                <a:ext cx="252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367088" y="2466975"/>
            <a:ext cx="2203450" cy="3054350"/>
            <a:chOff x="2121" y="1554"/>
            <a:chExt cx="1388" cy="1924"/>
          </a:xfrm>
        </p:grpSpPr>
        <p:sp>
          <p:nvSpPr>
            <p:cNvPr id="137230" name="Freeform 40"/>
            <p:cNvSpPr>
              <a:spLocks/>
            </p:cNvSpPr>
            <p:nvPr/>
          </p:nvSpPr>
          <p:spPr bwMode="auto">
            <a:xfrm>
              <a:off x="2213" y="2815"/>
              <a:ext cx="1296" cy="663"/>
            </a:xfrm>
            <a:custGeom>
              <a:avLst/>
              <a:gdLst>
                <a:gd name="T0" fmla="*/ 0 w 3240"/>
                <a:gd name="T1" fmla="*/ 0 h 1659"/>
                <a:gd name="T2" fmla="*/ 3 w 3240"/>
                <a:gd name="T3" fmla="*/ 2 h 1659"/>
                <a:gd name="T4" fmla="*/ 7 w 3240"/>
                <a:gd name="T5" fmla="*/ 2 h 1659"/>
                <a:gd name="T6" fmla="*/ 9 w 3240"/>
                <a:gd name="T7" fmla="*/ 5 h 1659"/>
                <a:gd name="T8" fmla="*/ 13 w 3240"/>
                <a:gd name="T9" fmla="*/ 7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0"/>
                <a:gd name="T16" fmla="*/ 0 h 1659"/>
                <a:gd name="T17" fmla="*/ 3240 w 3240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0" h="1659">
                  <a:moveTo>
                    <a:pt x="0" y="0"/>
                  </a:moveTo>
                  <a:cubicBezTo>
                    <a:pt x="233" y="218"/>
                    <a:pt x="467" y="437"/>
                    <a:pt x="740" y="540"/>
                  </a:cubicBezTo>
                  <a:cubicBezTo>
                    <a:pt x="1013" y="643"/>
                    <a:pt x="1393" y="508"/>
                    <a:pt x="1640" y="621"/>
                  </a:cubicBezTo>
                  <a:cubicBezTo>
                    <a:pt x="1887" y="734"/>
                    <a:pt x="1953" y="1048"/>
                    <a:pt x="2220" y="1221"/>
                  </a:cubicBezTo>
                  <a:cubicBezTo>
                    <a:pt x="2487" y="1394"/>
                    <a:pt x="3070" y="1586"/>
                    <a:pt x="3240" y="1659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7231" name="Group 41"/>
            <p:cNvGrpSpPr>
              <a:grpSpLocks/>
            </p:cNvGrpSpPr>
            <p:nvPr/>
          </p:nvGrpSpPr>
          <p:grpSpPr bwMode="auto">
            <a:xfrm>
              <a:off x="2121" y="1554"/>
              <a:ext cx="1242" cy="0"/>
              <a:chOff x="2121" y="1509"/>
              <a:chExt cx="1242" cy="0"/>
            </a:xfrm>
          </p:grpSpPr>
          <p:sp>
            <p:nvSpPr>
              <p:cNvPr id="137232" name="Line 42"/>
              <p:cNvSpPr>
                <a:spLocks noChangeShapeType="1"/>
              </p:cNvSpPr>
              <p:nvPr/>
            </p:nvSpPr>
            <p:spPr bwMode="auto">
              <a:xfrm>
                <a:off x="2382" y="1509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3" name="Line 43"/>
              <p:cNvSpPr>
                <a:spLocks noChangeShapeType="1"/>
              </p:cNvSpPr>
              <p:nvPr/>
            </p:nvSpPr>
            <p:spPr bwMode="auto">
              <a:xfrm>
                <a:off x="2121" y="1509"/>
                <a:ext cx="252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4" name="Line 44"/>
              <p:cNvSpPr>
                <a:spLocks noChangeShapeType="1"/>
              </p:cNvSpPr>
              <p:nvPr/>
            </p:nvSpPr>
            <p:spPr bwMode="auto">
              <a:xfrm>
                <a:off x="3111" y="1509"/>
                <a:ext cx="252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5677" name="Text Box 45"/>
          <p:cNvSpPr txBox="1">
            <a:spLocks noChangeArrowheads="1"/>
          </p:cNvSpPr>
          <p:nvPr/>
        </p:nvSpPr>
        <p:spPr bwMode="auto">
          <a:xfrm>
            <a:off x="165100" y="2132013"/>
            <a:ext cx="827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/>
              <a:t>reads</a:t>
            </a:r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3498850" y="2709863"/>
            <a:ext cx="4221163" cy="2933700"/>
            <a:chOff x="2204" y="1707"/>
            <a:chExt cx="2659" cy="1848"/>
          </a:xfrm>
        </p:grpSpPr>
        <p:grpSp>
          <p:nvGrpSpPr>
            <p:cNvPr id="137225" name="Group 47"/>
            <p:cNvGrpSpPr>
              <a:grpSpLocks/>
            </p:cNvGrpSpPr>
            <p:nvPr/>
          </p:nvGrpSpPr>
          <p:grpSpPr bwMode="auto">
            <a:xfrm>
              <a:off x="3630" y="1707"/>
              <a:ext cx="1233" cy="6"/>
              <a:chOff x="3630" y="1653"/>
              <a:chExt cx="1233" cy="6"/>
            </a:xfrm>
          </p:grpSpPr>
          <p:sp>
            <p:nvSpPr>
              <p:cNvPr id="137227" name="Line 48"/>
              <p:cNvSpPr>
                <a:spLocks noChangeShapeType="1"/>
              </p:cNvSpPr>
              <p:nvPr/>
            </p:nvSpPr>
            <p:spPr bwMode="auto">
              <a:xfrm>
                <a:off x="3885" y="165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28" name="Line 49"/>
              <p:cNvSpPr>
                <a:spLocks noChangeShapeType="1"/>
              </p:cNvSpPr>
              <p:nvPr/>
            </p:nvSpPr>
            <p:spPr bwMode="auto">
              <a:xfrm>
                <a:off x="3630" y="1659"/>
                <a:ext cx="252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29" name="Line 50"/>
              <p:cNvSpPr>
                <a:spLocks noChangeShapeType="1"/>
              </p:cNvSpPr>
              <p:nvPr/>
            </p:nvSpPr>
            <p:spPr bwMode="auto">
              <a:xfrm>
                <a:off x="4611" y="1659"/>
                <a:ext cx="252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226" name="Freeform 51"/>
            <p:cNvSpPr>
              <a:spLocks/>
            </p:cNvSpPr>
            <p:nvPr/>
          </p:nvSpPr>
          <p:spPr bwMode="auto">
            <a:xfrm>
              <a:off x="2204" y="3231"/>
              <a:ext cx="1792" cy="324"/>
            </a:xfrm>
            <a:custGeom>
              <a:avLst/>
              <a:gdLst>
                <a:gd name="T0" fmla="*/ 55 w 1792"/>
                <a:gd name="T1" fmla="*/ 500 h 297"/>
                <a:gd name="T2" fmla="*/ 289 w 1792"/>
                <a:gd name="T3" fmla="*/ 153 h 297"/>
                <a:gd name="T4" fmla="*/ 1792 w 1792"/>
                <a:gd name="T5" fmla="*/ 0 h 297"/>
                <a:gd name="T6" fmla="*/ 0 60000 65536"/>
                <a:gd name="T7" fmla="*/ 0 60000 65536"/>
                <a:gd name="T8" fmla="*/ 0 60000 65536"/>
                <a:gd name="T9" fmla="*/ 0 w 1792"/>
                <a:gd name="T10" fmla="*/ 0 h 297"/>
                <a:gd name="T11" fmla="*/ 1792 w 1792"/>
                <a:gd name="T12" fmla="*/ 297 h 2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2" h="297">
                  <a:moveTo>
                    <a:pt x="55" y="297"/>
                  </a:moveTo>
                  <a:cubicBezTo>
                    <a:pt x="27" y="218"/>
                    <a:pt x="0" y="139"/>
                    <a:pt x="289" y="90"/>
                  </a:cubicBezTo>
                  <a:cubicBezTo>
                    <a:pt x="578" y="41"/>
                    <a:pt x="1542" y="15"/>
                    <a:pt x="1792" y="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77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Eulerian Superpath Problem</a:t>
            </a:r>
            <a:r>
              <a:rPr lang="en-US" altLang="zh-CN" smtClean="0"/>
              <a:t> 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368550" y="2057400"/>
            <a:ext cx="4406900" cy="1725613"/>
            <a:chOff x="1492" y="1296"/>
            <a:chExt cx="2776" cy="1087"/>
          </a:xfrm>
        </p:grpSpPr>
        <p:grpSp>
          <p:nvGrpSpPr>
            <p:cNvPr id="138249" name="Group 32"/>
            <p:cNvGrpSpPr>
              <a:grpSpLocks/>
            </p:cNvGrpSpPr>
            <p:nvPr/>
          </p:nvGrpSpPr>
          <p:grpSpPr bwMode="auto">
            <a:xfrm>
              <a:off x="1492" y="1296"/>
              <a:ext cx="2776" cy="913"/>
              <a:chOff x="1492" y="1296"/>
              <a:chExt cx="2776" cy="913"/>
            </a:xfrm>
          </p:grpSpPr>
          <p:sp>
            <p:nvSpPr>
              <p:cNvPr id="138251" name="Line 12"/>
              <p:cNvSpPr>
                <a:spLocks noChangeShapeType="1"/>
              </p:cNvSpPr>
              <p:nvPr/>
            </p:nvSpPr>
            <p:spPr bwMode="auto">
              <a:xfrm>
                <a:off x="2164" y="1650"/>
                <a:ext cx="184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52" name="Line 14"/>
              <p:cNvSpPr>
                <a:spLocks noChangeShapeType="1"/>
              </p:cNvSpPr>
              <p:nvPr/>
            </p:nvSpPr>
            <p:spPr bwMode="auto">
              <a:xfrm flipV="1">
                <a:off x="3284" y="1633"/>
                <a:ext cx="272" cy="1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8253" name="Group 29"/>
              <p:cNvGrpSpPr>
                <a:grpSpLocks/>
              </p:cNvGrpSpPr>
              <p:nvPr/>
            </p:nvGrpSpPr>
            <p:grpSpPr bwMode="auto">
              <a:xfrm>
                <a:off x="1492" y="1296"/>
                <a:ext cx="2776" cy="913"/>
                <a:chOff x="1492" y="1296"/>
                <a:chExt cx="2776" cy="913"/>
              </a:xfrm>
            </p:grpSpPr>
            <p:sp>
              <p:nvSpPr>
                <p:cNvPr id="138254" name="Oval 3"/>
                <p:cNvSpPr>
                  <a:spLocks noChangeArrowheads="1"/>
                </p:cNvSpPr>
                <p:nvPr/>
              </p:nvSpPr>
              <p:spPr bwMode="auto">
                <a:xfrm>
                  <a:off x="2316" y="1729"/>
                  <a:ext cx="248" cy="23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55" name="Oval 4"/>
                <p:cNvSpPr>
                  <a:spLocks noChangeArrowheads="1"/>
                </p:cNvSpPr>
                <p:nvPr/>
              </p:nvSpPr>
              <p:spPr bwMode="auto">
                <a:xfrm>
                  <a:off x="3060" y="1705"/>
                  <a:ext cx="248" cy="23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56" name="Line 5"/>
                <p:cNvSpPr>
                  <a:spLocks noChangeShapeType="1"/>
                </p:cNvSpPr>
                <p:nvPr/>
              </p:nvSpPr>
              <p:spPr bwMode="auto">
                <a:xfrm>
                  <a:off x="2564" y="1842"/>
                  <a:ext cx="4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57" name="Oval 6"/>
                <p:cNvSpPr>
                  <a:spLocks noChangeArrowheads="1"/>
                </p:cNvSpPr>
                <p:nvPr/>
              </p:nvSpPr>
              <p:spPr bwMode="auto">
                <a:xfrm>
                  <a:off x="1924" y="1474"/>
                  <a:ext cx="248" cy="23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58" name="Oval 7"/>
                <p:cNvSpPr>
                  <a:spLocks noChangeArrowheads="1"/>
                </p:cNvSpPr>
                <p:nvPr/>
              </p:nvSpPr>
              <p:spPr bwMode="auto">
                <a:xfrm>
                  <a:off x="1924" y="1962"/>
                  <a:ext cx="248" cy="23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59" name="Oval 8"/>
                <p:cNvSpPr>
                  <a:spLocks noChangeArrowheads="1"/>
                </p:cNvSpPr>
                <p:nvPr/>
              </p:nvSpPr>
              <p:spPr bwMode="auto">
                <a:xfrm>
                  <a:off x="3532" y="1458"/>
                  <a:ext cx="248" cy="23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0" name="Oval 9"/>
                <p:cNvSpPr>
                  <a:spLocks noChangeArrowheads="1"/>
                </p:cNvSpPr>
                <p:nvPr/>
              </p:nvSpPr>
              <p:spPr bwMode="auto">
                <a:xfrm>
                  <a:off x="3532" y="1978"/>
                  <a:ext cx="248" cy="23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1" name="Oval 10"/>
                <p:cNvSpPr>
                  <a:spLocks noChangeArrowheads="1"/>
                </p:cNvSpPr>
                <p:nvPr/>
              </p:nvSpPr>
              <p:spPr bwMode="auto">
                <a:xfrm>
                  <a:off x="1492" y="1746"/>
                  <a:ext cx="248" cy="23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2" name="Oval 11"/>
                <p:cNvSpPr>
                  <a:spLocks noChangeArrowheads="1"/>
                </p:cNvSpPr>
                <p:nvPr/>
              </p:nvSpPr>
              <p:spPr bwMode="auto">
                <a:xfrm>
                  <a:off x="4020" y="1728"/>
                  <a:ext cx="248" cy="23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164" y="1899"/>
                  <a:ext cx="168" cy="13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4" name="Line 15"/>
                <p:cNvSpPr>
                  <a:spLocks noChangeShapeType="1"/>
                </p:cNvSpPr>
                <p:nvPr/>
              </p:nvSpPr>
              <p:spPr bwMode="auto">
                <a:xfrm>
                  <a:off x="3292" y="1882"/>
                  <a:ext cx="256" cy="1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5" name="Line 16"/>
                <p:cNvSpPr>
                  <a:spLocks noChangeShapeType="1"/>
                </p:cNvSpPr>
                <p:nvPr/>
              </p:nvSpPr>
              <p:spPr bwMode="auto">
                <a:xfrm>
                  <a:off x="3308" y="1825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6" name="Line 17"/>
                <p:cNvSpPr>
                  <a:spLocks noChangeShapeType="1"/>
                </p:cNvSpPr>
                <p:nvPr/>
              </p:nvSpPr>
              <p:spPr bwMode="auto">
                <a:xfrm>
                  <a:off x="1740" y="1858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267" name="Freeform 18"/>
                <p:cNvSpPr>
                  <a:spLocks/>
                </p:cNvSpPr>
                <p:nvPr/>
              </p:nvSpPr>
              <p:spPr bwMode="auto">
                <a:xfrm>
                  <a:off x="2049" y="1296"/>
                  <a:ext cx="1595" cy="178"/>
                </a:xfrm>
                <a:custGeom>
                  <a:avLst/>
                  <a:gdLst>
                    <a:gd name="T0" fmla="*/ 16 w 3987"/>
                    <a:gd name="T1" fmla="*/ 2 h 444"/>
                    <a:gd name="T2" fmla="*/ 14 w 3987"/>
                    <a:gd name="T3" fmla="*/ 0 h 444"/>
                    <a:gd name="T4" fmla="*/ 2 w 3987"/>
                    <a:gd name="T5" fmla="*/ 0 h 444"/>
                    <a:gd name="T6" fmla="*/ 0 w 3987"/>
                    <a:gd name="T7" fmla="*/ 2 h 4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87"/>
                    <a:gd name="T13" fmla="*/ 0 h 444"/>
                    <a:gd name="T14" fmla="*/ 3987 w 3987"/>
                    <a:gd name="T15" fmla="*/ 444 h 4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87" h="444">
                      <a:moveTo>
                        <a:pt x="3987" y="423"/>
                      </a:moveTo>
                      <a:cubicBezTo>
                        <a:pt x="3982" y="273"/>
                        <a:pt x="3977" y="123"/>
                        <a:pt x="3407" y="63"/>
                      </a:cubicBezTo>
                      <a:cubicBezTo>
                        <a:pt x="2837" y="3"/>
                        <a:pt x="1134" y="0"/>
                        <a:pt x="567" y="63"/>
                      </a:cubicBezTo>
                      <a:cubicBezTo>
                        <a:pt x="0" y="126"/>
                        <a:pt x="100" y="381"/>
                        <a:pt x="7" y="444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8250" name="Freeform 19"/>
            <p:cNvSpPr>
              <a:spLocks/>
            </p:cNvSpPr>
            <p:nvPr/>
          </p:nvSpPr>
          <p:spPr bwMode="auto">
            <a:xfrm flipV="1">
              <a:off x="2050" y="2197"/>
              <a:ext cx="1611" cy="186"/>
            </a:xfrm>
            <a:custGeom>
              <a:avLst/>
              <a:gdLst>
                <a:gd name="T0" fmla="*/ 17 w 3987"/>
                <a:gd name="T1" fmla="*/ 2 h 444"/>
                <a:gd name="T2" fmla="*/ 15 w 3987"/>
                <a:gd name="T3" fmla="*/ 0 h 444"/>
                <a:gd name="T4" fmla="*/ 2 w 3987"/>
                <a:gd name="T5" fmla="*/ 0 h 444"/>
                <a:gd name="T6" fmla="*/ 0 w 3987"/>
                <a:gd name="T7" fmla="*/ 3 h 4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87"/>
                <a:gd name="T13" fmla="*/ 0 h 444"/>
                <a:gd name="T14" fmla="*/ 3987 w 3987"/>
                <a:gd name="T15" fmla="*/ 444 h 4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87" h="444">
                  <a:moveTo>
                    <a:pt x="3987" y="423"/>
                  </a:moveTo>
                  <a:cubicBezTo>
                    <a:pt x="3982" y="273"/>
                    <a:pt x="3977" y="123"/>
                    <a:pt x="3407" y="63"/>
                  </a:cubicBezTo>
                  <a:cubicBezTo>
                    <a:pt x="2837" y="3"/>
                    <a:pt x="1134" y="0"/>
                    <a:pt x="567" y="63"/>
                  </a:cubicBezTo>
                  <a:cubicBezTo>
                    <a:pt x="0" y="126"/>
                    <a:pt x="100" y="381"/>
                    <a:pt x="7" y="44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32" name="Freeform 20"/>
          <p:cNvSpPr>
            <a:spLocks/>
          </p:cNvSpPr>
          <p:nvPr/>
        </p:nvSpPr>
        <p:spPr bwMode="auto">
          <a:xfrm>
            <a:off x="2787650" y="2492375"/>
            <a:ext cx="2755900" cy="384175"/>
          </a:xfrm>
          <a:custGeom>
            <a:avLst/>
            <a:gdLst>
              <a:gd name="T0" fmla="*/ 0 w 4340"/>
              <a:gd name="T1" fmla="*/ 2147483647 h 605"/>
              <a:gd name="T2" fmla="*/ 2147483647 w 4340"/>
              <a:gd name="T3" fmla="*/ 2147483647 h 605"/>
              <a:gd name="T4" fmla="*/ 2147483647 w 4340"/>
              <a:gd name="T5" fmla="*/ 0 h 605"/>
              <a:gd name="T6" fmla="*/ 0 60000 65536"/>
              <a:gd name="T7" fmla="*/ 0 60000 65536"/>
              <a:gd name="T8" fmla="*/ 0 60000 65536"/>
              <a:gd name="T9" fmla="*/ 0 w 4340"/>
              <a:gd name="T10" fmla="*/ 0 h 605"/>
              <a:gd name="T11" fmla="*/ 4340 w 4340"/>
              <a:gd name="T12" fmla="*/ 605 h 6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40" h="605">
                <a:moveTo>
                  <a:pt x="0" y="519"/>
                </a:moveTo>
                <a:cubicBezTo>
                  <a:pt x="938" y="562"/>
                  <a:pt x="1877" y="605"/>
                  <a:pt x="2600" y="519"/>
                </a:cubicBezTo>
                <a:cubicBezTo>
                  <a:pt x="3323" y="433"/>
                  <a:pt x="4050" y="86"/>
                  <a:pt x="4340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 flipV="1">
            <a:off x="4146550" y="2962275"/>
            <a:ext cx="2057400" cy="1111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4" name="Freeform 22"/>
          <p:cNvSpPr>
            <a:spLocks/>
          </p:cNvSpPr>
          <p:nvPr/>
        </p:nvSpPr>
        <p:spPr bwMode="auto">
          <a:xfrm>
            <a:off x="3613150" y="2363788"/>
            <a:ext cx="1828800" cy="1143000"/>
          </a:xfrm>
          <a:custGeom>
            <a:avLst/>
            <a:gdLst>
              <a:gd name="T0" fmla="*/ 0 w 2880"/>
              <a:gd name="T1" fmla="*/ 2147483647 h 1800"/>
              <a:gd name="T2" fmla="*/ 2147483647 w 2880"/>
              <a:gd name="T3" fmla="*/ 2147483647 h 1800"/>
              <a:gd name="T4" fmla="*/ 2147483647 w 2880"/>
              <a:gd name="T5" fmla="*/ 2147483647 h 1800"/>
              <a:gd name="T6" fmla="*/ 2147483647 w 2880"/>
              <a:gd name="T7" fmla="*/ 2147483647 h 1800"/>
              <a:gd name="T8" fmla="*/ 2147483647 w 2880"/>
              <a:gd name="T9" fmla="*/ 0 h 1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0"/>
              <a:gd name="T16" fmla="*/ 0 h 1800"/>
              <a:gd name="T17" fmla="*/ 2880 w 2880"/>
              <a:gd name="T18" fmla="*/ 1800 h 1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0" h="1800">
                <a:moveTo>
                  <a:pt x="0" y="1800"/>
                </a:moveTo>
                <a:cubicBezTo>
                  <a:pt x="178" y="1593"/>
                  <a:pt x="357" y="1387"/>
                  <a:pt x="600" y="1281"/>
                </a:cubicBezTo>
                <a:cubicBezTo>
                  <a:pt x="843" y="1175"/>
                  <a:pt x="1243" y="1291"/>
                  <a:pt x="1460" y="1161"/>
                </a:cubicBezTo>
                <a:cubicBezTo>
                  <a:pt x="1677" y="1031"/>
                  <a:pt x="1663" y="695"/>
                  <a:pt x="1900" y="501"/>
                </a:cubicBezTo>
                <a:cubicBezTo>
                  <a:pt x="2137" y="307"/>
                  <a:pt x="2717" y="83"/>
                  <a:pt x="2880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8" name="Freeform 26"/>
          <p:cNvSpPr>
            <a:spLocks/>
          </p:cNvSpPr>
          <p:nvPr/>
        </p:nvSpPr>
        <p:spPr bwMode="auto">
          <a:xfrm>
            <a:off x="3562350" y="3021013"/>
            <a:ext cx="1257300" cy="333375"/>
          </a:xfrm>
          <a:custGeom>
            <a:avLst/>
            <a:gdLst>
              <a:gd name="T0" fmla="*/ 0 w 1980"/>
              <a:gd name="T1" fmla="*/ 2147483647 h 525"/>
              <a:gd name="T2" fmla="*/ 2147483647 w 1980"/>
              <a:gd name="T3" fmla="*/ 2147483647 h 525"/>
              <a:gd name="T4" fmla="*/ 2147483647 w 1980"/>
              <a:gd name="T5" fmla="*/ 2147483647 h 525"/>
              <a:gd name="T6" fmla="*/ 2147483647 w 1980"/>
              <a:gd name="T7" fmla="*/ 2147483647 h 525"/>
              <a:gd name="T8" fmla="*/ 0 60000 65536"/>
              <a:gd name="T9" fmla="*/ 0 60000 65536"/>
              <a:gd name="T10" fmla="*/ 0 60000 65536"/>
              <a:gd name="T11" fmla="*/ 0 60000 65536"/>
              <a:gd name="T12" fmla="*/ 0 w 1980"/>
              <a:gd name="T13" fmla="*/ 0 h 525"/>
              <a:gd name="T14" fmla="*/ 1980 w 1980"/>
              <a:gd name="T15" fmla="*/ 525 h 5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80" h="525">
                <a:moveTo>
                  <a:pt x="0" y="525"/>
                </a:moveTo>
                <a:cubicBezTo>
                  <a:pt x="125" y="407"/>
                  <a:pt x="250" y="290"/>
                  <a:pt x="480" y="207"/>
                </a:cubicBezTo>
                <a:cubicBezTo>
                  <a:pt x="710" y="124"/>
                  <a:pt x="1130" y="54"/>
                  <a:pt x="1380" y="27"/>
                </a:cubicBezTo>
                <a:cubicBezTo>
                  <a:pt x="1630" y="0"/>
                  <a:pt x="1880" y="42"/>
                  <a:pt x="1980" y="45"/>
                </a:cubicBezTo>
              </a:path>
            </a:pathLst>
          </a:custGeom>
          <a:noFill/>
          <a:ln w="57150" cmpd="sng">
            <a:solidFill>
              <a:srgbClr val="808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39" name="Rectangle 27"/>
          <p:cNvSpPr>
            <a:spLocks noChangeArrowheads="1"/>
          </p:cNvSpPr>
          <p:nvPr/>
        </p:nvSpPr>
        <p:spPr bwMode="auto">
          <a:xfrm>
            <a:off x="1524000" y="4191000"/>
            <a:ext cx="60960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altLang="zh-CN">
                <a:solidFill>
                  <a:srgbClr val="000000"/>
                </a:solidFill>
              </a:rPr>
              <a:t>Given an Eulerian graph and a collection of (read) paths in the graph, find an Eulerian path that contains all these paths as subpaths.</a:t>
            </a:r>
          </a:p>
          <a:p>
            <a:pPr algn="l" eaLnBrk="0" hangingPunct="0"/>
            <a:endParaRPr kumimoji="1" lang="en-US" altLang="zh-C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2" grpId="0" animBg="1"/>
      <p:bldP spid="64535" grpId="0" animBg="1"/>
      <p:bldP spid="64534" grpId="0" animBg="1"/>
      <p:bldP spid="64538" grpId="0" animBg="1"/>
      <p:bldP spid="64539" grpId="0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4572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zh-CN" sz="3200" smtClean="0"/>
              <a:t>Solving Eulerian Superpath Problem:</a:t>
            </a:r>
            <a:br>
              <a:rPr lang="en-US" altLang="zh-CN" sz="3200" smtClean="0"/>
            </a:br>
            <a:r>
              <a:rPr lang="en-US" altLang="zh-CN" sz="3200" smtClean="0"/>
              <a:t>Equivalent Transformations</a:t>
            </a:r>
            <a:r>
              <a:rPr lang="en-US" altLang="zh-CN" smtClean="0"/>
              <a:t> </a:t>
            </a:r>
          </a:p>
        </p:txBody>
      </p:sp>
      <p:sp>
        <p:nvSpPr>
          <p:cNvPr id="139267" name="Text Box 6"/>
          <p:cNvSpPr txBox="1">
            <a:spLocks noChangeArrowheads="1"/>
          </p:cNvSpPr>
          <p:nvPr/>
        </p:nvSpPr>
        <p:spPr bwMode="auto">
          <a:xfrm>
            <a:off x="533400" y="1752600"/>
            <a:ext cx="81534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kumimoji="1" lang="en-US" altLang="zh-CN" sz="2400"/>
              <a:t>Simplify the system of paths with the goal of transforming the Eulerian Superpath Problem into the Eulerian Path Problem. </a:t>
            </a:r>
          </a:p>
          <a:p>
            <a:pPr algn="l">
              <a:buFont typeface="Wingdings" pitchFamily="2" charset="2"/>
              <a:buChar char="q"/>
            </a:pPr>
            <a:endParaRPr kumimoji="1" lang="en-US" altLang="zh-CN" sz="2400" b="1"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kumimoji="1" lang="en-US" altLang="zh-CN" sz="2400"/>
              <a:t>Equivalent transformation of the repeat graph: there exists a one-to-one correspondence between Eulerian superpaths before and after the transformation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2400"/>
              <a:t>  </a:t>
            </a:r>
          </a:p>
          <a:p>
            <a:pPr algn="l">
              <a:buFont typeface="Wingdings" pitchFamily="2" charset="2"/>
              <a:buChar char="q"/>
            </a:pPr>
            <a:r>
              <a:rPr kumimoji="1" lang="en-US" altLang="zh-CN" sz="2400"/>
              <a:t>Make a series of equivalent transformations</a:t>
            </a:r>
          </a:p>
          <a:p>
            <a:pPr algn="l">
              <a:buFont typeface="Wingdings" pitchFamily="2" charset="2"/>
              <a:buChar char="q"/>
            </a:pPr>
            <a:endParaRPr kumimoji="1" lang="en-US" altLang="zh-CN" sz="2400"/>
          </a:p>
          <a:p>
            <a:pPr algn="l">
              <a:buFont typeface="Wingdings" pitchFamily="2" charset="2"/>
              <a:buNone/>
            </a:pPr>
            <a:r>
              <a:rPr kumimoji="1" lang="en-US" altLang="zh-CN" sz="2400"/>
              <a:t> </a:t>
            </a:r>
          </a:p>
          <a:p>
            <a:pPr algn="l">
              <a:buFont typeface="Wingdings" pitchFamily="2" charset="2"/>
              <a:buNone/>
            </a:pPr>
            <a:r>
              <a:rPr kumimoji="1" lang="en-US" altLang="zh-CN" sz="2400"/>
              <a:t>that reduce every read path in the repeat graph to a single edge in the transformed graph</a:t>
            </a:r>
            <a:endParaRPr kumimoji="1" lang="en-US" altLang="zh-CN" sz="2400" baseline="-30000"/>
          </a:p>
        </p:txBody>
      </p:sp>
      <p:pic>
        <p:nvPicPr>
          <p:cNvPr id="13926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4650" y="4800600"/>
            <a:ext cx="331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Line 8"/>
          <p:cNvSpPr>
            <a:spLocks noChangeShapeType="1"/>
          </p:cNvSpPr>
          <p:nvPr/>
        </p:nvSpPr>
        <p:spPr bwMode="auto">
          <a:xfrm>
            <a:off x="3657600" y="510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270" name="Line 9"/>
          <p:cNvSpPr>
            <a:spLocks noChangeShapeType="1"/>
          </p:cNvSpPr>
          <p:nvPr/>
        </p:nvSpPr>
        <p:spPr bwMode="auto">
          <a:xfrm>
            <a:off x="5181600" y="510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9271" name="Line 10"/>
          <p:cNvSpPr>
            <a:spLocks noChangeShapeType="1"/>
          </p:cNvSpPr>
          <p:nvPr/>
        </p:nvSpPr>
        <p:spPr bwMode="auto">
          <a:xfrm>
            <a:off x="4648200" y="5105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zh-CN" sz="4000" smtClean="0"/>
              <a:t>Eulerian assembly with  mate-pairs</a:t>
            </a:r>
          </a:p>
        </p:txBody>
      </p:sp>
      <p:sp>
        <p:nvSpPr>
          <p:cNvPr id="140291" name="Text Box 1027"/>
          <p:cNvSpPr txBox="1">
            <a:spLocks noChangeArrowheads="1"/>
          </p:cNvSpPr>
          <p:nvPr/>
        </p:nvSpPr>
        <p:spPr bwMode="auto">
          <a:xfrm>
            <a:off x="304800" y="1676400"/>
            <a:ext cx="8382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">
              <a:buFont typeface="Wingdings" pitchFamily="2" charset="2"/>
              <a:buChar char="q"/>
            </a:pPr>
            <a:r>
              <a:rPr kumimoji="1" lang="en-US" altLang="zh-CN" sz="3200"/>
              <a:t>EULER does not mask repeats and analyzes mate-pairs with an approach that is very different from the conventional approach. </a:t>
            </a:r>
          </a:p>
        </p:txBody>
      </p:sp>
      <p:sp>
        <p:nvSpPr>
          <p:cNvPr id="140292" name="Text Box 1028"/>
          <p:cNvSpPr txBox="1">
            <a:spLocks noChangeArrowheads="1"/>
          </p:cNvSpPr>
          <p:nvPr/>
        </p:nvSpPr>
        <p:spPr bwMode="auto">
          <a:xfrm>
            <a:off x="381000" y="3276600"/>
            <a:ext cx="822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kumimoji="1" lang="en-US" altLang="zh-CN" sz="3200"/>
              <a:t>EULER transforms </a:t>
            </a:r>
            <a:r>
              <a:rPr kumimoji="1" lang="en-US" altLang="zh-CN" sz="3200">
                <a:solidFill>
                  <a:srgbClr val="D60093"/>
                </a:solidFill>
              </a:rPr>
              <a:t>MATE-PAIRS</a:t>
            </a:r>
            <a:r>
              <a:rPr kumimoji="1" lang="en-US" altLang="zh-CN" sz="3200"/>
              <a:t>: </a:t>
            </a:r>
          </a:p>
          <a:p>
            <a:pPr algn="just">
              <a:buFont typeface="Wingdings" pitchFamily="2" charset="2"/>
              <a:buNone/>
            </a:pPr>
            <a:endParaRPr kumimoji="1" lang="en-US" altLang="zh-CN" sz="3200"/>
          </a:p>
          <a:p>
            <a:pPr algn="just">
              <a:buFont typeface="Wingdings" pitchFamily="2" charset="2"/>
              <a:buNone/>
            </a:pPr>
            <a:r>
              <a:rPr kumimoji="1" lang="en-US" altLang="zh-CN" sz="3200"/>
              <a:t>“read1 - </a:t>
            </a:r>
            <a:r>
              <a:rPr kumimoji="1" lang="en-US" altLang="zh-CN" sz="3200">
                <a:solidFill>
                  <a:srgbClr val="D60093"/>
                </a:solidFill>
              </a:rPr>
              <a:t>GAP</a:t>
            </a:r>
            <a:r>
              <a:rPr kumimoji="1" lang="en-US" altLang="zh-CN" sz="3200"/>
              <a:t> of length </a:t>
            </a:r>
            <a:r>
              <a:rPr kumimoji="1" lang="en-US" altLang="zh-CN" sz="3200" i="1"/>
              <a:t>d</a:t>
            </a:r>
            <a:r>
              <a:rPr kumimoji="1" lang="en-US" altLang="zh-CN" sz="3200"/>
              <a:t> - read2” </a:t>
            </a:r>
          </a:p>
          <a:p>
            <a:pPr algn="just">
              <a:buFont typeface="Wingdings" pitchFamily="2" charset="2"/>
              <a:buNone/>
            </a:pPr>
            <a:endParaRPr kumimoji="1" lang="en-US" altLang="zh-CN" sz="1600"/>
          </a:p>
          <a:p>
            <a:pPr algn="just">
              <a:buFont typeface="Wingdings" pitchFamily="2" charset="2"/>
              <a:buNone/>
            </a:pPr>
            <a:r>
              <a:rPr kumimoji="1" lang="en-US" altLang="zh-CN" sz="3200"/>
              <a:t>into </a:t>
            </a:r>
            <a:r>
              <a:rPr kumimoji="1" lang="en-US" altLang="zh-CN" sz="3200">
                <a:solidFill>
                  <a:schemeClr val="accent2"/>
                </a:solidFill>
              </a:rPr>
              <a:t>MATE-READS</a:t>
            </a:r>
            <a:r>
              <a:rPr kumimoji="1" lang="en-US" altLang="zh-CN" sz="3200"/>
              <a:t>:</a:t>
            </a:r>
          </a:p>
          <a:p>
            <a:pPr algn="just">
              <a:buFont typeface="Wingdings" pitchFamily="2" charset="2"/>
              <a:buNone/>
            </a:pPr>
            <a:r>
              <a:rPr kumimoji="1" lang="en-US" altLang="zh-CN" sz="1800"/>
              <a:t> </a:t>
            </a:r>
          </a:p>
          <a:p>
            <a:pPr algn="just">
              <a:buFont typeface="Wingdings" pitchFamily="2" charset="2"/>
              <a:buNone/>
            </a:pPr>
            <a:r>
              <a:rPr kumimoji="1" lang="en-US" altLang="zh-CN" sz="3200"/>
              <a:t>“read1 - </a:t>
            </a:r>
            <a:r>
              <a:rPr kumimoji="1" lang="en-US" altLang="zh-CN" sz="3200">
                <a:solidFill>
                  <a:schemeClr val="accent2"/>
                </a:solidFill>
              </a:rPr>
              <a:t>DNA SEQUENCE</a:t>
            </a:r>
            <a:r>
              <a:rPr kumimoji="1" lang="en-US" altLang="zh-CN" sz="3200"/>
              <a:t> of length </a:t>
            </a:r>
            <a:r>
              <a:rPr kumimoji="1" lang="en-US" altLang="zh-CN" sz="3200" i="1"/>
              <a:t>d</a:t>
            </a:r>
            <a:r>
              <a:rPr kumimoji="1" lang="en-US" altLang="zh-CN" sz="3200"/>
              <a:t> – read2”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304800"/>
            <a:ext cx="8604250" cy="685800"/>
          </a:xfrm>
        </p:spPr>
        <p:txBody>
          <a:bodyPr/>
          <a:lstStyle/>
          <a:p>
            <a:pPr eaLnBrk="1" hangingPunct="1"/>
            <a:r>
              <a:rPr lang="en-US" altLang="zh-CN" sz="4000" smtClean="0"/>
              <a:t>Transforming mate-pairs into mate-reads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243263" y="3505200"/>
            <a:ext cx="1722437" cy="196850"/>
            <a:chOff x="1872" y="2448"/>
            <a:chExt cx="1968" cy="240"/>
          </a:xfrm>
        </p:grpSpPr>
        <p:sp>
          <p:nvSpPr>
            <p:cNvPr id="141381" name="Rectangle 22"/>
            <p:cNvSpPr>
              <a:spLocks noChangeArrowheads="1"/>
            </p:cNvSpPr>
            <p:nvPr/>
          </p:nvSpPr>
          <p:spPr bwMode="auto">
            <a:xfrm rot="1227286">
              <a:off x="3744" y="2448"/>
              <a:ext cx="96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2" name="Rectangle 23"/>
            <p:cNvSpPr>
              <a:spLocks noChangeArrowheads="1"/>
            </p:cNvSpPr>
            <p:nvPr/>
          </p:nvSpPr>
          <p:spPr bwMode="auto">
            <a:xfrm rot="20372714" flipH="1">
              <a:off x="1872" y="2448"/>
              <a:ext cx="96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928938" y="3100388"/>
            <a:ext cx="2141537" cy="277812"/>
            <a:chOff x="1584" y="1968"/>
            <a:chExt cx="2448" cy="336"/>
          </a:xfrm>
        </p:grpSpPr>
        <p:sp>
          <p:nvSpPr>
            <p:cNvPr id="141379" name="Rectangle 21"/>
            <p:cNvSpPr>
              <a:spLocks noChangeArrowheads="1"/>
            </p:cNvSpPr>
            <p:nvPr/>
          </p:nvSpPr>
          <p:spPr bwMode="auto">
            <a:xfrm rot="1227286">
              <a:off x="1584" y="1968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80" name="Rectangle 24"/>
            <p:cNvSpPr>
              <a:spLocks noChangeArrowheads="1"/>
            </p:cNvSpPr>
            <p:nvPr/>
          </p:nvSpPr>
          <p:spPr bwMode="auto">
            <a:xfrm rot="20372714" flipH="1">
              <a:off x="3936" y="2064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473" name="Freeform 25"/>
          <p:cNvSpPr>
            <a:spLocks/>
          </p:cNvSpPr>
          <p:nvPr/>
        </p:nvSpPr>
        <p:spPr bwMode="auto">
          <a:xfrm>
            <a:off x="2686050" y="2847975"/>
            <a:ext cx="2644775" cy="500063"/>
          </a:xfrm>
          <a:custGeom>
            <a:avLst/>
            <a:gdLst>
              <a:gd name="T0" fmla="*/ 0 w 3024"/>
              <a:gd name="T1" fmla="*/ 0 h 608"/>
              <a:gd name="T2" fmla="*/ 2147483647 w 3024"/>
              <a:gd name="T3" fmla="*/ 2147483647 h 608"/>
              <a:gd name="T4" fmla="*/ 2147483647 w 3024"/>
              <a:gd name="T5" fmla="*/ 2147483647 h 608"/>
              <a:gd name="T6" fmla="*/ 2147483647 w 3024"/>
              <a:gd name="T7" fmla="*/ 0 h 608"/>
              <a:gd name="T8" fmla="*/ 0 60000 65536"/>
              <a:gd name="T9" fmla="*/ 0 60000 65536"/>
              <a:gd name="T10" fmla="*/ 0 60000 65536"/>
              <a:gd name="T11" fmla="*/ 0 60000 65536"/>
              <a:gd name="T12" fmla="*/ 0 w 3024"/>
              <a:gd name="T13" fmla="*/ 0 h 608"/>
              <a:gd name="T14" fmla="*/ 3024 w 3024"/>
              <a:gd name="T15" fmla="*/ 608 h 6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4" h="608">
                <a:moveTo>
                  <a:pt x="0" y="0"/>
                </a:moveTo>
                <a:cubicBezTo>
                  <a:pt x="300" y="196"/>
                  <a:pt x="600" y="392"/>
                  <a:pt x="960" y="480"/>
                </a:cubicBezTo>
                <a:cubicBezTo>
                  <a:pt x="1320" y="568"/>
                  <a:pt x="1816" y="608"/>
                  <a:pt x="2160" y="528"/>
                </a:cubicBezTo>
                <a:cubicBezTo>
                  <a:pt x="2504" y="448"/>
                  <a:pt x="2880" y="88"/>
                  <a:pt x="3024" y="0"/>
                </a:cubicBezTo>
              </a:path>
            </a:pathLst>
          </a:custGeom>
          <a:noFill/>
          <a:ln w="444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4474" name="Freeform 26"/>
          <p:cNvSpPr>
            <a:spLocks/>
          </p:cNvSpPr>
          <p:nvPr/>
        </p:nvSpPr>
        <p:spPr bwMode="auto">
          <a:xfrm flipV="1">
            <a:off x="2809875" y="3635375"/>
            <a:ext cx="2644775" cy="500063"/>
          </a:xfrm>
          <a:custGeom>
            <a:avLst/>
            <a:gdLst>
              <a:gd name="T0" fmla="*/ 0 w 3024"/>
              <a:gd name="T1" fmla="*/ 0 h 608"/>
              <a:gd name="T2" fmla="*/ 2147483647 w 3024"/>
              <a:gd name="T3" fmla="*/ 2147483647 h 608"/>
              <a:gd name="T4" fmla="*/ 2147483647 w 3024"/>
              <a:gd name="T5" fmla="*/ 2147483647 h 608"/>
              <a:gd name="T6" fmla="*/ 2147483647 w 3024"/>
              <a:gd name="T7" fmla="*/ 0 h 608"/>
              <a:gd name="T8" fmla="*/ 0 60000 65536"/>
              <a:gd name="T9" fmla="*/ 0 60000 65536"/>
              <a:gd name="T10" fmla="*/ 0 60000 65536"/>
              <a:gd name="T11" fmla="*/ 0 60000 65536"/>
              <a:gd name="T12" fmla="*/ 0 w 3024"/>
              <a:gd name="T13" fmla="*/ 0 h 608"/>
              <a:gd name="T14" fmla="*/ 3024 w 3024"/>
              <a:gd name="T15" fmla="*/ 608 h 6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4" h="608">
                <a:moveTo>
                  <a:pt x="0" y="0"/>
                </a:moveTo>
                <a:cubicBezTo>
                  <a:pt x="300" y="196"/>
                  <a:pt x="600" y="392"/>
                  <a:pt x="960" y="480"/>
                </a:cubicBezTo>
                <a:cubicBezTo>
                  <a:pt x="1320" y="568"/>
                  <a:pt x="1816" y="608"/>
                  <a:pt x="2160" y="528"/>
                </a:cubicBezTo>
                <a:cubicBezTo>
                  <a:pt x="2504" y="448"/>
                  <a:pt x="2880" y="88"/>
                  <a:pt x="3024" y="0"/>
                </a:cubicBezTo>
              </a:path>
            </a:pathLst>
          </a:custGeom>
          <a:noFill/>
          <a:ln w="4445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1295400" y="1319213"/>
            <a:ext cx="6858000" cy="685800"/>
            <a:chOff x="816" y="768"/>
            <a:chExt cx="4320" cy="432"/>
          </a:xfrm>
        </p:grpSpPr>
        <p:grpSp>
          <p:nvGrpSpPr>
            <p:cNvPr id="141365" name="Group 56"/>
            <p:cNvGrpSpPr>
              <a:grpSpLocks/>
            </p:cNvGrpSpPr>
            <p:nvPr/>
          </p:nvGrpSpPr>
          <p:grpSpPr bwMode="auto">
            <a:xfrm>
              <a:off x="816" y="768"/>
              <a:ext cx="1680" cy="432"/>
              <a:chOff x="816" y="768"/>
              <a:chExt cx="1680" cy="432"/>
            </a:xfrm>
          </p:grpSpPr>
          <p:sp>
            <p:nvSpPr>
              <p:cNvPr id="141373" name="Line 57"/>
              <p:cNvSpPr>
                <a:spLocks noChangeShapeType="1"/>
              </p:cNvSpPr>
              <p:nvPr/>
            </p:nvSpPr>
            <p:spPr bwMode="auto">
              <a:xfrm>
                <a:off x="816" y="110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4" name="Rectangle 58"/>
              <p:cNvSpPr>
                <a:spLocks noChangeArrowheads="1"/>
              </p:cNvSpPr>
              <p:nvPr/>
            </p:nvSpPr>
            <p:spPr bwMode="auto">
              <a:xfrm>
                <a:off x="1440" y="1008"/>
                <a:ext cx="480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75" name="Line 59"/>
              <p:cNvSpPr>
                <a:spLocks noChangeShapeType="1"/>
              </p:cNvSpPr>
              <p:nvPr/>
            </p:nvSpPr>
            <p:spPr bwMode="auto">
              <a:xfrm>
                <a:off x="1920" y="1104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6" name="Text Box 60"/>
              <p:cNvSpPr txBox="1">
                <a:spLocks noChangeArrowheads="1"/>
              </p:cNvSpPr>
              <p:nvPr/>
            </p:nvSpPr>
            <p:spPr bwMode="auto">
              <a:xfrm>
                <a:off x="1041" y="816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A</a:t>
                </a:r>
              </a:p>
            </p:txBody>
          </p:sp>
          <p:sp>
            <p:nvSpPr>
              <p:cNvPr id="141377" name="Text Box 61"/>
              <p:cNvSpPr txBox="1">
                <a:spLocks noChangeArrowheads="1"/>
              </p:cNvSpPr>
              <p:nvPr/>
            </p:nvSpPr>
            <p:spPr bwMode="auto">
              <a:xfrm>
                <a:off x="1536" y="768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R</a:t>
                </a:r>
              </a:p>
            </p:txBody>
          </p:sp>
          <p:sp>
            <p:nvSpPr>
              <p:cNvPr id="141378" name="Text Box 62"/>
              <p:cNvSpPr txBox="1">
                <a:spLocks noChangeArrowheads="1"/>
              </p:cNvSpPr>
              <p:nvPr/>
            </p:nvSpPr>
            <p:spPr bwMode="auto">
              <a:xfrm>
                <a:off x="2108" y="816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B</a:t>
                </a:r>
              </a:p>
            </p:txBody>
          </p:sp>
        </p:grpSp>
        <p:grpSp>
          <p:nvGrpSpPr>
            <p:cNvPr id="141366" name="Group 63"/>
            <p:cNvGrpSpPr>
              <a:grpSpLocks/>
            </p:cNvGrpSpPr>
            <p:nvPr/>
          </p:nvGrpSpPr>
          <p:grpSpPr bwMode="auto">
            <a:xfrm>
              <a:off x="3120" y="768"/>
              <a:ext cx="2016" cy="432"/>
              <a:chOff x="3120" y="768"/>
              <a:chExt cx="2016" cy="432"/>
            </a:xfrm>
          </p:grpSpPr>
          <p:sp>
            <p:nvSpPr>
              <p:cNvPr id="141367" name="Line 64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8" name="Rectangle 65"/>
              <p:cNvSpPr>
                <a:spLocks noChangeArrowheads="1"/>
              </p:cNvSpPr>
              <p:nvPr/>
            </p:nvSpPr>
            <p:spPr bwMode="auto">
              <a:xfrm>
                <a:off x="3744" y="1008"/>
                <a:ext cx="480" cy="1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69" name="Line 66"/>
              <p:cNvSpPr>
                <a:spLocks noChangeShapeType="1"/>
              </p:cNvSpPr>
              <p:nvPr/>
            </p:nvSpPr>
            <p:spPr bwMode="auto">
              <a:xfrm>
                <a:off x="4224" y="110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0" name="Text Box 67"/>
              <p:cNvSpPr txBox="1">
                <a:spLocks noChangeArrowheads="1"/>
              </p:cNvSpPr>
              <p:nvPr/>
            </p:nvSpPr>
            <p:spPr bwMode="auto">
              <a:xfrm>
                <a:off x="3312" y="864"/>
                <a:ext cx="31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A’</a:t>
                </a:r>
              </a:p>
            </p:txBody>
          </p:sp>
          <p:sp>
            <p:nvSpPr>
              <p:cNvPr id="141371" name="Text Box 68"/>
              <p:cNvSpPr txBox="1">
                <a:spLocks noChangeArrowheads="1"/>
              </p:cNvSpPr>
              <p:nvPr/>
            </p:nvSpPr>
            <p:spPr bwMode="auto">
              <a:xfrm>
                <a:off x="3888" y="768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R</a:t>
                </a:r>
              </a:p>
            </p:txBody>
          </p:sp>
          <p:sp>
            <p:nvSpPr>
              <p:cNvPr id="141372" name="Text Box 69"/>
              <p:cNvSpPr txBox="1">
                <a:spLocks noChangeArrowheads="1"/>
              </p:cNvSpPr>
              <p:nvPr/>
            </p:nvSpPr>
            <p:spPr bwMode="auto">
              <a:xfrm>
                <a:off x="4652" y="864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B’</a:t>
                </a: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/>
        </p:nvGrpSpPr>
        <p:grpSpPr bwMode="auto">
          <a:xfrm>
            <a:off x="2019300" y="1162050"/>
            <a:ext cx="1366838" cy="841375"/>
            <a:chOff x="1272" y="732"/>
            <a:chExt cx="861" cy="530"/>
          </a:xfrm>
        </p:grpSpPr>
        <p:sp>
          <p:nvSpPr>
            <p:cNvPr id="141362" name="Rectangle 71"/>
            <p:cNvSpPr>
              <a:spLocks noChangeArrowheads="1"/>
            </p:cNvSpPr>
            <p:nvPr/>
          </p:nvSpPr>
          <p:spPr bwMode="auto">
            <a:xfrm>
              <a:off x="1272" y="107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3" name="Rectangle 72"/>
            <p:cNvSpPr>
              <a:spLocks noChangeArrowheads="1"/>
            </p:cNvSpPr>
            <p:nvPr/>
          </p:nvSpPr>
          <p:spPr bwMode="auto">
            <a:xfrm>
              <a:off x="2037" y="107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4" name="Freeform 73"/>
            <p:cNvSpPr>
              <a:spLocks/>
            </p:cNvSpPr>
            <p:nvPr/>
          </p:nvSpPr>
          <p:spPr bwMode="auto">
            <a:xfrm>
              <a:off x="1299" y="732"/>
              <a:ext cx="807" cy="338"/>
            </a:xfrm>
            <a:custGeom>
              <a:avLst/>
              <a:gdLst>
                <a:gd name="T0" fmla="*/ 0 w 2400"/>
                <a:gd name="T1" fmla="*/ 160 h 392"/>
                <a:gd name="T2" fmla="*/ 0 w 2400"/>
                <a:gd name="T3" fmla="*/ 22 h 392"/>
                <a:gd name="T4" fmla="*/ 3 w 2400"/>
                <a:gd name="T5" fmla="*/ 22 h 392"/>
                <a:gd name="T6" fmla="*/ 3 w 2400"/>
                <a:gd name="T7" fmla="*/ 160 h 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0"/>
                <a:gd name="T13" fmla="*/ 0 h 392"/>
                <a:gd name="T14" fmla="*/ 2400 w 2400"/>
                <a:gd name="T15" fmla="*/ 392 h 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0" h="392">
                  <a:moveTo>
                    <a:pt x="48" y="392"/>
                  </a:moveTo>
                  <a:cubicBezTo>
                    <a:pt x="24" y="252"/>
                    <a:pt x="0" y="112"/>
                    <a:pt x="336" y="56"/>
                  </a:cubicBezTo>
                  <a:cubicBezTo>
                    <a:pt x="672" y="0"/>
                    <a:pt x="1728" y="0"/>
                    <a:pt x="2064" y="56"/>
                  </a:cubicBezTo>
                  <a:cubicBezTo>
                    <a:pt x="2400" y="112"/>
                    <a:pt x="2304" y="336"/>
                    <a:pt x="2352" y="39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7"/>
          <p:cNvGrpSpPr>
            <a:grpSpLocks/>
          </p:cNvGrpSpPr>
          <p:nvPr/>
        </p:nvGrpSpPr>
        <p:grpSpPr bwMode="auto">
          <a:xfrm>
            <a:off x="5010150" y="1689100"/>
            <a:ext cx="3290888" cy="930275"/>
            <a:chOff x="3156" y="1064"/>
            <a:chExt cx="2073" cy="586"/>
          </a:xfrm>
        </p:grpSpPr>
        <p:sp>
          <p:nvSpPr>
            <p:cNvPr id="141359" name="Rectangle 75"/>
            <p:cNvSpPr>
              <a:spLocks noChangeArrowheads="1"/>
            </p:cNvSpPr>
            <p:nvPr/>
          </p:nvSpPr>
          <p:spPr bwMode="auto">
            <a:xfrm>
              <a:off x="3210" y="1064"/>
              <a:ext cx="9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0" name="Rectangle 76"/>
            <p:cNvSpPr>
              <a:spLocks noChangeArrowheads="1"/>
            </p:cNvSpPr>
            <p:nvPr/>
          </p:nvSpPr>
          <p:spPr bwMode="auto">
            <a:xfrm>
              <a:off x="4968" y="1064"/>
              <a:ext cx="9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61" name="Freeform 77"/>
            <p:cNvSpPr>
              <a:spLocks/>
            </p:cNvSpPr>
            <p:nvPr/>
          </p:nvSpPr>
          <p:spPr bwMode="auto">
            <a:xfrm>
              <a:off x="3156" y="1256"/>
              <a:ext cx="2073" cy="394"/>
            </a:xfrm>
            <a:custGeom>
              <a:avLst/>
              <a:gdLst>
                <a:gd name="T0" fmla="*/ 68 w 2280"/>
                <a:gd name="T1" fmla="*/ 0 h 448"/>
                <a:gd name="T2" fmla="*/ 177 w 2280"/>
                <a:gd name="T3" fmla="*/ 178 h 448"/>
                <a:gd name="T4" fmla="*/ 1125 w 2280"/>
                <a:gd name="T5" fmla="*/ 178 h 448"/>
                <a:gd name="T6" fmla="*/ 1153 w 2280"/>
                <a:gd name="T7" fmla="*/ 0 h 4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0"/>
                <a:gd name="T13" fmla="*/ 0 h 448"/>
                <a:gd name="T14" fmla="*/ 2280 w 2280"/>
                <a:gd name="T15" fmla="*/ 448 h 4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0" h="448">
                  <a:moveTo>
                    <a:pt x="120" y="0"/>
                  </a:moveTo>
                  <a:cubicBezTo>
                    <a:pt x="60" y="160"/>
                    <a:pt x="0" y="320"/>
                    <a:pt x="312" y="384"/>
                  </a:cubicBezTo>
                  <a:cubicBezTo>
                    <a:pt x="624" y="448"/>
                    <a:pt x="1704" y="448"/>
                    <a:pt x="1992" y="384"/>
                  </a:cubicBezTo>
                  <a:cubicBezTo>
                    <a:pt x="2280" y="320"/>
                    <a:pt x="2032" y="64"/>
                    <a:pt x="2040" y="0"/>
                  </a:cubicBezTo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2624138" y="2924175"/>
            <a:ext cx="2981325" cy="1073150"/>
            <a:chOff x="1653" y="1842"/>
            <a:chExt cx="1878" cy="676"/>
          </a:xfrm>
        </p:grpSpPr>
        <p:grpSp>
          <p:nvGrpSpPr>
            <p:cNvPr id="141346" name="Group 19"/>
            <p:cNvGrpSpPr>
              <a:grpSpLocks/>
            </p:cNvGrpSpPr>
            <p:nvPr/>
          </p:nvGrpSpPr>
          <p:grpSpPr bwMode="auto">
            <a:xfrm>
              <a:off x="1653" y="1920"/>
              <a:ext cx="1878" cy="598"/>
              <a:chOff x="1728" y="1632"/>
              <a:chExt cx="2352" cy="720"/>
            </a:xfrm>
          </p:grpSpPr>
          <p:sp>
            <p:nvSpPr>
              <p:cNvPr id="141348" name="Oval 7"/>
              <p:cNvSpPr>
                <a:spLocks noChangeArrowheads="1"/>
              </p:cNvSpPr>
              <p:nvPr/>
            </p:nvSpPr>
            <p:spPr bwMode="auto">
              <a:xfrm>
                <a:off x="1728" y="1632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49" name="Oval 8"/>
              <p:cNvSpPr>
                <a:spLocks noChangeArrowheads="1"/>
              </p:cNvSpPr>
              <p:nvPr/>
            </p:nvSpPr>
            <p:spPr bwMode="auto">
              <a:xfrm>
                <a:off x="2400" y="1872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50" name="Oval 9"/>
              <p:cNvSpPr>
                <a:spLocks noChangeArrowheads="1"/>
              </p:cNvSpPr>
              <p:nvPr/>
            </p:nvSpPr>
            <p:spPr bwMode="auto">
              <a:xfrm>
                <a:off x="1728" y="2160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51" name="Oval 10"/>
              <p:cNvSpPr>
                <a:spLocks noChangeArrowheads="1"/>
              </p:cNvSpPr>
              <p:nvPr/>
            </p:nvSpPr>
            <p:spPr bwMode="auto">
              <a:xfrm>
                <a:off x="3888" y="1632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52" name="Oval 11"/>
              <p:cNvSpPr>
                <a:spLocks noChangeArrowheads="1"/>
              </p:cNvSpPr>
              <p:nvPr/>
            </p:nvSpPr>
            <p:spPr bwMode="auto">
              <a:xfrm>
                <a:off x="3216" y="1872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53" name="Oval 12"/>
              <p:cNvSpPr>
                <a:spLocks noChangeArrowheads="1"/>
              </p:cNvSpPr>
              <p:nvPr/>
            </p:nvSpPr>
            <p:spPr bwMode="auto">
              <a:xfrm>
                <a:off x="3888" y="2160"/>
                <a:ext cx="192" cy="19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54" name="Line 13"/>
              <p:cNvSpPr>
                <a:spLocks noChangeShapeType="1"/>
              </p:cNvSpPr>
              <p:nvPr/>
            </p:nvSpPr>
            <p:spPr bwMode="auto">
              <a:xfrm>
                <a:off x="1920" y="1728"/>
                <a:ext cx="48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5" name="Line 14"/>
              <p:cNvSpPr>
                <a:spLocks noChangeShapeType="1"/>
              </p:cNvSpPr>
              <p:nvPr/>
            </p:nvSpPr>
            <p:spPr bwMode="auto">
              <a:xfrm>
                <a:off x="2592" y="196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6" name="Line 15"/>
              <p:cNvSpPr>
                <a:spLocks noChangeShapeType="1"/>
              </p:cNvSpPr>
              <p:nvPr/>
            </p:nvSpPr>
            <p:spPr bwMode="auto">
              <a:xfrm flipV="1">
                <a:off x="1920" y="2016"/>
                <a:ext cx="48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7" name="Line 16"/>
              <p:cNvSpPr>
                <a:spLocks noChangeShapeType="1"/>
              </p:cNvSpPr>
              <p:nvPr/>
            </p:nvSpPr>
            <p:spPr bwMode="auto">
              <a:xfrm flipV="1">
                <a:off x="3408" y="1728"/>
                <a:ext cx="48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8" name="Line 17"/>
              <p:cNvSpPr>
                <a:spLocks noChangeShapeType="1"/>
              </p:cNvSpPr>
              <p:nvPr/>
            </p:nvSpPr>
            <p:spPr bwMode="auto">
              <a:xfrm>
                <a:off x="3408" y="2016"/>
                <a:ext cx="48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347" name="Text Box 79"/>
            <p:cNvSpPr txBox="1">
              <a:spLocks noChangeArrowheads="1"/>
            </p:cNvSpPr>
            <p:nvPr/>
          </p:nvSpPr>
          <p:spPr bwMode="auto">
            <a:xfrm>
              <a:off x="2452" y="1842"/>
              <a:ext cx="26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/>
                <a:t>R</a:t>
              </a:r>
            </a:p>
          </p:txBody>
        </p:sp>
      </p:grpSp>
      <p:grpSp>
        <p:nvGrpSpPr>
          <p:cNvPr id="11" name="Group 90"/>
          <p:cNvGrpSpPr>
            <a:grpSpLocks/>
          </p:cNvGrpSpPr>
          <p:nvPr/>
        </p:nvGrpSpPr>
        <p:grpSpPr bwMode="auto">
          <a:xfrm>
            <a:off x="2633663" y="3786188"/>
            <a:ext cx="2981325" cy="2000250"/>
            <a:chOff x="1659" y="2385"/>
            <a:chExt cx="1878" cy="1260"/>
          </a:xfrm>
        </p:grpSpPr>
        <p:grpSp>
          <p:nvGrpSpPr>
            <p:cNvPr id="141324" name="Group 86"/>
            <p:cNvGrpSpPr>
              <a:grpSpLocks/>
            </p:cNvGrpSpPr>
            <p:nvPr/>
          </p:nvGrpSpPr>
          <p:grpSpPr bwMode="auto">
            <a:xfrm>
              <a:off x="1659" y="2385"/>
              <a:ext cx="1878" cy="996"/>
              <a:chOff x="1659" y="2385"/>
              <a:chExt cx="1878" cy="996"/>
            </a:xfrm>
          </p:grpSpPr>
          <p:sp>
            <p:nvSpPr>
              <p:cNvPr id="141327" name="Oval 31"/>
              <p:cNvSpPr>
                <a:spLocks noChangeArrowheads="1"/>
              </p:cNvSpPr>
              <p:nvPr/>
            </p:nvSpPr>
            <p:spPr bwMode="auto">
              <a:xfrm>
                <a:off x="1659" y="2759"/>
                <a:ext cx="153" cy="1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28" name="Oval 32"/>
              <p:cNvSpPr>
                <a:spLocks noChangeArrowheads="1"/>
              </p:cNvSpPr>
              <p:nvPr/>
            </p:nvSpPr>
            <p:spPr bwMode="auto">
              <a:xfrm>
                <a:off x="2196" y="2769"/>
                <a:ext cx="153" cy="1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29" name="Oval 33"/>
              <p:cNvSpPr>
                <a:spLocks noChangeArrowheads="1"/>
              </p:cNvSpPr>
              <p:nvPr/>
            </p:nvSpPr>
            <p:spPr bwMode="auto">
              <a:xfrm>
                <a:off x="1659" y="3198"/>
                <a:ext cx="153" cy="1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30" name="Oval 34"/>
              <p:cNvSpPr>
                <a:spLocks noChangeArrowheads="1"/>
              </p:cNvSpPr>
              <p:nvPr/>
            </p:nvSpPr>
            <p:spPr bwMode="auto">
              <a:xfrm>
                <a:off x="3384" y="2759"/>
                <a:ext cx="153" cy="1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31" name="Oval 35"/>
              <p:cNvSpPr>
                <a:spLocks noChangeArrowheads="1"/>
              </p:cNvSpPr>
              <p:nvPr/>
            </p:nvSpPr>
            <p:spPr bwMode="auto">
              <a:xfrm>
                <a:off x="2847" y="2769"/>
                <a:ext cx="153" cy="1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32" name="Oval 36"/>
              <p:cNvSpPr>
                <a:spLocks noChangeArrowheads="1"/>
              </p:cNvSpPr>
              <p:nvPr/>
            </p:nvSpPr>
            <p:spPr bwMode="auto">
              <a:xfrm>
                <a:off x="3384" y="3198"/>
                <a:ext cx="153" cy="1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33" name="Line 29"/>
              <p:cNvSpPr>
                <a:spLocks noChangeShapeType="1"/>
              </p:cNvSpPr>
              <p:nvPr/>
            </p:nvSpPr>
            <p:spPr bwMode="auto">
              <a:xfrm>
                <a:off x="2585" y="2385"/>
                <a:ext cx="0" cy="29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1334" name="Group 51"/>
              <p:cNvGrpSpPr>
                <a:grpSpLocks/>
              </p:cNvGrpSpPr>
              <p:nvPr/>
            </p:nvGrpSpPr>
            <p:grpSpPr bwMode="auto">
              <a:xfrm>
                <a:off x="1812" y="2772"/>
                <a:ext cx="1561" cy="573"/>
                <a:chOff x="1488" y="2880"/>
                <a:chExt cx="2832" cy="1104"/>
              </a:xfrm>
            </p:grpSpPr>
            <p:sp>
              <p:nvSpPr>
                <p:cNvPr id="141340" name="Line 42"/>
                <p:cNvSpPr>
                  <a:spLocks noChangeShapeType="1"/>
                </p:cNvSpPr>
                <p:nvPr/>
              </p:nvSpPr>
              <p:spPr bwMode="auto">
                <a:xfrm>
                  <a:off x="1488" y="3024"/>
                  <a:ext cx="28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41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3888"/>
                  <a:ext cx="28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42" name="Rectangle 45"/>
                <p:cNvSpPr>
                  <a:spLocks noChangeArrowheads="1"/>
                </p:cNvSpPr>
                <p:nvPr/>
              </p:nvSpPr>
              <p:spPr bwMode="auto">
                <a:xfrm>
                  <a:off x="1728" y="2880"/>
                  <a:ext cx="96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343" name="Rectangle 46"/>
                <p:cNvSpPr>
                  <a:spLocks noChangeArrowheads="1"/>
                </p:cNvSpPr>
                <p:nvPr/>
              </p:nvSpPr>
              <p:spPr bwMode="auto">
                <a:xfrm>
                  <a:off x="3984" y="2880"/>
                  <a:ext cx="96" cy="24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344" name="Rectangle 47"/>
                <p:cNvSpPr>
                  <a:spLocks noChangeArrowheads="1"/>
                </p:cNvSpPr>
                <p:nvPr/>
              </p:nvSpPr>
              <p:spPr bwMode="auto">
                <a:xfrm>
                  <a:off x="2016" y="3744"/>
                  <a:ext cx="96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345" name="Rectangle 48"/>
                <p:cNvSpPr>
                  <a:spLocks noChangeArrowheads="1"/>
                </p:cNvSpPr>
                <p:nvPr/>
              </p:nvSpPr>
              <p:spPr bwMode="auto">
                <a:xfrm>
                  <a:off x="3744" y="3744"/>
                  <a:ext cx="96" cy="24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1335" name="Group 52"/>
              <p:cNvGrpSpPr>
                <a:grpSpLocks/>
              </p:cNvGrpSpPr>
              <p:nvPr/>
            </p:nvGrpSpPr>
            <p:grpSpPr bwMode="auto">
              <a:xfrm>
                <a:off x="1848" y="2733"/>
                <a:ext cx="1534" cy="648"/>
                <a:chOff x="1488" y="2832"/>
                <a:chExt cx="2784" cy="1248"/>
              </a:xfrm>
            </p:grpSpPr>
            <p:sp>
              <p:nvSpPr>
                <p:cNvPr id="141338" name="Line 44"/>
                <p:cNvSpPr>
                  <a:spLocks noChangeShapeType="1"/>
                </p:cNvSpPr>
                <p:nvPr/>
              </p:nvSpPr>
              <p:spPr bwMode="auto">
                <a:xfrm>
                  <a:off x="1488" y="2832"/>
                  <a:ext cx="2784" cy="0"/>
                </a:xfrm>
                <a:prstGeom prst="line">
                  <a:avLst/>
                </a:prstGeom>
                <a:noFill/>
                <a:ln w="4445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39" name="Line 49"/>
                <p:cNvSpPr>
                  <a:spLocks noChangeShapeType="1"/>
                </p:cNvSpPr>
                <p:nvPr/>
              </p:nvSpPr>
              <p:spPr bwMode="auto">
                <a:xfrm>
                  <a:off x="1488" y="4080"/>
                  <a:ext cx="2784" cy="0"/>
                </a:xfrm>
                <a:prstGeom prst="line">
                  <a:avLst/>
                </a:prstGeom>
                <a:noFill/>
                <a:ln w="444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1336" name="Oval 81"/>
              <p:cNvSpPr>
                <a:spLocks noChangeArrowheads="1"/>
              </p:cNvSpPr>
              <p:nvPr/>
            </p:nvSpPr>
            <p:spPr bwMode="auto">
              <a:xfrm>
                <a:off x="2196" y="3201"/>
                <a:ext cx="153" cy="1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337" name="Oval 82"/>
              <p:cNvSpPr>
                <a:spLocks noChangeArrowheads="1"/>
              </p:cNvSpPr>
              <p:nvPr/>
            </p:nvSpPr>
            <p:spPr bwMode="auto">
              <a:xfrm>
                <a:off x="2847" y="3201"/>
                <a:ext cx="153" cy="16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1325" name="Text Box 88"/>
            <p:cNvSpPr txBox="1">
              <a:spLocks noChangeArrowheads="1"/>
            </p:cNvSpPr>
            <p:nvPr/>
          </p:nvSpPr>
          <p:spPr bwMode="auto">
            <a:xfrm>
              <a:off x="2456" y="281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R</a:t>
              </a:r>
            </a:p>
          </p:txBody>
        </p:sp>
        <p:sp>
          <p:nvSpPr>
            <p:cNvPr id="141326" name="Text Box 89"/>
            <p:cNvSpPr txBox="1">
              <a:spLocks noChangeArrowheads="1"/>
            </p:cNvSpPr>
            <p:nvPr/>
          </p:nvSpPr>
          <p:spPr bwMode="auto">
            <a:xfrm>
              <a:off x="2460" y="3357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/>
                <a:t>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3" grpId="0" animBg="1"/>
      <p:bldP spid="1044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0"/>
            <a:ext cx="89027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Shotgun Protein Sequencing by MS vs. Edman degradation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3725" y="1233488"/>
            <a:ext cx="5018088" cy="53578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/>
              <a:t>     Novel proteins are still determined by laborious Edman degradation.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Integrillin (Millennium Pharma)</a:t>
            </a:r>
            <a:r>
              <a:rPr lang="en-US" sz="1600" smtClean="0"/>
              <a:t>, a blood clot prevention drug derived from snake venom.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Ziconotide (Elan)</a:t>
            </a:r>
            <a:r>
              <a:rPr lang="en-US" sz="1600" smtClean="0"/>
              <a:t>, 20x more potent than morphine and has no addiction side effects, derived from snail venom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Many important proteins are not inscribed in genomes</a:t>
            </a:r>
          </a:p>
          <a:p>
            <a:pPr lvl="1" eaLnBrk="1" hangingPunct="1">
              <a:lnSpc>
                <a:spcPct val="80000"/>
              </a:lnSpc>
            </a:pPr>
            <a:endParaRPr lang="en-US" sz="1600" smtClean="0"/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Fusion proteins</a:t>
            </a:r>
            <a:r>
              <a:rPr lang="en-US" sz="1600" smtClean="0"/>
              <a:t> in tumors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/>
              <a:t>Antibodies (collaboration with Genentech)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smtClean="0">
                <a:solidFill>
                  <a:srgbClr val="3333FF"/>
                </a:solidFill>
              </a:rPr>
              <a:t>Non-ribosomal peptides</a:t>
            </a:r>
            <a:r>
              <a:rPr lang="en-US" sz="1600" smtClean="0">
                <a:solidFill>
                  <a:srgbClr val="3333FF"/>
                </a:solidFill>
              </a:rPr>
              <a:t> and other natural products represent 9 out of top 20 bestselling drugs (collaboration with UCSD School of Pharmacy)</a:t>
            </a:r>
            <a:r>
              <a:rPr lang="en-US" sz="1600" smtClean="0"/>
              <a:t>                   </a:t>
            </a:r>
            <a:endParaRPr lang="en-US" sz="1600" i="1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i="1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400" b="1" smtClean="0"/>
              <a:t>Challenge: Substitute slow and inefficient Edman degradation by a fast  </a:t>
            </a:r>
            <a:r>
              <a:rPr lang="en-US" sz="2400" b="1" smtClean="0">
                <a:solidFill>
                  <a:srgbClr val="FF0000"/>
                </a:solidFill>
              </a:rPr>
              <a:t>protein sequencing</a:t>
            </a:r>
            <a:r>
              <a:rPr lang="en-US" sz="2400" b="1" smtClean="0"/>
              <a:t> technique</a:t>
            </a:r>
            <a:endParaRPr lang="en-US" sz="240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519738" y="1382713"/>
          <a:ext cx="3463925" cy="4467225"/>
        </p:xfrm>
        <a:graphic>
          <a:graphicData uri="http://schemas.openxmlformats.org/presentationml/2006/ole">
            <p:oleObj spid="_x0000_s2050" name="Acrobat Document" r:id="rId4" imgW="5894640" imgH="7621920" progId="AcroExch.Document.7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140450" y="5722938"/>
            <a:ext cx="2171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cs typeface="Arial" charset="0"/>
              </a:rPr>
              <a:t>Bandeira et al, 2007</a:t>
            </a:r>
            <a:r>
              <a:rPr lang="en-US">
                <a:cs typeface="Arial" charset="0"/>
              </a:rPr>
              <a:t> </a:t>
            </a:r>
          </a:p>
        </p:txBody>
      </p:sp>
      <p:pic>
        <p:nvPicPr>
          <p:cNvPr id="2054" name="Picture 6" descr="snake_ma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3" y="1735138"/>
            <a:ext cx="8397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geographers-cone-sna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" y="2536825"/>
            <a:ext cx="849313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EULER: Increasing the effective read length.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EULER provides an algorithmic shortcut for the still unsolved experimental problem of increasing read length.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Assuming that the insert length in 5000 bp, EULER provides a tenfold increase in the effective length of reads (from 500 to 5000 bp).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Since EULER does not mask repeats, a significantly larger portion of mate-pairs can be transformed into mate-reads as compared to other assemblers.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Repeat graph before and after Euler-DB: N. Meningitidis sequencing project</a:t>
            </a:r>
          </a:p>
        </p:txBody>
      </p:sp>
      <p:pic>
        <p:nvPicPr>
          <p:cNvPr id="143363" name="Picture 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7556500" cy="956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125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zh-CN" sz="3200" smtClean="0"/>
              <a:t>Transforming mate-pairs into mate- paths: 3 cases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3490913"/>
            <a:ext cx="1625600" cy="2667000"/>
            <a:chOff x="1008" y="2352"/>
            <a:chExt cx="1024" cy="1680"/>
          </a:xfrm>
        </p:grpSpPr>
        <p:sp>
          <p:nvSpPr>
            <p:cNvPr id="144401" name="Line 4"/>
            <p:cNvSpPr>
              <a:spLocks noChangeShapeType="1"/>
            </p:cNvSpPr>
            <p:nvPr/>
          </p:nvSpPr>
          <p:spPr bwMode="auto">
            <a:xfrm>
              <a:off x="1056" y="2352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2" name="Line 5"/>
            <p:cNvSpPr>
              <a:spLocks noChangeShapeType="1"/>
            </p:cNvSpPr>
            <p:nvPr/>
          </p:nvSpPr>
          <p:spPr bwMode="auto">
            <a:xfrm flipH="1">
              <a:off x="1488" y="2352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3" name="Line 6"/>
            <p:cNvSpPr>
              <a:spLocks noChangeShapeType="1"/>
            </p:cNvSpPr>
            <p:nvPr/>
          </p:nvSpPr>
          <p:spPr bwMode="auto">
            <a:xfrm>
              <a:off x="1488" y="264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4" name="Freeform 7"/>
            <p:cNvSpPr>
              <a:spLocks/>
            </p:cNvSpPr>
            <p:nvPr/>
          </p:nvSpPr>
          <p:spPr bwMode="auto">
            <a:xfrm>
              <a:off x="1344" y="3024"/>
              <a:ext cx="144" cy="384"/>
            </a:xfrm>
            <a:custGeom>
              <a:avLst/>
              <a:gdLst>
                <a:gd name="T0" fmla="*/ 144 w 144"/>
                <a:gd name="T1" fmla="*/ 0 h 384"/>
                <a:gd name="T2" fmla="*/ 0 w 144"/>
                <a:gd name="T3" fmla="*/ 192 h 384"/>
                <a:gd name="T4" fmla="*/ 144 w 144"/>
                <a:gd name="T5" fmla="*/ 384 h 384"/>
                <a:gd name="T6" fmla="*/ 0 60000 65536"/>
                <a:gd name="T7" fmla="*/ 0 60000 65536"/>
                <a:gd name="T8" fmla="*/ 0 60000 65536"/>
                <a:gd name="T9" fmla="*/ 0 w 144"/>
                <a:gd name="T10" fmla="*/ 0 h 384"/>
                <a:gd name="T11" fmla="*/ 144 w 14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384">
                  <a:moveTo>
                    <a:pt x="144" y="0"/>
                  </a:moveTo>
                  <a:cubicBezTo>
                    <a:pt x="72" y="64"/>
                    <a:pt x="0" y="128"/>
                    <a:pt x="0" y="192"/>
                  </a:cubicBezTo>
                  <a:cubicBezTo>
                    <a:pt x="0" y="256"/>
                    <a:pt x="120" y="352"/>
                    <a:pt x="144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5" name="Freeform 8"/>
            <p:cNvSpPr>
              <a:spLocks/>
            </p:cNvSpPr>
            <p:nvPr/>
          </p:nvSpPr>
          <p:spPr bwMode="auto">
            <a:xfrm flipH="1">
              <a:off x="1488" y="3024"/>
              <a:ext cx="144" cy="384"/>
            </a:xfrm>
            <a:custGeom>
              <a:avLst/>
              <a:gdLst>
                <a:gd name="T0" fmla="*/ 144 w 144"/>
                <a:gd name="T1" fmla="*/ 0 h 384"/>
                <a:gd name="T2" fmla="*/ 0 w 144"/>
                <a:gd name="T3" fmla="*/ 192 h 384"/>
                <a:gd name="T4" fmla="*/ 144 w 144"/>
                <a:gd name="T5" fmla="*/ 384 h 384"/>
                <a:gd name="T6" fmla="*/ 0 60000 65536"/>
                <a:gd name="T7" fmla="*/ 0 60000 65536"/>
                <a:gd name="T8" fmla="*/ 0 60000 65536"/>
                <a:gd name="T9" fmla="*/ 0 w 144"/>
                <a:gd name="T10" fmla="*/ 0 h 384"/>
                <a:gd name="T11" fmla="*/ 144 w 14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384">
                  <a:moveTo>
                    <a:pt x="144" y="0"/>
                  </a:moveTo>
                  <a:cubicBezTo>
                    <a:pt x="72" y="64"/>
                    <a:pt x="0" y="128"/>
                    <a:pt x="0" y="192"/>
                  </a:cubicBezTo>
                  <a:cubicBezTo>
                    <a:pt x="0" y="256"/>
                    <a:pt x="120" y="352"/>
                    <a:pt x="144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6" name="Line 9"/>
            <p:cNvSpPr>
              <a:spLocks noChangeShapeType="1"/>
            </p:cNvSpPr>
            <p:nvPr/>
          </p:nvSpPr>
          <p:spPr bwMode="auto">
            <a:xfrm>
              <a:off x="1488" y="33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7" name="Line 10"/>
            <p:cNvSpPr>
              <a:spLocks noChangeShapeType="1"/>
            </p:cNvSpPr>
            <p:nvPr/>
          </p:nvSpPr>
          <p:spPr bwMode="auto">
            <a:xfrm flipH="1">
              <a:off x="1056" y="3744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8" name="Line 11"/>
            <p:cNvSpPr>
              <a:spLocks noChangeShapeType="1"/>
            </p:cNvSpPr>
            <p:nvPr/>
          </p:nvSpPr>
          <p:spPr bwMode="auto">
            <a:xfrm>
              <a:off x="1488" y="3744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09" name="Text Box 12"/>
            <p:cNvSpPr txBox="1">
              <a:spLocks noChangeArrowheads="1"/>
            </p:cNvSpPr>
            <p:nvPr/>
          </p:nvSpPr>
          <p:spPr bwMode="auto">
            <a:xfrm>
              <a:off x="1008" y="235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A</a:t>
              </a:r>
            </a:p>
          </p:txBody>
        </p:sp>
        <p:sp>
          <p:nvSpPr>
            <p:cNvPr id="144410" name="Text Box 13"/>
            <p:cNvSpPr txBox="1">
              <a:spLocks noChangeArrowheads="1"/>
            </p:cNvSpPr>
            <p:nvPr/>
          </p:nvSpPr>
          <p:spPr bwMode="auto">
            <a:xfrm>
              <a:off x="1713" y="2352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A’</a:t>
              </a:r>
            </a:p>
          </p:txBody>
        </p:sp>
        <p:sp>
          <p:nvSpPr>
            <p:cNvPr id="144411" name="Text Box 14"/>
            <p:cNvSpPr txBox="1">
              <a:spLocks noChangeArrowheads="1"/>
            </p:cNvSpPr>
            <p:nvPr/>
          </p:nvSpPr>
          <p:spPr bwMode="auto">
            <a:xfrm>
              <a:off x="1233" y="2640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1</a:t>
              </a:r>
            </a:p>
          </p:txBody>
        </p:sp>
        <p:sp>
          <p:nvSpPr>
            <p:cNvPr id="144412" name="Text Box 15"/>
            <p:cNvSpPr txBox="1">
              <a:spLocks noChangeArrowheads="1"/>
            </p:cNvSpPr>
            <p:nvPr/>
          </p:nvSpPr>
          <p:spPr bwMode="auto">
            <a:xfrm>
              <a:off x="1239" y="340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2</a:t>
              </a:r>
            </a:p>
          </p:txBody>
        </p:sp>
        <p:sp>
          <p:nvSpPr>
            <p:cNvPr id="144413" name="Text Box 16"/>
            <p:cNvSpPr txBox="1">
              <a:spLocks noChangeArrowheads="1"/>
            </p:cNvSpPr>
            <p:nvPr/>
          </p:nvSpPr>
          <p:spPr bwMode="auto">
            <a:xfrm>
              <a:off x="1128" y="3072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B</a:t>
              </a:r>
            </a:p>
          </p:txBody>
        </p:sp>
        <p:sp>
          <p:nvSpPr>
            <p:cNvPr id="144414" name="Text Box 17"/>
            <p:cNvSpPr txBox="1">
              <a:spLocks noChangeArrowheads="1"/>
            </p:cNvSpPr>
            <p:nvPr/>
          </p:nvSpPr>
          <p:spPr bwMode="auto">
            <a:xfrm>
              <a:off x="1660" y="3072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B’</a:t>
              </a:r>
            </a:p>
          </p:txBody>
        </p:sp>
        <p:sp>
          <p:nvSpPr>
            <p:cNvPr id="144415" name="Text Box 18"/>
            <p:cNvSpPr txBox="1">
              <a:spLocks noChangeArrowheads="1"/>
            </p:cNvSpPr>
            <p:nvPr/>
          </p:nvSpPr>
          <p:spPr bwMode="auto">
            <a:xfrm>
              <a:off x="1104" y="364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C</a:t>
              </a:r>
            </a:p>
          </p:txBody>
        </p:sp>
        <p:sp>
          <p:nvSpPr>
            <p:cNvPr id="144416" name="Text Box 19"/>
            <p:cNvSpPr txBox="1">
              <a:spLocks noChangeArrowheads="1"/>
            </p:cNvSpPr>
            <p:nvPr/>
          </p:nvSpPr>
          <p:spPr bwMode="auto">
            <a:xfrm>
              <a:off x="1636" y="364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C’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733800" y="3671888"/>
            <a:ext cx="228600" cy="2286000"/>
            <a:chOff x="1008" y="2448"/>
            <a:chExt cx="144" cy="1440"/>
          </a:xfrm>
        </p:grpSpPr>
        <p:sp>
          <p:nvSpPr>
            <p:cNvPr id="144399" name="Rectangle 21"/>
            <p:cNvSpPr>
              <a:spLocks noChangeArrowheads="1"/>
            </p:cNvSpPr>
            <p:nvPr/>
          </p:nvSpPr>
          <p:spPr bwMode="auto">
            <a:xfrm rot="1944996">
              <a:off x="1008" y="2448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0" name="Rectangle 22"/>
            <p:cNvSpPr>
              <a:spLocks noChangeArrowheads="1"/>
            </p:cNvSpPr>
            <p:nvPr/>
          </p:nvSpPr>
          <p:spPr bwMode="auto">
            <a:xfrm rot="19398453" flipH="1">
              <a:off x="1056" y="3696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038600" y="4433888"/>
            <a:ext cx="685800" cy="1676400"/>
            <a:chOff x="2544" y="3072"/>
            <a:chExt cx="432" cy="1056"/>
          </a:xfrm>
        </p:grpSpPr>
        <p:grpSp>
          <p:nvGrpSpPr>
            <p:cNvPr id="144395" name="Group 23"/>
            <p:cNvGrpSpPr>
              <a:grpSpLocks/>
            </p:cNvGrpSpPr>
            <p:nvPr/>
          </p:nvGrpSpPr>
          <p:grpSpPr bwMode="auto">
            <a:xfrm>
              <a:off x="2544" y="3216"/>
              <a:ext cx="384" cy="912"/>
              <a:chOff x="1200" y="3072"/>
              <a:chExt cx="384" cy="912"/>
            </a:xfrm>
          </p:grpSpPr>
          <p:sp>
            <p:nvSpPr>
              <p:cNvPr id="144397" name="Rectangle 24"/>
              <p:cNvSpPr>
                <a:spLocks noChangeArrowheads="1"/>
              </p:cNvSpPr>
              <p:nvPr/>
            </p:nvSpPr>
            <p:spPr bwMode="auto">
              <a:xfrm rot="2707115">
                <a:off x="1248" y="3024"/>
                <a:ext cx="96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8" name="Rectangle 25"/>
              <p:cNvSpPr>
                <a:spLocks noChangeArrowheads="1"/>
              </p:cNvSpPr>
              <p:nvPr/>
            </p:nvSpPr>
            <p:spPr bwMode="auto">
              <a:xfrm rot="2707115">
                <a:off x="1440" y="3840"/>
                <a:ext cx="96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4396" name="Freeform 26"/>
            <p:cNvSpPr>
              <a:spLocks/>
            </p:cNvSpPr>
            <p:nvPr/>
          </p:nvSpPr>
          <p:spPr bwMode="auto">
            <a:xfrm>
              <a:off x="2640" y="3072"/>
              <a:ext cx="336" cy="864"/>
            </a:xfrm>
            <a:custGeom>
              <a:avLst/>
              <a:gdLst>
                <a:gd name="T0" fmla="*/ 0 w 336"/>
                <a:gd name="T1" fmla="*/ 0 h 864"/>
                <a:gd name="T2" fmla="*/ 144 w 336"/>
                <a:gd name="T3" fmla="*/ 144 h 864"/>
                <a:gd name="T4" fmla="*/ 96 w 336"/>
                <a:gd name="T5" fmla="*/ 624 h 864"/>
                <a:gd name="T6" fmla="*/ 336 w 336"/>
                <a:gd name="T7" fmla="*/ 864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864"/>
                <a:gd name="T14" fmla="*/ 336 w 336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864">
                  <a:moveTo>
                    <a:pt x="0" y="0"/>
                  </a:moveTo>
                  <a:cubicBezTo>
                    <a:pt x="64" y="20"/>
                    <a:pt x="128" y="40"/>
                    <a:pt x="144" y="144"/>
                  </a:cubicBezTo>
                  <a:cubicBezTo>
                    <a:pt x="160" y="248"/>
                    <a:pt x="64" y="504"/>
                    <a:pt x="96" y="624"/>
                  </a:cubicBezTo>
                  <a:cubicBezTo>
                    <a:pt x="128" y="744"/>
                    <a:pt x="296" y="824"/>
                    <a:pt x="336" y="864"/>
                  </a:cubicBezTo>
                </a:path>
              </a:pathLst>
            </a:custGeom>
            <a:noFill/>
            <a:ln w="9525" cap="flat">
              <a:solidFill>
                <a:srgbClr val="0000FF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915" name="Text Box 27"/>
          <p:cNvSpPr txBox="1">
            <a:spLocks noChangeArrowheads="1"/>
          </p:cNvSpPr>
          <p:nvPr/>
        </p:nvSpPr>
        <p:spPr bwMode="auto">
          <a:xfrm>
            <a:off x="685800" y="976313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kumimoji="1" lang="en-US" altLang="zh-CN" sz="2400"/>
              <a:t>Clone length does not match the length of any path between the two ends.</a:t>
            </a:r>
          </a:p>
        </p:txBody>
      </p:sp>
      <p:sp>
        <p:nvSpPr>
          <p:cNvPr id="165916" name="Text Box 28"/>
          <p:cNvSpPr txBox="1">
            <a:spLocks noChangeArrowheads="1"/>
          </p:cNvSpPr>
          <p:nvPr/>
        </p:nvSpPr>
        <p:spPr bwMode="auto">
          <a:xfrm>
            <a:off x="685800" y="179070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kumimoji="1" lang="en-US" altLang="zh-CN" sz="2400"/>
              <a:t>Clone length matches the length of exactly one path between the two ends.</a:t>
            </a:r>
          </a:p>
        </p:txBody>
      </p:sp>
      <p:sp>
        <p:nvSpPr>
          <p:cNvPr id="165917" name="Text Box 29"/>
          <p:cNvSpPr txBox="1">
            <a:spLocks noChangeArrowheads="1"/>
          </p:cNvSpPr>
          <p:nvPr/>
        </p:nvSpPr>
        <p:spPr bwMode="auto">
          <a:xfrm>
            <a:off x="685800" y="2574925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kumimoji="1" lang="en-US" altLang="zh-CN" sz="2400"/>
              <a:t>Clone length matches the length of more than one paths between the two ends.</a:t>
            </a:r>
          </a:p>
        </p:txBody>
      </p:sp>
      <p:sp>
        <p:nvSpPr>
          <p:cNvPr id="165918" name="Freeform 30"/>
          <p:cNvSpPr>
            <a:spLocks/>
          </p:cNvSpPr>
          <p:nvPr/>
        </p:nvSpPr>
        <p:spPr bwMode="auto">
          <a:xfrm>
            <a:off x="3048000" y="3824288"/>
            <a:ext cx="723900" cy="1905000"/>
          </a:xfrm>
          <a:custGeom>
            <a:avLst/>
            <a:gdLst>
              <a:gd name="T0" fmla="*/ 0 w 456"/>
              <a:gd name="T1" fmla="*/ 0 h 1200"/>
              <a:gd name="T2" fmla="*/ 2147483647 w 456"/>
              <a:gd name="T3" fmla="*/ 2147483647 h 1200"/>
              <a:gd name="T4" fmla="*/ 2147483647 w 456"/>
              <a:gd name="T5" fmla="*/ 2147483647 h 1200"/>
              <a:gd name="T6" fmla="*/ 2147483647 w 456"/>
              <a:gd name="T7" fmla="*/ 2147483647 h 1200"/>
              <a:gd name="T8" fmla="*/ 2147483647 w 456"/>
              <a:gd name="T9" fmla="*/ 2147483647 h 1200"/>
              <a:gd name="T10" fmla="*/ 2147483647 w 456"/>
              <a:gd name="T11" fmla="*/ 2147483647 h 1200"/>
              <a:gd name="T12" fmla="*/ 2147483647 w 456"/>
              <a:gd name="T13" fmla="*/ 2147483647 h 1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1200"/>
              <a:gd name="T23" fmla="*/ 456 w 456"/>
              <a:gd name="T24" fmla="*/ 1200 h 1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1200">
                <a:moveTo>
                  <a:pt x="0" y="0"/>
                </a:moveTo>
                <a:cubicBezTo>
                  <a:pt x="156" y="100"/>
                  <a:pt x="312" y="200"/>
                  <a:pt x="384" y="288"/>
                </a:cubicBezTo>
                <a:cubicBezTo>
                  <a:pt x="456" y="376"/>
                  <a:pt x="456" y="472"/>
                  <a:pt x="432" y="528"/>
                </a:cubicBezTo>
                <a:cubicBezTo>
                  <a:pt x="408" y="584"/>
                  <a:pt x="248" y="576"/>
                  <a:pt x="240" y="624"/>
                </a:cubicBezTo>
                <a:cubicBezTo>
                  <a:pt x="232" y="672"/>
                  <a:pt x="360" y="752"/>
                  <a:pt x="384" y="816"/>
                </a:cubicBezTo>
                <a:cubicBezTo>
                  <a:pt x="408" y="880"/>
                  <a:pt x="424" y="944"/>
                  <a:pt x="384" y="1008"/>
                </a:cubicBezTo>
                <a:cubicBezTo>
                  <a:pt x="344" y="1072"/>
                  <a:pt x="184" y="1168"/>
                  <a:pt x="144" y="120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922" name="Freeform 34"/>
          <p:cNvSpPr>
            <a:spLocks/>
          </p:cNvSpPr>
          <p:nvPr/>
        </p:nvSpPr>
        <p:spPr bwMode="auto">
          <a:xfrm>
            <a:off x="3295650" y="3614738"/>
            <a:ext cx="1066800" cy="2514600"/>
          </a:xfrm>
          <a:custGeom>
            <a:avLst/>
            <a:gdLst>
              <a:gd name="T0" fmla="*/ 0 w 672"/>
              <a:gd name="T1" fmla="*/ 0 h 1584"/>
              <a:gd name="T2" fmla="*/ 2147483647 w 672"/>
              <a:gd name="T3" fmla="*/ 2147483647 h 1584"/>
              <a:gd name="T4" fmla="*/ 2147483647 w 672"/>
              <a:gd name="T5" fmla="*/ 2147483647 h 1584"/>
              <a:gd name="T6" fmla="*/ 2147483647 w 672"/>
              <a:gd name="T7" fmla="*/ 2147483647 h 1584"/>
              <a:gd name="T8" fmla="*/ 2147483647 w 672"/>
              <a:gd name="T9" fmla="*/ 2147483647 h 1584"/>
              <a:gd name="T10" fmla="*/ 2147483647 w 672"/>
              <a:gd name="T11" fmla="*/ 2147483647 h 1584"/>
              <a:gd name="T12" fmla="*/ 2147483647 w 672"/>
              <a:gd name="T13" fmla="*/ 2147483647 h 1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2"/>
              <a:gd name="T22" fmla="*/ 0 h 1584"/>
              <a:gd name="T23" fmla="*/ 672 w 672"/>
              <a:gd name="T24" fmla="*/ 1584 h 1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2" h="1584">
                <a:moveTo>
                  <a:pt x="0" y="0"/>
                </a:moveTo>
                <a:cubicBezTo>
                  <a:pt x="196" y="96"/>
                  <a:pt x="392" y="192"/>
                  <a:pt x="480" y="288"/>
                </a:cubicBezTo>
                <a:cubicBezTo>
                  <a:pt x="568" y="384"/>
                  <a:pt x="496" y="496"/>
                  <a:pt x="528" y="576"/>
                </a:cubicBezTo>
                <a:cubicBezTo>
                  <a:pt x="560" y="656"/>
                  <a:pt x="672" y="704"/>
                  <a:pt x="672" y="768"/>
                </a:cubicBezTo>
                <a:cubicBezTo>
                  <a:pt x="672" y="832"/>
                  <a:pt x="552" y="872"/>
                  <a:pt x="528" y="960"/>
                </a:cubicBezTo>
                <a:cubicBezTo>
                  <a:pt x="504" y="1048"/>
                  <a:pt x="584" y="1192"/>
                  <a:pt x="528" y="1296"/>
                </a:cubicBezTo>
                <a:cubicBezTo>
                  <a:pt x="472" y="1400"/>
                  <a:pt x="248" y="1536"/>
                  <a:pt x="192" y="1584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5" grpId="0" autoUpdateAnimBg="0"/>
      <p:bldP spid="165916" grpId="0" autoUpdateAnimBg="0"/>
      <p:bldP spid="165917" grpId="0" autoUpdateAnimBg="0"/>
      <p:bldP spid="165918" grpId="0" animBg="1"/>
      <p:bldP spid="16592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mtClean="0"/>
              <a:t>EULER-SF scaffolds gapped edges in the repeat graph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866900" y="2438400"/>
            <a:ext cx="5410200" cy="1828800"/>
            <a:chOff x="1176" y="1536"/>
            <a:chExt cx="3408" cy="1152"/>
          </a:xfrm>
        </p:grpSpPr>
        <p:sp>
          <p:nvSpPr>
            <p:cNvPr id="145428" name="Oval 8"/>
            <p:cNvSpPr>
              <a:spLocks noChangeArrowheads="1"/>
            </p:cNvSpPr>
            <p:nvPr/>
          </p:nvSpPr>
          <p:spPr bwMode="auto">
            <a:xfrm>
              <a:off x="1176" y="1536"/>
              <a:ext cx="278" cy="3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9" name="Oval 9"/>
            <p:cNvSpPr>
              <a:spLocks noChangeArrowheads="1"/>
            </p:cNvSpPr>
            <p:nvPr/>
          </p:nvSpPr>
          <p:spPr bwMode="auto">
            <a:xfrm>
              <a:off x="2150" y="1920"/>
              <a:ext cx="278" cy="3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0" name="Oval 10"/>
            <p:cNvSpPr>
              <a:spLocks noChangeArrowheads="1"/>
            </p:cNvSpPr>
            <p:nvPr/>
          </p:nvSpPr>
          <p:spPr bwMode="auto">
            <a:xfrm>
              <a:off x="1176" y="2381"/>
              <a:ext cx="278" cy="3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1" name="Oval 11"/>
            <p:cNvSpPr>
              <a:spLocks noChangeArrowheads="1"/>
            </p:cNvSpPr>
            <p:nvPr/>
          </p:nvSpPr>
          <p:spPr bwMode="auto">
            <a:xfrm>
              <a:off x="4306" y="1536"/>
              <a:ext cx="278" cy="3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2" name="Oval 12"/>
            <p:cNvSpPr>
              <a:spLocks noChangeArrowheads="1"/>
            </p:cNvSpPr>
            <p:nvPr/>
          </p:nvSpPr>
          <p:spPr bwMode="auto">
            <a:xfrm>
              <a:off x="3332" y="1920"/>
              <a:ext cx="278" cy="3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3" name="Oval 13"/>
            <p:cNvSpPr>
              <a:spLocks noChangeArrowheads="1"/>
            </p:cNvSpPr>
            <p:nvPr/>
          </p:nvSpPr>
          <p:spPr bwMode="auto">
            <a:xfrm>
              <a:off x="4306" y="2381"/>
              <a:ext cx="278" cy="30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4" name="Line 14"/>
            <p:cNvSpPr>
              <a:spLocks noChangeShapeType="1"/>
            </p:cNvSpPr>
            <p:nvPr/>
          </p:nvSpPr>
          <p:spPr bwMode="auto">
            <a:xfrm>
              <a:off x="1454" y="1690"/>
              <a:ext cx="696" cy="30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35" name="Line 15"/>
            <p:cNvSpPr>
              <a:spLocks noChangeShapeType="1"/>
            </p:cNvSpPr>
            <p:nvPr/>
          </p:nvSpPr>
          <p:spPr bwMode="auto">
            <a:xfrm>
              <a:off x="2428" y="2074"/>
              <a:ext cx="9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36" name="Line 16"/>
            <p:cNvSpPr>
              <a:spLocks noChangeShapeType="1"/>
            </p:cNvSpPr>
            <p:nvPr/>
          </p:nvSpPr>
          <p:spPr bwMode="auto">
            <a:xfrm flipV="1">
              <a:off x="1454" y="2150"/>
              <a:ext cx="696" cy="308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37" name="Line 17"/>
            <p:cNvSpPr>
              <a:spLocks noChangeShapeType="1"/>
            </p:cNvSpPr>
            <p:nvPr/>
          </p:nvSpPr>
          <p:spPr bwMode="auto">
            <a:xfrm flipV="1">
              <a:off x="3610" y="1690"/>
              <a:ext cx="696" cy="307"/>
            </a:xfrm>
            <a:prstGeom prst="line">
              <a:avLst/>
            </a:prstGeom>
            <a:noFill/>
            <a:ln w="28575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38" name="Line 18"/>
            <p:cNvSpPr>
              <a:spLocks noChangeShapeType="1"/>
            </p:cNvSpPr>
            <p:nvPr/>
          </p:nvSpPr>
          <p:spPr bwMode="auto">
            <a:xfrm>
              <a:off x="3610" y="2150"/>
              <a:ext cx="696" cy="308"/>
            </a:xfrm>
            <a:prstGeom prst="line">
              <a:avLst/>
            </a:prstGeom>
            <a:noFill/>
            <a:ln w="28575">
              <a:solidFill>
                <a:srgbClr val="8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2438400" y="2590800"/>
            <a:ext cx="4191000" cy="381000"/>
            <a:chOff x="1536" y="1632"/>
            <a:chExt cx="2640" cy="240"/>
          </a:xfrm>
        </p:grpSpPr>
        <p:sp>
          <p:nvSpPr>
            <p:cNvPr id="145426" name="Rectangle 23"/>
            <p:cNvSpPr>
              <a:spLocks noChangeArrowheads="1"/>
            </p:cNvSpPr>
            <p:nvPr/>
          </p:nvSpPr>
          <p:spPr bwMode="auto">
            <a:xfrm rot="1227286">
              <a:off x="1536" y="1632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7" name="Rectangle 24"/>
            <p:cNvSpPr>
              <a:spLocks noChangeArrowheads="1"/>
            </p:cNvSpPr>
            <p:nvPr/>
          </p:nvSpPr>
          <p:spPr bwMode="auto">
            <a:xfrm rot="20372714" flipH="1">
              <a:off x="4080" y="1632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523" name="Freeform 27"/>
          <p:cNvSpPr>
            <a:spLocks/>
          </p:cNvSpPr>
          <p:nvPr/>
        </p:nvSpPr>
        <p:spPr bwMode="auto">
          <a:xfrm>
            <a:off x="2133600" y="1828800"/>
            <a:ext cx="4800600" cy="609600"/>
          </a:xfrm>
          <a:custGeom>
            <a:avLst/>
            <a:gdLst>
              <a:gd name="T0" fmla="*/ 2147483647 w 3024"/>
              <a:gd name="T1" fmla="*/ 2147483647 h 384"/>
              <a:gd name="T2" fmla="*/ 2147483647 w 3024"/>
              <a:gd name="T3" fmla="*/ 0 h 384"/>
              <a:gd name="T4" fmla="*/ 0 w 3024"/>
              <a:gd name="T5" fmla="*/ 2147483647 h 384"/>
              <a:gd name="T6" fmla="*/ 0 60000 65536"/>
              <a:gd name="T7" fmla="*/ 0 60000 65536"/>
              <a:gd name="T8" fmla="*/ 0 60000 65536"/>
              <a:gd name="T9" fmla="*/ 0 w 3024"/>
              <a:gd name="T10" fmla="*/ 0 h 384"/>
              <a:gd name="T11" fmla="*/ 3024 w 302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24" h="384">
                <a:moveTo>
                  <a:pt x="3024" y="384"/>
                </a:moveTo>
                <a:cubicBezTo>
                  <a:pt x="2532" y="192"/>
                  <a:pt x="2040" y="0"/>
                  <a:pt x="1536" y="0"/>
                </a:cubicBezTo>
                <a:cubicBezTo>
                  <a:pt x="1032" y="0"/>
                  <a:pt x="256" y="320"/>
                  <a:pt x="0" y="38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549" name="Freeform 53"/>
          <p:cNvSpPr>
            <a:spLocks/>
          </p:cNvSpPr>
          <p:nvPr/>
        </p:nvSpPr>
        <p:spPr bwMode="auto">
          <a:xfrm>
            <a:off x="2400300" y="1981200"/>
            <a:ext cx="4241800" cy="609600"/>
          </a:xfrm>
          <a:custGeom>
            <a:avLst/>
            <a:gdLst>
              <a:gd name="T0" fmla="*/ 2147483647 w 2672"/>
              <a:gd name="T1" fmla="*/ 2147483647 h 384"/>
              <a:gd name="T2" fmla="*/ 2147483647 w 2672"/>
              <a:gd name="T3" fmla="*/ 2147483647 h 384"/>
              <a:gd name="T4" fmla="*/ 2147483647 w 2672"/>
              <a:gd name="T5" fmla="*/ 0 h 384"/>
              <a:gd name="T6" fmla="*/ 2147483647 w 2672"/>
              <a:gd name="T7" fmla="*/ 2147483647 h 384"/>
              <a:gd name="T8" fmla="*/ 2147483647 w 2672"/>
              <a:gd name="T9" fmla="*/ 2147483647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2"/>
              <a:gd name="T16" fmla="*/ 0 h 384"/>
              <a:gd name="T17" fmla="*/ 2672 w 2672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2" h="384">
                <a:moveTo>
                  <a:pt x="2280" y="384"/>
                </a:moveTo>
                <a:cubicBezTo>
                  <a:pt x="2476" y="368"/>
                  <a:pt x="2672" y="352"/>
                  <a:pt x="2520" y="288"/>
                </a:cubicBezTo>
                <a:cubicBezTo>
                  <a:pt x="2368" y="224"/>
                  <a:pt x="1760" y="0"/>
                  <a:pt x="1368" y="0"/>
                </a:cubicBezTo>
                <a:cubicBezTo>
                  <a:pt x="976" y="0"/>
                  <a:pt x="336" y="224"/>
                  <a:pt x="168" y="288"/>
                </a:cubicBezTo>
                <a:cubicBezTo>
                  <a:pt x="0" y="352"/>
                  <a:pt x="328" y="368"/>
                  <a:pt x="360" y="384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2641600" y="3733800"/>
            <a:ext cx="3979863" cy="2401888"/>
            <a:chOff x="1664" y="2352"/>
            <a:chExt cx="2507" cy="1513"/>
          </a:xfrm>
        </p:grpSpPr>
        <p:sp>
          <p:nvSpPr>
            <p:cNvPr id="145416" name="Line 28"/>
            <p:cNvSpPr>
              <a:spLocks noChangeShapeType="1"/>
            </p:cNvSpPr>
            <p:nvPr/>
          </p:nvSpPr>
          <p:spPr bwMode="auto">
            <a:xfrm>
              <a:off x="2880" y="235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17" name="Rectangle 42"/>
            <p:cNvSpPr>
              <a:spLocks noChangeArrowheads="1"/>
            </p:cNvSpPr>
            <p:nvPr/>
          </p:nvSpPr>
          <p:spPr bwMode="auto">
            <a:xfrm rot="18829785" flipH="1">
              <a:off x="2496" y="3109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8" name="Rectangle 43"/>
            <p:cNvSpPr>
              <a:spLocks noChangeArrowheads="1"/>
            </p:cNvSpPr>
            <p:nvPr/>
          </p:nvSpPr>
          <p:spPr bwMode="auto">
            <a:xfrm rot="2508724">
              <a:off x="3314" y="3130"/>
              <a:ext cx="9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9" name="Line 59"/>
            <p:cNvSpPr>
              <a:spLocks noChangeShapeType="1"/>
            </p:cNvSpPr>
            <p:nvPr/>
          </p:nvSpPr>
          <p:spPr bwMode="auto">
            <a:xfrm flipH="1">
              <a:off x="2414" y="3109"/>
              <a:ext cx="239" cy="28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0" name="Freeform 56"/>
            <p:cNvSpPr>
              <a:spLocks/>
            </p:cNvSpPr>
            <p:nvPr/>
          </p:nvSpPr>
          <p:spPr bwMode="auto">
            <a:xfrm>
              <a:off x="3206" y="3138"/>
              <a:ext cx="314" cy="400"/>
            </a:xfrm>
            <a:custGeom>
              <a:avLst/>
              <a:gdLst>
                <a:gd name="T0" fmla="*/ 117544 w 96"/>
                <a:gd name="T1" fmla="*/ 15690 h 192"/>
                <a:gd name="T2" fmla="*/ 0 w 96"/>
                <a:gd name="T3" fmla="*/ 0 h 192"/>
                <a:gd name="T4" fmla="*/ 0 60000 65536"/>
                <a:gd name="T5" fmla="*/ 0 60000 65536"/>
                <a:gd name="T6" fmla="*/ 0 w 96"/>
                <a:gd name="T7" fmla="*/ 0 h 192"/>
                <a:gd name="T8" fmla="*/ 96 w 96"/>
                <a:gd name="T9" fmla="*/ 192 h 1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192">
                  <a:moveTo>
                    <a:pt x="96" y="192"/>
                  </a:moveTo>
                  <a:cubicBezTo>
                    <a:pt x="56" y="112"/>
                    <a:pt x="16" y="32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993366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1" name="Line 54"/>
            <p:cNvSpPr>
              <a:spLocks noChangeShapeType="1"/>
            </p:cNvSpPr>
            <p:nvPr/>
          </p:nvSpPr>
          <p:spPr bwMode="auto">
            <a:xfrm flipV="1">
              <a:off x="1664" y="3500"/>
              <a:ext cx="809" cy="365"/>
            </a:xfrm>
            <a:prstGeom prst="line">
              <a:avLst/>
            </a:prstGeom>
            <a:noFill/>
            <a:ln w="38100">
              <a:solidFill>
                <a:srgbClr val="CC99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2" name="Line 55"/>
            <p:cNvSpPr>
              <a:spLocks noChangeShapeType="1"/>
            </p:cNvSpPr>
            <p:nvPr/>
          </p:nvSpPr>
          <p:spPr bwMode="auto">
            <a:xfrm>
              <a:off x="2454" y="3520"/>
              <a:ext cx="105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3" name="Freeform 58"/>
            <p:cNvSpPr>
              <a:spLocks/>
            </p:cNvSpPr>
            <p:nvPr/>
          </p:nvSpPr>
          <p:spPr bwMode="auto">
            <a:xfrm>
              <a:off x="2626" y="2997"/>
              <a:ext cx="611" cy="169"/>
            </a:xfrm>
            <a:custGeom>
              <a:avLst/>
              <a:gdLst>
                <a:gd name="T0" fmla="*/ 3457 w 432"/>
                <a:gd name="T1" fmla="*/ 1323 h 112"/>
                <a:gd name="T2" fmla="*/ 2307 w 432"/>
                <a:gd name="T3" fmla="*/ 184 h 112"/>
                <a:gd name="T4" fmla="*/ 1156 w 432"/>
                <a:gd name="T5" fmla="*/ 184 h 112"/>
                <a:gd name="T6" fmla="*/ 0 w 432"/>
                <a:gd name="T7" fmla="*/ 756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112"/>
                <a:gd name="T14" fmla="*/ 432 w 432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112">
                  <a:moveTo>
                    <a:pt x="432" y="112"/>
                  </a:moveTo>
                  <a:cubicBezTo>
                    <a:pt x="384" y="72"/>
                    <a:pt x="336" y="32"/>
                    <a:pt x="288" y="16"/>
                  </a:cubicBezTo>
                  <a:cubicBezTo>
                    <a:pt x="240" y="0"/>
                    <a:pt x="192" y="8"/>
                    <a:pt x="144" y="16"/>
                  </a:cubicBezTo>
                  <a:cubicBezTo>
                    <a:pt x="96" y="24"/>
                    <a:pt x="24" y="56"/>
                    <a:pt x="0" y="64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4" name="Line 61"/>
            <p:cNvSpPr>
              <a:spLocks noChangeShapeType="1"/>
            </p:cNvSpPr>
            <p:nvPr/>
          </p:nvSpPr>
          <p:spPr bwMode="auto">
            <a:xfrm>
              <a:off x="3475" y="3405"/>
              <a:ext cx="696" cy="308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425" name="Line 70"/>
            <p:cNvSpPr>
              <a:spLocks noChangeShapeType="1"/>
            </p:cNvSpPr>
            <p:nvPr/>
          </p:nvSpPr>
          <p:spPr bwMode="auto">
            <a:xfrm>
              <a:off x="2417" y="3399"/>
              <a:ext cx="105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23" grpId="0" animBg="1"/>
      <p:bldP spid="10654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EULER’s utilization of DB data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752600"/>
            <a:ext cx="8382000" cy="609600"/>
            <a:chOff x="288" y="1008"/>
            <a:chExt cx="5280" cy="384"/>
          </a:xfrm>
        </p:grpSpPr>
        <p:sp>
          <p:nvSpPr>
            <p:cNvPr id="146515" name="Line 4"/>
            <p:cNvSpPr>
              <a:spLocks noChangeShapeType="1"/>
            </p:cNvSpPr>
            <p:nvPr/>
          </p:nvSpPr>
          <p:spPr bwMode="auto">
            <a:xfrm>
              <a:off x="288" y="11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6" name="Rectangle 5"/>
            <p:cNvSpPr>
              <a:spLocks noChangeArrowheads="1"/>
            </p:cNvSpPr>
            <p:nvPr/>
          </p:nvSpPr>
          <p:spPr bwMode="auto">
            <a:xfrm>
              <a:off x="528" y="1008"/>
              <a:ext cx="38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17" name="Line 6"/>
            <p:cNvSpPr>
              <a:spLocks noChangeShapeType="1"/>
            </p:cNvSpPr>
            <p:nvPr/>
          </p:nvSpPr>
          <p:spPr bwMode="auto">
            <a:xfrm>
              <a:off x="912" y="110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8" name="Line 7"/>
            <p:cNvSpPr>
              <a:spLocks noChangeShapeType="1"/>
            </p:cNvSpPr>
            <p:nvPr/>
          </p:nvSpPr>
          <p:spPr bwMode="auto">
            <a:xfrm>
              <a:off x="1584" y="110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19" name="Line 8"/>
            <p:cNvSpPr>
              <a:spLocks noChangeShapeType="1"/>
            </p:cNvSpPr>
            <p:nvPr/>
          </p:nvSpPr>
          <p:spPr bwMode="auto">
            <a:xfrm>
              <a:off x="2304" y="11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0" name="Rectangle 9"/>
            <p:cNvSpPr>
              <a:spLocks noChangeArrowheads="1"/>
            </p:cNvSpPr>
            <p:nvPr/>
          </p:nvSpPr>
          <p:spPr bwMode="auto">
            <a:xfrm>
              <a:off x="2688" y="1008"/>
              <a:ext cx="240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21" name="Line 10"/>
            <p:cNvSpPr>
              <a:spLocks noChangeShapeType="1"/>
            </p:cNvSpPr>
            <p:nvPr/>
          </p:nvSpPr>
          <p:spPr bwMode="auto">
            <a:xfrm>
              <a:off x="2928" y="110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2" name="Line 11"/>
            <p:cNvSpPr>
              <a:spLocks noChangeShapeType="1"/>
            </p:cNvSpPr>
            <p:nvPr/>
          </p:nvSpPr>
          <p:spPr bwMode="auto">
            <a:xfrm>
              <a:off x="3456" y="11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3" name="Rectangle 12"/>
            <p:cNvSpPr>
              <a:spLocks noChangeArrowheads="1"/>
            </p:cNvSpPr>
            <p:nvPr/>
          </p:nvSpPr>
          <p:spPr bwMode="auto">
            <a:xfrm>
              <a:off x="3840" y="1008"/>
              <a:ext cx="38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24" name="Line 13"/>
            <p:cNvSpPr>
              <a:spLocks noChangeShapeType="1"/>
            </p:cNvSpPr>
            <p:nvPr/>
          </p:nvSpPr>
          <p:spPr bwMode="auto">
            <a:xfrm>
              <a:off x="4608" y="11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5" name="Line 14"/>
            <p:cNvSpPr>
              <a:spLocks noChangeShapeType="1"/>
            </p:cNvSpPr>
            <p:nvPr/>
          </p:nvSpPr>
          <p:spPr bwMode="auto">
            <a:xfrm>
              <a:off x="5232" y="110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6" name="Rectangle 15"/>
            <p:cNvSpPr>
              <a:spLocks noChangeArrowheads="1"/>
            </p:cNvSpPr>
            <p:nvPr/>
          </p:nvSpPr>
          <p:spPr bwMode="auto">
            <a:xfrm>
              <a:off x="4992" y="1008"/>
              <a:ext cx="240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27" name="Line 16"/>
            <p:cNvSpPr>
              <a:spLocks noChangeShapeType="1"/>
            </p:cNvSpPr>
            <p:nvPr/>
          </p:nvSpPr>
          <p:spPr bwMode="auto">
            <a:xfrm>
              <a:off x="4224" y="11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528" name="Text Box 17"/>
            <p:cNvSpPr txBox="1">
              <a:spLocks noChangeArrowheads="1"/>
            </p:cNvSpPr>
            <p:nvPr/>
          </p:nvSpPr>
          <p:spPr bwMode="auto">
            <a:xfrm>
              <a:off x="614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1</a:t>
              </a:r>
            </a:p>
          </p:txBody>
        </p:sp>
        <p:sp>
          <p:nvSpPr>
            <p:cNvPr id="146529" name="Text Box 18"/>
            <p:cNvSpPr txBox="1">
              <a:spLocks noChangeArrowheads="1"/>
            </p:cNvSpPr>
            <p:nvPr/>
          </p:nvSpPr>
          <p:spPr bwMode="auto">
            <a:xfrm>
              <a:off x="3936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1</a:t>
              </a:r>
            </a:p>
          </p:txBody>
        </p:sp>
        <p:sp>
          <p:nvSpPr>
            <p:cNvPr id="146530" name="Text Box 19"/>
            <p:cNvSpPr txBox="1">
              <a:spLocks noChangeArrowheads="1"/>
            </p:cNvSpPr>
            <p:nvPr/>
          </p:nvSpPr>
          <p:spPr bwMode="auto">
            <a:xfrm>
              <a:off x="2727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2</a:t>
              </a:r>
            </a:p>
          </p:txBody>
        </p:sp>
        <p:sp>
          <p:nvSpPr>
            <p:cNvPr id="146531" name="Text Box 20"/>
            <p:cNvSpPr txBox="1">
              <a:spLocks noChangeArrowheads="1"/>
            </p:cNvSpPr>
            <p:nvPr/>
          </p:nvSpPr>
          <p:spPr bwMode="auto">
            <a:xfrm>
              <a:off x="5031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2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17500" y="1574800"/>
            <a:ext cx="1790700" cy="482600"/>
            <a:chOff x="200" y="896"/>
            <a:chExt cx="1128" cy="304"/>
          </a:xfrm>
        </p:grpSpPr>
        <p:sp>
          <p:nvSpPr>
            <p:cNvPr id="146512" name="Rectangle 22"/>
            <p:cNvSpPr>
              <a:spLocks noChangeArrowheads="1"/>
            </p:cNvSpPr>
            <p:nvPr/>
          </p:nvSpPr>
          <p:spPr bwMode="auto">
            <a:xfrm>
              <a:off x="384" y="1008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13" name="Rectangle 23"/>
            <p:cNvSpPr>
              <a:spLocks noChangeArrowheads="1"/>
            </p:cNvSpPr>
            <p:nvPr/>
          </p:nvSpPr>
          <p:spPr bwMode="auto">
            <a:xfrm>
              <a:off x="1104" y="1008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14" name="Freeform 24"/>
            <p:cNvSpPr>
              <a:spLocks/>
            </p:cNvSpPr>
            <p:nvPr/>
          </p:nvSpPr>
          <p:spPr bwMode="auto">
            <a:xfrm>
              <a:off x="200" y="896"/>
              <a:ext cx="1128" cy="112"/>
            </a:xfrm>
            <a:custGeom>
              <a:avLst/>
              <a:gdLst>
                <a:gd name="T0" fmla="*/ 184 w 1128"/>
                <a:gd name="T1" fmla="*/ 112 h 112"/>
                <a:gd name="T2" fmla="*/ 136 w 1128"/>
                <a:gd name="T3" fmla="*/ 16 h 112"/>
                <a:gd name="T4" fmla="*/ 1000 w 1128"/>
                <a:gd name="T5" fmla="*/ 16 h 112"/>
                <a:gd name="T6" fmla="*/ 904 w 1128"/>
                <a:gd name="T7" fmla="*/ 112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057400" y="1524000"/>
            <a:ext cx="723900" cy="533400"/>
            <a:chOff x="1296" y="864"/>
            <a:chExt cx="456" cy="336"/>
          </a:xfrm>
        </p:grpSpPr>
        <p:sp>
          <p:nvSpPr>
            <p:cNvPr id="146509" name="Rectangle 26"/>
            <p:cNvSpPr>
              <a:spLocks noChangeArrowheads="1"/>
            </p:cNvSpPr>
            <p:nvPr/>
          </p:nvSpPr>
          <p:spPr bwMode="auto">
            <a:xfrm>
              <a:off x="1344" y="1008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10" name="Rectangle 27"/>
            <p:cNvSpPr>
              <a:spLocks noChangeArrowheads="1"/>
            </p:cNvSpPr>
            <p:nvPr/>
          </p:nvSpPr>
          <p:spPr bwMode="auto">
            <a:xfrm>
              <a:off x="1680" y="1008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11" name="Freeform 28"/>
            <p:cNvSpPr>
              <a:spLocks/>
            </p:cNvSpPr>
            <p:nvPr/>
          </p:nvSpPr>
          <p:spPr bwMode="auto">
            <a:xfrm>
              <a:off x="1296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162300" y="1524000"/>
            <a:ext cx="723900" cy="533400"/>
            <a:chOff x="1992" y="864"/>
            <a:chExt cx="456" cy="336"/>
          </a:xfrm>
        </p:grpSpPr>
        <p:sp>
          <p:nvSpPr>
            <p:cNvPr id="146506" name="Rectangle 30"/>
            <p:cNvSpPr>
              <a:spLocks noChangeArrowheads="1"/>
            </p:cNvSpPr>
            <p:nvPr/>
          </p:nvSpPr>
          <p:spPr bwMode="auto">
            <a:xfrm>
              <a:off x="2016" y="1008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7" name="Rectangle 31"/>
            <p:cNvSpPr>
              <a:spLocks noChangeArrowheads="1"/>
            </p:cNvSpPr>
            <p:nvPr/>
          </p:nvSpPr>
          <p:spPr bwMode="auto">
            <a:xfrm>
              <a:off x="2352" y="1008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8" name="Freeform 32"/>
            <p:cNvSpPr>
              <a:spLocks/>
            </p:cNvSpPr>
            <p:nvPr/>
          </p:nvSpPr>
          <p:spPr bwMode="auto">
            <a:xfrm>
              <a:off x="1992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86200" y="1524000"/>
            <a:ext cx="1219200" cy="533400"/>
            <a:chOff x="2448" y="864"/>
            <a:chExt cx="768" cy="336"/>
          </a:xfrm>
        </p:grpSpPr>
        <p:sp>
          <p:nvSpPr>
            <p:cNvPr id="146503" name="Rectangle 34"/>
            <p:cNvSpPr>
              <a:spLocks noChangeArrowheads="1"/>
            </p:cNvSpPr>
            <p:nvPr/>
          </p:nvSpPr>
          <p:spPr bwMode="auto">
            <a:xfrm>
              <a:off x="2544" y="1008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4" name="Rectangle 35"/>
            <p:cNvSpPr>
              <a:spLocks noChangeArrowheads="1"/>
            </p:cNvSpPr>
            <p:nvPr/>
          </p:nvSpPr>
          <p:spPr bwMode="auto">
            <a:xfrm>
              <a:off x="3072" y="1008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5" name="Freeform 36"/>
            <p:cNvSpPr>
              <a:spLocks/>
            </p:cNvSpPr>
            <p:nvPr/>
          </p:nvSpPr>
          <p:spPr bwMode="auto">
            <a:xfrm>
              <a:off x="2448" y="864"/>
              <a:ext cx="768" cy="144"/>
            </a:xfrm>
            <a:custGeom>
              <a:avLst/>
              <a:gdLst>
                <a:gd name="T0" fmla="*/ 18 w 1128"/>
                <a:gd name="T1" fmla="*/ 505 h 112"/>
                <a:gd name="T2" fmla="*/ 14 w 1128"/>
                <a:gd name="T3" fmla="*/ 75 h 112"/>
                <a:gd name="T4" fmla="*/ 99 w 1128"/>
                <a:gd name="T5" fmla="*/ 75 h 112"/>
                <a:gd name="T6" fmla="*/ 90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105400" y="1524000"/>
            <a:ext cx="723900" cy="533400"/>
            <a:chOff x="3216" y="864"/>
            <a:chExt cx="456" cy="336"/>
          </a:xfrm>
        </p:grpSpPr>
        <p:sp>
          <p:nvSpPr>
            <p:cNvPr id="146500" name="Rectangle 38"/>
            <p:cNvSpPr>
              <a:spLocks noChangeArrowheads="1"/>
            </p:cNvSpPr>
            <p:nvPr/>
          </p:nvSpPr>
          <p:spPr bwMode="auto">
            <a:xfrm>
              <a:off x="3264" y="1008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1" name="Rectangle 39"/>
            <p:cNvSpPr>
              <a:spLocks noChangeArrowheads="1"/>
            </p:cNvSpPr>
            <p:nvPr/>
          </p:nvSpPr>
          <p:spPr bwMode="auto">
            <a:xfrm>
              <a:off x="3552" y="1008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2" name="Freeform 40"/>
            <p:cNvSpPr>
              <a:spLocks/>
            </p:cNvSpPr>
            <p:nvPr/>
          </p:nvSpPr>
          <p:spPr bwMode="auto">
            <a:xfrm>
              <a:off x="3216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791200" y="1524000"/>
            <a:ext cx="1219200" cy="533400"/>
            <a:chOff x="3648" y="864"/>
            <a:chExt cx="768" cy="336"/>
          </a:xfrm>
        </p:grpSpPr>
        <p:sp>
          <p:nvSpPr>
            <p:cNvPr id="146497" name="Rectangle 42"/>
            <p:cNvSpPr>
              <a:spLocks noChangeArrowheads="1"/>
            </p:cNvSpPr>
            <p:nvPr/>
          </p:nvSpPr>
          <p:spPr bwMode="auto">
            <a:xfrm>
              <a:off x="3744" y="1008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8" name="Rectangle 43"/>
            <p:cNvSpPr>
              <a:spLocks noChangeArrowheads="1"/>
            </p:cNvSpPr>
            <p:nvPr/>
          </p:nvSpPr>
          <p:spPr bwMode="auto">
            <a:xfrm>
              <a:off x="4272" y="1008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9" name="Freeform 44"/>
            <p:cNvSpPr>
              <a:spLocks/>
            </p:cNvSpPr>
            <p:nvPr/>
          </p:nvSpPr>
          <p:spPr bwMode="auto">
            <a:xfrm>
              <a:off x="3648" y="864"/>
              <a:ext cx="768" cy="144"/>
            </a:xfrm>
            <a:custGeom>
              <a:avLst/>
              <a:gdLst>
                <a:gd name="T0" fmla="*/ 18 w 1128"/>
                <a:gd name="T1" fmla="*/ 505 h 112"/>
                <a:gd name="T2" fmla="*/ 14 w 1128"/>
                <a:gd name="T3" fmla="*/ 75 h 112"/>
                <a:gd name="T4" fmla="*/ 99 w 1128"/>
                <a:gd name="T5" fmla="*/ 75 h 112"/>
                <a:gd name="T6" fmla="*/ 90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6896100" y="1524000"/>
            <a:ext cx="723900" cy="533400"/>
            <a:chOff x="4344" y="864"/>
            <a:chExt cx="456" cy="336"/>
          </a:xfrm>
        </p:grpSpPr>
        <p:sp>
          <p:nvSpPr>
            <p:cNvPr id="146494" name="Rectangle 46"/>
            <p:cNvSpPr>
              <a:spLocks noChangeArrowheads="1"/>
            </p:cNvSpPr>
            <p:nvPr/>
          </p:nvSpPr>
          <p:spPr bwMode="auto">
            <a:xfrm>
              <a:off x="4368" y="1008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5" name="Rectangle 47"/>
            <p:cNvSpPr>
              <a:spLocks noChangeArrowheads="1"/>
            </p:cNvSpPr>
            <p:nvPr/>
          </p:nvSpPr>
          <p:spPr bwMode="auto">
            <a:xfrm>
              <a:off x="4704" y="1008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6" name="Freeform 48"/>
            <p:cNvSpPr>
              <a:spLocks/>
            </p:cNvSpPr>
            <p:nvPr/>
          </p:nvSpPr>
          <p:spPr bwMode="auto">
            <a:xfrm>
              <a:off x="4344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CC99FF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7620000" y="1524000"/>
            <a:ext cx="1295400" cy="533400"/>
            <a:chOff x="4800" y="864"/>
            <a:chExt cx="816" cy="336"/>
          </a:xfrm>
        </p:grpSpPr>
        <p:sp>
          <p:nvSpPr>
            <p:cNvPr id="146491" name="Rectangle 50"/>
            <p:cNvSpPr>
              <a:spLocks noChangeArrowheads="1"/>
            </p:cNvSpPr>
            <p:nvPr/>
          </p:nvSpPr>
          <p:spPr bwMode="auto">
            <a:xfrm>
              <a:off x="4896" y="1008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2" name="Rectangle 51"/>
            <p:cNvSpPr>
              <a:spLocks noChangeArrowheads="1"/>
            </p:cNvSpPr>
            <p:nvPr/>
          </p:nvSpPr>
          <p:spPr bwMode="auto">
            <a:xfrm>
              <a:off x="5472" y="1008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3" name="Freeform 52"/>
            <p:cNvSpPr>
              <a:spLocks/>
            </p:cNvSpPr>
            <p:nvPr/>
          </p:nvSpPr>
          <p:spPr bwMode="auto">
            <a:xfrm>
              <a:off x="4800" y="864"/>
              <a:ext cx="816" cy="144"/>
            </a:xfrm>
            <a:custGeom>
              <a:avLst/>
              <a:gdLst>
                <a:gd name="T0" fmla="*/ 26 w 1128"/>
                <a:gd name="T1" fmla="*/ 505 h 112"/>
                <a:gd name="T2" fmla="*/ 20 w 1128"/>
                <a:gd name="T3" fmla="*/ 75 h 112"/>
                <a:gd name="T4" fmla="*/ 143 w 1128"/>
                <a:gd name="T5" fmla="*/ 75 h 112"/>
                <a:gd name="T6" fmla="*/ 129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435100" y="3810000"/>
            <a:ext cx="6781800" cy="1676400"/>
            <a:chOff x="624" y="1872"/>
            <a:chExt cx="4272" cy="1056"/>
          </a:xfrm>
        </p:grpSpPr>
        <p:sp>
          <p:nvSpPr>
            <p:cNvPr id="146477" name="Line 54"/>
            <p:cNvSpPr>
              <a:spLocks noChangeShapeType="1"/>
            </p:cNvSpPr>
            <p:nvPr/>
          </p:nvSpPr>
          <p:spPr bwMode="auto">
            <a:xfrm>
              <a:off x="3888" y="2400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478" name="Group 55"/>
            <p:cNvGrpSpPr>
              <a:grpSpLocks/>
            </p:cNvGrpSpPr>
            <p:nvPr/>
          </p:nvGrpSpPr>
          <p:grpSpPr bwMode="auto">
            <a:xfrm>
              <a:off x="624" y="1872"/>
              <a:ext cx="4272" cy="1056"/>
              <a:chOff x="624" y="1872"/>
              <a:chExt cx="4272" cy="1056"/>
            </a:xfrm>
          </p:grpSpPr>
          <p:sp>
            <p:nvSpPr>
              <p:cNvPr id="146479" name="Line 56"/>
              <p:cNvSpPr>
                <a:spLocks noChangeShapeType="1"/>
              </p:cNvSpPr>
              <p:nvPr/>
            </p:nvSpPr>
            <p:spPr bwMode="auto">
              <a:xfrm>
                <a:off x="816" y="1968"/>
                <a:ext cx="384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0" name="Line 57"/>
              <p:cNvSpPr>
                <a:spLocks noChangeShapeType="1"/>
              </p:cNvSpPr>
              <p:nvPr/>
            </p:nvSpPr>
            <p:spPr bwMode="auto">
              <a:xfrm flipV="1">
                <a:off x="624" y="2352"/>
                <a:ext cx="576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1" name="Line 58"/>
              <p:cNvSpPr>
                <a:spLocks noChangeShapeType="1"/>
              </p:cNvSpPr>
              <p:nvPr/>
            </p:nvSpPr>
            <p:spPr bwMode="auto">
              <a:xfrm>
                <a:off x="1200" y="235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2" name="Line 59"/>
              <p:cNvSpPr>
                <a:spLocks noChangeShapeType="1"/>
              </p:cNvSpPr>
              <p:nvPr/>
            </p:nvSpPr>
            <p:spPr bwMode="auto">
              <a:xfrm flipV="1">
                <a:off x="1824" y="1968"/>
                <a:ext cx="384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3" name="Line 60"/>
              <p:cNvSpPr>
                <a:spLocks noChangeShapeType="1"/>
              </p:cNvSpPr>
              <p:nvPr/>
            </p:nvSpPr>
            <p:spPr bwMode="auto">
              <a:xfrm>
                <a:off x="1824" y="2352"/>
                <a:ext cx="480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4" name="Line 61"/>
              <p:cNvSpPr>
                <a:spLocks noChangeShapeType="1"/>
              </p:cNvSpPr>
              <p:nvPr/>
            </p:nvSpPr>
            <p:spPr bwMode="auto">
              <a:xfrm>
                <a:off x="2544" y="1920"/>
                <a:ext cx="5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5" name="Line 62"/>
              <p:cNvSpPr>
                <a:spLocks noChangeShapeType="1"/>
              </p:cNvSpPr>
              <p:nvPr/>
            </p:nvSpPr>
            <p:spPr bwMode="auto">
              <a:xfrm>
                <a:off x="3360" y="2016"/>
                <a:ext cx="528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6" name="Line 63"/>
              <p:cNvSpPr>
                <a:spLocks noChangeShapeType="1"/>
              </p:cNvSpPr>
              <p:nvPr/>
            </p:nvSpPr>
            <p:spPr bwMode="auto">
              <a:xfrm flipV="1">
                <a:off x="3504" y="2400"/>
                <a:ext cx="384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7" name="Line 64"/>
              <p:cNvSpPr>
                <a:spLocks noChangeShapeType="1"/>
              </p:cNvSpPr>
              <p:nvPr/>
            </p:nvSpPr>
            <p:spPr bwMode="auto">
              <a:xfrm flipV="1">
                <a:off x="4368" y="1872"/>
                <a:ext cx="528" cy="5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8" name="Line 65"/>
              <p:cNvSpPr>
                <a:spLocks noChangeShapeType="1"/>
              </p:cNvSpPr>
              <p:nvPr/>
            </p:nvSpPr>
            <p:spPr bwMode="auto">
              <a:xfrm>
                <a:off x="4368" y="2400"/>
                <a:ext cx="288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9" name="Text Box 66"/>
              <p:cNvSpPr txBox="1">
                <a:spLocks noChangeArrowheads="1"/>
              </p:cNvSpPr>
              <p:nvPr/>
            </p:nvSpPr>
            <p:spPr bwMode="auto">
              <a:xfrm>
                <a:off x="1334" y="2330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R</a:t>
                </a:r>
                <a:r>
                  <a:rPr kumimoji="1" lang="en-US" altLang="zh-CN" sz="2400" baseline="-25000"/>
                  <a:t>1</a:t>
                </a:r>
              </a:p>
            </p:txBody>
          </p:sp>
          <p:sp>
            <p:nvSpPr>
              <p:cNvPr id="146490" name="Text Box 67"/>
              <p:cNvSpPr txBox="1">
                <a:spLocks noChangeArrowheads="1"/>
              </p:cNvSpPr>
              <p:nvPr/>
            </p:nvSpPr>
            <p:spPr bwMode="auto">
              <a:xfrm>
                <a:off x="3984" y="2160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R</a:t>
                </a:r>
                <a:r>
                  <a:rPr kumimoji="1" lang="en-US" altLang="zh-CN" sz="2400" baseline="-25000"/>
                  <a:t>2</a:t>
                </a:r>
              </a:p>
            </p:txBody>
          </p:sp>
        </p:grpSp>
      </p:grp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1892300" y="3886200"/>
            <a:ext cx="1600200" cy="685800"/>
            <a:chOff x="912" y="1920"/>
            <a:chExt cx="1008" cy="432"/>
          </a:xfrm>
        </p:grpSpPr>
        <p:sp>
          <p:nvSpPr>
            <p:cNvPr id="146474" name="Rectangle 69"/>
            <p:cNvSpPr>
              <a:spLocks noChangeArrowheads="1"/>
            </p:cNvSpPr>
            <p:nvPr/>
          </p:nvSpPr>
          <p:spPr bwMode="auto">
            <a:xfrm rot="3174923">
              <a:off x="984" y="2040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5" name="Rectangle 70"/>
            <p:cNvSpPr>
              <a:spLocks noChangeArrowheads="1"/>
            </p:cNvSpPr>
            <p:nvPr/>
          </p:nvSpPr>
          <p:spPr bwMode="auto">
            <a:xfrm rot="8564908">
              <a:off x="1872" y="2160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6" name="Freeform 71"/>
            <p:cNvSpPr>
              <a:spLocks/>
            </p:cNvSpPr>
            <p:nvPr/>
          </p:nvSpPr>
          <p:spPr bwMode="auto">
            <a:xfrm>
              <a:off x="1008" y="1920"/>
              <a:ext cx="816" cy="296"/>
            </a:xfrm>
            <a:custGeom>
              <a:avLst/>
              <a:gdLst>
                <a:gd name="T0" fmla="*/ 0 w 816"/>
                <a:gd name="T1" fmla="*/ 0 h 296"/>
                <a:gd name="T2" fmla="*/ 240 w 816"/>
                <a:gd name="T3" fmla="*/ 240 h 296"/>
                <a:gd name="T4" fmla="*/ 624 w 816"/>
                <a:gd name="T5" fmla="*/ 288 h 296"/>
                <a:gd name="T6" fmla="*/ 816 w 816"/>
                <a:gd name="T7" fmla="*/ 192 h 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6"/>
                <a:gd name="T13" fmla="*/ 0 h 296"/>
                <a:gd name="T14" fmla="*/ 816 w 816"/>
                <a:gd name="T15" fmla="*/ 296 h 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6" h="296">
                  <a:moveTo>
                    <a:pt x="0" y="0"/>
                  </a:moveTo>
                  <a:cubicBezTo>
                    <a:pt x="68" y="96"/>
                    <a:pt x="136" y="192"/>
                    <a:pt x="240" y="240"/>
                  </a:cubicBezTo>
                  <a:cubicBezTo>
                    <a:pt x="344" y="288"/>
                    <a:pt x="528" y="296"/>
                    <a:pt x="624" y="288"/>
                  </a:cubicBezTo>
                  <a:cubicBezTo>
                    <a:pt x="720" y="280"/>
                    <a:pt x="784" y="208"/>
                    <a:pt x="816" y="19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72"/>
          <p:cNvGrpSpPr>
            <a:grpSpLocks/>
          </p:cNvGrpSpPr>
          <p:nvPr/>
        </p:nvGrpSpPr>
        <p:grpSpPr bwMode="auto">
          <a:xfrm>
            <a:off x="3416300" y="3657600"/>
            <a:ext cx="1295400" cy="685800"/>
            <a:chOff x="1872" y="1776"/>
            <a:chExt cx="816" cy="432"/>
          </a:xfrm>
        </p:grpSpPr>
        <p:sp>
          <p:nvSpPr>
            <p:cNvPr id="146471" name="Rectangle 73"/>
            <p:cNvSpPr>
              <a:spLocks noChangeArrowheads="1"/>
            </p:cNvSpPr>
            <p:nvPr/>
          </p:nvSpPr>
          <p:spPr bwMode="auto">
            <a:xfrm rot="-2687672">
              <a:off x="2064" y="2016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2" name="Rectangle 74"/>
            <p:cNvSpPr>
              <a:spLocks noChangeArrowheads="1"/>
            </p:cNvSpPr>
            <p:nvPr/>
          </p:nvSpPr>
          <p:spPr bwMode="auto">
            <a:xfrm>
              <a:off x="2592" y="1824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3" name="Freeform 75"/>
            <p:cNvSpPr>
              <a:spLocks/>
            </p:cNvSpPr>
            <p:nvPr/>
          </p:nvSpPr>
          <p:spPr bwMode="auto">
            <a:xfrm>
              <a:off x="1872" y="1776"/>
              <a:ext cx="816" cy="288"/>
            </a:xfrm>
            <a:custGeom>
              <a:avLst/>
              <a:gdLst>
                <a:gd name="T0" fmla="*/ 0 w 816"/>
                <a:gd name="T1" fmla="*/ 288 h 288"/>
                <a:gd name="T2" fmla="*/ 288 w 816"/>
                <a:gd name="T3" fmla="*/ 48 h 288"/>
                <a:gd name="T4" fmla="*/ 816 w 816"/>
                <a:gd name="T5" fmla="*/ 0 h 288"/>
                <a:gd name="T6" fmla="*/ 0 60000 65536"/>
                <a:gd name="T7" fmla="*/ 0 60000 65536"/>
                <a:gd name="T8" fmla="*/ 0 60000 65536"/>
                <a:gd name="T9" fmla="*/ 0 w 816"/>
                <a:gd name="T10" fmla="*/ 0 h 288"/>
                <a:gd name="T11" fmla="*/ 816 w 81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288">
                  <a:moveTo>
                    <a:pt x="0" y="288"/>
                  </a:moveTo>
                  <a:cubicBezTo>
                    <a:pt x="76" y="192"/>
                    <a:pt x="152" y="96"/>
                    <a:pt x="288" y="48"/>
                  </a:cubicBezTo>
                  <a:cubicBezTo>
                    <a:pt x="424" y="0"/>
                    <a:pt x="728" y="8"/>
                    <a:pt x="816" y="0"/>
                  </a:cubicBezTo>
                </a:path>
              </a:pathLst>
            </a:custGeom>
            <a:noFill/>
            <a:ln w="9525" cap="flat">
              <a:solidFill>
                <a:srgbClr val="FF99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76"/>
          <p:cNvGrpSpPr>
            <a:grpSpLocks/>
          </p:cNvGrpSpPr>
          <p:nvPr/>
        </p:nvGrpSpPr>
        <p:grpSpPr bwMode="auto">
          <a:xfrm>
            <a:off x="4940300" y="3594100"/>
            <a:ext cx="1295400" cy="596900"/>
            <a:chOff x="2832" y="1736"/>
            <a:chExt cx="816" cy="376"/>
          </a:xfrm>
        </p:grpSpPr>
        <p:sp>
          <p:nvSpPr>
            <p:cNvPr id="146468" name="Rectangle 77"/>
            <p:cNvSpPr>
              <a:spLocks noChangeArrowheads="1"/>
            </p:cNvSpPr>
            <p:nvPr/>
          </p:nvSpPr>
          <p:spPr bwMode="auto">
            <a:xfrm>
              <a:off x="2880" y="1824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9" name="Rectangle 78"/>
            <p:cNvSpPr>
              <a:spLocks noChangeArrowheads="1"/>
            </p:cNvSpPr>
            <p:nvPr/>
          </p:nvSpPr>
          <p:spPr bwMode="auto">
            <a:xfrm rot="2747414">
              <a:off x="3432" y="1992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0" name="Freeform 79"/>
            <p:cNvSpPr>
              <a:spLocks/>
            </p:cNvSpPr>
            <p:nvPr/>
          </p:nvSpPr>
          <p:spPr bwMode="auto">
            <a:xfrm>
              <a:off x="2832" y="1736"/>
              <a:ext cx="816" cy="280"/>
            </a:xfrm>
            <a:custGeom>
              <a:avLst/>
              <a:gdLst>
                <a:gd name="T0" fmla="*/ 0 w 816"/>
                <a:gd name="T1" fmla="*/ 40 h 280"/>
                <a:gd name="T2" fmla="*/ 384 w 816"/>
                <a:gd name="T3" fmla="*/ 40 h 280"/>
                <a:gd name="T4" fmla="*/ 816 w 816"/>
                <a:gd name="T5" fmla="*/ 280 h 280"/>
                <a:gd name="T6" fmla="*/ 0 60000 65536"/>
                <a:gd name="T7" fmla="*/ 0 60000 65536"/>
                <a:gd name="T8" fmla="*/ 0 60000 65536"/>
                <a:gd name="T9" fmla="*/ 0 w 816"/>
                <a:gd name="T10" fmla="*/ 0 h 280"/>
                <a:gd name="T11" fmla="*/ 816 w 816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280">
                  <a:moveTo>
                    <a:pt x="0" y="40"/>
                  </a:moveTo>
                  <a:cubicBezTo>
                    <a:pt x="124" y="20"/>
                    <a:pt x="248" y="0"/>
                    <a:pt x="384" y="40"/>
                  </a:cubicBezTo>
                  <a:cubicBezTo>
                    <a:pt x="520" y="80"/>
                    <a:pt x="744" y="240"/>
                    <a:pt x="816" y="280"/>
                  </a:cubicBezTo>
                </a:path>
              </a:pathLst>
            </a:custGeom>
            <a:noFill/>
            <a:ln w="9525" cap="flat">
              <a:solidFill>
                <a:srgbClr val="99CC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80"/>
          <p:cNvGrpSpPr>
            <a:grpSpLocks/>
          </p:cNvGrpSpPr>
          <p:nvPr/>
        </p:nvGrpSpPr>
        <p:grpSpPr bwMode="auto">
          <a:xfrm>
            <a:off x="6311900" y="4114800"/>
            <a:ext cx="1295400" cy="533400"/>
            <a:chOff x="3696" y="2064"/>
            <a:chExt cx="816" cy="336"/>
          </a:xfrm>
        </p:grpSpPr>
        <p:sp>
          <p:nvSpPr>
            <p:cNvPr id="146465" name="Rectangle 81"/>
            <p:cNvSpPr>
              <a:spLocks noChangeArrowheads="1"/>
            </p:cNvSpPr>
            <p:nvPr/>
          </p:nvSpPr>
          <p:spPr bwMode="auto">
            <a:xfrm rot="2303710">
              <a:off x="3696" y="2160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6" name="Rectangle 82"/>
            <p:cNvSpPr>
              <a:spLocks noChangeArrowheads="1"/>
            </p:cNvSpPr>
            <p:nvPr/>
          </p:nvSpPr>
          <p:spPr bwMode="auto">
            <a:xfrm rot="-2526765">
              <a:off x="4464" y="2208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7" name="Freeform 83"/>
            <p:cNvSpPr>
              <a:spLocks/>
            </p:cNvSpPr>
            <p:nvPr/>
          </p:nvSpPr>
          <p:spPr bwMode="auto">
            <a:xfrm>
              <a:off x="3744" y="2064"/>
              <a:ext cx="672" cy="224"/>
            </a:xfrm>
            <a:custGeom>
              <a:avLst/>
              <a:gdLst>
                <a:gd name="T0" fmla="*/ 0 w 672"/>
                <a:gd name="T1" fmla="*/ 0 h 224"/>
                <a:gd name="T2" fmla="*/ 240 w 672"/>
                <a:gd name="T3" fmla="*/ 192 h 224"/>
                <a:gd name="T4" fmla="*/ 480 w 672"/>
                <a:gd name="T5" fmla="*/ 192 h 224"/>
                <a:gd name="T6" fmla="*/ 672 w 672"/>
                <a:gd name="T7" fmla="*/ 48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224"/>
                <a:gd name="T14" fmla="*/ 672 w 672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224">
                  <a:moveTo>
                    <a:pt x="0" y="0"/>
                  </a:moveTo>
                  <a:cubicBezTo>
                    <a:pt x="80" y="80"/>
                    <a:pt x="160" y="160"/>
                    <a:pt x="240" y="192"/>
                  </a:cubicBezTo>
                  <a:cubicBezTo>
                    <a:pt x="320" y="224"/>
                    <a:pt x="408" y="216"/>
                    <a:pt x="480" y="192"/>
                  </a:cubicBezTo>
                  <a:cubicBezTo>
                    <a:pt x="552" y="168"/>
                    <a:pt x="640" y="72"/>
                    <a:pt x="672" y="4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84"/>
          <p:cNvGrpSpPr>
            <a:grpSpLocks/>
          </p:cNvGrpSpPr>
          <p:nvPr/>
        </p:nvGrpSpPr>
        <p:grpSpPr bwMode="auto">
          <a:xfrm>
            <a:off x="342900" y="2895600"/>
            <a:ext cx="8420100" cy="2514600"/>
            <a:chOff x="-64" y="1296"/>
            <a:chExt cx="5304" cy="1584"/>
          </a:xfrm>
        </p:grpSpPr>
        <p:sp>
          <p:nvSpPr>
            <p:cNvPr id="146462" name="Rectangle 85"/>
            <p:cNvSpPr>
              <a:spLocks noChangeArrowheads="1"/>
            </p:cNvSpPr>
            <p:nvPr/>
          </p:nvSpPr>
          <p:spPr bwMode="auto">
            <a:xfrm rot="-2713324">
              <a:off x="4680" y="1992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3" name="Rectangle 86"/>
            <p:cNvSpPr>
              <a:spLocks noChangeArrowheads="1"/>
            </p:cNvSpPr>
            <p:nvPr/>
          </p:nvSpPr>
          <p:spPr bwMode="auto">
            <a:xfrm rot="-2963923">
              <a:off x="696" y="2760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4" name="Freeform 87"/>
            <p:cNvSpPr>
              <a:spLocks/>
            </p:cNvSpPr>
            <p:nvPr/>
          </p:nvSpPr>
          <p:spPr bwMode="auto">
            <a:xfrm>
              <a:off x="-64" y="1296"/>
              <a:ext cx="5304" cy="1576"/>
            </a:xfrm>
            <a:custGeom>
              <a:avLst/>
              <a:gdLst>
                <a:gd name="T0" fmla="*/ 4576 w 5304"/>
                <a:gd name="T1" fmla="*/ 720 h 1576"/>
                <a:gd name="T2" fmla="*/ 4768 w 5304"/>
                <a:gd name="T3" fmla="*/ 528 h 1576"/>
                <a:gd name="T4" fmla="*/ 4624 w 5304"/>
                <a:gd name="T5" fmla="*/ 240 h 1576"/>
                <a:gd name="T6" fmla="*/ 688 w 5304"/>
                <a:gd name="T7" fmla="*/ 192 h 1576"/>
                <a:gd name="T8" fmla="*/ 496 w 5304"/>
                <a:gd name="T9" fmla="*/ 1392 h 1576"/>
                <a:gd name="T10" fmla="*/ 784 w 5304"/>
                <a:gd name="T11" fmla="*/ 1296 h 1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04"/>
                <a:gd name="T19" fmla="*/ 0 h 1576"/>
                <a:gd name="T20" fmla="*/ 5304 w 5304"/>
                <a:gd name="T21" fmla="*/ 1576 h 1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04" h="1576">
                  <a:moveTo>
                    <a:pt x="4576" y="720"/>
                  </a:moveTo>
                  <a:cubicBezTo>
                    <a:pt x="4668" y="664"/>
                    <a:pt x="4760" y="608"/>
                    <a:pt x="4768" y="528"/>
                  </a:cubicBezTo>
                  <a:cubicBezTo>
                    <a:pt x="4776" y="448"/>
                    <a:pt x="5304" y="296"/>
                    <a:pt x="4624" y="240"/>
                  </a:cubicBezTo>
                  <a:cubicBezTo>
                    <a:pt x="3944" y="184"/>
                    <a:pt x="1376" y="0"/>
                    <a:pt x="688" y="192"/>
                  </a:cubicBezTo>
                  <a:cubicBezTo>
                    <a:pt x="0" y="384"/>
                    <a:pt x="480" y="1208"/>
                    <a:pt x="496" y="1392"/>
                  </a:cubicBezTo>
                  <a:cubicBezTo>
                    <a:pt x="512" y="1576"/>
                    <a:pt x="736" y="1312"/>
                    <a:pt x="784" y="1296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1968500" y="4724400"/>
            <a:ext cx="1752600" cy="457200"/>
            <a:chOff x="960" y="2448"/>
            <a:chExt cx="1104" cy="288"/>
          </a:xfrm>
        </p:grpSpPr>
        <p:sp>
          <p:nvSpPr>
            <p:cNvPr id="146459" name="Rectangle 89"/>
            <p:cNvSpPr>
              <a:spLocks noChangeArrowheads="1"/>
            </p:cNvSpPr>
            <p:nvPr/>
          </p:nvSpPr>
          <p:spPr bwMode="auto">
            <a:xfrm rot="-3152104">
              <a:off x="1032" y="2424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0" name="Rectangle 90"/>
            <p:cNvSpPr>
              <a:spLocks noChangeArrowheads="1"/>
            </p:cNvSpPr>
            <p:nvPr/>
          </p:nvSpPr>
          <p:spPr bwMode="auto">
            <a:xfrm rot="2722045">
              <a:off x="1944" y="2376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1" name="Freeform 91"/>
            <p:cNvSpPr>
              <a:spLocks/>
            </p:cNvSpPr>
            <p:nvPr/>
          </p:nvSpPr>
          <p:spPr bwMode="auto">
            <a:xfrm>
              <a:off x="1056" y="2568"/>
              <a:ext cx="864" cy="168"/>
            </a:xfrm>
            <a:custGeom>
              <a:avLst/>
              <a:gdLst>
                <a:gd name="T0" fmla="*/ 0 w 864"/>
                <a:gd name="T1" fmla="*/ 168 h 168"/>
                <a:gd name="T2" fmla="*/ 144 w 864"/>
                <a:gd name="T3" fmla="*/ 24 h 168"/>
                <a:gd name="T4" fmla="*/ 720 w 864"/>
                <a:gd name="T5" fmla="*/ 24 h 168"/>
                <a:gd name="T6" fmla="*/ 864 w 864"/>
                <a:gd name="T7" fmla="*/ 12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68"/>
                <a:gd name="T14" fmla="*/ 864 w 8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68">
                  <a:moveTo>
                    <a:pt x="0" y="168"/>
                  </a:moveTo>
                  <a:cubicBezTo>
                    <a:pt x="12" y="108"/>
                    <a:pt x="24" y="48"/>
                    <a:pt x="144" y="24"/>
                  </a:cubicBezTo>
                  <a:cubicBezTo>
                    <a:pt x="264" y="0"/>
                    <a:pt x="600" y="8"/>
                    <a:pt x="720" y="24"/>
                  </a:cubicBezTo>
                  <a:cubicBezTo>
                    <a:pt x="840" y="40"/>
                    <a:pt x="840" y="104"/>
                    <a:pt x="864" y="120"/>
                  </a:cubicBezTo>
                </a:path>
              </a:pathLst>
            </a:custGeom>
            <a:noFill/>
            <a:ln w="9525" cap="flat">
              <a:solidFill>
                <a:srgbClr val="FFFF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92"/>
          <p:cNvGrpSpPr>
            <a:grpSpLocks/>
          </p:cNvGrpSpPr>
          <p:nvPr/>
        </p:nvGrpSpPr>
        <p:grpSpPr bwMode="auto">
          <a:xfrm>
            <a:off x="3733800" y="5016500"/>
            <a:ext cx="2667000" cy="774700"/>
            <a:chOff x="2064" y="2640"/>
            <a:chExt cx="1680" cy="488"/>
          </a:xfrm>
        </p:grpSpPr>
        <p:sp>
          <p:nvSpPr>
            <p:cNvPr id="146456" name="Rectangle 93"/>
            <p:cNvSpPr>
              <a:spLocks noChangeArrowheads="1"/>
            </p:cNvSpPr>
            <p:nvPr/>
          </p:nvSpPr>
          <p:spPr bwMode="auto">
            <a:xfrm rot="3013625">
              <a:off x="2184" y="2616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7" name="Rectangle 94"/>
            <p:cNvSpPr>
              <a:spLocks noChangeArrowheads="1"/>
            </p:cNvSpPr>
            <p:nvPr/>
          </p:nvSpPr>
          <p:spPr bwMode="auto">
            <a:xfrm rot="-2760094">
              <a:off x="3576" y="2568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8" name="Freeform 95"/>
            <p:cNvSpPr>
              <a:spLocks/>
            </p:cNvSpPr>
            <p:nvPr/>
          </p:nvSpPr>
          <p:spPr bwMode="auto">
            <a:xfrm>
              <a:off x="2064" y="2736"/>
              <a:ext cx="1680" cy="392"/>
            </a:xfrm>
            <a:custGeom>
              <a:avLst/>
              <a:gdLst>
                <a:gd name="T0" fmla="*/ 0 w 1680"/>
                <a:gd name="T1" fmla="*/ 48 h 392"/>
                <a:gd name="T2" fmla="*/ 288 w 1680"/>
                <a:gd name="T3" fmla="*/ 288 h 392"/>
                <a:gd name="T4" fmla="*/ 720 w 1680"/>
                <a:gd name="T5" fmla="*/ 384 h 392"/>
                <a:gd name="T6" fmla="*/ 1488 w 1680"/>
                <a:gd name="T7" fmla="*/ 240 h 392"/>
                <a:gd name="T8" fmla="*/ 1584 w 1680"/>
                <a:gd name="T9" fmla="*/ 192 h 392"/>
                <a:gd name="T10" fmla="*/ 1680 w 1680"/>
                <a:gd name="T11" fmla="*/ 0 h 3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0"/>
                <a:gd name="T19" fmla="*/ 0 h 392"/>
                <a:gd name="T20" fmla="*/ 1680 w 1680"/>
                <a:gd name="T21" fmla="*/ 392 h 3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0" h="392">
                  <a:moveTo>
                    <a:pt x="0" y="48"/>
                  </a:moveTo>
                  <a:cubicBezTo>
                    <a:pt x="84" y="140"/>
                    <a:pt x="168" y="232"/>
                    <a:pt x="288" y="288"/>
                  </a:cubicBezTo>
                  <a:cubicBezTo>
                    <a:pt x="408" y="344"/>
                    <a:pt x="520" y="392"/>
                    <a:pt x="720" y="384"/>
                  </a:cubicBezTo>
                  <a:cubicBezTo>
                    <a:pt x="920" y="376"/>
                    <a:pt x="1344" y="272"/>
                    <a:pt x="1488" y="240"/>
                  </a:cubicBezTo>
                  <a:cubicBezTo>
                    <a:pt x="1632" y="208"/>
                    <a:pt x="1552" y="232"/>
                    <a:pt x="1584" y="192"/>
                  </a:cubicBezTo>
                  <a:cubicBezTo>
                    <a:pt x="1616" y="152"/>
                    <a:pt x="1664" y="32"/>
                    <a:pt x="1680" y="0"/>
                  </a:cubicBezTo>
                </a:path>
              </a:pathLst>
            </a:custGeom>
            <a:noFill/>
            <a:ln w="9525" cap="flat">
              <a:solidFill>
                <a:srgbClr val="CC99FF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96"/>
          <p:cNvGrpSpPr>
            <a:grpSpLocks/>
          </p:cNvGrpSpPr>
          <p:nvPr/>
        </p:nvGrpSpPr>
        <p:grpSpPr bwMode="auto">
          <a:xfrm>
            <a:off x="6388100" y="4648200"/>
            <a:ext cx="1447800" cy="457200"/>
            <a:chOff x="3744" y="2400"/>
            <a:chExt cx="912" cy="288"/>
          </a:xfrm>
        </p:grpSpPr>
        <p:sp>
          <p:nvSpPr>
            <p:cNvPr id="146453" name="Rectangle 97"/>
            <p:cNvSpPr>
              <a:spLocks noChangeArrowheads="1"/>
            </p:cNvSpPr>
            <p:nvPr/>
          </p:nvSpPr>
          <p:spPr bwMode="auto">
            <a:xfrm rot="-2388971">
              <a:off x="3744" y="2400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4" name="Rectangle 98"/>
            <p:cNvSpPr>
              <a:spLocks noChangeArrowheads="1"/>
            </p:cNvSpPr>
            <p:nvPr/>
          </p:nvSpPr>
          <p:spPr bwMode="auto">
            <a:xfrm rot="3211261">
              <a:off x="4536" y="2472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5" name="Freeform 99"/>
            <p:cNvSpPr>
              <a:spLocks/>
            </p:cNvSpPr>
            <p:nvPr/>
          </p:nvSpPr>
          <p:spPr bwMode="auto">
            <a:xfrm>
              <a:off x="3792" y="2520"/>
              <a:ext cx="672" cy="168"/>
            </a:xfrm>
            <a:custGeom>
              <a:avLst/>
              <a:gdLst>
                <a:gd name="T0" fmla="*/ 0 w 672"/>
                <a:gd name="T1" fmla="*/ 120 h 168"/>
                <a:gd name="T2" fmla="*/ 144 w 672"/>
                <a:gd name="T3" fmla="*/ 24 h 168"/>
                <a:gd name="T4" fmla="*/ 528 w 672"/>
                <a:gd name="T5" fmla="*/ 24 h 168"/>
                <a:gd name="T6" fmla="*/ 672 w 672"/>
                <a:gd name="T7" fmla="*/ 168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168"/>
                <a:gd name="T14" fmla="*/ 672 w 672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168">
                  <a:moveTo>
                    <a:pt x="0" y="120"/>
                  </a:moveTo>
                  <a:cubicBezTo>
                    <a:pt x="28" y="80"/>
                    <a:pt x="56" y="40"/>
                    <a:pt x="144" y="24"/>
                  </a:cubicBezTo>
                  <a:cubicBezTo>
                    <a:pt x="232" y="8"/>
                    <a:pt x="440" y="0"/>
                    <a:pt x="528" y="24"/>
                  </a:cubicBezTo>
                  <a:cubicBezTo>
                    <a:pt x="616" y="48"/>
                    <a:pt x="648" y="144"/>
                    <a:pt x="672" y="168"/>
                  </a:cubicBezTo>
                </a:path>
              </a:pathLst>
            </a:custGeom>
            <a:noFill/>
            <a:ln w="9525" cap="flat">
              <a:solidFill>
                <a:srgbClr val="FF00FF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36538"/>
            <a:ext cx="7772400" cy="876300"/>
          </a:xfrm>
        </p:spPr>
        <p:txBody>
          <a:bodyPr/>
          <a:lstStyle/>
          <a:p>
            <a:pPr eaLnBrk="1" hangingPunct="1"/>
            <a:r>
              <a:rPr lang="en-US" altLang="zh-CN" sz="3600" i="1" smtClean="0"/>
              <a:t>N. meningitidis</a:t>
            </a:r>
            <a:r>
              <a:rPr lang="en-US" altLang="zh-CN" sz="3600" smtClean="0"/>
              <a:t>  project: results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7075" y="1250950"/>
            <a:ext cx="7772400" cy="49307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EULER-DB reduces the number of contigs from 149 to 91.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EULER-DB typically resolves all repeats except those that are longer than the clone length. In the NM project (with insert length up to 1800) EULER left only 5 unresolved tangles of length 3610, 3215, 2741, 2503, and 1831.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EULER-SF combines the 91 contigs into 60 scaffolds thus closing most gaps that are shorter than the insert length and further simplifying the finishing step.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smtClean="0"/>
              <a:t>Computing multiplicities of repeats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In genomes with complicated repeat structure, it may be impossible to derive  the multiplicity of a repeat by analyzing only  reads closely located to this repeat.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In some cases, information about reads thousands of nucleotides away from the repeat may be the only clue to infer its multiplicity.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 smtClean="0"/>
              <a:t>The existing programs largely ignore this problem and often output every repeat as a single contig without trying to find its multiplicity.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533400" y="1511300"/>
            <a:ext cx="7504113" cy="731838"/>
            <a:chOff x="336" y="952"/>
            <a:chExt cx="4727" cy="461"/>
          </a:xfrm>
        </p:grpSpPr>
        <p:grpSp>
          <p:nvGrpSpPr>
            <p:cNvPr id="149614" name="Group 8"/>
            <p:cNvGrpSpPr>
              <a:grpSpLocks/>
            </p:cNvGrpSpPr>
            <p:nvPr/>
          </p:nvGrpSpPr>
          <p:grpSpPr bwMode="auto">
            <a:xfrm>
              <a:off x="336" y="1221"/>
              <a:ext cx="1008" cy="192"/>
              <a:chOff x="576" y="960"/>
              <a:chExt cx="1440" cy="192"/>
            </a:xfrm>
          </p:grpSpPr>
          <p:sp>
            <p:nvSpPr>
              <p:cNvPr id="149639" name="Line 5"/>
              <p:cNvSpPr>
                <a:spLocks noChangeShapeType="1"/>
              </p:cNvSpPr>
              <p:nvPr/>
            </p:nvSpPr>
            <p:spPr bwMode="auto">
              <a:xfrm>
                <a:off x="576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40" name="Rectangle 6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384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641" name="Line 7"/>
              <p:cNvSpPr>
                <a:spLocks noChangeShapeType="1"/>
              </p:cNvSpPr>
              <p:nvPr/>
            </p:nvSpPr>
            <p:spPr bwMode="auto">
              <a:xfrm>
                <a:off x="1488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9615" name="Text Box 9"/>
            <p:cNvSpPr txBox="1">
              <a:spLocks noChangeArrowheads="1"/>
            </p:cNvSpPr>
            <p:nvPr/>
          </p:nvSpPr>
          <p:spPr bwMode="auto">
            <a:xfrm>
              <a:off x="384" y="1007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A</a:t>
              </a:r>
            </a:p>
          </p:txBody>
        </p:sp>
        <p:sp>
          <p:nvSpPr>
            <p:cNvPr id="149616" name="Text Box 10"/>
            <p:cNvSpPr txBox="1">
              <a:spLocks noChangeArrowheads="1"/>
            </p:cNvSpPr>
            <p:nvPr/>
          </p:nvSpPr>
          <p:spPr bwMode="auto">
            <a:xfrm>
              <a:off x="1028" y="1007"/>
              <a:ext cx="3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sz="2400"/>
                <a:t>A’</a:t>
              </a:r>
            </a:p>
          </p:txBody>
        </p:sp>
        <p:sp>
          <p:nvSpPr>
            <p:cNvPr id="149617" name="Text Box 14"/>
            <p:cNvSpPr txBox="1">
              <a:spLocks noChangeArrowheads="1"/>
            </p:cNvSpPr>
            <p:nvPr/>
          </p:nvSpPr>
          <p:spPr bwMode="auto">
            <a:xfrm>
              <a:off x="742" y="961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</a:p>
          </p:txBody>
        </p:sp>
        <p:grpSp>
          <p:nvGrpSpPr>
            <p:cNvPr id="149618" name="Group 15"/>
            <p:cNvGrpSpPr>
              <a:grpSpLocks/>
            </p:cNvGrpSpPr>
            <p:nvPr/>
          </p:nvGrpSpPr>
          <p:grpSpPr bwMode="auto">
            <a:xfrm>
              <a:off x="1557" y="1218"/>
              <a:ext cx="1008" cy="192"/>
              <a:chOff x="576" y="960"/>
              <a:chExt cx="1440" cy="192"/>
            </a:xfrm>
          </p:grpSpPr>
          <p:sp>
            <p:nvSpPr>
              <p:cNvPr id="149636" name="Line 16"/>
              <p:cNvSpPr>
                <a:spLocks noChangeShapeType="1"/>
              </p:cNvSpPr>
              <p:nvPr/>
            </p:nvSpPr>
            <p:spPr bwMode="auto">
              <a:xfrm>
                <a:off x="576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37" name="Rectangle 17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384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638" name="Line 18"/>
              <p:cNvSpPr>
                <a:spLocks noChangeShapeType="1"/>
              </p:cNvSpPr>
              <p:nvPr/>
            </p:nvSpPr>
            <p:spPr bwMode="auto">
              <a:xfrm>
                <a:off x="1488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9619" name="Text Box 19"/>
            <p:cNvSpPr txBox="1">
              <a:spLocks noChangeArrowheads="1"/>
            </p:cNvSpPr>
            <p:nvPr/>
          </p:nvSpPr>
          <p:spPr bwMode="auto">
            <a:xfrm>
              <a:off x="1610" y="1004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B</a:t>
              </a:r>
            </a:p>
          </p:txBody>
        </p:sp>
        <p:sp>
          <p:nvSpPr>
            <p:cNvPr id="149620" name="Text Box 20"/>
            <p:cNvSpPr txBox="1">
              <a:spLocks noChangeArrowheads="1"/>
            </p:cNvSpPr>
            <p:nvPr/>
          </p:nvSpPr>
          <p:spPr bwMode="auto">
            <a:xfrm>
              <a:off x="2249" y="1004"/>
              <a:ext cx="3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sz="2400"/>
                <a:t>B’</a:t>
              </a:r>
            </a:p>
          </p:txBody>
        </p:sp>
        <p:sp>
          <p:nvSpPr>
            <p:cNvPr id="149621" name="Text Box 21"/>
            <p:cNvSpPr txBox="1">
              <a:spLocks noChangeArrowheads="1"/>
            </p:cNvSpPr>
            <p:nvPr/>
          </p:nvSpPr>
          <p:spPr bwMode="auto">
            <a:xfrm>
              <a:off x="1963" y="95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</a:p>
          </p:txBody>
        </p:sp>
        <p:grpSp>
          <p:nvGrpSpPr>
            <p:cNvPr id="149622" name="Group 22"/>
            <p:cNvGrpSpPr>
              <a:grpSpLocks/>
            </p:cNvGrpSpPr>
            <p:nvPr/>
          </p:nvGrpSpPr>
          <p:grpSpPr bwMode="auto">
            <a:xfrm>
              <a:off x="2742" y="1215"/>
              <a:ext cx="1008" cy="192"/>
              <a:chOff x="576" y="960"/>
              <a:chExt cx="1440" cy="192"/>
            </a:xfrm>
          </p:grpSpPr>
          <p:sp>
            <p:nvSpPr>
              <p:cNvPr id="149633" name="Line 23"/>
              <p:cNvSpPr>
                <a:spLocks noChangeShapeType="1"/>
              </p:cNvSpPr>
              <p:nvPr/>
            </p:nvSpPr>
            <p:spPr bwMode="auto">
              <a:xfrm>
                <a:off x="576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34" name="Rectangle 24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384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635" name="Line 25"/>
              <p:cNvSpPr>
                <a:spLocks noChangeShapeType="1"/>
              </p:cNvSpPr>
              <p:nvPr/>
            </p:nvSpPr>
            <p:spPr bwMode="auto">
              <a:xfrm>
                <a:off x="1488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9623" name="Text Box 26"/>
            <p:cNvSpPr txBox="1">
              <a:spLocks noChangeArrowheads="1"/>
            </p:cNvSpPr>
            <p:nvPr/>
          </p:nvSpPr>
          <p:spPr bwMode="auto">
            <a:xfrm>
              <a:off x="2795" y="1001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C</a:t>
              </a:r>
            </a:p>
          </p:txBody>
        </p:sp>
        <p:sp>
          <p:nvSpPr>
            <p:cNvPr id="149624" name="Text Box 27"/>
            <p:cNvSpPr txBox="1">
              <a:spLocks noChangeArrowheads="1"/>
            </p:cNvSpPr>
            <p:nvPr/>
          </p:nvSpPr>
          <p:spPr bwMode="auto">
            <a:xfrm>
              <a:off x="3434" y="1001"/>
              <a:ext cx="3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sz="2400"/>
                <a:t>C’</a:t>
              </a:r>
            </a:p>
          </p:txBody>
        </p:sp>
        <p:sp>
          <p:nvSpPr>
            <p:cNvPr id="149625" name="Text Box 28"/>
            <p:cNvSpPr txBox="1">
              <a:spLocks noChangeArrowheads="1"/>
            </p:cNvSpPr>
            <p:nvPr/>
          </p:nvSpPr>
          <p:spPr bwMode="auto">
            <a:xfrm>
              <a:off x="3148" y="955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</a:p>
          </p:txBody>
        </p:sp>
        <p:grpSp>
          <p:nvGrpSpPr>
            <p:cNvPr id="149626" name="Group 29"/>
            <p:cNvGrpSpPr>
              <a:grpSpLocks/>
            </p:cNvGrpSpPr>
            <p:nvPr/>
          </p:nvGrpSpPr>
          <p:grpSpPr bwMode="auto">
            <a:xfrm>
              <a:off x="4017" y="1212"/>
              <a:ext cx="1008" cy="192"/>
              <a:chOff x="576" y="960"/>
              <a:chExt cx="1440" cy="192"/>
            </a:xfrm>
          </p:grpSpPr>
          <p:sp>
            <p:nvSpPr>
              <p:cNvPr id="149630" name="Line 30"/>
              <p:cNvSpPr>
                <a:spLocks noChangeShapeType="1"/>
              </p:cNvSpPr>
              <p:nvPr/>
            </p:nvSpPr>
            <p:spPr bwMode="auto">
              <a:xfrm>
                <a:off x="576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31" name="Rectangle 31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384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632" name="Line 32"/>
              <p:cNvSpPr>
                <a:spLocks noChangeShapeType="1"/>
              </p:cNvSpPr>
              <p:nvPr/>
            </p:nvSpPr>
            <p:spPr bwMode="auto">
              <a:xfrm>
                <a:off x="1488" y="10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9627" name="Text Box 33"/>
            <p:cNvSpPr txBox="1">
              <a:spLocks noChangeArrowheads="1"/>
            </p:cNvSpPr>
            <p:nvPr/>
          </p:nvSpPr>
          <p:spPr bwMode="auto">
            <a:xfrm>
              <a:off x="4065" y="998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D</a:t>
              </a:r>
            </a:p>
          </p:txBody>
        </p:sp>
        <p:sp>
          <p:nvSpPr>
            <p:cNvPr id="149628" name="Text Box 34"/>
            <p:cNvSpPr txBox="1">
              <a:spLocks noChangeArrowheads="1"/>
            </p:cNvSpPr>
            <p:nvPr/>
          </p:nvSpPr>
          <p:spPr bwMode="auto">
            <a:xfrm>
              <a:off x="4709" y="998"/>
              <a:ext cx="3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sz="2400"/>
                <a:t>D’</a:t>
              </a:r>
            </a:p>
          </p:txBody>
        </p:sp>
        <p:sp>
          <p:nvSpPr>
            <p:cNvPr id="149629" name="Text Box 35"/>
            <p:cNvSpPr txBox="1">
              <a:spLocks noChangeArrowheads="1"/>
            </p:cNvSpPr>
            <p:nvPr/>
          </p:nvSpPr>
          <p:spPr bwMode="auto">
            <a:xfrm>
              <a:off x="4423" y="952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2127250" y="3303588"/>
            <a:ext cx="4635500" cy="2265362"/>
            <a:chOff x="1061" y="1865"/>
            <a:chExt cx="2920" cy="1427"/>
          </a:xfrm>
        </p:grpSpPr>
        <p:sp>
          <p:nvSpPr>
            <p:cNvPr id="149596" name="Line 36"/>
            <p:cNvSpPr>
              <a:spLocks noChangeShapeType="1"/>
            </p:cNvSpPr>
            <p:nvPr/>
          </p:nvSpPr>
          <p:spPr bwMode="auto">
            <a:xfrm>
              <a:off x="1985" y="2605"/>
              <a:ext cx="1019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7" name="Line 37"/>
            <p:cNvSpPr>
              <a:spLocks noChangeShapeType="1"/>
            </p:cNvSpPr>
            <p:nvPr/>
          </p:nvSpPr>
          <p:spPr bwMode="auto">
            <a:xfrm>
              <a:off x="1303" y="2082"/>
              <a:ext cx="664" cy="5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8" name="Line 38"/>
            <p:cNvSpPr>
              <a:spLocks noChangeShapeType="1"/>
            </p:cNvSpPr>
            <p:nvPr/>
          </p:nvSpPr>
          <p:spPr bwMode="auto">
            <a:xfrm>
              <a:off x="1294" y="2393"/>
              <a:ext cx="664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99" name="Line 39"/>
            <p:cNvSpPr>
              <a:spLocks noChangeShapeType="1"/>
            </p:cNvSpPr>
            <p:nvPr/>
          </p:nvSpPr>
          <p:spPr bwMode="auto">
            <a:xfrm flipV="1">
              <a:off x="1374" y="2614"/>
              <a:ext cx="567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0" name="Line 40"/>
            <p:cNvSpPr>
              <a:spLocks noChangeShapeType="1"/>
            </p:cNvSpPr>
            <p:nvPr/>
          </p:nvSpPr>
          <p:spPr bwMode="auto">
            <a:xfrm flipV="1">
              <a:off x="1391" y="2623"/>
              <a:ext cx="550" cy="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1" name="Line 41"/>
            <p:cNvSpPr>
              <a:spLocks noChangeShapeType="1"/>
            </p:cNvSpPr>
            <p:nvPr/>
          </p:nvSpPr>
          <p:spPr bwMode="auto">
            <a:xfrm flipH="1">
              <a:off x="3021" y="2071"/>
              <a:ext cx="664" cy="5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2" name="Line 42"/>
            <p:cNvSpPr>
              <a:spLocks noChangeShapeType="1"/>
            </p:cNvSpPr>
            <p:nvPr/>
          </p:nvSpPr>
          <p:spPr bwMode="auto">
            <a:xfrm flipH="1">
              <a:off x="3012" y="2382"/>
              <a:ext cx="664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3" name="Line 43"/>
            <p:cNvSpPr>
              <a:spLocks noChangeShapeType="1"/>
            </p:cNvSpPr>
            <p:nvPr/>
          </p:nvSpPr>
          <p:spPr bwMode="auto">
            <a:xfrm flipH="1" flipV="1">
              <a:off x="3011" y="2603"/>
              <a:ext cx="674" cy="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4" name="Line 44"/>
            <p:cNvSpPr>
              <a:spLocks noChangeShapeType="1"/>
            </p:cNvSpPr>
            <p:nvPr/>
          </p:nvSpPr>
          <p:spPr bwMode="auto">
            <a:xfrm flipH="1" flipV="1">
              <a:off x="3028" y="2612"/>
              <a:ext cx="604" cy="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605" name="Text Box 45"/>
            <p:cNvSpPr txBox="1">
              <a:spLocks noChangeArrowheads="1"/>
            </p:cNvSpPr>
            <p:nvPr/>
          </p:nvSpPr>
          <p:spPr bwMode="auto">
            <a:xfrm>
              <a:off x="2360" y="2277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</a:p>
          </p:txBody>
        </p:sp>
        <p:sp>
          <p:nvSpPr>
            <p:cNvPr id="149606" name="Text Box 46"/>
            <p:cNvSpPr txBox="1">
              <a:spLocks noChangeArrowheads="1"/>
            </p:cNvSpPr>
            <p:nvPr/>
          </p:nvSpPr>
          <p:spPr bwMode="auto">
            <a:xfrm>
              <a:off x="1065" y="1865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A</a:t>
              </a:r>
            </a:p>
          </p:txBody>
        </p:sp>
        <p:sp>
          <p:nvSpPr>
            <p:cNvPr id="149607" name="Text Box 47"/>
            <p:cNvSpPr txBox="1">
              <a:spLocks noChangeArrowheads="1"/>
            </p:cNvSpPr>
            <p:nvPr/>
          </p:nvSpPr>
          <p:spPr bwMode="auto">
            <a:xfrm>
              <a:off x="1061" y="2220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B</a:t>
              </a:r>
            </a:p>
          </p:txBody>
        </p:sp>
        <p:sp>
          <p:nvSpPr>
            <p:cNvPr id="149608" name="Text Box 48"/>
            <p:cNvSpPr txBox="1">
              <a:spLocks noChangeArrowheads="1"/>
            </p:cNvSpPr>
            <p:nvPr/>
          </p:nvSpPr>
          <p:spPr bwMode="auto">
            <a:xfrm>
              <a:off x="1079" y="2645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C</a:t>
              </a:r>
            </a:p>
          </p:txBody>
        </p:sp>
        <p:sp>
          <p:nvSpPr>
            <p:cNvPr id="149609" name="Text Box 49"/>
            <p:cNvSpPr txBox="1">
              <a:spLocks noChangeArrowheads="1"/>
            </p:cNvSpPr>
            <p:nvPr/>
          </p:nvSpPr>
          <p:spPr bwMode="auto">
            <a:xfrm>
              <a:off x="1090" y="2998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D</a:t>
              </a:r>
            </a:p>
          </p:txBody>
        </p:sp>
        <p:sp>
          <p:nvSpPr>
            <p:cNvPr id="149610" name="Text Box 50"/>
            <p:cNvSpPr txBox="1">
              <a:spLocks noChangeArrowheads="1"/>
            </p:cNvSpPr>
            <p:nvPr/>
          </p:nvSpPr>
          <p:spPr bwMode="auto">
            <a:xfrm>
              <a:off x="3637" y="1871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A’</a:t>
              </a:r>
            </a:p>
          </p:txBody>
        </p:sp>
        <p:sp>
          <p:nvSpPr>
            <p:cNvPr id="149611" name="Text Box 51"/>
            <p:cNvSpPr txBox="1">
              <a:spLocks noChangeArrowheads="1"/>
            </p:cNvSpPr>
            <p:nvPr/>
          </p:nvSpPr>
          <p:spPr bwMode="auto">
            <a:xfrm>
              <a:off x="3633" y="2226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B’</a:t>
              </a:r>
            </a:p>
          </p:txBody>
        </p:sp>
        <p:sp>
          <p:nvSpPr>
            <p:cNvPr id="149612" name="Text Box 52"/>
            <p:cNvSpPr txBox="1">
              <a:spLocks noChangeArrowheads="1"/>
            </p:cNvSpPr>
            <p:nvPr/>
          </p:nvSpPr>
          <p:spPr bwMode="auto">
            <a:xfrm>
              <a:off x="3651" y="2651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C’</a:t>
              </a:r>
            </a:p>
          </p:txBody>
        </p:sp>
        <p:sp>
          <p:nvSpPr>
            <p:cNvPr id="149613" name="Text Box 53"/>
            <p:cNvSpPr txBox="1">
              <a:spLocks noChangeArrowheads="1"/>
            </p:cNvSpPr>
            <p:nvPr/>
          </p:nvSpPr>
          <p:spPr bwMode="auto">
            <a:xfrm>
              <a:off x="3662" y="3004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D’</a:t>
              </a:r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866775" y="1922463"/>
            <a:ext cx="6281738" cy="717550"/>
            <a:chOff x="546" y="1211"/>
            <a:chExt cx="3957" cy="452"/>
          </a:xfrm>
        </p:grpSpPr>
        <p:sp>
          <p:nvSpPr>
            <p:cNvPr id="149588" name="Rectangle 56"/>
            <p:cNvSpPr>
              <a:spLocks noChangeArrowheads="1"/>
            </p:cNvSpPr>
            <p:nvPr/>
          </p:nvSpPr>
          <p:spPr bwMode="auto">
            <a:xfrm>
              <a:off x="603" y="1223"/>
              <a:ext cx="124" cy="18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89" name="Rectangle 57"/>
            <p:cNvSpPr>
              <a:spLocks noChangeArrowheads="1"/>
            </p:cNvSpPr>
            <p:nvPr/>
          </p:nvSpPr>
          <p:spPr bwMode="auto">
            <a:xfrm>
              <a:off x="1807" y="1213"/>
              <a:ext cx="115" cy="1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90" name="Text Box 58"/>
            <p:cNvSpPr txBox="1">
              <a:spLocks noChangeArrowheads="1"/>
            </p:cNvSpPr>
            <p:nvPr/>
          </p:nvSpPr>
          <p:spPr bwMode="auto">
            <a:xfrm>
              <a:off x="546" y="1375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1</a:t>
              </a:r>
            </a:p>
          </p:txBody>
        </p:sp>
        <p:sp>
          <p:nvSpPr>
            <p:cNvPr id="149591" name="Text Box 59"/>
            <p:cNvSpPr txBox="1">
              <a:spLocks noChangeArrowheads="1"/>
            </p:cNvSpPr>
            <p:nvPr/>
          </p:nvSpPr>
          <p:spPr bwMode="auto">
            <a:xfrm>
              <a:off x="1750" y="1373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1</a:t>
              </a:r>
            </a:p>
          </p:txBody>
        </p:sp>
        <p:sp>
          <p:nvSpPr>
            <p:cNvPr id="149592" name="Rectangle 60"/>
            <p:cNvSpPr>
              <a:spLocks noChangeArrowheads="1"/>
            </p:cNvSpPr>
            <p:nvPr/>
          </p:nvSpPr>
          <p:spPr bwMode="auto">
            <a:xfrm>
              <a:off x="3060" y="1212"/>
              <a:ext cx="124" cy="19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93" name="Rectangle 61"/>
            <p:cNvSpPr>
              <a:spLocks noChangeArrowheads="1"/>
            </p:cNvSpPr>
            <p:nvPr/>
          </p:nvSpPr>
          <p:spPr bwMode="auto">
            <a:xfrm>
              <a:off x="4273" y="1211"/>
              <a:ext cx="115" cy="186"/>
            </a:xfrm>
            <a:prstGeom prst="rect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94" name="Text Box 62"/>
            <p:cNvSpPr txBox="1">
              <a:spLocks noChangeArrowheads="1"/>
            </p:cNvSpPr>
            <p:nvPr/>
          </p:nvSpPr>
          <p:spPr bwMode="auto">
            <a:xfrm>
              <a:off x="3003" y="1364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2</a:t>
              </a:r>
            </a:p>
          </p:txBody>
        </p:sp>
        <p:sp>
          <p:nvSpPr>
            <p:cNvPr id="149595" name="Text Box 63"/>
            <p:cNvSpPr txBox="1">
              <a:spLocks noChangeArrowheads="1"/>
            </p:cNvSpPr>
            <p:nvPr/>
          </p:nvSpPr>
          <p:spPr bwMode="auto">
            <a:xfrm>
              <a:off x="4207" y="1362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2</a:t>
              </a:r>
            </a:p>
          </p:txBody>
        </p:sp>
      </p:grpSp>
      <p:sp>
        <p:nvSpPr>
          <p:cNvPr id="149509" name="Rectangle 65"/>
          <p:cNvSpPr>
            <a:spLocks noGrp="1" noChangeArrowheads="1"/>
          </p:cNvSpPr>
          <p:nvPr>
            <p:ph type="title"/>
          </p:nvPr>
        </p:nvSpPr>
        <p:spPr>
          <a:xfrm>
            <a:off x="255588" y="300038"/>
            <a:ext cx="8701087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tx1"/>
                </a:solidFill>
              </a:rPr>
              <a:t>Copy Number Problem and Kirchhoff Law</a:t>
            </a:r>
          </a:p>
        </p:txBody>
      </p:sp>
      <p:grpSp>
        <p:nvGrpSpPr>
          <p:cNvPr id="9" name="Group 99"/>
          <p:cNvGrpSpPr>
            <a:grpSpLocks/>
          </p:cNvGrpSpPr>
          <p:nvPr/>
        </p:nvGrpSpPr>
        <p:grpSpPr bwMode="auto">
          <a:xfrm>
            <a:off x="1462088" y="1920875"/>
            <a:ext cx="6324600" cy="714375"/>
            <a:chOff x="921" y="1210"/>
            <a:chExt cx="3984" cy="450"/>
          </a:xfrm>
        </p:grpSpPr>
        <p:sp>
          <p:nvSpPr>
            <p:cNvPr id="149580" name="Rectangle 91"/>
            <p:cNvSpPr>
              <a:spLocks noChangeArrowheads="1"/>
            </p:cNvSpPr>
            <p:nvPr/>
          </p:nvSpPr>
          <p:spPr bwMode="auto">
            <a:xfrm>
              <a:off x="978" y="1220"/>
              <a:ext cx="124" cy="18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81" name="Rectangle 92"/>
            <p:cNvSpPr>
              <a:spLocks noChangeArrowheads="1"/>
            </p:cNvSpPr>
            <p:nvPr/>
          </p:nvSpPr>
          <p:spPr bwMode="auto">
            <a:xfrm>
              <a:off x="2182" y="1210"/>
              <a:ext cx="115" cy="19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82" name="Text Box 93"/>
            <p:cNvSpPr txBox="1">
              <a:spLocks noChangeArrowheads="1"/>
            </p:cNvSpPr>
            <p:nvPr/>
          </p:nvSpPr>
          <p:spPr bwMode="auto">
            <a:xfrm>
              <a:off x="921" y="1372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3</a:t>
              </a:r>
            </a:p>
          </p:txBody>
        </p:sp>
        <p:sp>
          <p:nvSpPr>
            <p:cNvPr id="149583" name="Text Box 94"/>
            <p:cNvSpPr txBox="1">
              <a:spLocks noChangeArrowheads="1"/>
            </p:cNvSpPr>
            <p:nvPr/>
          </p:nvSpPr>
          <p:spPr bwMode="auto">
            <a:xfrm>
              <a:off x="2125" y="1370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3</a:t>
              </a:r>
            </a:p>
          </p:txBody>
        </p:sp>
        <p:sp>
          <p:nvSpPr>
            <p:cNvPr id="149584" name="Rectangle 95"/>
            <p:cNvSpPr>
              <a:spLocks noChangeArrowheads="1"/>
            </p:cNvSpPr>
            <p:nvPr/>
          </p:nvSpPr>
          <p:spPr bwMode="auto">
            <a:xfrm>
              <a:off x="3381" y="1218"/>
              <a:ext cx="124" cy="196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85" name="Rectangle 96"/>
            <p:cNvSpPr>
              <a:spLocks noChangeArrowheads="1"/>
            </p:cNvSpPr>
            <p:nvPr/>
          </p:nvSpPr>
          <p:spPr bwMode="auto">
            <a:xfrm>
              <a:off x="4657" y="1217"/>
              <a:ext cx="115" cy="186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86" name="Text Box 97"/>
            <p:cNvSpPr txBox="1">
              <a:spLocks noChangeArrowheads="1"/>
            </p:cNvSpPr>
            <p:nvPr/>
          </p:nvSpPr>
          <p:spPr bwMode="auto">
            <a:xfrm>
              <a:off x="3342" y="1361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4</a:t>
              </a:r>
            </a:p>
          </p:txBody>
        </p:sp>
        <p:sp>
          <p:nvSpPr>
            <p:cNvPr id="149587" name="Text Box 98"/>
            <p:cNvSpPr txBox="1">
              <a:spLocks noChangeArrowheads="1"/>
            </p:cNvSpPr>
            <p:nvPr/>
          </p:nvSpPr>
          <p:spPr bwMode="auto">
            <a:xfrm>
              <a:off x="4609" y="1359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  <a:r>
                <a:rPr kumimoji="1" lang="en-US" sz="2000" baseline="-25000"/>
                <a:t>4</a:t>
              </a:r>
            </a:p>
          </p:txBody>
        </p:sp>
      </p:grpSp>
      <p:grpSp>
        <p:nvGrpSpPr>
          <p:cNvPr id="10" name="Group 134"/>
          <p:cNvGrpSpPr>
            <a:grpSpLocks/>
          </p:cNvGrpSpPr>
          <p:nvPr/>
        </p:nvGrpSpPr>
        <p:grpSpPr bwMode="auto">
          <a:xfrm>
            <a:off x="2136775" y="3298825"/>
            <a:ext cx="4635500" cy="2265363"/>
            <a:chOff x="1346" y="2087"/>
            <a:chExt cx="2920" cy="1427"/>
          </a:xfrm>
        </p:grpSpPr>
        <p:sp>
          <p:nvSpPr>
            <p:cNvPr id="149560" name="Line 135"/>
            <p:cNvSpPr>
              <a:spLocks noChangeShapeType="1"/>
            </p:cNvSpPr>
            <p:nvPr/>
          </p:nvSpPr>
          <p:spPr bwMode="auto">
            <a:xfrm>
              <a:off x="2270" y="2827"/>
              <a:ext cx="1019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1" name="Line 136"/>
            <p:cNvSpPr>
              <a:spLocks noChangeShapeType="1"/>
            </p:cNvSpPr>
            <p:nvPr/>
          </p:nvSpPr>
          <p:spPr bwMode="auto">
            <a:xfrm>
              <a:off x="1588" y="2304"/>
              <a:ext cx="328" cy="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2" name="Line 137"/>
            <p:cNvSpPr>
              <a:spLocks noChangeShapeType="1"/>
            </p:cNvSpPr>
            <p:nvPr/>
          </p:nvSpPr>
          <p:spPr bwMode="auto">
            <a:xfrm flipV="1">
              <a:off x="1579" y="2597"/>
              <a:ext cx="319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3" name="Line 138"/>
            <p:cNvSpPr>
              <a:spLocks noChangeShapeType="1"/>
            </p:cNvSpPr>
            <p:nvPr/>
          </p:nvSpPr>
          <p:spPr bwMode="auto">
            <a:xfrm flipV="1">
              <a:off x="1659" y="2934"/>
              <a:ext cx="310" cy="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4" name="Line 139"/>
            <p:cNvSpPr>
              <a:spLocks noChangeShapeType="1"/>
            </p:cNvSpPr>
            <p:nvPr/>
          </p:nvSpPr>
          <p:spPr bwMode="auto">
            <a:xfrm flipV="1">
              <a:off x="1676" y="2987"/>
              <a:ext cx="275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5" name="Line 140"/>
            <p:cNvSpPr>
              <a:spLocks noChangeShapeType="1"/>
            </p:cNvSpPr>
            <p:nvPr/>
          </p:nvSpPr>
          <p:spPr bwMode="auto">
            <a:xfrm flipH="1">
              <a:off x="3306" y="2293"/>
              <a:ext cx="664" cy="5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6" name="Line 141"/>
            <p:cNvSpPr>
              <a:spLocks noChangeShapeType="1"/>
            </p:cNvSpPr>
            <p:nvPr/>
          </p:nvSpPr>
          <p:spPr bwMode="auto">
            <a:xfrm flipH="1">
              <a:off x="3297" y="2604"/>
              <a:ext cx="664" cy="2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7" name="Line 142"/>
            <p:cNvSpPr>
              <a:spLocks noChangeShapeType="1"/>
            </p:cNvSpPr>
            <p:nvPr/>
          </p:nvSpPr>
          <p:spPr bwMode="auto">
            <a:xfrm flipH="1" flipV="1">
              <a:off x="3296" y="2825"/>
              <a:ext cx="674" cy="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8" name="Line 143"/>
            <p:cNvSpPr>
              <a:spLocks noChangeShapeType="1"/>
            </p:cNvSpPr>
            <p:nvPr/>
          </p:nvSpPr>
          <p:spPr bwMode="auto">
            <a:xfrm flipH="1" flipV="1">
              <a:off x="3313" y="2834"/>
              <a:ext cx="604" cy="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69" name="Text Box 144"/>
            <p:cNvSpPr txBox="1">
              <a:spLocks noChangeArrowheads="1"/>
            </p:cNvSpPr>
            <p:nvPr/>
          </p:nvSpPr>
          <p:spPr bwMode="auto">
            <a:xfrm>
              <a:off x="2645" y="2499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R</a:t>
              </a:r>
            </a:p>
          </p:txBody>
        </p:sp>
        <p:sp>
          <p:nvSpPr>
            <p:cNvPr id="149570" name="Text Box 145"/>
            <p:cNvSpPr txBox="1">
              <a:spLocks noChangeArrowheads="1"/>
            </p:cNvSpPr>
            <p:nvPr/>
          </p:nvSpPr>
          <p:spPr bwMode="auto">
            <a:xfrm>
              <a:off x="1350" y="2087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A</a:t>
              </a:r>
            </a:p>
          </p:txBody>
        </p:sp>
        <p:sp>
          <p:nvSpPr>
            <p:cNvPr id="149571" name="Text Box 146"/>
            <p:cNvSpPr txBox="1">
              <a:spLocks noChangeArrowheads="1"/>
            </p:cNvSpPr>
            <p:nvPr/>
          </p:nvSpPr>
          <p:spPr bwMode="auto">
            <a:xfrm>
              <a:off x="1346" y="2442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B</a:t>
              </a:r>
            </a:p>
          </p:txBody>
        </p:sp>
        <p:sp>
          <p:nvSpPr>
            <p:cNvPr id="149572" name="Text Box 147"/>
            <p:cNvSpPr txBox="1">
              <a:spLocks noChangeArrowheads="1"/>
            </p:cNvSpPr>
            <p:nvPr/>
          </p:nvSpPr>
          <p:spPr bwMode="auto">
            <a:xfrm>
              <a:off x="1364" y="2867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C</a:t>
              </a:r>
            </a:p>
          </p:txBody>
        </p:sp>
        <p:sp>
          <p:nvSpPr>
            <p:cNvPr id="149573" name="Text Box 148"/>
            <p:cNvSpPr txBox="1">
              <a:spLocks noChangeArrowheads="1"/>
            </p:cNvSpPr>
            <p:nvPr/>
          </p:nvSpPr>
          <p:spPr bwMode="auto">
            <a:xfrm>
              <a:off x="1375" y="322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D</a:t>
              </a:r>
            </a:p>
          </p:txBody>
        </p:sp>
        <p:sp>
          <p:nvSpPr>
            <p:cNvPr id="149574" name="Text Box 149"/>
            <p:cNvSpPr txBox="1">
              <a:spLocks noChangeArrowheads="1"/>
            </p:cNvSpPr>
            <p:nvPr/>
          </p:nvSpPr>
          <p:spPr bwMode="auto">
            <a:xfrm>
              <a:off x="3922" y="2093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A’</a:t>
              </a:r>
            </a:p>
          </p:txBody>
        </p:sp>
        <p:sp>
          <p:nvSpPr>
            <p:cNvPr id="149575" name="Text Box 150"/>
            <p:cNvSpPr txBox="1">
              <a:spLocks noChangeArrowheads="1"/>
            </p:cNvSpPr>
            <p:nvPr/>
          </p:nvSpPr>
          <p:spPr bwMode="auto">
            <a:xfrm>
              <a:off x="3918" y="244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B’</a:t>
              </a:r>
            </a:p>
          </p:txBody>
        </p:sp>
        <p:sp>
          <p:nvSpPr>
            <p:cNvPr id="149576" name="Text Box 151"/>
            <p:cNvSpPr txBox="1">
              <a:spLocks noChangeArrowheads="1"/>
            </p:cNvSpPr>
            <p:nvPr/>
          </p:nvSpPr>
          <p:spPr bwMode="auto">
            <a:xfrm>
              <a:off x="3936" y="2873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C’</a:t>
              </a:r>
            </a:p>
          </p:txBody>
        </p:sp>
        <p:sp>
          <p:nvSpPr>
            <p:cNvPr id="149577" name="Text Box 152"/>
            <p:cNvSpPr txBox="1">
              <a:spLocks noChangeArrowheads="1"/>
            </p:cNvSpPr>
            <p:nvPr/>
          </p:nvSpPr>
          <p:spPr bwMode="auto">
            <a:xfrm>
              <a:off x="3947" y="3226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/>
                <a:t>D’</a:t>
              </a:r>
            </a:p>
          </p:txBody>
        </p:sp>
        <p:sp>
          <p:nvSpPr>
            <p:cNvPr id="149578" name="Line 153"/>
            <p:cNvSpPr>
              <a:spLocks noChangeShapeType="1"/>
            </p:cNvSpPr>
            <p:nvPr/>
          </p:nvSpPr>
          <p:spPr bwMode="auto">
            <a:xfrm>
              <a:off x="1880" y="2570"/>
              <a:ext cx="355" cy="2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79" name="Line 154"/>
            <p:cNvSpPr>
              <a:spLocks noChangeShapeType="1"/>
            </p:cNvSpPr>
            <p:nvPr/>
          </p:nvSpPr>
          <p:spPr bwMode="auto">
            <a:xfrm flipV="1">
              <a:off x="1969" y="2827"/>
              <a:ext cx="274" cy="151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23"/>
          <p:cNvGrpSpPr>
            <a:grpSpLocks/>
          </p:cNvGrpSpPr>
          <p:nvPr/>
        </p:nvGrpSpPr>
        <p:grpSpPr bwMode="auto">
          <a:xfrm>
            <a:off x="2601913" y="3419475"/>
            <a:ext cx="393700" cy="1741488"/>
            <a:chOff x="1639" y="2154"/>
            <a:chExt cx="248" cy="1097"/>
          </a:xfrm>
        </p:grpSpPr>
        <p:sp>
          <p:nvSpPr>
            <p:cNvPr id="149556" name="Text Box 176"/>
            <p:cNvSpPr txBox="1">
              <a:spLocks noChangeArrowheads="1"/>
            </p:cNvSpPr>
            <p:nvPr/>
          </p:nvSpPr>
          <p:spPr bwMode="auto">
            <a:xfrm>
              <a:off x="1656" y="2154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  <p:sp>
          <p:nvSpPr>
            <p:cNvPr id="149557" name="Text Box 177"/>
            <p:cNvSpPr txBox="1">
              <a:spLocks noChangeArrowheads="1"/>
            </p:cNvSpPr>
            <p:nvPr/>
          </p:nvSpPr>
          <p:spPr bwMode="auto">
            <a:xfrm>
              <a:off x="1639" y="2389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  <p:sp>
          <p:nvSpPr>
            <p:cNvPr id="149558" name="Text Box 178"/>
            <p:cNvSpPr txBox="1">
              <a:spLocks noChangeArrowheads="1"/>
            </p:cNvSpPr>
            <p:nvPr/>
          </p:nvSpPr>
          <p:spPr bwMode="auto">
            <a:xfrm>
              <a:off x="1691" y="2782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  <p:sp>
          <p:nvSpPr>
            <p:cNvPr id="149559" name="Text Box 179"/>
            <p:cNvSpPr txBox="1">
              <a:spLocks noChangeArrowheads="1"/>
            </p:cNvSpPr>
            <p:nvPr/>
          </p:nvSpPr>
          <p:spPr bwMode="auto">
            <a:xfrm>
              <a:off x="1691" y="3001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</p:grpSp>
      <p:grpSp>
        <p:nvGrpSpPr>
          <p:cNvPr id="12" name="Group 224"/>
          <p:cNvGrpSpPr>
            <a:grpSpLocks/>
          </p:cNvGrpSpPr>
          <p:nvPr/>
        </p:nvGrpSpPr>
        <p:grpSpPr bwMode="auto">
          <a:xfrm>
            <a:off x="5788025" y="3489325"/>
            <a:ext cx="409575" cy="1927225"/>
            <a:chOff x="3646" y="2198"/>
            <a:chExt cx="258" cy="1214"/>
          </a:xfrm>
        </p:grpSpPr>
        <p:sp>
          <p:nvSpPr>
            <p:cNvPr id="149552" name="Text Box 180"/>
            <p:cNvSpPr txBox="1">
              <a:spLocks noChangeArrowheads="1"/>
            </p:cNvSpPr>
            <p:nvPr/>
          </p:nvSpPr>
          <p:spPr bwMode="auto">
            <a:xfrm>
              <a:off x="3646" y="2198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  <p:sp>
          <p:nvSpPr>
            <p:cNvPr id="149553" name="Text Box 181"/>
            <p:cNvSpPr txBox="1">
              <a:spLocks noChangeArrowheads="1"/>
            </p:cNvSpPr>
            <p:nvPr/>
          </p:nvSpPr>
          <p:spPr bwMode="auto">
            <a:xfrm>
              <a:off x="3647" y="2532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  <p:sp>
          <p:nvSpPr>
            <p:cNvPr id="149554" name="Text Box 182"/>
            <p:cNvSpPr txBox="1">
              <a:spLocks noChangeArrowheads="1"/>
            </p:cNvSpPr>
            <p:nvPr/>
          </p:nvSpPr>
          <p:spPr bwMode="auto">
            <a:xfrm>
              <a:off x="3708" y="2799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  <p:sp>
          <p:nvSpPr>
            <p:cNvPr id="149555" name="Text Box 183"/>
            <p:cNvSpPr txBox="1">
              <a:spLocks noChangeArrowheads="1"/>
            </p:cNvSpPr>
            <p:nvPr/>
          </p:nvSpPr>
          <p:spPr bwMode="auto">
            <a:xfrm>
              <a:off x="3681" y="3162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1</a:t>
              </a:r>
            </a:p>
          </p:txBody>
        </p:sp>
      </p:grpSp>
      <p:grpSp>
        <p:nvGrpSpPr>
          <p:cNvPr id="13" name="Group 185"/>
          <p:cNvGrpSpPr>
            <a:grpSpLocks/>
          </p:cNvGrpSpPr>
          <p:nvPr/>
        </p:nvGrpSpPr>
        <p:grpSpPr bwMode="auto">
          <a:xfrm>
            <a:off x="2979738" y="3835400"/>
            <a:ext cx="581025" cy="892175"/>
            <a:chOff x="1877" y="2416"/>
            <a:chExt cx="366" cy="562"/>
          </a:xfrm>
        </p:grpSpPr>
        <p:sp>
          <p:nvSpPr>
            <p:cNvPr id="149548" name="Line 186"/>
            <p:cNvSpPr>
              <a:spLocks noChangeShapeType="1"/>
            </p:cNvSpPr>
            <p:nvPr/>
          </p:nvSpPr>
          <p:spPr bwMode="auto">
            <a:xfrm flipV="1">
              <a:off x="1969" y="2827"/>
              <a:ext cx="274" cy="15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49" name="Text Box 187"/>
            <p:cNvSpPr txBox="1">
              <a:spLocks noChangeArrowheads="1"/>
            </p:cNvSpPr>
            <p:nvPr/>
          </p:nvSpPr>
          <p:spPr bwMode="auto">
            <a:xfrm>
              <a:off x="1961" y="2416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2</a:t>
              </a:r>
            </a:p>
          </p:txBody>
        </p:sp>
        <p:sp>
          <p:nvSpPr>
            <p:cNvPr id="149550" name="Text Box 188"/>
            <p:cNvSpPr txBox="1">
              <a:spLocks noChangeArrowheads="1"/>
            </p:cNvSpPr>
            <p:nvPr/>
          </p:nvSpPr>
          <p:spPr bwMode="auto">
            <a:xfrm>
              <a:off x="1945" y="2721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2</a:t>
              </a:r>
            </a:p>
          </p:txBody>
        </p:sp>
        <p:sp>
          <p:nvSpPr>
            <p:cNvPr id="149551" name="Line 189"/>
            <p:cNvSpPr>
              <a:spLocks noChangeShapeType="1"/>
            </p:cNvSpPr>
            <p:nvPr/>
          </p:nvSpPr>
          <p:spPr bwMode="auto">
            <a:xfrm>
              <a:off x="1877" y="2558"/>
              <a:ext cx="355" cy="25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90"/>
          <p:cNvGrpSpPr>
            <a:grpSpLocks/>
          </p:cNvGrpSpPr>
          <p:nvPr/>
        </p:nvGrpSpPr>
        <p:grpSpPr bwMode="auto">
          <a:xfrm>
            <a:off x="5207000" y="3946525"/>
            <a:ext cx="565150" cy="936625"/>
            <a:chOff x="3280" y="2486"/>
            <a:chExt cx="356" cy="590"/>
          </a:xfrm>
        </p:grpSpPr>
        <p:sp>
          <p:nvSpPr>
            <p:cNvPr id="149544" name="Line 191"/>
            <p:cNvSpPr>
              <a:spLocks noChangeShapeType="1"/>
            </p:cNvSpPr>
            <p:nvPr/>
          </p:nvSpPr>
          <p:spPr bwMode="auto">
            <a:xfrm flipH="1">
              <a:off x="3281" y="2552"/>
              <a:ext cx="355" cy="25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45" name="Line 192"/>
            <p:cNvSpPr>
              <a:spLocks noChangeShapeType="1"/>
            </p:cNvSpPr>
            <p:nvPr/>
          </p:nvSpPr>
          <p:spPr bwMode="auto">
            <a:xfrm flipH="1" flipV="1">
              <a:off x="3280" y="2809"/>
              <a:ext cx="354" cy="195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46" name="Text Box 193"/>
            <p:cNvSpPr txBox="1">
              <a:spLocks noChangeArrowheads="1"/>
            </p:cNvSpPr>
            <p:nvPr/>
          </p:nvSpPr>
          <p:spPr bwMode="auto">
            <a:xfrm>
              <a:off x="3297" y="2486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2</a:t>
              </a:r>
            </a:p>
          </p:txBody>
        </p:sp>
        <p:sp>
          <p:nvSpPr>
            <p:cNvPr id="149547" name="Text Box 194"/>
            <p:cNvSpPr txBox="1">
              <a:spLocks noChangeArrowheads="1"/>
            </p:cNvSpPr>
            <p:nvPr/>
          </p:nvSpPr>
          <p:spPr bwMode="auto">
            <a:xfrm>
              <a:off x="3281" y="2826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2</a:t>
              </a:r>
            </a:p>
          </p:txBody>
        </p:sp>
      </p:grpSp>
      <p:grpSp>
        <p:nvGrpSpPr>
          <p:cNvPr id="15" name="Group 195"/>
          <p:cNvGrpSpPr>
            <a:grpSpLocks/>
          </p:cNvGrpSpPr>
          <p:nvPr/>
        </p:nvGrpSpPr>
        <p:grpSpPr bwMode="auto">
          <a:xfrm>
            <a:off x="3598863" y="4473575"/>
            <a:ext cx="1617662" cy="396875"/>
            <a:chOff x="2267" y="2818"/>
            <a:chExt cx="1019" cy="250"/>
          </a:xfrm>
        </p:grpSpPr>
        <p:sp>
          <p:nvSpPr>
            <p:cNvPr id="149542" name="Line 196"/>
            <p:cNvSpPr>
              <a:spLocks noChangeShapeType="1"/>
            </p:cNvSpPr>
            <p:nvPr/>
          </p:nvSpPr>
          <p:spPr bwMode="auto">
            <a:xfrm>
              <a:off x="2267" y="2824"/>
              <a:ext cx="1019" cy="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43" name="Text Box 197"/>
            <p:cNvSpPr txBox="1">
              <a:spLocks noChangeArrowheads="1"/>
            </p:cNvSpPr>
            <p:nvPr/>
          </p:nvSpPr>
          <p:spPr bwMode="auto">
            <a:xfrm>
              <a:off x="2684" y="2818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000"/>
                <a:t>4</a:t>
              </a:r>
            </a:p>
          </p:txBody>
        </p:sp>
      </p:grpSp>
      <p:sp>
        <p:nvSpPr>
          <p:cNvPr id="167110" name="Text Box 198"/>
          <p:cNvSpPr txBox="1">
            <a:spLocks noChangeArrowheads="1"/>
          </p:cNvSpPr>
          <p:nvPr/>
        </p:nvSpPr>
        <p:spPr bwMode="auto">
          <a:xfrm>
            <a:off x="3360738" y="5305425"/>
            <a:ext cx="21891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/>
              <a:t>Kirchhoff law</a:t>
            </a:r>
          </a:p>
        </p:txBody>
      </p:sp>
      <p:grpSp>
        <p:nvGrpSpPr>
          <p:cNvPr id="16" name="Group 199"/>
          <p:cNvGrpSpPr>
            <a:grpSpLocks/>
          </p:cNvGrpSpPr>
          <p:nvPr/>
        </p:nvGrpSpPr>
        <p:grpSpPr bwMode="auto">
          <a:xfrm>
            <a:off x="2136775" y="3313113"/>
            <a:ext cx="4635500" cy="2265362"/>
            <a:chOff x="1346" y="2087"/>
            <a:chExt cx="2920" cy="1427"/>
          </a:xfrm>
        </p:grpSpPr>
        <p:grpSp>
          <p:nvGrpSpPr>
            <p:cNvPr id="149519" name="Group 200"/>
            <p:cNvGrpSpPr>
              <a:grpSpLocks/>
            </p:cNvGrpSpPr>
            <p:nvPr/>
          </p:nvGrpSpPr>
          <p:grpSpPr bwMode="auto">
            <a:xfrm>
              <a:off x="1346" y="2087"/>
              <a:ext cx="2920" cy="1427"/>
              <a:chOff x="1346" y="2087"/>
              <a:chExt cx="2920" cy="1427"/>
            </a:xfrm>
          </p:grpSpPr>
          <p:sp>
            <p:nvSpPr>
              <p:cNvPr id="149523" name="Line 201"/>
              <p:cNvSpPr>
                <a:spLocks noChangeShapeType="1"/>
              </p:cNvSpPr>
              <p:nvPr/>
            </p:nvSpPr>
            <p:spPr bwMode="auto">
              <a:xfrm>
                <a:off x="2270" y="2827"/>
                <a:ext cx="1019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24" name="Line 202"/>
              <p:cNvSpPr>
                <a:spLocks noChangeShapeType="1"/>
              </p:cNvSpPr>
              <p:nvPr/>
            </p:nvSpPr>
            <p:spPr bwMode="auto">
              <a:xfrm>
                <a:off x="1588" y="2304"/>
                <a:ext cx="328" cy="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25" name="Line 203"/>
              <p:cNvSpPr>
                <a:spLocks noChangeShapeType="1"/>
              </p:cNvSpPr>
              <p:nvPr/>
            </p:nvSpPr>
            <p:spPr bwMode="auto">
              <a:xfrm flipV="1">
                <a:off x="1579" y="2597"/>
                <a:ext cx="319" cy="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26" name="Line 204"/>
              <p:cNvSpPr>
                <a:spLocks noChangeShapeType="1"/>
              </p:cNvSpPr>
              <p:nvPr/>
            </p:nvSpPr>
            <p:spPr bwMode="auto">
              <a:xfrm flipV="1">
                <a:off x="1659" y="2934"/>
                <a:ext cx="310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27" name="Line 205"/>
              <p:cNvSpPr>
                <a:spLocks noChangeShapeType="1"/>
              </p:cNvSpPr>
              <p:nvPr/>
            </p:nvSpPr>
            <p:spPr bwMode="auto">
              <a:xfrm flipV="1">
                <a:off x="1676" y="2987"/>
                <a:ext cx="275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28" name="Text Box 206"/>
              <p:cNvSpPr txBox="1">
                <a:spLocks noChangeArrowheads="1"/>
              </p:cNvSpPr>
              <p:nvPr/>
            </p:nvSpPr>
            <p:spPr bwMode="auto">
              <a:xfrm>
                <a:off x="2645" y="2499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R</a:t>
                </a:r>
              </a:p>
            </p:txBody>
          </p:sp>
          <p:sp>
            <p:nvSpPr>
              <p:cNvPr id="149529" name="Text Box 207"/>
              <p:cNvSpPr txBox="1">
                <a:spLocks noChangeArrowheads="1"/>
              </p:cNvSpPr>
              <p:nvPr/>
            </p:nvSpPr>
            <p:spPr bwMode="auto">
              <a:xfrm>
                <a:off x="1350" y="2087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A</a:t>
                </a:r>
              </a:p>
            </p:txBody>
          </p:sp>
          <p:sp>
            <p:nvSpPr>
              <p:cNvPr id="149530" name="Text Box 208"/>
              <p:cNvSpPr txBox="1">
                <a:spLocks noChangeArrowheads="1"/>
              </p:cNvSpPr>
              <p:nvPr/>
            </p:nvSpPr>
            <p:spPr bwMode="auto">
              <a:xfrm>
                <a:off x="1346" y="2442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B</a:t>
                </a:r>
              </a:p>
            </p:txBody>
          </p:sp>
          <p:sp>
            <p:nvSpPr>
              <p:cNvPr id="149531" name="Text Box 209"/>
              <p:cNvSpPr txBox="1">
                <a:spLocks noChangeArrowheads="1"/>
              </p:cNvSpPr>
              <p:nvPr/>
            </p:nvSpPr>
            <p:spPr bwMode="auto">
              <a:xfrm>
                <a:off x="1364" y="2867"/>
                <a:ext cx="2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C</a:t>
                </a:r>
              </a:p>
            </p:txBody>
          </p:sp>
          <p:sp>
            <p:nvSpPr>
              <p:cNvPr id="149532" name="Text Box 210"/>
              <p:cNvSpPr txBox="1">
                <a:spLocks noChangeArrowheads="1"/>
              </p:cNvSpPr>
              <p:nvPr/>
            </p:nvSpPr>
            <p:spPr bwMode="auto">
              <a:xfrm>
                <a:off x="1375" y="3220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D</a:t>
                </a:r>
              </a:p>
            </p:txBody>
          </p:sp>
          <p:sp>
            <p:nvSpPr>
              <p:cNvPr id="149533" name="Text Box 211"/>
              <p:cNvSpPr txBox="1">
                <a:spLocks noChangeArrowheads="1"/>
              </p:cNvSpPr>
              <p:nvPr/>
            </p:nvSpPr>
            <p:spPr bwMode="auto">
              <a:xfrm>
                <a:off x="3922" y="2093"/>
                <a:ext cx="31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A’</a:t>
                </a:r>
              </a:p>
            </p:txBody>
          </p:sp>
          <p:sp>
            <p:nvSpPr>
              <p:cNvPr id="149534" name="Text Box 212"/>
              <p:cNvSpPr txBox="1">
                <a:spLocks noChangeArrowheads="1"/>
              </p:cNvSpPr>
              <p:nvPr/>
            </p:nvSpPr>
            <p:spPr bwMode="auto">
              <a:xfrm>
                <a:off x="3918" y="2448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B’</a:t>
                </a:r>
              </a:p>
            </p:txBody>
          </p:sp>
          <p:sp>
            <p:nvSpPr>
              <p:cNvPr id="149535" name="Text Box 213"/>
              <p:cNvSpPr txBox="1">
                <a:spLocks noChangeArrowheads="1"/>
              </p:cNvSpPr>
              <p:nvPr/>
            </p:nvSpPr>
            <p:spPr bwMode="auto">
              <a:xfrm>
                <a:off x="3936" y="2873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C’</a:t>
                </a:r>
              </a:p>
            </p:txBody>
          </p:sp>
          <p:sp>
            <p:nvSpPr>
              <p:cNvPr id="149536" name="Text Box 214"/>
              <p:cNvSpPr txBox="1">
                <a:spLocks noChangeArrowheads="1"/>
              </p:cNvSpPr>
              <p:nvPr/>
            </p:nvSpPr>
            <p:spPr bwMode="auto">
              <a:xfrm>
                <a:off x="3947" y="3226"/>
                <a:ext cx="31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/>
                  <a:t>D’</a:t>
                </a:r>
              </a:p>
            </p:txBody>
          </p:sp>
          <p:sp>
            <p:nvSpPr>
              <p:cNvPr id="149537" name="Line 215"/>
              <p:cNvSpPr>
                <a:spLocks noChangeShapeType="1"/>
              </p:cNvSpPr>
              <p:nvPr/>
            </p:nvSpPr>
            <p:spPr bwMode="auto">
              <a:xfrm>
                <a:off x="1880" y="2570"/>
                <a:ext cx="355" cy="2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38" name="Line 216"/>
              <p:cNvSpPr>
                <a:spLocks noChangeShapeType="1"/>
              </p:cNvSpPr>
              <p:nvPr/>
            </p:nvSpPr>
            <p:spPr bwMode="auto">
              <a:xfrm flipH="1">
                <a:off x="3628" y="2277"/>
                <a:ext cx="328" cy="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39" name="Line 217"/>
              <p:cNvSpPr>
                <a:spLocks noChangeShapeType="1"/>
              </p:cNvSpPr>
              <p:nvPr/>
            </p:nvSpPr>
            <p:spPr bwMode="auto">
              <a:xfrm flipH="1" flipV="1">
                <a:off x="3619" y="2570"/>
                <a:ext cx="319" cy="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40" name="Line 218"/>
              <p:cNvSpPr>
                <a:spLocks noChangeShapeType="1"/>
              </p:cNvSpPr>
              <p:nvPr/>
            </p:nvSpPr>
            <p:spPr bwMode="auto">
              <a:xfrm flipH="1" flipV="1">
                <a:off x="3645" y="2979"/>
                <a:ext cx="310" cy="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41" name="Line 219"/>
              <p:cNvSpPr>
                <a:spLocks noChangeShapeType="1"/>
              </p:cNvSpPr>
              <p:nvPr/>
            </p:nvSpPr>
            <p:spPr bwMode="auto">
              <a:xfrm flipH="1" flipV="1">
                <a:off x="3627" y="3006"/>
                <a:ext cx="310" cy="3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9520" name="Line 220"/>
            <p:cNvSpPr>
              <a:spLocks noChangeShapeType="1"/>
            </p:cNvSpPr>
            <p:nvPr/>
          </p:nvSpPr>
          <p:spPr bwMode="auto">
            <a:xfrm flipV="1">
              <a:off x="1972" y="2845"/>
              <a:ext cx="245" cy="148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21" name="Line 221"/>
            <p:cNvSpPr>
              <a:spLocks noChangeShapeType="1"/>
            </p:cNvSpPr>
            <p:nvPr/>
          </p:nvSpPr>
          <p:spPr bwMode="auto">
            <a:xfrm flipV="1">
              <a:off x="3299" y="2575"/>
              <a:ext cx="305" cy="24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522" name="Line 222"/>
            <p:cNvSpPr>
              <a:spLocks noChangeShapeType="1"/>
            </p:cNvSpPr>
            <p:nvPr/>
          </p:nvSpPr>
          <p:spPr bwMode="auto">
            <a:xfrm>
              <a:off x="3308" y="2836"/>
              <a:ext cx="296" cy="166"/>
            </a:xfrm>
            <a:prstGeom prst="line">
              <a:avLst/>
            </a:prstGeom>
            <a:noFill/>
            <a:ln w="9525">
              <a:solidFill>
                <a:srgbClr val="D6009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110" grpId="0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509588"/>
            <a:ext cx="8501062" cy="415925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chemeClr val="tx1"/>
                </a:solidFill>
              </a:rPr>
              <a:t>Fragment of the repeat graph for </a:t>
            </a:r>
            <a:r>
              <a:rPr lang="en-US" sz="2800" i="1" smtClean="0">
                <a:solidFill>
                  <a:schemeClr val="tx1"/>
                </a:solidFill>
              </a:rPr>
              <a:t>N. Meningitidis</a:t>
            </a:r>
            <a:r>
              <a:rPr lang="en-US" sz="2800" smtClean="0">
                <a:solidFill>
                  <a:schemeClr val="tx1"/>
                </a:solidFill>
              </a:rPr>
              <a:t>  project</a:t>
            </a:r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1219200" y="1143000"/>
          <a:ext cx="6781800" cy="5354638"/>
        </p:xfrm>
        <a:graphic>
          <a:graphicData uri="http://schemas.openxmlformats.org/presentationml/2006/ole">
            <p:oleObj spid="_x0000_s13314" name="Photo Editor Photo" r:id="rId4" imgW="27180952" imgH="21466667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0088" y="358775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Conclusion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649413"/>
            <a:ext cx="6400800" cy="3411537"/>
          </a:xfrm>
        </p:spPr>
        <p:txBody>
          <a:bodyPr/>
          <a:lstStyle/>
          <a:p>
            <a:pPr algn="just"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400" smtClean="0"/>
              <a:t>The Celera assembler is a two-stage procedure that includes masking common repeats at the overlap-layout-consensus stage with further ordering of contigs via the double-barreled information. 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v"/>
            </a:pPr>
            <a:endParaRPr lang="en-US" sz="2400" smtClean="0"/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400" smtClean="0"/>
              <a:t>EULER does not  mask the repeats but instead provides a clear view of repeats in the genome. This feature provides new insights into using double-barreled data and computing repeat copy numbers.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z="3000" b="1" smtClean="0"/>
              <a:t>De Novo Protein/Peptide Sequencing by MS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i="1" smtClean="0"/>
          </a:p>
          <a:p>
            <a:pPr eaLnBrk="1" hangingPunct="1"/>
            <a:endParaRPr lang="en-US" sz="2100" smtClean="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029200" y="1447800"/>
            <a:ext cx="2286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-665163" y="3567113"/>
            <a:ext cx="7702551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 b="1"/>
              <a:t>DNA    makes      RNA    makes      PROTEIN 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838200" y="4114800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>
            <a:off x="2895600" y="41148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-692150" y="4094163"/>
            <a:ext cx="6538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    transcription               translation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88913" y="2016125"/>
            <a:ext cx="8801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FF"/>
                </a:solidFill>
              </a:rPr>
              <a:t>All proteins are encoded in DNA: would it be easier to sequence DNA and infer amino acid sequences?  </a:t>
            </a:r>
          </a:p>
        </p:txBody>
      </p:sp>
      <p:pic>
        <p:nvPicPr>
          <p:cNvPr id="43018" name="Picture 14" descr="p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4578350"/>
            <a:ext cx="2767013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EULER Team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663" y="1169988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smtClean="0"/>
              <a:t>UCSD</a:t>
            </a:r>
            <a:r>
              <a:rPr lang="en-US" sz="2000" smtClean="0"/>
              <a:t>                                           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Haixu Tang and Glenn Tesler (project scientists)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Zufar Mulyukov (EULER-PCR)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Steffen Heber (EULER-EST)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Shaojie Zhang (EULER-Connect)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Degui Zhi (EULER-Repeat)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Jerry Greenberg, SDSC (EULER web portal)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smtClean="0"/>
              <a:t>USC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Michael Waterman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Ming Li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Xiaoman Li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000" smtClean="0"/>
              <a:t>Yu Zhang</a:t>
            </a:r>
            <a:endParaRPr lang="en-US" sz="2400" b="1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400" b="1" smtClean="0"/>
              <a:t>FUNDING:</a:t>
            </a:r>
            <a:r>
              <a:rPr lang="en-US" sz="2000" smtClean="0"/>
              <a:t>  NIH (NHGRI) and Anchorgen, Inc</a:t>
            </a:r>
          </a:p>
          <a:p>
            <a:pPr eaLnBrk="1" hangingPunct="1">
              <a:lnSpc>
                <a:spcPct val="90000"/>
              </a:lnSpc>
            </a:pPr>
            <a:endParaRPr lang="en-US" sz="2000" b="1" smtClean="0"/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zh-CN" sz="2800" smtClean="0"/>
              <a:t>Sanger Center: David Harper, Julian Parkhill</a:t>
            </a:r>
          </a:p>
          <a:p>
            <a:pPr eaLnBrk="1" hangingPunct="1"/>
            <a:r>
              <a:rPr lang="en-US" altLang="zh-CN" sz="2800" smtClean="0"/>
              <a:t>INRA, France: Alexei Sorokine</a:t>
            </a:r>
          </a:p>
          <a:p>
            <a:pPr eaLnBrk="1" hangingPunct="1"/>
            <a:r>
              <a:rPr lang="en-US" altLang="zh-CN" sz="2800" smtClean="0"/>
              <a:t>Integrated Genomics: Michael Fonstein, Eugene Goltsman</a:t>
            </a:r>
          </a:p>
          <a:p>
            <a:pPr eaLnBrk="1" hangingPunct="1"/>
            <a:r>
              <a:rPr lang="en-US" altLang="zh-CN" sz="2800" smtClean="0"/>
              <a:t>Washington University: Asif Chinwalla, Pat Minx</a:t>
            </a:r>
          </a:p>
          <a:p>
            <a:pPr eaLnBrk="1" hangingPunct="1"/>
            <a:r>
              <a:rPr lang="en-US" altLang="zh-CN" sz="2800" smtClean="0"/>
              <a:t>UCSC: Jim Kent </a:t>
            </a:r>
          </a:p>
          <a:p>
            <a:pPr eaLnBrk="1" hangingPunct="1"/>
            <a:r>
              <a:rPr lang="en-US" altLang="zh-CN" sz="2800" smtClean="0"/>
              <a:t>UCSD: Uri Keich, Sing-Hoi Sze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n-US" altLang="zh-CN" sz="3600">
                <a:solidFill>
                  <a:schemeClr val="accent2"/>
                </a:solidFill>
                <a:latin typeface="Arial" charset="0"/>
                <a:cs typeface="Arial" charset="0"/>
              </a:rPr>
              <a:t>Sequencing in this Millennium </a:t>
            </a:r>
            <a:r>
              <a:rPr kumimoji="1" lang="en-US" altLang="zh-CN" sz="3600">
                <a:solidFill>
                  <a:schemeClr val="accent2"/>
                </a:solidFill>
              </a:rPr>
              <a:t> </a:t>
            </a:r>
          </a:p>
        </p:txBody>
      </p:sp>
      <p:pic>
        <p:nvPicPr>
          <p:cNvPr id="153603" name="Picture 3" descr="Vika#1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60960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63" y="0"/>
            <a:ext cx="7772400" cy="1184275"/>
          </a:xfrm>
        </p:spPr>
        <p:txBody>
          <a:bodyPr/>
          <a:lstStyle/>
          <a:p>
            <a:pPr eaLnBrk="1" hangingPunct="1"/>
            <a:r>
              <a:rPr lang="en-US" sz="3600" smtClean="0"/>
              <a:t>What other people think about EULER?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1566863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Jim Mullikin, who is in charge of fragment assembly at the Sanger Center, says after hearing Pevzner’s talk about the superiority of EULER, ``</a:t>
            </a:r>
            <a:r>
              <a:rPr lang="en-US" sz="2400" b="1" smtClean="0"/>
              <a:t>I had to prove it myself whether it was really something worthwhile or not</a:t>
            </a:r>
            <a:r>
              <a:rPr lang="en-US" sz="2400" smtClean="0"/>
              <a:t>.”…Though he hasn’t implemented the full set of Pevzner’s code, he has incorporated the Eulerian process into Sanger’s whole-genome shotgun assembly. ``</a:t>
            </a:r>
            <a:r>
              <a:rPr lang="en-US" sz="2400" b="1" smtClean="0"/>
              <a:t>It does produce very good quality consensus sequence</a:t>
            </a:r>
            <a:r>
              <a:rPr lang="en-US" sz="2400" smtClean="0"/>
              <a:t>” he says.   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smtClean="0"/>
              <a:t>                                   Genome Technology, September 2001 </a:t>
            </a:r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147638"/>
            <a:ext cx="780732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Error correction on short reads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13" y="1670050"/>
            <a:ext cx="8350250" cy="4138613"/>
          </a:xfrm>
        </p:spPr>
        <p:txBody>
          <a:bodyPr lIns="0" tIns="0" rIns="0" bIns="0"/>
          <a:lstStyle/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Eulerian approach requires error-free reads  (or nearly error-free reads).</a:t>
            </a:r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Solution: perform error correction prior to assembly.</a:t>
            </a:r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Methods to do this include:</a:t>
            </a:r>
          </a:p>
          <a:p>
            <a:pPr marL="858838" lvl="1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Spectral Alignment (Pevzner &amp; Tang, ISMB 2001)</a:t>
            </a:r>
          </a:p>
          <a:p>
            <a:pPr marL="858838" lvl="1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ARACHNE (Batzoglou et al., Genome Research, 2002) </a:t>
            </a:r>
          </a:p>
          <a:p>
            <a:pPr marL="858838" lvl="1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Defined nucleotide positions (Tammi, NAR 2003)</a:t>
            </a:r>
          </a:p>
          <a:p>
            <a:pPr marL="858838" lvl="1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….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557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Spectral alignment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906588"/>
            <a:ext cx="7804150" cy="4772025"/>
          </a:xfrm>
        </p:spPr>
        <p:txBody>
          <a:bodyPr lIns="0" tIns="0" rIns="0" bIns="0"/>
          <a:lstStyle/>
          <a:p>
            <a:pPr marL="427038" indent="-322263" defTabSz="457200" eaLnBrk="1" hangingPunct="1">
              <a:lnSpc>
                <a:spcPct val="8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b="1" smtClean="0"/>
              <a:t>Spectral Alignment Problem</a:t>
            </a:r>
            <a:r>
              <a:rPr lang="en-GB" smtClean="0"/>
              <a:t>: </a:t>
            </a:r>
          </a:p>
          <a:p>
            <a:pPr marL="427038" indent="-322263" defTabSz="457200" eaLnBrk="1" hangingPunct="1">
              <a:lnSpc>
                <a:spcPct val="86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   </a:t>
            </a:r>
            <a:r>
              <a:rPr lang="en-GB" b="1" smtClean="0"/>
              <a:t>Input</a:t>
            </a:r>
            <a:r>
              <a:rPr lang="en-GB" smtClean="0"/>
              <a:t>: a set of </a:t>
            </a:r>
            <a:r>
              <a:rPr lang="en-GB" i="1" smtClean="0"/>
              <a:t>l</a:t>
            </a:r>
            <a:r>
              <a:rPr lang="en-GB" smtClean="0"/>
              <a:t>-mers </a:t>
            </a:r>
            <a:r>
              <a:rPr lang="en-GB" i="1" smtClean="0"/>
              <a:t>T</a:t>
            </a:r>
            <a:r>
              <a:rPr lang="en-GB" smtClean="0"/>
              <a:t> (spectrum), </a:t>
            </a:r>
          </a:p>
          <a:p>
            <a:pPr marL="427038" indent="-322263" defTabSz="457200" eaLnBrk="1" hangingPunct="1">
              <a:lnSpc>
                <a:spcPct val="86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              a read </a:t>
            </a:r>
            <a:r>
              <a:rPr lang="en-GB" i="1" smtClean="0"/>
              <a:t>R</a:t>
            </a:r>
            <a:r>
              <a:rPr lang="en-GB" smtClean="0"/>
              <a:t>. </a:t>
            </a:r>
          </a:p>
          <a:p>
            <a:pPr marL="427038" indent="-322263" defTabSz="457200" eaLnBrk="1" hangingPunct="1">
              <a:lnSpc>
                <a:spcPct val="86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   </a:t>
            </a:r>
            <a:r>
              <a:rPr lang="en-GB" b="1" smtClean="0"/>
              <a:t>Output</a:t>
            </a:r>
            <a:r>
              <a:rPr lang="en-GB" smtClean="0"/>
              <a:t>: a read </a:t>
            </a:r>
            <a:r>
              <a:rPr lang="en-GB" i="1" smtClean="0"/>
              <a:t>R'</a:t>
            </a:r>
            <a:r>
              <a:rPr lang="en-GB" smtClean="0"/>
              <a:t> that has minimum edit distance to </a:t>
            </a:r>
            <a:r>
              <a:rPr lang="en-GB" i="1" smtClean="0"/>
              <a:t>R</a:t>
            </a:r>
            <a:r>
              <a:rPr lang="en-GB" smtClean="0"/>
              <a:t> and is composed solely of </a:t>
            </a:r>
            <a:r>
              <a:rPr lang="en-GB" i="1" smtClean="0"/>
              <a:t>l</a:t>
            </a:r>
            <a:r>
              <a:rPr lang="en-GB" smtClean="0"/>
              <a:t>-mers from </a:t>
            </a:r>
            <a:r>
              <a:rPr lang="en-GB" i="1" smtClean="0"/>
              <a:t>T</a:t>
            </a:r>
            <a:r>
              <a:rPr lang="en-GB" smtClean="0"/>
              <a:t>.</a:t>
            </a:r>
          </a:p>
          <a:p>
            <a:pPr marL="427038" indent="-322263" defTabSz="457200" eaLnBrk="1" hangingPunct="1">
              <a:lnSpc>
                <a:spcPct val="86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mtClean="0"/>
          </a:p>
          <a:p>
            <a:pPr marL="427038" indent="-322263" defTabSz="457200" eaLnBrk="1" hangingPunct="1">
              <a:lnSpc>
                <a:spcPct val="8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For a fragment assembly project, define </a:t>
            </a:r>
            <a:r>
              <a:rPr lang="en-GB" i="1" smtClean="0"/>
              <a:t>T</a:t>
            </a:r>
            <a:r>
              <a:rPr lang="en-GB" smtClean="0"/>
              <a:t> to be a set of frequent </a:t>
            </a:r>
            <a:r>
              <a:rPr lang="en-GB" i="1" smtClean="0"/>
              <a:t>l</a:t>
            </a:r>
            <a:r>
              <a:rPr lang="en-GB" smtClean="0"/>
              <a:t>-mers, i.e. </a:t>
            </a:r>
            <a:r>
              <a:rPr lang="en-GB" i="1" smtClean="0"/>
              <a:t>l</a:t>
            </a:r>
            <a:r>
              <a:rPr lang="en-GB" smtClean="0"/>
              <a:t>-mers present in many reads.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50863"/>
            <a:ext cx="7802562" cy="117792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Defining a threshold for l-tuple frequency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143125"/>
            <a:ext cx="563721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557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Spectral alignment 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906588"/>
            <a:ext cx="8255000" cy="4806950"/>
          </a:xfrm>
        </p:spPr>
        <p:txBody>
          <a:bodyPr lIns="0" tIns="0" rIns="0" bIns="0"/>
          <a:lstStyle/>
          <a:p>
            <a:pPr marL="427038" indent="-322263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smtClean="0"/>
              <a:t>Pevzner &amp; Tang 2001 approach for long reads: </a:t>
            </a:r>
          </a:p>
          <a:p>
            <a:pPr marL="427038" indent="-322263" defTabSz="457200" eaLnBrk="1" hangingPunct="1"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smtClean="0"/>
              <a:t>   find </a:t>
            </a:r>
            <a:r>
              <a:rPr lang="en-GB" sz="2800" i="1" smtClean="0"/>
              <a:t>l</a:t>
            </a:r>
            <a:r>
              <a:rPr lang="en-GB" sz="2800" smtClean="0"/>
              <a:t>-tuples in a read </a:t>
            </a:r>
            <a:r>
              <a:rPr lang="en-GB" sz="2800" i="1" smtClean="0"/>
              <a:t>R</a:t>
            </a:r>
            <a:r>
              <a:rPr lang="en-GB" sz="2800" smtClean="0"/>
              <a:t> that (i) similar to other frequent </a:t>
            </a:r>
            <a:r>
              <a:rPr lang="en-GB" sz="2800" i="1" smtClean="0"/>
              <a:t>l-</a:t>
            </a:r>
            <a:r>
              <a:rPr lang="en-GB" sz="2800" smtClean="0"/>
              <a:t>tuples and (ii) do not appear frequently in other reads, and find modifications that transform them into frequently occurring </a:t>
            </a:r>
            <a:r>
              <a:rPr lang="en-GB" sz="2800" i="1" smtClean="0"/>
              <a:t>l</a:t>
            </a:r>
            <a:r>
              <a:rPr lang="en-GB" sz="2800" smtClean="0"/>
              <a:t>-tuples.</a:t>
            </a:r>
          </a:p>
          <a:p>
            <a:pPr marL="427038" indent="-322263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smtClean="0"/>
              <a:t>Chaisson  et al, 2004 approach for shorter reads: </a:t>
            </a:r>
          </a:p>
          <a:p>
            <a:pPr marL="427038" indent="-322263" defTabSz="457200" eaLnBrk="1" hangingPunct="1"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smtClean="0"/>
              <a:t>    use dynamic programming to align read </a:t>
            </a:r>
            <a:r>
              <a:rPr lang="en-GB" sz="2800" i="1" smtClean="0"/>
              <a:t>R</a:t>
            </a:r>
            <a:r>
              <a:rPr lang="en-GB" sz="2800" smtClean="0"/>
              <a:t> against      spectrum </a:t>
            </a:r>
            <a:r>
              <a:rPr lang="en-GB" sz="2800" i="1" smtClean="0"/>
              <a:t>T</a:t>
            </a:r>
            <a:r>
              <a:rPr lang="en-GB" sz="2800" smtClean="0"/>
              <a:t>.</a:t>
            </a:r>
          </a:p>
          <a:p>
            <a:pPr marL="858838" lvl="1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Allows for correction under higher error rates.</a:t>
            </a:r>
          </a:p>
          <a:p>
            <a:pPr marL="858838" lvl="1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200" smtClean="0"/>
              <a:t>Similar to Resequencing by Hybridization (Shamir, PNAS 2002)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50863"/>
            <a:ext cx="7804150" cy="117792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Spectral alignment algorithm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47875"/>
            <a:ext cx="8382000" cy="3754438"/>
          </a:xfrm>
        </p:spPr>
        <p:txBody>
          <a:bodyPr lIns="0" tIns="0" rIns="0" bIns="0"/>
          <a:lstStyle/>
          <a:p>
            <a:pPr marL="427038" indent="-322263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i="1" smtClean="0"/>
              <a:t>Align a prefix of string </a:t>
            </a:r>
            <a:r>
              <a:rPr lang="en-GB" b="1" i="1" smtClean="0">
                <a:latin typeface="Times" pitchFamily="18" charset="0"/>
              </a:rPr>
              <a:t>s</a:t>
            </a:r>
            <a:r>
              <a:rPr lang="en-GB" i="1" smtClean="0"/>
              <a:t> against a spectrum </a:t>
            </a:r>
            <a:r>
              <a:rPr lang="en-GB" b="1" i="1" smtClean="0">
                <a:latin typeface="Times" pitchFamily="18" charset="0"/>
              </a:rPr>
              <a:t>T.</a:t>
            </a:r>
          </a:p>
          <a:p>
            <a:pPr marL="427038" indent="-322263" defTabSz="457200" eaLnBrk="1" hangingPunct="1">
              <a:lnSpc>
                <a:spcPct val="102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i="1" smtClean="0">
                <a:latin typeface="Times" pitchFamily="18" charset="0"/>
              </a:rPr>
              <a:t>score(</a:t>
            </a:r>
            <a:r>
              <a:rPr lang="en-GB" b="1" i="1" smtClean="0">
                <a:latin typeface="Times" pitchFamily="18" charset="0"/>
              </a:rPr>
              <a:t>i</a:t>
            </a:r>
            <a:r>
              <a:rPr lang="en-GB" i="1" smtClean="0">
                <a:latin typeface="Times" pitchFamily="18" charset="0"/>
              </a:rPr>
              <a:t>,</a:t>
            </a:r>
            <a:r>
              <a:rPr lang="en-GB" b="1" i="1" smtClean="0">
                <a:latin typeface="Times" pitchFamily="18" charset="0"/>
              </a:rPr>
              <a:t>a</a:t>
            </a:r>
            <a:r>
              <a:rPr lang="en-GB" i="1" smtClean="0">
                <a:latin typeface="Times" pitchFamily="18" charset="0"/>
              </a:rPr>
              <a:t>)</a:t>
            </a:r>
            <a:r>
              <a:rPr lang="en-GB" i="1" smtClean="0"/>
              <a:t> is the minimum edit distance to find  i-prefix of </a:t>
            </a:r>
            <a:r>
              <a:rPr lang="en-GB" b="1" i="1" smtClean="0">
                <a:latin typeface="Times" pitchFamily="18" charset="0"/>
              </a:rPr>
              <a:t>s</a:t>
            </a:r>
            <a:r>
              <a:rPr lang="en-GB" i="1" smtClean="0"/>
              <a:t> ending in l-tuple </a:t>
            </a:r>
            <a:r>
              <a:rPr lang="en-GB" b="1" i="1" smtClean="0">
                <a:latin typeface="Times" pitchFamily="18" charset="0"/>
              </a:rPr>
              <a:t>a </a:t>
            </a:r>
            <a:r>
              <a:rPr lang="en-GB" b="1" i="1" smtClean="0"/>
              <a:t>such that the i-prefix is composed of l-tuples from </a:t>
            </a:r>
            <a:r>
              <a:rPr lang="en-GB" b="1" i="1" smtClean="0">
                <a:latin typeface="Times" pitchFamily="18" charset="0"/>
              </a:rPr>
              <a:t>T.</a:t>
            </a:r>
          </a:p>
          <a:p>
            <a:pPr marL="427038" indent="-322263" defTabSz="457200" eaLnBrk="1" hangingPunct="1">
              <a:lnSpc>
                <a:spcPct val="102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i="1" smtClean="0">
                <a:latin typeface="Times" pitchFamily="18" charset="0"/>
              </a:rPr>
              <a:t>score(</a:t>
            </a:r>
            <a:r>
              <a:rPr lang="en-GB" b="1" i="1" smtClean="0">
                <a:latin typeface="Times" pitchFamily="18" charset="0"/>
              </a:rPr>
              <a:t>i</a:t>
            </a:r>
            <a:r>
              <a:rPr lang="en-GB" i="1" smtClean="0">
                <a:latin typeface="Times" pitchFamily="18" charset="0"/>
              </a:rPr>
              <a:t>,</a:t>
            </a:r>
            <a:r>
              <a:rPr lang="en-GB" b="1" i="1" smtClean="0">
                <a:latin typeface="Times" pitchFamily="18" charset="0"/>
              </a:rPr>
              <a:t>a</a:t>
            </a:r>
            <a:r>
              <a:rPr lang="en-GB" i="1" smtClean="0">
                <a:latin typeface="Times" pitchFamily="18" charset="0"/>
              </a:rPr>
              <a:t>)</a:t>
            </a:r>
            <a:r>
              <a:rPr lang="en-GB" i="1" smtClean="0"/>
              <a:t> is implicitly infinite if </a:t>
            </a:r>
            <a:r>
              <a:rPr lang="en-GB" b="1" i="1" smtClean="0">
                <a:latin typeface="Times" pitchFamily="18" charset="0"/>
              </a:rPr>
              <a:t>a</a:t>
            </a:r>
            <a:r>
              <a:rPr lang="en-GB" i="1" smtClean="0"/>
              <a:t> is not in </a:t>
            </a:r>
            <a:r>
              <a:rPr lang="en-GB" b="1" i="1" smtClean="0">
                <a:latin typeface="Times" pitchFamily="18" charset="0"/>
              </a:rPr>
              <a:t>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50863"/>
            <a:ext cx="7804150" cy="117792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Dynamic programming recurrence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3371850"/>
            <a:ext cx="7805738" cy="3754438"/>
          </a:xfrm>
        </p:spPr>
        <p:txBody>
          <a:bodyPr lIns="0" tIns="0" rIns="0" bIns="0"/>
          <a:lstStyle/>
          <a:p>
            <a:pPr marL="427038" indent="-322263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b="1" i="1" smtClean="0"/>
              <a:t>Shift a by 1:</a:t>
            </a:r>
          </a:p>
          <a:p>
            <a:pPr marL="427038" indent="-322263" defTabSz="457200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b="1" i="1" smtClean="0"/>
              <a:t>Concatenate X with a:  </a:t>
            </a:r>
          </a:p>
        </p:txBody>
      </p:sp>
      <p:grpSp>
        <p:nvGrpSpPr>
          <p:cNvPr id="160772" name="Group 4"/>
          <p:cNvGrpSpPr>
            <a:grpSpLocks/>
          </p:cNvGrpSpPr>
          <p:nvPr/>
        </p:nvGrpSpPr>
        <p:grpSpPr bwMode="auto">
          <a:xfrm>
            <a:off x="476250" y="1952625"/>
            <a:ext cx="8189913" cy="1136650"/>
            <a:chOff x="331" y="1356"/>
            <a:chExt cx="5687" cy="789"/>
          </a:xfrm>
        </p:grpSpPr>
        <p:pic>
          <p:nvPicPr>
            <p:cNvPr id="16077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" y="1356"/>
              <a:ext cx="4303" cy="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76" name="Text Box 6"/>
            <p:cNvSpPr txBox="1">
              <a:spLocks noChangeArrowheads="1"/>
            </p:cNvSpPr>
            <p:nvPr/>
          </p:nvSpPr>
          <p:spPr bwMode="auto">
            <a:xfrm>
              <a:off x="4896" y="1468"/>
              <a:ext cx="1123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828675" hangingPunct="0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2000"/>
                <a:t>extension</a:t>
              </a:r>
            </a:p>
          </p:txBody>
        </p:sp>
        <p:sp>
          <p:nvSpPr>
            <p:cNvPr id="160777" name="Text Box 7"/>
            <p:cNvSpPr txBox="1">
              <a:spLocks noChangeArrowheads="1"/>
            </p:cNvSpPr>
            <p:nvPr/>
          </p:nvSpPr>
          <p:spPr bwMode="auto">
            <a:xfrm>
              <a:off x="4896" y="1730"/>
              <a:ext cx="1123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828675" hangingPunct="0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2000"/>
                <a:t>deletion</a:t>
              </a:r>
            </a:p>
          </p:txBody>
        </p:sp>
        <p:sp>
          <p:nvSpPr>
            <p:cNvPr id="160778" name="Text Box 8"/>
            <p:cNvSpPr txBox="1">
              <a:spLocks noChangeArrowheads="1"/>
            </p:cNvSpPr>
            <p:nvPr/>
          </p:nvSpPr>
          <p:spPr bwMode="auto">
            <a:xfrm>
              <a:off x="4896" y="1943"/>
              <a:ext cx="1123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828675" hangingPunct="0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2000"/>
                <a:t>insertion</a:t>
              </a:r>
            </a:p>
          </p:txBody>
        </p:sp>
      </p:grpSp>
      <p:pic>
        <p:nvPicPr>
          <p:cNvPr id="1607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3286125"/>
            <a:ext cx="43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3788" y="3987800"/>
            <a:ext cx="8620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z="3800" b="1" smtClean="0"/>
              <a:t>De Novo Protein Sequencing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i="1" smtClean="0"/>
          </a:p>
          <a:p>
            <a:pPr eaLnBrk="1" hangingPunct="1"/>
            <a:endParaRPr lang="en-US" sz="2500" smtClean="0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029200" y="1447800"/>
            <a:ext cx="2286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81000" y="3581400"/>
            <a:ext cx="8763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2600" b="1">
                <a:latin typeface="Arial" charset="0"/>
              </a:rPr>
              <a:t>DNA makes RNA makes PROTEIN makes … PEPTIDE</a:t>
            </a:r>
          </a:p>
        </p:txBody>
      </p:sp>
      <p:sp>
        <p:nvSpPr>
          <p:cNvPr id="44038" name="Line 7"/>
          <p:cNvSpPr>
            <a:spLocks noChangeShapeType="1"/>
          </p:cNvSpPr>
          <p:nvPr/>
        </p:nvSpPr>
        <p:spPr bwMode="auto">
          <a:xfrm>
            <a:off x="838200" y="4114800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>
            <a:off x="2895600" y="41148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0" name="Line 9"/>
          <p:cNvSpPr>
            <a:spLocks noChangeShapeType="1"/>
          </p:cNvSpPr>
          <p:nvPr/>
        </p:nvSpPr>
        <p:spPr bwMode="auto">
          <a:xfrm>
            <a:off x="5181600" y="4114800"/>
            <a:ext cx="3124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838200" y="4191000"/>
            <a:ext cx="830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800">
                <a:latin typeface="Arial" charset="0"/>
              </a:rPr>
              <a:t>    transcription               translation            </a:t>
            </a:r>
            <a:r>
              <a:rPr lang="en-US" sz="1800" b="1">
                <a:solidFill>
                  <a:srgbClr val="3333FF"/>
                </a:solidFill>
                <a:latin typeface="Arial" charset="0"/>
              </a:rPr>
              <a:t>non-ribosomal peptide synthesis</a:t>
            </a: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04800" y="4648200"/>
            <a:ext cx="6400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600">
                <a:latin typeface="Arial" charset="0"/>
              </a:rPr>
              <a:t>Non-Ribosomal Peptides (NRPs) are excellent compounds for the development of novel pharmaceutical agents:  </a:t>
            </a:r>
          </a:p>
          <a:p>
            <a:pPr algn="l" eaLnBrk="0" hangingPunct="0"/>
            <a:r>
              <a:rPr lang="en-US" sz="1600">
                <a:latin typeface="Arial" charset="0"/>
              </a:rPr>
              <a:t>        </a:t>
            </a:r>
          </a:p>
          <a:p>
            <a:pPr algn="l" eaLnBrk="0" hangingPunct="0"/>
            <a:r>
              <a:rPr lang="en-US" sz="1600">
                <a:latin typeface="Arial" charset="0"/>
              </a:rPr>
              <a:t>        antibiotics (penicillin, vancomicine, etc.), </a:t>
            </a:r>
          </a:p>
          <a:p>
            <a:pPr lvl="1" algn="l" eaLnBrk="0" hangingPunct="0"/>
            <a:r>
              <a:rPr lang="en-US" sz="1600">
                <a:latin typeface="Arial" charset="0"/>
              </a:rPr>
              <a:t>immunosuppressors (cyclosporin),</a:t>
            </a:r>
          </a:p>
          <a:p>
            <a:pPr lvl="1" algn="l" eaLnBrk="0" hangingPunct="0"/>
            <a:r>
              <a:rPr lang="en-US" sz="1600">
                <a:latin typeface="Arial" charset="0"/>
              </a:rPr>
              <a:t>antiviral agents (luzopeptin A), </a:t>
            </a:r>
          </a:p>
          <a:p>
            <a:pPr lvl="1" algn="l" eaLnBrk="0" hangingPunct="0"/>
            <a:r>
              <a:rPr lang="en-US" sz="1600">
                <a:latin typeface="Arial" charset="0"/>
              </a:rPr>
              <a:t>antitumor agents (bleomycin), </a:t>
            </a:r>
          </a:p>
          <a:p>
            <a:pPr algn="l" eaLnBrk="0" hangingPunct="0"/>
            <a:r>
              <a:rPr lang="en-US" sz="1600">
                <a:latin typeface="Arial" charset="0"/>
              </a:rPr>
              <a:t>        …</a:t>
            </a:r>
          </a:p>
          <a:p>
            <a:pPr algn="l" eaLnBrk="0" hangingPunct="0"/>
            <a:r>
              <a:rPr lang="en-US" sz="1800">
                <a:latin typeface="Arial" charset="0"/>
              </a:rPr>
              <a:t> </a:t>
            </a:r>
          </a:p>
        </p:txBody>
      </p:sp>
      <p:pic>
        <p:nvPicPr>
          <p:cNvPr id="4649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764088"/>
            <a:ext cx="2222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979488" y="1776413"/>
            <a:ext cx="6962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5111750" y="3092450"/>
            <a:ext cx="3838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3333FF"/>
                </a:solidFill>
              </a:rPr>
              <a:t>Without any RNA template!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317500"/>
            <a:ext cx="7800975" cy="113982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Dynamic programming matrix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685800" y="2820988"/>
          <a:ext cx="3816350" cy="2435225"/>
        </p:xfrm>
        <a:graphic>
          <a:graphicData uri="http://schemas.openxmlformats.org/presentationml/2006/ole">
            <p:oleObj spid="_x0000_s14338" name="Chart" r:id="rId4" imgW="6715049" imgH="4476902" progId="MSGraph.Chart.8">
              <p:embed followColorScheme="full"/>
            </p:oleObj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881438" y="1493838"/>
            <a:ext cx="1023937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Read R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-5400000">
            <a:off x="2323307" y="3658394"/>
            <a:ext cx="13843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Spectrum T</a:t>
            </a:r>
          </a:p>
        </p:txBody>
      </p:sp>
      <p:graphicFrame>
        <p:nvGraphicFramePr>
          <p:cNvPr id="428038" name="Group 6"/>
          <p:cNvGraphicFramePr>
            <a:graphicFrameLocks noGrp="1"/>
          </p:cNvGraphicFramePr>
          <p:nvPr>
            <p:ph sz="half" idx="2"/>
          </p:nvPr>
        </p:nvGraphicFramePr>
        <p:xfrm>
          <a:off x="3397250" y="1838325"/>
          <a:ext cx="1865313" cy="5359400"/>
        </p:xfrm>
        <a:graphic>
          <a:graphicData uri="http://schemas.openxmlformats.org/drawingml/2006/table">
            <a:tbl>
              <a:tblPr/>
              <a:tblGrid>
                <a:gridCol w="466725"/>
                <a:gridCol w="466725"/>
                <a:gridCol w="465138"/>
                <a:gridCol w="466725"/>
              </a:tblGrid>
              <a:tr h="180975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4775" marR="0" lvl="0" indent="-10477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82945" marR="82945" marT="41473" marB="414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-9525"/>
            <a:ext cx="7807325" cy="1176338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A visualization of the recurrence relation </a:t>
            </a:r>
          </a:p>
        </p:txBody>
      </p:sp>
      <p:grpSp>
        <p:nvGrpSpPr>
          <p:cNvPr id="161795" name="Group 3"/>
          <p:cNvGrpSpPr>
            <a:grpSpLocks/>
          </p:cNvGrpSpPr>
          <p:nvPr/>
        </p:nvGrpSpPr>
        <p:grpSpPr bwMode="auto">
          <a:xfrm>
            <a:off x="1360488" y="1131888"/>
            <a:ext cx="6418262" cy="3230562"/>
            <a:chOff x="945" y="786"/>
            <a:chExt cx="4457" cy="2243"/>
          </a:xfrm>
        </p:grpSpPr>
        <p:grpSp>
          <p:nvGrpSpPr>
            <p:cNvPr id="161797" name="Group 4"/>
            <p:cNvGrpSpPr>
              <a:grpSpLocks/>
            </p:cNvGrpSpPr>
            <p:nvPr/>
          </p:nvGrpSpPr>
          <p:grpSpPr bwMode="auto">
            <a:xfrm>
              <a:off x="1515" y="854"/>
              <a:ext cx="3887" cy="2175"/>
              <a:chOff x="1515" y="854"/>
              <a:chExt cx="3887" cy="2175"/>
            </a:xfrm>
          </p:grpSpPr>
          <p:pic>
            <p:nvPicPr>
              <p:cNvPr id="161804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19" y="854"/>
                <a:ext cx="1084" cy="2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05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15" y="854"/>
                <a:ext cx="1089" cy="2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806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85" y="854"/>
                <a:ext cx="1115" cy="2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1798" name="Group 8"/>
            <p:cNvGrpSpPr>
              <a:grpSpLocks/>
            </p:cNvGrpSpPr>
            <p:nvPr/>
          </p:nvGrpSpPr>
          <p:grpSpPr bwMode="auto">
            <a:xfrm>
              <a:off x="949" y="786"/>
              <a:ext cx="375" cy="210"/>
              <a:chOff x="949" y="786"/>
              <a:chExt cx="375" cy="210"/>
            </a:xfrm>
          </p:grpSpPr>
          <p:sp>
            <p:nvSpPr>
              <p:cNvPr id="161802" name="AutoShape 9"/>
              <p:cNvSpPr>
                <a:spLocks noChangeArrowheads="1"/>
              </p:cNvSpPr>
              <p:nvPr/>
            </p:nvSpPr>
            <p:spPr bwMode="auto">
              <a:xfrm>
                <a:off x="949" y="786"/>
                <a:ext cx="376" cy="211"/>
              </a:xfrm>
              <a:prstGeom prst="roundRect">
                <a:avLst>
                  <a:gd name="adj" fmla="val 472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03" name="AutoShape 10"/>
              <p:cNvSpPr>
                <a:spLocks noChangeArrowheads="1"/>
              </p:cNvSpPr>
              <p:nvPr/>
            </p:nvSpPr>
            <p:spPr bwMode="auto">
              <a:xfrm>
                <a:off x="949" y="786"/>
                <a:ext cx="376" cy="211"/>
              </a:xfrm>
              <a:prstGeom prst="roundRect">
                <a:avLst>
                  <a:gd name="adj" fmla="val 472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828675" hangingPunct="0"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GB" sz="2200"/>
                  <a:t>Read</a:t>
                </a:r>
              </a:p>
            </p:txBody>
          </p:sp>
        </p:grpSp>
        <p:grpSp>
          <p:nvGrpSpPr>
            <p:cNvPr id="161799" name="Group 11"/>
            <p:cNvGrpSpPr>
              <a:grpSpLocks/>
            </p:cNvGrpSpPr>
            <p:nvPr/>
          </p:nvGrpSpPr>
          <p:grpSpPr bwMode="auto">
            <a:xfrm>
              <a:off x="945" y="1779"/>
              <a:ext cx="670" cy="210"/>
              <a:chOff x="945" y="1779"/>
              <a:chExt cx="670" cy="210"/>
            </a:xfrm>
          </p:grpSpPr>
          <p:sp>
            <p:nvSpPr>
              <p:cNvPr id="161800" name="AutoShape 12"/>
              <p:cNvSpPr>
                <a:spLocks noChangeArrowheads="1"/>
              </p:cNvSpPr>
              <p:nvPr/>
            </p:nvSpPr>
            <p:spPr bwMode="auto">
              <a:xfrm>
                <a:off x="945" y="1779"/>
                <a:ext cx="671" cy="211"/>
              </a:xfrm>
              <a:prstGeom prst="roundRect">
                <a:avLst>
                  <a:gd name="adj" fmla="val 472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801" name="AutoShape 13"/>
              <p:cNvSpPr>
                <a:spLocks noChangeArrowheads="1"/>
              </p:cNvSpPr>
              <p:nvPr/>
            </p:nvSpPr>
            <p:spPr bwMode="auto">
              <a:xfrm>
                <a:off x="945" y="1779"/>
                <a:ext cx="671" cy="211"/>
              </a:xfrm>
              <a:prstGeom prst="roundRect">
                <a:avLst>
                  <a:gd name="adj" fmla="val 472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828675" hangingPunct="0">
                  <a:lnSpc>
                    <a:spcPct val="9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</a:pPr>
                <a:r>
                  <a:rPr lang="en-GB" sz="2200"/>
                  <a:t>Spectrum</a:t>
                </a:r>
              </a:p>
            </p:txBody>
          </p:sp>
        </p:grpSp>
      </p:grpSp>
      <p:sp>
        <p:nvSpPr>
          <p:cNvPr id="161796" name="Text Box 14"/>
          <p:cNvSpPr txBox="1">
            <a:spLocks noChangeArrowheads="1"/>
          </p:cNvSpPr>
          <p:nvPr/>
        </p:nvSpPr>
        <p:spPr bwMode="auto">
          <a:xfrm>
            <a:off x="646113" y="4579938"/>
            <a:ext cx="7821612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Solid lines add 1 to score, dashed 0.</a:t>
            </a:r>
            <a:br>
              <a:rPr lang="en-GB" sz="2200"/>
            </a:br>
            <a:endParaRPr lang="en-GB" sz="2200"/>
          </a:p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(a) Values of </a:t>
            </a:r>
            <a:r>
              <a:rPr lang="en-GB" sz="2200" b="1" i="1">
                <a:latin typeface="Times" pitchFamily="18" charset="0"/>
              </a:rPr>
              <a:t>a</a:t>
            </a:r>
            <a:r>
              <a:rPr lang="en-GB" sz="2200"/>
              <a:t> used to compute score(i,CG). </a:t>
            </a:r>
          </a:p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(b) Values of </a:t>
            </a:r>
            <a:r>
              <a:rPr lang="en-GB" sz="2200" b="1" i="1">
                <a:latin typeface="Times" pitchFamily="18" charset="0"/>
              </a:rPr>
              <a:t>a </a:t>
            </a:r>
            <a:r>
              <a:rPr lang="en-GB" sz="2200"/>
              <a:t>for which score(i-1,GC) is used to compute.</a:t>
            </a:r>
          </a:p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(c) A cycle in which score(i,CG) is used to compute score(i,CG).</a:t>
            </a:r>
          </a:p>
          <a:p>
            <a:pPr marL="414338" lvl="1"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Char char="●"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>
                <a:solidFill>
                  <a:srgbClr val="000000"/>
                </a:solidFill>
                <a:latin typeface="Luxi Sans" charset="0"/>
              </a:rPr>
              <a:t>Following the cycle can only increase score(i,CG).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0"/>
            <a:ext cx="777557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Error correction results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2095500" y="2114550"/>
          <a:ext cx="4575175" cy="3027363"/>
        </p:xfrm>
        <a:graphic>
          <a:graphicData uri="http://schemas.openxmlformats.org/presentationml/2006/ole">
            <p:oleObj spid="_x0000_s15362" r:id="rId4" imgW="5505480" imgH="3448080" progId="">
              <p:embed/>
            </p:oleObj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014413" y="1052513"/>
            <a:ext cx="689610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/>
              <a:t>Results from simulated 120 bp reads from a random 25Kb sequence (fictitious), BAC 1 (NCBI accession AF394196) and BAC 2 (AC084390). 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84188" y="5286375"/>
            <a:ext cx="86598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Bansal and Pevzner (2006) Further improvement using  </a:t>
            </a:r>
            <a:r>
              <a:rPr lang="en-US" b="1"/>
              <a:t>Bloom filters</a:t>
            </a:r>
            <a:r>
              <a:rPr lang="en-US"/>
              <a:t> makes error correction time-efficient and practical for entire human genome (in preparation)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0"/>
            <a:ext cx="8435975" cy="1143000"/>
          </a:xfrm>
        </p:spPr>
        <p:txBody>
          <a:bodyPr/>
          <a:lstStyle/>
          <a:p>
            <a:pPr eaLnBrk="1" hangingPunct="1"/>
            <a:r>
              <a:rPr lang="en-US" sz="2800" b="1" smtClean="0"/>
              <a:t>Eulerian Assembly: </a:t>
            </a:r>
            <a:br>
              <a:rPr lang="en-US" sz="2800" b="1" smtClean="0"/>
            </a:br>
            <a:r>
              <a:rPr lang="en-US" sz="2800" b="1" smtClean="0"/>
              <a:t>from </a:t>
            </a:r>
            <a:r>
              <a:rPr lang="en-US" sz="2800" b="1" smtClean="0">
                <a:solidFill>
                  <a:srgbClr val="3333FF"/>
                </a:solidFill>
              </a:rPr>
              <a:t>de Bruijn</a:t>
            </a:r>
            <a:r>
              <a:rPr lang="en-US" sz="2800" b="1" smtClean="0"/>
              <a:t> to </a:t>
            </a:r>
            <a:r>
              <a:rPr lang="en-US" sz="2800" b="1" smtClean="0">
                <a:solidFill>
                  <a:srgbClr val="FF0000"/>
                </a:solidFill>
              </a:rPr>
              <a:t>A-Bruijn </a:t>
            </a:r>
            <a:r>
              <a:rPr lang="en-US" sz="2800" b="1" smtClean="0"/>
              <a:t>Graphs</a:t>
            </a:r>
            <a:endParaRPr lang="en-US" sz="3200" smtClean="0">
              <a:latin typeface="Arial" charset="0"/>
            </a:endParaRP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938" y="1354138"/>
            <a:ext cx="8882062" cy="53133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Pevzner, 1989 – </a:t>
            </a:r>
            <a:r>
              <a:rPr lang="en-US" sz="2000" b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Eulerian approach for SBH</a:t>
            </a:r>
            <a:r>
              <a:rPr lang="en-US" sz="200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sequencing with very short reads </a:t>
            </a: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0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JBSD</a:t>
            </a: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3333FF"/>
                </a:solidFill>
              </a:rPr>
              <a:t>Idury and Waterman, 1995 - </a:t>
            </a:r>
            <a:r>
              <a:rPr lang="en-US" sz="2000" b="1" smtClean="0">
                <a:solidFill>
                  <a:srgbClr val="3333FF"/>
                </a:solidFill>
              </a:rPr>
              <a:t>Applied SBH to fragment assembly</a:t>
            </a:r>
            <a:r>
              <a:rPr lang="en-US" sz="2000" smtClean="0">
                <a:solidFill>
                  <a:srgbClr val="3333FF"/>
                </a:solidFill>
              </a:rPr>
              <a:t> by transforming sequencing data into virtual DNA array data </a:t>
            </a:r>
            <a:r>
              <a:rPr lang="en-US" sz="2000" smtClean="0"/>
              <a:t>(</a:t>
            </a:r>
            <a:r>
              <a:rPr lang="en-US" sz="2000" i="1" smtClean="0"/>
              <a:t>JCB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3333FF"/>
                </a:solidFill>
              </a:rPr>
              <a:t>Pevzner, Tang, Waterman, 2001 - </a:t>
            </a:r>
            <a:r>
              <a:rPr lang="en-US" sz="2000" b="1" smtClean="0">
                <a:solidFill>
                  <a:srgbClr val="3333FF"/>
                </a:solidFill>
              </a:rPr>
              <a:t>Error correction idea</a:t>
            </a:r>
            <a:r>
              <a:rPr lang="en-US" sz="2000" smtClean="0">
                <a:solidFill>
                  <a:srgbClr val="3333FF"/>
                </a:solidFill>
              </a:rPr>
              <a:t> results in the first practical Eulerian assembler </a:t>
            </a:r>
            <a:r>
              <a:rPr lang="en-US" sz="2000" smtClean="0"/>
              <a:t>(</a:t>
            </a:r>
            <a:r>
              <a:rPr lang="en-US" sz="2000" i="1" smtClean="0"/>
              <a:t>PNAS</a:t>
            </a:r>
            <a:r>
              <a:rPr lang="en-US" sz="2000" smtClean="0"/>
              <a:t>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3333FF"/>
                </a:solidFill>
              </a:rPr>
              <a:t>Chaisson, Tang,  Pevzner, 2004 - </a:t>
            </a:r>
            <a:r>
              <a:rPr lang="en-US" sz="2000" b="1" smtClean="0">
                <a:solidFill>
                  <a:srgbClr val="3333FF"/>
                </a:solidFill>
              </a:rPr>
              <a:t>Short reads</a:t>
            </a:r>
            <a:r>
              <a:rPr lang="en-US" sz="2000" smtClean="0">
                <a:solidFill>
                  <a:srgbClr val="3333FF"/>
                </a:solidFill>
              </a:rPr>
              <a:t> </a:t>
            </a:r>
            <a:r>
              <a:rPr lang="en-US" sz="2000" b="1" smtClean="0">
                <a:solidFill>
                  <a:srgbClr val="3333FF"/>
                </a:solidFill>
              </a:rPr>
              <a:t>Eulerian assembler.</a:t>
            </a:r>
            <a:r>
              <a:rPr lang="en-US" sz="2000" b="1" smtClean="0"/>
              <a:t> </a:t>
            </a:r>
            <a:r>
              <a:rPr lang="en-US" sz="2000" smtClean="0"/>
              <a:t>(</a:t>
            </a:r>
            <a:r>
              <a:rPr lang="en-US" sz="2000" i="1" smtClean="0"/>
              <a:t>Bioinformatics</a:t>
            </a:r>
            <a:r>
              <a:rPr lang="en-US" sz="2000" smtClean="0"/>
              <a:t>)</a:t>
            </a:r>
            <a:endParaRPr lang="en-US" sz="200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FF0000"/>
                </a:solidFill>
              </a:rPr>
              <a:t>Pevzner, Tang, Tesler, 2004 - </a:t>
            </a:r>
            <a:r>
              <a:rPr lang="en-US" sz="2000" b="1" smtClean="0">
                <a:solidFill>
                  <a:srgbClr val="FF0000"/>
                </a:solidFill>
              </a:rPr>
              <a:t>EULER+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smtClean="0"/>
              <a:t>(</a:t>
            </a:r>
            <a:r>
              <a:rPr lang="en-US" sz="2000" i="1" smtClean="0"/>
              <a:t>Genome Research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FF0000"/>
                </a:solidFill>
              </a:rPr>
              <a:t>Myers, 2005 - </a:t>
            </a:r>
            <a:r>
              <a:rPr lang="en-US" sz="2000" b="1" smtClean="0">
                <a:solidFill>
                  <a:srgbClr val="FF0000"/>
                </a:solidFill>
              </a:rPr>
              <a:t>Berkeley Open Assembler</a:t>
            </a:r>
            <a:r>
              <a:rPr lang="en-US" sz="2000" smtClean="0">
                <a:solidFill>
                  <a:srgbClr val="FF0000"/>
                </a:solidFill>
              </a:rPr>
              <a:t> (BOA) proposed as an Eulerian assembler</a:t>
            </a:r>
            <a:r>
              <a:rPr lang="en-US" sz="2000" smtClean="0"/>
              <a:t> (</a:t>
            </a:r>
            <a:r>
              <a:rPr lang="en-US" sz="2000" i="1" smtClean="0"/>
              <a:t>Bioinformatics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FF0000"/>
                </a:solidFill>
              </a:rPr>
              <a:t>Medvedev, Georgiou, Myers, Brudno, 2007 - </a:t>
            </a:r>
            <a:r>
              <a:rPr lang="en-US" sz="2000" b="1" smtClean="0">
                <a:solidFill>
                  <a:srgbClr val="FF0000"/>
                </a:solidFill>
              </a:rPr>
              <a:t>Decomposing Eulerian graph</a:t>
            </a:r>
            <a:r>
              <a:rPr lang="en-US" sz="2000" smtClean="0">
                <a:solidFill>
                  <a:srgbClr val="FF0000"/>
                </a:solidFill>
              </a:rPr>
              <a:t> in direct and reverse strands</a:t>
            </a:r>
            <a:r>
              <a:rPr lang="en-US" sz="2000" smtClean="0"/>
              <a:t> (</a:t>
            </a:r>
            <a:r>
              <a:rPr lang="en-US" sz="2000" i="1" smtClean="0"/>
              <a:t>WABI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3333FF"/>
                </a:solidFill>
              </a:rPr>
              <a:t>Sundquist, Ronaghi, Tang, Pevzner, Batzoglou, 2007 - </a:t>
            </a:r>
            <a:r>
              <a:rPr lang="en-US" sz="2000" b="1" smtClean="0">
                <a:solidFill>
                  <a:srgbClr val="3333FF"/>
                </a:solidFill>
              </a:rPr>
              <a:t>Short read assembly of mammalian genomes for $100,000</a:t>
            </a:r>
            <a:r>
              <a:rPr lang="en-US" sz="2000" smtClean="0"/>
              <a:t> (</a:t>
            </a:r>
            <a:r>
              <a:rPr lang="en-US" sz="2000" i="1" smtClean="0"/>
              <a:t>PLOS</a:t>
            </a:r>
            <a:r>
              <a:rPr lang="en-US" sz="2400" i="1" smtClean="0"/>
              <a:t> </a:t>
            </a:r>
            <a:r>
              <a:rPr lang="en-US" sz="2000" i="1" smtClean="0"/>
              <a:t>1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>
                <a:solidFill>
                  <a:srgbClr val="3333FF"/>
                </a:solidFill>
              </a:rPr>
              <a:t>C</a:t>
            </a:r>
            <a:r>
              <a:rPr lang="en-US" sz="2000" smtClean="0">
                <a:solidFill>
                  <a:srgbClr val="FF0000"/>
                </a:solidFill>
              </a:rPr>
              <a:t>h</a:t>
            </a:r>
            <a:r>
              <a:rPr lang="en-US" sz="2000" smtClean="0">
                <a:solidFill>
                  <a:srgbClr val="3333FF"/>
                </a:solidFill>
              </a:rPr>
              <a:t>a</a:t>
            </a:r>
            <a:r>
              <a:rPr lang="en-US" sz="2000" smtClean="0">
                <a:solidFill>
                  <a:srgbClr val="FF0000"/>
                </a:solidFill>
              </a:rPr>
              <a:t>i</a:t>
            </a:r>
            <a:r>
              <a:rPr lang="en-US" sz="2000" smtClean="0">
                <a:solidFill>
                  <a:srgbClr val="3333FF"/>
                </a:solidFill>
              </a:rPr>
              <a:t>s</a:t>
            </a:r>
            <a:r>
              <a:rPr lang="en-US" sz="2000" smtClean="0">
                <a:solidFill>
                  <a:srgbClr val="FF0000"/>
                </a:solidFill>
              </a:rPr>
              <a:t>s</a:t>
            </a:r>
            <a:r>
              <a:rPr lang="en-US" sz="2000" smtClean="0">
                <a:solidFill>
                  <a:srgbClr val="3333FF"/>
                </a:solidFill>
              </a:rPr>
              <a:t>o</a:t>
            </a:r>
            <a:r>
              <a:rPr lang="en-US" sz="2000" smtClean="0">
                <a:solidFill>
                  <a:srgbClr val="FF0000"/>
                </a:solidFill>
              </a:rPr>
              <a:t>n</a:t>
            </a:r>
            <a:r>
              <a:rPr lang="en-US" sz="2000" smtClean="0">
                <a:solidFill>
                  <a:srgbClr val="3333FF"/>
                </a:solidFill>
              </a:rPr>
              <a:t> a</a:t>
            </a:r>
            <a:r>
              <a:rPr lang="en-US" sz="2000" smtClean="0">
                <a:solidFill>
                  <a:srgbClr val="FF0000"/>
                </a:solidFill>
              </a:rPr>
              <a:t>n</a:t>
            </a:r>
            <a:r>
              <a:rPr lang="en-US" sz="2000" smtClean="0">
                <a:solidFill>
                  <a:srgbClr val="3333FF"/>
                </a:solidFill>
              </a:rPr>
              <a:t>d </a:t>
            </a:r>
            <a:r>
              <a:rPr lang="en-US" sz="2000" smtClean="0">
                <a:solidFill>
                  <a:srgbClr val="FF0000"/>
                </a:solidFill>
              </a:rPr>
              <a:t>P</a:t>
            </a:r>
            <a:r>
              <a:rPr lang="en-US" sz="2000" smtClean="0">
                <a:solidFill>
                  <a:srgbClr val="3333FF"/>
                </a:solidFill>
              </a:rPr>
              <a:t>e</a:t>
            </a:r>
            <a:r>
              <a:rPr lang="en-US" sz="2000" smtClean="0">
                <a:solidFill>
                  <a:srgbClr val="FF0000"/>
                </a:solidFill>
              </a:rPr>
              <a:t>v</a:t>
            </a:r>
            <a:r>
              <a:rPr lang="en-US" sz="2000" smtClean="0">
                <a:solidFill>
                  <a:srgbClr val="3333FF"/>
                </a:solidFill>
              </a:rPr>
              <a:t>z</a:t>
            </a:r>
            <a:r>
              <a:rPr lang="en-US" sz="2000" smtClean="0">
                <a:solidFill>
                  <a:srgbClr val="FF0000"/>
                </a:solidFill>
              </a:rPr>
              <a:t>n</a:t>
            </a:r>
            <a:r>
              <a:rPr lang="en-US" sz="2000" smtClean="0">
                <a:solidFill>
                  <a:srgbClr val="3333FF"/>
                </a:solidFill>
              </a:rPr>
              <a:t>e</a:t>
            </a:r>
            <a:r>
              <a:rPr lang="en-US" sz="2000" smtClean="0">
                <a:solidFill>
                  <a:srgbClr val="FF0000"/>
                </a:solidFill>
              </a:rPr>
              <a:t>r</a:t>
            </a:r>
            <a:r>
              <a:rPr lang="en-US" sz="2000" smtClean="0">
                <a:solidFill>
                  <a:srgbClr val="3333FF"/>
                </a:solidFill>
              </a:rPr>
              <a:t>, 2</a:t>
            </a:r>
            <a:r>
              <a:rPr lang="en-US" sz="2000" smtClean="0">
                <a:solidFill>
                  <a:srgbClr val="FF0000"/>
                </a:solidFill>
              </a:rPr>
              <a:t>0</a:t>
            </a:r>
            <a:r>
              <a:rPr lang="en-US" sz="2000" smtClean="0">
                <a:solidFill>
                  <a:srgbClr val="3333FF"/>
                </a:solidFill>
              </a:rPr>
              <a:t>0</a:t>
            </a:r>
            <a:r>
              <a:rPr lang="en-US" sz="2000" smtClean="0">
                <a:solidFill>
                  <a:srgbClr val="FF0000"/>
                </a:solidFill>
              </a:rPr>
              <a:t>7</a:t>
            </a:r>
            <a:r>
              <a:rPr lang="en-US" sz="2000" smtClean="0">
                <a:solidFill>
                  <a:srgbClr val="3333FF"/>
                </a:solidFill>
              </a:rPr>
              <a:t> - </a:t>
            </a:r>
            <a:r>
              <a:rPr lang="en-US" sz="2000" b="1" smtClean="0">
                <a:solidFill>
                  <a:srgbClr val="3333FF"/>
                </a:solidFill>
              </a:rPr>
              <a:t>N</a:t>
            </a:r>
            <a:r>
              <a:rPr lang="en-US" sz="2000" b="1" smtClean="0">
                <a:solidFill>
                  <a:srgbClr val="FF0000"/>
                </a:solidFill>
              </a:rPr>
              <a:t>e</a:t>
            </a:r>
            <a:r>
              <a:rPr lang="en-US" sz="2000" b="1" smtClean="0">
                <a:solidFill>
                  <a:srgbClr val="3333FF"/>
                </a:solidFill>
              </a:rPr>
              <a:t>a</a:t>
            </a:r>
            <a:r>
              <a:rPr lang="en-US" sz="2000" b="1" smtClean="0">
                <a:solidFill>
                  <a:srgbClr val="FF0000"/>
                </a:solidFill>
              </a:rPr>
              <a:t>r</a:t>
            </a:r>
            <a:r>
              <a:rPr lang="en-US" sz="2000" b="1" smtClean="0">
                <a:solidFill>
                  <a:srgbClr val="3333FF"/>
                </a:solidFill>
              </a:rPr>
              <a:t>l</a:t>
            </a:r>
            <a:r>
              <a:rPr lang="en-US" sz="2000" b="1" smtClean="0">
                <a:solidFill>
                  <a:srgbClr val="FF0000"/>
                </a:solidFill>
              </a:rPr>
              <a:t>y</a:t>
            </a:r>
            <a:r>
              <a:rPr lang="en-US" sz="2000" b="1" smtClean="0">
                <a:solidFill>
                  <a:srgbClr val="3333FF"/>
                </a:solidFill>
              </a:rPr>
              <a:t> o</a:t>
            </a:r>
            <a:r>
              <a:rPr lang="en-US" sz="2000" b="1" smtClean="0">
                <a:solidFill>
                  <a:srgbClr val="FF0000"/>
                </a:solidFill>
              </a:rPr>
              <a:t>p</a:t>
            </a:r>
            <a:r>
              <a:rPr lang="en-US" sz="2000" b="1" smtClean="0">
                <a:solidFill>
                  <a:srgbClr val="3333FF"/>
                </a:solidFill>
              </a:rPr>
              <a:t>t</a:t>
            </a:r>
            <a:r>
              <a:rPr lang="en-US" sz="2000" b="1" smtClean="0">
                <a:solidFill>
                  <a:srgbClr val="FF0000"/>
                </a:solidFill>
              </a:rPr>
              <a:t>i</a:t>
            </a:r>
            <a:r>
              <a:rPr lang="en-US" sz="2000" b="1" smtClean="0">
                <a:solidFill>
                  <a:srgbClr val="3333FF"/>
                </a:solidFill>
              </a:rPr>
              <a:t>m</a:t>
            </a:r>
            <a:r>
              <a:rPr lang="en-US" sz="2000" b="1" smtClean="0">
                <a:solidFill>
                  <a:srgbClr val="FF0000"/>
                </a:solidFill>
              </a:rPr>
              <a:t>a</a:t>
            </a:r>
            <a:r>
              <a:rPr lang="en-US" sz="2000" b="1" smtClean="0">
                <a:solidFill>
                  <a:srgbClr val="3333FF"/>
                </a:solidFill>
              </a:rPr>
              <a:t>l </a:t>
            </a:r>
            <a:r>
              <a:rPr lang="en-US" sz="2000" b="1" smtClean="0">
                <a:solidFill>
                  <a:srgbClr val="FF0000"/>
                </a:solidFill>
              </a:rPr>
              <a:t>s</a:t>
            </a:r>
            <a:r>
              <a:rPr lang="en-US" sz="2000" b="1" smtClean="0">
                <a:solidFill>
                  <a:srgbClr val="3333FF"/>
                </a:solidFill>
              </a:rPr>
              <a:t>h</a:t>
            </a:r>
            <a:r>
              <a:rPr lang="en-US" sz="2000" b="1" smtClean="0">
                <a:solidFill>
                  <a:srgbClr val="FF0000"/>
                </a:solidFill>
              </a:rPr>
              <a:t>o</a:t>
            </a:r>
            <a:r>
              <a:rPr lang="en-US" sz="2000" b="1" smtClean="0">
                <a:solidFill>
                  <a:srgbClr val="3333FF"/>
                </a:solidFill>
              </a:rPr>
              <a:t>r</a:t>
            </a:r>
            <a:r>
              <a:rPr lang="en-US" sz="2000" b="1" smtClean="0">
                <a:solidFill>
                  <a:srgbClr val="FF0000"/>
                </a:solidFill>
              </a:rPr>
              <a:t>t </a:t>
            </a:r>
            <a:r>
              <a:rPr lang="en-US" sz="2000" b="1" smtClean="0">
                <a:solidFill>
                  <a:srgbClr val="3333FF"/>
                </a:solidFill>
              </a:rPr>
              <a:t>r</a:t>
            </a:r>
            <a:r>
              <a:rPr lang="en-US" sz="2000" b="1" smtClean="0">
                <a:solidFill>
                  <a:srgbClr val="FF0000"/>
                </a:solidFill>
              </a:rPr>
              <a:t>e</a:t>
            </a:r>
            <a:r>
              <a:rPr lang="en-US" sz="2000" b="1" smtClean="0">
                <a:solidFill>
                  <a:srgbClr val="3333FF"/>
                </a:solidFill>
              </a:rPr>
              <a:t>a</a:t>
            </a:r>
            <a:r>
              <a:rPr lang="en-US" sz="2000" b="1" smtClean="0">
                <a:solidFill>
                  <a:srgbClr val="FF0000"/>
                </a:solidFill>
              </a:rPr>
              <a:t>d</a:t>
            </a:r>
            <a:r>
              <a:rPr lang="en-US" sz="2000" b="1" smtClean="0">
                <a:solidFill>
                  <a:srgbClr val="3333FF"/>
                </a:solidFill>
              </a:rPr>
              <a:t> a</a:t>
            </a:r>
            <a:r>
              <a:rPr lang="en-US" sz="2000" b="1" smtClean="0">
                <a:solidFill>
                  <a:srgbClr val="FF0000"/>
                </a:solidFill>
              </a:rPr>
              <a:t>s</a:t>
            </a:r>
            <a:r>
              <a:rPr lang="en-US" sz="2000" b="1" smtClean="0">
                <a:solidFill>
                  <a:srgbClr val="3333FF"/>
                </a:solidFill>
              </a:rPr>
              <a:t>s</a:t>
            </a:r>
            <a:r>
              <a:rPr lang="en-US" sz="2000" b="1" smtClean="0">
                <a:solidFill>
                  <a:srgbClr val="FF0000"/>
                </a:solidFill>
              </a:rPr>
              <a:t>e</a:t>
            </a:r>
            <a:r>
              <a:rPr lang="en-US" sz="2000" b="1" smtClean="0">
                <a:solidFill>
                  <a:srgbClr val="3333FF"/>
                </a:solidFill>
              </a:rPr>
              <a:t>m</a:t>
            </a:r>
            <a:r>
              <a:rPr lang="en-US" sz="2000" b="1" smtClean="0">
                <a:solidFill>
                  <a:srgbClr val="FF0000"/>
                </a:solidFill>
              </a:rPr>
              <a:t>b</a:t>
            </a:r>
            <a:r>
              <a:rPr lang="en-US" sz="2000" b="1" smtClean="0">
                <a:solidFill>
                  <a:srgbClr val="3333FF"/>
                </a:solidFill>
              </a:rPr>
              <a:t>l</a:t>
            </a:r>
            <a:r>
              <a:rPr lang="en-US" sz="2000" b="1" smtClean="0">
                <a:solidFill>
                  <a:srgbClr val="FF0000"/>
                </a:solidFill>
              </a:rPr>
              <a:t>y</a:t>
            </a:r>
            <a:r>
              <a:rPr lang="en-US" sz="2000" b="1" smtClean="0">
                <a:solidFill>
                  <a:srgbClr val="3333FF"/>
                </a:solidFill>
              </a:rPr>
              <a:t> o</a:t>
            </a:r>
            <a:r>
              <a:rPr lang="en-US" sz="2000" b="1" smtClean="0">
                <a:solidFill>
                  <a:srgbClr val="FF0000"/>
                </a:solidFill>
              </a:rPr>
              <a:t>f</a:t>
            </a:r>
            <a:r>
              <a:rPr lang="en-US" sz="2000" b="1" smtClean="0">
                <a:solidFill>
                  <a:srgbClr val="3333FF"/>
                </a:solidFill>
              </a:rPr>
              <a:t> b</a:t>
            </a:r>
            <a:r>
              <a:rPr lang="en-US" sz="2000" b="1" smtClean="0">
                <a:solidFill>
                  <a:srgbClr val="FF0000"/>
                </a:solidFill>
              </a:rPr>
              <a:t>a</a:t>
            </a:r>
            <a:r>
              <a:rPr lang="en-US" sz="2000" b="1" smtClean="0">
                <a:solidFill>
                  <a:srgbClr val="3333FF"/>
                </a:solidFill>
              </a:rPr>
              <a:t>c</a:t>
            </a:r>
            <a:r>
              <a:rPr lang="en-US" sz="2000" b="1" smtClean="0">
                <a:solidFill>
                  <a:srgbClr val="FF0000"/>
                </a:solidFill>
              </a:rPr>
              <a:t>t</a:t>
            </a:r>
            <a:r>
              <a:rPr lang="en-US" sz="2000" b="1" smtClean="0">
                <a:solidFill>
                  <a:srgbClr val="3333FF"/>
                </a:solidFill>
              </a:rPr>
              <a:t>e</a:t>
            </a:r>
            <a:r>
              <a:rPr lang="en-US" sz="2000" b="1" smtClean="0">
                <a:solidFill>
                  <a:srgbClr val="FF0000"/>
                </a:solidFill>
              </a:rPr>
              <a:t>r</a:t>
            </a:r>
            <a:r>
              <a:rPr lang="en-US" sz="2000" b="1" smtClean="0">
                <a:solidFill>
                  <a:srgbClr val="3333FF"/>
                </a:solidFill>
              </a:rPr>
              <a:t>i</a:t>
            </a:r>
            <a:r>
              <a:rPr lang="en-US" sz="2000" b="1" smtClean="0">
                <a:solidFill>
                  <a:srgbClr val="FF0000"/>
                </a:solidFill>
              </a:rPr>
              <a:t>a</a:t>
            </a:r>
            <a:r>
              <a:rPr lang="en-US" sz="2000" b="1" smtClean="0">
                <a:solidFill>
                  <a:srgbClr val="3333FF"/>
                </a:solidFill>
              </a:rPr>
              <a:t>l </a:t>
            </a:r>
            <a:r>
              <a:rPr lang="en-US" sz="2000" b="1" smtClean="0">
                <a:solidFill>
                  <a:srgbClr val="FF0000"/>
                </a:solidFill>
              </a:rPr>
              <a:t>g</a:t>
            </a:r>
            <a:r>
              <a:rPr lang="en-US" sz="2000" b="1" smtClean="0">
                <a:solidFill>
                  <a:srgbClr val="3333FF"/>
                </a:solidFill>
              </a:rPr>
              <a:t>e</a:t>
            </a:r>
            <a:r>
              <a:rPr lang="en-US" sz="2000" b="1" smtClean="0">
                <a:solidFill>
                  <a:srgbClr val="FF0000"/>
                </a:solidFill>
              </a:rPr>
              <a:t>n</a:t>
            </a:r>
            <a:r>
              <a:rPr lang="en-US" sz="2000" b="1" smtClean="0">
                <a:solidFill>
                  <a:srgbClr val="3333FF"/>
                </a:solidFill>
              </a:rPr>
              <a:t>o</a:t>
            </a:r>
            <a:r>
              <a:rPr lang="en-US" sz="2000" b="1" smtClean="0">
                <a:solidFill>
                  <a:srgbClr val="FF0000"/>
                </a:solidFill>
              </a:rPr>
              <a:t>m</a:t>
            </a:r>
            <a:r>
              <a:rPr lang="en-US" sz="2000" b="1" smtClean="0">
                <a:solidFill>
                  <a:srgbClr val="3333FF"/>
                </a:solidFill>
              </a:rPr>
              <a:t>e</a:t>
            </a:r>
            <a:r>
              <a:rPr lang="en-US" sz="2000" b="1" smtClean="0">
                <a:solidFill>
                  <a:srgbClr val="FF0000"/>
                </a:solidFill>
              </a:rPr>
              <a:t>s</a:t>
            </a:r>
            <a:r>
              <a:rPr lang="en-US" sz="2000" b="1" smtClean="0"/>
              <a:t> (</a:t>
            </a:r>
            <a:r>
              <a:rPr lang="en-US" sz="2000" i="1" smtClean="0"/>
              <a:t>Genome Res., 2008</a:t>
            </a:r>
            <a:r>
              <a:rPr lang="en-US" sz="2000" b="1" smtClean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0"/>
            <a:ext cx="777557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Acknowledgements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50" y="936625"/>
            <a:ext cx="5227638" cy="3989388"/>
          </a:xfrm>
        </p:spPr>
        <p:txBody>
          <a:bodyPr lIns="0" tIns="0" rIns="0" bIns="0"/>
          <a:lstStyle/>
          <a:p>
            <a:pPr marL="427038" indent="-322263" defTabSz="457200" eaLnBrk="1" hangingPunct="1">
              <a:lnSpc>
                <a:spcPct val="8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Rob Lipshutz</a:t>
            </a:r>
            <a:r>
              <a:rPr lang="en-GB" sz="2400" smtClean="0"/>
              <a:t>, Affymetrix – SBH </a:t>
            </a:r>
          </a:p>
          <a:p>
            <a:pPr marL="427038" indent="-322263" defTabSz="457200" eaLnBrk="1" hangingPunct="1">
              <a:lnSpc>
                <a:spcPct val="8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Haixu Tang</a:t>
            </a:r>
            <a:r>
              <a:rPr lang="en-GB" sz="2400" smtClean="0"/>
              <a:t> (Indiana), </a:t>
            </a:r>
            <a:r>
              <a:rPr lang="en-GB" sz="2400" b="1" smtClean="0"/>
              <a:t>Mike Waterman</a:t>
            </a:r>
            <a:r>
              <a:rPr lang="en-GB" sz="2400" smtClean="0"/>
              <a:t> (USC) – EULER assembler</a:t>
            </a:r>
          </a:p>
          <a:p>
            <a:pPr marL="427038" indent="-322263" defTabSz="457200" eaLnBrk="1" hangingPunct="1">
              <a:lnSpc>
                <a:spcPct val="8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Haixu Tang, Glenn Tesler</a:t>
            </a:r>
            <a:r>
              <a:rPr lang="en-GB" sz="2400" smtClean="0"/>
              <a:t> (UCSD) - EULER+ assembler  </a:t>
            </a:r>
          </a:p>
          <a:p>
            <a:pPr marL="427038" indent="-322263" defTabSz="457200" eaLnBrk="1" hangingPunct="1">
              <a:lnSpc>
                <a:spcPct val="8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Serafim Batzoglou </a:t>
            </a:r>
            <a:r>
              <a:rPr lang="en-GB" sz="2400" smtClean="0"/>
              <a:t>(Stanford) – simulations of large assemblies with short reads</a:t>
            </a:r>
          </a:p>
          <a:p>
            <a:pPr marL="427038" indent="-322263" defTabSz="457200" eaLnBrk="1" hangingPunct="1">
              <a:lnSpc>
                <a:spcPct val="8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Ben Raphael</a:t>
            </a:r>
            <a:r>
              <a:rPr lang="en-GB" sz="2400" smtClean="0"/>
              <a:t> (Brown) – reconstruction of cancer genomic architecture</a:t>
            </a:r>
          </a:p>
          <a:p>
            <a:pPr marL="427038" indent="-322263" defTabSz="457200" eaLnBrk="1" hangingPunct="1">
              <a:lnSpc>
                <a:spcPct val="80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400" smtClean="0"/>
          </a:p>
        </p:txBody>
      </p:sp>
      <p:pic>
        <p:nvPicPr>
          <p:cNvPr id="163844" name="Picture 5" descr="seraf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0900" y="4721225"/>
            <a:ext cx="135731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6" descr="water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4425" y="4721225"/>
            <a:ext cx="13731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6" name="Picture 7" descr="tes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1050" y="2093913"/>
            <a:ext cx="30353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8" descr="hatang_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3938" y="4795838"/>
            <a:ext cx="178276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8" name="Picture 9" descr="benrapha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963" y="4776788"/>
            <a:ext cx="1755775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9" name="Picture 10" descr="ivdt0411p26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4338" y="4773613"/>
            <a:ext cx="1365250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Short-Read Assemblers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6783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Euler 1.0</a:t>
            </a:r>
            <a:r>
              <a:rPr lang="en-US" sz="1600" smtClean="0"/>
              <a:t> (Chaisson et al., 2004, Genome Research) the first short read assembler (developed before short read technologies became available)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454 Newbler</a:t>
            </a:r>
            <a:r>
              <a:rPr lang="en-US" sz="1600" smtClean="0"/>
              <a:t> (for 454 reads only)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SSAKE, SHARCGS</a:t>
            </a:r>
            <a:r>
              <a:rPr lang="en-US" sz="1600" smtClean="0"/>
              <a:t> –Do not allow errors in reads.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VCAKE</a:t>
            </a:r>
            <a:r>
              <a:rPr lang="en-US" sz="1600" smtClean="0"/>
              <a:t> (December 2007, Bioinformatics)– improvement of SSAKE to handle errors.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Euler-SR </a:t>
            </a:r>
            <a:r>
              <a:rPr lang="en-US" sz="1600" smtClean="0"/>
              <a:t>(February 2008, Genome Research) UCSD group 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EDENA</a:t>
            </a:r>
            <a:r>
              <a:rPr lang="en-US" sz="1600" smtClean="0"/>
              <a:t> (March 2008, Genome Research)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ALLPATHS </a:t>
            </a:r>
            <a:r>
              <a:rPr lang="en-US" sz="1600" smtClean="0"/>
              <a:t>(March 2008, Genome Research) Broad 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b="1" smtClean="0"/>
              <a:t>Velvet</a:t>
            </a:r>
            <a:r>
              <a:rPr lang="en-US" sz="1600" smtClean="0"/>
              <a:t> (submitted ) EBI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Why Illumina Short Reads Are So Short?</a:t>
            </a:r>
            <a:br>
              <a:rPr lang="en-US" sz="3200" b="1" smtClean="0"/>
            </a:br>
            <a:r>
              <a:rPr lang="en-US" sz="3200" b="1" smtClean="0">
                <a:solidFill>
                  <a:srgbClr val="000099"/>
                </a:solidFill>
              </a:rPr>
              <a:t>(an “old” slide)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146175"/>
            <a:ext cx="86868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Illumina reads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/>
              <a:t>First 30nt (prefixes) are accurate (error rate &lt; 2%)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solidFill>
                  <a:srgbClr val="FF0000"/>
                </a:solidFill>
              </a:rPr>
              <a:t>Sequencing reactions can be extended beyond 30 nt (even up to 100 nt) but the error rates becomes as high as 20% </a:t>
            </a:r>
          </a:p>
          <a:p>
            <a:pPr lvl="1"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b="1" smtClean="0"/>
              <a:t>Existing fragment assemblers cannot handle reads with more than 2% error rate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</a:t>
            </a:r>
            <a:r>
              <a:rPr lang="en-US" sz="1600" smtClean="0">
                <a:solidFill>
                  <a:srgbClr val="FF0000"/>
                </a:solidFill>
              </a:rPr>
              <a:t>Reads are trimmed after 30nt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Short reads -&gt; fragmented assembly</a:t>
            </a: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1863725" y="2411413"/>
            <a:ext cx="1470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>
                <a:latin typeface="Arial" charset="0"/>
              </a:rPr>
              <a:t>Human BAC 50 nt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6019800" y="2411413"/>
            <a:ext cx="1016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>
                <a:latin typeface="Arial" charset="0"/>
              </a:rPr>
              <a:t>E.Coli 35 nt</a:t>
            </a:r>
          </a:p>
        </p:txBody>
      </p:sp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425" y="2667000"/>
            <a:ext cx="71929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863600"/>
            <a:ext cx="6475413" cy="5014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0" y="5837238"/>
            <a:ext cx="715486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EULER-</a:t>
            </a:r>
            <a:r>
              <a:rPr lang="en-US" b="1">
                <a:solidFill>
                  <a:srgbClr val="FF0000"/>
                </a:solidFill>
              </a:rPr>
              <a:t>USR</a:t>
            </a:r>
            <a:r>
              <a:rPr lang="en-US" b="1"/>
              <a:t> </a:t>
            </a:r>
            <a:r>
              <a:rPr lang="en-US" b="1">
                <a:solidFill>
                  <a:srgbClr val="FF0000"/>
                </a:solidFill>
              </a:rPr>
              <a:t>(Ultra Short Reads)</a:t>
            </a:r>
            <a:r>
              <a:rPr lang="en-US" b="1"/>
              <a:t> assembler</a:t>
            </a:r>
          </a:p>
          <a:p>
            <a:pPr>
              <a:spcBef>
                <a:spcPct val="50000"/>
              </a:spcBef>
            </a:pPr>
            <a:endParaRPr lang="en-US" b="1"/>
          </a:p>
        </p:txBody>
      </p:sp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550" y="4210050"/>
            <a:ext cx="1751013" cy="2049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3400" y="1050925"/>
            <a:ext cx="2085975" cy="1335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1975" y="2735263"/>
            <a:ext cx="204311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7538" y="250825"/>
            <a:ext cx="8256587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Error Correcting (Rather than Trimming) Error-Prone Read Tails </a:t>
            </a:r>
            <a:r>
              <a:rPr lang="en-US" sz="3200" smtClean="0"/>
              <a:t> 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8" y="1981200"/>
            <a:ext cx="85661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Existing</a:t>
            </a:r>
            <a:r>
              <a:rPr lang="en-US" b="1" smtClean="0"/>
              <a:t> </a:t>
            </a:r>
            <a:r>
              <a:rPr lang="en-US" smtClean="0"/>
              <a:t>error correction algorithms deal with already rather accurate (1-2% error rate) reads and turn them into nearly error-free reads. However, they do not work at all for reads with 20% error rate.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Challenge: design error correction algorithm that can correct errors in reads with 20-30% error rate. 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3333FF"/>
                </a:solidFill>
              </a:rPr>
              <a:t>Solution: use repeat graphs to correct errors</a:t>
            </a:r>
          </a:p>
          <a:p>
            <a:pPr eaLnBrk="1" hangingPunct="1">
              <a:lnSpc>
                <a:spcPct val="90000"/>
              </a:lnSpc>
            </a:pPr>
            <a:endParaRPr lang="en-US" sz="2800" b="1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76238" y="254000"/>
            <a:ext cx="9520238" cy="1071563"/>
          </a:xfrm>
        </p:spPr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z="2400" b="1" smtClean="0"/>
              <a:t>Error Correction by Threading Reads Through the Repeat Graph </a:t>
            </a:r>
            <a:br>
              <a:rPr lang="en-US" sz="2400" b="1" smtClean="0"/>
            </a:br>
            <a:endParaRPr lang="en-US" sz="2400" b="1" smtClean="0"/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 cstate="print"/>
          <a:srcRect t="59848" r="7515"/>
          <a:stretch>
            <a:fillRect/>
          </a:stretch>
        </p:blipFill>
        <p:spPr bwMode="auto">
          <a:xfrm>
            <a:off x="3946525" y="3286125"/>
            <a:ext cx="5054600" cy="284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4" cstate="print"/>
          <a:srcRect l="8496" t="24495" r="4575" b="24115"/>
          <a:stretch>
            <a:fillRect/>
          </a:stretch>
        </p:blipFill>
        <p:spPr bwMode="auto">
          <a:xfrm>
            <a:off x="411163" y="1347788"/>
            <a:ext cx="3290887" cy="2519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8965" name="AutoShape 5"/>
          <p:cNvSpPr>
            <a:spLocks/>
          </p:cNvSpPr>
          <p:nvPr/>
        </p:nvSpPr>
        <p:spPr bwMode="auto">
          <a:xfrm>
            <a:off x="7500938" y="3330575"/>
            <a:ext cx="654050" cy="357188"/>
          </a:xfrm>
          <a:custGeom>
            <a:avLst/>
            <a:gdLst>
              <a:gd name="T0" fmla="*/ 0 w 21600"/>
              <a:gd name="T1" fmla="*/ 2147483647 h 21600"/>
              <a:gd name="T2" fmla="*/ 0 w 21600"/>
              <a:gd name="T3" fmla="*/ 222612644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21600"/>
                </a:moveTo>
                <a:lnTo>
                  <a:pt x="0" y="180"/>
                </a:lnTo>
                <a:lnTo>
                  <a:pt x="21502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solidFill>
            <a:srgbClr val="A6B2C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8966" name="AutoShape 6"/>
          <p:cNvSpPr>
            <a:spLocks/>
          </p:cNvSpPr>
          <p:nvPr/>
        </p:nvSpPr>
        <p:spPr bwMode="auto">
          <a:xfrm>
            <a:off x="8197850" y="3179763"/>
            <a:ext cx="565150" cy="430212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84" y="21600"/>
                </a:moveTo>
                <a:lnTo>
                  <a:pt x="0" y="6554"/>
                </a:lnTo>
                <a:lnTo>
                  <a:pt x="21476" y="0"/>
                </a:lnTo>
                <a:lnTo>
                  <a:pt x="21600" y="10130"/>
                </a:lnTo>
                <a:lnTo>
                  <a:pt x="284" y="21600"/>
                </a:lnTo>
                <a:close/>
                <a:moveTo>
                  <a:pt x="284" y="21600"/>
                </a:moveTo>
              </a:path>
            </a:pathLst>
          </a:custGeom>
          <a:solidFill>
            <a:srgbClr val="C16D7E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8087" name="Rectangle 7"/>
          <p:cNvSpPr>
            <a:spLocks/>
          </p:cNvSpPr>
          <p:nvPr/>
        </p:nvSpPr>
        <p:spPr bwMode="auto">
          <a:xfrm>
            <a:off x="652463" y="3803650"/>
            <a:ext cx="1820862" cy="420688"/>
          </a:xfrm>
          <a:prstGeom prst="rect">
            <a:avLst/>
          </a:prstGeom>
          <a:solidFill>
            <a:srgbClr val="A2B2C3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defRPr/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sym typeface="Helvetica Neue" charset="0"/>
              </a:rPr>
              <a:t>high quality</a:t>
            </a:r>
          </a:p>
        </p:txBody>
      </p:sp>
      <p:sp>
        <p:nvSpPr>
          <p:cNvPr id="558088" name="Rectangle 8"/>
          <p:cNvSpPr>
            <a:spLocks/>
          </p:cNvSpPr>
          <p:nvPr/>
        </p:nvSpPr>
        <p:spPr bwMode="auto">
          <a:xfrm>
            <a:off x="2527300" y="3803650"/>
            <a:ext cx="911225" cy="411163"/>
          </a:xfrm>
          <a:prstGeom prst="rect">
            <a:avLst/>
          </a:prstGeom>
          <a:solidFill>
            <a:srgbClr val="D3697E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defRPr/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sym typeface="Helvetica Neue" charset="0"/>
              </a:rPr>
              <a:t>errors</a:t>
            </a:r>
          </a:p>
        </p:txBody>
      </p:sp>
      <p:sp>
        <p:nvSpPr>
          <p:cNvPr id="168969" name="Rectangle 9"/>
          <p:cNvSpPr>
            <a:spLocks/>
          </p:cNvSpPr>
          <p:nvPr/>
        </p:nvSpPr>
        <p:spPr bwMode="auto">
          <a:xfrm>
            <a:off x="444500" y="4705350"/>
            <a:ext cx="3222625" cy="180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Recover erroneous tails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of reads by finding an optimal path to 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map the read to the repeat graph.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3800" b="1" smtClean="0"/>
              <a:t>De Novo Protein/Peptide Sequencing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i="1" smtClean="0"/>
          </a:p>
          <a:p>
            <a:pPr eaLnBrk="1" hangingPunct="1"/>
            <a:endParaRPr lang="en-US" sz="2500" smtClean="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5029200" y="1447800"/>
            <a:ext cx="2286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381000" y="3581400"/>
            <a:ext cx="8763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2600" b="1">
                <a:latin typeface="Arial" charset="0"/>
              </a:rPr>
              <a:t>DNA makes RNA makes PROTEIN makes … PEPTIDE</a:t>
            </a:r>
          </a:p>
        </p:txBody>
      </p:sp>
      <p:sp>
        <p:nvSpPr>
          <p:cNvPr id="3079" name="Line 6"/>
          <p:cNvSpPr>
            <a:spLocks noChangeShapeType="1"/>
          </p:cNvSpPr>
          <p:nvPr/>
        </p:nvSpPr>
        <p:spPr bwMode="auto">
          <a:xfrm>
            <a:off x="838200" y="4114800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2895600" y="41148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5181600" y="4114800"/>
            <a:ext cx="3124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838200" y="4191000"/>
            <a:ext cx="830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800">
                <a:latin typeface="Arial" charset="0"/>
              </a:rPr>
              <a:t>    transcription               translation            non-ribosomal peptide synthesis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304800" y="4648200"/>
            <a:ext cx="6400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600">
                <a:latin typeface="Arial" charset="0"/>
              </a:rPr>
              <a:t>Non-Ribosomal Peptides (NRPs) are excellent compounds for the development of novel pharmaceutical agents:  </a:t>
            </a:r>
          </a:p>
          <a:p>
            <a:pPr algn="l" eaLnBrk="0" hangingPunct="0"/>
            <a:r>
              <a:rPr lang="en-US" sz="1600">
                <a:latin typeface="Arial" charset="0"/>
              </a:rPr>
              <a:t>        </a:t>
            </a:r>
          </a:p>
          <a:p>
            <a:pPr algn="l" eaLnBrk="0" hangingPunct="0"/>
            <a:r>
              <a:rPr lang="en-US" sz="1600">
                <a:latin typeface="Arial" charset="0"/>
              </a:rPr>
              <a:t>        antibiotics (penicillin, vancomicine, etc.), </a:t>
            </a:r>
          </a:p>
          <a:p>
            <a:pPr lvl="1" algn="l" eaLnBrk="0" hangingPunct="0"/>
            <a:r>
              <a:rPr lang="en-US" sz="1600">
                <a:latin typeface="Arial" charset="0"/>
              </a:rPr>
              <a:t>immunosuppressors (cyclosporin),</a:t>
            </a:r>
          </a:p>
          <a:p>
            <a:pPr lvl="1" algn="l" eaLnBrk="0" hangingPunct="0"/>
            <a:r>
              <a:rPr lang="en-US" sz="1600">
                <a:latin typeface="Arial" charset="0"/>
              </a:rPr>
              <a:t>antiviral agents (luzopeptin A), </a:t>
            </a:r>
          </a:p>
          <a:p>
            <a:pPr lvl="1" algn="l" eaLnBrk="0" hangingPunct="0"/>
            <a:r>
              <a:rPr lang="en-US" sz="1600">
                <a:latin typeface="Arial" charset="0"/>
              </a:rPr>
              <a:t>antitumor agents (bleomycin), </a:t>
            </a:r>
          </a:p>
          <a:p>
            <a:pPr algn="l" eaLnBrk="0" hangingPunct="0"/>
            <a:r>
              <a:rPr lang="en-US" sz="1600">
                <a:latin typeface="Arial" charset="0"/>
              </a:rPr>
              <a:t>        …</a:t>
            </a:r>
          </a:p>
          <a:p>
            <a:pPr algn="l" eaLnBrk="0" hangingPunct="0"/>
            <a:r>
              <a:rPr lang="en-US" sz="1800">
                <a:latin typeface="Arial" charset="0"/>
              </a:rPr>
              <a:t> </a:t>
            </a:r>
          </a:p>
        </p:txBody>
      </p:sp>
      <p:pic>
        <p:nvPicPr>
          <p:cNvPr id="308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764088"/>
            <a:ext cx="2222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619125" y="1776413"/>
            <a:ext cx="73231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33FF"/>
                </a:solidFill>
              </a:rPr>
              <a:t>Sequencing with SHORT (10-15 aa) and ERROR-PRONE reads                                  (roughly equivalent 30% error rate)! </a:t>
            </a:r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>
            <p:ph sz="half" idx="2"/>
          </p:nvPr>
        </p:nvGraphicFramePr>
        <p:xfrm>
          <a:off x="7716838" y="865188"/>
          <a:ext cx="1196975" cy="1543050"/>
        </p:xfrm>
        <a:graphic>
          <a:graphicData uri="http://schemas.openxmlformats.org/presentationml/2006/ole">
            <p:oleObj spid="_x0000_s3074" name="Acrobat Document" r:id="rId5" imgW="5894640" imgH="7621920" progId="AcroExch.Document.7">
              <p:embed/>
            </p:oleObj>
          </a:graphicData>
        </a:graphic>
      </p:graphicFrame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412038" y="2419350"/>
            <a:ext cx="17319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/>
              <a:t>MCP  07,      PNAS 07,               Nat. Biotech 08 Nat. Methods 09</a:t>
            </a:r>
          </a:p>
          <a:p>
            <a:pPr>
              <a:spcBef>
                <a:spcPct val="50000"/>
              </a:spcBef>
            </a:pPr>
            <a:endParaRPr lang="en-US" sz="1600" b="1"/>
          </a:p>
          <a:p>
            <a:pPr>
              <a:spcBef>
                <a:spcPct val="50000"/>
              </a:spcBef>
            </a:pPr>
            <a:endParaRPr lang="en-US" sz="16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56588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Error Correction Increases the Effective Length of Illumina Reads</a:t>
            </a: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532063"/>
            <a:ext cx="79994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10200"/>
            <a:ext cx="73152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71600"/>
            <a:ext cx="4386263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105400"/>
            <a:ext cx="765333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444500" y="201613"/>
            <a:ext cx="86995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n-US" sz="4000" b="1">
                <a:solidFill>
                  <a:schemeClr val="tx2"/>
                </a:solidFill>
              </a:rPr>
              <a:t>EULER vs VELVET (E.Coli)</a:t>
            </a:r>
            <a:br>
              <a:rPr kumimoji="1" lang="en-US" sz="4000" b="1">
                <a:solidFill>
                  <a:schemeClr val="tx2"/>
                </a:solidFill>
              </a:rPr>
            </a:br>
            <a:endParaRPr kumimoji="1" lang="en-US" sz="4000" b="1">
              <a:solidFill>
                <a:schemeClr val="tx2"/>
              </a:solidFill>
            </a:endParaRP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307975" y="1854200"/>
            <a:ext cx="2016125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total length of </a:t>
            </a:r>
            <a:r>
              <a:rPr lang="en-US" b="1">
                <a:solidFill>
                  <a:schemeClr val="accent2"/>
                </a:solidFill>
              </a:rPr>
              <a:t>k</a:t>
            </a:r>
            <a:r>
              <a:rPr lang="en-US" sz="2400"/>
              <a:t> longest contigs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7234238" y="1679575"/>
            <a:ext cx="19097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Benchmarking SSAKE, SHARCGS, VCAKE, EDENA, </a:t>
            </a:r>
            <a:r>
              <a:rPr lang="en-US" sz="2000" b="1">
                <a:solidFill>
                  <a:srgbClr val="3333FF"/>
                </a:solidFill>
              </a:rPr>
              <a:t>VELVET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6388100" y="4116388"/>
            <a:ext cx="523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75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 </a:t>
            </a:r>
            <a:r>
              <a:rPr lang="en-US" sz="3600" b="1" smtClean="0"/>
              <a:t>EULER vs VELVET (human BAC):</a:t>
            </a:r>
            <a:br>
              <a:rPr lang="en-US" sz="3600" b="1" smtClean="0"/>
            </a:br>
            <a:r>
              <a:rPr lang="en-US" sz="3600" b="1" smtClean="0"/>
              <a:t>cumulative contig length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8913" y="1765300"/>
            <a:ext cx="8701087" cy="3767138"/>
          </a:xfrm>
          <a:noFill/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820738" y="5472113"/>
            <a:ext cx="32273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35nt Illumina reads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5181600" y="5484813"/>
            <a:ext cx="35496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50nt Illumina reads </a:t>
            </a:r>
            <a:r>
              <a:rPr lang="en-US" sz="2000" b="1" i="1">
                <a:solidFill>
                  <a:srgbClr val="FF0000"/>
                </a:solidFill>
              </a:rPr>
              <a:t>(error-corrected by threading)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887538" y="5586413"/>
            <a:ext cx="5557837" cy="5238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IS30 repeat family in N. </a:t>
            </a:r>
            <a:r>
              <a:rPr lang="en-US" i="1"/>
              <a:t>Meningtidis</a:t>
            </a:r>
            <a:endParaRPr lang="en-US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571500" y="206375"/>
            <a:ext cx="8129588" cy="860425"/>
          </a:xfrm>
          <a:noFill/>
        </p:spPr>
        <p:txBody>
          <a:bodyPr/>
          <a:lstStyle/>
          <a:p>
            <a:r>
              <a:rPr lang="en-US" sz="3200" b="1" smtClean="0">
                <a:solidFill>
                  <a:schemeClr val="tx1"/>
                </a:solidFill>
              </a:rPr>
              <a:t>Fragment Assembly as Repeat Classification: from de Bruijn to </a:t>
            </a:r>
            <a:r>
              <a:rPr lang="en-US" sz="3200" b="1" smtClean="0">
                <a:solidFill>
                  <a:srgbClr val="FF0000"/>
                </a:solidFill>
              </a:rPr>
              <a:t>A-Bruijn Graphs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362200" y="1143000"/>
          <a:ext cx="4237038" cy="4167188"/>
        </p:xfrm>
        <a:graphic>
          <a:graphicData uri="http://schemas.openxmlformats.org/presentationml/2006/ole">
            <p:oleObj spid="_x0000_s16386" name="Image Document" r:id="rId4" imgW="5715000" imgH="5619600" progId="Imaging.Document">
              <p:embed/>
            </p:oleObj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76288" y="6310313"/>
            <a:ext cx="7605712" cy="3683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Edge label: 130(2) means length 130bp and multiplicity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215900"/>
            <a:ext cx="8174038" cy="876300"/>
          </a:xfrm>
        </p:spPr>
        <p:txBody>
          <a:bodyPr/>
          <a:lstStyle/>
          <a:p>
            <a:r>
              <a:rPr lang="en-US" sz="2800" b="1" smtClean="0"/>
              <a:t>Mosaic structure of human segmental duplications:</a:t>
            </a:r>
            <a:br>
              <a:rPr lang="en-US" sz="2800" b="1" smtClean="0"/>
            </a:br>
            <a:r>
              <a:rPr lang="en-US" sz="2800" b="1" smtClean="0">
                <a:solidFill>
                  <a:schemeClr val="tx1"/>
                </a:solidFill>
              </a:rPr>
              <a:t>from de Bruijn to </a:t>
            </a:r>
            <a:r>
              <a:rPr lang="en-US" sz="2800" b="1" smtClean="0">
                <a:solidFill>
                  <a:srgbClr val="FF0000"/>
                </a:solidFill>
              </a:rPr>
              <a:t>A-Bruijn Graphs</a:t>
            </a:r>
            <a:endParaRPr lang="en-US" sz="2800" b="1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92375" y="1811338"/>
            <a:ext cx="4251325" cy="385762"/>
            <a:chOff x="1426" y="917"/>
            <a:chExt cx="2678" cy="243"/>
          </a:xfrm>
        </p:grpSpPr>
        <p:sp>
          <p:nvSpPr>
            <p:cNvPr id="173163" name="Line 4"/>
            <p:cNvSpPr>
              <a:spLocks noChangeShapeType="1"/>
            </p:cNvSpPr>
            <p:nvPr/>
          </p:nvSpPr>
          <p:spPr bwMode="auto">
            <a:xfrm>
              <a:off x="1440" y="116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64" name="Line 5"/>
            <p:cNvSpPr>
              <a:spLocks noChangeShapeType="1"/>
            </p:cNvSpPr>
            <p:nvPr/>
          </p:nvSpPr>
          <p:spPr bwMode="auto">
            <a:xfrm>
              <a:off x="1760" y="1160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65" name="Line 6"/>
            <p:cNvSpPr>
              <a:spLocks noChangeShapeType="1"/>
            </p:cNvSpPr>
            <p:nvPr/>
          </p:nvSpPr>
          <p:spPr bwMode="auto">
            <a:xfrm>
              <a:off x="1936" y="1160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66" name="Line 7"/>
            <p:cNvSpPr>
              <a:spLocks noChangeShapeType="1"/>
            </p:cNvSpPr>
            <p:nvPr/>
          </p:nvSpPr>
          <p:spPr bwMode="auto">
            <a:xfrm>
              <a:off x="2240" y="1160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67" name="Line 8"/>
            <p:cNvSpPr>
              <a:spLocks noChangeShapeType="1"/>
            </p:cNvSpPr>
            <p:nvPr/>
          </p:nvSpPr>
          <p:spPr bwMode="auto">
            <a:xfrm>
              <a:off x="2440" y="116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68" name="Line 9"/>
            <p:cNvSpPr>
              <a:spLocks noChangeShapeType="1"/>
            </p:cNvSpPr>
            <p:nvPr/>
          </p:nvSpPr>
          <p:spPr bwMode="auto">
            <a:xfrm>
              <a:off x="2752" y="1160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69" name="Line 10"/>
            <p:cNvSpPr>
              <a:spLocks noChangeShapeType="1"/>
            </p:cNvSpPr>
            <p:nvPr/>
          </p:nvSpPr>
          <p:spPr bwMode="auto">
            <a:xfrm>
              <a:off x="2944" y="1160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70" name="Line 11"/>
            <p:cNvSpPr>
              <a:spLocks noChangeShapeType="1"/>
            </p:cNvSpPr>
            <p:nvPr/>
          </p:nvSpPr>
          <p:spPr bwMode="auto">
            <a:xfrm>
              <a:off x="3144" y="116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71" name="Line 12"/>
            <p:cNvSpPr>
              <a:spLocks noChangeShapeType="1"/>
            </p:cNvSpPr>
            <p:nvPr/>
          </p:nvSpPr>
          <p:spPr bwMode="auto">
            <a:xfrm>
              <a:off x="3456" y="116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72" name="Line 13"/>
            <p:cNvSpPr>
              <a:spLocks noChangeShapeType="1"/>
            </p:cNvSpPr>
            <p:nvPr/>
          </p:nvSpPr>
          <p:spPr bwMode="auto">
            <a:xfrm>
              <a:off x="3792" y="116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73" name="Text Box 14"/>
            <p:cNvSpPr txBox="1">
              <a:spLocks noChangeArrowheads="1"/>
            </p:cNvSpPr>
            <p:nvPr/>
          </p:nvSpPr>
          <p:spPr bwMode="auto">
            <a:xfrm>
              <a:off x="1426" y="92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73174" name="Text Box 15"/>
            <p:cNvSpPr txBox="1">
              <a:spLocks noChangeArrowheads="1"/>
            </p:cNvSpPr>
            <p:nvPr/>
          </p:nvSpPr>
          <p:spPr bwMode="auto">
            <a:xfrm>
              <a:off x="1726" y="920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3175" name="Text Box 16"/>
            <p:cNvSpPr txBox="1">
              <a:spLocks noChangeArrowheads="1"/>
            </p:cNvSpPr>
            <p:nvPr/>
          </p:nvSpPr>
          <p:spPr bwMode="auto">
            <a:xfrm>
              <a:off x="1946" y="92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176" name="Rectangle 17"/>
            <p:cNvSpPr>
              <a:spLocks noChangeArrowheads="1"/>
            </p:cNvSpPr>
            <p:nvPr/>
          </p:nvSpPr>
          <p:spPr bwMode="auto">
            <a:xfrm>
              <a:off x="2194" y="91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3177" name="Rectangle 18"/>
            <p:cNvSpPr>
              <a:spLocks noChangeArrowheads="1"/>
            </p:cNvSpPr>
            <p:nvPr/>
          </p:nvSpPr>
          <p:spPr bwMode="auto">
            <a:xfrm>
              <a:off x="2462" y="917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73178" name="Rectangle 19"/>
            <p:cNvSpPr>
              <a:spLocks noChangeArrowheads="1"/>
            </p:cNvSpPr>
            <p:nvPr/>
          </p:nvSpPr>
          <p:spPr bwMode="auto">
            <a:xfrm>
              <a:off x="2698" y="917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3179" name="Rectangle 20"/>
            <p:cNvSpPr>
              <a:spLocks noChangeArrowheads="1"/>
            </p:cNvSpPr>
            <p:nvPr/>
          </p:nvSpPr>
          <p:spPr bwMode="auto">
            <a:xfrm>
              <a:off x="2910" y="917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3180" name="Rectangle 21"/>
            <p:cNvSpPr>
              <a:spLocks noChangeArrowheads="1"/>
            </p:cNvSpPr>
            <p:nvPr/>
          </p:nvSpPr>
          <p:spPr bwMode="auto">
            <a:xfrm>
              <a:off x="3142" y="917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73181" name="Rectangle 22"/>
            <p:cNvSpPr>
              <a:spLocks noChangeArrowheads="1"/>
            </p:cNvSpPr>
            <p:nvPr/>
          </p:nvSpPr>
          <p:spPr bwMode="auto">
            <a:xfrm>
              <a:off x="3482" y="917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73182" name="Rectangle 23"/>
            <p:cNvSpPr>
              <a:spLocks noChangeArrowheads="1"/>
            </p:cNvSpPr>
            <p:nvPr/>
          </p:nvSpPr>
          <p:spPr bwMode="auto">
            <a:xfrm>
              <a:off x="3810" y="917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</p:grpSp>
      <p:sp>
        <p:nvSpPr>
          <p:cNvPr id="105496" name="Line 24"/>
          <p:cNvSpPr>
            <a:spLocks noChangeShapeType="1"/>
          </p:cNvSpPr>
          <p:nvPr/>
        </p:nvSpPr>
        <p:spPr bwMode="auto">
          <a:xfrm>
            <a:off x="3276600" y="2413000"/>
            <a:ext cx="469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238375" y="2413000"/>
            <a:ext cx="4695825" cy="762000"/>
            <a:chOff x="1266" y="1296"/>
            <a:chExt cx="2958" cy="480"/>
          </a:xfrm>
        </p:grpSpPr>
        <p:sp>
          <p:nvSpPr>
            <p:cNvPr id="173137" name="Line 26"/>
            <p:cNvSpPr>
              <a:spLocks noChangeShapeType="1"/>
            </p:cNvSpPr>
            <p:nvPr/>
          </p:nvSpPr>
          <p:spPr bwMode="auto">
            <a:xfrm>
              <a:off x="1280" y="17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38" name="Line 27"/>
            <p:cNvSpPr>
              <a:spLocks noChangeShapeType="1"/>
            </p:cNvSpPr>
            <p:nvPr/>
          </p:nvSpPr>
          <p:spPr bwMode="auto">
            <a:xfrm>
              <a:off x="1592" y="1776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39" name="Line 28"/>
            <p:cNvSpPr>
              <a:spLocks noChangeShapeType="1"/>
            </p:cNvSpPr>
            <p:nvPr/>
          </p:nvSpPr>
          <p:spPr bwMode="auto">
            <a:xfrm>
              <a:off x="1768" y="1776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0" name="Line 29"/>
            <p:cNvSpPr>
              <a:spLocks noChangeShapeType="1"/>
            </p:cNvSpPr>
            <p:nvPr/>
          </p:nvSpPr>
          <p:spPr bwMode="auto">
            <a:xfrm>
              <a:off x="2072" y="1776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1" name="Line 30"/>
            <p:cNvSpPr>
              <a:spLocks noChangeShapeType="1"/>
            </p:cNvSpPr>
            <p:nvPr/>
          </p:nvSpPr>
          <p:spPr bwMode="auto">
            <a:xfrm>
              <a:off x="2272" y="17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2" name="Line 31"/>
            <p:cNvSpPr>
              <a:spLocks noChangeShapeType="1"/>
            </p:cNvSpPr>
            <p:nvPr/>
          </p:nvSpPr>
          <p:spPr bwMode="auto">
            <a:xfrm>
              <a:off x="2576" y="1776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3" name="Line 32"/>
            <p:cNvSpPr>
              <a:spLocks noChangeShapeType="1"/>
            </p:cNvSpPr>
            <p:nvPr/>
          </p:nvSpPr>
          <p:spPr bwMode="auto">
            <a:xfrm>
              <a:off x="3064" y="1776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4" name="Line 33"/>
            <p:cNvSpPr>
              <a:spLocks noChangeShapeType="1"/>
            </p:cNvSpPr>
            <p:nvPr/>
          </p:nvSpPr>
          <p:spPr bwMode="auto">
            <a:xfrm>
              <a:off x="3264" y="17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5" name="Line 34"/>
            <p:cNvSpPr>
              <a:spLocks noChangeShapeType="1"/>
            </p:cNvSpPr>
            <p:nvPr/>
          </p:nvSpPr>
          <p:spPr bwMode="auto">
            <a:xfrm>
              <a:off x="3576" y="17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6" name="Line 35"/>
            <p:cNvSpPr>
              <a:spLocks noChangeShapeType="1"/>
            </p:cNvSpPr>
            <p:nvPr/>
          </p:nvSpPr>
          <p:spPr bwMode="auto">
            <a:xfrm>
              <a:off x="3912" y="17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47" name="Text Box 36"/>
            <p:cNvSpPr txBox="1">
              <a:spLocks noChangeArrowheads="1"/>
            </p:cNvSpPr>
            <p:nvPr/>
          </p:nvSpPr>
          <p:spPr bwMode="auto">
            <a:xfrm>
              <a:off x="1266" y="1536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73148" name="Text Box 37"/>
            <p:cNvSpPr txBox="1">
              <a:spLocks noChangeArrowheads="1"/>
            </p:cNvSpPr>
            <p:nvPr/>
          </p:nvSpPr>
          <p:spPr bwMode="auto">
            <a:xfrm>
              <a:off x="1566" y="1536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3149" name="Text Box 38"/>
            <p:cNvSpPr txBox="1">
              <a:spLocks noChangeArrowheads="1"/>
            </p:cNvSpPr>
            <p:nvPr/>
          </p:nvSpPr>
          <p:spPr bwMode="auto">
            <a:xfrm>
              <a:off x="1786" y="1536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150" name="Rectangle 39"/>
            <p:cNvSpPr>
              <a:spLocks noChangeArrowheads="1"/>
            </p:cNvSpPr>
            <p:nvPr/>
          </p:nvSpPr>
          <p:spPr bwMode="auto">
            <a:xfrm>
              <a:off x="2034" y="1533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3151" name="Rectangle 40"/>
            <p:cNvSpPr>
              <a:spLocks noChangeArrowheads="1"/>
            </p:cNvSpPr>
            <p:nvPr/>
          </p:nvSpPr>
          <p:spPr bwMode="auto">
            <a:xfrm>
              <a:off x="2302" y="1533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73152" name="Rectangle 41"/>
            <p:cNvSpPr>
              <a:spLocks noChangeArrowheads="1"/>
            </p:cNvSpPr>
            <p:nvPr/>
          </p:nvSpPr>
          <p:spPr bwMode="auto">
            <a:xfrm>
              <a:off x="2538" y="1533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3153" name="Rectangle 42"/>
            <p:cNvSpPr>
              <a:spLocks noChangeArrowheads="1"/>
            </p:cNvSpPr>
            <p:nvPr/>
          </p:nvSpPr>
          <p:spPr bwMode="auto">
            <a:xfrm>
              <a:off x="3022" y="1533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3154" name="Rectangle 43"/>
            <p:cNvSpPr>
              <a:spLocks noChangeArrowheads="1"/>
            </p:cNvSpPr>
            <p:nvPr/>
          </p:nvSpPr>
          <p:spPr bwMode="auto">
            <a:xfrm>
              <a:off x="3262" y="1533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73155" name="Rectangle 44"/>
            <p:cNvSpPr>
              <a:spLocks noChangeArrowheads="1"/>
            </p:cNvSpPr>
            <p:nvPr/>
          </p:nvSpPr>
          <p:spPr bwMode="auto">
            <a:xfrm>
              <a:off x="3602" y="1533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73156" name="Rectangle 45"/>
            <p:cNvSpPr>
              <a:spLocks noChangeArrowheads="1"/>
            </p:cNvSpPr>
            <p:nvPr/>
          </p:nvSpPr>
          <p:spPr bwMode="auto">
            <a:xfrm>
              <a:off x="3930" y="1533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  <p:grpSp>
          <p:nvGrpSpPr>
            <p:cNvPr id="173157" name="Group 46"/>
            <p:cNvGrpSpPr>
              <a:grpSpLocks/>
            </p:cNvGrpSpPr>
            <p:nvPr/>
          </p:nvGrpSpPr>
          <p:grpSpPr bwMode="auto">
            <a:xfrm>
              <a:off x="2088" y="1296"/>
              <a:ext cx="784" cy="264"/>
              <a:chOff x="2088" y="1296"/>
              <a:chExt cx="784" cy="264"/>
            </a:xfrm>
          </p:grpSpPr>
          <p:sp>
            <p:nvSpPr>
              <p:cNvPr id="173160" name="Line 47"/>
              <p:cNvSpPr>
                <a:spLocks noChangeShapeType="1"/>
              </p:cNvSpPr>
              <p:nvPr/>
            </p:nvSpPr>
            <p:spPr bwMode="auto">
              <a:xfrm>
                <a:off x="2088" y="1296"/>
                <a:ext cx="0" cy="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61" name="Line 48"/>
              <p:cNvSpPr>
                <a:spLocks noChangeShapeType="1"/>
              </p:cNvSpPr>
              <p:nvPr/>
            </p:nvSpPr>
            <p:spPr bwMode="auto">
              <a:xfrm>
                <a:off x="2088" y="1376"/>
                <a:ext cx="7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62" name="Line 49"/>
              <p:cNvSpPr>
                <a:spLocks noChangeShapeType="1"/>
              </p:cNvSpPr>
              <p:nvPr/>
            </p:nvSpPr>
            <p:spPr bwMode="auto">
              <a:xfrm>
                <a:off x="2872" y="1376"/>
                <a:ext cx="0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3158" name="Line 50"/>
            <p:cNvSpPr>
              <a:spLocks noChangeShapeType="1"/>
            </p:cNvSpPr>
            <p:nvPr/>
          </p:nvSpPr>
          <p:spPr bwMode="auto">
            <a:xfrm>
              <a:off x="2768" y="1776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59" name="Text Box 51"/>
            <p:cNvSpPr txBox="1">
              <a:spLocks noChangeArrowheads="1"/>
            </p:cNvSpPr>
            <p:nvPr/>
          </p:nvSpPr>
          <p:spPr bwMode="auto">
            <a:xfrm>
              <a:off x="2770" y="1536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</p:grpSp>
      <p:sp>
        <p:nvSpPr>
          <p:cNvPr id="105524" name="Line 52"/>
          <p:cNvSpPr>
            <a:spLocks noChangeShapeType="1"/>
          </p:cNvSpPr>
          <p:nvPr/>
        </p:nvSpPr>
        <p:spPr bwMode="auto">
          <a:xfrm>
            <a:off x="2667000" y="3390900"/>
            <a:ext cx="116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1743075" y="3416300"/>
            <a:ext cx="5711825" cy="711200"/>
            <a:chOff x="954" y="2000"/>
            <a:chExt cx="3598" cy="448"/>
          </a:xfrm>
        </p:grpSpPr>
        <p:grpSp>
          <p:nvGrpSpPr>
            <p:cNvPr id="173105" name="Group 54"/>
            <p:cNvGrpSpPr>
              <a:grpSpLocks/>
            </p:cNvGrpSpPr>
            <p:nvPr/>
          </p:nvGrpSpPr>
          <p:grpSpPr bwMode="auto">
            <a:xfrm>
              <a:off x="2136" y="2000"/>
              <a:ext cx="1416" cy="256"/>
              <a:chOff x="2088" y="1296"/>
              <a:chExt cx="784" cy="264"/>
            </a:xfrm>
          </p:grpSpPr>
          <p:sp>
            <p:nvSpPr>
              <p:cNvPr id="173134" name="Line 55"/>
              <p:cNvSpPr>
                <a:spLocks noChangeShapeType="1"/>
              </p:cNvSpPr>
              <p:nvPr/>
            </p:nvSpPr>
            <p:spPr bwMode="auto">
              <a:xfrm>
                <a:off x="2088" y="1296"/>
                <a:ext cx="0" cy="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35" name="Line 56"/>
              <p:cNvSpPr>
                <a:spLocks noChangeShapeType="1"/>
              </p:cNvSpPr>
              <p:nvPr/>
            </p:nvSpPr>
            <p:spPr bwMode="auto">
              <a:xfrm>
                <a:off x="2088" y="1376"/>
                <a:ext cx="7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36" name="Line 57"/>
              <p:cNvSpPr>
                <a:spLocks noChangeShapeType="1"/>
              </p:cNvSpPr>
              <p:nvPr/>
            </p:nvSpPr>
            <p:spPr bwMode="auto">
              <a:xfrm>
                <a:off x="2872" y="1376"/>
                <a:ext cx="0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3106" name="Line 58"/>
            <p:cNvSpPr>
              <a:spLocks noChangeShapeType="1"/>
            </p:cNvSpPr>
            <p:nvPr/>
          </p:nvSpPr>
          <p:spPr bwMode="auto">
            <a:xfrm>
              <a:off x="968" y="244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07" name="Line 59"/>
            <p:cNvSpPr>
              <a:spLocks noChangeShapeType="1"/>
            </p:cNvSpPr>
            <p:nvPr/>
          </p:nvSpPr>
          <p:spPr bwMode="auto">
            <a:xfrm>
              <a:off x="1280" y="2440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08" name="Line 60"/>
            <p:cNvSpPr>
              <a:spLocks noChangeShapeType="1"/>
            </p:cNvSpPr>
            <p:nvPr/>
          </p:nvSpPr>
          <p:spPr bwMode="auto">
            <a:xfrm>
              <a:off x="1456" y="2440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09" name="Line 61"/>
            <p:cNvSpPr>
              <a:spLocks noChangeShapeType="1"/>
            </p:cNvSpPr>
            <p:nvPr/>
          </p:nvSpPr>
          <p:spPr bwMode="auto">
            <a:xfrm>
              <a:off x="1760" y="2440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0" name="Line 62"/>
            <p:cNvSpPr>
              <a:spLocks noChangeShapeType="1"/>
            </p:cNvSpPr>
            <p:nvPr/>
          </p:nvSpPr>
          <p:spPr bwMode="auto">
            <a:xfrm>
              <a:off x="1960" y="244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1" name="Line 63"/>
            <p:cNvSpPr>
              <a:spLocks noChangeShapeType="1"/>
            </p:cNvSpPr>
            <p:nvPr/>
          </p:nvSpPr>
          <p:spPr bwMode="auto">
            <a:xfrm>
              <a:off x="2264" y="2440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2" name="Line 64"/>
            <p:cNvSpPr>
              <a:spLocks noChangeShapeType="1"/>
            </p:cNvSpPr>
            <p:nvPr/>
          </p:nvSpPr>
          <p:spPr bwMode="auto">
            <a:xfrm>
              <a:off x="2752" y="2440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3" name="Line 65"/>
            <p:cNvSpPr>
              <a:spLocks noChangeShapeType="1"/>
            </p:cNvSpPr>
            <p:nvPr/>
          </p:nvSpPr>
          <p:spPr bwMode="auto">
            <a:xfrm>
              <a:off x="2944" y="2448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4" name="Line 66"/>
            <p:cNvSpPr>
              <a:spLocks noChangeShapeType="1"/>
            </p:cNvSpPr>
            <p:nvPr/>
          </p:nvSpPr>
          <p:spPr bwMode="auto">
            <a:xfrm>
              <a:off x="3920" y="2448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5" name="Line 67"/>
            <p:cNvSpPr>
              <a:spLocks noChangeShapeType="1"/>
            </p:cNvSpPr>
            <p:nvPr/>
          </p:nvSpPr>
          <p:spPr bwMode="auto">
            <a:xfrm>
              <a:off x="4240" y="2440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16" name="Text Box 68"/>
            <p:cNvSpPr txBox="1">
              <a:spLocks noChangeArrowheads="1"/>
            </p:cNvSpPr>
            <p:nvPr/>
          </p:nvSpPr>
          <p:spPr bwMode="auto">
            <a:xfrm>
              <a:off x="954" y="220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73117" name="Text Box 69"/>
            <p:cNvSpPr txBox="1">
              <a:spLocks noChangeArrowheads="1"/>
            </p:cNvSpPr>
            <p:nvPr/>
          </p:nvSpPr>
          <p:spPr bwMode="auto">
            <a:xfrm>
              <a:off x="1254" y="2200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3118" name="Text Box 70"/>
            <p:cNvSpPr txBox="1">
              <a:spLocks noChangeArrowheads="1"/>
            </p:cNvSpPr>
            <p:nvPr/>
          </p:nvSpPr>
          <p:spPr bwMode="auto">
            <a:xfrm>
              <a:off x="1474" y="220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119" name="Rectangle 71"/>
            <p:cNvSpPr>
              <a:spLocks noChangeArrowheads="1"/>
            </p:cNvSpPr>
            <p:nvPr/>
          </p:nvSpPr>
          <p:spPr bwMode="auto">
            <a:xfrm>
              <a:off x="1722" y="219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3120" name="Rectangle 72"/>
            <p:cNvSpPr>
              <a:spLocks noChangeArrowheads="1"/>
            </p:cNvSpPr>
            <p:nvPr/>
          </p:nvSpPr>
          <p:spPr bwMode="auto">
            <a:xfrm>
              <a:off x="1990" y="2197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73121" name="Rectangle 73"/>
            <p:cNvSpPr>
              <a:spLocks noChangeArrowheads="1"/>
            </p:cNvSpPr>
            <p:nvPr/>
          </p:nvSpPr>
          <p:spPr bwMode="auto">
            <a:xfrm>
              <a:off x="2226" y="2197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3122" name="Rectangle 74"/>
            <p:cNvSpPr>
              <a:spLocks noChangeArrowheads="1"/>
            </p:cNvSpPr>
            <p:nvPr/>
          </p:nvSpPr>
          <p:spPr bwMode="auto">
            <a:xfrm>
              <a:off x="2710" y="2197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3123" name="Rectangle 75"/>
            <p:cNvSpPr>
              <a:spLocks noChangeArrowheads="1"/>
            </p:cNvSpPr>
            <p:nvPr/>
          </p:nvSpPr>
          <p:spPr bwMode="auto">
            <a:xfrm>
              <a:off x="2950" y="2197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73124" name="Rectangle 76"/>
            <p:cNvSpPr>
              <a:spLocks noChangeArrowheads="1"/>
            </p:cNvSpPr>
            <p:nvPr/>
          </p:nvSpPr>
          <p:spPr bwMode="auto">
            <a:xfrm>
              <a:off x="3946" y="2197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73125" name="Rectangle 77"/>
            <p:cNvSpPr>
              <a:spLocks noChangeArrowheads="1"/>
            </p:cNvSpPr>
            <p:nvPr/>
          </p:nvSpPr>
          <p:spPr bwMode="auto">
            <a:xfrm>
              <a:off x="4218" y="2197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  <p:sp>
          <p:nvSpPr>
            <p:cNvPr id="173126" name="Line 78"/>
            <p:cNvSpPr>
              <a:spLocks noChangeShapeType="1"/>
            </p:cNvSpPr>
            <p:nvPr/>
          </p:nvSpPr>
          <p:spPr bwMode="auto">
            <a:xfrm>
              <a:off x="2456" y="2440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27" name="Text Box 79"/>
            <p:cNvSpPr txBox="1">
              <a:spLocks noChangeArrowheads="1"/>
            </p:cNvSpPr>
            <p:nvPr/>
          </p:nvSpPr>
          <p:spPr bwMode="auto">
            <a:xfrm>
              <a:off x="2458" y="220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128" name="Line 80"/>
            <p:cNvSpPr>
              <a:spLocks noChangeShapeType="1"/>
            </p:cNvSpPr>
            <p:nvPr/>
          </p:nvSpPr>
          <p:spPr bwMode="auto">
            <a:xfrm>
              <a:off x="3256" y="2448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29" name="Line 81"/>
            <p:cNvSpPr>
              <a:spLocks noChangeShapeType="1"/>
            </p:cNvSpPr>
            <p:nvPr/>
          </p:nvSpPr>
          <p:spPr bwMode="auto">
            <a:xfrm>
              <a:off x="3432" y="2448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30" name="Line 82"/>
            <p:cNvSpPr>
              <a:spLocks noChangeShapeType="1"/>
            </p:cNvSpPr>
            <p:nvPr/>
          </p:nvSpPr>
          <p:spPr bwMode="auto">
            <a:xfrm>
              <a:off x="3728" y="2448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131" name="Text Box 83"/>
            <p:cNvSpPr txBox="1">
              <a:spLocks noChangeArrowheads="1"/>
            </p:cNvSpPr>
            <p:nvPr/>
          </p:nvSpPr>
          <p:spPr bwMode="auto">
            <a:xfrm>
              <a:off x="3230" y="2208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3132" name="Text Box 84"/>
            <p:cNvSpPr txBox="1">
              <a:spLocks noChangeArrowheads="1"/>
            </p:cNvSpPr>
            <p:nvPr/>
          </p:nvSpPr>
          <p:spPr bwMode="auto">
            <a:xfrm>
              <a:off x="3442" y="220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133" name="Rectangle 85"/>
            <p:cNvSpPr>
              <a:spLocks noChangeArrowheads="1"/>
            </p:cNvSpPr>
            <p:nvPr/>
          </p:nvSpPr>
          <p:spPr bwMode="auto">
            <a:xfrm>
              <a:off x="3674" y="219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</p:grpSp>
      <p:sp>
        <p:nvSpPr>
          <p:cNvPr id="105558" name="Line 86"/>
          <p:cNvSpPr>
            <a:spLocks noChangeShapeType="1"/>
          </p:cNvSpPr>
          <p:nvPr/>
        </p:nvSpPr>
        <p:spPr bwMode="auto">
          <a:xfrm>
            <a:off x="3746500" y="4318000"/>
            <a:ext cx="116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87"/>
          <p:cNvGrpSpPr>
            <a:grpSpLocks/>
          </p:cNvGrpSpPr>
          <p:nvPr/>
        </p:nvGrpSpPr>
        <p:grpSpPr bwMode="auto">
          <a:xfrm>
            <a:off x="1031875" y="4330700"/>
            <a:ext cx="6804025" cy="673100"/>
            <a:chOff x="506" y="2648"/>
            <a:chExt cx="4286" cy="424"/>
          </a:xfrm>
        </p:grpSpPr>
        <p:grpSp>
          <p:nvGrpSpPr>
            <p:cNvPr id="173067" name="Group 88"/>
            <p:cNvGrpSpPr>
              <a:grpSpLocks/>
            </p:cNvGrpSpPr>
            <p:nvPr/>
          </p:nvGrpSpPr>
          <p:grpSpPr bwMode="auto">
            <a:xfrm>
              <a:off x="2592" y="2648"/>
              <a:ext cx="1400" cy="256"/>
              <a:chOff x="2088" y="1296"/>
              <a:chExt cx="784" cy="264"/>
            </a:xfrm>
          </p:grpSpPr>
          <p:sp>
            <p:nvSpPr>
              <p:cNvPr id="173102" name="Line 89"/>
              <p:cNvSpPr>
                <a:spLocks noChangeShapeType="1"/>
              </p:cNvSpPr>
              <p:nvPr/>
            </p:nvSpPr>
            <p:spPr bwMode="auto">
              <a:xfrm>
                <a:off x="2088" y="1296"/>
                <a:ext cx="0" cy="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03" name="Line 90"/>
              <p:cNvSpPr>
                <a:spLocks noChangeShapeType="1"/>
              </p:cNvSpPr>
              <p:nvPr/>
            </p:nvSpPr>
            <p:spPr bwMode="auto">
              <a:xfrm>
                <a:off x="2088" y="1376"/>
                <a:ext cx="78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04" name="Line 91"/>
              <p:cNvSpPr>
                <a:spLocks noChangeShapeType="1"/>
              </p:cNvSpPr>
              <p:nvPr/>
            </p:nvSpPr>
            <p:spPr bwMode="auto">
              <a:xfrm>
                <a:off x="2872" y="1376"/>
                <a:ext cx="0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3068" name="Line 92"/>
            <p:cNvSpPr>
              <a:spLocks noChangeShapeType="1"/>
            </p:cNvSpPr>
            <p:nvPr/>
          </p:nvSpPr>
          <p:spPr bwMode="auto">
            <a:xfrm>
              <a:off x="520" y="3064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69" name="Line 93"/>
            <p:cNvSpPr>
              <a:spLocks noChangeShapeType="1"/>
            </p:cNvSpPr>
            <p:nvPr/>
          </p:nvSpPr>
          <p:spPr bwMode="auto">
            <a:xfrm>
              <a:off x="832" y="3064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0" name="Line 94"/>
            <p:cNvSpPr>
              <a:spLocks noChangeShapeType="1"/>
            </p:cNvSpPr>
            <p:nvPr/>
          </p:nvSpPr>
          <p:spPr bwMode="auto">
            <a:xfrm>
              <a:off x="1008" y="3064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1" name="Line 95"/>
            <p:cNvSpPr>
              <a:spLocks noChangeShapeType="1"/>
            </p:cNvSpPr>
            <p:nvPr/>
          </p:nvSpPr>
          <p:spPr bwMode="auto">
            <a:xfrm>
              <a:off x="1312" y="3064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2" name="Line 96"/>
            <p:cNvSpPr>
              <a:spLocks noChangeShapeType="1"/>
            </p:cNvSpPr>
            <p:nvPr/>
          </p:nvSpPr>
          <p:spPr bwMode="auto">
            <a:xfrm>
              <a:off x="1512" y="3064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3" name="Line 97"/>
            <p:cNvSpPr>
              <a:spLocks noChangeShapeType="1"/>
            </p:cNvSpPr>
            <p:nvPr/>
          </p:nvSpPr>
          <p:spPr bwMode="auto">
            <a:xfrm>
              <a:off x="1816" y="3064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4" name="Line 98"/>
            <p:cNvSpPr>
              <a:spLocks noChangeShapeType="1"/>
            </p:cNvSpPr>
            <p:nvPr/>
          </p:nvSpPr>
          <p:spPr bwMode="auto">
            <a:xfrm>
              <a:off x="2304" y="3064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5" name="Line 99"/>
            <p:cNvSpPr>
              <a:spLocks noChangeShapeType="1"/>
            </p:cNvSpPr>
            <p:nvPr/>
          </p:nvSpPr>
          <p:spPr bwMode="auto">
            <a:xfrm>
              <a:off x="2496" y="307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6" name="Line 100"/>
            <p:cNvSpPr>
              <a:spLocks noChangeShapeType="1"/>
            </p:cNvSpPr>
            <p:nvPr/>
          </p:nvSpPr>
          <p:spPr bwMode="auto">
            <a:xfrm>
              <a:off x="3472" y="307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7" name="Line 101"/>
            <p:cNvSpPr>
              <a:spLocks noChangeShapeType="1"/>
            </p:cNvSpPr>
            <p:nvPr/>
          </p:nvSpPr>
          <p:spPr bwMode="auto">
            <a:xfrm>
              <a:off x="4480" y="307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78" name="Text Box 102"/>
            <p:cNvSpPr txBox="1">
              <a:spLocks noChangeArrowheads="1"/>
            </p:cNvSpPr>
            <p:nvPr/>
          </p:nvSpPr>
          <p:spPr bwMode="auto">
            <a:xfrm>
              <a:off x="506" y="2824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73079" name="Text Box 103"/>
            <p:cNvSpPr txBox="1">
              <a:spLocks noChangeArrowheads="1"/>
            </p:cNvSpPr>
            <p:nvPr/>
          </p:nvSpPr>
          <p:spPr bwMode="auto">
            <a:xfrm>
              <a:off x="806" y="2824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3080" name="Text Box 104"/>
            <p:cNvSpPr txBox="1">
              <a:spLocks noChangeArrowheads="1"/>
            </p:cNvSpPr>
            <p:nvPr/>
          </p:nvSpPr>
          <p:spPr bwMode="auto">
            <a:xfrm>
              <a:off x="1026" y="2824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081" name="Rectangle 105"/>
            <p:cNvSpPr>
              <a:spLocks noChangeArrowheads="1"/>
            </p:cNvSpPr>
            <p:nvPr/>
          </p:nvSpPr>
          <p:spPr bwMode="auto">
            <a:xfrm>
              <a:off x="1274" y="2821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3082" name="Rectangle 106"/>
            <p:cNvSpPr>
              <a:spLocks noChangeArrowheads="1"/>
            </p:cNvSpPr>
            <p:nvPr/>
          </p:nvSpPr>
          <p:spPr bwMode="auto">
            <a:xfrm>
              <a:off x="1542" y="2821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73083" name="Rectangle 107"/>
            <p:cNvSpPr>
              <a:spLocks noChangeArrowheads="1"/>
            </p:cNvSpPr>
            <p:nvPr/>
          </p:nvSpPr>
          <p:spPr bwMode="auto">
            <a:xfrm>
              <a:off x="1778" y="2821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3084" name="Rectangle 108"/>
            <p:cNvSpPr>
              <a:spLocks noChangeArrowheads="1"/>
            </p:cNvSpPr>
            <p:nvPr/>
          </p:nvSpPr>
          <p:spPr bwMode="auto">
            <a:xfrm>
              <a:off x="2262" y="2821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3085" name="Rectangle 109"/>
            <p:cNvSpPr>
              <a:spLocks noChangeArrowheads="1"/>
            </p:cNvSpPr>
            <p:nvPr/>
          </p:nvSpPr>
          <p:spPr bwMode="auto">
            <a:xfrm>
              <a:off x="2502" y="2821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73086" name="Rectangle 110"/>
            <p:cNvSpPr>
              <a:spLocks noChangeArrowheads="1"/>
            </p:cNvSpPr>
            <p:nvPr/>
          </p:nvSpPr>
          <p:spPr bwMode="auto">
            <a:xfrm>
              <a:off x="3498" y="2821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73087" name="Rectangle 111"/>
            <p:cNvSpPr>
              <a:spLocks noChangeArrowheads="1"/>
            </p:cNvSpPr>
            <p:nvPr/>
          </p:nvSpPr>
          <p:spPr bwMode="auto">
            <a:xfrm>
              <a:off x="4498" y="2829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  <p:sp>
          <p:nvSpPr>
            <p:cNvPr id="173088" name="Line 112"/>
            <p:cNvSpPr>
              <a:spLocks noChangeShapeType="1"/>
            </p:cNvSpPr>
            <p:nvPr/>
          </p:nvSpPr>
          <p:spPr bwMode="auto">
            <a:xfrm>
              <a:off x="2008" y="3064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89" name="Text Box 113"/>
            <p:cNvSpPr txBox="1">
              <a:spLocks noChangeArrowheads="1"/>
            </p:cNvSpPr>
            <p:nvPr/>
          </p:nvSpPr>
          <p:spPr bwMode="auto">
            <a:xfrm>
              <a:off x="2010" y="2824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090" name="Line 114"/>
            <p:cNvSpPr>
              <a:spLocks noChangeShapeType="1"/>
            </p:cNvSpPr>
            <p:nvPr/>
          </p:nvSpPr>
          <p:spPr bwMode="auto">
            <a:xfrm>
              <a:off x="2808" y="307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91" name="Line 115"/>
            <p:cNvSpPr>
              <a:spLocks noChangeShapeType="1"/>
            </p:cNvSpPr>
            <p:nvPr/>
          </p:nvSpPr>
          <p:spPr bwMode="auto">
            <a:xfrm>
              <a:off x="2984" y="3072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92" name="Line 116"/>
            <p:cNvSpPr>
              <a:spLocks noChangeShapeType="1"/>
            </p:cNvSpPr>
            <p:nvPr/>
          </p:nvSpPr>
          <p:spPr bwMode="auto">
            <a:xfrm>
              <a:off x="3280" y="3072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93" name="Text Box 117"/>
            <p:cNvSpPr txBox="1">
              <a:spLocks noChangeArrowheads="1"/>
            </p:cNvSpPr>
            <p:nvPr/>
          </p:nvSpPr>
          <p:spPr bwMode="auto">
            <a:xfrm>
              <a:off x="2782" y="2832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3094" name="Text Box 118"/>
            <p:cNvSpPr txBox="1">
              <a:spLocks noChangeArrowheads="1"/>
            </p:cNvSpPr>
            <p:nvPr/>
          </p:nvSpPr>
          <p:spPr bwMode="auto">
            <a:xfrm>
              <a:off x="2994" y="2824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3095" name="Rectangle 119"/>
            <p:cNvSpPr>
              <a:spLocks noChangeArrowheads="1"/>
            </p:cNvSpPr>
            <p:nvPr/>
          </p:nvSpPr>
          <p:spPr bwMode="auto">
            <a:xfrm>
              <a:off x="3226" y="2821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3096" name="Line 120"/>
            <p:cNvSpPr>
              <a:spLocks noChangeShapeType="1"/>
            </p:cNvSpPr>
            <p:nvPr/>
          </p:nvSpPr>
          <p:spPr bwMode="auto">
            <a:xfrm>
              <a:off x="3792" y="3072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97" name="Line 121"/>
            <p:cNvSpPr>
              <a:spLocks noChangeShapeType="1"/>
            </p:cNvSpPr>
            <p:nvPr/>
          </p:nvSpPr>
          <p:spPr bwMode="auto">
            <a:xfrm>
              <a:off x="4280" y="3072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98" name="Line 122"/>
            <p:cNvSpPr>
              <a:spLocks noChangeShapeType="1"/>
            </p:cNvSpPr>
            <p:nvPr/>
          </p:nvSpPr>
          <p:spPr bwMode="auto">
            <a:xfrm>
              <a:off x="3984" y="3072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099" name="Rectangle 123"/>
            <p:cNvSpPr>
              <a:spLocks noChangeArrowheads="1"/>
            </p:cNvSpPr>
            <p:nvPr/>
          </p:nvSpPr>
          <p:spPr bwMode="auto">
            <a:xfrm>
              <a:off x="3746" y="2829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3100" name="Rectangle 124"/>
            <p:cNvSpPr>
              <a:spLocks noChangeArrowheads="1"/>
            </p:cNvSpPr>
            <p:nvPr/>
          </p:nvSpPr>
          <p:spPr bwMode="auto">
            <a:xfrm>
              <a:off x="4230" y="2829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3101" name="Text Box 125"/>
            <p:cNvSpPr txBox="1">
              <a:spLocks noChangeArrowheads="1"/>
            </p:cNvSpPr>
            <p:nvPr/>
          </p:nvSpPr>
          <p:spPr bwMode="auto">
            <a:xfrm>
              <a:off x="3978" y="2832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</p:grpSp>
      <p:sp>
        <p:nvSpPr>
          <p:cNvPr id="105598" name="Rectangle 126"/>
          <p:cNvSpPr>
            <a:spLocks noChangeArrowheads="1"/>
          </p:cNvSpPr>
          <p:nvPr/>
        </p:nvSpPr>
        <p:spPr bwMode="auto">
          <a:xfrm>
            <a:off x="0" y="541020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000">
                <a:latin typeface="Times" pitchFamily="18" charset="0"/>
              </a:rPr>
              <a:t> </a:t>
            </a:r>
            <a:r>
              <a:rPr lang="en-US" sz="1800">
                <a:latin typeface="Times" pitchFamily="18" charset="0"/>
              </a:rPr>
              <a:t>The mosaic structure of segmental duplications in human genome is reconstructed using the </a:t>
            </a:r>
          </a:p>
          <a:p>
            <a:pPr eaLnBrk="0" hangingPunct="0"/>
            <a:r>
              <a:rPr lang="en-US" sz="1800" b="1">
                <a:solidFill>
                  <a:srgbClr val="FF0000"/>
                </a:solidFill>
              </a:rPr>
              <a:t>  A-Bruijn graph approach:</a:t>
            </a:r>
          </a:p>
          <a:p>
            <a:pPr eaLnBrk="0" hangingPunct="0"/>
            <a:endParaRPr lang="en-US" sz="1800">
              <a:latin typeface="Times" pitchFamily="18" charset="0"/>
            </a:endParaRPr>
          </a:p>
          <a:p>
            <a:pPr eaLnBrk="0" hangingPunct="0"/>
            <a:r>
              <a:rPr lang="en-US" sz="1600">
                <a:latin typeface="Times" pitchFamily="18" charset="0"/>
              </a:rPr>
              <a:t> </a:t>
            </a:r>
            <a:r>
              <a:rPr lang="en-US" sz="1600" b="1">
                <a:latin typeface="Times" pitchFamily="18" charset="0"/>
              </a:rPr>
              <a:t>Jiang et al . Evolutionary reconstruction of human segmental duplications (Nature Genetics, 2007)</a:t>
            </a:r>
          </a:p>
          <a:p>
            <a:pPr eaLnBrk="0" hangingPunct="0"/>
            <a:endParaRPr lang="en-US" sz="1800" b="1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6" grpId="0" animBg="1"/>
      <p:bldP spid="105524" grpId="0" animBg="1"/>
      <p:bldP spid="105558" grpId="0" animBg="1"/>
      <p:bldP spid="105598" grpId="0" autoUpdateAnimBg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b="1" smtClean="0"/>
              <a:t>Algorithmic Challenge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924800" cy="2209800"/>
          </a:xfrm>
        </p:spPr>
        <p:txBody>
          <a:bodyPr/>
          <a:lstStyle/>
          <a:p>
            <a:r>
              <a:rPr lang="en-US" sz="2800" smtClean="0"/>
              <a:t>Problem: given a string, find all repeat elements and reveal the sub-repeat mosaic structure.</a:t>
            </a:r>
          </a:p>
          <a:p>
            <a:pPr lvl="1"/>
            <a:r>
              <a:rPr lang="en-US" b="1" smtClean="0"/>
              <a:t>Perfect repeats</a:t>
            </a:r>
            <a:r>
              <a:rPr lang="en-US" smtClean="0"/>
              <a:t>: de Bruijn graph, suffix tree.</a:t>
            </a:r>
          </a:p>
          <a:p>
            <a:pPr lvl="1"/>
            <a:r>
              <a:rPr lang="en-US" b="1" smtClean="0"/>
              <a:t>Imperfect repeats</a:t>
            </a:r>
            <a:r>
              <a:rPr lang="en-US" smtClean="0"/>
              <a:t>: </a:t>
            </a:r>
            <a:r>
              <a:rPr lang="en-US" smtClean="0">
                <a:solidFill>
                  <a:srgbClr val="FF0000"/>
                </a:solidFill>
              </a:rPr>
              <a:t>OPEN PROBLEM</a:t>
            </a:r>
          </a:p>
          <a:p>
            <a:pPr lvl="1"/>
            <a:r>
              <a:rPr lang="en-US" b="1" smtClean="0">
                <a:solidFill>
                  <a:srgbClr val="FF0000"/>
                </a:solidFill>
              </a:rPr>
              <a:t>The A-Bruijn graphs </a:t>
            </a:r>
            <a:r>
              <a:rPr lang="en-US" smtClean="0"/>
              <a:t>generalize the de Bruijn graphs for imperfect repeats (P.P. et al., Genome Res, 2004) 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sp>
        <p:nvSpPr>
          <p:cNvPr id="174084" name="Rectangle 6"/>
          <p:cNvSpPr>
            <a:spLocks noChangeArrowheads="1"/>
          </p:cNvSpPr>
          <p:nvPr/>
        </p:nvSpPr>
        <p:spPr bwMode="auto">
          <a:xfrm>
            <a:off x="234950" y="5105400"/>
            <a:ext cx="8589963" cy="5842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spcBef>
                <a:spcPct val="20000"/>
              </a:spcBef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en-US" sz="3200" b="1" i="1" smtClean="0"/>
              <a:t>De Novo</a:t>
            </a:r>
            <a:r>
              <a:rPr lang="en-US" sz="3200" b="1" smtClean="0"/>
              <a:t> Repeat Classification: messy and ill-defined problem</a:t>
            </a:r>
          </a:p>
        </p:txBody>
      </p:sp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1228725" y="3581400"/>
            <a:ext cx="7007225" cy="180022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“The problem of automated repeat sequence family classification is inherently messy and ill-defined and </a:t>
            </a:r>
            <a:r>
              <a:rPr lang="en-US">
                <a:solidFill>
                  <a:srgbClr val="FF0000"/>
                </a:solidFill>
              </a:rPr>
              <a:t>does not</a:t>
            </a:r>
            <a:r>
              <a:rPr lang="en-US"/>
              <a:t> appear to be amenable to a clean algorithmic attack.”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1228725" y="2286000"/>
            <a:ext cx="6650038" cy="4572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Bao &amp; Eddy 2002, </a:t>
            </a:r>
            <a:r>
              <a:rPr lang="en-US" i="1">
                <a:solidFill>
                  <a:schemeClr val="tx2"/>
                </a:solidFill>
              </a:rPr>
              <a:t>Genome Research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33400"/>
            <a:ext cx="6096000" cy="609600"/>
          </a:xfrm>
        </p:spPr>
        <p:txBody>
          <a:bodyPr/>
          <a:lstStyle/>
          <a:p>
            <a:r>
              <a:rPr lang="en-US" sz="3200" b="1" i="1" smtClean="0"/>
              <a:t>De Novo</a:t>
            </a:r>
            <a:r>
              <a:rPr lang="en-US" sz="3200" b="1" smtClean="0"/>
              <a:t> Repeat Classification</a:t>
            </a:r>
          </a:p>
        </p:txBody>
      </p:sp>
      <p:grpSp>
        <p:nvGrpSpPr>
          <p:cNvPr id="176131" name="Group 4"/>
          <p:cNvGrpSpPr>
            <a:grpSpLocks/>
          </p:cNvGrpSpPr>
          <p:nvPr/>
        </p:nvGrpSpPr>
        <p:grpSpPr bwMode="auto">
          <a:xfrm>
            <a:off x="1322388" y="4572000"/>
            <a:ext cx="5257800" cy="1905000"/>
            <a:chOff x="432" y="1536"/>
            <a:chExt cx="3312" cy="1200"/>
          </a:xfrm>
        </p:grpSpPr>
        <p:sp>
          <p:nvSpPr>
            <p:cNvPr id="176216" name="Rectangle 5"/>
            <p:cNvSpPr>
              <a:spLocks noChangeArrowheads="1"/>
            </p:cNvSpPr>
            <p:nvPr/>
          </p:nvSpPr>
          <p:spPr bwMode="auto">
            <a:xfrm>
              <a:off x="1632" y="1536"/>
              <a:ext cx="2112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217" name="Text Box 6"/>
            <p:cNvSpPr txBox="1">
              <a:spLocks noChangeArrowheads="1"/>
            </p:cNvSpPr>
            <p:nvPr/>
          </p:nvSpPr>
          <p:spPr bwMode="auto">
            <a:xfrm>
              <a:off x="432" y="1728"/>
              <a:ext cx="10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/>
                <a:t>Library of repeat elements</a:t>
              </a:r>
            </a:p>
          </p:txBody>
        </p:sp>
      </p:grpSp>
      <p:grpSp>
        <p:nvGrpSpPr>
          <p:cNvPr id="176132" name="Group 7"/>
          <p:cNvGrpSpPr>
            <a:grpSpLocks/>
          </p:cNvGrpSpPr>
          <p:nvPr/>
        </p:nvGrpSpPr>
        <p:grpSpPr bwMode="auto">
          <a:xfrm>
            <a:off x="3352800" y="4800600"/>
            <a:ext cx="2971800" cy="1346200"/>
            <a:chOff x="2112" y="3024"/>
            <a:chExt cx="1872" cy="848"/>
          </a:xfrm>
        </p:grpSpPr>
        <p:sp>
          <p:nvSpPr>
            <p:cNvPr id="176213" name="Text Box 8"/>
            <p:cNvSpPr txBox="1">
              <a:spLocks noChangeArrowheads="1"/>
            </p:cNvSpPr>
            <p:nvPr/>
          </p:nvSpPr>
          <p:spPr bwMode="auto">
            <a:xfrm>
              <a:off x="2112" y="3024"/>
              <a:ext cx="18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accent1"/>
                  </a:solidFill>
                </a:rPr>
                <a:t>Repeat Element 1     </a:t>
              </a:r>
              <a:r>
                <a:rPr lang="en-US" sz="1600">
                  <a:solidFill>
                    <a:schemeClr val="accent1"/>
                  </a:solidFill>
                  <a:latin typeface="Courier New" pitchFamily="49" charset="0"/>
                </a:rPr>
                <a:t>AGCCTACG … …</a:t>
              </a:r>
            </a:p>
          </p:txBody>
        </p:sp>
        <p:sp>
          <p:nvSpPr>
            <p:cNvPr id="176214" name="Text Box 10"/>
            <p:cNvSpPr txBox="1">
              <a:spLocks noChangeArrowheads="1"/>
            </p:cNvSpPr>
            <p:nvPr/>
          </p:nvSpPr>
          <p:spPr bwMode="auto">
            <a:xfrm>
              <a:off x="2112" y="3264"/>
              <a:ext cx="18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Repeat Element 2     </a:t>
              </a:r>
              <a:r>
                <a:rPr lang="en-US" sz="1600">
                  <a:solidFill>
                    <a:srgbClr val="FF0000"/>
                  </a:solidFill>
                  <a:latin typeface="Courier New" pitchFamily="49" charset="0"/>
                </a:rPr>
                <a:t>TGCATTTT … …</a:t>
              </a:r>
            </a:p>
          </p:txBody>
        </p:sp>
        <p:sp>
          <p:nvSpPr>
            <p:cNvPr id="176215" name="Text Box 11"/>
            <p:cNvSpPr txBox="1">
              <a:spLocks noChangeArrowheads="1"/>
            </p:cNvSpPr>
            <p:nvPr/>
          </p:nvSpPr>
          <p:spPr bwMode="auto">
            <a:xfrm>
              <a:off x="2112" y="3504"/>
              <a:ext cx="187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accent2"/>
                  </a:solidFill>
                </a:rPr>
                <a:t>Repeat Element 3     </a:t>
              </a:r>
              <a:r>
                <a:rPr lang="en-US" sz="1600">
                  <a:solidFill>
                    <a:schemeClr val="accent2"/>
                  </a:solidFill>
                  <a:latin typeface="Courier New" pitchFamily="49" charset="0"/>
                </a:rPr>
                <a:t>GAACTCAC ……</a:t>
              </a:r>
            </a:p>
          </p:txBody>
        </p:sp>
      </p:grpSp>
      <p:grpSp>
        <p:nvGrpSpPr>
          <p:cNvPr id="176133" name="Group 12"/>
          <p:cNvGrpSpPr>
            <a:grpSpLocks/>
          </p:cNvGrpSpPr>
          <p:nvPr/>
        </p:nvGrpSpPr>
        <p:grpSpPr bwMode="auto">
          <a:xfrm>
            <a:off x="4191000" y="1981200"/>
            <a:ext cx="3773488" cy="2362200"/>
            <a:chOff x="2640" y="1248"/>
            <a:chExt cx="2377" cy="1488"/>
          </a:xfrm>
        </p:grpSpPr>
        <p:sp>
          <p:nvSpPr>
            <p:cNvPr id="176211" name="Text Box 13"/>
            <p:cNvSpPr txBox="1">
              <a:spLocks noChangeArrowheads="1"/>
            </p:cNvSpPr>
            <p:nvPr/>
          </p:nvSpPr>
          <p:spPr bwMode="auto">
            <a:xfrm>
              <a:off x="3289" y="1793"/>
              <a:ext cx="17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/>
                <a:t>De novo</a:t>
              </a:r>
              <a:r>
                <a:rPr lang="en-US" sz="1800"/>
                <a:t> repeat compilation</a:t>
              </a:r>
            </a:p>
          </p:txBody>
        </p:sp>
        <p:sp>
          <p:nvSpPr>
            <p:cNvPr id="176212" name="Line 14"/>
            <p:cNvSpPr>
              <a:spLocks noChangeShapeType="1"/>
            </p:cNvSpPr>
            <p:nvPr/>
          </p:nvSpPr>
          <p:spPr bwMode="auto">
            <a:xfrm>
              <a:off x="2640" y="1248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198813" y="3765550"/>
            <a:ext cx="509587" cy="579438"/>
            <a:chOff x="2015" y="2372"/>
            <a:chExt cx="321" cy="365"/>
          </a:xfrm>
        </p:grpSpPr>
        <p:sp>
          <p:nvSpPr>
            <p:cNvPr id="176209" name="Line 29"/>
            <p:cNvSpPr>
              <a:spLocks noChangeShapeType="1"/>
            </p:cNvSpPr>
            <p:nvPr/>
          </p:nvSpPr>
          <p:spPr bwMode="auto">
            <a:xfrm>
              <a:off x="2336" y="23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210" name="Text Box 30"/>
            <p:cNvSpPr txBox="1">
              <a:spLocks noChangeArrowheads="1"/>
            </p:cNvSpPr>
            <p:nvPr/>
          </p:nvSpPr>
          <p:spPr bwMode="auto">
            <a:xfrm>
              <a:off x="2015" y="2372"/>
              <a:ext cx="244" cy="365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/>
                <a:t>?</a:t>
              </a:r>
            </a:p>
          </p:txBody>
        </p:sp>
      </p:grpSp>
      <p:grpSp>
        <p:nvGrpSpPr>
          <p:cNvPr id="176135" name="Group 101"/>
          <p:cNvGrpSpPr>
            <a:grpSpLocks/>
          </p:cNvGrpSpPr>
          <p:nvPr/>
        </p:nvGrpSpPr>
        <p:grpSpPr bwMode="auto">
          <a:xfrm>
            <a:off x="381000" y="1444625"/>
            <a:ext cx="8153400" cy="393700"/>
            <a:chOff x="240" y="910"/>
            <a:chExt cx="5136" cy="248"/>
          </a:xfrm>
        </p:grpSpPr>
        <p:sp>
          <p:nvSpPr>
            <p:cNvPr id="176192" name="Rectangle 3"/>
            <p:cNvSpPr>
              <a:spLocks noChangeArrowheads="1"/>
            </p:cNvSpPr>
            <p:nvPr/>
          </p:nvSpPr>
          <p:spPr bwMode="auto">
            <a:xfrm>
              <a:off x="240" y="910"/>
              <a:ext cx="513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6193" name="Group 16"/>
            <p:cNvGrpSpPr>
              <a:grpSpLocks/>
            </p:cNvGrpSpPr>
            <p:nvPr/>
          </p:nvGrpSpPr>
          <p:grpSpPr bwMode="auto">
            <a:xfrm>
              <a:off x="1056" y="910"/>
              <a:ext cx="3984" cy="240"/>
              <a:chOff x="1056" y="3120"/>
              <a:chExt cx="3984" cy="240"/>
            </a:xfrm>
          </p:grpSpPr>
          <p:sp>
            <p:nvSpPr>
              <p:cNvPr id="176206" name="Rectangle 17"/>
              <p:cNvSpPr>
                <a:spLocks noChangeArrowheads="1"/>
              </p:cNvSpPr>
              <p:nvPr/>
            </p:nvSpPr>
            <p:spPr bwMode="auto">
              <a:xfrm>
                <a:off x="1056" y="3120"/>
                <a:ext cx="480" cy="2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7" name="Rectangle 18"/>
              <p:cNvSpPr>
                <a:spLocks noChangeArrowheads="1"/>
              </p:cNvSpPr>
              <p:nvPr/>
            </p:nvSpPr>
            <p:spPr bwMode="auto">
              <a:xfrm>
                <a:off x="2832" y="3120"/>
                <a:ext cx="480" cy="2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8" name="Rectangle 19"/>
              <p:cNvSpPr>
                <a:spLocks noChangeArrowheads="1"/>
              </p:cNvSpPr>
              <p:nvPr/>
            </p:nvSpPr>
            <p:spPr bwMode="auto">
              <a:xfrm>
                <a:off x="4560" y="3120"/>
                <a:ext cx="480" cy="2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6194" name="Rectangle 20"/>
            <p:cNvSpPr>
              <a:spLocks noChangeArrowheads="1"/>
            </p:cNvSpPr>
            <p:nvPr/>
          </p:nvSpPr>
          <p:spPr bwMode="auto">
            <a:xfrm>
              <a:off x="576" y="91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95" name="Rectangle 21"/>
            <p:cNvSpPr>
              <a:spLocks noChangeArrowheads="1"/>
            </p:cNvSpPr>
            <p:nvPr/>
          </p:nvSpPr>
          <p:spPr bwMode="auto">
            <a:xfrm>
              <a:off x="1920" y="91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96" name="Rectangle 22"/>
            <p:cNvSpPr>
              <a:spLocks noChangeArrowheads="1"/>
            </p:cNvSpPr>
            <p:nvPr/>
          </p:nvSpPr>
          <p:spPr bwMode="auto">
            <a:xfrm>
              <a:off x="3648" y="910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6197" name="Group 92"/>
            <p:cNvGrpSpPr>
              <a:grpSpLocks/>
            </p:cNvGrpSpPr>
            <p:nvPr/>
          </p:nvGrpSpPr>
          <p:grpSpPr bwMode="auto">
            <a:xfrm>
              <a:off x="480" y="912"/>
              <a:ext cx="4763" cy="246"/>
              <a:chOff x="480" y="2832"/>
              <a:chExt cx="4763" cy="246"/>
            </a:xfrm>
          </p:grpSpPr>
          <p:sp>
            <p:nvSpPr>
              <p:cNvPr id="176198" name="Rectangle 93"/>
              <p:cNvSpPr>
                <a:spLocks noChangeArrowheads="1"/>
              </p:cNvSpPr>
              <p:nvPr/>
            </p:nvSpPr>
            <p:spPr bwMode="auto">
              <a:xfrm>
                <a:off x="1824" y="2832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199" name="Rectangle 94"/>
              <p:cNvSpPr>
                <a:spLocks noChangeArrowheads="1"/>
              </p:cNvSpPr>
              <p:nvPr/>
            </p:nvSpPr>
            <p:spPr bwMode="auto">
              <a:xfrm>
                <a:off x="2736" y="2832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0" name="Rectangle 95"/>
              <p:cNvSpPr>
                <a:spLocks noChangeArrowheads="1"/>
              </p:cNvSpPr>
              <p:nvPr/>
            </p:nvSpPr>
            <p:spPr bwMode="auto">
              <a:xfrm>
                <a:off x="480" y="2832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1" name="Rectangle 96"/>
              <p:cNvSpPr>
                <a:spLocks noChangeArrowheads="1"/>
              </p:cNvSpPr>
              <p:nvPr/>
            </p:nvSpPr>
            <p:spPr bwMode="auto">
              <a:xfrm>
                <a:off x="4464" y="2832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2" name="Rectangle 97"/>
              <p:cNvSpPr>
                <a:spLocks noChangeArrowheads="1"/>
              </p:cNvSpPr>
              <p:nvPr/>
            </p:nvSpPr>
            <p:spPr bwMode="auto">
              <a:xfrm>
                <a:off x="3438" y="2836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3" name="Rectangle 98"/>
              <p:cNvSpPr>
                <a:spLocks noChangeArrowheads="1"/>
              </p:cNvSpPr>
              <p:nvPr/>
            </p:nvSpPr>
            <p:spPr bwMode="auto">
              <a:xfrm>
                <a:off x="4179" y="2836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4" name="Rectangle 99"/>
              <p:cNvSpPr>
                <a:spLocks noChangeArrowheads="1"/>
              </p:cNvSpPr>
              <p:nvPr/>
            </p:nvSpPr>
            <p:spPr bwMode="auto">
              <a:xfrm>
                <a:off x="5147" y="2838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205" name="Rectangle 100"/>
              <p:cNvSpPr>
                <a:spLocks noChangeArrowheads="1"/>
              </p:cNvSpPr>
              <p:nvPr/>
            </p:nvSpPr>
            <p:spPr bwMode="auto">
              <a:xfrm>
                <a:off x="2368" y="2837"/>
                <a:ext cx="96" cy="24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5147" name="Rectangle 91"/>
          <p:cNvSpPr>
            <a:spLocks noChangeArrowheads="1"/>
          </p:cNvSpPr>
          <p:nvPr/>
        </p:nvSpPr>
        <p:spPr bwMode="auto">
          <a:xfrm>
            <a:off x="381000" y="1447800"/>
            <a:ext cx="8153400" cy="3984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113"/>
          <p:cNvGrpSpPr>
            <a:grpSpLocks/>
          </p:cNvGrpSpPr>
          <p:nvPr/>
        </p:nvGrpSpPr>
        <p:grpSpPr bwMode="auto">
          <a:xfrm>
            <a:off x="342900" y="1981200"/>
            <a:ext cx="5257800" cy="1998663"/>
            <a:chOff x="216" y="1248"/>
            <a:chExt cx="3312" cy="1259"/>
          </a:xfrm>
        </p:grpSpPr>
        <p:grpSp>
          <p:nvGrpSpPr>
            <p:cNvPr id="176147" name="Group 31"/>
            <p:cNvGrpSpPr>
              <a:grpSpLocks/>
            </p:cNvGrpSpPr>
            <p:nvPr/>
          </p:nvGrpSpPr>
          <p:grpSpPr bwMode="auto">
            <a:xfrm>
              <a:off x="432" y="1248"/>
              <a:ext cx="3096" cy="1056"/>
              <a:chOff x="432" y="1248"/>
              <a:chExt cx="3096" cy="1056"/>
            </a:xfrm>
          </p:grpSpPr>
          <p:sp>
            <p:nvSpPr>
              <p:cNvPr id="176149" name="Line 32"/>
              <p:cNvSpPr>
                <a:spLocks noChangeShapeType="1"/>
              </p:cNvSpPr>
              <p:nvPr/>
            </p:nvSpPr>
            <p:spPr bwMode="auto">
              <a:xfrm>
                <a:off x="2304" y="1248"/>
                <a:ext cx="0" cy="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150" name="Group 33"/>
              <p:cNvGrpSpPr>
                <a:grpSpLocks/>
              </p:cNvGrpSpPr>
              <p:nvPr/>
            </p:nvGrpSpPr>
            <p:grpSpPr bwMode="auto">
              <a:xfrm>
                <a:off x="432" y="1680"/>
                <a:ext cx="3096" cy="624"/>
                <a:chOff x="432" y="1680"/>
                <a:chExt cx="3096" cy="624"/>
              </a:xfrm>
            </p:grpSpPr>
            <p:grpSp>
              <p:nvGrpSpPr>
                <p:cNvPr id="176152" name="Group 34"/>
                <p:cNvGrpSpPr>
                  <a:grpSpLocks/>
                </p:cNvGrpSpPr>
                <p:nvPr/>
              </p:nvGrpSpPr>
              <p:grpSpPr bwMode="auto">
                <a:xfrm>
                  <a:off x="432" y="1680"/>
                  <a:ext cx="432" cy="624"/>
                  <a:chOff x="432" y="1680"/>
                  <a:chExt cx="432" cy="624"/>
                </a:xfrm>
              </p:grpSpPr>
              <p:sp>
                <p:nvSpPr>
                  <p:cNvPr id="176182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680"/>
                    <a:ext cx="336" cy="2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83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064"/>
                    <a:ext cx="336" cy="2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84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2064"/>
                    <a:ext cx="96" cy="24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85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1680"/>
                    <a:ext cx="96" cy="24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186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456" y="1952"/>
                    <a:ext cx="376" cy="96"/>
                    <a:chOff x="456" y="1952"/>
                    <a:chExt cx="376" cy="96"/>
                  </a:xfrm>
                </p:grpSpPr>
                <p:sp>
                  <p:nvSpPr>
                    <p:cNvPr id="176187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88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89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0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90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36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91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2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6153" name="Group 45"/>
                <p:cNvGrpSpPr>
                  <a:grpSpLocks/>
                </p:cNvGrpSpPr>
                <p:nvPr/>
              </p:nvGrpSpPr>
              <p:grpSpPr bwMode="auto">
                <a:xfrm>
                  <a:off x="1008" y="1680"/>
                  <a:ext cx="488" cy="608"/>
                  <a:chOff x="1008" y="1680"/>
                  <a:chExt cx="488" cy="608"/>
                </a:xfrm>
              </p:grpSpPr>
              <p:sp>
                <p:nvSpPr>
                  <p:cNvPr id="176174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1680"/>
                    <a:ext cx="480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75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016" y="2048"/>
                    <a:ext cx="480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176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1056" y="1936"/>
                    <a:ext cx="376" cy="96"/>
                    <a:chOff x="456" y="1952"/>
                    <a:chExt cx="376" cy="96"/>
                  </a:xfrm>
                </p:grpSpPr>
                <p:sp>
                  <p:nvSpPr>
                    <p:cNvPr id="17617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78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2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79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0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80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36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8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2" y="1952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6154" name="Group 54"/>
                <p:cNvGrpSpPr>
                  <a:grpSpLocks/>
                </p:cNvGrpSpPr>
                <p:nvPr/>
              </p:nvGrpSpPr>
              <p:grpSpPr bwMode="auto">
                <a:xfrm>
                  <a:off x="1776" y="1680"/>
                  <a:ext cx="576" cy="608"/>
                  <a:chOff x="1776" y="1680"/>
                  <a:chExt cx="576" cy="608"/>
                </a:xfrm>
              </p:grpSpPr>
              <p:sp>
                <p:nvSpPr>
                  <p:cNvPr id="176163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680"/>
                    <a:ext cx="480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64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048"/>
                    <a:ext cx="480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6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1680"/>
                    <a:ext cx="96" cy="24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6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2048"/>
                    <a:ext cx="96" cy="240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76167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824" y="1936"/>
                    <a:ext cx="472" cy="96"/>
                    <a:chOff x="1824" y="1936"/>
                    <a:chExt cx="472" cy="96"/>
                  </a:xfrm>
                </p:grpSpPr>
                <p:sp>
                  <p:nvSpPr>
                    <p:cNvPr id="176168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19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69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0" y="19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70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8" y="19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71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04" y="19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72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00" y="19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173" name="Line 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6" y="1936"/>
                      <a:ext cx="0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6155" name="Group 66"/>
                <p:cNvGrpSpPr>
                  <a:grpSpLocks/>
                </p:cNvGrpSpPr>
                <p:nvPr/>
              </p:nvGrpSpPr>
              <p:grpSpPr bwMode="auto">
                <a:xfrm>
                  <a:off x="2728" y="1680"/>
                  <a:ext cx="336" cy="624"/>
                  <a:chOff x="2744" y="1688"/>
                  <a:chExt cx="336" cy="624"/>
                </a:xfrm>
              </p:grpSpPr>
              <p:sp>
                <p:nvSpPr>
                  <p:cNvPr id="17615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688"/>
                    <a:ext cx="336" cy="2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5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72"/>
                    <a:ext cx="336" cy="2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159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2776" y="195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160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195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161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95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162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056" y="1952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6156" name="Line 73"/>
                <p:cNvSpPr>
                  <a:spLocks noChangeShapeType="1"/>
                </p:cNvSpPr>
                <p:nvPr/>
              </p:nvSpPr>
              <p:spPr bwMode="auto">
                <a:xfrm>
                  <a:off x="3344" y="2232"/>
                  <a:ext cx="1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6151" name="Text Box 74"/>
              <p:cNvSpPr txBox="1">
                <a:spLocks noChangeArrowheads="1"/>
              </p:cNvSpPr>
              <p:nvPr/>
            </p:nvSpPr>
            <p:spPr bwMode="auto">
              <a:xfrm>
                <a:off x="463" y="1272"/>
                <a:ext cx="1684" cy="233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800" dirty="0" smtClean="0"/>
                  <a:t>All </a:t>
                </a:r>
                <a:r>
                  <a:rPr lang="en-US" sz="1800" dirty="0" err="1" smtClean="0"/>
                  <a:t>pairwise</a:t>
                </a:r>
                <a:r>
                  <a:rPr lang="en-US" sz="1800" dirty="0" smtClean="0"/>
                  <a:t> similarities</a:t>
                </a:r>
                <a:endParaRPr lang="en-US" sz="1800" dirty="0"/>
              </a:p>
            </p:txBody>
          </p:sp>
        </p:grpSp>
        <p:sp>
          <p:nvSpPr>
            <p:cNvPr id="176148" name="Text Box 112"/>
            <p:cNvSpPr txBox="1">
              <a:spLocks noChangeArrowheads="1"/>
            </p:cNvSpPr>
            <p:nvPr/>
          </p:nvSpPr>
          <p:spPr bwMode="auto">
            <a:xfrm>
              <a:off x="216" y="2276"/>
              <a:ext cx="120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Pairwise similarity</a:t>
              </a:r>
            </a:p>
          </p:txBody>
        </p:sp>
      </p:grpSp>
      <p:grpSp>
        <p:nvGrpSpPr>
          <p:cNvPr id="19" name="Group 110"/>
          <p:cNvGrpSpPr>
            <a:grpSpLocks/>
          </p:cNvGrpSpPr>
          <p:nvPr/>
        </p:nvGrpSpPr>
        <p:grpSpPr bwMode="auto">
          <a:xfrm>
            <a:off x="685800" y="2667000"/>
            <a:ext cx="4178300" cy="990600"/>
            <a:chOff x="432" y="1680"/>
            <a:chExt cx="2632" cy="624"/>
          </a:xfrm>
        </p:grpSpPr>
        <p:sp>
          <p:nvSpPr>
            <p:cNvPr id="176139" name="Rectangle 102"/>
            <p:cNvSpPr>
              <a:spLocks noChangeArrowheads="1"/>
            </p:cNvSpPr>
            <p:nvPr/>
          </p:nvSpPr>
          <p:spPr bwMode="auto">
            <a:xfrm>
              <a:off x="432" y="1680"/>
              <a:ext cx="432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0" name="Rectangle 103"/>
            <p:cNvSpPr>
              <a:spLocks noChangeArrowheads="1"/>
            </p:cNvSpPr>
            <p:nvPr/>
          </p:nvSpPr>
          <p:spPr bwMode="auto">
            <a:xfrm>
              <a:off x="432" y="2064"/>
              <a:ext cx="432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1" name="Rectangle 104"/>
            <p:cNvSpPr>
              <a:spLocks noChangeArrowheads="1"/>
            </p:cNvSpPr>
            <p:nvPr/>
          </p:nvSpPr>
          <p:spPr bwMode="auto">
            <a:xfrm>
              <a:off x="1008" y="2048"/>
              <a:ext cx="488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2" name="Rectangle 105"/>
            <p:cNvSpPr>
              <a:spLocks noChangeArrowheads="1"/>
            </p:cNvSpPr>
            <p:nvPr/>
          </p:nvSpPr>
          <p:spPr bwMode="auto">
            <a:xfrm>
              <a:off x="1008" y="1680"/>
              <a:ext cx="488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3" name="Rectangle 106"/>
            <p:cNvSpPr>
              <a:spLocks noChangeArrowheads="1"/>
            </p:cNvSpPr>
            <p:nvPr/>
          </p:nvSpPr>
          <p:spPr bwMode="auto">
            <a:xfrm>
              <a:off x="1764" y="2048"/>
              <a:ext cx="588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4" name="Rectangle 107"/>
            <p:cNvSpPr>
              <a:spLocks noChangeArrowheads="1"/>
            </p:cNvSpPr>
            <p:nvPr/>
          </p:nvSpPr>
          <p:spPr bwMode="auto">
            <a:xfrm>
              <a:off x="1776" y="1680"/>
              <a:ext cx="588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5" name="Rectangle 108"/>
            <p:cNvSpPr>
              <a:spLocks noChangeArrowheads="1"/>
            </p:cNvSpPr>
            <p:nvPr/>
          </p:nvSpPr>
          <p:spPr bwMode="auto">
            <a:xfrm>
              <a:off x="2728" y="2064"/>
              <a:ext cx="336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146" name="Rectangle 109"/>
            <p:cNvSpPr>
              <a:spLocks noChangeArrowheads="1"/>
            </p:cNvSpPr>
            <p:nvPr/>
          </p:nvSpPr>
          <p:spPr bwMode="auto">
            <a:xfrm>
              <a:off x="2728" y="1680"/>
              <a:ext cx="336" cy="2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47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304800"/>
            <a:ext cx="8489950" cy="831850"/>
          </a:xfrm>
        </p:spPr>
        <p:txBody>
          <a:bodyPr/>
          <a:lstStyle/>
          <a:p>
            <a:r>
              <a:rPr lang="en-US" sz="3200" b="1" smtClean="0"/>
              <a:t>Mosaic Structure of Repeats: </a:t>
            </a:r>
            <a:br>
              <a:rPr lang="en-US" sz="3200" b="1" smtClean="0"/>
            </a:br>
            <a:r>
              <a:rPr lang="en-US" sz="2800" b="1" smtClean="0"/>
              <a:t>(small region from human Y chromosome)</a:t>
            </a:r>
          </a:p>
        </p:txBody>
      </p:sp>
      <p:grpSp>
        <p:nvGrpSpPr>
          <p:cNvPr id="177155" name="Group 34"/>
          <p:cNvGrpSpPr>
            <a:grpSpLocks/>
          </p:cNvGrpSpPr>
          <p:nvPr/>
        </p:nvGrpSpPr>
        <p:grpSpPr bwMode="auto">
          <a:xfrm>
            <a:off x="1190625" y="2089150"/>
            <a:ext cx="6518275" cy="665163"/>
            <a:chOff x="686" y="1436"/>
            <a:chExt cx="4106" cy="419"/>
          </a:xfrm>
        </p:grpSpPr>
        <p:sp>
          <p:nvSpPr>
            <p:cNvPr id="177184" name="Line 35"/>
            <p:cNvSpPr>
              <a:spLocks noChangeShapeType="1"/>
            </p:cNvSpPr>
            <p:nvPr/>
          </p:nvSpPr>
          <p:spPr bwMode="auto">
            <a:xfrm>
              <a:off x="752" y="1648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85" name="Line 36"/>
            <p:cNvSpPr>
              <a:spLocks noChangeShapeType="1"/>
            </p:cNvSpPr>
            <p:nvPr/>
          </p:nvSpPr>
          <p:spPr bwMode="auto">
            <a:xfrm>
              <a:off x="1072" y="1648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86" name="Line 37"/>
            <p:cNvSpPr>
              <a:spLocks noChangeShapeType="1"/>
            </p:cNvSpPr>
            <p:nvPr/>
          </p:nvSpPr>
          <p:spPr bwMode="auto">
            <a:xfrm>
              <a:off x="1248" y="1648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87" name="Line 38"/>
            <p:cNvSpPr>
              <a:spLocks noChangeShapeType="1"/>
            </p:cNvSpPr>
            <p:nvPr/>
          </p:nvSpPr>
          <p:spPr bwMode="auto">
            <a:xfrm>
              <a:off x="1488" y="1648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88" name="Line 39"/>
            <p:cNvSpPr>
              <a:spLocks noChangeShapeType="1"/>
            </p:cNvSpPr>
            <p:nvPr/>
          </p:nvSpPr>
          <p:spPr bwMode="auto">
            <a:xfrm>
              <a:off x="1824" y="1648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89" name="Line 40"/>
            <p:cNvSpPr>
              <a:spLocks noChangeShapeType="1"/>
            </p:cNvSpPr>
            <p:nvPr/>
          </p:nvSpPr>
          <p:spPr bwMode="auto">
            <a:xfrm>
              <a:off x="2704" y="1648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90" name="Line 41"/>
            <p:cNvSpPr>
              <a:spLocks noChangeShapeType="1"/>
            </p:cNvSpPr>
            <p:nvPr/>
          </p:nvSpPr>
          <p:spPr bwMode="auto">
            <a:xfrm>
              <a:off x="4288" y="1648"/>
              <a:ext cx="5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91" name="Text Box 42"/>
            <p:cNvSpPr txBox="1">
              <a:spLocks noChangeArrowheads="1"/>
            </p:cNvSpPr>
            <p:nvPr/>
          </p:nvSpPr>
          <p:spPr bwMode="auto">
            <a:xfrm>
              <a:off x="686" y="1439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8328</a:t>
              </a:r>
            </a:p>
          </p:txBody>
        </p:sp>
        <p:sp>
          <p:nvSpPr>
            <p:cNvPr id="177192" name="Text Box 43"/>
            <p:cNvSpPr txBox="1">
              <a:spLocks noChangeArrowheads="1"/>
            </p:cNvSpPr>
            <p:nvPr/>
          </p:nvSpPr>
          <p:spPr bwMode="auto">
            <a:xfrm>
              <a:off x="1002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77193" name="Text Box 44"/>
            <p:cNvSpPr txBox="1">
              <a:spLocks noChangeArrowheads="1"/>
            </p:cNvSpPr>
            <p:nvPr/>
          </p:nvSpPr>
          <p:spPr bwMode="auto">
            <a:xfrm>
              <a:off x="1225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77194" name="Rectangle 45"/>
            <p:cNvSpPr>
              <a:spLocks noChangeArrowheads="1"/>
            </p:cNvSpPr>
            <p:nvPr/>
          </p:nvSpPr>
          <p:spPr bwMode="auto">
            <a:xfrm>
              <a:off x="1485" y="1436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77195" name="Rectangle 46"/>
            <p:cNvSpPr>
              <a:spLocks noChangeArrowheads="1"/>
            </p:cNvSpPr>
            <p:nvPr/>
          </p:nvSpPr>
          <p:spPr bwMode="auto">
            <a:xfrm>
              <a:off x="1781" y="1436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2905</a:t>
              </a:r>
            </a:p>
          </p:txBody>
        </p:sp>
        <p:sp>
          <p:nvSpPr>
            <p:cNvPr id="177196" name="Rectangle 47"/>
            <p:cNvSpPr>
              <a:spLocks noChangeArrowheads="1"/>
            </p:cNvSpPr>
            <p:nvPr/>
          </p:nvSpPr>
          <p:spPr bwMode="auto">
            <a:xfrm>
              <a:off x="2618" y="1436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381</a:t>
              </a:r>
            </a:p>
          </p:txBody>
        </p:sp>
        <p:sp>
          <p:nvSpPr>
            <p:cNvPr id="177197" name="Rectangle 48"/>
            <p:cNvSpPr>
              <a:spLocks noChangeArrowheads="1"/>
            </p:cNvSpPr>
            <p:nvPr/>
          </p:nvSpPr>
          <p:spPr bwMode="auto">
            <a:xfrm>
              <a:off x="4293" y="1436"/>
              <a:ext cx="45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161442</a:t>
              </a:r>
            </a:p>
          </p:txBody>
        </p:sp>
        <p:sp>
          <p:nvSpPr>
            <p:cNvPr id="177198" name="Line 49"/>
            <p:cNvSpPr>
              <a:spLocks noChangeShapeType="1"/>
            </p:cNvSpPr>
            <p:nvPr/>
          </p:nvSpPr>
          <p:spPr bwMode="auto">
            <a:xfrm>
              <a:off x="2136" y="1648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99" name="Text Box 50"/>
            <p:cNvSpPr txBox="1">
              <a:spLocks noChangeArrowheads="1"/>
            </p:cNvSpPr>
            <p:nvPr/>
          </p:nvSpPr>
          <p:spPr bwMode="auto">
            <a:xfrm>
              <a:off x="2081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77200" name="Line 51"/>
            <p:cNvSpPr>
              <a:spLocks noChangeShapeType="1"/>
            </p:cNvSpPr>
            <p:nvPr/>
          </p:nvSpPr>
          <p:spPr bwMode="auto">
            <a:xfrm>
              <a:off x="2368" y="1648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01" name="Rectangle 52"/>
            <p:cNvSpPr>
              <a:spLocks noChangeArrowheads="1"/>
            </p:cNvSpPr>
            <p:nvPr/>
          </p:nvSpPr>
          <p:spPr bwMode="auto">
            <a:xfrm>
              <a:off x="2357" y="1436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77202" name="Line 53"/>
            <p:cNvSpPr>
              <a:spLocks noChangeShapeType="1"/>
            </p:cNvSpPr>
            <p:nvPr/>
          </p:nvSpPr>
          <p:spPr bwMode="auto">
            <a:xfrm>
              <a:off x="2896" y="1648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03" name="Text Box 54"/>
            <p:cNvSpPr txBox="1">
              <a:spLocks noChangeArrowheads="1"/>
            </p:cNvSpPr>
            <p:nvPr/>
          </p:nvSpPr>
          <p:spPr bwMode="auto">
            <a:xfrm>
              <a:off x="2826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77204" name="Line 55"/>
            <p:cNvSpPr>
              <a:spLocks noChangeShapeType="1"/>
            </p:cNvSpPr>
            <p:nvPr/>
          </p:nvSpPr>
          <p:spPr bwMode="auto">
            <a:xfrm>
              <a:off x="3088" y="1648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05" name="Text Box 56"/>
            <p:cNvSpPr txBox="1">
              <a:spLocks noChangeArrowheads="1"/>
            </p:cNvSpPr>
            <p:nvPr/>
          </p:nvSpPr>
          <p:spPr bwMode="auto">
            <a:xfrm>
              <a:off x="3049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77206" name="Line 57"/>
            <p:cNvSpPr>
              <a:spLocks noChangeShapeType="1"/>
            </p:cNvSpPr>
            <p:nvPr/>
          </p:nvSpPr>
          <p:spPr bwMode="auto">
            <a:xfrm>
              <a:off x="3328" y="1648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07" name="Rectangle 58"/>
            <p:cNvSpPr>
              <a:spLocks noChangeArrowheads="1"/>
            </p:cNvSpPr>
            <p:nvPr/>
          </p:nvSpPr>
          <p:spPr bwMode="auto">
            <a:xfrm>
              <a:off x="3309" y="1436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77208" name="Line 59"/>
            <p:cNvSpPr>
              <a:spLocks noChangeShapeType="1"/>
            </p:cNvSpPr>
            <p:nvPr/>
          </p:nvSpPr>
          <p:spPr bwMode="auto">
            <a:xfrm>
              <a:off x="3664" y="1648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09" name="Rectangle 60"/>
            <p:cNvSpPr>
              <a:spLocks noChangeArrowheads="1"/>
            </p:cNvSpPr>
            <p:nvPr/>
          </p:nvSpPr>
          <p:spPr bwMode="auto">
            <a:xfrm>
              <a:off x="3610" y="1436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381</a:t>
              </a:r>
            </a:p>
          </p:txBody>
        </p:sp>
        <p:sp>
          <p:nvSpPr>
            <p:cNvPr id="177210" name="Line 61"/>
            <p:cNvSpPr>
              <a:spLocks noChangeShapeType="1"/>
            </p:cNvSpPr>
            <p:nvPr/>
          </p:nvSpPr>
          <p:spPr bwMode="auto">
            <a:xfrm>
              <a:off x="3856" y="1648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11" name="Text Box 62"/>
            <p:cNvSpPr txBox="1">
              <a:spLocks noChangeArrowheads="1"/>
            </p:cNvSpPr>
            <p:nvPr/>
          </p:nvSpPr>
          <p:spPr bwMode="auto">
            <a:xfrm>
              <a:off x="3810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77212" name="Line 63"/>
            <p:cNvSpPr>
              <a:spLocks noChangeShapeType="1"/>
            </p:cNvSpPr>
            <p:nvPr/>
          </p:nvSpPr>
          <p:spPr bwMode="auto">
            <a:xfrm>
              <a:off x="4048" y="1648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213" name="Text Box 64"/>
            <p:cNvSpPr txBox="1">
              <a:spLocks noChangeArrowheads="1"/>
            </p:cNvSpPr>
            <p:nvPr/>
          </p:nvSpPr>
          <p:spPr bwMode="auto">
            <a:xfrm>
              <a:off x="4033" y="1439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77214" name="Text Box 65"/>
            <p:cNvSpPr txBox="1">
              <a:spLocks noChangeArrowheads="1"/>
            </p:cNvSpPr>
            <p:nvPr/>
          </p:nvSpPr>
          <p:spPr bwMode="auto">
            <a:xfrm>
              <a:off x="770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77215" name="Text Box 66"/>
            <p:cNvSpPr txBox="1">
              <a:spLocks noChangeArrowheads="1"/>
            </p:cNvSpPr>
            <p:nvPr/>
          </p:nvSpPr>
          <p:spPr bwMode="auto">
            <a:xfrm>
              <a:off x="1042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77216" name="Text Box 67"/>
            <p:cNvSpPr txBox="1">
              <a:spLocks noChangeArrowheads="1"/>
            </p:cNvSpPr>
            <p:nvPr/>
          </p:nvSpPr>
          <p:spPr bwMode="auto">
            <a:xfrm>
              <a:off x="1250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  <p:sp>
          <p:nvSpPr>
            <p:cNvPr id="177217" name="Text Box 68"/>
            <p:cNvSpPr txBox="1">
              <a:spLocks noChangeArrowheads="1"/>
            </p:cNvSpPr>
            <p:nvPr/>
          </p:nvSpPr>
          <p:spPr bwMode="auto">
            <a:xfrm>
              <a:off x="1538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4</a:t>
              </a:r>
            </a:p>
          </p:txBody>
        </p:sp>
        <p:sp>
          <p:nvSpPr>
            <p:cNvPr id="177218" name="Text Box 69"/>
            <p:cNvSpPr txBox="1">
              <a:spLocks noChangeArrowheads="1"/>
            </p:cNvSpPr>
            <p:nvPr/>
          </p:nvSpPr>
          <p:spPr bwMode="auto">
            <a:xfrm>
              <a:off x="1850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5</a:t>
              </a:r>
            </a:p>
          </p:txBody>
        </p:sp>
        <p:sp>
          <p:nvSpPr>
            <p:cNvPr id="177219" name="Text Box 70"/>
            <p:cNvSpPr txBox="1">
              <a:spLocks noChangeArrowheads="1"/>
            </p:cNvSpPr>
            <p:nvPr/>
          </p:nvSpPr>
          <p:spPr bwMode="auto">
            <a:xfrm>
              <a:off x="2138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</a:t>
              </a:r>
            </a:p>
          </p:txBody>
        </p:sp>
        <p:sp>
          <p:nvSpPr>
            <p:cNvPr id="177220" name="Text Box 71"/>
            <p:cNvSpPr txBox="1">
              <a:spLocks noChangeArrowheads="1"/>
            </p:cNvSpPr>
            <p:nvPr/>
          </p:nvSpPr>
          <p:spPr bwMode="auto">
            <a:xfrm>
              <a:off x="2434" y="1655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7</a:t>
              </a:r>
            </a:p>
          </p:txBody>
        </p:sp>
        <p:sp>
          <p:nvSpPr>
            <p:cNvPr id="177221" name="Text Box 72"/>
            <p:cNvSpPr txBox="1">
              <a:spLocks noChangeArrowheads="1"/>
            </p:cNvSpPr>
            <p:nvPr/>
          </p:nvSpPr>
          <p:spPr bwMode="auto">
            <a:xfrm>
              <a:off x="2690" y="1663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8</a:t>
              </a:r>
            </a:p>
          </p:txBody>
        </p:sp>
        <p:sp>
          <p:nvSpPr>
            <p:cNvPr id="177222" name="Text Box 73"/>
            <p:cNvSpPr txBox="1">
              <a:spLocks noChangeArrowheads="1"/>
            </p:cNvSpPr>
            <p:nvPr/>
          </p:nvSpPr>
          <p:spPr bwMode="auto">
            <a:xfrm>
              <a:off x="2914" y="1663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9</a:t>
              </a:r>
            </a:p>
          </p:txBody>
        </p:sp>
        <p:sp>
          <p:nvSpPr>
            <p:cNvPr id="177223" name="Text Box 74"/>
            <p:cNvSpPr txBox="1">
              <a:spLocks noChangeArrowheads="1"/>
            </p:cNvSpPr>
            <p:nvPr/>
          </p:nvSpPr>
          <p:spPr bwMode="auto">
            <a:xfrm>
              <a:off x="3094" y="1663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10</a:t>
              </a:r>
            </a:p>
          </p:txBody>
        </p:sp>
        <p:sp>
          <p:nvSpPr>
            <p:cNvPr id="177224" name="Text Box 75"/>
            <p:cNvSpPr txBox="1">
              <a:spLocks noChangeArrowheads="1"/>
            </p:cNvSpPr>
            <p:nvPr/>
          </p:nvSpPr>
          <p:spPr bwMode="auto">
            <a:xfrm>
              <a:off x="3374" y="1663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</a:t>
              </a:r>
            </a:p>
          </p:txBody>
        </p:sp>
        <p:sp>
          <p:nvSpPr>
            <p:cNvPr id="177225" name="Text Box 76"/>
            <p:cNvSpPr txBox="1">
              <a:spLocks noChangeArrowheads="1"/>
            </p:cNvSpPr>
            <p:nvPr/>
          </p:nvSpPr>
          <p:spPr bwMode="auto">
            <a:xfrm>
              <a:off x="3646" y="1663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12</a:t>
              </a:r>
            </a:p>
          </p:txBody>
        </p:sp>
        <p:sp>
          <p:nvSpPr>
            <p:cNvPr id="177226" name="Text Box 77"/>
            <p:cNvSpPr txBox="1">
              <a:spLocks noChangeArrowheads="1"/>
            </p:cNvSpPr>
            <p:nvPr/>
          </p:nvSpPr>
          <p:spPr bwMode="auto">
            <a:xfrm>
              <a:off x="3838" y="1663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13</a:t>
              </a:r>
            </a:p>
          </p:txBody>
        </p:sp>
        <p:sp>
          <p:nvSpPr>
            <p:cNvPr id="177227" name="Text Box 78"/>
            <p:cNvSpPr txBox="1">
              <a:spLocks noChangeArrowheads="1"/>
            </p:cNvSpPr>
            <p:nvPr/>
          </p:nvSpPr>
          <p:spPr bwMode="auto">
            <a:xfrm>
              <a:off x="4054" y="1663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</a:t>
              </a:r>
            </a:p>
          </p:txBody>
        </p:sp>
        <p:sp>
          <p:nvSpPr>
            <p:cNvPr id="177228" name="Text Box 79"/>
            <p:cNvSpPr txBox="1">
              <a:spLocks noChangeArrowheads="1"/>
            </p:cNvSpPr>
            <p:nvPr/>
          </p:nvSpPr>
          <p:spPr bwMode="auto">
            <a:xfrm>
              <a:off x="4382" y="1655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15</a:t>
              </a:r>
            </a:p>
          </p:txBody>
        </p:sp>
      </p:grp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620713" y="3173413"/>
            <a:ext cx="7129462" cy="560387"/>
            <a:chOff x="21" y="2095"/>
            <a:chExt cx="4491" cy="353"/>
          </a:xfrm>
        </p:grpSpPr>
        <p:grpSp>
          <p:nvGrpSpPr>
            <p:cNvPr id="177170" name="Group 3"/>
            <p:cNvGrpSpPr>
              <a:grpSpLocks/>
            </p:cNvGrpSpPr>
            <p:nvPr/>
          </p:nvGrpSpPr>
          <p:grpSpPr bwMode="auto">
            <a:xfrm>
              <a:off x="1152" y="2448"/>
              <a:ext cx="1184" cy="0"/>
              <a:chOff x="768" y="2608"/>
              <a:chExt cx="1184" cy="0"/>
            </a:xfrm>
          </p:grpSpPr>
          <p:sp>
            <p:nvSpPr>
              <p:cNvPr id="177179" name="Line 4"/>
              <p:cNvSpPr>
                <a:spLocks noChangeShapeType="1"/>
              </p:cNvSpPr>
              <p:nvPr/>
            </p:nvSpPr>
            <p:spPr bwMode="auto">
              <a:xfrm>
                <a:off x="1336" y="260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0" name="Line 5"/>
              <p:cNvSpPr>
                <a:spLocks noChangeShapeType="1"/>
              </p:cNvSpPr>
              <p:nvPr/>
            </p:nvSpPr>
            <p:spPr bwMode="auto">
              <a:xfrm>
                <a:off x="768" y="2608"/>
                <a:ext cx="23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1" name="Line 6"/>
              <p:cNvSpPr>
                <a:spLocks noChangeShapeType="1"/>
              </p:cNvSpPr>
              <p:nvPr/>
            </p:nvSpPr>
            <p:spPr bwMode="auto">
              <a:xfrm>
                <a:off x="1000" y="2608"/>
                <a:ext cx="32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2" name="Line 7"/>
              <p:cNvSpPr>
                <a:spLocks noChangeShapeType="1"/>
              </p:cNvSpPr>
              <p:nvPr/>
            </p:nvSpPr>
            <p:spPr bwMode="auto">
              <a:xfrm>
                <a:off x="1528" y="260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83" name="Line 8"/>
              <p:cNvSpPr>
                <a:spLocks noChangeShapeType="1"/>
              </p:cNvSpPr>
              <p:nvPr/>
            </p:nvSpPr>
            <p:spPr bwMode="auto">
              <a:xfrm>
                <a:off x="1720" y="2608"/>
                <a:ext cx="23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7171" name="Group 15"/>
            <p:cNvGrpSpPr>
              <a:grpSpLocks/>
            </p:cNvGrpSpPr>
            <p:nvPr/>
          </p:nvGrpSpPr>
          <p:grpSpPr bwMode="auto">
            <a:xfrm>
              <a:off x="2728" y="2448"/>
              <a:ext cx="744" cy="0"/>
              <a:chOff x="2528" y="2608"/>
              <a:chExt cx="744" cy="0"/>
            </a:xfrm>
          </p:grpSpPr>
          <p:sp>
            <p:nvSpPr>
              <p:cNvPr id="177176" name="Line 16"/>
              <p:cNvSpPr>
                <a:spLocks noChangeShapeType="1"/>
              </p:cNvSpPr>
              <p:nvPr/>
            </p:nvSpPr>
            <p:spPr bwMode="auto">
              <a:xfrm>
                <a:off x="2528" y="260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7" name="Line 17"/>
              <p:cNvSpPr>
                <a:spLocks noChangeShapeType="1"/>
              </p:cNvSpPr>
              <p:nvPr/>
            </p:nvSpPr>
            <p:spPr bwMode="auto">
              <a:xfrm>
                <a:off x="2704" y="2608"/>
                <a:ext cx="23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8" name="Line 18"/>
              <p:cNvSpPr>
                <a:spLocks noChangeShapeType="1"/>
              </p:cNvSpPr>
              <p:nvPr/>
            </p:nvSpPr>
            <p:spPr bwMode="auto">
              <a:xfrm>
                <a:off x="2944" y="2608"/>
                <a:ext cx="32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7172" name="Group 25"/>
            <p:cNvGrpSpPr>
              <a:grpSpLocks/>
            </p:cNvGrpSpPr>
            <p:nvPr/>
          </p:nvGrpSpPr>
          <p:grpSpPr bwMode="auto">
            <a:xfrm>
              <a:off x="3944" y="2440"/>
              <a:ext cx="568" cy="0"/>
              <a:chOff x="3864" y="2600"/>
              <a:chExt cx="568" cy="0"/>
            </a:xfrm>
          </p:grpSpPr>
          <p:sp>
            <p:nvSpPr>
              <p:cNvPr id="177174" name="Line 26"/>
              <p:cNvSpPr>
                <a:spLocks noChangeShapeType="1"/>
              </p:cNvSpPr>
              <p:nvPr/>
            </p:nvSpPr>
            <p:spPr bwMode="auto">
              <a:xfrm>
                <a:off x="3864" y="2600"/>
                <a:ext cx="23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75" name="Line 27"/>
              <p:cNvSpPr>
                <a:spLocks noChangeShapeType="1"/>
              </p:cNvSpPr>
              <p:nvPr/>
            </p:nvSpPr>
            <p:spPr bwMode="auto">
              <a:xfrm>
                <a:off x="4104" y="2600"/>
                <a:ext cx="32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7173" name="Text Box 83"/>
            <p:cNvSpPr txBox="1">
              <a:spLocks noChangeArrowheads="1"/>
            </p:cNvSpPr>
            <p:nvPr/>
          </p:nvSpPr>
          <p:spPr bwMode="auto">
            <a:xfrm>
              <a:off x="21" y="2095"/>
              <a:ext cx="4150" cy="233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RECON  (Bao and Eddy, 2002) does not reveal the mosaic: structure</a:t>
              </a:r>
              <a:r>
                <a:rPr lang="en-US" sz="1400"/>
                <a:t> </a:t>
              </a:r>
            </a:p>
          </p:txBody>
        </p:sp>
      </p:grpSp>
      <p:grpSp>
        <p:nvGrpSpPr>
          <p:cNvPr id="7" name="Group 96"/>
          <p:cNvGrpSpPr>
            <a:grpSpLocks/>
          </p:cNvGrpSpPr>
          <p:nvPr/>
        </p:nvGrpSpPr>
        <p:grpSpPr bwMode="auto">
          <a:xfrm>
            <a:off x="228600" y="4800600"/>
            <a:ext cx="5483225" cy="925513"/>
            <a:chOff x="652" y="3080"/>
            <a:chExt cx="3454" cy="583"/>
          </a:xfrm>
        </p:grpSpPr>
        <p:sp>
          <p:nvSpPr>
            <p:cNvPr id="177161" name="Line 85"/>
            <p:cNvSpPr>
              <a:spLocks noChangeShapeType="1"/>
            </p:cNvSpPr>
            <p:nvPr/>
          </p:nvSpPr>
          <p:spPr bwMode="auto">
            <a:xfrm>
              <a:off x="2104" y="3216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62" name="Line 87"/>
            <p:cNvSpPr>
              <a:spLocks noChangeShapeType="1"/>
            </p:cNvSpPr>
            <p:nvPr/>
          </p:nvSpPr>
          <p:spPr bwMode="auto">
            <a:xfrm>
              <a:off x="2008" y="3504"/>
              <a:ext cx="280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63" name="Line 88"/>
            <p:cNvSpPr>
              <a:spLocks noChangeShapeType="1"/>
            </p:cNvSpPr>
            <p:nvPr/>
          </p:nvSpPr>
          <p:spPr bwMode="auto">
            <a:xfrm>
              <a:off x="3264" y="3216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64" name="Line 89"/>
            <p:cNvSpPr>
              <a:spLocks noChangeShapeType="1"/>
            </p:cNvSpPr>
            <p:nvPr/>
          </p:nvSpPr>
          <p:spPr bwMode="auto">
            <a:xfrm>
              <a:off x="3224" y="3560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65" name="Text Box 90"/>
            <p:cNvSpPr txBox="1">
              <a:spLocks noChangeArrowheads="1"/>
            </p:cNvSpPr>
            <p:nvPr/>
          </p:nvSpPr>
          <p:spPr bwMode="auto">
            <a:xfrm>
              <a:off x="652" y="3176"/>
              <a:ext cx="14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A-Bruijn representation</a:t>
              </a:r>
            </a:p>
          </p:txBody>
        </p:sp>
        <p:sp>
          <p:nvSpPr>
            <p:cNvPr id="177166" name="Text Box 91"/>
            <p:cNvSpPr txBox="1">
              <a:spLocks noChangeArrowheads="1"/>
            </p:cNvSpPr>
            <p:nvPr/>
          </p:nvSpPr>
          <p:spPr bwMode="auto">
            <a:xfrm>
              <a:off x="2298" y="3088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2 copies</a:t>
              </a:r>
            </a:p>
          </p:txBody>
        </p:sp>
        <p:sp>
          <p:nvSpPr>
            <p:cNvPr id="177167" name="Text Box 92"/>
            <p:cNvSpPr txBox="1">
              <a:spLocks noChangeArrowheads="1"/>
            </p:cNvSpPr>
            <p:nvPr/>
          </p:nvSpPr>
          <p:spPr bwMode="auto">
            <a:xfrm>
              <a:off x="2298" y="3400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3 copies</a:t>
              </a:r>
            </a:p>
          </p:txBody>
        </p:sp>
        <p:sp>
          <p:nvSpPr>
            <p:cNvPr id="177168" name="Text Box 93"/>
            <p:cNvSpPr txBox="1">
              <a:spLocks noChangeArrowheads="1"/>
            </p:cNvSpPr>
            <p:nvPr/>
          </p:nvSpPr>
          <p:spPr bwMode="auto">
            <a:xfrm>
              <a:off x="3498" y="3080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2 copies</a:t>
              </a:r>
            </a:p>
          </p:txBody>
        </p:sp>
        <p:sp>
          <p:nvSpPr>
            <p:cNvPr id="177169" name="Text Box 94"/>
            <p:cNvSpPr txBox="1">
              <a:spLocks noChangeArrowheads="1"/>
            </p:cNvSpPr>
            <p:nvPr/>
          </p:nvSpPr>
          <p:spPr bwMode="auto">
            <a:xfrm>
              <a:off x="3514" y="3432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4 copies</a:t>
              </a:r>
            </a:p>
          </p:txBody>
        </p:sp>
      </p:grpSp>
      <p:grpSp>
        <p:nvGrpSpPr>
          <p:cNvPr id="8" name="Group 102"/>
          <p:cNvGrpSpPr>
            <a:grpSpLocks/>
          </p:cNvGrpSpPr>
          <p:nvPr/>
        </p:nvGrpSpPr>
        <p:grpSpPr bwMode="auto">
          <a:xfrm>
            <a:off x="3768725" y="4114800"/>
            <a:ext cx="469900" cy="673100"/>
            <a:chOff x="2374" y="2592"/>
            <a:chExt cx="296" cy="424"/>
          </a:xfrm>
        </p:grpSpPr>
        <p:sp>
          <p:nvSpPr>
            <p:cNvPr id="177159" name="Line 98"/>
            <p:cNvSpPr>
              <a:spLocks noChangeShapeType="1"/>
            </p:cNvSpPr>
            <p:nvPr/>
          </p:nvSpPr>
          <p:spPr bwMode="auto">
            <a:xfrm>
              <a:off x="2670" y="2592"/>
              <a:ext cx="0" cy="4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160" name="Text Box 100"/>
            <p:cNvSpPr txBox="1">
              <a:spLocks noChangeArrowheads="1"/>
            </p:cNvSpPr>
            <p:nvPr/>
          </p:nvSpPr>
          <p:spPr bwMode="auto">
            <a:xfrm>
              <a:off x="2374" y="268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152400"/>
            <a:ext cx="9094787" cy="882650"/>
          </a:xfrm>
        </p:spPr>
        <p:txBody>
          <a:bodyPr/>
          <a:lstStyle/>
          <a:p>
            <a:r>
              <a:rPr lang="en-US" sz="3200" b="1" smtClean="0"/>
              <a:t>Repeat Gluing </a:t>
            </a:r>
            <a:br>
              <a:rPr lang="en-US" sz="3200" b="1" smtClean="0"/>
            </a:br>
            <a:r>
              <a:rPr lang="en-US" sz="2400" b="1" smtClean="0"/>
              <a:t>(</a:t>
            </a:r>
            <a:r>
              <a:rPr lang="en-US" sz="2400" b="1" smtClean="0">
                <a:solidFill>
                  <a:srgbClr val="FF0000"/>
                </a:solidFill>
              </a:rPr>
              <a:t>de Bruijn graph </a:t>
            </a:r>
            <a:r>
              <a:rPr lang="en-US" sz="2400" b="1" smtClean="0"/>
              <a:t>= </a:t>
            </a:r>
            <a:r>
              <a:rPr lang="en-US" sz="2400" b="1" i="1" smtClean="0"/>
              <a:t>Quotient space</a:t>
            </a:r>
            <a:r>
              <a:rPr lang="en-US" sz="2400" b="1" smtClean="0"/>
              <a:t> of all </a:t>
            </a:r>
            <a:r>
              <a:rPr lang="en-US" sz="2400" b="1" i="1" smtClean="0">
                <a:solidFill>
                  <a:srgbClr val="FF0000"/>
                </a:solidFill>
              </a:rPr>
              <a:t>K</a:t>
            </a:r>
            <a:r>
              <a:rPr lang="en-US" sz="2400" b="1" smtClean="0">
                <a:solidFill>
                  <a:srgbClr val="FF0000"/>
                </a:solidFill>
              </a:rPr>
              <a:t>-mers</a:t>
            </a:r>
            <a:r>
              <a:rPr lang="en-US" sz="2400" b="1" smtClean="0"/>
              <a:t> in the sequence)</a:t>
            </a:r>
          </a:p>
        </p:txBody>
      </p:sp>
      <p:grpSp>
        <p:nvGrpSpPr>
          <p:cNvPr id="17416" name="Group 108"/>
          <p:cNvGrpSpPr>
            <a:grpSpLocks/>
          </p:cNvGrpSpPr>
          <p:nvPr/>
        </p:nvGrpSpPr>
        <p:grpSpPr bwMode="auto">
          <a:xfrm>
            <a:off x="185738" y="1263650"/>
            <a:ext cx="8610600" cy="1465263"/>
            <a:chOff x="117" y="796"/>
            <a:chExt cx="5424" cy="923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1198" y="1010"/>
            <a:ext cx="1079" cy="593"/>
          </p:xfrm>
          <a:graphic>
            <a:graphicData uri="http://schemas.openxmlformats.org/presentationml/2006/ole">
              <p:oleObj spid="_x0000_s17410" name="Bitmap Image" r:id="rId4" imgW="866896" imgH="476316" progId="Paint.Picture">
                <p:embed/>
              </p:oleObj>
            </a:graphicData>
          </a:graphic>
        </p:graphicFrame>
        <p:graphicFrame>
          <p:nvGraphicFramePr>
            <p:cNvPr id="17411" name="Object 3"/>
            <p:cNvGraphicFramePr>
              <a:graphicFrameLocks noChangeAspect="1"/>
            </p:cNvGraphicFramePr>
            <p:nvPr/>
          </p:nvGraphicFramePr>
          <p:xfrm>
            <a:off x="3520" y="1010"/>
            <a:ext cx="1001" cy="583"/>
          </p:xfrm>
          <a:graphic>
            <a:graphicData uri="http://schemas.openxmlformats.org/presentationml/2006/ole">
              <p:oleObj spid="_x0000_s17411" name="Bitmap Image" r:id="rId5" imgW="866896" imgH="504762" progId="Paint.Picture">
                <p:embed/>
              </p:oleObj>
            </a:graphicData>
          </a:graphic>
        </p:graphicFrame>
        <p:graphicFrame>
          <p:nvGraphicFramePr>
            <p:cNvPr id="17412" name="Object 4"/>
            <p:cNvGraphicFramePr>
              <a:graphicFrameLocks noChangeAspect="1"/>
            </p:cNvGraphicFramePr>
            <p:nvPr/>
          </p:nvGraphicFramePr>
          <p:xfrm>
            <a:off x="4614" y="1019"/>
            <a:ext cx="927" cy="583"/>
          </p:xfrm>
          <a:graphic>
            <a:graphicData uri="http://schemas.openxmlformats.org/presentationml/2006/ole">
              <p:oleObj spid="_x0000_s17412" name="Bitmap Image" r:id="rId6" imgW="847843" imgH="533474" progId="Paint.Picture">
                <p:embed/>
              </p:oleObj>
            </a:graphicData>
          </a:graphic>
        </p:graphicFrame>
        <p:grpSp>
          <p:nvGrpSpPr>
            <p:cNvPr id="17465" name="Group 21"/>
            <p:cNvGrpSpPr>
              <a:grpSpLocks/>
            </p:cNvGrpSpPr>
            <p:nvPr/>
          </p:nvGrpSpPr>
          <p:grpSpPr bwMode="auto">
            <a:xfrm>
              <a:off x="117" y="796"/>
              <a:ext cx="1087" cy="923"/>
              <a:chOff x="99" y="2263"/>
              <a:chExt cx="1087" cy="923"/>
            </a:xfrm>
          </p:grpSpPr>
          <p:graphicFrame>
            <p:nvGraphicFramePr>
              <p:cNvPr id="17414" name="Object 6"/>
              <p:cNvGraphicFramePr>
                <a:graphicFrameLocks noChangeAspect="1"/>
              </p:cNvGraphicFramePr>
              <p:nvPr/>
            </p:nvGraphicFramePr>
            <p:xfrm>
              <a:off x="215" y="2452"/>
              <a:ext cx="904" cy="613"/>
            </p:xfrm>
            <a:graphic>
              <a:graphicData uri="http://schemas.openxmlformats.org/presentationml/2006/ole">
                <p:oleObj spid="_x0000_s17414" name="Bitmap Image" r:id="rId7" imgW="857143" imgH="581106" progId="Paint.Picture">
                  <p:embed/>
                </p:oleObj>
              </a:graphicData>
            </a:graphic>
          </p:graphicFrame>
          <p:sp>
            <p:nvSpPr>
              <p:cNvPr id="17469" name="Text Box 14"/>
              <p:cNvSpPr txBox="1">
                <a:spLocks noChangeArrowheads="1"/>
              </p:cNvSpPr>
              <p:nvPr/>
            </p:nvSpPr>
            <p:spPr bwMode="auto">
              <a:xfrm>
                <a:off x="99" y="2567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7470" name="Text Box 15"/>
              <p:cNvSpPr txBox="1">
                <a:spLocks noChangeArrowheads="1"/>
              </p:cNvSpPr>
              <p:nvPr/>
            </p:nvSpPr>
            <p:spPr bwMode="auto">
              <a:xfrm>
                <a:off x="974" y="259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7471" name="Text Box 16"/>
              <p:cNvSpPr txBox="1">
                <a:spLocks noChangeArrowheads="1"/>
              </p:cNvSpPr>
              <p:nvPr/>
            </p:nvSpPr>
            <p:spPr bwMode="auto">
              <a:xfrm>
                <a:off x="521" y="2263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17472" name="Text Box 17"/>
              <p:cNvSpPr txBox="1">
                <a:spLocks noChangeArrowheads="1"/>
              </p:cNvSpPr>
              <p:nvPr/>
            </p:nvSpPr>
            <p:spPr bwMode="auto">
              <a:xfrm>
                <a:off x="525" y="289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</p:grpSp>
        <p:grpSp>
          <p:nvGrpSpPr>
            <p:cNvPr id="17466" name="Group 22"/>
            <p:cNvGrpSpPr>
              <a:grpSpLocks/>
            </p:cNvGrpSpPr>
            <p:nvPr/>
          </p:nvGrpSpPr>
          <p:grpSpPr bwMode="auto">
            <a:xfrm>
              <a:off x="2313" y="1034"/>
              <a:ext cx="1139" cy="563"/>
              <a:chOff x="2341" y="2483"/>
              <a:chExt cx="1139" cy="563"/>
            </a:xfrm>
          </p:grpSpPr>
          <p:graphicFrame>
            <p:nvGraphicFramePr>
              <p:cNvPr id="17413" name="Object 5"/>
              <p:cNvGraphicFramePr>
                <a:graphicFrameLocks noChangeAspect="1"/>
              </p:cNvGraphicFramePr>
              <p:nvPr/>
            </p:nvGraphicFramePr>
            <p:xfrm>
              <a:off x="2341" y="2483"/>
              <a:ext cx="1139" cy="563"/>
            </p:xfrm>
            <a:graphic>
              <a:graphicData uri="http://schemas.openxmlformats.org/presentationml/2006/ole">
                <p:oleObj spid="_x0000_s17413" name="Bitmap Image" r:id="rId8" imgW="866896" imgH="428798" progId="Paint.Picture">
                  <p:embed/>
                </p:oleObj>
              </a:graphicData>
            </a:graphic>
          </p:graphicFrame>
          <p:sp>
            <p:nvSpPr>
              <p:cNvPr id="17467" name="Text Box 19"/>
              <p:cNvSpPr txBox="1">
                <a:spLocks noChangeArrowheads="1"/>
              </p:cNvSpPr>
              <p:nvPr/>
            </p:nvSpPr>
            <p:spPr bwMode="auto">
              <a:xfrm>
                <a:off x="2362" y="268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7468" name="Text Box 20"/>
              <p:cNvSpPr txBox="1">
                <a:spLocks noChangeArrowheads="1"/>
              </p:cNvSpPr>
              <p:nvPr/>
            </p:nvSpPr>
            <p:spPr bwMode="auto">
              <a:xfrm>
                <a:off x="3127" y="2555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</p:grpSp>
      </p:grpSp>
      <p:grpSp>
        <p:nvGrpSpPr>
          <p:cNvPr id="17417" name="Group 89"/>
          <p:cNvGrpSpPr>
            <a:grpSpLocks/>
          </p:cNvGrpSpPr>
          <p:nvPr/>
        </p:nvGrpSpPr>
        <p:grpSpPr bwMode="auto">
          <a:xfrm>
            <a:off x="1339850" y="2743200"/>
            <a:ext cx="6550025" cy="508000"/>
            <a:chOff x="807" y="686"/>
            <a:chExt cx="4126" cy="320"/>
          </a:xfrm>
        </p:grpSpPr>
        <p:sp>
          <p:nvSpPr>
            <p:cNvPr id="17452" name="Line 10"/>
            <p:cNvSpPr>
              <a:spLocks noChangeShapeType="1"/>
            </p:cNvSpPr>
            <p:nvPr/>
          </p:nvSpPr>
          <p:spPr bwMode="auto">
            <a:xfrm>
              <a:off x="807" y="97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Line 11"/>
            <p:cNvSpPr>
              <a:spLocks noChangeShapeType="1"/>
            </p:cNvSpPr>
            <p:nvPr/>
          </p:nvSpPr>
          <p:spPr bwMode="auto">
            <a:xfrm>
              <a:off x="1278" y="97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Line 12"/>
            <p:cNvSpPr>
              <a:spLocks noChangeShapeType="1"/>
            </p:cNvSpPr>
            <p:nvPr/>
          </p:nvSpPr>
          <p:spPr bwMode="auto">
            <a:xfrm>
              <a:off x="2194" y="978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5" name="Rectangle 25"/>
            <p:cNvSpPr>
              <a:spLocks noChangeArrowheads="1"/>
            </p:cNvSpPr>
            <p:nvPr/>
          </p:nvSpPr>
          <p:spPr bwMode="auto">
            <a:xfrm>
              <a:off x="1360" y="71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7456" name="Rectangle 27"/>
            <p:cNvSpPr>
              <a:spLocks noChangeArrowheads="1"/>
            </p:cNvSpPr>
            <p:nvPr/>
          </p:nvSpPr>
          <p:spPr bwMode="auto">
            <a:xfrm>
              <a:off x="2299" y="691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7457" name="Line 39"/>
            <p:cNvSpPr>
              <a:spLocks noChangeShapeType="1"/>
            </p:cNvSpPr>
            <p:nvPr/>
          </p:nvSpPr>
          <p:spPr bwMode="auto">
            <a:xfrm>
              <a:off x="1724" y="97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Line 40"/>
            <p:cNvSpPr>
              <a:spLocks noChangeShapeType="1"/>
            </p:cNvSpPr>
            <p:nvPr/>
          </p:nvSpPr>
          <p:spPr bwMode="auto">
            <a:xfrm>
              <a:off x="2640" y="97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9" name="Line 41"/>
            <p:cNvSpPr>
              <a:spLocks noChangeShapeType="1"/>
            </p:cNvSpPr>
            <p:nvPr/>
          </p:nvSpPr>
          <p:spPr bwMode="auto">
            <a:xfrm>
              <a:off x="3111" y="969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0" name="Line 42"/>
            <p:cNvSpPr>
              <a:spLocks noChangeShapeType="1"/>
            </p:cNvSpPr>
            <p:nvPr/>
          </p:nvSpPr>
          <p:spPr bwMode="auto">
            <a:xfrm>
              <a:off x="4027" y="973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1" name="Rectangle 43"/>
            <p:cNvSpPr>
              <a:spLocks noChangeArrowheads="1"/>
            </p:cNvSpPr>
            <p:nvPr/>
          </p:nvSpPr>
          <p:spPr bwMode="auto">
            <a:xfrm>
              <a:off x="3193" y="71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7462" name="Rectangle 44"/>
            <p:cNvSpPr>
              <a:spLocks noChangeArrowheads="1"/>
            </p:cNvSpPr>
            <p:nvPr/>
          </p:nvSpPr>
          <p:spPr bwMode="auto">
            <a:xfrm>
              <a:off x="4132" y="686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7463" name="Line 45"/>
            <p:cNvSpPr>
              <a:spLocks noChangeShapeType="1"/>
            </p:cNvSpPr>
            <p:nvPr/>
          </p:nvSpPr>
          <p:spPr bwMode="auto">
            <a:xfrm>
              <a:off x="3557" y="96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Line 46"/>
            <p:cNvSpPr>
              <a:spLocks noChangeShapeType="1"/>
            </p:cNvSpPr>
            <p:nvPr/>
          </p:nvSpPr>
          <p:spPr bwMode="auto">
            <a:xfrm>
              <a:off x="4476" y="981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8" name="Group 87"/>
          <p:cNvGrpSpPr>
            <a:grpSpLocks/>
          </p:cNvGrpSpPr>
          <p:nvPr/>
        </p:nvGrpSpPr>
        <p:grpSpPr bwMode="auto">
          <a:xfrm>
            <a:off x="4648200" y="5029200"/>
            <a:ext cx="3675063" cy="1089025"/>
            <a:chOff x="1602" y="2113"/>
            <a:chExt cx="2315" cy="686"/>
          </a:xfrm>
        </p:grpSpPr>
        <p:sp>
          <p:nvSpPr>
            <p:cNvPr id="17443" name="Line 75"/>
            <p:cNvSpPr>
              <a:spLocks noChangeShapeType="1"/>
            </p:cNvSpPr>
            <p:nvPr/>
          </p:nvSpPr>
          <p:spPr bwMode="auto">
            <a:xfrm>
              <a:off x="1602" y="256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Line 76"/>
            <p:cNvSpPr>
              <a:spLocks noChangeShapeType="1"/>
            </p:cNvSpPr>
            <p:nvPr/>
          </p:nvSpPr>
          <p:spPr bwMode="auto">
            <a:xfrm>
              <a:off x="2073" y="256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Line 77"/>
            <p:cNvSpPr>
              <a:spLocks noChangeShapeType="1"/>
            </p:cNvSpPr>
            <p:nvPr/>
          </p:nvSpPr>
          <p:spPr bwMode="auto">
            <a:xfrm>
              <a:off x="2989" y="2568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Rectangle 78"/>
            <p:cNvSpPr>
              <a:spLocks noChangeArrowheads="1"/>
            </p:cNvSpPr>
            <p:nvPr/>
          </p:nvSpPr>
          <p:spPr bwMode="auto">
            <a:xfrm>
              <a:off x="2155" y="230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7447" name="Rectangle 79"/>
            <p:cNvSpPr>
              <a:spLocks noChangeArrowheads="1"/>
            </p:cNvSpPr>
            <p:nvPr/>
          </p:nvSpPr>
          <p:spPr bwMode="auto">
            <a:xfrm>
              <a:off x="3094" y="2281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7448" name="Line 80"/>
            <p:cNvSpPr>
              <a:spLocks noChangeShapeType="1"/>
            </p:cNvSpPr>
            <p:nvPr/>
          </p:nvSpPr>
          <p:spPr bwMode="auto">
            <a:xfrm>
              <a:off x="2519" y="256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Line 83"/>
            <p:cNvSpPr>
              <a:spLocks noChangeShapeType="1"/>
            </p:cNvSpPr>
            <p:nvPr/>
          </p:nvSpPr>
          <p:spPr bwMode="auto">
            <a:xfrm>
              <a:off x="3460" y="2580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0" name="Freeform 84"/>
            <p:cNvSpPr>
              <a:spLocks/>
            </p:cNvSpPr>
            <p:nvPr/>
          </p:nvSpPr>
          <p:spPr bwMode="auto">
            <a:xfrm>
              <a:off x="2053" y="2113"/>
              <a:ext cx="1380" cy="451"/>
            </a:xfrm>
            <a:custGeom>
              <a:avLst/>
              <a:gdLst>
                <a:gd name="T0" fmla="*/ 1380 w 1380"/>
                <a:gd name="T1" fmla="*/ 451 h 451"/>
                <a:gd name="T2" fmla="*/ 1015 w 1380"/>
                <a:gd name="T3" fmla="*/ 103 h 451"/>
                <a:gd name="T4" fmla="*/ 366 w 1380"/>
                <a:gd name="T5" fmla="*/ 58 h 451"/>
                <a:gd name="T6" fmla="*/ 0 w 1380"/>
                <a:gd name="T7" fmla="*/ 451 h 4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0"/>
                <a:gd name="T13" fmla="*/ 0 h 451"/>
                <a:gd name="T14" fmla="*/ 1380 w 1380"/>
                <a:gd name="T15" fmla="*/ 451 h 4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0" h="451">
                  <a:moveTo>
                    <a:pt x="1380" y="451"/>
                  </a:moveTo>
                  <a:cubicBezTo>
                    <a:pt x="1282" y="310"/>
                    <a:pt x="1184" y="169"/>
                    <a:pt x="1015" y="103"/>
                  </a:cubicBezTo>
                  <a:cubicBezTo>
                    <a:pt x="846" y="37"/>
                    <a:pt x="535" y="0"/>
                    <a:pt x="366" y="58"/>
                  </a:cubicBezTo>
                  <a:cubicBezTo>
                    <a:pt x="197" y="116"/>
                    <a:pt x="61" y="385"/>
                    <a:pt x="0" y="45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1" name="Freeform 86"/>
            <p:cNvSpPr>
              <a:spLocks/>
            </p:cNvSpPr>
            <p:nvPr/>
          </p:nvSpPr>
          <p:spPr bwMode="auto">
            <a:xfrm>
              <a:off x="2533" y="2569"/>
              <a:ext cx="448" cy="230"/>
            </a:xfrm>
            <a:custGeom>
              <a:avLst/>
              <a:gdLst>
                <a:gd name="T0" fmla="*/ 0 w 448"/>
                <a:gd name="T1" fmla="*/ 41 h 157"/>
                <a:gd name="T2" fmla="*/ 155 w 448"/>
                <a:gd name="T3" fmla="*/ 715 h 157"/>
                <a:gd name="T4" fmla="*/ 448 w 448"/>
                <a:gd name="T5" fmla="*/ 0 h 157"/>
                <a:gd name="T6" fmla="*/ 0 60000 65536"/>
                <a:gd name="T7" fmla="*/ 0 60000 65536"/>
                <a:gd name="T8" fmla="*/ 0 60000 65536"/>
                <a:gd name="T9" fmla="*/ 0 w 448"/>
                <a:gd name="T10" fmla="*/ 0 h 157"/>
                <a:gd name="T11" fmla="*/ 448 w 448"/>
                <a:gd name="T12" fmla="*/ 157 h 1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157">
                  <a:moveTo>
                    <a:pt x="0" y="9"/>
                  </a:moveTo>
                  <a:cubicBezTo>
                    <a:pt x="40" y="83"/>
                    <a:pt x="80" y="157"/>
                    <a:pt x="155" y="155"/>
                  </a:cubicBezTo>
                  <a:cubicBezTo>
                    <a:pt x="230" y="153"/>
                    <a:pt x="399" y="26"/>
                    <a:pt x="448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9" name="Group 93"/>
          <p:cNvGrpSpPr>
            <a:grpSpLocks/>
          </p:cNvGrpSpPr>
          <p:nvPr/>
        </p:nvGrpSpPr>
        <p:grpSpPr bwMode="auto">
          <a:xfrm>
            <a:off x="1854200" y="3543300"/>
            <a:ext cx="4938713" cy="1333500"/>
            <a:chOff x="1168" y="2160"/>
            <a:chExt cx="3111" cy="840"/>
          </a:xfrm>
        </p:grpSpPr>
        <p:sp>
          <p:nvSpPr>
            <p:cNvPr id="17431" name="Line 59"/>
            <p:cNvSpPr>
              <a:spLocks noChangeShapeType="1"/>
            </p:cNvSpPr>
            <p:nvPr/>
          </p:nvSpPr>
          <p:spPr bwMode="auto">
            <a:xfrm>
              <a:off x="1168" y="2671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Line 60"/>
            <p:cNvSpPr>
              <a:spLocks noChangeShapeType="1"/>
            </p:cNvSpPr>
            <p:nvPr/>
          </p:nvSpPr>
          <p:spPr bwMode="auto">
            <a:xfrm>
              <a:off x="1639" y="2666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61"/>
            <p:cNvSpPr>
              <a:spLocks noChangeShapeType="1"/>
            </p:cNvSpPr>
            <p:nvPr/>
          </p:nvSpPr>
          <p:spPr bwMode="auto">
            <a:xfrm>
              <a:off x="2555" y="2670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Rectangle 62"/>
            <p:cNvSpPr>
              <a:spLocks noChangeArrowheads="1"/>
            </p:cNvSpPr>
            <p:nvPr/>
          </p:nvSpPr>
          <p:spPr bwMode="auto">
            <a:xfrm>
              <a:off x="1721" y="259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7435" name="Rectangle 63"/>
            <p:cNvSpPr>
              <a:spLocks noChangeArrowheads="1"/>
            </p:cNvSpPr>
            <p:nvPr/>
          </p:nvSpPr>
          <p:spPr bwMode="auto">
            <a:xfrm>
              <a:off x="2660" y="238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7436" name="Line 64"/>
            <p:cNvSpPr>
              <a:spLocks noChangeShapeType="1"/>
            </p:cNvSpPr>
            <p:nvPr/>
          </p:nvSpPr>
          <p:spPr bwMode="auto">
            <a:xfrm>
              <a:off x="2085" y="2666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Line 67"/>
            <p:cNvSpPr>
              <a:spLocks noChangeShapeType="1"/>
            </p:cNvSpPr>
            <p:nvPr/>
          </p:nvSpPr>
          <p:spPr bwMode="auto">
            <a:xfrm>
              <a:off x="3373" y="2656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Rectangle 69"/>
            <p:cNvSpPr>
              <a:spLocks noChangeArrowheads="1"/>
            </p:cNvSpPr>
            <p:nvPr/>
          </p:nvSpPr>
          <p:spPr bwMode="auto">
            <a:xfrm>
              <a:off x="3478" y="2369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7439" name="Line 71"/>
            <p:cNvSpPr>
              <a:spLocks noChangeShapeType="1"/>
            </p:cNvSpPr>
            <p:nvPr/>
          </p:nvSpPr>
          <p:spPr bwMode="auto">
            <a:xfrm>
              <a:off x="3822" y="266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90"/>
            <p:cNvSpPr>
              <a:spLocks noChangeShapeType="1"/>
            </p:cNvSpPr>
            <p:nvPr/>
          </p:nvSpPr>
          <p:spPr bwMode="auto">
            <a:xfrm>
              <a:off x="1632" y="254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Freeform 91"/>
            <p:cNvSpPr>
              <a:spLocks/>
            </p:cNvSpPr>
            <p:nvPr/>
          </p:nvSpPr>
          <p:spPr bwMode="auto">
            <a:xfrm>
              <a:off x="1632" y="2160"/>
              <a:ext cx="1392" cy="528"/>
            </a:xfrm>
            <a:custGeom>
              <a:avLst/>
              <a:gdLst>
                <a:gd name="T0" fmla="*/ 1392 w 1392"/>
                <a:gd name="T1" fmla="*/ 528 h 528"/>
                <a:gd name="T2" fmla="*/ 1200 w 1392"/>
                <a:gd name="T3" fmla="*/ 96 h 528"/>
                <a:gd name="T4" fmla="*/ 336 w 1392"/>
                <a:gd name="T5" fmla="*/ 48 h 528"/>
                <a:gd name="T6" fmla="*/ 0 w 1392"/>
                <a:gd name="T7" fmla="*/ 384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528"/>
                <a:gd name="T14" fmla="*/ 1392 w 1392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528">
                  <a:moveTo>
                    <a:pt x="1392" y="528"/>
                  </a:moveTo>
                  <a:cubicBezTo>
                    <a:pt x="1384" y="352"/>
                    <a:pt x="1376" y="176"/>
                    <a:pt x="1200" y="96"/>
                  </a:cubicBezTo>
                  <a:cubicBezTo>
                    <a:pt x="1024" y="16"/>
                    <a:pt x="536" y="0"/>
                    <a:pt x="336" y="48"/>
                  </a:cubicBezTo>
                  <a:cubicBezTo>
                    <a:pt x="136" y="96"/>
                    <a:pt x="56" y="328"/>
                    <a:pt x="0" y="38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2" name="Freeform 92"/>
            <p:cNvSpPr>
              <a:spLocks/>
            </p:cNvSpPr>
            <p:nvPr/>
          </p:nvSpPr>
          <p:spPr bwMode="auto">
            <a:xfrm>
              <a:off x="2064" y="2544"/>
              <a:ext cx="1344" cy="456"/>
            </a:xfrm>
            <a:custGeom>
              <a:avLst/>
              <a:gdLst>
                <a:gd name="T0" fmla="*/ 0 w 1344"/>
                <a:gd name="T1" fmla="*/ 0 h 456"/>
                <a:gd name="T2" fmla="*/ 144 w 1344"/>
                <a:gd name="T3" fmla="*/ 240 h 456"/>
                <a:gd name="T4" fmla="*/ 672 w 1344"/>
                <a:gd name="T5" fmla="*/ 432 h 456"/>
                <a:gd name="T6" fmla="*/ 1056 w 1344"/>
                <a:gd name="T7" fmla="*/ 384 h 456"/>
                <a:gd name="T8" fmla="*/ 1344 w 1344"/>
                <a:gd name="T9" fmla="*/ 9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4"/>
                <a:gd name="T16" fmla="*/ 0 h 456"/>
                <a:gd name="T17" fmla="*/ 1344 w 1344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4" h="456">
                  <a:moveTo>
                    <a:pt x="0" y="0"/>
                  </a:moveTo>
                  <a:cubicBezTo>
                    <a:pt x="16" y="84"/>
                    <a:pt x="32" y="168"/>
                    <a:pt x="144" y="240"/>
                  </a:cubicBezTo>
                  <a:cubicBezTo>
                    <a:pt x="256" y="312"/>
                    <a:pt x="520" y="408"/>
                    <a:pt x="672" y="432"/>
                  </a:cubicBezTo>
                  <a:cubicBezTo>
                    <a:pt x="824" y="456"/>
                    <a:pt x="944" y="440"/>
                    <a:pt x="1056" y="384"/>
                  </a:cubicBezTo>
                  <a:cubicBezTo>
                    <a:pt x="1168" y="328"/>
                    <a:pt x="1296" y="144"/>
                    <a:pt x="1344" y="9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0" name="Group 106"/>
          <p:cNvGrpSpPr>
            <a:grpSpLocks/>
          </p:cNvGrpSpPr>
          <p:nvPr/>
        </p:nvGrpSpPr>
        <p:grpSpPr bwMode="auto">
          <a:xfrm>
            <a:off x="685800" y="5029200"/>
            <a:ext cx="3621088" cy="1257300"/>
            <a:chOff x="432" y="3168"/>
            <a:chExt cx="2281" cy="792"/>
          </a:xfrm>
        </p:grpSpPr>
        <p:sp>
          <p:nvSpPr>
            <p:cNvPr id="17421" name="Line 95"/>
            <p:cNvSpPr>
              <a:spLocks noChangeShapeType="1"/>
            </p:cNvSpPr>
            <p:nvPr/>
          </p:nvSpPr>
          <p:spPr bwMode="auto">
            <a:xfrm>
              <a:off x="432" y="362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2" name="Line 96"/>
            <p:cNvSpPr>
              <a:spLocks noChangeShapeType="1"/>
            </p:cNvSpPr>
            <p:nvPr/>
          </p:nvSpPr>
          <p:spPr bwMode="auto">
            <a:xfrm>
              <a:off x="903" y="3619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3" name="Line 97"/>
            <p:cNvSpPr>
              <a:spLocks noChangeShapeType="1"/>
            </p:cNvSpPr>
            <p:nvPr/>
          </p:nvSpPr>
          <p:spPr bwMode="auto">
            <a:xfrm>
              <a:off x="1819" y="3623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Rectangle 98"/>
            <p:cNvSpPr>
              <a:spLocks noChangeArrowheads="1"/>
            </p:cNvSpPr>
            <p:nvPr/>
          </p:nvSpPr>
          <p:spPr bwMode="auto">
            <a:xfrm>
              <a:off x="985" y="336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7425" name="Rectangle 99"/>
            <p:cNvSpPr>
              <a:spLocks noChangeArrowheads="1"/>
            </p:cNvSpPr>
            <p:nvPr/>
          </p:nvSpPr>
          <p:spPr bwMode="auto">
            <a:xfrm>
              <a:off x="1924" y="3336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7426" name="Line 100"/>
            <p:cNvSpPr>
              <a:spLocks noChangeShapeType="1"/>
            </p:cNvSpPr>
            <p:nvPr/>
          </p:nvSpPr>
          <p:spPr bwMode="auto">
            <a:xfrm>
              <a:off x="1349" y="361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Line 101"/>
            <p:cNvSpPr>
              <a:spLocks noChangeShapeType="1"/>
            </p:cNvSpPr>
            <p:nvPr/>
          </p:nvSpPr>
          <p:spPr bwMode="auto">
            <a:xfrm>
              <a:off x="2256" y="374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Freeform 102"/>
            <p:cNvSpPr>
              <a:spLocks/>
            </p:cNvSpPr>
            <p:nvPr/>
          </p:nvSpPr>
          <p:spPr bwMode="auto">
            <a:xfrm>
              <a:off x="883" y="3168"/>
              <a:ext cx="1380" cy="451"/>
            </a:xfrm>
            <a:custGeom>
              <a:avLst/>
              <a:gdLst>
                <a:gd name="T0" fmla="*/ 1380 w 1380"/>
                <a:gd name="T1" fmla="*/ 451 h 451"/>
                <a:gd name="T2" fmla="*/ 1015 w 1380"/>
                <a:gd name="T3" fmla="*/ 103 h 451"/>
                <a:gd name="T4" fmla="*/ 366 w 1380"/>
                <a:gd name="T5" fmla="*/ 58 h 451"/>
                <a:gd name="T6" fmla="*/ 0 w 1380"/>
                <a:gd name="T7" fmla="*/ 451 h 4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0"/>
                <a:gd name="T13" fmla="*/ 0 h 451"/>
                <a:gd name="T14" fmla="*/ 1380 w 1380"/>
                <a:gd name="T15" fmla="*/ 451 h 4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0" h="451">
                  <a:moveTo>
                    <a:pt x="1380" y="451"/>
                  </a:moveTo>
                  <a:cubicBezTo>
                    <a:pt x="1282" y="310"/>
                    <a:pt x="1184" y="169"/>
                    <a:pt x="1015" y="103"/>
                  </a:cubicBezTo>
                  <a:cubicBezTo>
                    <a:pt x="846" y="37"/>
                    <a:pt x="535" y="0"/>
                    <a:pt x="366" y="58"/>
                  </a:cubicBezTo>
                  <a:cubicBezTo>
                    <a:pt x="197" y="116"/>
                    <a:pt x="61" y="385"/>
                    <a:pt x="0" y="45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Line 104"/>
            <p:cNvSpPr>
              <a:spLocks noChangeShapeType="1"/>
            </p:cNvSpPr>
            <p:nvPr/>
          </p:nvSpPr>
          <p:spPr bwMode="auto">
            <a:xfrm>
              <a:off x="1824" y="3744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Freeform 105"/>
            <p:cNvSpPr>
              <a:spLocks/>
            </p:cNvSpPr>
            <p:nvPr/>
          </p:nvSpPr>
          <p:spPr bwMode="auto">
            <a:xfrm>
              <a:off x="1344" y="3600"/>
              <a:ext cx="480" cy="360"/>
            </a:xfrm>
            <a:custGeom>
              <a:avLst/>
              <a:gdLst>
                <a:gd name="T0" fmla="*/ 0 w 432"/>
                <a:gd name="T1" fmla="*/ 0 h 360"/>
                <a:gd name="T2" fmla="*/ 220 w 432"/>
                <a:gd name="T3" fmla="*/ 336 h 360"/>
                <a:gd name="T4" fmla="*/ 658 w 432"/>
                <a:gd name="T5" fmla="*/ 144 h 360"/>
                <a:gd name="T6" fmla="*/ 0 60000 65536"/>
                <a:gd name="T7" fmla="*/ 0 60000 65536"/>
                <a:gd name="T8" fmla="*/ 0 60000 65536"/>
                <a:gd name="T9" fmla="*/ 0 w 432"/>
                <a:gd name="T10" fmla="*/ 0 h 360"/>
                <a:gd name="T11" fmla="*/ 432 w 432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360">
                  <a:moveTo>
                    <a:pt x="0" y="0"/>
                  </a:moveTo>
                  <a:cubicBezTo>
                    <a:pt x="36" y="156"/>
                    <a:pt x="72" y="312"/>
                    <a:pt x="144" y="336"/>
                  </a:cubicBezTo>
                  <a:cubicBezTo>
                    <a:pt x="216" y="360"/>
                    <a:pt x="384" y="176"/>
                    <a:pt x="43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848600" cy="990600"/>
          </a:xfrm>
        </p:spPr>
        <p:txBody>
          <a:bodyPr/>
          <a:lstStyle/>
          <a:p>
            <a:pPr eaLnBrk="1" hangingPunct="1"/>
            <a:r>
              <a:rPr lang="en-US" sz="2400" b="1" smtClean="0"/>
              <a:t>Why NRPs (e.g., Antibiotics) are Important Again: Emerging Diseases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225" y="1409700"/>
            <a:ext cx="336232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0" descr="antibiot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25" y="0"/>
            <a:ext cx="129698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3"/>
          <p:cNvSpPr>
            <a:spLocks noChangeArrowheads="1"/>
          </p:cNvSpPr>
          <p:nvPr/>
        </p:nvSpPr>
        <p:spPr bwMode="auto">
          <a:xfrm>
            <a:off x="-258763" y="1231900"/>
            <a:ext cx="5953126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400" b="1"/>
              <a:t>NRPs display superior "druggability" but high identification cost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400" b="1"/>
              <a:t>Where combinatorial chemistry has stalled, could untapped natural products usher in a second Golden Age of antibiotics?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400" b="1"/>
              <a:t>Rapid sequencing of antibiotics is critical factor for market delivery –  </a:t>
            </a:r>
            <a:r>
              <a:rPr lang="en-US" sz="2400" b="1">
                <a:solidFill>
                  <a:srgbClr val="0000FF"/>
                </a:solidFill>
              </a:rPr>
              <a:t>no computational technology for NRP sequencing exists today                       </a:t>
            </a:r>
            <a:r>
              <a:rPr lang="en-US" sz="2400" b="1">
                <a:solidFill>
                  <a:srgbClr val="FF0000"/>
                </a:solidFill>
              </a:rPr>
              <a:t>(Li and Vederas. Antibiotics discovery: end of an era or an endless frontier?</a:t>
            </a:r>
            <a:r>
              <a:rPr lang="en-US" sz="2400" b="1"/>
              <a:t> (</a:t>
            </a:r>
            <a:r>
              <a:rPr lang="en-US" sz="2400" b="1" i="1"/>
              <a:t>Science</a:t>
            </a:r>
            <a:r>
              <a:rPr lang="en-US" sz="2400" b="1"/>
              <a:t>, July 09) </a:t>
            </a:r>
            <a:r>
              <a:rPr lang="en-US" sz="2400"/>
              <a:t>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b="1">
              <a:solidFill>
                <a:srgbClr val="0000FF"/>
              </a:solidFill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b="1">
              <a:solidFill>
                <a:srgbClr val="0000FF"/>
              </a:solidFill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152400"/>
            <a:ext cx="9094787" cy="882650"/>
          </a:xfrm>
        </p:spPr>
        <p:txBody>
          <a:bodyPr/>
          <a:lstStyle/>
          <a:p>
            <a:r>
              <a:rPr lang="en-US" sz="3200" b="1" smtClean="0"/>
              <a:t>Repeat Gluing </a:t>
            </a:r>
            <a:br>
              <a:rPr lang="en-US" sz="3200" b="1" smtClean="0"/>
            </a:br>
            <a:r>
              <a:rPr lang="en-US" sz="2400" b="1" smtClean="0"/>
              <a:t>(</a:t>
            </a:r>
            <a:r>
              <a:rPr lang="en-US" sz="2400" b="1" smtClean="0">
                <a:solidFill>
                  <a:srgbClr val="FF0000"/>
                </a:solidFill>
              </a:rPr>
              <a:t>de Bruijn graph </a:t>
            </a:r>
            <a:r>
              <a:rPr lang="en-US" sz="2400" b="1" smtClean="0"/>
              <a:t>= </a:t>
            </a:r>
            <a:r>
              <a:rPr lang="en-US" sz="2400" b="1" i="1" smtClean="0"/>
              <a:t>Quotient space</a:t>
            </a:r>
            <a:r>
              <a:rPr lang="en-US" sz="2400" b="1" smtClean="0"/>
              <a:t> of all </a:t>
            </a:r>
            <a:r>
              <a:rPr lang="en-US" sz="2400" b="1" i="1" smtClean="0">
                <a:solidFill>
                  <a:srgbClr val="FF0000"/>
                </a:solidFill>
              </a:rPr>
              <a:t>K</a:t>
            </a:r>
            <a:r>
              <a:rPr lang="en-US" sz="2400" b="1" smtClean="0">
                <a:solidFill>
                  <a:srgbClr val="FF0000"/>
                </a:solidFill>
              </a:rPr>
              <a:t>-mers</a:t>
            </a:r>
            <a:r>
              <a:rPr lang="en-US" sz="2400" b="1" smtClean="0"/>
              <a:t> in the sequence)</a:t>
            </a:r>
          </a:p>
        </p:txBody>
      </p:sp>
      <p:grpSp>
        <p:nvGrpSpPr>
          <p:cNvPr id="18440" name="Group 3"/>
          <p:cNvGrpSpPr>
            <a:grpSpLocks/>
          </p:cNvGrpSpPr>
          <p:nvPr/>
        </p:nvGrpSpPr>
        <p:grpSpPr bwMode="auto">
          <a:xfrm>
            <a:off x="185738" y="1263650"/>
            <a:ext cx="8610600" cy="1465263"/>
            <a:chOff x="117" y="796"/>
            <a:chExt cx="5424" cy="923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1198" y="1010"/>
            <a:ext cx="1079" cy="593"/>
          </p:xfrm>
          <a:graphic>
            <a:graphicData uri="http://schemas.openxmlformats.org/presentationml/2006/ole">
              <p:oleObj spid="_x0000_s18434" name="Bitmap Image" r:id="rId4" imgW="866896" imgH="476316" progId="Paint.Picture">
                <p:embed/>
              </p:oleObj>
            </a:graphicData>
          </a:graphic>
        </p:graphicFrame>
        <p:graphicFrame>
          <p:nvGraphicFramePr>
            <p:cNvPr id="18435" name="Object 3"/>
            <p:cNvGraphicFramePr>
              <a:graphicFrameLocks noChangeAspect="1"/>
            </p:cNvGraphicFramePr>
            <p:nvPr/>
          </p:nvGraphicFramePr>
          <p:xfrm>
            <a:off x="3520" y="1010"/>
            <a:ext cx="1001" cy="583"/>
          </p:xfrm>
          <a:graphic>
            <a:graphicData uri="http://schemas.openxmlformats.org/presentationml/2006/ole">
              <p:oleObj spid="_x0000_s18435" name="Bitmap Image" r:id="rId5" imgW="866896" imgH="504762" progId="Paint.Picture">
                <p:embed/>
              </p:oleObj>
            </a:graphicData>
          </a:graphic>
        </p:graphicFrame>
        <p:graphicFrame>
          <p:nvGraphicFramePr>
            <p:cNvPr id="18436" name="Object 4"/>
            <p:cNvGraphicFramePr>
              <a:graphicFrameLocks noChangeAspect="1"/>
            </p:cNvGraphicFramePr>
            <p:nvPr/>
          </p:nvGraphicFramePr>
          <p:xfrm>
            <a:off x="4614" y="1019"/>
            <a:ext cx="927" cy="583"/>
          </p:xfrm>
          <a:graphic>
            <a:graphicData uri="http://schemas.openxmlformats.org/presentationml/2006/ole">
              <p:oleObj spid="_x0000_s18436" name="Bitmap Image" r:id="rId6" imgW="847843" imgH="533474" progId="Paint.Picture">
                <p:embed/>
              </p:oleObj>
            </a:graphicData>
          </a:graphic>
        </p:graphicFrame>
        <p:grpSp>
          <p:nvGrpSpPr>
            <p:cNvPr id="18491" name="Group 7"/>
            <p:cNvGrpSpPr>
              <a:grpSpLocks/>
            </p:cNvGrpSpPr>
            <p:nvPr/>
          </p:nvGrpSpPr>
          <p:grpSpPr bwMode="auto">
            <a:xfrm>
              <a:off x="117" y="796"/>
              <a:ext cx="1087" cy="923"/>
              <a:chOff x="99" y="2263"/>
              <a:chExt cx="1087" cy="923"/>
            </a:xfrm>
          </p:grpSpPr>
          <p:graphicFrame>
            <p:nvGraphicFramePr>
              <p:cNvPr id="18438" name="Object 6"/>
              <p:cNvGraphicFramePr>
                <a:graphicFrameLocks noChangeAspect="1"/>
              </p:cNvGraphicFramePr>
              <p:nvPr/>
            </p:nvGraphicFramePr>
            <p:xfrm>
              <a:off x="215" y="2452"/>
              <a:ext cx="904" cy="613"/>
            </p:xfrm>
            <a:graphic>
              <a:graphicData uri="http://schemas.openxmlformats.org/presentationml/2006/ole">
                <p:oleObj spid="_x0000_s18438" name="Bitmap Image" r:id="rId7" imgW="857143" imgH="581106" progId="Paint.Picture">
                  <p:embed/>
                </p:oleObj>
              </a:graphicData>
            </a:graphic>
          </p:graphicFrame>
          <p:sp>
            <p:nvSpPr>
              <p:cNvPr id="18495" name="Text Box 9"/>
              <p:cNvSpPr txBox="1">
                <a:spLocks noChangeArrowheads="1"/>
              </p:cNvSpPr>
              <p:nvPr/>
            </p:nvSpPr>
            <p:spPr bwMode="auto">
              <a:xfrm>
                <a:off x="99" y="2567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8496" name="Text Box 10"/>
              <p:cNvSpPr txBox="1">
                <a:spLocks noChangeArrowheads="1"/>
              </p:cNvSpPr>
              <p:nvPr/>
            </p:nvSpPr>
            <p:spPr bwMode="auto">
              <a:xfrm>
                <a:off x="974" y="259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8497" name="Text Box 11"/>
              <p:cNvSpPr txBox="1">
                <a:spLocks noChangeArrowheads="1"/>
              </p:cNvSpPr>
              <p:nvPr/>
            </p:nvSpPr>
            <p:spPr bwMode="auto">
              <a:xfrm>
                <a:off x="521" y="2263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18498" name="Text Box 12"/>
              <p:cNvSpPr txBox="1">
                <a:spLocks noChangeArrowheads="1"/>
              </p:cNvSpPr>
              <p:nvPr/>
            </p:nvSpPr>
            <p:spPr bwMode="auto">
              <a:xfrm>
                <a:off x="525" y="289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</p:grpSp>
        <p:grpSp>
          <p:nvGrpSpPr>
            <p:cNvPr id="18492" name="Group 13"/>
            <p:cNvGrpSpPr>
              <a:grpSpLocks/>
            </p:cNvGrpSpPr>
            <p:nvPr/>
          </p:nvGrpSpPr>
          <p:grpSpPr bwMode="auto">
            <a:xfrm>
              <a:off x="2313" y="1034"/>
              <a:ext cx="1139" cy="563"/>
              <a:chOff x="2341" y="2483"/>
              <a:chExt cx="1139" cy="563"/>
            </a:xfrm>
          </p:grpSpPr>
          <p:graphicFrame>
            <p:nvGraphicFramePr>
              <p:cNvPr id="18437" name="Object 5"/>
              <p:cNvGraphicFramePr>
                <a:graphicFrameLocks noChangeAspect="1"/>
              </p:cNvGraphicFramePr>
              <p:nvPr/>
            </p:nvGraphicFramePr>
            <p:xfrm>
              <a:off x="2341" y="2483"/>
              <a:ext cx="1139" cy="563"/>
            </p:xfrm>
            <a:graphic>
              <a:graphicData uri="http://schemas.openxmlformats.org/presentationml/2006/ole">
                <p:oleObj spid="_x0000_s18437" name="Bitmap Image" r:id="rId8" imgW="866896" imgH="428798" progId="Paint.Picture">
                  <p:embed/>
                </p:oleObj>
              </a:graphicData>
            </a:graphic>
          </p:graphicFrame>
          <p:sp>
            <p:nvSpPr>
              <p:cNvPr id="18493" name="Text Box 15"/>
              <p:cNvSpPr txBox="1">
                <a:spLocks noChangeArrowheads="1"/>
              </p:cNvSpPr>
              <p:nvPr/>
            </p:nvSpPr>
            <p:spPr bwMode="auto">
              <a:xfrm>
                <a:off x="2362" y="268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8494" name="Text Box 16"/>
              <p:cNvSpPr txBox="1">
                <a:spLocks noChangeArrowheads="1"/>
              </p:cNvSpPr>
              <p:nvPr/>
            </p:nvSpPr>
            <p:spPr bwMode="auto">
              <a:xfrm>
                <a:off x="3127" y="2555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</p:grpSp>
      </p:grpSp>
      <p:grpSp>
        <p:nvGrpSpPr>
          <p:cNvPr id="18441" name="Group 17"/>
          <p:cNvGrpSpPr>
            <a:grpSpLocks/>
          </p:cNvGrpSpPr>
          <p:nvPr/>
        </p:nvGrpSpPr>
        <p:grpSpPr bwMode="auto">
          <a:xfrm>
            <a:off x="1339850" y="2743200"/>
            <a:ext cx="6550025" cy="508000"/>
            <a:chOff x="807" y="686"/>
            <a:chExt cx="4126" cy="320"/>
          </a:xfrm>
        </p:grpSpPr>
        <p:sp>
          <p:nvSpPr>
            <p:cNvPr id="18478" name="Line 18"/>
            <p:cNvSpPr>
              <a:spLocks noChangeShapeType="1"/>
            </p:cNvSpPr>
            <p:nvPr/>
          </p:nvSpPr>
          <p:spPr bwMode="auto">
            <a:xfrm>
              <a:off x="807" y="97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Line 19"/>
            <p:cNvSpPr>
              <a:spLocks noChangeShapeType="1"/>
            </p:cNvSpPr>
            <p:nvPr/>
          </p:nvSpPr>
          <p:spPr bwMode="auto">
            <a:xfrm>
              <a:off x="1278" y="97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Line 20"/>
            <p:cNvSpPr>
              <a:spLocks noChangeShapeType="1"/>
            </p:cNvSpPr>
            <p:nvPr/>
          </p:nvSpPr>
          <p:spPr bwMode="auto">
            <a:xfrm>
              <a:off x="2194" y="978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Rectangle 21"/>
            <p:cNvSpPr>
              <a:spLocks noChangeArrowheads="1"/>
            </p:cNvSpPr>
            <p:nvPr/>
          </p:nvSpPr>
          <p:spPr bwMode="auto">
            <a:xfrm>
              <a:off x="1360" y="71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482" name="Rectangle 22"/>
            <p:cNvSpPr>
              <a:spLocks noChangeArrowheads="1"/>
            </p:cNvSpPr>
            <p:nvPr/>
          </p:nvSpPr>
          <p:spPr bwMode="auto">
            <a:xfrm>
              <a:off x="2299" y="691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483" name="Line 23"/>
            <p:cNvSpPr>
              <a:spLocks noChangeShapeType="1"/>
            </p:cNvSpPr>
            <p:nvPr/>
          </p:nvSpPr>
          <p:spPr bwMode="auto">
            <a:xfrm>
              <a:off x="1724" y="97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Line 24"/>
            <p:cNvSpPr>
              <a:spLocks noChangeShapeType="1"/>
            </p:cNvSpPr>
            <p:nvPr/>
          </p:nvSpPr>
          <p:spPr bwMode="auto">
            <a:xfrm>
              <a:off x="2640" y="97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Line 25"/>
            <p:cNvSpPr>
              <a:spLocks noChangeShapeType="1"/>
            </p:cNvSpPr>
            <p:nvPr/>
          </p:nvSpPr>
          <p:spPr bwMode="auto">
            <a:xfrm>
              <a:off x="3111" y="969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Line 26"/>
            <p:cNvSpPr>
              <a:spLocks noChangeShapeType="1"/>
            </p:cNvSpPr>
            <p:nvPr/>
          </p:nvSpPr>
          <p:spPr bwMode="auto">
            <a:xfrm>
              <a:off x="4027" y="973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Rectangle 27"/>
            <p:cNvSpPr>
              <a:spLocks noChangeArrowheads="1"/>
            </p:cNvSpPr>
            <p:nvPr/>
          </p:nvSpPr>
          <p:spPr bwMode="auto">
            <a:xfrm>
              <a:off x="3193" y="71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488" name="Rectangle 28"/>
            <p:cNvSpPr>
              <a:spLocks noChangeArrowheads="1"/>
            </p:cNvSpPr>
            <p:nvPr/>
          </p:nvSpPr>
          <p:spPr bwMode="auto">
            <a:xfrm>
              <a:off x="4132" y="686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489" name="Line 29"/>
            <p:cNvSpPr>
              <a:spLocks noChangeShapeType="1"/>
            </p:cNvSpPr>
            <p:nvPr/>
          </p:nvSpPr>
          <p:spPr bwMode="auto">
            <a:xfrm>
              <a:off x="3557" y="96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Line 30"/>
            <p:cNvSpPr>
              <a:spLocks noChangeShapeType="1"/>
            </p:cNvSpPr>
            <p:nvPr/>
          </p:nvSpPr>
          <p:spPr bwMode="auto">
            <a:xfrm>
              <a:off x="4476" y="981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2" name="Group 31"/>
          <p:cNvGrpSpPr>
            <a:grpSpLocks/>
          </p:cNvGrpSpPr>
          <p:nvPr/>
        </p:nvGrpSpPr>
        <p:grpSpPr bwMode="auto">
          <a:xfrm>
            <a:off x="4648200" y="5029200"/>
            <a:ext cx="3675063" cy="1089025"/>
            <a:chOff x="1602" y="2113"/>
            <a:chExt cx="2315" cy="686"/>
          </a:xfrm>
        </p:grpSpPr>
        <p:sp>
          <p:nvSpPr>
            <p:cNvPr id="18469" name="Line 32"/>
            <p:cNvSpPr>
              <a:spLocks noChangeShapeType="1"/>
            </p:cNvSpPr>
            <p:nvPr/>
          </p:nvSpPr>
          <p:spPr bwMode="auto">
            <a:xfrm>
              <a:off x="1602" y="256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Line 33"/>
            <p:cNvSpPr>
              <a:spLocks noChangeShapeType="1"/>
            </p:cNvSpPr>
            <p:nvPr/>
          </p:nvSpPr>
          <p:spPr bwMode="auto">
            <a:xfrm>
              <a:off x="2073" y="256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Line 34"/>
            <p:cNvSpPr>
              <a:spLocks noChangeShapeType="1"/>
            </p:cNvSpPr>
            <p:nvPr/>
          </p:nvSpPr>
          <p:spPr bwMode="auto">
            <a:xfrm>
              <a:off x="2989" y="2568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Rectangle 35"/>
            <p:cNvSpPr>
              <a:spLocks noChangeArrowheads="1"/>
            </p:cNvSpPr>
            <p:nvPr/>
          </p:nvSpPr>
          <p:spPr bwMode="auto">
            <a:xfrm>
              <a:off x="2155" y="230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473" name="Rectangle 36"/>
            <p:cNvSpPr>
              <a:spLocks noChangeArrowheads="1"/>
            </p:cNvSpPr>
            <p:nvPr/>
          </p:nvSpPr>
          <p:spPr bwMode="auto">
            <a:xfrm>
              <a:off x="3094" y="2281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474" name="Line 37"/>
            <p:cNvSpPr>
              <a:spLocks noChangeShapeType="1"/>
            </p:cNvSpPr>
            <p:nvPr/>
          </p:nvSpPr>
          <p:spPr bwMode="auto">
            <a:xfrm>
              <a:off x="2519" y="256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Line 38"/>
            <p:cNvSpPr>
              <a:spLocks noChangeShapeType="1"/>
            </p:cNvSpPr>
            <p:nvPr/>
          </p:nvSpPr>
          <p:spPr bwMode="auto">
            <a:xfrm>
              <a:off x="3460" y="2580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39"/>
            <p:cNvSpPr>
              <a:spLocks/>
            </p:cNvSpPr>
            <p:nvPr/>
          </p:nvSpPr>
          <p:spPr bwMode="auto">
            <a:xfrm>
              <a:off x="2053" y="2113"/>
              <a:ext cx="1380" cy="451"/>
            </a:xfrm>
            <a:custGeom>
              <a:avLst/>
              <a:gdLst>
                <a:gd name="T0" fmla="*/ 1380 w 1380"/>
                <a:gd name="T1" fmla="*/ 451 h 451"/>
                <a:gd name="T2" fmla="*/ 1015 w 1380"/>
                <a:gd name="T3" fmla="*/ 103 h 451"/>
                <a:gd name="T4" fmla="*/ 366 w 1380"/>
                <a:gd name="T5" fmla="*/ 58 h 451"/>
                <a:gd name="T6" fmla="*/ 0 w 1380"/>
                <a:gd name="T7" fmla="*/ 451 h 4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0"/>
                <a:gd name="T13" fmla="*/ 0 h 451"/>
                <a:gd name="T14" fmla="*/ 1380 w 1380"/>
                <a:gd name="T15" fmla="*/ 451 h 4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0" h="451">
                  <a:moveTo>
                    <a:pt x="1380" y="451"/>
                  </a:moveTo>
                  <a:cubicBezTo>
                    <a:pt x="1282" y="310"/>
                    <a:pt x="1184" y="169"/>
                    <a:pt x="1015" y="103"/>
                  </a:cubicBezTo>
                  <a:cubicBezTo>
                    <a:pt x="846" y="37"/>
                    <a:pt x="535" y="0"/>
                    <a:pt x="366" y="58"/>
                  </a:cubicBezTo>
                  <a:cubicBezTo>
                    <a:pt x="197" y="116"/>
                    <a:pt x="61" y="385"/>
                    <a:pt x="0" y="45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40"/>
            <p:cNvSpPr>
              <a:spLocks/>
            </p:cNvSpPr>
            <p:nvPr/>
          </p:nvSpPr>
          <p:spPr bwMode="auto">
            <a:xfrm>
              <a:off x="2533" y="2569"/>
              <a:ext cx="448" cy="230"/>
            </a:xfrm>
            <a:custGeom>
              <a:avLst/>
              <a:gdLst>
                <a:gd name="T0" fmla="*/ 0 w 448"/>
                <a:gd name="T1" fmla="*/ 41 h 157"/>
                <a:gd name="T2" fmla="*/ 155 w 448"/>
                <a:gd name="T3" fmla="*/ 715 h 157"/>
                <a:gd name="T4" fmla="*/ 448 w 448"/>
                <a:gd name="T5" fmla="*/ 0 h 157"/>
                <a:gd name="T6" fmla="*/ 0 60000 65536"/>
                <a:gd name="T7" fmla="*/ 0 60000 65536"/>
                <a:gd name="T8" fmla="*/ 0 60000 65536"/>
                <a:gd name="T9" fmla="*/ 0 w 448"/>
                <a:gd name="T10" fmla="*/ 0 h 157"/>
                <a:gd name="T11" fmla="*/ 448 w 448"/>
                <a:gd name="T12" fmla="*/ 157 h 1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157">
                  <a:moveTo>
                    <a:pt x="0" y="9"/>
                  </a:moveTo>
                  <a:cubicBezTo>
                    <a:pt x="40" y="83"/>
                    <a:pt x="80" y="157"/>
                    <a:pt x="155" y="155"/>
                  </a:cubicBezTo>
                  <a:cubicBezTo>
                    <a:pt x="230" y="153"/>
                    <a:pt x="399" y="26"/>
                    <a:pt x="448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3" name="Group 41"/>
          <p:cNvGrpSpPr>
            <a:grpSpLocks/>
          </p:cNvGrpSpPr>
          <p:nvPr/>
        </p:nvGrpSpPr>
        <p:grpSpPr bwMode="auto">
          <a:xfrm>
            <a:off x="1854200" y="3543300"/>
            <a:ext cx="4938713" cy="1333500"/>
            <a:chOff x="1168" y="2160"/>
            <a:chExt cx="3111" cy="840"/>
          </a:xfrm>
        </p:grpSpPr>
        <p:sp>
          <p:nvSpPr>
            <p:cNvPr id="18457" name="Line 42"/>
            <p:cNvSpPr>
              <a:spLocks noChangeShapeType="1"/>
            </p:cNvSpPr>
            <p:nvPr/>
          </p:nvSpPr>
          <p:spPr bwMode="auto">
            <a:xfrm>
              <a:off x="1168" y="2671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Line 43"/>
            <p:cNvSpPr>
              <a:spLocks noChangeShapeType="1"/>
            </p:cNvSpPr>
            <p:nvPr/>
          </p:nvSpPr>
          <p:spPr bwMode="auto">
            <a:xfrm>
              <a:off x="1639" y="2666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Line 44"/>
            <p:cNvSpPr>
              <a:spLocks noChangeShapeType="1"/>
            </p:cNvSpPr>
            <p:nvPr/>
          </p:nvSpPr>
          <p:spPr bwMode="auto">
            <a:xfrm>
              <a:off x="2555" y="2670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Rectangle 45"/>
            <p:cNvSpPr>
              <a:spLocks noChangeArrowheads="1"/>
            </p:cNvSpPr>
            <p:nvPr/>
          </p:nvSpPr>
          <p:spPr bwMode="auto">
            <a:xfrm>
              <a:off x="1721" y="259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461" name="Rectangle 46"/>
            <p:cNvSpPr>
              <a:spLocks noChangeArrowheads="1"/>
            </p:cNvSpPr>
            <p:nvPr/>
          </p:nvSpPr>
          <p:spPr bwMode="auto">
            <a:xfrm>
              <a:off x="2660" y="238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462" name="Line 47"/>
            <p:cNvSpPr>
              <a:spLocks noChangeShapeType="1"/>
            </p:cNvSpPr>
            <p:nvPr/>
          </p:nvSpPr>
          <p:spPr bwMode="auto">
            <a:xfrm>
              <a:off x="2085" y="2666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Line 48"/>
            <p:cNvSpPr>
              <a:spLocks noChangeShapeType="1"/>
            </p:cNvSpPr>
            <p:nvPr/>
          </p:nvSpPr>
          <p:spPr bwMode="auto">
            <a:xfrm>
              <a:off x="3373" y="2656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Rectangle 49"/>
            <p:cNvSpPr>
              <a:spLocks noChangeArrowheads="1"/>
            </p:cNvSpPr>
            <p:nvPr/>
          </p:nvSpPr>
          <p:spPr bwMode="auto">
            <a:xfrm>
              <a:off x="3478" y="2369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465" name="Line 50"/>
            <p:cNvSpPr>
              <a:spLocks noChangeShapeType="1"/>
            </p:cNvSpPr>
            <p:nvPr/>
          </p:nvSpPr>
          <p:spPr bwMode="auto">
            <a:xfrm>
              <a:off x="3822" y="266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Line 51"/>
            <p:cNvSpPr>
              <a:spLocks noChangeShapeType="1"/>
            </p:cNvSpPr>
            <p:nvPr/>
          </p:nvSpPr>
          <p:spPr bwMode="auto">
            <a:xfrm>
              <a:off x="1632" y="254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52"/>
            <p:cNvSpPr>
              <a:spLocks/>
            </p:cNvSpPr>
            <p:nvPr/>
          </p:nvSpPr>
          <p:spPr bwMode="auto">
            <a:xfrm>
              <a:off x="1632" y="2160"/>
              <a:ext cx="1392" cy="528"/>
            </a:xfrm>
            <a:custGeom>
              <a:avLst/>
              <a:gdLst>
                <a:gd name="T0" fmla="*/ 1392 w 1392"/>
                <a:gd name="T1" fmla="*/ 528 h 528"/>
                <a:gd name="T2" fmla="*/ 1200 w 1392"/>
                <a:gd name="T3" fmla="*/ 96 h 528"/>
                <a:gd name="T4" fmla="*/ 336 w 1392"/>
                <a:gd name="T5" fmla="*/ 48 h 528"/>
                <a:gd name="T6" fmla="*/ 0 w 1392"/>
                <a:gd name="T7" fmla="*/ 384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528"/>
                <a:gd name="T14" fmla="*/ 1392 w 1392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528">
                  <a:moveTo>
                    <a:pt x="1392" y="528"/>
                  </a:moveTo>
                  <a:cubicBezTo>
                    <a:pt x="1384" y="352"/>
                    <a:pt x="1376" y="176"/>
                    <a:pt x="1200" y="96"/>
                  </a:cubicBezTo>
                  <a:cubicBezTo>
                    <a:pt x="1024" y="16"/>
                    <a:pt x="536" y="0"/>
                    <a:pt x="336" y="48"/>
                  </a:cubicBezTo>
                  <a:cubicBezTo>
                    <a:pt x="136" y="96"/>
                    <a:pt x="56" y="328"/>
                    <a:pt x="0" y="38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53"/>
            <p:cNvSpPr>
              <a:spLocks/>
            </p:cNvSpPr>
            <p:nvPr/>
          </p:nvSpPr>
          <p:spPr bwMode="auto">
            <a:xfrm>
              <a:off x="2064" y="2544"/>
              <a:ext cx="1344" cy="456"/>
            </a:xfrm>
            <a:custGeom>
              <a:avLst/>
              <a:gdLst>
                <a:gd name="T0" fmla="*/ 0 w 1344"/>
                <a:gd name="T1" fmla="*/ 0 h 456"/>
                <a:gd name="T2" fmla="*/ 144 w 1344"/>
                <a:gd name="T3" fmla="*/ 240 h 456"/>
                <a:gd name="T4" fmla="*/ 672 w 1344"/>
                <a:gd name="T5" fmla="*/ 432 h 456"/>
                <a:gd name="T6" fmla="*/ 1056 w 1344"/>
                <a:gd name="T7" fmla="*/ 384 h 456"/>
                <a:gd name="T8" fmla="*/ 1344 w 1344"/>
                <a:gd name="T9" fmla="*/ 9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4"/>
                <a:gd name="T16" fmla="*/ 0 h 456"/>
                <a:gd name="T17" fmla="*/ 1344 w 1344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4" h="456">
                  <a:moveTo>
                    <a:pt x="0" y="0"/>
                  </a:moveTo>
                  <a:cubicBezTo>
                    <a:pt x="16" y="84"/>
                    <a:pt x="32" y="168"/>
                    <a:pt x="144" y="240"/>
                  </a:cubicBezTo>
                  <a:cubicBezTo>
                    <a:pt x="256" y="312"/>
                    <a:pt x="520" y="408"/>
                    <a:pt x="672" y="432"/>
                  </a:cubicBezTo>
                  <a:cubicBezTo>
                    <a:pt x="824" y="456"/>
                    <a:pt x="944" y="440"/>
                    <a:pt x="1056" y="384"/>
                  </a:cubicBezTo>
                  <a:cubicBezTo>
                    <a:pt x="1168" y="328"/>
                    <a:pt x="1296" y="144"/>
                    <a:pt x="1344" y="9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4" name="Group 54"/>
          <p:cNvGrpSpPr>
            <a:grpSpLocks/>
          </p:cNvGrpSpPr>
          <p:nvPr/>
        </p:nvGrpSpPr>
        <p:grpSpPr bwMode="auto">
          <a:xfrm>
            <a:off x="685800" y="5029200"/>
            <a:ext cx="3621088" cy="1257300"/>
            <a:chOff x="432" y="3168"/>
            <a:chExt cx="2281" cy="792"/>
          </a:xfrm>
        </p:grpSpPr>
        <p:sp>
          <p:nvSpPr>
            <p:cNvPr id="18447" name="Line 55"/>
            <p:cNvSpPr>
              <a:spLocks noChangeShapeType="1"/>
            </p:cNvSpPr>
            <p:nvPr/>
          </p:nvSpPr>
          <p:spPr bwMode="auto">
            <a:xfrm>
              <a:off x="432" y="362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56"/>
            <p:cNvSpPr>
              <a:spLocks noChangeShapeType="1"/>
            </p:cNvSpPr>
            <p:nvPr/>
          </p:nvSpPr>
          <p:spPr bwMode="auto">
            <a:xfrm>
              <a:off x="903" y="3619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7"/>
            <p:cNvSpPr>
              <a:spLocks noChangeShapeType="1"/>
            </p:cNvSpPr>
            <p:nvPr/>
          </p:nvSpPr>
          <p:spPr bwMode="auto">
            <a:xfrm>
              <a:off x="1819" y="3623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Rectangle 58"/>
            <p:cNvSpPr>
              <a:spLocks noChangeArrowheads="1"/>
            </p:cNvSpPr>
            <p:nvPr/>
          </p:nvSpPr>
          <p:spPr bwMode="auto">
            <a:xfrm>
              <a:off x="985" y="336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451" name="Rectangle 59"/>
            <p:cNvSpPr>
              <a:spLocks noChangeArrowheads="1"/>
            </p:cNvSpPr>
            <p:nvPr/>
          </p:nvSpPr>
          <p:spPr bwMode="auto">
            <a:xfrm>
              <a:off x="1924" y="3336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452" name="Line 60"/>
            <p:cNvSpPr>
              <a:spLocks noChangeShapeType="1"/>
            </p:cNvSpPr>
            <p:nvPr/>
          </p:nvSpPr>
          <p:spPr bwMode="auto">
            <a:xfrm>
              <a:off x="1349" y="361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Line 61"/>
            <p:cNvSpPr>
              <a:spLocks noChangeShapeType="1"/>
            </p:cNvSpPr>
            <p:nvPr/>
          </p:nvSpPr>
          <p:spPr bwMode="auto">
            <a:xfrm>
              <a:off x="2256" y="374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62"/>
            <p:cNvSpPr>
              <a:spLocks/>
            </p:cNvSpPr>
            <p:nvPr/>
          </p:nvSpPr>
          <p:spPr bwMode="auto">
            <a:xfrm>
              <a:off x="883" y="3168"/>
              <a:ext cx="1380" cy="451"/>
            </a:xfrm>
            <a:custGeom>
              <a:avLst/>
              <a:gdLst>
                <a:gd name="T0" fmla="*/ 1380 w 1380"/>
                <a:gd name="T1" fmla="*/ 451 h 451"/>
                <a:gd name="T2" fmla="*/ 1015 w 1380"/>
                <a:gd name="T3" fmla="*/ 103 h 451"/>
                <a:gd name="T4" fmla="*/ 366 w 1380"/>
                <a:gd name="T5" fmla="*/ 58 h 451"/>
                <a:gd name="T6" fmla="*/ 0 w 1380"/>
                <a:gd name="T7" fmla="*/ 451 h 4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0"/>
                <a:gd name="T13" fmla="*/ 0 h 451"/>
                <a:gd name="T14" fmla="*/ 1380 w 1380"/>
                <a:gd name="T15" fmla="*/ 451 h 4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0" h="451">
                  <a:moveTo>
                    <a:pt x="1380" y="451"/>
                  </a:moveTo>
                  <a:cubicBezTo>
                    <a:pt x="1282" y="310"/>
                    <a:pt x="1184" y="169"/>
                    <a:pt x="1015" y="103"/>
                  </a:cubicBezTo>
                  <a:cubicBezTo>
                    <a:pt x="846" y="37"/>
                    <a:pt x="535" y="0"/>
                    <a:pt x="366" y="58"/>
                  </a:cubicBezTo>
                  <a:cubicBezTo>
                    <a:pt x="197" y="116"/>
                    <a:pt x="61" y="385"/>
                    <a:pt x="0" y="45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63"/>
            <p:cNvSpPr>
              <a:spLocks noChangeShapeType="1"/>
            </p:cNvSpPr>
            <p:nvPr/>
          </p:nvSpPr>
          <p:spPr bwMode="auto">
            <a:xfrm>
              <a:off x="1824" y="3744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Freeform 64"/>
            <p:cNvSpPr>
              <a:spLocks/>
            </p:cNvSpPr>
            <p:nvPr/>
          </p:nvSpPr>
          <p:spPr bwMode="auto">
            <a:xfrm>
              <a:off x="1344" y="3600"/>
              <a:ext cx="480" cy="360"/>
            </a:xfrm>
            <a:custGeom>
              <a:avLst/>
              <a:gdLst>
                <a:gd name="T0" fmla="*/ 0 w 432"/>
                <a:gd name="T1" fmla="*/ 0 h 360"/>
                <a:gd name="T2" fmla="*/ 220 w 432"/>
                <a:gd name="T3" fmla="*/ 336 h 360"/>
                <a:gd name="T4" fmla="*/ 658 w 432"/>
                <a:gd name="T5" fmla="*/ 144 h 360"/>
                <a:gd name="T6" fmla="*/ 0 60000 65536"/>
                <a:gd name="T7" fmla="*/ 0 60000 65536"/>
                <a:gd name="T8" fmla="*/ 0 60000 65536"/>
                <a:gd name="T9" fmla="*/ 0 w 432"/>
                <a:gd name="T10" fmla="*/ 0 h 360"/>
                <a:gd name="T11" fmla="*/ 432 w 432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360">
                  <a:moveTo>
                    <a:pt x="0" y="0"/>
                  </a:moveTo>
                  <a:cubicBezTo>
                    <a:pt x="36" y="156"/>
                    <a:pt x="72" y="312"/>
                    <a:pt x="144" y="336"/>
                  </a:cubicBezTo>
                  <a:cubicBezTo>
                    <a:pt x="216" y="360"/>
                    <a:pt x="384" y="176"/>
                    <a:pt x="43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2" name="Line 82"/>
          <p:cNvSpPr>
            <a:spLocks noChangeShapeType="1"/>
          </p:cNvSpPr>
          <p:nvPr/>
        </p:nvSpPr>
        <p:spPr bwMode="auto">
          <a:xfrm>
            <a:off x="1066800" y="1676400"/>
            <a:ext cx="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3" name="Text Box 83"/>
          <p:cNvSpPr txBox="1">
            <a:spLocks noChangeArrowheads="1"/>
          </p:cNvSpPr>
          <p:nvPr/>
        </p:nvSpPr>
        <p:spPr bwMode="auto">
          <a:xfrm>
            <a:off x="-193675" y="1101725"/>
            <a:ext cx="2667000" cy="3683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</a:rPr>
              <a:t>gluing instruction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2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2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2" grpId="0" animBg="1"/>
      <p:bldP spid="11272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590550" y="2247900"/>
            <a:ext cx="1117600" cy="1900238"/>
            <a:chOff x="372" y="1941"/>
            <a:chExt cx="704" cy="1197"/>
          </a:xfrm>
        </p:grpSpPr>
        <p:grpSp>
          <p:nvGrpSpPr>
            <p:cNvPr id="178313" name="Group 3"/>
            <p:cNvGrpSpPr>
              <a:grpSpLocks/>
            </p:cNvGrpSpPr>
            <p:nvPr/>
          </p:nvGrpSpPr>
          <p:grpSpPr bwMode="auto">
            <a:xfrm>
              <a:off x="372" y="1941"/>
              <a:ext cx="680" cy="192"/>
              <a:chOff x="1304" y="1672"/>
              <a:chExt cx="680" cy="192"/>
            </a:xfrm>
          </p:grpSpPr>
          <p:grpSp>
            <p:nvGrpSpPr>
              <p:cNvPr id="178337" name="Group 4"/>
              <p:cNvGrpSpPr>
                <a:grpSpLocks/>
              </p:cNvGrpSpPr>
              <p:nvPr/>
            </p:nvGrpSpPr>
            <p:grpSpPr bwMode="auto">
              <a:xfrm>
                <a:off x="1304" y="1672"/>
                <a:ext cx="672" cy="0"/>
                <a:chOff x="3160" y="3248"/>
                <a:chExt cx="672" cy="0"/>
              </a:xfrm>
            </p:grpSpPr>
            <p:sp>
              <p:nvSpPr>
                <p:cNvPr id="178351" name="Line 5"/>
                <p:cNvSpPr>
                  <a:spLocks noChangeShapeType="1"/>
                </p:cNvSpPr>
                <p:nvPr/>
              </p:nvSpPr>
              <p:spPr bwMode="auto">
                <a:xfrm>
                  <a:off x="3160" y="3248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352" name="Line 6"/>
                <p:cNvSpPr>
                  <a:spLocks noChangeShapeType="1"/>
                </p:cNvSpPr>
                <p:nvPr/>
              </p:nvSpPr>
              <p:spPr bwMode="auto">
                <a:xfrm>
                  <a:off x="3336" y="3248"/>
                  <a:ext cx="296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353" name="Line 7"/>
                <p:cNvSpPr>
                  <a:spLocks noChangeShapeType="1"/>
                </p:cNvSpPr>
                <p:nvPr/>
              </p:nvSpPr>
              <p:spPr bwMode="auto">
                <a:xfrm>
                  <a:off x="3640" y="3248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338" name="Group 8"/>
              <p:cNvGrpSpPr>
                <a:grpSpLocks/>
              </p:cNvGrpSpPr>
              <p:nvPr/>
            </p:nvGrpSpPr>
            <p:grpSpPr bwMode="auto">
              <a:xfrm>
                <a:off x="1312" y="1864"/>
                <a:ext cx="672" cy="0"/>
                <a:chOff x="3160" y="3248"/>
                <a:chExt cx="672" cy="0"/>
              </a:xfrm>
            </p:grpSpPr>
            <p:sp>
              <p:nvSpPr>
                <p:cNvPr id="178348" name="Line 9"/>
                <p:cNvSpPr>
                  <a:spLocks noChangeShapeType="1"/>
                </p:cNvSpPr>
                <p:nvPr/>
              </p:nvSpPr>
              <p:spPr bwMode="auto">
                <a:xfrm>
                  <a:off x="3160" y="3248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349" name="Line 10"/>
                <p:cNvSpPr>
                  <a:spLocks noChangeShapeType="1"/>
                </p:cNvSpPr>
                <p:nvPr/>
              </p:nvSpPr>
              <p:spPr bwMode="auto">
                <a:xfrm>
                  <a:off x="3336" y="3248"/>
                  <a:ext cx="296" cy="0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350" name="Line 11"/>
                <p:cNvSpPr>
                  <a:spLocks noChangeShapeType="1"/>
                </p:cNvSpPr>
                <p:nvPr/>
              </p:nvSpPr>
              <p:spPr bwMode="auto">
                <a:xfrm>
                  <a:off x="3640" y="3248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8339" name="Line 12"/>
              <p:cNvSpPr>
                <a:spLocks noChangeShapeType="1"/>
              </p:cNvSpPr>
              <p:nvPr/>
            </p:nvSpPr>
            <p:spPr bwMode="auto">
              <a:xfrm>
                <a:off x="131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0" name="Line 13"/>
              <p:cNvSpPr>
                <a:spLocks noChangeShapeType="1"/>
              </p:cNvSpPr>
              <p:nvPr/>
            </p:nvSpPr>
            <p:spPr bwMode="auto">
              <a:xfrm>
                <a:off x="139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1" name="Line 14"/>
              <p:cNvSpPr>
                <a:spLocks noChangeShapeType="1"/>
              </p:cNvSpPr>
              <p:nvPr/>
            </p:nvSpPr>
            <p:spPr bwMode="auto">
              <a:xfrm>
                <a:off x="147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2" name="Line 15"/>
              <p:cNvSpPr>
                <a:spLocks noChangeShapeType="1"/>
              </p:cNvSpPr>
              <p:nvPr/>
            </p:nvSpPr>
            <p:spPr bwMode="auto">
              <a:xfrm>
                <a:off x="155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3" name="Line 16"/>
              <p:cNvSpPr>
                <a:spLocks noChangeShapeType="1"/>
              </p:cNvSpPr>
              <p:nvPr/>
            </p:nvSpPr>
            <p:spPr bwMode="auto">
              <a:xfrm>
                <a:off x="164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4" name="Line 17"/>
              <p:cNvSpPr>
                <a:spLocks noChangeShapeType="1"/>
              </p:cNvSpPr>
              <p:nvPr/>
            </p:nvSpPr>
            <p:spPr bwMode="auto">
              <a:xfrm>
                <a:off x="172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5" name="Line 18"/>
              <p:cNvSpPr>
                <a:spLocks noChangeShapeType="1"/>
              </p:cNvSpPr>
              <p:nvPr/>
            </p:nvSpPr>
            <p:spPr bwMode="auto">
              <a:xfrm>
                <a:off x="180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6" name="Line 19"/>
              <p:cNvSpPr>
                <a:spLocks noChangeShapeType="1"/>
              </p:cNvSpPr>
              <p:nvPr/>
            </p:nvSpPr>
            <p:spPr bwMode="auto">
              <a:xfrm>
                <a:off x="188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47" name="Line 20"/>
              <p:cNvSpPr>
                <a:spLocks noChangeShapeType="1"/>
              </p:cNvSpPr>
              <p:nvPr/>
            </p:nvSpPr>
            <p:spPr bwMode="auto">
              <a:xfrm>
                <a:off x="196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314" name="Group 21"/>
            <p:cNvGrpSpPr>
              <a:grpSpLocks/>
            </p:cNvGrpSpPr>
            <p:nvPr/>
          </p:nvGrpSpPr>
          <p:grpSpPr bwMode="auto">
            <a:xfrm>
              <a:off x="396" y="2418"/>
              <a:ext cx="680" cy="216"/>
              <a:chOff x="2424" y="1664"/>
              <a:chExt cx="680" cy="216"/>
            </a:xfrm>
          </p:grpSpPr>
          <p:sp>
            <p:nvSpPr>
              <p:cNvPr id="178322" name="Line 22"/>
              <p:cNvSpPr>
                <a:spLocks noChangeShapeType="1"/>
              </p:cNvSpPr>
              <p:nvPr/>
            </p:nvSpPr>
            <p:spPr bwMode="auto">
              <a:xfrm>
                <a:off x="2424" y="1664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3" name="Line 23"/>
              <p:cNvSpPr>
                <a:spLocks noChangeShapeType="1"/>
              </p:cNvSpPr>
              <p:nvPr/>
            </p:nvSpPr>
            <p:spPr bwMode="auto">
              <a:xfrm>
                <a:off x="2912" y="166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4" name="Line 24"/>
              <p:cNvSpPr>
                <a:spLocks noChangeShapeType="1"/>
              </p:cNvSpPr>
              <p:nvPr/>
            </p:nvSpPr>
            <p:spPr bwMode="auto">
              <a:xfrm>
                <a:off x="2616" y="1664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5" name="Line 25"/>
              <p:cNvSpPr>
                <a:spLocks noChangeShapeType="1"/>
              </p:cNvSpPr>
              <p:nvPr/>
            </p:nvSpPr>
            <p:spPr bwMode="auto">
              <a:xfrm>
                <a:off x="2424" y="1880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6" name="Line 26"/>
              <p:cNvSpPr>
                <a:spLocks noChangeShapeType="1"/>
              </p:cNvSpPr>
              <p:nvPr/>
            </p:nvSpPr>
            <p:spPr bwMode="auto">
              <a:xfrm>
                <a:off x="2912" y="1880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7" name="Line 27"/>
              <p:cNvSpPr>
                <a:spLocks noChangeShapeType="1"/>
              </p:cNvSpPr>
              <p:nvPr/>
            </p:nvSpPr>
            <p:spPr bwMode="auto">
              <a:xfrm>
                <a:off x="2616" y="1880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8" name="Line 28"/>
              <p:cNvSpPr>
                <a:spLocks noChangeShapeType="1"/>
              </p:cNvSpPr>
              <p:nvPr/>
            </p:nvSpPr>
            <p:spPr bwMode="auto">
              <a:xfrm>
                <a:off x="243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9" name="Line 29"/>
              <p:cNvSpPr>
                <a:spLocks noChangeShapeType="1"/>
              </p:cNvSpPr>
              <p:nvPr/>
            </p:nvSpPr>
            <p:spPr bwMode="auto">
              <a:xfrm>
                <a:off x="251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0" name="Line 30"/>
              <p:cNvSpPr>
                <a:spLocks noChangeShapeType="1"/>
              </p:cNvSpPr>
              <p:nvPr/>
            </p:nvSpPr>
            <p:spPr bwMode="auto">
              <a:xfrm>
                <a:off x="259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1" name="Line 31"/>
              <p:cNvSpPr>
                <a:spLocks noChangeShapeType="1"/>
              </p:cNvSpPr>
              <p:nvPr/>
            </p:nvSpPr>
            <p:spPr bwMode="auto">
              <a:xfrm>
                <a:off x="2672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2" name="Line 32"/>
              <p:cNvSpPr>
                <a:spLocks noChangeShapeType="1"/>
              </p:cNvSpPr>
              <p:nvPr/>
            </p:nvSpPr>
            <p:spPr bwMode="auto">
              <a:xfrm>
                <a:off x="276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3" name="Line 33"/>
              <p:cNvSpPr>
                <a:spLocks noChangeShapeType="1"/>
              </p:cNvSpPr>
              <p:nvPr/>
            </p:nvSpPr>
            <p:spPr bwMode="auto">
              <a:xfrm>
                <a:off x="284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4" name="Line 34"/>
              <p:cNvSpPr>
                <a:spLocks noChangeShapeType="1"/>
              </p:cNvSpPr>
              <p:nvPr/>
            </p:nvSpPr>
            <p:spPr bwMode="auto">
              <a:xfrm>
                <a:off x="292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5" name="Line 35"/>
              <p:cNvSpPr>
                <a:spLocks noChangeShapeType="1"/>
              </p:cNvSpPr>
              <p:nvPr/>
            </p:nvSpPr>
            <p:spPr bwMode="auto">
              <a:xfrm>
                <a:off x="300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36" name="Line 36"/>
              <p:cNvSpPr>
                <a:spLocks noChangeShapeType="1"/>
              </p:cNvSpPr>
              <p:nvPr/>
            </p:nvSpPr>
            <p:spPr bwMode="auto">
              <a:xfrm>
                <a:off x="3080" y="1744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315" name="Group 37"/>
            <p:cNvGrpSpPr>
              <a:grpSpLocks/>
            </p:cNvGrpSpPr>
            <p:nvPr/>
          </p:nvGrpSpPr>
          <p:grpSpPr bwMode="auto">
            <a:xfrm>
              <a:off x="584" y="2922"/>
              <a:ext cx="296" cy="216"/>
              <a:chOff x="3616" y="1656"/>
              <a:chExt cx="296" cy="216"/>
            </a:xfrm>
          </p:grpSpPr>
          <p:sp>
            <p:nvSpPr>
              <p:cNvPr id="178316" name="Line 38"/>
              <p:cNvSpPr>
                <a:spLocks noChangeShapeType="1"/>
              </p:cNvSpPr>
              <p:nvPr/>
            </p:nvSpPr>
            <p:spPr bwMode="auto">
              <a:xfrm>
                <a:off x="3616" y="165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17" name="Line 39"/>
              <p:cNvSpPr>
                <a:spLocks noChangeShapeType="1"/>
              </p:cNvSpPr>
              <p:nvPr/>
            </p:nvSpPr>
            <p:spPr bwMode="auto">
              <a:xfrm>
                <a:off x="3616" y="1872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18" name="Line 40"/>
              <p:cNvSpPr>
                <a:spLocks noChangeShapeType="1"/>
              </p:cNvSpPr>
              <p:nvPr/>
            </p:nvSpPr>
            <p:spPr bwMode="auto">
              <a:xfrm>
                <a:off x="3632" y="1736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19" name="Line 41"/>
              <p:cNvSpPr>
                <a:spLocks noChangeShapeType="1"/>
              </p:cNvSpPr>
              <p:nvPr/>
            </p:nvSpPr>
            <p:spPr bwMode="auto">
              <a:xfrm>
                <a:off x="3712" y="1736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0" name="Line 42"/>
              <p:cNvSpPr>
                <a:spLocks noChangeShapeType="1"/>
              </p:cNvSpPr>
              <p:nvPr/>
            </p:nvSpPr>
            <p:spPr bwMode="auto">
              <a:xfrm>
                <a:off x="3792" y="1736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21" name="Line 43"/>
              <p:cNvSpPr>
                <a:spLocks noChangeShapeType="1"/>
              </p:cNvSpPr>
              <p:nvPr/>
            </p:nvSpPr>
            <p:spPr bwMode="auto">
              <a:xfrm>
                <a:off x="3872" y="1736"/>
                <a:ext cx="0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8179" name="Rectangle 44"/>
          <p:cNvSpPr>
            <a:spLocks noGrp="1" noChangeArrowheads="1"/>
          </p:cNvSpPr>
          <p:nvPr>
            <p:ph type="title"/>
          </p:nvPr>
        </p:nvSpPr>
        <p:spPr>
          <a:xfrm>
            <a:off x="174625" y="542925"/>
            <a:ext cx="2227263" cy="990600"/>
          </a:xfrm>
        </p:spPr>
        <p:txBody>
          <a:bodyPr/>
          <a:lstStyle/>
          <a:p>
            <a:r>
              <a:rPr lang="en-US" sz="3200" b="1" smtClean="0"/>
              <a:t>Similarity matrix</a:t>
            </a:r>
          </a:p>
        </p:txBody>
      </p:sp>
      <p:grpSp>
        <p:nvGrpSpPr>
          <p:cNvPr id="178180" name="Group 45"/>
          <p:cNvGrpSpPr>
            <a:grpSpLocks/>
          </p:cNvGrpSpPr>
          <p:nvPr/>
        </p:nvGrpSpPr>
        <p:grpSpPr bwMode="auto">
          <a:xfrm>
            <a:off x="533400" y="4965700"/>
            <a:ext cx="6804025" cy="1651000"/>
            <a:chOff x="600" y="3128"/>
            <a:chExt cx="4286" cy="1040"/>
          </a:xfrm>
        </p:grpSpPr>
        <p:grpSp>
          <p:nvGrpSpPr>
            <p:cNvPr id="178277" name="Group 46"/>
            <p:cNvGrpSpPr>
              <a:grpSpLocks/>
            </p:cNvGrpSpPr>
            <p:nvPr/>
          </p:nvGrpSpPr>
          <p:grpSpPr bwMode="auto">
            <a:xfrm>
              <a:off x="600" y="3917"/>
              <a:ext cx="4286" cy="251"/>
              <a:chOff x="714" y="925"/>
              <a:chExt cx="4286" cy="251"/>
            </a:xfrm>
          </p:grpSpPr>
          <p:sp>
            <p:nvSpPr>
              <p:cNvPr id="178279" name="Line 47"/>
              <p:cNvSpPr>
                <a:spLocks noChangeShapeType="1"/>
              </p:cNvSpPr>
              <p:nvPr/>
            </p:nvSpPr>
            <p:spPr bwMode="auto">
              <a:xfrm>
                <a:off x="728" y="1168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0" name="Line 48"/>
              <p:cNvSpPr>
                <a:spLocks noChangeShapeType="1"/>
              </p:cNvSpPr>
              <p:nvPr/>
            </p:nvSpPr>
            <p:spPr bwMode="auto">
              <a:xfrm>
                <a:off x="1040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1" name="Line 49"/>
              <p:cNvSpPr>
                <a:spLocks noChangeShapeType="1"/>
              </p:cNvSpPr>
              <p:nvPr/>
            </p:nvSpPr>
            <p:spPr bwMode="auto">
              <a:xfrm>
                <a:off x="1216" y="11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2" name="Line 50"/>
              <p:cNvSpPr>
                <a:spLocks noChangeShapeType="1"/>
              </p:cNvSpPr>
              <p:nvPr/>
            </p:nvSpPr>
            <p:spPr bwMode="auto">
              <a:xfrm>
                <a:off x="1520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3" name="Line 51"/>
              <p:cNvSpPr>
                <a:spLocks noChangeShapeType="1"/>
              </p:cNvSpPr>
              <p:nvPr/>
            </p:nvSpPr>
            <p:spPr bwMode="auto">
              <a:xfrm>
                <a:off x="1720" y="1168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4" name="Line 52"/>
              <p:cNvSpPr>
                <a:spLocks noChangeShapeType="1"/>
              </p:cNvSpPr>
              <p:nvPr/>
            </p:nvSpPr>
            <p:spPr bwMode="auto">
              <a:xfrm>
                <a:off x="2024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5" name="Line 53"/>
              <p:cNvSpPr>
                <a:spLocks noChangeShapeType="1"/>
              </p:cNvSpPr>
              <p:nvPr/>
            </p:nvSpPr>
            <p:spPr bwMode="auto">
              <a:xfrm>
                <a:off x="2512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6" name="Line 54"/>
              <p:cNvSpPr>
                <a:spLocks noChangeShapeType="1"/>
              </p:cNvSpPr>
              <p:nvPr/>
            </p:nvSpPr>
            <p:spPr bwMode="auto">
              <a:xfrm>
                <a:off x="2704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7" name="Line 55"/>
              <p:cNvSpPr>
                <a:spLocks noChangeShapeType="1"/>
              </p:cNvSpPr>
              <p:nvPr/>
            </p:nvSpPr>
            <p:spPr bwMode="auto">
              <a:xfrm>
                <a:off x="3680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8" name="Line 56"/>
              <p:cNvSpPr>
                <a:spLocks noChangeShapeType="1"/>
              </p:cNvSpPr>
              <p:nvPr/>
            </p:nvSpPr>
            <p:spPr bwMode="auto">
              <a:xfrm>
                <a:off x="4688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89" name="Text Box 57"/>
              <p:cNvSpPr txBox="1">
                <a:spLocks noChangeArrowheads="1"/>
              </p:cNvSpPr>
              <p:nvPr/>
            </p:nvSpPr>
            <p:spPr bwMode="auto">
              <a:xfrm>
                <a:off x="714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A</a:t>
                </a:r>
              </a:p>
            </p:txBody>
          </p:sp>
          <p:sp>
            <p:nvSpPr>
              <p:cNvPr id="178290" name="Text Box 58"/>
              <p:cNvSpPr txBox="1">
                <a:spLocks noChangeArrowheads="1"/>
              </p:cNvSpPr>
              <p:nvPr/>
            </p:nvSpPr>
            <p:spPr bwMode="auto">
              <a:xfrm>
                <a:off x="1014" y="928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78291" name="Text Box 59"/>
              <p:cNvSpPr txBox="1">
                <a:spLocks noChangeArrowheads="1"/>
              </p:cNvSpPr>
              <p:nvPr/>
            </p:nvSpPr>
            <p:spPr bwMode="auto">
              <a:xfrm>
                <a:off x="1234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78292" name="Rectangle 60"/>
              <p:cNvSpPr>
                <a:spLocks noChangeArrowheads="1"/>
              </p:cNvSpPr>
              <p:nvPr/>
            </p:nvSpPr>
            <p:spPr bwMode="auto">
              <a:xfrm>
                <a:off x="1482" y="925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78293" name="Rectangle 61"/>
              <p:cNvSpPr>
                <a:spLocks noChangeArrowheads="1"/>
              </p:cNvSpPr>
              <p:nvPr/>
            </p:nvSpPr>
            <p:spPr bwMode="auto">
              <a:xfrm>
                <a:off x="1750" y="925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E</a:t>
                </a:r>
              </a:p>
            </p:txBody>
          </p:sp>
          <p:sp>
            <p:nvSpPr>
              <p:cNvPr id="178294" name="Rectangle 62"/>
              <p:cNvSpPr>
                <a:spLocks noChangeArrowheads="1"/>
              </p:cNvSpPr>
              <p:nvPr/>
            </p:nvSpPr>
            <p:spPr bwMode="auto">
              <a:xfrm>
                <a:off x="1986" y="925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78295" name="Rectangle 63"/>
              <p:cNvSpPr>
                <a:spLocks noChangeArrowheads="1"/>
              </p:cNvSpPr>
              <p:nvPr/>
            </p:nvSpPr>
            <p:spPr bwMode="auto">
              <a:xfrm>
                <a:off x="2470" y="925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78296" name="Rectangle 64"/>
              <p:cNvSpPr>
                <a:spLocks noChangeArrowheads="1"/>
              </p:cNvSpPr>
              <p:nvPr/>
            </p:nvSpPr>
            <p:spPr bwMode="auto">
              <a:xfrm>
                <a:off x="2710" y="925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H</a:t>
                </a:r>
              </a:p>
            </p:txBody>
          </p:sp>
          <p:sp>
            <p:nvSpPr>
              <p:cNvPr id="178297" name="Rectangle 65"/>
              <p:cNvSpPr>
                <a:spLocks noChangeArrowheads="1"/>
              </p:cNvSpPr>
              <p:nvPr/>
            </p:nvSpPr>
            <p:spPr bwMode="auto">
              <a:xfrm>
                <a:off x="3706" y="925"/>
                <a:ext cx="17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I</a:t>
                </a:r>
              </a:p>
            </p:txBody>
          </p:sp>
          <p:sp>
            <p:nvSpPr>
              <p:cNvPr id="178298" name="Rectangle 66"/>
              <p:cNvSpPr>
                <a:spLocks noChangeArrowheads="1"/>
              </p:cNvSpPr>
              <p:nvPr/>
            </p:nvSpPr>
            <p:spPr bwMode="auto">
              <a:xfrm>
                <a:off x="4706" y="933"/>
                <a:ext cx="18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J</a:t>
                </a:r>
              </a:p>
            </p:txBody>
          </p:sp>
          <p:sp>
            <p:nvSpPr>
              <p:cNvPr id="178299" name="Line 67"/>
              <p:cNvSpPr>
                <a:spLocks noChangeShapeType="1"/>
              </p:cNvSpPr>
              <p:nvPr/>
            </p:nvSpPr>
            <p:spPr bwMode="auto">
              <a:xfrm>
                <a:off x="2216" y="11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0" name="Text Box 68"/>
              <p:cNvSpPr txBox="1">
                <a:spLocks noChangeArrowheads="1"/>
              </p:cNvSpPr>
              <p:nvPr/>
            </p:nvSpPr>
            <p:spPr bwMode="auto">
              <a:xfrm>
                <a:off x="2218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78301" name="Line 69"/>
              <p:cNvSpPr>
                <a:spLocks noChangeShapeType="1"/>
              </p:cNvSpPr>
              <p:nvPr/>
            </p:nvSpPr>
            <p:spPr bwMode="auto">
              <a:xfrm>
                <a:off x="3016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2" name="Line 70"/>
              <p:cNvSpPr>
                <a:spLocks noChangeShapeType="1"/>
              </p:cNvSpPr>
              <p:nvPr/>
            </p:nvSpPr>
            <p:spPr bwMode="auto">
              <a:xfrm>
                <a:off x="3192" y="117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3" name="Line 71"/>
              <p:cNvSpPr>
                <a:spLocks noChangeShapeType="1"/>
              </p:cNvSpPr>
              <p:nvPr/>
            </p:nvSpPr>
            <p:spPr bwMode="auto">
              <a:xfrm>
                <a:off x="3488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4" name="Text Box 72"/>
              <p:cNvSpPr txBox="1">
                <a:spLocks noChangeArrowheads="1"/>
              </p:cNvSpPr>
              <p:nvPr/>
            </p:nvSpPr>
            <p:spPr bwMode="auto">
              <a:xfrm>
                <a:off x="2990" y="936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78305" name="Text Box 73"/>
              <p:cNvSpPr txBox="1">
                <a:spLocks noChangeArrowheads="1"/>
              </p:cNvSpPr>
              <p:nvPr/>
            </p:nvSpPr>
            <p:spPr bwMode="auto">
              <a:xfrm>
                <a:off x="3202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78306" name="Rectangle 74"/>
              <p:cNvSpPr>
                <a:spLocks noChangeArrowheads="1"/>
              </p:cNvSpPr>
              <p:nvPr/>
            </p:nvSpPr>
            <p:spPr bwMode="auto">
              <a:xfrm>
                <a:off x="3434" y="925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78307" name="Line 75"/>
              <p:cNvSpPr>
                <a:spLocks noChangeShapeType="1"/>
              </p:cNvSpPr>
              <p:nvPr/>
            </p:nvSpPr>
            <p:spPr bwMode="auto">
              <a:xfrm>
                <a:off x="4000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8" name="Line 76"/>
              <p:cNvSpPr>
                <a:spLocks noChangeShapeType="1"/>
              </p:cNvSpPr>
              <p:nvPr/>
            </p:nvSpPr>
            <p:spPr bwMode="auto">
              <a:xfrm>
                <a:off x="4488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09" name="Line 77"/>
              <p:cNvSpPr>
                <a:spLocks noChangeShapeType="1"/>
              </p:cNvSpPr>
              <p:nvPr/>
            </p:nvSpPr>
            <p:spPr bwMode="auto">
              <a:xfrm>
                <a:off x="4192" y="117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10" name="Rectangle 78"/>
              <p:cNvSpPr>
                <a:spLocks noChangeArrowheads="1"/>
              </p:cNvSpPr>
              <p:nvPr/>
            </p:nvSpPr>
            <p:spPr bwMode="auto">
              <a:xfrm>
                <a:off x="3954" y="933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78311" name="Rectangle 79"/>
              <p:cNvSpPr>
                <a:spLocks noChangeArrowheads="1"/>
              </p:cNvSpPr>
              <p:nvPr/>
            </p:nvSpPr>
            <p:spPr bwMode="auto">
              <a:xfrm>
                <a:off x="4438" y="933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78312" name="Text Box 80"/>
              <p:cNvSpPr txBox="1">
                <a:spLocks noChangeArrowheads="1"/>
              </p:cNvSpPr>
              <p:nvPr/>
            </p:nvSpPr>
            <p:spPr bwMode="auto">
              <a:xfrm>
                <a:off x="4186" y="936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</p:grpSp>
        <p:sp>
          <p:nvSpPr>
            <p:cNvPr id="178278" name="AutoShape 81"/>
            <p:cNvSpPr>
              <a:spLocks noChangeArrowheads="1"/>
            </p:cNvSpPr>
            <p:nvPr/>
          </p:nvSpPr>
          <p:spPr bwMode="auto">
            <a:xfrm rot="5400000" flipV="1">
              <a:off x="1011" y="3088"/>
              <a:ext cx="586" cy="6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2 w 21600"/>
                <a:gd name="T13" fmla="*/ 2923 h 21600"/>
                <a:gd name="T14" fmla="*/ 18209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8181" name="Group 82"/>
          <p:cNvGrpSpPr>
            <a:grpSpLocks/>
          </p:cNvGrpSpPr>
          <p:nvPr/>
        </p:nvGrpSpPr>
        <p:grpSpPr bwMode="auto">
          <a:xfrm>
            <a:off x="2914650" y="153988"/>
            <a:ext cx="5695950" cy="5565775"/>
            <a:chOff x="1836" y="97"/>
            <a:chExt cx="3588" cy="3506"/>
          </a:xfrm>
        </p:grpSpPr>
        <p:grpSp>
          <p:nvGrpSpPr>
            <p:cNvPr id="178213" name="Group 83"/>
            <p:cNvGrpSpPr>
              <a:grpSpLocks/>
            </p:cNvGrpSpPr>
            <p:nvPr/>
          </p:nvGrpSpPr>
          <p:grpSpPr bwMode="auto">
            <a:xfrm rot="-5400000">
              <a:off x="158" y="1777"/>
              <a:ext cx="3356" cy="0"/>
              <a:chOff x="1030" y="2688"/>
              <a:chExt cx="3356" cy="0"/>
            </a:xfrm>
          </p:grpSpPr>
          <p:sp>
            <p:nvSpPr>
              <p:cNvPr id="178260" name="Line 84"/>
              <p:cNvSpPr>
                <a:spLocks noChangeShapeType="1"/>
              </p:cNvSpPr>
              <p:nvPr/>
            </p:nvSpPr>
            <p:spPr bwMode="auto">
              <a:xfrm flipV="1">
                <a:off x="1030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1" name="Line 85"/>
              <p:cNvSpPr>
                <a:spLocks noChangeShapeType="1"/>
              </p:cNvSpPr>
              <p:nvPr/>
            </p:nvSpPr>
            <p:spPr bwMode="auto">
              <a:xfrm flipV="1">
                <a:off x="1275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2" name="Line 86"/>
              <p:cNvSpPr>
                <a:spLocks noChangeShapeType="1"/>
              </p:cNvSpPr>
              <p:nvPr/>
            </p:nvSpPr>
            <p:spPr bwMode="auto">
              <a:xfrm flipV="1">
                <a:off x="1413" y="2688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3" name="Line 87"/>
              <p:cNvSpPr>
                <a:spLocks noChangeShapeType="1"/>
              </p:cNvSpPr>
              <p:nvPr/>
            </p:nvSpPr>
            <p:spPr bwMode="auto">
              <a:xfrm flipV="1">
                <a:off x="1652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4" name="Line 88"/>
              <p:cNvSpPr>
                <a:spLocks noChangeShapeType="1"/>
              </p:cNvSpPr>
              <p:nvPr/>
            </p:nvSpPr>
            <p:spPr bwMode="auto">
              <a:xfrm flipV="1">
                <a:off x="1809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5" name="Line 89"/>
              <p:cNvSpPr>
                <a:spLocks noChangeShapeType="1"/>
              </p:cNvSpPr>
              <p:nvPr/>
            </p:nvSpPr>
            <p:spPr bwMode="auto">
              <a:xfrm flipV="1">
                <a:off x="2048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6" name="Line 90"/>
              <p:cNvSpPr>
                <a:spLocks noChangeShapeType="1"/>
              </p:cNvSpPr>
              <p:nvPr/>
            </p:nvSpPr>
            <p:spPr bwMode="auto">
              <a:xfrm flipV="1">
                <a:off x="2431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7" name="Line 91"/>
              <p:cNvSpPr>
                <a:spLocks noChangeShapeType="1"/>
              </p:cNvSpPr>
              <p:nvPr/>
            </p:nvSpPr>
            <p:spPr bwMode="auto">
              <a:xfrm flipV="1">
                <a:off x="2582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8" name="Line 92"/>
              <p:cNvSpPr>
                <a:spLocks noChangeShapeType="1"/>
              </p:cNvSpPr>
              <p:nvPr/>
            </p:nvSpPr>
            <p:spPr bwMode="auto">
              <a:xfrm flipV="1">
                <a:off x="3349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69" name="Line 93"/>
              <p:cNvSpPr>
                <a:spLocks noChangeShapeType="1"/>
              </p:cNvSpPr>
              <p:nvPr/>
            </p:nvSpPr>
            <p:spPr bwMode="auto">
              <a:xfrm flipV="1">
                <a:off x="4141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0" name="Line 94"/>
              <p:cNvSpPr>
                <a:spLocks noChangeShapeType="1"/>
              </p:cNvSpPr>
              <p:nvPr/>
            </p:nvSpPr>
            <p:spPr bwMode="auto">
              <a:xfrm flipV="1">
                <a:off x="2199" y="2688"/>
                <a:ext cx="23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1" name="Line 95"/>
              <p:cNvSpPr>
                <a:spLocks noChangeShapeType="1"/>
              </p:cNvSpPr>
              <p:nvPr/>
            </p:nvSpPr>
            <p:spPr bwMode="auto">
              <a:xfrm flipV="1">
                <a:off x="2827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2" name="Line 96"/>
              <p:cNvSpPr>
                <a:spLocks noChangeShapeType="1"/>
              </p:cNvSpPr>
              <p:nvPr/>
            </p:nvSpPr>
            <p:spPr bwMode="auto">
              <a:xfrm flipV="1">
                <a:off x="2966" y="2688"/>
                <a:ext cx="23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3" name="Line 97"/>
              <p:cNvSpPr>
                <a:spLocks noChangeShapeType="1"/>
              </p:cNvSpPr>
              <p:nvPr/>
            </p:nvSpPr>
            <p:spPr bwMode="auto">
              <a:xfrm flipV="1">
                <a:off x="3198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4" name="Line 98"/>
              <p:cNvSpPr>
                <a:spLocks noChangeShapeType="1"/>
              </p:cNvSpPr>
              <p:nvPr/>
            </p:nvSpPr>
            <p:spPr bwMode="auto">
              <a:xfrm flipV="1">
                <a:off x="3600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5" name="Line 99"/>
              <p:cNvSpPr>
                <a:spLocks noChangeShapeType="1"/>
              </p:cNvSpPr>
              <p:nvPr/>
            </p:nvSpPr>
            <p:spPr bwMode="auto">
              <a:xfrm flipV="1">
                <a:off x="3984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76" name="Line 100"/>
              <p:cNvSpPr>
                <a:spLocks noChangeShapeType="1"/>
              </p:cNvSpPr>
              <p:nvPr/>
            </p:nvSpPr>
            <p:spPr bwMode="auto">
              <a:xfrm flipV="1">
                <a:off x="3751" y="2688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214" name="Group 101"/>
            <p:cNvGrpSpPr>
              <a:grpSpLocks/>
            </p:cNvGrpSpPr>
            <p:nvPr/>
          </p:nvGrpSpPr>
          <p:grpSpPr bwMode="auto">
            <a:xfrm>
              <a:off x="2020" y="3603"/>
              <a:ext cx="3356" cy="0"/>
              <a:chOff x="1030" y="2688"/>
              <a:chExt cx="3356" cy="0"/>
            </a:xfrm>
          </p:grpSpPr>
          <p:sp>
            <p:nvSpPr>
              <p:cNvPr id="178243" name="Line 102"/>
              <p:cNvSpPr>
                <a:spLocks noChangeShapeType="1"/>
              </p:cNvSpPr>
              <p:nvPr/>
            </p:nvSpPr>
            <p:spPr bwMode="auto">
              <a:xfrm flipV="1">
                <a:off x="1030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4" name="Line 103"/>
              <p:cNvSpPr>
                <a:spLocks noChangeShapeType="1"/>
              </p:cNvSpPr>
              <p:nvPr/>
            </p:nvSpPr>
            <p:spPr bwMode="auto">
              <a:xfrm flipV="1">
                <a:off x="1275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5" name="Line 104"/>
              <p:cNvSpPr>
                <a:spLocks noChangeShapeType="1"/>
              </p:cNvSpPr>
              <p:nvPr/>
            </p:nvSpPr>
            <p:spPr bwMode="auto">
              <a:xfrm flipV="1">
                <a:off x="1413" y="2688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6" name="Line 105"/>
              <p:cNvSpPr>
                <a:spLocks noChangeShapeType="1"/>
              </p:cNvSpPr>
              <p:nvPr/>
            </p:nvSpPr>
            <p:spPr bwMode="auto">
              <a:xfrm flipV="1">
                <a:off x="1652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7" name="Line 106"/>
              <p:cNvSpPr>
                <a:spLocks noChangeShapeType="1"/>
              </p:cNvSpPr>
              <p:nvPr/>
            </p:nvSpPr>
            <p:spPr bwMode="auto">
              <a:xfrm flipV="1">
                <a:off x="1809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8" name="Line 107"/>
              <p:cNvSpPr>
                <a:spLocks noChangeShapeType="1"/>
              </p:cNvSpPr>
              <p:nvPr/>
            </p:nvSpPr>
            <p:spPr bwMode="auto">
              <a:xfrm flipV="1">
                <a:off x="2048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49" name="Line 108"/>
              <p:cNvSpPr>
                <a:spLocks noChangeShapeType="1"/>
              </p:cNvSpPr>
              <p:nvPr/>
            </p:nvSpPr>
            <p:spPr bwMode="auto">
              <a:xfrm flipV="1">
                <a:off x="2431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0" name="Line 109"/>
              <p:cNvSpPr>
                <a:spLocks noChangeShapeType="1"/>
              </p:cNvSpPr>
              <p:nvPr/>
            </p:nvSpPr>
            <p:spPr bwMode="auto">
              <a:xfrm flipV="1">
                <a:off x="2582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1" name="Line 110"/>
              <p:cNvSpPr>
                <a:spLocks noChangeShapeType="1"/>
              </p:cNvSpPr>
              <p:nvPr/>
            </p:nvSpPr>
            <p:spPr bwMode="auto">
              <a:xfrm flipV="1">
                <a:off x="3349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2" name="Line 111"/>
              <p:cNvSpPr>
                <a:spLocks noChangeShapeType="1"/>
              </p:cNvSpPr>
              <p:nvPr/>
            </p:nvSpPr>
            <p:spPr bwMode="auto">
              <a:xfrm flipV="1">
                <a:off x="4141" y="2688"/>
                <a:ext cx="24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3" name="Line 112"/>
              <p:cNvSpPr>
                <a:spLocks noChangeShapeType="1"/>
              </p:cNvSpPr>
              <p:nvPr/>
            </p:nvSpPr>
            <p:spPr bwMode="auto">
              <a:xfrm flipV="1">
                <a:off x="2199" y="2688"/>
                <a:ext cx="23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4" name="Line 113"/>
              <p:cNvSpPr>
                <a:spLocks noChangeShapeType="1"/>
              </p:cNvSpPr>
              <p:nvPr/>
            </p:nvSpPr>
            <p:spPr bwMode="auto">
              <a:xfrm flipV="1">
                <a:off x="2827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5" name="Line 114"/>
              <p:cNvSpPr>
                <a:spLocks noChangeShapeType="1"/>
              </p:cNvSpPr>
              <p:nvPr/>
            </p:nvSpPr>
            <p:spPr bwMode="auto">
              <a:xfrm flipV="1">
                <a:off x="2966" y="2688"/>
                <a:ext cx="232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6" name="Line 115"/>
              <p:cNvSpPr>
                <a:spLocks noChangeShapeType="1"/>
              </p:cNvSpPr>
              <p:nvPr/>
            </p:nvSpPr>
            <p:spPr bwMode="auto">
              <a:xfrm flipV="1">
                <a:off x="3198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7" name="Line 116"/>
              <p:cNvSpPr>
                <a:spLocks noChangeShapeType="1"/>
              </p:cNvSpPr>
              <p:nvPr/>
            </p:nvSpPr>
            <p:spPr bwMode="auto">
              <a:xfrm flipV="1">
                <a:off x="3600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8" name="Line 117"/>
              <p:cNvSpPr>
                <a:spLocks noChangeShapeType="1"/>
              </p:cNvSpPr>
              <p:nvPr/>
            </p:nvSpPr>
            <p:spPr bwMode="auto">
              <a:xfrm flipV="1">
                <a:off x="3984" y="2688"/>
                <a:ext cx="151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59" name="Line 118"/>
              <p:cNvSpPr>
                <a:spLocks noChangeShapeType="1"/>
              </p:cNvSpPr>
              <p:nvPr/>
            </p:nvSpPr>
            <p:spPr bwMode="auto">
              <a:xfrm flipV="1">
                <a:off x="3751" y="2688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215" name="Group 119"/>
            <p:cNvGrpSpPr>
              <a:grpSpLocks/>
            </p:cNvGrpSpPr>
            <p:nvPr/>
          </p:nvGrpSpPr>
          <p:grpSpPr bwMode="auto">
            <a:xfrm>
              <a:off x="1917" y="97"/>
              <a:ext cx="3507" cy="3410"/>
              <a:chOff x="1917" y="97"/>
              <a:chExt cx="3507" cy="3410"/>
            </a:xfrm>
          </p:grpSpPr>
          <p:sp>
            <p:nvSpPr>
              <p:cNvPr id="178216" name="Line 120"/>
              <p:cNvSpPr>
                <a:spLocks noChangeShapeType="1"/>
              </p:cNvSpPr>
              <p:nvPr/>
            </p:nvSpPr>
            <p:spPr bwMode="auto">
              <a:xfrm flipV="1">
                <a:off x="2020" y="99"/>
                <a:ext cx="3356" cy="33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17" name="Rectangle 121"/>
              <p:cNvSpPr>
                <a:spLocks noChangeArrowheads="1"/>
              </p:cNvSpPr>
              <p:nvPr/>
            </p:nvSpPr>
            <p:spPr bwMode="auto">
              <a:xfrm>
                <a:off x="1917" y="97"/>
                <a:ext cx="3507" cy="34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8218" name="Group 122"/>
              <p:cNvGrpSpPr>
                <a:grpSpLocks/>
              </p:cNvGrpSpPr>
              <p:nvPr/>
            </p:nvGrpSpPr>
            <p:grpSpPr bwMode="auto">
              <a:xfrm>
                <a:off x="2329" y="480"/>
                <a:ext cx="2663" cy="2688"/>
                <a:chOff x="2329" y="480"/>
                <a:chExt cx="2663" cy="2688"/>
              </a:xfrm>
            </p:grpSpPr>
            <p:sp>
              <p:nvSpPr>
                <p:cNvPr id="178219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2329" y="550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0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3168" y="2968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1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741" y="2931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2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3213" y="1344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3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2352" y="2115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4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3984" y="576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5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3936" y="2104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26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4704" y="1291"/>
                  <a:ext cx="147" cy="104"/>
                </a:xfrm>
                <a:prstGeom prst="line">
                  <a:avLst/>
                </a:prstGeom>
                <a:noFill/>
                <a:ln w="412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8227" name="Group 131"/>
                <p:cNvGrpSpPr>
                  <a:grpSpLocks/>
                </p:cNvGrpSpPr>
                <p:nvPr/>
              </p:nvGrpSpPr>
              <p:grpSpPr bwMode="auto">
                <a:xfrm>
                  <a:off x="3124" y="480"/>
                  <a:ext cx="284" cy="256"/>
                  <a:chOff x="3124" y="480"/>
                  <a:chExt cx="284" cy="256"/>
                </a:xfrm>
              </p:grpSpPr>
              <p:sp>
                <p:nvSpPr>
                  <p:cNvPr id="178240" name="Line 1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24" y="660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41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04" y="556"/>
                    <a:ext cx="125" cy="104"/>
                  </a:xfrm>
                  <a:prstGeom prst="line">
                    <a:avLst/>
                  </a:prstGeom>
                  <a:noFill/>
                  <a:ln w="412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42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29" y="480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228" name="Group 135"/>
                <p:cNvGrpSpPr>
                  <a:grpSpLocks/>
                </p:cNvGrpSpPr>
                <p:nvPr/>
              </p:nvGrpSpPr>
              <p:grpSpPr bwMode="auto">
                <a:xfrm>
                  <a:off x="4708" y="2064"/>
                  <a:ext cx="284" cy="256"/>
                  <a:chOff x="4708" y="2064"/>
                  <a:chExt cx="284" cy="256"/>
                </a:xfrm>
              </p:grpSpPr>
              <p:sp>
                <p:nvSpPr>
                  <p:cNvPr id="178237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8" y="2244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38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88" y="2140"/>
                    <a:ext cx="125" cy="104"/>
                  </a:xfrm>
                  <a:prstGeom prst="line">
                    <a:avLst/>
                  </a:prstGeom>
                  <a:noFill/>
                  <a:ln w="412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39" name="Line 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13" y="2064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229" name="Group 139"/>
                <p:cNvGrpSpPr>
                  <a:grpSpLocks/>
                </p:cNvGrpSpPr>
                <p:nvPr/>
              </p:nvGrpSpPr>
              <p:grpSpPr bwMode="auto">
                <a:xfrm>
                  <a:off x="2352" y="1280"/>
                  <a:ext cx="284" cy="256"/>
                  <a:chOff x="2352" y="1280"/>
                  <a:chExt cx="284" cy="256"/>
                </a:xfrm>
              </p:grpSpPr>
              <p:sp>
                <p:nvSpPr>
                  <p:cNvPr id="178234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2" y="1460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35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2" y="1356"/>
                    <a:ext cx="125" cy="104"/>
                  </a:xfrm>
                  <a:prstGeom prst="line">
                    <a:avLst/>
                  </a:prstGeom>
                  <a:noFill/>
                  <a:ln w="412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36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57" y="1280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rgbClr val="00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8230" name="Group 143"/>
                <p:cNvGrpSpPr>
                  <a:grpSpLocks/>
                </p:cNvGrpSpPr>
                <p:nvPr/>
              </p:nvGrpSpPr>
              <p:grpSpPr bwMode="auto">
                <a:xfrm>
                  <a:off x="3892" y="2912"/>
                  <a:ext cx="284" cy="256"/>
                  <a:chOff x="3892" y="2912"/>
                  <a:chExt cx="284" cy="256"/>
                </a:xfrm>
              </p:grpSpPr>
              <p:sp>
                <p:nvSpPr>
                  <p:cNvPr id="178231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92" y="3092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32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2" y="2988"/>
                    <a:ext cx="125" cy="104"/>
                  </a:xfrm>
                  <a:prstGeom prst="line">
                    <a:avLst/>
                  </a:prstGeom>
                  <a:noFill/>
                  <a:ln w="412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233" name="Line 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7" y="2912"/>
                    <a:ext cx="79" cy="76"/>
                  </a:xfrm>
                  <a:prstGeom prst="line">
                    <a:avLst/>
                  </a:prstGeom>
                  <a:noFill/>
                  <a:ln w="4127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9" name="Group 147"/>
          <p:cNvGrpSpPr>
            <a:grpSpLocks/>
          </p:cNvGrpSpPr>
          <p:nvPr/>
        </p:nvGrpSpPr>
        <p:grpSpPr bwMode="auto">
          <a:xfrm>
            <a:off x="2667000" y="152400"/>
            <a:ext cx="5943600" cy="5795963"/>
            <a:chOff x="1680" y="96"/>
            <a:chExt cx="3744" cy="3651"/>
          </a:xfrm>
        </p:grpSpPr>
        <p:grpSp>
          <p:nvGrpSpPr>
            <p:cNvPr id="178183" name="Group 148"/>
            <p:cNvGrpSpPr>
              <a:grpSpLocks/>
            </p:cNvGrpSpPr>
            <p:nvPr/>
          </p:nvGrpSpPr>
          <p:grpSpPr bwMode="auto">
            <a:xfrm>
              <a:off x="1680" y="96"/>
              <a:ext cx="3744" cy="3651"/>
              <a:chOff x="1680" y="621"/>
              <a:chExt cx="3744" cy="3651"/>
            </a:xfrm>
          </p:grpSpPr>
          <p:sp>
            <p:nvSpPr>
              <p:cNvPr id="178209" name="Line 149"/>
              <p:cNvSpPr>
                <a:spLocks noChangeShapeType="1"/>
              </p:cNvSpPr>
              <p:nvPr/>
            </p:nvSpPr>
            <p:spPr bwMode="auto">
              <a:xfrm>
                <a:off x="1917" y="4272"/>
                <a:ext cx="350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10" name="Line 150"/>
              <p:cNvSpPr>
                <a:spLocks noChangeShapeType="1"/>
              </p:cNvSpPr>
              <p:nvPr/>
            </p:nvSpPr>
            <p:spPr bwMode="auto">
              <a:xfrm rot="-5400000">
                <a:off x="-74" y="2375"/>
                <a:ext cx="350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11" name="Rectangle 151"/>
              <p:cNvSpPr>
                <a:spLocks noChangeArrowheads="1"/>
              </p:cNvSpPr>
              <p:nvPr/>
            </p:nvSpPr>
            <p:spPr bwMode="auto">
              <a:xfrm>
                <a:off x="1754" y="624"/>
                <a:ext cx="163" cy="34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212" name="Rectangle 152"/>
              <p:cNvSpPr>
                <a:spLocks noChangeArrowheads="1"/>
              </p:cNvSpPr>
              <p:nvPr/>
            </p:nvSpPr>
            <p:spPr bwMode="auto">
              <a:xfrm rot="5400000">
                <a:off x="3579" y="2432"/>
                <a:ext cx="163" cy="34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8184" name="Group 153"/>
            <p:cNvGrpSpPr>
              <a:grpSpLocks/>
            </p:cNvGrpSpPr>
            <p:nvPr/>
          </p:nvGrpSpPr>
          <p:grpSpPr bwMode="auto">
            <a:xfrm>
              <a:off x="2329" y="480"/>
              <a:ext cx="2663" cy="2688"/>
              <a:chOff x="2473" y="624"/>
              <a:chExt cx="2663" cy="2688"/>
            </a:xfrm>
          </p:grpSpPr>
          <p:sp>
            <p:nvSpPr>
              <p:cNvPr id="178185" name="Line 154"/>
              <p:cNvSpPr>
                <a:spLocks noChangeShapeType="1"/>
              </p:cNvSpPr>
              <p:nvPr/>
            </p:nvSpPr>
            <p:spPr bwMode="auto">
              <a:xfrm flipV="1">
                <a:off x="2473" y="694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86" name="Line 155"/>
              <p:cNvSpPr>
                <a:spLocks noChangeShapeType="1"/>
              </p:cNvSpPr>
              <p:nvPr/>
            </p:nvSpPr>
            <p:spPr bwMode="auto">
              <a:xfrm flipV="1">
                <a:off x="3312" y="3112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87" name="Line 156"/>
              <p:cNvSpPr>
                <a:spLocks noChangeShapeType="1"/>
              </p:cNvSpPr>
              <p:nvPr/>
            </p:nvSpPr>
            <p:spPr bwMode="auto">
              <a:xfrm flipV="1">
                <a:off x="4885" y="3075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88" name="Line 157"/>
              <p:cNvSpPr>
                <a:spLocks noChangeShapeType="1"/>
              </p:cNvSpPr>
              <p:nvPr/>
            </p:nvSpPr>
            <p:spPr bwMode="auto">
              <a:xfrm flipV="1">
                <a:off x="3357" y="1488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89" name="Line 158"/>
              <p:cNvSpPr>
                <a:spLocks noChangeShapeType="1"/>
              </p:cNvSpPr>
              <p:nvPr/>
            </p:nvSpPr>
            <p:spPr bwMode="auto">
              <a:xfrm flipV="1">
                <a:off x="2496" y="2259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90" name="Line 159"/>
              <p:cNvSpPr>
                <a:spLocks noChangeShapeType="1"/>
              </p:cNvSpPr>
              <p:nvPr/>
            </p:nvSpPr>
            <p:spPr bwMode="auto">
              <a:xfrm flipV="1">
                <a:off x="4128" y="720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91" name="Line 160"/>
              <p:cNvSpPr>
                <a:spLocks noChangeShapeType="1"/>
              </p:cNvSpPr>
              <p:nvPr/>
            </p:nvSpPr>
            <p:spPr bwMode="auto">
              <a:xfrm flipV="1">
                <a:off x="4080" y="2248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92" name="Line 161"/>
              <p:cNvSpPr>
                <a:spLocks noChangeShapeType="1"/>
              </p:cNvSpPr>
              <p:nvPr/>
            </p:nvSpPr>
            <p:spPr bwMode="auto">
              <a:xfrm flipV="1">
                <a:off x="4848" y="1435"/>
                <a:ext cx="147" cy="104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8193" name="Group 162"/>
              <p:cNvGrpSpPr>
                <a:grpSpLocks/>
              </p:cNvGrpSpPr>
              <p:nvPr/>
            </p:nvGrpSpPr>
            <p:grpSpPr bwMode="auto">
              <a:xfrm>
                <a:off x="3268" y="624"/>
                <a:ext cx="284" cy="256"/>
                <a:chOff x="3124" y="480"/>
                <a:chExt cx="284" cy="256"/>
              </a:xfrm>
            </p:grpSpPr>
            <p:sp>
              <p:nvSpPr>
                <p:cNvPr id="178206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3124" y="660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7" name="Line 164"/>
                <p:cNvSpPr>
                  <a:spLocks noChangeShapeType="1"/>
                </p:cNvSpPr>
                <p:nvPr/>
              </p:nvSpPr>
              <p:spPr bwMode="auto">
                <a:xfrm flipV="1">
                  <a:off x="3204" y="556"/>
                  <a:ext cx="125" cy="104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8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3329" y="480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194" name="Group 166"/>
              <p:cNvGrpSpPr>
                <a:grpSpLocks/>
              </p:cNvGrpSpPr>
              <p:nvPr/>
            </p:nvGrpSpPr>
            <p:grpSpPr bwMode="auto">
              <a:xfrm>
                <a:off x="4852" y="2208"/>
                <a:ext cx="284" cy="256"/>
                <a:chOff x="4708" y="2064"/>
                <a:chExt cx="284" cy="256"/>
              </a:xfrm>
            </p:grpSpPr>
            <p:sp>
              <p:nvSpPr>
                <p:cNvPr id="178203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4708" y="2244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4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4788" y="2140"/>
                  <a:ext cx="125" cy="104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5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4913" y="2064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195" name="Group 170"/>
              <p:cNvGrpSpPr>
                <a:grpSpLocks/>
              </p:cNvGrpSpPr>
              <p:nvPr/>
            </p:nvGrpSpPr>
            <p:grpSpPr bwMode="auto">
              <a:xfrm>
                <a:off x="2496" y="1424"/>
                <a:ext cx="284" cy="256"/>
                <a:chOff x="2352" y="1280"/>
                <a:chExt cx="284" cy="256"/>
              </a:xfrm>
            </p:grpSpPr>
            <p:sp>
              <p:nvSpPr>
                <p:cNvPr id="178200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2352" y="1460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1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2432" y="1356"/>
                  <a:ext cx="125" cy="104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202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2557" y="1280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8196" name="Group 174"/>
              <p:cNvGrpSpPr>
                <a:grpSpLocks/>
              </p:cNvGrpSpPr>
              <p:nvPr/>
            </p:nvGrpSpPr>
            <p:grpSpPr bwMode="auto">
              <a:xfrm>
                <a:off x="4036" y="3056"/>
                <a:ext cx="284" cy="256"/>
                <a:chOff x="3892" y="2912"/>
                <a:chExt cx="284" cy="256"/>
              </a:xfrm>
            </p:grpSpPr>
            <p:sp>
              <p:nvSpPr>
                <p:cNvPr id="178197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3892" y="3092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198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3972" y="2988"/>
                  <a:ext cx="125" cy="104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199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097" y="2912"/>
                  <a:ext cx="79" cy="76"/>
                </a:xfrm>
                <a:prstGeom prst="line">
                  <a:avLst/>
                </a:prstGeom>
                <a:noFill/>
                <a:ln w="412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33475" y="706438"/>
            <a:ext cx="6804025" cy="398462"/>
            <a:chOff x="714" y="925"/>
            <a:chExt cx="4286" cy="251"/>
          </a:xfrm>
        </p:grpSpPr>
        <p:sp>
          <p:nvSpPr>
            <p:cNvPr id="179242" name="Line 3"/>
            <p:cNvSpPr>
              <a:spLocks noChangeShapeType="1"/>
            </p:cNvSpPr>
            <p:nvPr/>
          </p:nvSpPr>
          <p:spPr bwMode="auto">
            <a:xfrm>
              <a:off x="728" y="1168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3" name="Line 4"/>
            <p:cNvSpPr>
              <a:spLocks noChangeShapeType="1"/>
            </p:cNvSpPr>
            <p:nvPr/>
          </p:nvSpPr>
          <p:spPr bwMode="auto">
            <a:xfrm>
              <a:off x="1040" y="1168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4" name="Line 5"/>
            <p:cNvSpPr>
              <a:spLocks noChangeShapeType="1"/>
            </p:cNvSpPr>
            <p:nvPr/>
          </p:nvSpPr>
          <p:spPr bwMode="auto">
            <a:xfrm>
              <a:off x="1216" y="1168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5" name="Line 6"/>
            <p:cNvSpPr>
              <a:spLocks noChangeShapeType="1"/>
            </p:cNvSpPr>
            <p:nvPr/>
          </p:nvSpPr>
          <p:spPr bwMode="auto">
            <a:xfrm>
              <a:off x="1520" y="1168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6" name="Line 7"/>
            <p:cNvSpPr>
              <a:spLocks noChangeShapeType="1"/>
            </p:cNvSpPr>
            <p:nvPr/>
          </p:nvSpPr>
          <p:spPr bwMode="auto">
            <a:xfrm>
              <a:off x="1720" y="1168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7" name="Line 8"/>
            <p:cNvSpPr>
              <a:spLocks noChangeShapeType="1"/>
            </p:cNvSpPr>
            <p:nvPr/>
          </p:nvSpPr>
          <p:spPr bwMode="auto">
            <a:xfrm>
              <a:off x="2024" y="1168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8" name="Line 9"/>
            <p:cNvSpPr>
              <a:spLocks noChangeShapeType="1"/>
            </p:cNvSpPr>
            <p:nvPr/>
          </p:nvSpPr>
          <p:spPr bwMode="auto">
            <a:xfrm>
              <a:off x="2512" y="1168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49" name="Line 10"/>
            <p:cNvSpPr>
              <a:spLocks noChangeShapeType="1"/>
            </p:cNvSpPr>
            <p:nvPr/>
          </p:nvSpPr>
          <p:spPr bwMode="auto">
            <a:xfrm>
              <a:off x="2704" y="11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50" name="Line 11"/>
            <p:cNvSpPr>
              <a:spLocks noChangeShapeType="1"/>
            </p:cNvSpPr>
            <p:nvPr/>
          </p:nvSpPr>
          <p:spPr bwMode="auto">
            <a:xfrm>
              <a:off x="3680" y="11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51" name="Line 12"/>
            <p:cNvSpPr>
              <a:spLocks noChangeShapeType="1"/>
            </p:cNvSpPr>
            <p:nvPr/>
          </p:nvSpPr>
          <p:spPr bwMode="auto">
            <a:xfrm>
              <a:off x="4688" y="1176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52" name="Text Box 13"/>
            <p:cNvSpPr txBox="1">
              <a:spLocks noChangeArrowheads="1"/>
            </p:cNvSpPr>
            <p:nvPr/>
          </p:nvSpPr>
          <p:spPr bwMode="auto">
            <a:xfrm>
              <a:off x="714" y="928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79253" name="Text Box 14"/>
            <p:cNvSpPr txBox="1">
              <a:spLocks noChangeArrowheads="1"/>
            </p:cNvSpPr>
            <p:nvPr/>
          </p:nvSpPr>
          <p:spPr bwMode="auto">
            <a:xfrm>
              <a:off x="1014" y="928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9254" name="Text Box 15"/>
            <p:cNvSpPr txBox="1">
              <a:spLocks noChangeArrowheads="1"/>
            </p:cNvSpPr>
            <p:nvPr/>
          </p:nvSpPr>
          <p:spPr bwMode="auto">
            <a:xfrm>
              <a:off x="1234" y="928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9255" name="Rectangle 16"/>
            <p:cNvSpPr>
              <a:spLocks noChangeArrowheads="1"/>
            </p:cNvSpPr>
            <p:nvPr/>
          </p:nvSpPr>
          <p:spPr bwMode="auto">
            <a:xfrm>
              <a:off x="1482" y="925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9256" name="Rectangle 17"/>
            <p:cNvSpPr>
              <a:spLocks noChangeArrowheads="1"/>
            </p:cNvSpPr>
            <p:nvPr/>
          </p:nvSpPr>
          <p:spPr bwMode="auto">
            <a:xfrm>
              <a:off x="1750" y="925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79257" name="Rectangle 18"/>
            <p:cNvSpPr>
              <a:spLocks noChangeArrowheads="1"/>
            </p:cNvSpPr>
            <p:nvPr/>
          </p:nvSpPr>
          <p:spPr bwMode="auto">
            <a:xfrm>
              <a:off x="1986" y="925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9258" name="Rectangle 19"/>
            <p:cNvSpPr>
              <a:spLocks noChangeArrowheads="1"/>
            </p:cNvSpPr>
            <p:nvPr/>
          </p:nvSpPr>
          <p:spPr bwMode="auto">
            <a:xfrm>
              <a:off x="2470" y="925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9259" name="Rectangle 20"/>
            <p:cNvSpPr>
              <a:spLocks noChangeArrowheads="1"/>
            </p:cNvSpPr>
            <p:nvPr/>
          </p:nvSpPr>
          <p:spPr bwMode="auto">
            <a:xfrm>
              <a:off x="2710" y="925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79260" name="Rectangle 21"/>
            <p:cNvSpPr>
              <a:spLocks noChangeArrowheads="1"/>
            </p:cNvSpPr>
            <p:nvPr/>
          </p:nvSpPr>
          <p:spPr bwMode="auto">
            <a:xfrm>
              <a:off x="3706" y="925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79261" name="Rectangle 22"/>
            <p:cNvSpPr>
              <a:spLocks noChangeArrowheads="1"/>
            </p:cNvSpPr>
            <p:nvPr/>
          </p:nvSpPr>
          <p:spPr bwMode="auto">
            <a:xfrm>
              <a:off x="4706" y="933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  <p:sp>
          <p:nvSpPr>
            <p:cNvPr id="179262" name="Line 23"/>
            <p:cNvSpPr>
              <a:spLocks noChangeShapeType="1"/>
            </p:cNvSpPr>
            <p:nvPr/>
          </p:nvSpPr>
          <p:spPr bwMode="auto">
            <a:xfrm>
              <a:off x="2216" y="1168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63" name="Text Box 24"/>
            <p:cNvSpPr txBox="1">
              <a:spLocks noChangeArrowheads="1"/>
            </p:cNvSpPr>
            <p:nvPr/>
          </p:nvSpPr>
          <p:spPr bwMode="auto">
            <a:xfrm>
              <a:off x="2218" y="928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9264" name="Line 25"/>
            <p:cNvSpPr>
              <a:spLocks noChangeShapeType="1"/>
            </p:cNvSpPr>
            <p:nvPr/>
          </p:nvSpPr>
          <p:spPr bwMode="auto">
            <a:xfrm>
              <a:off x="3016" y="1176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65" name="Line 26"/>
            <p:cNvSpPr>
              <a:spLocks noChangeShapeType="1"/>
            </p:cNvSpPr>
            <p:nvPr/>
          </p:nvSpPr>
          <p:spPr bwMode="auto">
            <a:xfrm>
              <a:off x="3192" y="1176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66" name="Line 27"/>
            <p:cNvSpPr>
              <a:spLocks noChangeShapeType="1"/>
            </p:cNvSpPr>
            <p:nvPr/>
          </p:nvSpPr>
          <p:spPr bwMode="auto">
            <a:xfrm>
              <a:off x="3488" y="1176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67" name="Text Box 28"/>
            <p:cNvSpPr txBox="1">
              <a:spLocks noChangeArrowheads="1"/>
            </p:cNvSpPr>
            <p:nvPr/>
          </p:nvSpPr>
          <p:spPr bwMode="auto">
            <a:xfrm>
              <a:off x="2990" y="936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9268" name="Text Box 29"/>
            <p:cNvSpPr txBox="1">
              <a:spLocks noChangeArrowheads="1"/>
            </p:cNvSpPr>
            <p:nvPr/>
          </p:nvSpPr>
          <p:spPr bwMode="auto">
            <a:xfrm>
              <a:off x="3202" y="928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9269" name="Rectangle 30"/>
            <p:cNvSpPr>
              <a:spLocks noChangeArrowheads="1"/>
            </p:cNvSpPr>
            <p:nvPr/>
          </p:nvSpPr>
          <p:spPr bwMode="auto">
            <a:xfrm>
              <a:off x="3434" y="925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9270" name="Line 31"/>
            <p:cNvSpPr>
              <a:spLocks noChangeShapeType="1"/>
            </p:cNvSpPr>
            <p:nvPr/>
          </p:nvSpPr>
          <p:spPr bwMode="auto">
            <a:xfrm>
              <a:off x="4000" y="1176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71" name="Line 32"/>
            <p:cNvSpPr>
              <a:spLocks noChangeShapeType="1"/>
            </p:cNvSpPr>
            <p:nvPr/>
          </p:nvSpPr>
          <p:spPr bwMode="auto">
            <a:xfrm>
              <a:off x="4488" y="1176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72" name="Line 33"/>
            <p:cNvSpPr>
              <a:spLocks noChangeShapeType="1"/>
            </p:cNvSpPr>
            <p:nvPr/>
          </p:nvSpPr>
          <p:spPr bwMode="auto">
            <a:xfrm>
              <a:off x="4192" y="1176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73" name="Rectangle 34"/>
            <p:cNvSpPr>
              <a:spLocks noChangeArrowheads="1"/>
            </p:cNvSpPr>
            <p:nvPr/>
          </p:nvSpPr>
          <p:spPr bwMode="auto">
            <a:xfrm>
              <a:off x="3954" y="933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9274" name="Rectangle 35"/>
            <p:cNvSpPr>
              <a:spLocks noChangeArrowheads="1"/>
            </p:cNvSpPr>
            <p:nvPr/>
          </p:nvSpPr>
          <p:spPr bwMode="auto">
            <a:xfrm>
              <a:off x="4438" y="933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9275" name="Text Box 36"/>
            <p:cNvSpPr txBox="1">
              <a:spLocks noChangeArrowheads="1"/>
            </p:cNvSpPr>
            <p:nvPr/>
          </p:nvSpPr>
          <p:spPr bwMode="auto">
            <a:xfrm>
              <a:off x="4186" y="936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390900" y="1930400"/>
            <a:ext cx="2387600" cy="1992313"/>
            <a:chOff x="1864" y="1832"/>
            <a:chExt cx="1504" cy="1255"/>
          </a:xfrm>
        </p:grpSpPr>
        <p:sp>
          <p:nvSpPr>
            <p:cNvPr id="179222" name="Line 38"/>
            <p:cNvSpPr>
              <a:spLocks noChangeShapeType="1"/>
            </p:cNvSpPr>
            <p:nvPr/>
          </p:nvSpPr>
          <p:spPr bwMode="auto">
            <a:xfrm>
              <a:off x="2464" y="2368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23" name="Text Box 39"/>
            <p:cNvSpPr txBox="1">
              <a:spLocks noChangeArrowheads="1"/>
            </p:cNvSpPr>
            <p:nvPr/>
          </p:nvSpPr>
          <p:spPr bwMode="auto">
            <a:xfrm>
              <a:off x="2482" y="216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79224" name="Line 40"/>
            <p:cNvSpPr>
              <a:spLocks noChangeShapeType="1"/>
            </p:cNvSpPr>
            <p:nvPr/>
          </p:nvSpPr>
          <p:spPr bwMode="auto">
            <a:xfrm>
              <a:off x="2272" y="2240"/>
              <a:ext cx="216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25" name="Line 41"/>
            <p:cNvSpPr>
              <a:spLocks noChangeShapeType="1"/>
            </p:cNvSpPr>
            <p:nvPr/>
          </p:nvSpPr>
          <p:spPr bwMode="auto">
            <a:xfrm>
              <a:off x="2760" y="2384"/>
              <a:ext cx="216" cy="1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26" name="Line 42"/>
            <p:cNvSpPr>
              <a:spLocks noChangeShapeType="1"/>
            </p:cNvSpPr>
            <p:nvPr/>
          </p:nvSpPr>
          <p:spPr bwMode="auto">
            <a:xfrm flipV="1">
              <a:off x="2304" y="2360"/>
              <a:ext cx="176" cy="176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27" name="Line 43"/>
            <p:cNvSpPr>
              <a:spLocks noChangeShapeType="1"/>
            </p:cNvSpPr>
            <p:nvPr/>
          </p:nvSpPr>
          <p:spPr bwMode="auto">
            <a:xfrm flipV="1">
              <a:off x="2760" y="2192"/>
              <a:ext cx="176" cy="176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28" name="Line 44"/>
            <p:cNvSpPr>
              <a:spLocks noChangeShapeType="1"/>
            </p:cNvSpPr>
            <p:nvPr/>
          </p:nvSpPr>
          <p:spPr bwMode="auto">
            <a:xfrm>
              <a:off x="1864" y="2240"/>
              <a:ext cx="3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29" name="Freeform 45"/>
            <p:cNvSpPr>
              <a:spLocks/>
            </p:cNvSpPr>
            <p:nvPr/>
          </p:nvSpPr>
          <p:spPr bwMode="auto">
            <a:xfrm>
              <a:off x="2256" y="2019"/>
              <a:ext cx="680" cy="213"/>
            </a:xfrm>
            <a:custGeom>
              <a:avLst/>
              <a:gdLst>
                <a:gd name="T0" fmla="*/ 680 w 680"/>
                <a:gd name="T1" fmla="*/ 181 h 213"/>
                <a:gd name="T2" fmla="*/ 368 w 680"/>
                <a:gd name="T3" fmla="*/ 5 h 213"/>
                <a:gd name="T4" fmla="*/ 0 w 680"/>
                <a:gd name="T5" fmla="*/ 213 h 213"/>
                <a:gd name="T6" fmla="*/ 0 60000 65536"/>
                <a:gd name="T7" fmla="*/ 0 60000 65536"/>
                <a:gd name="T8" fmla="*/ 0 60000 65536"/>
                <a:gd name="T9" fmla="*/ 0 w 680"/>
                <a:gd name="T10" fmla="*/ 0 h 213"/>
                <a:gd name="T11" fmla="*/ 680 w 680"/>
                <a:gd name="T12" fmla="*/ 213 h 2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0" h="213">
                  <a:moveTo>
                    <a:pt x="680" y="181"/>
                  </a:moveTo>
                  <a:cubicBezTo>
                    <a:pt x="580" y="90"/>
                    <a:pt x="481" y="0"/>
                    <a:pt x="368" y="5"/>
                  </a:cubicBezTo>
                  <a:cubicBezTo>
                    <a:pt x="255" y="10"/>
                    <a:pt x="61" y="178"/>
                    <a:pt x="0" y="213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30" name="Freeform 46"/>
            <p:cNvSpPr>
              <a:spLocks/>
            </p:cNvSpPr>
            <p:nvPr/>
          </p:nvSpPr>
          <p:spPr bwMode="auto">
            <a:xfrm>
              <a:off x="2304" y="2520"/>
              <a:ext cx="656" cy="179"/>
            </a:xfrm>
            <a:custGeom>
              <a:avLst/>
              <a:gdLst>
                <a:gd name="T0" fmla="*/ 656 w 656"/>
                <a:gd name="T1" fmla="*/ 0 h 179"/>
                <a:gd name="T2" fmla="*/ 344 w 656"/>
                <a:gd name="T3" fmla="*/ 176 h 179"/>
                <a:gd name="T4" fmla="*/ 0 w 656"/>
                <a:gd name="T5" fmla="*/ 16 h 179"/>
                <a:gd name="T6" fmla="*/ 0 60000 65536"/>
                <a:gd name="T7" fmla="*/ 0 60000 65536"/>
                <a:gd name="T8" fmla="*/ 0 60000 65536"/>
                <a:gd name="T9" fmla="*/ 0 w 656"/>
                <a:gd name="T10" fmla="*/ 0 h 179"/>
                <a:gd name="T11" fmla="*/ 656 w 656"/>
                <a:gd name="T12" fmla="*/ 179 h 1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6" h="179">
                  <a:moveTo>
                    <a:pt x="656" y="0"/>
                  </a:moveTo>
                  <a:cubicBezTo>
                    <a:pt x="554" y="86"/>
                    <a:pt x="453" y="173"/>
                    <a:pt x="344" y="176"/>
                  </a:cubicBezTo>
                  <a:cubicBezTo>
                    <a:pt x="235" y="179"/>
                    <a:pt x="57" y="43"/>
                    <a:pt x="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31" name="Freeform 47"/>
            <p:cNvSpPr>
              <a:spLocks/>
            </p:cNvSpPr>
            <p:nvPr/>
          </p:nvSpPr>
          <p:spPr bwMode="auto">
            <a:xfrm>
              <a:off x="2304" y="2528"/>
              <a:ext cx="640" cy="368"/>
            </a:xfrm>
            <a:custGeom>
              <a:avLst/>
              <a:gdLst>
                <a:gd name="T0" fmla="*/ 640 w 640"/>
                <a:gd name="T1" fmla="*/ 0 h 368"/>
                <a:gd name="T2" fmla="*/ 392 w 640"/>
                <a:gd name="T3" fmla="*/ 360 h 368"/>
                <a:gd name="T4" fmla="*/ 0 w 640"/>
                <a:gd name="T5" fmla="*/ 48 h 368"/>
                <a:gd name="T6" fmla="*/ 0 60000 65536"/>
                <a:gd name="T7" fmla="*/ 0 60000 65536"/>
                <a:gd name="T8" fmla="*/ 0 60000 65536"/>
                <a:gd name="T9" fmla="*/ 0 w 640"/>
                <a:gd name="T10" fmla="*/ 0 h 368"/>
                <a:gd name="T11" fmla="*/ 640 w 640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0" h="368">
                  <a:moveTo>
                    <a:pt x="640" y="0"/>
                  </a:moveTo>
                  <a:cubicBezTo>
                    <a:pt x="569" y="176"/>
                    <a:pt x="499" y="352"/>
                    <a:pt x="392" y="360"/>
                  </a:cubicBezTo>
                  <a:cubicBezTo>
                    <a:pt x="285" y="368"/>
                    <a:pt x="65" y="100"/>
                    <a:pt x="0" y="48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32" name="Line 48"/>
            <p:cNvSpPr>
              <a:spLocks noChangeShapeType="1"/>
            </p:cNvSpPr>
            <p:nvPr/>
          </p:nvSpPr>
          <p:spPr bwMode="auto">
            <a:xfrm>
              <a:off x="2928" y="2200"/>
              <a:ext cx="4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33" name="Text Box 49"/>
            <p:cNvSpPr txBox="1">
              <a:spLocks noChangeArrowheads="1"/>
            </p:cNvSpPr>
            <p:nvPr/>
          </p:nvSpPr>
          <p:spPr bwMode="auto">
            <a:xfrm>
              <a:off x="1906" y="2032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79234" name="Text Box 50"/>
            <p:cNvSpPr txBox="1">
              <a:spLocks noChangeArrowheads="1"/>
            </p:cNvSpPr>
            <p:nvPr/>
          </p:nvSpPr>
          <p:spPr bwMode="auto">
            <a:xfrm>
              <a:off x="2310" y="2120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79235" name="Text Box 51"/>
            <p:cNvSpPr txBox="1">
              <a:spLocks noChangeArrowheads="1"/>
            </p:cNvSpPr>
            <p:nvPr/>
          </p:nvSpPr>
          <p:spPr bwMode="auto">
            <a:xfrm>
              <a:off x="2210" y="2296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79236" name="Text Box 52"/>
            <p:cNvSpPr txBox="1">
              <a:spLocks noChangeArrowheads="1"/>
            </p:cNvSpPr>
            <p:nvPr/>
          </p:nvSpPr>
          <p:spPr bwMode="auto">
            <a:xfrm>
              <a:off x="2662" y="2112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79237" name="Text Box 53"/>
            <p:cNvSpPr txBox="1">
              <a:spLocks noChangeArrowheads="1"/>
            </p:cNvSpPr>
            <p:nvPr/>
          </p:nvSpPr>
          <p:spPr bwMode="auto">
            <a:xfrm>
              <a:off x="2658" y="2360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79238" name="Text Box 54"/>
            <p:cNvSpPr txBox="1">
              <a:spLocks noChangeArrowheads="1"/>
            </p:cNvSpPr>
            <p:nvPr/>
          </p:nvSpPr>
          <p:spPr bwMode="auto">
            <a:xfrm>
              <a:off x="2602" y="2856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79239" name="Text Box 55"/>
            <p:cNvSpPr txBox="1">
              <a:spLocks noChangeArrowheads="1"/>
            </p:cNvSpPr>
            <p:nvPr/>
          </p:nvSpPr>
          <p:spPr bwMode="auto">
            <a:xfrm>
              <a:off x="2550" y="2504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79240" name="Text Box 56"/>
            <p:cNvSpPr txBox="1">
              <a:spLocks noChangeArrowheads="1"/>
            </p:cNvSpPr>
            <p:nvPr/>
          </p:nvSpPr>
          <p:spPr bwMode="auto">
            <a:xfrm>
              <a:off x="2494" y="1832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79241" name="Text Box 57"/>
            <p:cNvSpPr txBox="1">
              <a:spLocks noChangeArrowheads="1"/>
            </p:cNvSpPr>
            <p:nvPr/>
          </p:nvSpPr>
          <p:spPr bwMode="auto">
            <a:xfrm>
              <a:off x="3010" y="1992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041400" y="4198938"/>
            <a:ext cx="6886575" cy="1474787"/>
            <a:chOff x="656" y="3125"/>
            <a:chExt cx="4338" cy="929"/>
          </a:xfrm>
        </p:grpSpPr>
        <p:sp>
          <p:nvSpPr>
            <p:cNvPr id="179206" name="Line 59"/>
            <p:cNvSpPr>
              <a:spLocks noChangeShapeType="1"/>
            </p:cNvSpPr>
            <p:nvPr/>
          </p:nvSpPr>
          <p:spPr bwMode="auto">
            <a:xfrm>
              <a:off x="1824" y="3344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07" name="Line 60"/>
            <p:cNvSpPr>
              <a:spLocks noChangeShapeType="1"/>
            </p:cNvSpPr>
            <p:nvPr/>
          </p:nvSpPr>
          <p:spPr bwMode="auto">
            <a:xfrm>
              <a:off x="4016" y="3504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08" name="Line 61"/>
            <p:cNvSpPr>
              <a:spLocks noChangeShapeType="1"/>
            </p:cNvSpPr>
            <p:nvPr/>
          </p:nvSpPr>
          <p:spPr bwMode="auto">
            <a:xfrm>
              <a:off x="1816" y="3632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09" name="Line 62"/>
            <p:cNvSpPr>
              <a:spLocks noChangeShapeType="1"/>
            </p:cNvSpPr>
            <p:nvPr/>
          </p:nvSpPr>
          <p:spPr bwMode="auto">
            <a:xfrm>
              <a:off x="2984" y="3344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10" name="Line 63"/>
            <p:cNvSpPr>
              <a:spLocks noChangeShapeType="1"/>
            </p:cNvSpPr>
            <p:nvPr/>
          </p:nvSpPr>
          <p:spPr bwMode="auto">
            <a:xfrm>
              <a:off x="2984" y="3688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211" name="Text Box 64"/>
            <p:cNvSpPr txBox="1">
              <a:spLocks noChangeArrowheads="1"/>
            </p:cNvSpPr>
            <p:nvPr/>
          </p:nvSpPr>
          <p:spPr bwMode="auto">
            <a:xfrm>
              <a:off x="656" y="3304"/>
              <a:ext cx="840" cy="750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Sub-repeats:</a:t>
              </a:r>
            </a:p>
            <a:p>
              <a:r>
                <a:rPr lang="en-US" sz="1800"/>
                <a:t> edges in the</a:t>
              </a:r>
            </a:p>
            <a:p>
              <a:r>
                <a:rPr lang="en-US" sz="1800"/>
                <a:t> repeat</a:t>
              </a:r>
            </a:p>
            <a:p>
              <a:r>
                <a:rPr lang="en-US" sz="1800"/>
                <a:t> graph</a:t>
              </a:r>
            </a:p>
          </p:txBody>
        </p:sp>
        <p:sp>
          <p:nvSpPr>
            <p:cNvPr id="179212" name="Text Box 65"/>
            <p:cNvSpPr txBox="1">
              <a:spLocks noChangeArrowheads="1"/>
            </p:cNvSpPr>
            <p:nvPr/>
          </p:nvSpPr>
          <p:spPr bwMode="auto">
            <a:xfrm>
              <a:off x="2018" y="3216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2 copies</a:t>
              </a:r>
            </a:p>
          </p:txBody>
        </p:sp>
        <p:sp>
          <p:nvSpPr>
            <p:cNvPr id="179213" name="Text Box 66"/>
            <p:cNvSpPr txBox="1">
              <a:spLocks noChangeArrowheads="1"/>
            </p:cNvSpPr>
            <p:nvPr/>
          </p:nvSpPr>
          <p:spPr bwMode="auto">
            <a:xfrm>
              <a:off x="2018" y="3528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2 copies</a:t>
              </a:r>
            </a:p>
          </p:txBody>
        </p:sp>
        <p:sp>
          <p:nvSpPr>
            <p:cNvPr id="179214" name="Text Box 67"/>
            <p:cNvSpPr txBox="1">
              <a:spLocks noChangeArrowheads="1"/>
            </p:cNvSpPr>
            <p:nvPr/>
          </p:nvSpPr>
          <p:spPr bwMode="auto">
            <a:xfrm>
              <a:off x="3218" y="3208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2 copies</a:t>
              </a:r>
            </a:p>
          </p:txBody>
        </p:sp>
        <p:sp>
          <p:nvSpPr>
            <p:cNvPr id="179215" name="Text Box 68"/>
            <p:cNvSpPr txBox="1">
              <a:spLocks noChangeArrowheads="1"/>
            </p:cNvSpPr>
            <p:nvPr/>
          </p:nvSpPr>
          <p:spPr bwMode="auto">
            <a:xfrm>
              <a:off x="3234" y="3560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/>
                <a:t>2 copies</a:t>
              </a:r>
            </a:p>
          </p:txBody>
        </p:sp>
        <p:sp>
          <p:nvSpPr>
            <p:cNvPr id="179216" name="Text Box 69"/>
            <p:cNvSpPr txBox="1">
              <a:spLocks noChangeArrowheads="1"/>
            </p:cNvSpPr>
            <p:nvPr/>
          </p:nvSpPr>
          <p:spPr bwMode="auto">
            <a:xfrm>
              <a:off x="4402" y="3384"/>
              <a:ext cx="59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/>
                <a:t>4 copies</a:t>
              </a:r>
            </a:p>
          </p:txBody>
        </p:sp>
        <p:sp>
          <p:nvSpPr>
            <p:cNvPr id="179217" name="Rectangle 70"/>
            <p:cNvSpPr>
              <a:spLocks noChangeArrowheads="1"/>
            </p:cNvSpPr>
            <p:nvPr/>
          </p:nvSpPr>
          <p:spPr bwMode="auto">
            <a:xfrm>
              <a:off x="4026" y="3293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  <a:endParaRPr lang="en-US" altLang="zh-CN" sz="1800" b="1"/>
            </a:p>
          </p:txBody>
        </p:sp>
        <p:sp>
          <p:nvSpPr>
            <p:cNvPr id="179218" name="Rectangle 71"/>
            <p:cNvSpPr>
              <a:spLocks noChangeArrowheads="1"/>
            </p:cNvSpPr>
            <p:nvPr/>
          </p:nvSpPr>
          <p:spPr bwMode="auto">
            <a:xfrm>
              <a:off x="2954" y="3125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  <a:endParaRPr lang="en-US" altLang="zh-CN" sz="1800" b="1"/>
            </a:p>
          </p:txBody>
        </p:sp>
        <p:sp>
          <p:nvSpPr>
            <p:cNvPr id="179219" name="Rectangle 72"/>
            <p:cNvSpPr>
              <a:spLocks noChangeArrowheads="1"/>
            </p:cNvSpPr>
            <p:nvPr/>
          </p:nvSpPr>
          <p:spPr bwMode="auto">
            <a:xfrm>
              <a:off x="1782" y="3133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800" b="1"/>
                <a:t>B</a:t>
              </a:r>
            </a:p>
          </p:txBody>
        </p:sp>
        <p:sp>
          <p:nvSpPr>
            <p:cNvPr id="179220" name="Rectangle 73"/>
            <p:cNvSpPr>
              <a:spLocks noChangeArrowheads="1"/>
            </p:cNvSpPr>
            <p:nvPr/>
          </p:nvSpPr>
          <p:spPr bwMode="auto">
            <a:xfrm>
              <a:off x="1786" y="3629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  <a:endParaRPr lang="en-US" altLang="zh-CN" sz="1800" b="1"/>
            </a:p>
          </p:txBody>
        </p:sp>
        <p:sp>
          <p:nvSpPr>
            <p:cNvPr id="179221" name="Rectangle 74"/>
            <p:cNvSpPr>
              <a:spLocks noChangeArrowheads="1"/>
            </p:cNvSpPr>
            <p:nvPr/>
          </p:nvSpPr>
          <p:spPr bwMode="auto">
            <a:xfrm>
              <a:off x="2942" y="3685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800" b="1"/>
                <a:t>G</a:t>
              </a:r>
            </a:p>
          </p:txBody>
        </p:sp>
      </p:grpSp>
      <p:sp>
        <p:nvSpPr>
          <p:cNvPr id="64587" name="Text Box 75"/>
          <p:cNvSpPr txBox="1">
            <a:spLocks noChangeArrowheads="1"/>
          </p:cNvSpPr>
          <p:nvPr/>
        </p:nvSpPr>
        <p:spPr bwMode="auto">
          <a:xfrm>
            <a:off x="1431925" y="2720975"/>
            <a:ext cx="1868488" cy="4572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/>
              <a:t>repeat 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87" grpId="0" autoUpdateAnimBg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19100"/>
            <a:ext cx="7532688" cy="787400"/>
          </a:xfrm>
        </p:spPr>
        <p:txBody>
          <a:bodyPr/>
          <a:lstStyle/>
          <a:p>
            <a:r>
              <a:rPr lang="en-US" altLang="zh-CN" sz="3200" b="1" smtClean="0"/>
              <a:t>In reality, repeats are usually imperfect</a:t>
            </a:r>
          </a:p>
        </p:txBody>
      </p:sp>
      <p:grpSp>
        <p:nvGrpSpPr>
          <p:cNvPr id="180227" name="Group 101"/>
          <p:cNvGrpSpPr>
            <a:grpSpLocks/>
          </p:cNvGrpSpPr>
          <p:nvPr/>
        </p:nvGrpSpPr>
        <p:grpSpPr bwMode="auto">
          <a:xfrm>
            <a:off x="1101725" y="2178050"/>
            <a:ext cx="6518275" cy="665163"/>
            <a:chOff x="694" y="1172"/>
            <a:chExt cx="4106" cy="419"/>
          </a:xfrm>
        </p:grpSpPr>
        <p:sp>
          <p:nvSpPr>
            <p:cNvPr id="180242" name="Line 5"/>
            <p:cNvSpPr>
              <a:spLocks noChangeShapeType="1"/>
            </p:cNvSpPr>
            <p:nvPr/>
          </p:nvSpPr>
          <p:spPr bwMode="auto">
            <a:xfrm>
              <a:off x="760" y="1384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3" name="Line 6"/>
            <p:cNvSpPr>
              <a:spLocks noChangeShapeType="1"/>
            </p:cNvSpPr>
            <p:nvPr/>
          </p:nvSpPr>
          <p:spPr bwMode="auto">
            <a:xfrm>
              <a:off x="1080" y="1384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4" name="Line 7"/>
            <p:cNvSpPr>
              <a:spLocks noChangeShapeType="1"/>
            </p:cNvSpPr>
            <p:nvPr/>
          </p:nvSpPr>
          <p:spPr bwMode="auto">
            <a:xfrm>
              <a:off x="1256" y="1384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5" name="Line 8"/>
            <p:cNvSpPr>
              <a:spLocks noChangeShapeType="1"/>
            </p:cNvSpPr>
            <p:nvPr/>
          </p:nvSpPr>
          <p:spPr bwMode="auto">
            <a:xfrm>
              <a:off x="1496" y="1384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6" name="Line 9"/>
            <p:cNvSpPr>
              <a:spLocks noChangeShapeType="1"/>
            </p:cNvSpPr>
            <p:nvPr/>
          </p:nvSpPr>
          <p:spPr bwMode="auto">
            <a:xfrm>
              <a:off x="1832" y="1384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7" name="Line 10"/>
            <p:cNvSpPr>
              <a:spLocks noChangeShapeType="1"/>
            </p:cNvSpPr>
            <p:nvPr/>
          </p:nvSpPr>
          <p:spPr bwMode="auto">
            <a:xfrm>
              <a:off x="2712" y="1384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8" name="Line 11"/>
            <p:cNvSpPr>
              <a:spLocks noChangeShapeType="1"/>
            </p:cNvSpPr>
            <p:nvPr/>
          </p:nvSpPr>
          <p:spPr bwMode="auto">
            <a:xfrm>
              <a:off x="4296" y="1384"/>
              <a:ext cx="5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9" name="Text Box 12"/>
            <p:cNvSpPr txBox="1">
              <a:spLocks noChangeArrowheads="1"/>
            </p:cNvSpPr>
            <p:nvPr/>
          </p:nvSpPr>
          <p:spPr bwMode="auto">
            <a:xfrm>
              <a:off x="694" y="1175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8328</a:t>
              </a:r>
            </a:p>
          </p:txBody>
        </p:sp>
        <p:sp>
          <p:nvSpPr>
            <p:cNvPr id="180250" name="Text Box 13"/>
            <p:cNvSpPr txBox="1">
              <a:spLocks noChangeArrowheads="1"/>
            </p:cNvSpPr>
            <p:nvPr/>
          </p:nvSpPr>
          <p:spPr bwMode="auto">
            <a:xfrm>
              <a:off x="1010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80251" name="Text Box 14"/>
            <p:cNvSpPr txBox="1">
              <a:spLocks noChangeArrowheads="1"/>
            </p:cNvSpPr>
            <p:nvPr/>
          </p:nvSpPr>
          <p:spPr bwMode="auto">
            <a:xfrm>
              <a:off x="1233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0252" name="Rectangle 15"/>
            <p:cNvSpPr>
              <a:spLocks noChangeArrowheads="1"/>
            </p:cNvSpPr>
            <p:nvPr/>
          </p:nvSpPr>
          <p:spPr bwMode="auto">
            <a:xfrm>
              <a:off x="1493" y="1172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80253" name="Rectangle 16"/>
            <p:cNvSpPr>
              <a:spLocks noChangeArrowheads="1"/>
            </p:cNvSpPr>
            <p:nvPr/>
          </p:nvSpPr>
          <p:spPr bwMode="auto">
            <a:xfrm>
              <a:off x="1789" y="1172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2905</a:t>
              </a:r>
            </a:p>
          </p:txBody>
        </p:sp>
        <p:sp>
          <p:nvSpPr>
            <p:cNvPr id="180254" name="Rectangle 17"/>
            <p:cNvSpPr>
              <a:spLocks noChangeArrowheads="1"/>
            </p:cNvSpPr>
            <p:nvPr/>
          </p:nvSpPr>
          <p:spPr bwMode="auto">
            <a:xfrm>
              <a:off x="2626" y="1172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381</a:t>
              </a:r>
            </a:p>
          </p:txBody>
        </p:sp>
        <p:sp>
          <p:nvSpPr>
            <p:cNvPr id="180255" name="Rectangle 18"/>
            <p:cNvSpPr>
              <a:spLocks noChangeArrowheads="1"/>
            </p:cNvSpPr>
            <p:nvPr/>
          </p:nvSpPr>
          <p:spPr bwMode="auto">
            <a:xfrm>
              <a:off x="4301" y="1172"/>
              <a:ext cx="45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161442</a:t>
              </a:r>
            </a:p>
          </p:txBody>
        </p:sp>
        <p:sp>
          <p:nvSpPr>
            <p:cNvPr id="180256" name="Line 19"/>
            <p:cNvSpPr>
              <a:spLocks noChangeShapeType="1"/>
            </p:cNvSpPr>
            <p:nvPr/>
          </p:nvSpPr>
          <p:spPr bwMode="auto">
            <a:xfrm>
              <a:off x="2144" y="1384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57" name="Text Box 20"/>
            <p:cNvSpPr txBox="1">
              <a:spLocks noChangeArrowheads="1"/>
            </p:cNvSpPr>
            <p:nvPr/>
          </p:nvSpPr>
          <p:spPr bwMode="auto">
            <a:xfrm>
              <a:off x="2089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0258" name="Line 21"/>
            <p:cNvSpPr>
              <a:spLocks noChangeShapeType="1"/>
            </p:cNvSpPr>
            <p:nvPr/>
          </p:nvSpPr>
          <p:spPr bwMode="auto">
            <a:xfrm>
              <a:off x="2376" y="1384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59" name="Rectangle 22"/>
            <p:cNvSpPr>
              <a:spLocks noChangeArrowheads="1"/>
            </p:cNvSpPr>
            <p:nvPr/>
          </p:nvSpPr>
          <p:spPr bwMode="auto">
            <a:xfrm>
              <a:off x="2365" y="1172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80260" name="Line 23"/>
            <p:cNvSpPr>
              <a:spLocks noChangeShapeType="1"/>
            </p:cNvSpPr>
            <p:nvPr/>
          </p:nvSpPr>
          <p:spPr bwMode="auto">
            <a:xfrm>
              <a:off x="2904" y="1384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61" name="Text Box 24"/>
            <p:cNvSpPr txBox="1">
              <a:spLocks noChangeArrowheads="1"/>
            </p:cNvSpPr>
            <p:nvPr/>
          </p:nvSpPr>
          <p:spPr bwMode="auto">
            <a:xfrm>
              <a:off x="2834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80262" name="Line 25"/>
            <p:cNvSpPr>
              <a:spLocks noChangeShapeType="1"/>
            </p:cNvSpPr>
            <p:nvPr/>
          </p:nvSpPr>
          <p:spPr bwMode="auto">
            <a:xfrm>
              <a:off x="3096" y="1384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63" name="Text Box 26"/>
            <p:cNvSpPr txBox="1">
              <a:spLocks noChangeArrowheads="1"/>
            </p:cNvSpPr>
            <p:nvPr/>
          </p:nvSpPr>
          <p:spPr bwMode="auto">
            <a:xfrm>
              <a:off x="3057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0264" name="Line 27"/>
            <p:cNvSpPr>
              <a:spLocks noChangeShapeType="1"/>
            </p:cNvSpPr>
            <p:nvPr/>
          </p:nvSpPr>
          <p:spPr bwMode="auto">
            <a:xfrm>
              <a:off x="3336" y="1384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65" name="Rectangle 28"/>
            <p:cNvSpPr>
              <a:spLocks noChangeArrowheads="1"/>
            </p:cNvSpPr>
            <p:nvPr/>
          </p:nvSpPr>
          <p:spPr bwMode="auto">
            <a:xfrm>
              <a:off x="3317" y="1172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80266" name="Line 29"/>
            <p:cNvSpPr>
              <a:spLocks noChangeShapeType="1"/>
            </p:cNvSpPr>
            <p:nvPr/>
          </p:nvSpPr>
          <p:spPr bwMode="auto">
            <a:xfrm>
              <a:off x="3672" y="1384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67" name="Rectangle 30"/>
            <p:cNvSpPr>
              <a:spLocks noChangeArrowheads="1"/>
            </p:cNvSpPr>
            <p:nvPr/>
          </p:nvSpPr>
          <p:spPr bwMode="auto">
            <a:xfrm>
              <a:off x="3618" y="1172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381</a:t>
              </a:r>
            </a:p>
          </p:txBody>
        </p:sp>
        <p:sp>
          <p:nvSpPr>
            <p:cNvPr id="180268" name="Line 31"/>
            <p:cNvSpPr>
              <a:spLocks noChangeShapeType="1"/>
            </p:cNvSpPr>
            <p:nvPr/>
          </p:nvSpPr>
          <p:spPr bwMode="auto">
            <a:xfrm>
              <a:off x="3864" y="1384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69" name="Text Box 32"/>
            <p:cNvSpPr txBox="1">
              <a:spLocks noChangeArrowheads="1"/>
            </p:cNvSpPr>
            <p:nvPr/>
          </p:nvSpPr>
          <p:spPr bwMode="auto">
            <a:xfrm>
              <a:off x="3818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80270" name="Line 33"/>
            <p:cNvSpPr>
              <a:spLocks noChangeShapeType="1"/>
            </p:cNvSpPr>
            <p:nvPr/>
          </p:nvSpPr>
          <p:spPr bwMode="auto">
            <a:xfrm>
              <a:off x="4056" y="1384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71" name="Text Box 34"/>
            <p:cNvSpPr txBox="1">
              <a:spLocks noChangeArrowheads="1"/>
            </p:cNvSpPr>
            <p:nvPr/>
          </p:nvSpPr>
          <p:spPr bwMode="auto">
            <a:xfrm>
              <a:off x="4041" y="1175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0272" name="Text Box 35"/>
            <p:cNvSpPr txBox="1">
              <a:spLocks noChangeArrowheads="1"/>
            </p:cNvSpPr>
            <p:nvPr/>
          </p:nvSpPr>
          <p:spPr bwMode="auto">
            <a:xfrm>
              <a:off x="778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80273" name="Text Box 36"/>
            <p:cNvSpPr txBox="1">
              <a:spLocks noChangeArrowheads="1"/>
            </p:cNvSpPr>
            <p:nvPr/>
          </p:nvSpPr>
          <p:spPr bwMode="auto">
            <a:xfrm>
              <a:off x="1050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80274" name="Text Box 37"/>
            <p:cNvSpPr txBox="1">
              <a:spLocks noChangeArrowheads="1"/>
            </p:cNvSpPr>
            <p:nvPr/>
          </p:nvSpPr>
          <p:spPr bwMode="auto">
            <a:xfrm>
              <a:off x="1258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  <p:sp>
          <p:nvSpPr>
            <p:cNvPr id="180275" name="Text Box 38"/>
            <p:cNvSpPr txBox="1">
              <a:spLocks noChangeArrowheads="1"/>
            </p:cNvSpPr>
            <p:nvPr/>
          </p:nvSpPr>
          <p:spPr bwMode="auto">
            <a:xfrm>
              <a:off x="1546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4</a:t>
              </a:r>
            </a:p>
          </p:txBody>
        </p:sp>
        <p:sp>
          <p:nvSpPr>
            <p:cNvPr id="180276" name="Text Box 39"/>
            <p:cNvSpPr txBox="1">
              <a:spLocks noChangeArrowheads="1"/>
            </p:cNvSpPr>
            <p:nvPr/>
          </p:nvSpPr>
          <p:spPr bwMode="auto">
            <a:xfrm>
              <a:off x="1858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5</a:t>
              </a:r>
            </a:p>
          </p:txBody>
        </p:sp>
        <p:sp>
          <p:nvSpPr>
            <p:cNvPr id="180277" name="Text Box 40"/>
            <p:cNvSpPr txBox="1">
              <a:spLocks noChangeArrowheads="1"/>
            </p:cNvSpPr>
            <p:nvPr/>
          </p:nvSpPr>
          <p:spPr bwMode="auto">
            <a:xfrm>
              <a:off x="2146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</a:t>
              </a:r>
            </a:p>
          </p:txBody>
        </p:sp>
        <p:sp>
          <p:nvSpPr>
            <p:cNvPr id="180278" name="Text Box 41"/>
            <p:cNvSpPr txBox="1">
              <a:spLocks noChangeArrowheads="1"/>
            </p:cNvSpPr>
            <p:nvPr/>
          </p:nvSpPr>
          <p:spPr bwMode="auto">
            <a:xfrm>
              <a:off x="2442" y="1391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7</a:t>
              </a:r>
            </a:p>
          </p:txBody>
        </p:sp>
        <p:sp>
          <p:nvSpPr>
            <p:cNvPr id="180279" name="Text Box 42"/>
            <p:cNvSpPr txBox="1">
              <a:spLocks noChangeArrowheads="1"/>
            </p:cNvSpPr>
            <p:nvPr/>
          </p:nvSpPr>
          <p:spPr bwMode="auto">
            <a:xfrm>
              <a:off x="2698" y="13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8</a:t>
              </a:r>
            </a:p>
          </p:txBody>
        </p:sp>
        <p:sp>
          <p:nvSpPr>
            <p:cNvPr id="180280" name="Text Box 43"/>
            <p:cNvSpPr txBox="1">
              <a:spLocks noChangeArrowheads="1"/>
            </p:cNvSpPr>
            <p:nvPr/>
          </p:nvSpPr>
          <p:spPr bwMode="auto">
            <a:xfrm>
              <a:off x="2922" y="13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9</a:t>
              </a:r>
            </a:p>
          </p:txBody>
        </p:sp>
        <p:sp>
          <p:nvSpPr>
            <p:cNvPr id="180281" name="Text Box 44"/>
            <p:cNvSpPr txBox="1">
              <a:spLocks noChangeArrowheads="1"/>
            </p:cNvSpPr>
            <p:nvPr/>
          </p:nvSpPr>
          <p:spPr bwMode="auto">
            <a:xfrm>
              <a:off x="3102" y="1399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10</a:t>
              </a:r>
            </a:p>
          </p:txBody>
        </p:sp>
        <p:sp>
          <p:nvSpPr>
            <p:cNvPr id="180282" name="Text Box 45"/>
            <p:cNvSpPr txBox="1">
              <a:spLocks noChangeArrowheads="1"/>
            </p:cNvSpPr>
            <p:nvPr/>
          </p:nvSpPr>
          <p:spPr bwMode="auto">
            <a:xfrm>
              <a:off x="3382" y="1399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</a:t>
              </a:r>
            </a:p>
          </p:txBody>
        </p:sp>
        <p:sp>
          <p:nvSpPr>
            <p:cNvPr id="180283" name="Text Box 46"/>
            <p:cNvSpPr txBox="1">
              <a:spLocks noChangeArrowheads="1"/>
            </p:cNvSpPr>
            <p:nvPr/>
          </p:nvSpPr>
          <p:spPr bwMode="auto">
            <a:xfrm>
              <a:off x="3654" y="1399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12</a:t>
              </a:r>
            </a:p>
          </p:txBody>
        </p:sp>
        <p:sp>
          <p:nvSpPr>
            <p:cNvPr id="180284" name="Text Box 47"/>
            <p:cNvSpPr txBox="1">
              <a:spLocks noChangeArrowheads="1"/>
            </p:cNvSpPr>
            <p:nvPr/>
          </p:nvSpPr>
          <p:spPr bwMode="auto">
            <a:xfrm>
              <a:off x="3846" y="1399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13</a:t>
              </a:r>
            </a:p>
          </p:txBody>
        </p:sp>
        <p:sp>
          <p:nvSpPr>
            <p:cNvPr id="180285" name="Text Box 48"/>
            <p:cNvSpPr txBox="1">
              <a:spLocks noChangeArrowheads="1"/>
            </p:cNvSpPr>
            <p:nvPr/>
          </p:nvSpPr>
          <p:spPr bwMode="auto">
            <a:xfrm>
              <a:off x="4062" y="1399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</a:t>
              </a:r>
            </a:p>
          </p:txBody>
        </p:sp>
        <p:sp>
          <p:nvSpPr>
            <p:cNvPr id="180286" name="Text Box 49"/>
            <p:cNvSpPr txBox="1">
              <a:spLocks noChangeArrowheads="1"/>
            </p:cNvSpPr>
            <p:nvPr/>
          </p:nvSpPr>
          <p:spPr bwMode="auto">
            <a:xfrm>
              <a:off x="4390" y="1391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15</a:t>
              </a:r>
            </a:p>
          </p:txBody>
        </p:sp>
      </p:grp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2387600" y="2527300"/>
            <a:ext cx="1879600" cy="1308100"/>
            <a:chOff x="1504" y="1392"/>
            <a:chExt cx="1184" cy="824"/>
          </a:xfrm>
        </p:grpSpPr>
        <p:sp>
          <p:nvSpPr>
            <p:cNvPr id="180232" name="Line 76"/>
            <p:cNvSpPr>
              <a:spLocks noChangeShapeType="1"/>
            </p:cNvSpPr>
            <p:nvPr/>
          </p:nvSpPr>
          <p:spPr bwMode="auto">
            <a:xfrm>
              <a:off x="1648" y="2024"/>
              <a:ext cx="29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3" name="Line 80"/>
            <p:cNvSpPr>
              <a:spLocks noChangeShapeType="1"/>
            </p:cNvSpPr>
            <p:nvPr/>
          </p:nvSpPr>
          <p:spPr bwMode="auto">
            <a:xfrm>
              <a:off x="1656" y="2216"/>
              <a:ext cx="29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4" name="Line 84"/>
            <p:cNvSpPr>
              <a:spLocks noChangeShapeType="1"/>
            </p:cNvSpPr>
            <p:nvPr/>
          </p:nvSpPr>
          <p:spPr bwMode="auto">
            <a:xfrm>
              <a:off x="1656" y="2096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5" name="Line 85"/>
            <p:cNvSpPr>
              <a:spLocks noChangeShapeType="1"/>
            </p:cNvSpPr>
            <p:nvPr/>
          </p:nvSpPr>
          <p:spPr bwMode="auto">
            <a:xfrm>
              <a:off x="1736" y="2096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6" name="Line 86"/>
            <p:cNvSpPr>
              <a:spLocks noChangeShapeType="1"/>
            </p:cNvSpPr>
            <p:nvPr/>
          </p:nvSpPr>
          <p:spPr bwMode="auto">
            <a:xfrm>
              <a:off x="1824" y="2096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7" name="Line 87"/>
            <p:cNvSpPr>
              <a:spLocks noChangeShapeType="1"/>
            </p:cNvSpPr>
            <p:nvPr/>
          </p:nvSpPr>
          <p:spPr bwMode="auto">
            <a:xfrm>
              <a:off x="1904" y="2096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8" name="Line 93"/>
            <p:cNvSpPr>
              <a:spLocks noChangeShapeType="1"/>
            </p:cNvSpPr>
            <p:nvPr/>
          </p:nvSpPr>
          <p:spPr bwMode="auto">
            <a:xfrm>
              <a:off x="1504" y="1408"/>
              <a:ext cx="136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39" name="Line 94"/>
            <p:cNvSpPr>
              <a:spLocks noChangeShapeType="1"/>
            </p:cNvSpPr>
            <p:nvPr/>
          </p:nvSpPr>
          <p:spPr bwMode="auto">
            <a:xfrm>
              <a:off x="1808" y="1392"/>
              <a:ext cx="136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0" name="Line 95"/>
            <p:cNvSpPr>
              <a:spLocks noChangeShapeType="1"/>
            </p:cNvSpPr>
            <p:nvPr/>
          </p:nvSpPr>
          <p:spPr bwMode="auto">
            <a:xfrm flipH="1">
              <a:off x="1672" y="1392"/>
              <a:ext cx="704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241" name="Line 96"/>
            <p:cNvSpPr>
              <a:spLocks noChangeShapeType="1"/>
            </p:cNvSpPr>
            <p:nvPr/>
          </p:nvSpPr>
          <p:spPr bwMode="auto">
            <a:xfrm flipH="1">
              <a:off x="1936" y="1400"/>
              <a:ext cx="752" cy="8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3683000" y="3348038"/>
            <a:ext cx="4625975" cy="581025"/>
            <a:chOff x="2320" y="2109"/>
            <a:chExt cx="2914" cy="366"/>
          </a:xfrm>
        </p:grpSpPr>
        <p:sp>
          <p:nvSpPr>
            <p:cNvPr id="180230" name="AutoShape 98"/>
            <p:cNvSpPr>
              <a:spLocks noChangeArrowheads="1"/>
            </p:cNvSpPr>
            <p:nvPr/>
          </p:nvSpPr>
          <p:spPr bwMode="auto">
            <a:xfrm>
              <a:off x="2320" y="2224"/>
              <a:ext cx="608" cy="152"/>
            </a:xfrm>
            <a:prstGeom prst="rightArrow">
              <a:avLst>
                <a:gd name="adj1" fmla="val 50000"/>
                <a:gd name="adj2" fmla="val 10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31" name="Text Box 99"/>
            <p:cNvSpPr txBox="1">
              <a:spLocks noChangeArrowheads="1"/>
            </p:cNvSpPr>
            <p:nvPr/>
          </p:nvSpPr>
          <p:spPr bwMode="auto">
            <a:xfrm>
              <a:off x="2942" y="2109"/>
              <a:ext cx="2292" cy="366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latin typeface="Courier New" pitchFamily="49" charset="0"/>
                </a:rPr>
                <a:t>… … AG-CCATCGACGTCACC … …</a:t>
              </a:r>
            </a:p>
            <a:p>
              <a:r>
                <a:rPr lang="en-US" altLang="zh-CN" sz="1600">
                  <a:latin typeface="Courier New" pitchFamily="49" charset="0"/>
                </a:rPr>
                <a:t>… … AGTGCCTCG-CGTCTCC … 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44"/>
          <p:cNvSpPr>
            <a:spLocks noGrp="1" noChangeArrowheads="1"/>
          </p:cNvSpPr>
          <p:nvPr>
            <p:ph type="title"/>
          </p:nvPr>
        </p:nvSpPr>
        <p:spPr>
          <a:xfrm>
            <a:off x="468313" y="939800"/>
            <a:ext cx="2227262" cy="990600"/>
          </a:xfrm>
        </p:spPr>
        <p:txBody>
          <a:bodyPr/>
          <a:lstStyle/>
          <a:p>
            <a:r>
              <a:rPr lang="en-US" sz="3200" b="1" smtClean="0"/>
              <a:t>Similarity matrix</a:t>
            </a:r>
          </a:p>
        </p:txBody>
      </p:sp>
      <p:grpSp>
        <p:nvGrpSpPr>
          <p:cNvPr id="181251" name="Group 139"/>
          <p:cNvGrpSpPr>
            <a:grpSpLocks/>
          </p:cNvGrpSpPr>
          <p:nvPr/>
        </p:nvGrpSpPr>
        <p:grpSpPr bwMode="auto">
          <a:xfrm>
            <a:off x="952500" y="4965700"/>
            <a:ext cx="6804025" cy="1651000"/>
            <a:chOff x="600" y="3128"/>
            <a:chExt cx="4286" cy="1040"/>
          </a:xfrm>
        </p:grpSpPr>
        <p:grpSp>
          <p:nvGrpSpPr>
            <p:cNvPr id="181299" name="Group 102"/>
            <p:cNvGrpSpPr>
              <a:grpSpLocks/>
            </p:cNvGrpSpPr>
            <p:nvPr/>
          </p:nvGrpSpPr>
          <p:grpSpPr bwMode="auto">
            <a:xfrm>
              <a:off x="600" y="3917"/>
              <a:ext cx="4286" cy="251"/>
              <a:chOff x="714" y="925"/>
              <a:chExt cx="4286" cy="251"/>
            </a:xfrm>
          </p:grpSpPr>
          <p:sp>
            <p:nvSpPr>
              <p:cNvPr id="181301" name="Line 103"/>
              <p:cNvSpPr>
                <a:spLocks noChangeShapeType="1"/>
              </p:cNvSpPr>
              <p:nvPr/>
            </p:nvSpPr>
            <p:spPr bwMode="auto">
              <a:xfrm>
                <a:off x="728" y="1168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2" name="Line 104"/>
              <p:cNvSpPr>
                <a:spLocks noChangeShapeType="1"/>
              </p:cNvSpPr>
              <p:nvPr/>
            </p:nvSpPr>
            <p:spPr bwMode="auto">
              <a:xfrm>
                <a:off x="1040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3" name="Line 105"/>
              <p:cNvSpPr>
                <a:spLocks noChangeShapeType="1"/>
              </p:cNvSpPr>
              <p:nvPr/>
            </p:nvSpPr>
            <p:spPr bwMode="auto">
              <a:xfrm>
                <a:off x="1216" y="11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4" name="Line 106"/>
              <p:cNvSpPr>
                <a:spLocks noChangeShapeType="1"/>
              </p:cNvSpPr>
              <p:nvPr/>
            </p:nvSpPr>
            <p:spPr bwMode="auto">
              <a:xfrm>
                <a:off x="1520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5" name="Line 107"/>
              <p:cNvSpPr>
                <a:spLocks noChangeShapeType="1"/>
              </p:cNvSpPr>
              <p:nvPr/>
            </p:nvSpPr>
            <p:spPr bwMode="auto">
              <a:xfrm>
                <a:off x="1720" y="1168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6" name="Line 108"/>
              <p:cNvSpPr>
                <a:spLocks noChangeShapeType="1"/>
              </p:cNvSpPr>
              <p:nvPr/>
            </p:nvSpPr>
            <p:spPr bwMode="auto">
              <a:xfrm>
                <a:off x="2024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7" name="Line 109"/>
              <p:cNvSpPr>
                <a:spLocks noChangeShapeType="1"/>
              </p:cNvSpPr>
              <p:nvPr/>
            </p:nvSpPr>
            <p:spPr bwMode="auto">
              <a:xfrm>
                <a:off x="2512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8" name="Line 110"/>
              <p:cNvSpPr>
                <a:spLocks noChangeShapeType="1"/>
              </p:cNvSpPr>
              <p:nvPr/>
            </p:nvSpPr>
            <p:spPr bwMode="auto">
              <a:xfrm>
                <a:off x="2704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09" name="Line 111"/>
              <p:cNvSpPr>
                <a:spLocks noChangeShapeType="1"/>
              </p:cNvSpPr>
              <p:nvPr/>
            </p:nvSpPr>
            <p:spPr bwMode="auto">
              <a:xfrm>
                <a:off x="3680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0" name="Line 112"/>
              <p:cNvSpPr>
                <a:spLocks noChangeShapeType="1"/>
              </p:cNvSpPr>
              <p:nvPr/>
            </p:nvSpPr>
            <p:spPr bwMode="auto">
              <a:xfrm>
                <a:off x="4688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11" name="Text Box 113"/>
              <p:cNvSpPr txBox="1">
                <a:spLocks noChangeArrowheads="1"/>
              </p:cNvSpPr>
              <p:nvPr/>
            </p:nvSpPr>
            <p:spPr bwMode="auto">
              <a:xfrm>
                <a:off x="714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A</a:t>
                </a:r>
              </a:p>
            </p:txBody>
          </p:sp>
          <p:sp>
            <p:nvSpPr>
              <p:cNvPr id="181312" name="Text Box 114"/>
              <p:cNvSpPr txBox="1">
                <a:spLocks noChangeArrowheads="1"/>
              </p:cNvSpPr>
              <p:nvPr/>
            </p:nvSpPr>
            <p:spPr bwMode="auto">
              <a:xfrm>
                <a:off x="1014" y="928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81313" name="Text Box 115"/>
              <p:cNvSpPr txBox="1">
                <a:spLocks noChangeArrowheads="1"/>
              </p:cNvSpPr>
              <p:nvPr/>
            </p:nvSpPr>
            <p:spPr bwMode="auto">
              <a:xfrm>
                <a:off x="1234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81314" name="Rectangle 116"/>
              <p:cNvSpPr>
                <a:spLocks noChangeArrowheads="1"/>
              </p:cNvSpPr>
              <p:nvPr/>
            </p:nvSpPr>
            <p:spPr bwMode="auto">
              <a:xfrm>
                <a:off x="1482" y="925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81315" name="Rectangle 117"/>
              <p:cNvSpPr>
                <a:spLocks noChangeArrowheads="1"/>
              </p:cNvSpPr>
              <p:nvPr/>
            </p:nvSpPr>
            <p:spPr bwMode="auto">
              <a:xfrm>
                <a:off x="1750" y="925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E</a:t>
                </a:r>
              </a:p>
            </p:txBody>
          </p:sp>
          <p:sp>
            <p:nvSpPr>
              <p:cNvPr id="181316" name="Rectangle 118"/>
              <p:cNvSpPr>
                <a:spLocks noChangeArrowheads="1"/>
              </p:cNvSpPr>
              <p:nvPr/>
            </p:nvSpPr>
            <p:spPr bwMode="auto">
              <a:xfrm>
                <a:off x="1986" y="925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81317" name="Rectangle 119"/>
              <p:cNvSpPr>
                <a:spLocks noChangeArrowheads="1"/>
              </p:cNvSpPr>
              <p:nvPr/>
            </p:nvSpPr>
            <p:spPr bwMode="auto">
              <a:xfrm>
                <a:off x="2470" y="925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81318" name="Rectangle 120"/>
              <p:cNvSpPr>
                <a:spLocks noChangeArrowheads="1"/>
              </p:cNvSpPr>
              <p:nvPr/>
            </p:nvSpPr>
            <p:spPr bwMode="auto">
              <a:xfrm>
                <a:off x="2710" y="925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H</a:t>
                </a:r>
              </a:p>
            </p:txBody>
          </p:sp>
          <p:sp>
            <p:nvSpPr>
              <p:cNvPr id="181319" name="Rectangle 121"/>
              <p:cNvSpPr>
                <a:spLocks noChangeArrowheads="1"/>
              </p:cNvSpPr>
              <p:nvPr/>
            </p:nvSpPr>
            <p:spPr bwMode="auto">
              <a:xfrm>
                <a:off x="3706" y="925"/>
                <a:ext cx="17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I</a:t>
                </a:r>
              </a:p>
            </p:txBody>
          </p:sp>
          <p:sp>
            <p:nvSpPr>
              <p:cNvPr id="181320" name="Rectangle 122"/>
              <p:cNvSpPr>
                <a:spLocks noChangeArrowheads="1"/>
              </p:cNvSpPr>
              <p:nvPr/>
            </p:nvSpPr>
            <p:spPr bwMode="auto">
              <a:xfrm>
                <a:off x="4706" y="933"/>
                <a:ext cx="18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J</a:t>
                </a:r>
              </a:p>
            </p:txBody>
          </p:sp>
          <p:sp>
            <p:nvSpPr>
              <p:cNvPr id="181321" name="Line 123"/>
              <p:cNvSpPr>
                <a:spLocks noChangeShapeType="1"/>
              </p:cNvSpPr>
              <p:nvPr/>
            </p:nvSpPr>
            <p:spPr bwMode="auto">
              <a:xfrm>
                <a:off x="2216" y="11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2" name="Text Box 124"/>
              <p:cNvSpPr txBox="1">
                <a:spLocks noChangeArrowheads="1"/>
              </p:cNvSpPr>
              <p:nvPr/>
            </p:nvSpPr>
            <p:spPr bwMode="auto">
              <a:xfrm>
                <a:off x="2218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81323" name="Line 125"/>
              <p:cNvSpPr>
                <a:spLocks noChangeShapeType="1"/>
              </p:cNvSpPr>
              <p:nvPr/>
            </p:nvSpPr>
            <p:spPr bwMode="auto">
              <a:xfrm>
                <a:off x="3016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4" name="Line 126"/>
              <p:cNvSpPr>
                <a:spLocks noChangeShapeType="1"/>
              </p:cNvSpPr>
              <p:nvPr/>
            </p:nvSpPr>
            <p:spPr bwMode="auto">
              <a:xfrm>
                <a:off x="3192" y="117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5" name="Line 127"/>
              <p:cNvSpPr>
                <a:spLocks noChangeShapeType="1"/>
              </p:cNvSpPr>
              <p:nvPr/>
            </p:nvSpPr>
            <p:spPr bwMode="auto">
              <a:xfrm>
                <a:off x="3488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26" name="Text Box 128"/>
              <p:cNvSpPr txBox="1">
                <a:spLocks noChangeArrowheads="1"/>
              </p:cNvSpPr>
              <p:nvPr/>
            </p:nvSpPr>
            <p:spPr bwMode="auto">
              <a:xfrm>
                <a:off x="2990" y="936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81327" name="Text Box 129"/>
              <p:cNvSpPr txBox="1">
                <a:spLocks noChangeArrowheads="1"/>
              </p:cNvSpPr>
              <p:nvPr/>
            </p:nvSpPr>
            <p:spPr bwMode="auto">
              <a:xfrm>
                <a:off x="3202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81328" name="Rectangle 130"/>
              <p:cNvSpPr>
                <a:spLocks noChangeArrowheads="1"/>
              </p:cNvSpPr>
              <p:nvPr/>
            </p:nvSpPr>
            <p:spPr bwMode="auto">
              <a:xfrm>
                <a:off x="3434" y="925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81329" name="Line 131"/>
              <p:cNvSpPr>
                <a:spLocks noChangeShapeType="1"/>
              </p:cNvSpPr>
              <p:nvPr/>
            </p:nvSpPr>
            <p:spPr bwMode="auto">
              <a:xfrm>
                <a:off x="4000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0" name="Line 132"/>
              <p:cNvSpPr>
                <a:spLocks noChangeShapeType="1"/>
              </p:cNvSpPr>
              <p:nvPr/>
            </p:nvSpPr>
            <p:spPr bwMode="auto">
              <a:xfrm>
                <a:off x="4488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1" name="Line 133"/>
              <p:cNvSpPr>
                <a:spLocks noChangeShapeType="1"/>
              </p:cNvSpPr>
              <p:nvPr/>
            </p:nvSpPr>
            <p:spPr bwMode="auto">
              <a:xfrm>
                <a:off x="4192" y="117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32" name="Rectangle 134"/>
              <p:cNvSpPr>
                <a:spLocks noChangeArrowheads="1"/>
              </p:cNvSpPr>
              <p:nvPr/>
            </p:nvSpPr>
            <p:spPr bwMode="auto">
              <a:xfrm>
                <a:off x="3954" y="933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81333" name="Rectangle 135"/>
              <p:cNvSpPr>
                <a:spLocks noChangeArrowheads="1"/>
              </p:cNvSpPr>
              <p:nvPr/>
            </p:nvSpPr>
            <p:spPr bwMode="auto">
              <a:xfrm>
                <a:off x="4438" y="933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81334" name="Text Box 136"/>
              <p:cNvSpPr txBox="1">
                <a:spLocks noChangeArrowheads="1"/>
              </p:cNvSpPr>
              <p:nvPr/>
            </p:nvSpPr>
            <p:spPr bwMode="auto">
              <a:xfrm>
                <a:off x="4186" y="936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</p:grpSp>
        <p:sp>
          <p:nvSpPr>
            <p:cNvPr id="181300" name="AutoShape 137"/>
            <p:cNvSpPr>
              <a:spLocks noChangeArrowheads="1"/>
            </p:cNvSpPr>
            <p:nvPr/>
          </p:nvSpPr>
          <p:spPr bwMode="auto">
            <a:xfrm rot="5400000" flipV="1">
              <a:off x="1011" y="3088"/>
              <a:ext cx="586" cy="6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2 w 21600"/>
                <a:gd name="T13" fmla="*/ 2923 h 21600"/>
                <a:gd name="T14" fmla="*/ 18209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1252" name="Group 220"/>
          <p:cNvGrpSpPr>
            <a:grpSpLocks/>
          </p:cNvGrpSpPr>
          <p:nvPr/>
        </p:nvGrpSpPr>
        <p:grpSpPr bwMode="auto">
          <a:xfrm>
            <a:off x="2819400" y="300038"/>
            <a:ext cx="5791200" cy="5567362"/>
            <a:chOff x="1776" y="189"/>
            <a:chExt cx="3648" cy="3507"/>
          </a:xfrm>
        </p:grpSpPr>
        <p:sp>
          <p:nvSpPr>
            <p:cNvPr id="181253" name="Rectangle 82"/>
            <p:cNvSpPr>
              <a:spLocks noChangeArrowheads="1"/>
            </p:cNvSpPr>
            <p:nvPr/>
          </p:nvSpPr>
          <p:spPr bwMode="auto">
            <a:xfrm>
              <a:off x="1917" y="190"/>
              <a:ext cx="3507" cy="3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54" name="Line 83"/>
            <p:cNvSpPr>
              <a:spLocks noChangeShapeType="1"/>
            </p:cNvSpPr>
            <p:nvPr/>
          </p:nvSpPr>
          <p:spPr bwMode="auto">
            <a:xfrm flipV="1">
              <a:off x="2020" y="192"/>
              <a:ext cx="3356" cy="33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55" name="Line 98"/>
            <p:cNvSpPr>
              <a:spLocks noChangeShapeType="1"/>
            </p:cNvSpPr>
            <p:nvPr/>
          </p:nvSpPr>
          <p:spPr bwMode="auto">
            <a:xfrm>
              <a:off x="1917" y="3696"/>
              <a:ext cx="350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56" name="Line 99"/>
            <p:cNvSpPr>
              <a:spLocks noChangeShapeType="1"/>
            </p:cNvSpPr>
            <p:nvPr/>
          </p:nvSpPr>
          <p:spPr bwMode="auto">
            <a:xfrm rot="-5400000">
              <a:off x="22" y="1943"/>
              <a:ext cx="350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57" name="Freeform 162"/>
            <p:cNvSpPr>
              <a:spLocks/>
            </p:cNvSpPr>
            <p:nvPr/>
          </p:nvSpPr>
          <p:spPr bwMode="auto">
            <a:xfrm>
              <a:off x="4654" y="2966"/>
              <a:ext cx="466" cy="432"/>
            </a:xfrm>
            <a:custGeom>
              <a:avLst/>
              <a:gdLst>
                <a:gd name="T0" fmla="*/ 0 w 322"/>
                <a:gd name="T1" fmla="*/ 1536 h 283"/>
                <a:gd name="T2" fmla="*/ 320 w 322"/>
                <a:gd name="T3" fmla="*/ 1093 h 283"/>
                <a:gd name="T4" fmla="*/ 638 w 322"/>
                <a:gd name="T5" fmla="*/ 992 h 283"/>
                <a:gd name="T6" fmla="*/ 922 w 322"/>
                <a:gd name="T7" fmla="*/ 647 h 283"/>
                <a:gd name="T8" fmla="*/ 961 w 322"/>
                <a:gd name="T9" fmla="*/ 394 h 283"/>
                <a:gd name="T10" fmla="*/ 1321 w 322"/>
                <a:gd name="T11" fmla="*/ 147 h 283"/>
                <a:gd name="T12" fmla="*/ 1404 w 322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2"/>
                <a:gd name="T22" fmla="*/ 0 h 283"/>
                <a:gd name="T23" fmla="*/ 322 w 322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2" h="283">
                  <a:moveTo>
                    <a:pt x="0" y="283"/>
                  </a:moveTo>
                  <a:cubicBezTo>
                    <a:pt x="24" y="259"/>
                    <a:pt x="44" y="218"/>
                    <a:pt x="73" y="201"/>
                  </a:cubicBezTo>
                  <a:cubicBezTo>
                    <a:pt x="88" y="192"/>
                    <a:pt x="135" y="185"/>
                    <a:pt x="146" y="183"/>
                  </a:cubicBezTo>
                  <a:cubicBezTo>
                    <a:pt x="169" y="159"/>
                    <a:pt x="191" y="147"/>
                    <a:pt x="210" y="119"/>
                  </a:cubicBezTo>
                  <a:cubicBezTo>
                    <a:pt x="213" y="104"/>
                    <a:pt x="210" y="86"/>
                    <a:pt x="219" y="73"/>
                  </a:cubicBezTo>
                  <a:cubicBezTo>
                    <a:pt x="222" y="69"/>
                    <a:pt x="291" y="30"/>
                    <a:pt x="301" y="27"/>
                  </a:cubicBezTo>
                  <a:cubicBezTo>
                    <a:pt x="322" y="7"/>
                    <a:pt x="320" y="18"/>
                    <a:pt x="3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1258" name="Group 175"/>
            <p:cNvGrpSpPr>
              <a:grpSpLocks/>
            </p:cNvGrpSpPr>
            <p:nvPr/>
          </p:nvGrpSpPr>
          <p:grpSpPr bwMode="auto">
            <a:xfrm>
              <a:off x="3120" y="1488"/>
              <a:ext cx="432" cy="288"/>
              <a:chOff x="432" y="2832"/>
              <a:chExt cx="432" cy="288"/>
            </a:xfrm>
          </p:grpSpPr>
          <p:sp>
            <p:nvSpPr>
              <p:cNvPr id="181294" name="Line 169"/>
              <p:cNvSpPr>
                <a:spLocks noChangeShapeType="1"/>
              </p:cNvSpPr>
              <p:nvPr/>
            </p:nvSpPr>
            <p:spPr bwMode="auto">
              <a:xfrm flipV="1">
                <a:off x="432" y="3024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5" name="Line 170"/>
              <p:cNvSpPr>
                <a:spLocks noChangeShapeType="1"/>
              </p:cNvSpPr>
              <p:nvPr/>
            </p:nvSpPr>
            <p:spPr bwMode="auto">
              <a:xfrm>
                <a:off x="480" y="3024"/>
                <a:ext cx="1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6" name="Line 172"/>
              <p:cNvSpPr>
                <a:spLocks noChangeShapeType="1"/>
              </p:cNvSpPr>
              <p:nvPr/>
            </p:nvSpPr>
            <p:spPr bwMode="auto">
              <a:xfrm flipV="1">
                <a:off x="624" y="292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7" name="Line 173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8" name="Line 174"/>
              <p:cNvSpPr>
                <a:spLocks noChangeShapeType="1"/>
              </p:cNvSpPr>
              <p:nvPr/>
            </p:nvSpPr>
            <p:spPr bwMode="auto">
              <a:xfrm flipV="1">
                <a:off x="816" y="283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1259" name="Group 176"/>
            <p:cNvGrpSpPr>
              <a:grpSpLocks/>
            </p:cNvGrpSpPr>
            <p:nvPr/>
          </p:nvGrpSpPr>
          <p:grpSpPr bwMode="auto">
            <a:xfrm>
              <a:off x="3648" y="2160"/>
              <a:ext cx="432" cy="288"/>
              <a:chOff x="432" y="2832"/>
              <a:chExt cx="432" cy="288"/>
            </a:xfrm>
          </p:grpSpPr>
          <p:sp>
            <p:nvSpPr>
              <p:cNvPr id="181289" name="Line 177"/>
              <p:cNvSpPr>
                <a:spLocks noChangeShapeType="1"/>
              </p:cNvSpPr>
              <p:nvPr/>
            </p:nvSpPr>
            <p:spPr bwMode="auto">
              <a:xfrm flipV="1">
                <a:off x="432" y="3024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0" name="Line 178"/>
              <p:cNvSpPr>
                <a:spLocks noChangeShapeType="1"/>
              </p:cNvSpPr>
              <p:nvPr/>
            </p:nvSpPr>
            <p:spPr bwMode="auto">
              <a:xfrm>
                <a:off x="480" y="3024"/>
                <a:ext cx="1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1" name="Line 179"/>
              <p:cNvSpPr>
                <a:spLocks noChangeShapeType="1"/>
              </p:cNvSpPr>
              <p:nvPr/>
            </p:nvSpPr>
            <p:spPr bwMode="auto">
              <a:xfrm flipV="1">
                <a:off x="624" y="292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2" name="Line 180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93" name="Line 181"/>
              <p:cNvSpPr>
                <a:spLocks noChangeShapeType="1"/>
              </p:cNvSpPr>
              <p:nvPr/>
            </p:nvSpPr>
            <p:spPr bwMode="auto">
              <a:xfrm flipV="1">
                <a:off x="816" y="283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1260" name="Group 189"/>
            <p:cNvGrpSpPr>
              <a:grpSpLocks/>
            </p:cNvGrpSpPr>
            <p:nvPr/>
          </p:nvGrpSpPr>
          <p:grpSpPr bwMode="auto">
            <a:xfrm>
              <a:off x="2254" y="1296"/>
              <a:ext cx="342" cy="480"/>
              <a:chOff x="432" y="1872"/>
              <a:chExt cx="288" cy="432"/>
            </a:xfrm>
          </p:grpSpPr>
          <p:sp>
            <p:nvSpPr>
              <p:cNvPr id="181284" name="Line 183"/>
              <p:cNvSpPr>
                <a:spLocks noChangeShapeType="1"/>
              </p:cNvSpPr>
              <p:nvPr/>
            </p:nvSpPr>
            <p:spPr bwMode="auto">
              <a:xfrm flipV="1">
                <a:off x="432" y="220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5" name="Line 185"/>
              <p:cNvSpPr>
                <a:spLocks noChangeShapeType="1"/>
              </p:cNvSpPr>
              <p:nvPr/>
            </p:nvSpPr>
            <p:spPr bwMode="auto">
              <a:xfrm flipV="1">
                <a:off x="480" y="196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6" name="Line 186"/>
              <p:cNvSpPr>
                <a:spLocks noChangeShapeType="1"/>
              </p:cNvSpPr>
              <p:nvPr/>
            </p:nvSpPr>
            <p:spPr bwMode="auto">
              <a:xfrm flipV="1">
                <a:off x="528" y="196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7" name="Line 187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8" name="Line 188"/>
              <p:cNvSpPr>
                <a:spLocks noChangeShapeType="1"/>
              </p:cNvSpPr>
              <p:nvPr/>
            </p:nvSpPr>
            <p:spPr bwMode="auto">
              <a:xfrm flipV="1">
                <a:off x="485" y="206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1261" name="Group 190"/>
            <p:cNvGrpSpPr>
              <a:grpSpLocks/>
            </p:cNvGrpSpPr>
            <p:nvPr/>
          </p:nvGrpSpPr>
          <p:grpSpPr bwMode="auto">
            <a:xfrm>
              <a:off x="3834" y="2640"/>
              <a:ext cx="342" cy="480"/>
              <a:chOff x="432" y="1872"/>
              <a:chExt cx="288" cy="432"/>
            </a:xfrm>
          </p:grpSpPr>
          <p:sp>
            <p:nvSpPr>
              <p:cNvPr id="181279" name="Line 191"/>
              <p:cNvSpPr>
                <a:spLocks noChangeShapeType="1"/>
              </p:cNvSpPr>
              <p:nvPr/>
            </p:nvSpPr>
            <p:spPr bwMode="auto">
              <a:xfrm flipV="1">
                <a:off x="432" y="220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0" name="Line 192"/>
              <p:cNvSpPr>
                <a:spLocks noChangeShapeType="1"/>
              </p:cNvSpPr>
              <p:nvPr/>
            </p:nvSpPr>
            <p:spPr bwMode="auto">
              <a:xfrm flipV="1">
                <a:off x="480" y="196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1" name="Line 193"/>
              <p:cNvSpPr>
                <a:spLocks noChangeShapeType="1"/>
              </p:cNvSpPr>
              <p:nvPr/>
            </p:nvSpPr>
            <p:spPr bwMode="auto">
              <a:xfrm flipV="1">
                <a:off x="528" y="196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2" name="Line 194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83" name="Line 195"/>
              <p:cNvSpPr>
                <a:spLocks noChangeShapeType="1"/>
              </p:cNvSpPr>
              <p:nvPr/>
            </p:nvSpPr>
            <p:spPr bwMode="auto">
              <a:xfrm flipV="1">
                <a:off x="485" y="206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1262" name="Freeform 196"/>
            <p:cNvSpPr>
              <a:spLocks/>
            </p:cNvSpPr>
            <p:nvPr/>
          </p:nvSpPr>
          <p:spPr bwMode="auto">
            <a:xfrm>
              <a:off x="2174" y="576"/>
              <a:ext cx="466" cy="432"/>
            </a:xfrm>
            <a:custGeom>
              <a:avLst/>
              <a:gdLst>
                <a:gd name="T0" fmla="*/ 0 w 322"/>
                <a:gd name="T1" fmla="*/ 1536 h 283"/>
                <a:gd name="T2" fmla="*/ 320 w 322"/>
                <a:gd name="T3" fmla="*/ 1093 h 283"/>
                <a:gd name="T4" fmla="*/ 638 w 322"/>
                <a:gd name="T5" fmla="*/ 992 h 283"/>
                <a:gd name="T6" fmla="*/ 922 w 322"/>
                <a:gd name="T7" fmla="*/ 647 h 283"/>
                <a:gd name="T8" fmla="*/ 961 w 322"/>
                <a:gd name="T9" fmla="*/ 394 h 283"/>
                <a:gd name="T10" fmla="*/ 1321 w 322"/>
                <a:gd name="T11" fmla="*/ 147 h 283"/>
                <a:gd name="T12" fmla="*/ 1404 w 322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2"/>
                <a:gd name="T22" fmla="*/ 0 h 283"/>
                <a:gd name="T23" fmla="*/ 322 w 322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2" h="283">
                  <a:moveTo>
                    <a:pt x="0" y="283"/>
                  </a:moveTo>
                  <a:cubicBezTo>
                    <a:pt x="24" y="259"/>
                    <a:pt x="44" y="218"/>
                    <a:pt x="73" y="201"/>
                  </a:cubicBezTo>
                  <a:cubicBezTo>
                    <a:pt x="88" y="192"/>
                    <a:pt x="135" y="185"/>
                    <a:pt x="146" y="183"/>
                  </a:cubicBezTo>
                  <a:cubicBezTo>
                    <a:pt x="169" y="159"/>
                    <a:pt x="191" y="147"/>
                    <a:pt x="210" y="119"/>
                  </a:cubicBezTo>
                  <a:cubicBezTo>
                    <a:pt x="213" y="104"/>
                    <a:pt x="210" y="86"/>
                    <a:pt x="219" y="73"/>
                  </a:cubicBezTo>
                  <a:cubicBezTo>
                    <a:pt x="222" y="69"/>
                    <a:pt x="291" y="30"/>
                    <a:pt x="301" y="27"/>
                  </a:cubicBezTo>
                  <a:cubicBezTo>
                    <a:pt x="322" y="7"/>
                    <a:pt x="320" y="18"/>
                    <a:pt x="3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3" name="Freeform 197"/>
            <p:cNvSpPr>
              <a:spLocks/>
            </p:cNvSpPr>
            <p:nvPr/>
          </p:nvSpPr>
          <p:spPr bwMode="auto">
            <a:xfrm>
              <a:off x="2718" y="3000"/>
              <a:ext cx="315" cy="240"/>
            </a:xfrm>
            <a:custGeom>
              <a:avLst/>
              <a:gdLst>
                <a:gd name="T0" fmla="*/ 0 w 322"/>
                <a:gd name="T1" fmla="*/ 147 h 283"/>
                <a:gd name="T2" fmla="*/ 67 w 322"/>
                <a:gd name="T3" fmla="*/ 103 h 283"/>
                <a:gd name="T4" fmla="*/ 134 w 322"/>
                <a:gd name="T5" fmla="*/ 94 h 283"/>
                <a:gd name="T6" fmla="*/ 193 w 322"/>
                <a:gd name="T7" fmla="*/ 62 h 283"/>
                <a:gd name="T8" fmla="*/ 200 w 322"/>
                <a:gd name="T9" fmla="*/ 38 h 283"/>
                <a:gd name="T10" fmla="*/ 276 w 322"/>
                <a:gd name="T11" fmla="*/ 14 h 283"/>
                <a:gd name="T12" fmla="*/ 293 w 322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2"/>
                <a:gd name="T22" fmla="*/ 0 h 283"/>
                <a:gd name="T23" fmla="*/ 322 w 322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2" h="283">
                  <a:moveTo>
                    <a:pt x="0" y="283"/>
                  </a:moveTo>
                  <a:cubicBezTo>
                    <a:pt x="24" y="259"/>
                    <a:pt x="44" y="218"/>
                    <a:pt x="73" y="201"/>
                  </a:cubicBezTo>
                  <a:cubicBezTo>
                    <a:pt x="88" y="192"/>
                    <a:pt x="135" y="185"/>
                    <a:pt x="146" y="183"/>
                  </a:cubicBezTo>
                  <a:cubicBezTo>
                    <a:pt x="169" y="159"/>
                    <a:pt x="191" y="147"/>
                    <a:pt x="210" y="119"/>
                  </a:cubicBezTo>
                  <a:cubicBezTo>
                    <a:pt x="213" y="104"/>
                    <a:pt x="210" y="86"/>
                    <a:pt x="219" y="73"/>
                  </a:cubicBezTo>
                  <a:cubicBezTo>
                    <a:pt x="222" y="69"/>
                    <a:pt x="291" y="30"/>
                    <a:pt x="301" y="27"/>
                  </a:cubicBezTo>
                  <a:cubicBezTo>
                    <a:pt x="322" y="7"/>
                    <a:pt x="320" y="18"/>
                    <a:pt x="3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4" name="Freeform 199"/>
            <p:cNvSpPr>
              <a:spLocks/>
            </p:cNvSpPr>
            <p:nvPr/>
          </p:nvSpPr>
          <p:spPr bwMode="auto">
            <a:xfrm>
              <a:off x="2269" y="2328"/>
              <a:ext cx="315" cy="240"/>
            </a:xfrm>
            <a:custGeom>
              <a:avLst/>
              <a:gdLst>
                <a:gd name="T0" fmla="*/ 0 w 322"/>
                <a:gd name="T1" fmla="*/ 147 h 283"/>
                <a:gd name="T2" fmla="*/ 67 w 322"/>
                <a:gd name="T3" fmla="*/ 103 h 283"/>
                <a:gd name="T4" fmla="*/ 134 w 322"/>
                <a:gd name="T5" fmla="*/ 94 h 283"/>
                <a:gd name="T6" fmla="*/ 193 w 322"/>
                <a:gd name="T7" fmla="*/ 62 h 283"/>
                <a:gd name="T8" fmla="*/ 200 w 322"/>
                <a:gd name="T9" fmla="*/ 38 h 283"/>
                <a:gd name="T10" fmla="*/ 276 w 322"/>
                <a:gd name="T11" fmla="*/ 14 h 283"/>
                <a:gd name="T12" fmla="*/ 293 w 322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2"/>
                <a:gd name="T22" fmla="*/ 0 h 283"/>
                <a:gd name="T23" fmla="*/ 322 w 322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2" h="283">
                  <a:moveTo>
                    <a:pt x="0" y="283"/>
                  </a:moveTo>
                  <a:cubicBezTo>
                    <a:pt x="24" y="259"/>
                    <a:pt x="44" y="218"/>
                    <a:pt x="73" y="201"/>
                  </a:cubicBezTo>
                  <a:cubicBezTo>
                    <a:pt x="88" y="192"/>
                    <a:pt x="135" y="185"/>
                    <a:pt x="146" y="183"/>
                  </a:cubicBezTo>
                  <a:cubicBezTo>
                    <a:pt x="169" y="159"/>
                    <a:pt x="191" y="147"/>
                    <a:pt x="210" y="119"/>
                  </a:cubicBezTo>
                  <a:cubicBezTo>
                    <a:pt x="213" y="104"/>
                    <a:pt x="210" y="86"/>
                    <a:pt x="219" y="73"/>
                  </a:cubicBezTo>
                  <a:cubicBezTo>
                    <a:pt x="222" y="69"/>
                    <a:pt x="291" y="30"/>
                    <a:pt x="301" y="27"/>
                  </a:cubicBezTo>
                  <a:cubicBezTo>
                    <a:pt x="322" y="7"/>
                    <a:pt x="320" y="18"/>
                    <a:pt x="3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5" name="Freeform 200"/>
            <p:cNvSpPr>
              <a:spLocks/>
            </p:cNvSpPr>
            <p:nvPr/>
          </p:nvSpPr>
          <p:spPr bwMode="auto">
            <a:xfrm>
              <a:off x="4728" y="1296"/>
              <a:ext cx="315" cy="240"/>
            </a:xfrm>
            <a:custGeom>
              <a:avLst/>
              <a:gdLst>
                <a:gd name="T0" fmla="*/ 0 w 322"/>
                <a:gd name="T1" fmla="*/ 147 h 283"/>
                <a:gd name="T2" fmla="*/ 67 w 322"/>
                <a:gd name="T3" fmla="*/ 103 h 283"/>
                <a:gd name="T4" fmla="*/ 134 w 322"/>
                <a:gd name="T5" fmla="*/ 94 h 283"/>
                <a:gd name="T6" fmla="*/ 193 w 322"/>
                <a:gd name="T7" fmla="*/ 62 h 283"/>
                <a:gd name="T8" fmla="*/ 200 w 322"/>
                <a:gd name="T9" fmla="*/ 38 h 283"/>
                <a:gd name="T10" fmla="*/ 276 w 322"/>
                <a:gd name="T11" fmla="*/ 14 h 283"/>
                <a:gd name="T12" fmla="*/ 293 w 322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2"/>
                <a:gd name="T22" fmla="*/ 0 h 283"/>
                <a:gd name="T23" fmla="*/ 322 w 322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2" h="283">
                  <a:moveTo>
                    <a:pt x="0" y="283"/>
                  </a:moveTo>
                  <a:cubicBezTo>
                    <a:pt x="24" y="259"/>
                    <a:pt x="44" y="218"/>
                    <a:pt x="73" y="201"/>
                  </a:cubicBezTo>
                  <a:cubicBezTo>
                    <a:pt x="88" y="192"/>
                    <a:pt x="135" y="185"/>
                    <a:pt x="146" y="183"/>
                  </a:cubicBezTo>
                  <a:cubicBezTo>
                    <a:pt x="169" y="159"/>
                    <a:pt x="191" y="147"/>
                    <a:pt x="210" y="119"/>
                  </a:cubicBezTo>
                  <a:cubicBezTo>
                    <a:pt x="213" y="104"/>
                    <a:pt x="210" y="86"/>
                    <a:pt x="219" y="73"/>
                  </a:cubicBezTo>
                  <a:cubicBezTo>
                    <a:pt x="222" y="69"/>
                    <a:pt x="291" y="30"/>
                    <a:pt x="301" y="27"/>
                  </a:cubicBezTo>
                  <a:cubicBezTo>
                    <a:pt x="322" y="7"/>
                    <a:pt x="320" y="18"/>
                    <a:pt x="3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266" name="Freeform 201"/>
            <p:cNvSpPr>
              <a:spLocks/>
            </p:cNvSpPr>
            <p:nvPr/>
          </p:nvSpPr>
          <p:spPr bwMode="auto">
            <a:xfrm>
              <a:off x="4166" y="576"/>
              <a:ext cx="315" cy="240"/>
            </a:xfrm>
            <a:custGeom>
              <a:avLst/>
              <a:gdLst>
                <a:gd name="T0" fmla="*/ 0 w 322"/>
                <a:gd name="T1" fmla="*/ 147 h 283"/>
                <a:gd name="T2" fmla="*/ 67 w 322"/>
                <a:gd name="T3" fmla="*/ 103 h 283"/>
                <a:gd name="T4" fmla="*/ 134 w 322"/>
                <a:gd name="T5" fmla="*/ 94 h 283"/>
                <a:gd name="T6" fmla="*/ 193 w 322"/>
                <a:gd name="T7" fmla="*/ 62 h 283"/>
                <a:gd name="T8" fmla="*/ 200 w 322"/>
                <a:gd name="T9" fmla="*/ 38 h 283"/>
                <a:gd name="T10" fmla="*/ 276 w 322"/>
                <a:gd name="T11" fmla="*/ 14 h 283"/>
                <a:gd name="T12" fmla="*/ 293 w 322"/>
                <a:gd name="T13" fmla="*/ 0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2"/>
                <a:gd name="T22" fmla="*/ 0 h 283"/>
                <a:gd name="T23" fmla="*/ 322 w 322"/>
                <a:gd name="T24" fmla="*/ 283 h 2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2" h="283">
                  <a:moveTo>
                    <a:pt x="0" y="283"/>
                  </a:moveTo>
                  <a:cubicBezTo>
                    <a:pt x="24" y="259"/>
                    <a:pt x="44" y="218"/>
                    <a:pt x="73" y="201"/>
                  </a:cubicBezTo>
                  <a:cubicBezTo>
                    <a:pt x="88" y="192"/>
                    <a:pt x="135" y="185"/>
                    <a:pt x="146" y="183"/>
                  </a:cubicBezTo>
                  <a:cubicBezTo>
                    <a:pt x="169" y="159"/>
                    <a:pt x="191" y="147"/>
                    <a:pt x="210" y="119"/>
                  </a:cubicBezTo>
                  <a:cubicBezTo>
                    <a:pt x="213" y="104"/>
                    <a:pt x="210" y="86"/>
                    <a:pt x="219" y="73"/>
                  </a:cubicBezTo>
                  <a:cubicBezTo>
                    <a:pt x="222" y="69"/>
                    <a:pt x="291" y="30"/>
                    <a:pt x="301" y="27"/>
                  </a:cubicBezTo>
                  <a:cubicBezTo>
                    <a:pt x="322" y="7"/>
                    <a:pt x="320" y="18"/>
                    <a:pt x="3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1267" name="Group 202"/>
            <p:cNvGrpSpPr>
              <a:grpSpLocks/>
            </p:cNvGrpSpPr>
            <p:nvPr/>
          </p:nvGrpSpPr>
          <p:grpSpPr bwMode="auto">
            <a:xfrm rot="10800000">
              <a:off x="4650" y="2016"/>
              <a:ext cx="342" cy="480"/>
              <a:chOff x="432" y="1872"/>
              <a:chExt cx="288" cy="432"/>
            </a:xfrm>
          </p:grpSpPr>
          <p:sp>
            <p:nvSpPr>
              <p:cNvPr id="181274" name="Line 203"/>
              <p:cNvSpPr>
                <a:spLocks noChangeShapeType="1"/>
              </p:cNvSpPr>
              <p:nvPr/>
            </p:nvSpPr>
            <p:spPr bwMode="auto">
              <a:xfrm flipV="1">
                <a:off x="432" y="220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5" name="Line 204"/>
              <p:cNvSpPr>
                <a:spLocks noChangeShapeType="1"/>
              </p:cNvSpPr>
              <p:nvPr/>
            </p:nvSpPr>
            <p:spPr bwMode="auto">
              <a:xfrm flipV="1">
                <a:off x="480" y="196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6" name="Line 205"/>
              <p:cNvSpPr>
                <a:spLocks noChangeShapeType="1"/>
              </p:cNvSpPr>
              <p:nvPr/>
            </p:nvSpPr>
            <p:spPr bwMode="auto">
              <a:xfrm flipV="1">
                <a:off x="528" y="196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7" name="Line 206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8" name="Line 207"/>
              <p:cNvSpPr>
                <a:spLocks noChangeShapeType="1"/>
              </p:cNvSpPr>
              <p:nvPr/>
            </p:nvSpPr>
            <p:spPr bwMode="auto">
              <a:xfrm flipV="1">
                <a:off x="485" y="206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1268" name="Group 214"/>
            <p:cNvGrpSpPr>
              <a:grpSpLocks/>
            </p:cNvGrpSpPr>
            <p:nvPr/>
          </p:nvGrpSpPr>
          <p:grpSpPr bwMode="auto">
            <a:xfrm rot="10800000">
              <a:off x="3210" y="554"/>
              <a:ext cx="342" cy="480"/>
              <a:chOff x="432" y="1872"/>
              <a:chExt cx="288" cy="432"/>
            </a:xfrm>
          </p:grpSpPr>
          <p:sp>
            <p:nvSpPr>
              <p:cNvPr id="181269" name="Line 215"/>
              <p:cNvSpPr>
                <a:spLocks noChangeShapeType="1"/>
              </p:cNvSpPr>
              <p:nvPr/>
            </p:nvSpPr>
            <p:spPr bwMode="auto">
              <a:xfrm flipV="1">
                <a:off x="432" y="220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0" name="Line 216"/>
              <p:cNvSpPr>
                <a:spLocks noChangeShapeType="1"/>
              </p:cNvSpPr>
              <p:nvPr/>
            </p:nvSpPr>
            <p:spPr bwMode="auto">
              <a:xfrm flipV="1">
                <a:off x="480" y="196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1" name="Line 217"/>
              <p:cNvSpPr>
                <a:spLocks noChangeShapeType="1"/>
              </p:cNvSpPr>
              <p:nvPr/>
            </p:nvSpPr>
            <p:spPr bwMode="auto">
              <a:xfrm flipV="1">
                <a:off x="528" y="196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2" name="Line 218"/>
              <p:cNvSpPr>
                <a:spLocks noChangeShapeType="1"/>
              </p:cNvSpPr>
              <p:nvPr/>
            </p:nvSpPr>
            <p:spPr bwMode="auto">
              <a:xfrm flipV="1">
                <a:off x="672" y="187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73" name="Line 219"/>
              <p:cNvSpPr>
                <a:spLocks noChangeShapeType="1"/>
              </p:cNvSpPr>
              <p:nvPr/>
            </p:nvSpPr>
            <p:spPr bwMode="auto">
              <a:xfrm flipV="1">
                <a:off x="485" y="206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0"/>
          <p:cNvGrpSpPr>
            <a:grpSpLocks/>
          </p:cNvGrpSpPr>
          <p:nvPr/>
        </p:nvGrpSpPr>
        <p:grpSpPr bwMode="auto">
          <a:xfrm>
            <a:off x="1036638" y="3733800"/>
            <a:ext cx="2803525" cy="2362200"/>
            <a:chOff x="653" y="2352"/>
            <a:chExt cx="1766" cy="1488"/>
          </a:xfrm>
        </p:grpSpPr>
        <p:sp>
          <p:nvSpPr>
            <p:cNvPr id="182332" name="Rectangle 74"/>
            <p:cNvSpPr>
              <a:spLocks noChangeArrowheads="1"/>
            </p:cNvSpPr>
            <p:nvPr/>
          </p:nvSpPr>
          <p:spPr bwMode="auto">
            <a:xfrm>
              <a:off x="883" y="2640"/>
              <a:ext cx="1296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33" name="Line 75"/>
            <p:cNvSpPr>
              <a:spLocks noChangeShapeType="1"/>
            </p:cNvSpPr>
            <p:nvPr/>
          </p:nvSpPr>
          <p:spPr bwMode="auto">
            <a:xfrm flipH="1">
              <a:off x="1123" y="2640"/>
              <a:ext cx="29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34" name="Line 76"/>
            <p:cNvSpPr>
              <a:spLocks noChangeShapeType="1"/>
            </p:cNvSpPr>
            <p:nvPr/>
          </p:nvSpPr>
          <p:spPr bwMode="auto">
            <a:xfrm flipH="1">
              <a:off x="1315" y="2640"/>
              <a:ext cx="77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35" name="Line 77"/>
            <p:cNvSpPr>
              <a:spLocks noChangeShapeType="1"/>
            </p:cNvSpPr>
            <p:nvPr/>
          </p:nvSpPr>
          <p:spPr bwMode="auto">
            <a:xfrm flipH="1">
              <a:off x="1507" y="2640"/>
              <a:ext cx="29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36" name="Line 78"/>
            <p:cNvSpPr>
              <a:spLocks noChangeShapeType="1"/>
            </p:cNvSpPr>
            <p:nvPr/>
          </p:nvSpPr>
          <p:spPr bwMode="auto">
            <a:xfrm>
              <a:off x="1632" y="2640"/>
              <a:ext cx="67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37" name="Line 79"/>
            <p:cNvSpPr>
              <a:spLocks noChangeShapeType="1"/>
            </p:cNvSpPr>
            <p:nvPr/>
          </p:nvSpPr>
          <p:spPr bwMode="auto">
            <a:xfrm flipH="1">
              <a:off x="1891" y="2640"/>
              <a:ext cx="29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38" name="Line 80"/>
            <p:cNvSpPr>
              <a:spLocks noChangeShapeType="1"/>
            </p:cNvSpPr>
            <p:nvPr/>
          </p:nvSpPr>
          <p:spPr bwMode="auto">
            <a:xfrm>
              <a:off x="2016" y="2640"/>
              <a:ext cx="67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39" name="Line 81"/>
            <p:cNvSpPr>
              <a:spLocks noChangeShapeType="1"/>
            </p:cNvSpPr>
            <p:nvPr/>
          </p:nvSpPr>
          <p:spPr bwMode="auto">
            <a:xfrm flipH="1">
              <a:off x="931" y="2640"/>
              <a:ext cx="12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40" name="Line 82"/>
            <p:cNvSpPr>
              <a:spLocks noChangeShapeType="1"/>
            </p:cNvSpPr>
            <p:nvPr/>
          </p:nvSpPr>
          <p:spPr bwMode="auto">
            <a:xfrm>
              <a:off x="883" y="2736"/>
              <a:ext cx="127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41" name="Line 83"/>
            <p:cNvSpPr>
              <a:spLocks noChangeShapeType="1"/>
            </p:cNvSpPr>
            <p:nvPr/>
          </p:nvSpPr>
          <p:spPr bwMode="auto">
            <a:xfrm>
              <a:off x="864" y="2880"/>
              <a:ext cx="12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42" name="Line 84"/>
            <p:cNvSpPr>
              <a:spLocks noChangeShapeType="1"/>
            </p:cNvSpPr>
            <p:nvPr/>
          </p:nvSpPr>
          <p:spPr bwMode="auto">
            <a:xfrm flipV="1">
              <a:off x="864" y="3264"/>
              <a:ext cx="12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43" name="Line 85"/>
            <p:cNvSpPr>
              <a:spLocks noChangeShapeType="1"/>
            </p:cNvSpPr>
            <p:nvPr/>
          </p:nvSpPr>
          <p:spPr bwMode="auto">
            <a:xfrm flipV="1">
              <a:off x="883" y="3168"/>
              <a:ext cx="1277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44" name="Line 86"/>
            <p:cNvSpPr>
              <a:spLocks noChangeShapeType="1"/>
            </p:cNvSpPr>
            <p:nvPr/>
          </p:nvSpPr>
          <p:spPr bwMode="auto">
            <a:xfrm>
              <a:off x="864" y="350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45" name="Text Box 87"/>
            <p:cNvSpPr txBox="1">
              <a:spLocks noChangeArrowheads="1"/>
            </p:cNvSpPr>
            <p:nvPr/>
          </p:nvSpPr>
          <p:spPr bwMode="auto">
            <a:xfrm>
              <a:off x="653" y="292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2346" name="Text Box 88"/>
            <p:cNvSpPr txBox="1">
              <a:spLocks noChangeArrowheads="1"/>
            </p:cNvSpPr>
            <p:nvPr/>
          </p:nvSpPr>
          <p:spPr bwMode="auto">
            <a:xfrm>
              <a:off x="2207" y="292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2347" name="Text Box 89"/>
            <p:cNvSpPr txBox="1">
              <a:spLocks noChangeArrowheads="1"/>
            </p:cNvSpPr>
            <p:nvPr/>
          </p:nvSpPr>
          <p:spPr bwMode="auto">
            <a:xfrm>
              <a:off x="1439" y="235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2348" name="Text Box 90"/>
            <p:cNvSpPr txBox="1">
              <a:spLocks noChangeArrowheads="1"/>
            </p:cNvSpPr>
            <p:nvPr/>
          </p:nvSpPr>
          <p:spPr bwMode="auto">
            <a:xfrm>
              <a:off x="1439" y="355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2349" name="Line 91"/>
            <p:cNvSpPr>
              <a:spLocks noChangeShapeType="1"/>
            </p:cNvSpPr>
            <p:nvPr/>
          </p:nvSpPr>
          <p:spPr bwMode="auto">
            <a:xfrm flipH="1">
              <a:off x="1219" y="2640"/>
              <a:ext cx="77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0" name="Line 92"/>
            <p:cNvSpPr>
              <a:spLocks noChangeShapeType="1"/>
            </p:cNvSpPr>
            <p:nvPr/>
          </p:nvSpPr>
          <p:spPr bwMode="auto">
            <a:xfrm flipH="1">
              <a:off x="1411" y="2640"/>
              <a:ext cx="77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1" name="Line 93"/>
            <p:cNvSpPr>
              <a:spLocks noChangeShapeType="1"/>
            </p:cNvSpPr>
            <p:nvPr/>
          </p:nvSpPr>
          <p:spPr bwMode="auto">
            <a:xfrm>
              <a:off x="1603" y="264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2" name="Line 94"/>
            <p:cNvSpPr>
              <a:spLocks noChangeShapeType="1"/>
            </p:cNvSpPr>
            <p:nvPr/>
          </p:nvSpPr>
          <p:spPr bwMode="auto">
            <a:xfrm flipH="1">
              <a:off x="1776" y="2640"/>
              <a:ext cx="19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3" name="Line 95"/>
            <p:cNvSpPr>
              <a:spLocks noChangeShapeType="1"/>
            </p:cNvSpPr>
            <p:nvPr/>
          </p:nvSpPr>
          <p:spPr bwMode="auto">
            <a:xfrm>
              <a:off x="1776" y="2640"/>
              <a:ext cx="211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4" name="Line 96"/>
            <p:cNvSpPr>
              <a:spLocks noChangeShapeType="1"/>
            </p:cNvSpPr>
            <p:nvPr/>
          </p:nvSpPr>
          <p:spPr bwMode="auto">
            <a:xfrm>
              <a:off x="1027" y="264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5" name="Line 97"/>
            <p:cNvSpPr>
              <a:spLocks noChangeShapeType="1"/>
            </p:cNvSpPr>
            <p:nvPr/>
          </p:nvSpPr>
          <p:spPr bwMode="auto">
            <a:xfrm flipV="1">
              <a:off x="864" y="2784"/>
              <a:ext cx="12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6" name="Line 98"/>
            <p:cNvSpPr>
              <a:spLocks noChangeShapeType="1"/>
            </p:cNvSpPr>
            <p:nvPr/>
          </p:nvSpPr>
          <p:spPr bwMode="auto">
            <a:xfrm flipV="1">
              <a:off x="864" y="2976"/>
              <a:ext cx="12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7" name="Line 99"/>
            <p:cNvSpPr>
              <a:spLocks noChangeShapeType="1"/>
            </p:cNvSpPr>
            <p:nvPr/>
          </p:nvSpPr>
          <p:spPr bwMode="auto">
            <a:xfrm>
              <a:off x="864" y="3120"/>
              <a:ext cx="12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8" name="Line 100"/>
            <p:cNvSpPr>
              <a:spLocks noChangeShapeType="1"/>
            </p:cNvSpPr>
            <p:nvPr/>
          </p:nvSpPr>
          <p:spPr bwMode="auto">
            <a:xfrm>
              <a:off x="864" y="3408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59" name="Line 101"/>
            <p:cNvSpPr>
              <a:spLocks noChangeShapeType="1"/>
            </p:cNvSpPr>
            <p:nvPr/>
          </p:nvSpPr>
          <p:spPr bwMode="auto">
            <a:xfrm>
              <a:off x="864" y="360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60" name="Line 103"/>
            <p:cNvSpPr>
              <a:spLocks noChangeShapeType="1"/>
            </p:cNvSpPr>
            <p:nvPr/>
          </p:nvSpPr>
          <p:spPr bwMode="auto">
            <a:xfrm flipV="1">
              <a:off x="912" y="3072"/>
              <a:ext cx="12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5"/>
          <p:cNvGrpSpPr>
            <a:grpSpLocks/>
          </p:cNvGrpSpPr>
          <p:nvPr/>
        </p:nvGrpSpPr>
        <p:grpSpPr bwMode="auto">
          <a:xfrm>
            <a:off x="5745163" y="4343400"/>
            <a:ext cx="1646237" cy="1143000"/>
            <a:chOff x="3619" y="2736"/>
            <a:chExt cx="1037" cy="720"/>
          </a:xfrm>
        </p:grpSpPr>
        <p:sp>
          <p:nvSpPr>
            <p:cNvPr id="182322" name="AutoShape 133"/>
            <p:cNvSpPr>
              <a:spLocks noChangeArrowheads="1"/>
            </p:cNvSpPr>
            <p:nvPr/>
          </p:nvSpPr>
          <p:spPr bwMode="auto">
            <a:xfrm>
              <a:off x="3840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3" name="AutoShape 134"/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4" name="AutoShape 136"/>
            <p:cNvSpPr>
              <a:spLocks noChangeArrowheads="1"/>
            </p:cNvSpPr>
            <p:nvPr/>
          </p:nvSpPr>
          <p:spPr bwMode="auto">
            <a:xfrm>
              <a:off x="3619" y="283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5" name="AutoShape 137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6" name="AutoShape 138"/>
            <p:cNvSpPr>
              <a:spLocks noChangeArrowheads="1"/>
            </p:cNvSpPr>
            <p:nvPr/>
          </p:nvSpPr>
          <p:spPr bwMode="auto">
            <a:xfrm>
              <a:off x="3984" y="2784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7" name="AutoShape 139"/>
            <p:cNvSpPr>
              <a:spLocks noChangeArrowheads="1"/>
            </p:cNvSpPr>
            <p:nvPr/>
          </p:nvSpPr>
          <p:spPr bwMode="auto">
            <a:xfrm rot="4095974">
              <a:off x="4464" y="3168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8" name="AutoShape 141"/>
            <p:cNvSpPr>
              <a:spLocks noChangeArrowheads="1"/>
            </p:cNvSpPr>
            <p:nvPr/>
          </p:nvSpPr>
          <p:spPr bwMode="auto">
            <a:xfrm rot="7251653">
              <a:off x="4224" y="3264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29" name="AutoShape 143"/>
            <p:cNvSpPr>
              <a:spLocks noChangeArrowheads="1"/>
            </p:cNvSpPr>
            <p:nvPr/>
          </p:nvSpPr>
          <p:spPr bwMode="auto">
            <a:xfrm rot="7251653">
              <a:off x="4368" y="3120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30" name="AutoShape 142"/>
            <p:cNvSpPr>
              <a:spLocks noChangeArrowheads="1"/>
            </p:cNvSpPr>
            <p:nvPr/>
          </p:nvSpPr>
          <p:spPr bwMode="auto">
            <a:xfrm rot="7251653">
              <a:off x="4416" y="3216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331" name="AutoShape 140"/>
            <p:cNvSpPr>
              <a:spLocks noChangeArrowheads="1"/>
            </p:cNvSpPr>
            <p:nvPr/>
          </p:nvSpPr>
          <p:spPr bwMode="auto">
            <a:xfrm rot="7251653">
              <a:off x="4339" y="3264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4114800" y="4343400"/>
            <a:ext cx="3154363" cy="1143000"/>
            <a:chOff x="2592" y="2736"/>
            <a:chExt cx="1987" cy="720"/>
          </a:xfrm>
        </p:grpSpPr>
        <p:grpSp>
          <p:nvGrpSpPr>
            <p:cNvPr id="182314" name="Group 129"/>
            <p:cNvGrpSpPr>
              <a:grpSpLocks/>
            </p:cNvGrpSpPr>
            <p:nvPr/>
          </p:nvGrpSpPr>
          <p:grpSpPr bwMode="auto">
            <a:xfrm>
              <a:off x="2611" y="2880"/>
              <a:ext cx="1968" cy="576"/>
              <a:chOff x="2611" y="2880"/>
              <a:chExt cx="1968" cy="576"/>
            </a:xfrm>
          </p:grpSpPr>
          <p:sp>
            <p:nvSpPr>
              <p:cNvPr id="182316" name="Line 104"/>
              <p:cNvSpPr>
                <a:spLocks noChangeShapeType="1"/>
              </p:cNvSpPr>
              <p:nvPr/>
            </p:nvSpPr>
            <p:spPr bwMode="auto">
              <a:xfrm>
                <a:off x="2611" y="312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317" name="Group 107"/>
              <p:cNvGrpSpPr>
                <a:grpSpLocks/>
              </p:cNvGrpSpPr>
              <p:nvPr/>
            </p:nvGrpSpPr>
            <p:grpSpPr bwMode="auto">
              <a:xfrm>
                <a:off x="3331" y="2880"/>
                <a:ext cx="1248" cy="576"/>
                <a:chOff x="3331" y="1008"/>
                <a:chExt cx="1248" cy="576"/>
              </a:xfrm>
            </p:grpSpPr>
            <p:sp>
              <p:nvSpPr>
                <p:cNvPr id="182318" name="Oval 108"/>
                <p:cNvSpPr>
                  <a:spLocks noChangeArrowheads="1"/>
                </p:cNvSpPr>
                <p:nvPr/>
              </p:nvSpPr>
              <p:spPr bwMode="auto">
                <a:xfrm>
                  <a:off x="3331" y="1008"/>
                  <a:ext cx="1248" cy="57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19" name="Oval 109"/>
                <p:cNvSpPr>
                  <a:spLocks noChangeArrowheads="1"/>
                </p:cNvSpPr>
                <p:nvPr/>
              </p:nvSpPr>
              <p:spPr bwMode="auto">
                <a:xfrm>
                  <a:off x="3667" y="1200"/>
                  <a:ext cx="624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20" name="Freeform 110"/>
                <p:cNvSpPr>
                  <a:spLocks/>
                </p:cNvSpPr>
                <p:nvPr/>
              </p:nvSpPr>
              <p:spPr bwMode="auto">
                <a:xfrm>
                  <a:off x="3619" y="1200"/>
                  <a:ext cx="48" cy="96"/>
                </a:xfrm>
                <a:custGeom>
                  <a:avLst/>
                  <a:gdLst>
                    <a:gd name="T0" fmla="*/ 48 w 48"/>
                    <a:gd name="T1" fmla="*/ 96 h 96"/>
                    <a:gd name="T2" fmla="*/ 0 w 48"/>
                    <a:gd name="T3" fmla="*/ 0 h 96"/>
                    <a:gd name="T4" fmla="*/ 0 60000 65536"/>
                    <a:gd name="T5" fmla="*/ 0 60000 65536"/>
                    <a:gd name="T6" fmla="*/ 0 w 48"/>
                    <a:gd name="T7" fmla="*/ 0 h 96"/>
                    <a:gd name="T8" fmla="*/ 48 w 48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8" h="96">
                      <a:moveTo>
                        <a:pt x="48" y="96"/>
                      </a:moveTo>
                      <a:cubicBezTo>
                        <a:pt x="28" y="56"/>
                        <a:pt x="8" y="16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321" name="Freeform 111"/>
                <p:cNvSpPr>
                  <a:spLocks/>
                </p:cNvSpPr>
                <p:nvPr/>
              </p:nvSpPr>
              <p:spPr bwMode="auto">
                <a:xfrm flipH="1">
                  <a:off x="4291" y="1200"/>
                  <a:ext cx="48" cy="96"/>
                </a:xfrm>
                <a:custGeom>
                  <a:avLst/>
                  <a:gdLst>
                    <a:gd name="T0" fmla="*/ 48 w 48"/>
                    <a:gd name="T1" fmla="*/ 96 h 96"/>
                    <a:gd name="T2" fmla="*/ 0 w 48"/>
                    <a:gd name="T3" fmla="*/ 0 h 96"/>
                    <a:gd name="T4" fmla="*/ 0 60000 65536"/>
                    <a:gd name="T5" fmla="*/ 0 60000 65536"/>
                    <a:gd name="T6" fmla="*/ 0 w 48"/>
                    <a:gd name="T7" fmla="*/ 0 h 96"/>
                    <a:gd name="T8" fmla="*/ 48 w 48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8" h="96">
                      <a:moveTo>
                        <a:pt x="48" y="96"/>
                      </a:moveTo>
                      <a:cubicBezTo>
                        <a:pt x="28" y="56"/>
                        <a:pt x="8" y="16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82315" name="Text Box 147"/>
            <p:cNvSpPr txBox="1">
              <a:spLocks noChangeArrowheads="1"/>
            </p:cNvSpPr>
            <p:nvPr/>
          </p:nvSpPr>
          <p:spPr bwMode="auto">
            <a:xfrm>
              <a:off x="2592" y="2736"/>
              <a:ext cx="816" cy="326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Inconsistent Gluing</a:t>
              </a:r>
            </a:p>
          </p:txBody>
        </p:sp>
      </p:grpSp>
      <p:grpSp>
        <p:nvGrpSpPr>
          <p:cNvPr id="182277" name="Group 151"/>
          <p:cNvGrpSpPr>
            <a:grpSpLocks/>
          </p:cNvGrpSpPr>
          <p:nvPr/>
        </p:nvGrpSpPr>
        <p:grpSpPr bwMode="auto">
          <a:xfrm>
            <a:off x="1036638" y="685800"/>
            <a:ext cx="6232525" cy="2362200"/>
            <a:chOff x="653" y="432"/>
            <a:chExt cx="3926" cy="1488"/>
          </a:xfrm>
        </p:grpSpPr>
        <p:grpSp>
          <p:nvGrpSpPr>
            <p:cNvPr id="182279" name="Group 106"/>
            <p:cNvGrpSpPr>
              <a:grpSpLocks/>
            </p:cNvGrpSpPr>
            <p:nvPr/>
          </p:nvGrpSpPr>
          <p:grpSpPr bwMode="auto">
            <a:xfrm>
              <a:off x="3331" y="1008"/>
              <a:ext cx="1248" cy="576"/>
              <a:chOff x="3331" y="1008"/>
              <a:chExt cx="1248" cy="576"/>
            </a:xfrm>
          </p:grpSpPr>
          <p:sp>
            <p:nvSpPr>
              <p:cNvPr id="182310" name="Oval 28"/>
              <p:cNvSpPr>
                <a:spLocks noChangeArrowheads="1"/>
              </p:cNvSpPr>
              <p:nvPr/>
            </p:nvSpPr>
            <p:spPr bwMode="auto">
              <a:xfrm>
                <a:off x="3331" y="1008"/>
                <a:ext cx="1248" cy="57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311" name="Oval 29"/>
              <p:cNvSpPr>
                <a:spLocks noChangeArrowheads="1"/>
              </p:cNvSpPr>
              <p:nvPr/>
            </p:nvSpPr>
            <p:spPr bwMode="auto">
              <a:xfrm>
                <a:off x="3667" y="1200"/>
                <a:ext cx="624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312" name="Freeform 36"/>
              <p:cNvSpPr>
                <a:spLocks/>
              </p:cNvSpPr>
              <p:nvPr/>
            </p:nvSpPr>
            <p:spPr bwMode="auto">
              <a:xfrm>
                <a:off x="3619" y="1200"/>
                <a:ext cx="48" cy="96"/>
              </a:xfrm>
              <a:custGeom>
                <a:avLst/>
                <a:gdLst>
                  <a:gd name="T0" fmla="*/ 48 w 48"/>
                  <a:gd name="T1" fmla="*/ 96 h 96"/>
                  <a:gd name="T2" fmla="*/ 0 w 48"/>
                  <a:gd name="T3" fmla="*/ 0 h 96"/>
                  <a:gd name="T4" fmla="*/ 0 60000 65536"/>
                  <a:gd name="T5" fmla="*/ 0 60000 65536"/>
                  <a:gd name="T6" fmla="*/ 0 w 48"/>
                  <a:gd name="T7" fmla="*/ 0 h 96"/>
                  <a:gd name="T8" fmla="*/ 48 w 48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" h="96">
                    <a:moveTo>
                      <a:pt x="48" y="96"/>
                    </a:moveTo>
                    <a:cubicBezTo>
                      <a:pt x="28" y="56"/>
                      <a:pt x="8" y="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13" name="Freeform 37"/>
              <p:cNvSpPr>
                <a:spLocks/>
              </p:cNvSpPr>
              <p:nvPr/>
            </p:nvSpPr>
            <p:spPr bwMode="auto">
              <a:xfrm flipH="1">
                <a:off x="4291" y="1200"/>
                <a:ext cx="48" cy="96"/>
              </a:xfrm>
              <a:custGeom>
                <a:avLst/>
                <a:gdLst>
                  <a:gd name="T0" fmla="*/ 48 w 48"/>
                  <a:gd name="T1" fmla="*/ 96 h 96"/>
                  <a:gd name="T2" fmla="*/ 0 w 48"/>
                  <a:gd name="T3" fmla="*/ 0 h 96"/>
                  <a:gd name="T4" fmla="*/ 0 60000 65536"/>
                  <a:gd name="T5" fmla="*/ 0 60000 65536"/>
                  <a:gd name="T6" fmla="*/ 0 w 48"/>
                  <a:gd name="T7" fmla="*/ 0 h 96"/>
                  <a:gd name="T8" fmla="*/ 48 w 48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8" h="96">
                    <a:moveTo>
                      <a:pt x="48" y="96"/>
                    </a:moveTo>
                    <a:cubicBezTo>
                      <a:pt x="28" y="56"/>
                      <a:pt x="8" y="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2280" name="Line 38"/>
            <p:cNvSpPr>
              <a:spLocks noChangeShapeType="1"/>
            </p:cNvSpPr>
            <p:nvPr/>
          </p:nvSpPr>
          <p:spPr bwMode="auto">
            <a:xfrm>
              <a:off x="2611" y="129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1" name="Rectangle 2"/>
            <p:cNvSpPr>
              <a:spLocks noChangeArrowheads="1"/>
            </p:cNvSpPr>
            <p:nvPr/>
          </p:nvSpPr>
          <p:spPr bwMode="auto">
            <a:xfrm>
              <a:off x="883" y="720"/>
              <a:ext cx="1296" cy="9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82" name="Line 4"/>
            <p:cNvSpPr>
              <a:spLocks noChangeShapeType="1"/>
            </p:cNvSpPr>
            <p:nvPr/>
          </p:nvSpPr>
          <p:spPr bwMode="auto">
            <a:xfrm>
              <a:off x="1123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3" name="Line 6"/>
            <p:cNvSpPr>
              <a:spLocks noChangeShapeType="1"/>
            </p:cNvSpPr>
            <p:nvPr/>
          </p:nvSpPr>
          <p:spPr bwMode="auto">
            <a:xfrm>
              <a:off x="1315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4" name="Line 8"/>
            <p:cNvSpPr>
              <a:spLocks noChangeShapeType="1"/>
            </p:cNvSpPr>
            <p:nvPr/>
          </p:nvSpPr>
          <p:spPr bwMode="auto">
            <a:xfrm>
              <a:off x="1507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5" name="Line 10"/>
            <p:cNvSpPr>
              <a:spLocks noChangeShapeType="1"/>
            </p:cNvSpPr>
            <p:nvPr/>
          </p:nvSpPr>
          <p:spPr bwMode="auto">
            <a:xfrm>
              <a:off x="1699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6" name="Line 12"/>
            <p:cNvSpPr>
              <a:spLocks noChangeShapeType="1"/>
            </p:cNvSpPr>
            <p:nvPr/>
          </p:nvSpPr>
          <p:spPr bwMode="auto">
            <a:xfrm>
              <a:off x="1891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7" name="Line 14"/>
            <p:cNvSpPr>
              <a:spLocks noChangeShapeType="1"/>
            </p:cNvSpPr>
            <p:nvPr/>
          </p:nvSpPr>
          <p:spPr bwMode="auto">
            <a:xfrm>
              <a:off x="2083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8" name="Line 15"/>
            <p:cNvSpPr>
              <a:spLocks noChangeShapeType="1"/>
            </p:cNvSpPr>
            <p:nvPr/>
          </p:nvSpPr>
          <p:spPr bwMode="auto">
            <a:xfrm>
              <a:off x="931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89" name="Line 16"/>
            <p:cNvSpPr>
              <a:spLocks noChangeShapeType="1"/>
            </p:cNvSpPr>
            <p:nvPr/>
          </p:nvSpPr>
          <p:spPr bwMode="auto">
            <a:xfrm>
              <a:off x="883" y="816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0" name="Line 18"/>
            <p:cNvSpPr>
              <a:spLocks noChangeShapeType="1"/>
            </p:cNvSpPr>
            <p:nvPr/>
          </p:nvSpPr>
          <p:spPr bwMode="auto">
            <a:xfrm>
              <a:off x="883" y="1008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1" name="Line 20"/>
            <p:cNvSpPr>
              <a:spLocks noChangeShapeType="1"/>
            </p:cNvSpPr>
            <p:nvPr/>
          </p:nvSpPr>
          <p:spPr bwMode="auto">
            <a:xfrm>
              <a:off x="883" y="120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2" name="Line 22"/>
            <p:cNvSpPr>
              <a:spLocks noChangeShapeType="1"/>
            </p:cNvSpPr>
            <p:nvPr/>
          </p:nvSpPr>
          <p:spPr bwMode="auto">
            <a:xfrm>
              <a:off x="883" y="1392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3" name="Line 23"/>
            <p:cNvSpPr>
              <a:spLocks noChangeShapeType="1"/>
            </p:cNvSpPr>
            <p:nvPr/>
          </p:nvSpPr>
          <p:spPr bwMode="auto">
            <a:xfrm>
              <a:off x="883" y="15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4" name="Text Box 24"/>
            <p:cNvSpPr txBox="1">
              <a:spLocks noChangeArrowheads="1"/>
            </p:cNvSpPr>
            <p:nvPr/>
          </p:nvSpPr>
          <p:spPr bwMode="auto">
            <a:xfrm>
              <a:off x="653" y="100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2295" name="Text Box 25"/>
            <p:cNvSpPr txBox="1">
              <a:spLocks noChangeArrowheads="1"/>
            </p:cNvSpPr>
            <p:nvPr/>
          </p:nvSpPr>
          <p:spPr bwMode="auto">
            <a:xfrm>
              <a:off x="2207" y="100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82296" name="Text Box 26"/>
            <p:cNvSpPr txBox="1">
              <a:spLocks noChangeArrowheads="1"/>
            </p:cNvSpPr>
            <p:nvPr/>
          </p:nvSpPr>
          <p:spPr bwMode="auto">
            <a:xfrm>
              <a:off x="1439" y="43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2297" name="Text Box 27"/>
            <p:cNvSpPr txBox="1">
              <a:spLocks noChangeArrowheads="1"/>
            </p:cNvSpPr>
            <p:nvPr/>
          </p:nvSpPr>
          <p:spPr bwMode="auto">
            <a:xfrm>
              <a:off x="1439" y="163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82298" name="Line 59"/>
            <p:cNvSpPr>
              <a:spLocks noChangeShapeType="1"/>
            </p:cNvSpPr>
            <p:nvPr/>
          </p:nvSpPr>
          <p:spPr bwMode="auto">
            <a:xfrm>
              <a:off x="1219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299" name="Line 60"/>
            <p:cNvSpPr>
              <a:spLocks noChangeShapeType="1"/>
            </p:cNvSpPr>
            <p:nvPr/>
          </p:nvSpPr>
          <p:spPr bwMode="auto">
            <a:xfrm>
              <a:off x="1411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0" name="Line 61"/>
            <p:cNvSpPr>
              <a:spLocks noChangeShapeType="1"/>
            </p:cNvSpPr>
            <p:nvPr/>
          </p:nvSpPr>
          <p:spPr bwMode="auto">
            <a:xfrm>
              <a:off x="1603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1" name="Line 62"/>
            <p:cNvSpPr>
              <a:spLocks noChangeShapeType="1"/>
            </p:cNvSpPr>
            <p:nvPr/>
          </p:nvSpPr>
          <p:spPr bwMode="auto">
            <a:xfrm>
              <a:off x="1795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2" name="Line 63"/>
            <p:cNvSpPr>
              <a:spLocks noChangeShapeType="1"/>
            </p:cNvSpPr>
            <p:nvPr/>
          </p:nvSpPr>
          <p:spPr bwMode="auto">
            <a:xfrm>
              <a:off x="1987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3" name="Line 65"/>
            <p:cNvSpPr>
              <a:spLocks noChangeShapeType="1"/>
            </p:cNvSpPr>
            <p:nvPr/>
          </p:nvSpPr>
          <p:spPr bwMode="auto">
            <a:xfrm>
              <a:off x="1027" y="720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4" name="Line 67"/>
            <p:cNvSpPr>
              <a:spLocks noChangeShapeType="1"/>
            </p:cNvSpPr>
            <p:nvPr/>
          </p:nvSpPr>
          <p:spPr bwMode="auto">
            <a:xfrm>
              <a:off x="864" y="1104"/>
              <a:ext cx="13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5" name="Line 68"/>
            <p:cNvSpPr>
              <a:spLocks noChangeShapeType="1"/>
            </p:cNvSpPr>
            <p:nvPr/>
          </p:nvSpPr>
          <p:spPr bwMode="auto">
            <a:xfrm>
              <a:off x="864" y="1296"/>
              <a:ext cx="13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6" name="Line 69"/>
            <p:cNvSpPr>
              <a:spLocks noChangeShapeType="1"/>
            </p:cNvSpPr>
            <p:nvPr/>
          </p:nvSpPr>
          <p:spPr bwMode="auto">
            <a:xfrm>
              <a:off x="864" y="1488"/>
              <a:ext cx="13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7" name="Line 70"/>
            <p:cNvSpPr>
              <a:spLocks noChangeShapeType="1"/>
            </p:cNvSpPr>
            <p:nvPr/>
          </p:nvSpPr>
          <p:spPr bwMode="auto">
            <a:xfrm>
              <a:off x="864" y="1680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308" name="Text Box 146"/>
            <p:cNvSpPr txBox="1">
              <a:spLocks noChangeArrowheads="1"/>
            </p:cNvSpPr>
            <p:nvPr/>
          </p:nvSpPr>
          <p:spPr bwMode="auto">
            <a:xfrm>
              <a:off x="2544" y="960"/>
              <a:ext cx="816" cy="326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/>
                <a:t>Consistent Gluing</a:t>
              </a:r>
            </a:p>
          </p:txBody>
        </p:sp>
        <p:sp>
          <p:nvSpPr>
            <p:cNvPr id="182309" name="Line 150"/>
            <p:cNvSpPr>
              <a:spLocks noChangeShapeType="1"/>
            </p:cNvSpPr>
            <p:nvPr/>
          </p:nvSpPr>
          <p:spPr bwMode="auto">
            <a:xfrm>
              <a:off x="864" y="912"/>
              <a:ext cx="13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sm" len="med"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49213" y="0"/>
            <a:ext cx="9094787" cy="8826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1"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Repeat Gluing </a:t>
            </a:r>
            <a:br>
              <a:rPr kumimoji="1"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kumimoji="1" lang="en-U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en-US" sz="2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A-</a:t>
            </a:r>
            <a:r>
              <a:rPr kumimoji="1" lang="en-US" sz="24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Bruijn</a:t>
            </a:r>
            <a:r>
              <a:rPr kumimoji="1" lang="en-US" sz="2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graph </a:t>
            </a:r>
            <a:r>
              <a:rPr kumimoji="1" lang="en-U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= </a:t>
            </a:r>
            <a:r>
              <a:rPr kumimoji="1" lang="en-US" sz="2400" b="1" i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Quotient space</a:t>
            </a:r>
            <a:r>
              <a:rPr kumimoji="1" lang="en-U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of all </a:t>
            </a:r>
            <a:r>
              <a:rPr kumimoji="1" lang="en-US" sz="2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ALIGNED POSITIONS</a:t>
            </a:r>
            <a:r>
              <a:rPr kumimoji="1" lang="en-US" sz="2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93700"/>
            <a:ext cx="7416800" cy="698500"/>
          </a:xfrm>
        </p:spPr>
        <p:txBody>
          <a:bodyPr/>
          <a:lstStyle/>
          <a:p>
            <a:r>
              <a:rPr lang="en-US" altLang="zh-CN" sz="3200" b="1" smtClean="0"/>
              <a:t>Challenge: Generalize the Notion of De Bruijn Graph for Imperfect Repeats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0" y="1701800"/>
            <a:ext cx="7772400" cy="4114800"/>
          </a:xfrm>
        </p:spPr>
        <p:txBody>
          <a:bodyPr/>
          <a:lstStyle/>
          <a:p>
            <a:r>
              <a:rPr lang="en-US" altLang="zh-CN" smtClean="0"/>
              <a:t>Input</a:t>
            </a:r>
          </a:p>
          <a:p>
            <a:pPr lvl="1"/>
            <a:r>
              <a:rPr lang="en-US" altLang="zh-CN" smtClean="0"/>
              <a:t>a genomic sequence</a:t>
            </a:r>
          </a:p>
          <a:p>
            <a:pPr lvl="1"/>
            <a:r>
              <a:rPr lang="en-US" altLang="zh-CN" smtClean="0"/>
              <a:t>all local pairwise alignments (pairs of aligned positions)</a:t>
            </a:r>
          </a:p>
          <a:p>
            <a:pPr lvl="1"/>
            <a:endParaRPr lang="en-US" altLang="zh-CN" smtClean="0"/>
          </a:p>
          <a:p>
            <a:r>
              <a:rPr lang="en-US" altLang="zh-CN" smtClean="0"/>
              <a:t>Output</a:t>
            </a:r>
          </a:p>
          <a:p>
            <a:pPr lvl="1"/>
            <a:r>
              <a:rPr lang="en-US" altLang="zh-CN" smtClean="0"/>
              <a:t>repeat graph representing all repeats as a mosaic of sub-repeats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22" name="Group 3"/>
          <p:cNvGrpSpPr>
            <a:grpSpLocks/>
          </p:cNvGrpSpPr>
          <p:nvPr/>
        </p:nvGrpSpPr>
        <p:grpSpPr bwMode="auto">
          <a:xfrm>
            <a:off x="1292225" y="1219200"/>
            <a:ext cx="6518275" cy="665163"/>
            <a:chOff x="814" y="380"/>
            <a:chExt cx="4106" cy="419"/>
          </a:xfrm>
        </p:grpSpPr>
        <p:sp>
          <p:nvSpPr>
            <p:cNvPr id="184427" name="Line 4"/>
            <p:cNvSpPr>
              <a:spLocks noChangeShapeType="1"/>
            </p:cNvSpPr>
            <p:nvPr/>
          </p:nvSpPr>
          <p:spPr bwMode="auto">
            <a:xfrm>
              <a:off x="880" y="59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28" name="Line 5"/>
            <p:cNvSpPr>
              <a:spLocks noChangeShapeType="1"/>
            </p:cNvSpPr>
            <p:nvPr/>
          </p:nvSpPr>
          <p:spPr bwMode="auto">
            <a:xfrm>
              <a:off x="1200" y="59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29" name="Line 6"/>
            <p:cNvSpPr>
              <a:spLocks noChangeShapeType="1"/>
            </p:cNvSpPr>
            <p:nvPr/>
          </p:nvSpPr>
          <p:spPr bwMode="auto">
            <a:xfrm>
              <a:off x="1376" y="592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0" name="Line 7"/>
            <p:cNvSpPr>
              <a:spLocks noChangeShapeType="1"/>
            </p:cNvSpPr>
            <p:nvPr/>
          </p:nvSpPr>
          <p:spPr bwMode="auto">
            <a:xfrm>
              <a:off x="1616" y="592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1" name="Line 8"/>
            <p:cNvSpPr>
              <a:spLocks noChangeShapeType="1"/>
            </p:cNvSpPr>
            <p:nvPr/>
          </p:nvSpPr>
          <p:spPr bwMode="auto">
            <a:xfrm>
              <a:off x="1952" y="592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2" name="Line 9"/>
            <p:cNvSpPr>
              <a:spLocks noChangeShapeType="1"/>
            </p:cNvSpPr>
            <p:nvPr/>
          </p:nvSpPr>
          <p:spPr bwMode="auto">
            <a:xfrm>
              <a:off x="2832" y="592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3" name="Line 10"/>
            <p:cNvSpPr>
              <a:spLocks noChangeShapeType="1"/>
            </p:cNvSpPr>
            <p:nvPr/>
          </p:nvSpPr>
          <p:spPr bwMode="auto">
            <a:xfrm>
              <a:off x="4416" y="592"/>
              <a:ext cx="5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34" name="Text Box 11"/>
            <p:cNvSpPr txBox="1">
              <a:spLocks noChangeArrowheads="1"/>
            </p:cNvSpPr>
            <p:nvPr/>
          </p:nvSpPr>
          <p:spPr bwMode="auto">
            <a:xfrm>
              <a:off x="814" y="383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8328</a:t>
              </a:r>
            </a:p>
          </p:txBody>
        </p:sp>
        <p:sp>
          <p:nvSpPr>
            <p:cNvPr id="184435" name="Text Box 12"/>
            <p:cNvSpPr txBox="1">
              <a:spLocks noChangeArrowheads="1"/>
            </p:cNvSpPr>
            <p:nvPr/>
          </p:nvSpPr>
          <p:spPr bwMode="auto">
            <a:xfrm>
              <a:off x="1130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84436" name="Text Box 13"/>
            <p:cNvSpPr txBox="1">
              <a:spLocks noChangeArrowheads="1"/>
            </p:cNvSpPr>
            <p:nvPr/>
          </p:nvSpPr>
          <p:spPr bwMode="auto">
            <a:xfrm>
              <a:off x="1353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4437" name="Rectangle 14"/>
            <p:cNvSpPr>
              <a:spLocks noChangeArrowheads="1"/>
            </p:cNvSpPr>
            <p:nvPr/>
          </p:nvSpPr>
          <p:spPr bwMode="auto">
            <a:xfrm>
              <a:off x="1613" y="380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84438" name="Rectangle 15"/>
            <p:cNvSpPr>
              <a:spLocks noChangeArrowheads="1"/>
            </p:cNvSpPr>
            <p:nvPr/>
          </p:nvSpPr>
          <p:spPr bwMode="auto">
            <a:xfrm>
              <a:off x="1909" y="380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2905</a:t>
              </a:r>
            </a:p>
          </p:txBody>
        </p:sp>
        <p:sp>
          <p:nvSpPr>
            <p:cNvPr id="184439" name="Rectangle 16"/>
            <p:cNvSpPr>
              <a:spLocks noChangeArrowheads="1"/>
            </p:cNvSpPr>
            <p:nvPr/>
          </p:nvSpPr>
          <p:spPr bwMode="auto">
            <a:xfrm>
              <a:off x="2746" y="380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381</a:t>
              </a:r>
            </a:p>
          </p:txBody>
        </p:sp>
        <p:sp>
          <p:nvSpPr>
            <p:cNvPr id="184440" name="Rectangle 17"/>
            <p:cNvSpPr>
              <a:spLocks noChangeArrowheads="1"/>
            </p:cNvSpPr>
            <p:nvPr/>
          </p:nvSpPr>
          <p:spPr bwMode="auto">
            <a:xfrm>
              <a:off x="4421" y="380"/>
              <a:ext cx="45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161442</a:t>
              </a:r>
            </a:p>
          </p:txBody>
        </p:sp>
        <p:sp>
          <p:nvSpPr>
            <p:cNvPr id="184441" name="Line 18"/>
            <p:cNvSpPr>
              <a:spLocks noChangeShapeType="1"/>
            </p:cNvSpPr>
            <p:nvPr/>
          </p:nvSpPr>
          <p:spPr bwMode="auto">
            <a:xfrm>
              <a:off x="2264" y="592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2" name="Text Box 19"/>
            <p:cNvSpPr txBox="1">
              <a:spLocks noChangeArrowheads="1"/>
            </p:cNvSpPr>
            <p:nvPr/>
          </p:nvSpPr>
          <p:spPr bwMode="auto">
            <a:xfrm>
              <a:off x="2209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4443" name="Line 20"/>
            <p:cNvSpPr>
              <a:spLocks noChangeShapeType="1"/>
            </p:cNvSpPr>
            <p:nvPr/>
          </p:nvSpPr>
          <p:spPr bwMode="auto">
            <a:xfrm>
              <a:off x="2496" y="592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4" name="Rectangle 21"/>
            <p:cNvSpPr>
              <a:spLocks noChangeArrowheads="1"/>
            </p:cNvSpPr>
            <p:nvPr/>
          </p:nvSpPr>
          <p:spPr bwMode="auto">
            <a:xfrm>
              <a:off x="2485" y="380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84445" name="Line 22"/>
            <p:cNvSpPr>
              <a:spLocks noChangeShapeType="1"/>
            </p:cNvSpPr>
            <p:nvPr/>
          </p:nvSpPr>
          <p:spPr bwMode="auto">
            <a:xfrm>
              <a:off x="3024" y="59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6" name="Text Box 23"/>
            <p:cNvSpPr txBox="1">
              <a:spLocks noChangeArrowheads="1"/>
            </p:cNvSpPr>
            <p:nvPr/>
          </p:nvSpPr>
          <p:spPr bwMode="auto">
            <a:xfrm>
              <a:off x="2954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84447" name="Line 24"/>
            <p:cNvSpPr>
              <a:spLocks noChangeShapeType="1"/>
            </p:cNvSpPr>
            <p:nvPr/>
          </p:nvSpPr>
          <p:spPr bwMode="auto">
            <a:xfrm>
              <a:off x="3216" y="592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48" name="Text Box 25"/>
            <p:cNvSpPr txBox="1">
              <a:spLocks noChangeArrowheads="1"/>
            </p:cNvSpPr>
            <p:nvPr/>
          </p:nvSpPr>
          <p:spPr bwMode="auto">
            <a:xfrm>
              <a:off x="3177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4449" name="Line 26"/>
            <p:cNvSpPr>
              <a:spLocks noChangeShapeType="1"/>
            </p:cNvSpPr>
            <p:nvPr/>
          </p:nvSpPr>
          <p:spPr bwMode="auto">
            <a:xfrm>
              <a:off x="3456" y="592"/>
              <a:ext cx="3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0" name="Rectangle 27"/>
            <p:cNvSpPr>
              <a:spLocks noChangeArrowheads="1"/>
            </p:cNvSpPr>
            <p:nvPr/>
          </p:nvSpPr>
          <p:spPr bwMode="auto">
            <a:xfrm>
              <a:off x="3437" y="380"/>
              <a:ext cx="340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1185</a:t>
              </a:r>
            </a:p>
          </p:txBody>
        </p:sp>
        <p:sp>
          <p:nvSpPr>
            <p:cNvPr id="184451" name="Line 28"/>
            <p:cNvSpPr>
              <a:spLocks noChangeShapeType="1"/>
            </p:cNvSpPr>
            <p:nvPr/>
          </p:nvSpPr>
          <p:spPr bwMode="auto">
            <a:xfrm>
              <a:off x="3792" y="592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2" name="Rectangle 29"/>
            <p:cNvSpPr>
              <a:spLocks noChangeArrowheads="1"/>
            </p:cNvSpPr>
            <p:nvPr/>
          </p:nvSpPr>
          <p:spPr bwMode="auto">
            <a:xfrm>
              <a:off x="3738" y="380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381</a:t>
              </a:r>
            </a:p>
          </p:txBody>
        </p:sp>
        <p:sp>
          <p:nvSpPr>
            <p:cNvPr id="184453" name="Line 30"/>
            <p:cNvSpPr>
              <a:spLocks noChangeShapeType="1"/>
            </p:cNvSpPr>
            <p:nvPr/>
          </p:nvSpPr>
          <p:spPr bwMode="auto">
            <a:xfrm>
              <a:off x="3984" y="592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4" name="Text Box 31"/>
            <p:cNvSpPr txBox="1">
              <a:spLocks noChangeArrowheads="1"/>
            </p:cNvSpPr>
            <p:nvPr/>
          </p:nvSpPr>
          <p:spPr bwMode="auto">
            <a:xfrm>
              <a:off x="3938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140</a:t>
              </a:r>
            </a:p>
          </p:txBody>
        </p:sp>
        <p:sp>
          <p:nvSpPr>
            <p:cNvPr id="184455" name="Line 32"/>
            <p:cNvSpPr>
              <a:spLocks noChangeShapeType="1"/>
            </p:cNvSpPr>
            <p:nvPr/>
          </p:nvSpPr>
          <p:spPr bwMode="auto">
            <a:xfrm>
              <a:off x="4176" y="592"/>
              <a:ext cx="23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56" name="Text Box 33"/>
            <p:cNvSpPr txBox="1">
              <a:spLocks noChangeArrowheads="1"/>
            </p:cNvSpPr>
            <p:nvPr/>
          </p:nvSpPr>
          <p:spPr bwMode="auto">
            <a:xfrm>
              <a:off x="4161" y="383"/>
              <a:ext cx="284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628</a:t>
              </a:r>
            </a:p>
          </p:txBody>
        </p:sp>
        <p:sp>
          <p:nvSpPr>
            <p:cNvPr id="184457" name="Text Box 34"/>
            <p:cNvSpPr txBox="1">
              <a:spLocks noChangeArrowheads="1"/>
            </p:cNvSpPr>
            <p:nvPr/>
          </p:nvSpPr>
          <p:spPr bwMode="auto">
            <a:xfrm>
              <a:off x="898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84458" name="Text Box 35"/>
            <p:cNvSpPr txBox="1">
              <a:spLocks noChangeArrowheads="1"/>
            </p:cNvSpPr>
            <p:nvPr/>
          </p:nvSpPr>
          <p:spPr bwMode="auto">
            <a:xfrm>
              <a:off x="1170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84459" name="Text Box 36"/>
            <p:cNvSpPr txBox="1">
              <a:spLocks noChangeArrowheads="1"/>
            </p:cNvSpPr>
            <p:nvPr/>
          </p:nvSpPr>
          <p:spPr bwMode="auto">
            <a:xfrm>
              <a:off x="1378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  <p:sp>
          <p:nvSpPr>
            <p:cNvPr id="184460" name="Text Box 37"/>
            <p:cNvSpPr txBox="1">
              <a:spLocks noChangeArrowheads="1"/>
            </p:cNvSpPr>
            <p:nvPr/>
          </p:nvSpPr>
          <p:spPr bwMode="auto">
            <a:xfrm>
              <a:off x="1666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4</a:t>
              </a:r>
            </a:p>
          </p:txBody>
        </p:sp>
        <p:sp>
          <p:nvSpPr>
            <p:cNvPr id="184461" name="Text Box 38"/>
            <p:cNvSpPr txBox="1">
              <a:spLocks noChangeArrowheads="1"/>
            </p:cNvSpPr>
            <p:nvPr/>
          </p:nvSpPr>
          <p:spPr bwMode="auto">
            <a:xfrm>
              <a:off x="1978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5</a:t>
              </a:r>
            </a:p>
          </p:txBody>
        </p:sp>
        <p:sp>
          <p:nvSpPr>
            <p:cNvPr id="184462" name="Text Box 39"/>
            <p:cNvSpPr txBox="1">
              <a:spLocks noChangeArrowheads="1"/>
            </p:cNvSpPr>
            <p:nvPr/>
          </p:nvSpPr>
          <p:spPr bwMode="auto">
            <a:xfrm>
              <a:off x="2266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6</a:t>
              </a:r>
            </a:p>
          </p:txBody>
        </p:sp>
        <p:sp>
          <p:nvSpPr>
            <p:cNvPr id="184463" name="Text Box 40"/>
            <p:cNvSpPr txBox="1">
              <a:spLocks noChangeArrowheads="1"/>
            </p:cNvSpPr>
            <p:nvPr/>
          </p:nvSpPr>
          <p:spPr bwMode="auto">
            <a:xfrm>
              <a:off x="2562" y="599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7</a:t>
              </a:r>
            </a:p>
          </p:txBody>
        </p:sp>
        <p:sp>
          <p:nvSpPr>
            <p:cNvPr id="184464" name="Text Box 41"/>
            <p:cNvSpPr txBox="1">
              <a:spLocks noChangeArrowheads="1"/>
            </p:cNvSpPr>
            <p:nvPr/>
          </p:nvSpPr>
          <p:spPr bwMode="auto">
            <a:xfrm>
              <a:off x="2818" y="607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8</a:t>
              </a:r>
            </a:p>
          </p:txBody>
        </p:sp>
        <p:sp>
          <p:nvSpPr>
            <p:cNvPr id="184465" name="Text Box 42"/>
            <p:cNvSpPr txBox="1">
              <a:spLocks noChangeArrowheads="1"/>
            </p:cNvSpPr>
            <p:nvPr/>
          </p:nvSpPr>
          <p:spPr bwMode="auto">
            <a:xfrm>
              <a:off x="3042" y="607"/>
              <a:ext cx="172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9</a:t>
              </a:r>
            </a:p>
          </p:txBody>
        </p:sp>
        <p:sp>
          <p:nvSpPr>
            <p:cNvPr id="184466" name="Text Box 43"/>
            <p:cNvSpPr txBox="1">
              <a:spLocks noChangeArrowheads="1"/>
            </p:cNvSpPr>
            <p:nvPr/>
          </p:nvSpPr>
          <p:spPr bwMode="auto">
            <a:xfrm>
              <a:off x="3222" y="607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10</a:t>
              </a:r>
            </a:p>
          </p:txBody>
        </p:sp>
        <p:sp>
          <p:nvSpPr>
            <p:cNvPr id="184467" name="Text Box 44"/>
            <p:cNvSpPr txBox="1">
              <a:spLocks noChangeArrowheads="1"/>
            </p:cNvSpPr>
            <p:nvPr/>
          </p:nvSpPr>
          <p:spPr bwMode="auto">
            <a:xfrm>
              <a:off x="3502" y="607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11</a:t>
              </a:r>
            </a:p>
          </p:txBody>
        </p:sp>
        <p:sp>
          <p:nvSpPr>
            <p:cNvPr id="184468" name="Text Box 45"/>
            <p:cNvSpPr txBox="1">
              <a:spLocks noChangeArrowheads="1"/>
            </p:cNvSpPr>
            <p:nvPr/>
          </p:nvSpPr>
          <p:spPr bwMode="auto">
            <a:xfrm>
              <a:off x="3774" y="607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12</a:t>
              </a:r>
            </a:p>
          </p:txBody>
        </p:sp>
        <p:sp>
          <p:nvSpPr>
            <p:cNvPr id="184469" name="Text Box 46"/>
            <p:cNvSpPr txBox="1">
              <a:spLocks noChangeArrowheads="1"/>
            </p:cNvSpPr>
            <p:nvPr/>
          </p:nvSpPr>
          <p:spPr bwMode="auto">
            <a:xfrm>
              <a:off x="3966" y="607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13</a:t>
              </a:r>
            </a:p>
          </p:txBody>
        </p:sp>
        <p:sp>
          <p:nvSpPr>
            <p:cNvPr id="184470" name="Text Box 47"/>
            <p:cNvSpPr txBox="1">
              <a:spLocks noChangeArrowheads="1"/>
            </p:cNvSpPr>
            <p:nvPr/>
          </p:nvSpPr>
          <p:spPr bwMode="auto">
            <a:xfrm>
              <a:off x="4182" y="607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14</a:t>
              </a:r>
            </a:p>
          </p:txBody>
        </p:sp>
        <p:sp>
          <p:nvSpPr>
            <p:cNvPr id="184471" name="Text Box 48"/>
            <p:cNvSpPr txBox="1">
              <a:spLocks noChangeArrowheads="1"/>
            </p:cNvSpPr>
            <p:nvPr/>
          </p:nvSpPr>
          <p:spPr bwMode="auto">
            <a:xfrm>
              <a:off x="4510" y="599"/>
              <a:ext cx="228" cy="192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15</a:t>
              </a:r>
            </a:p>
          </p:txBody>
        </p:sp>
      </p:grpSp>
      <p:grpSp>
        <p:nvGrpSpPr>
          <p:cNvPr id="3" name="Group 234"/>
          <p:cNvGrpSpPr>
            <a:grpSpLocks/>
          </p:cNvGrpSpPr>
          <p:nvPr/>
        </p:nvGrpSpPr>
        <p:grpSpPr bwMode="auto">
          <a:xfrm>
            <a:off x="1036638" y="4475163"/>
            <a:ext cx="6354762" cy="2362200"/>
            <a:chOff x="653" y="2496"/>
            <a:chExt cx="4003" cy="1488"/>
          </a:xfrm>
        </p:grpSpPr>
        <p:grpSp>
          <p:nvGrpSpPr>
            <p:cNvPr id="184379" name="Group 186"/>
            <p:cNvGrpSpPr>
              <a:grpSpLocks/>
            </p:cNvGrpSpPr>
            <p:nvPr/>
          </p:nvGrpSpPr>
          <p:grpSpPr bwMode="auto">
            <a:xfrm>
              <a:off x="653" y="2496"/>
              <a:ext cx="1766" cy="1488"/>
              <a:chOff x="653" y="2352"/>
              <a:chExt cx="1766" cy="1488"/>
            </a:xfrm>
          </p:grpSpPr>
          <p:sp>
            <p:nvSpPr>
              <p:cNvPr id="184398" name="Rectangle 187"/>
              <p:cNvSpPr>
                <a:spLocks noChangeArrowheads="1"/>
              </p:cNvSpPr>
              <p:nvPr/>
            </p:nvSpPr>
            <p:spPr bwMode="auto">
              <a:xfrm>
                <a:off x="883" y="2640"/>
                <a:ext cx="1296" cy="9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99" name="Line 188"/>
              <p:cNvSpPr>
                <a:spLocks noChangeShapeType="1"/>
              </p:cNvSpPr>
              <p:nvPr/>
            </p:nvSpPr>
            <p:spPr bwMode="auto">
              <a:xfrm flipH="1">
                <a:off x="1123" y="2640"/>
                <a:ext cx="29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0" name="Line 189"/>
              <p:cNvSpPr>
                <a:spLocks noChangeShapeType="1"/>
              </p:cNvSpPr>
              <p:nvPr/>
            </p:nvSpPr>
            <p:spPr bwMode="auto">
              <a:xfrm flipH="1">
                <a:off x="1315" y="2640"/>
                <a:ext cx="77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1" name="Line 190"/>
              <p:cNvSpPr>
                <a:spLocks noChangeShapeType="1"/>
              </p:cNvSpPr>
              <p:nvPr/>
            </p:nvSpPr>
            <p:spPr bwMode="auto">
              <a:xfrm flipH="1">
                <a:off x="1507" y="2640"/>
                <a:ext cx="29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2" name="Line 191"/>
              <p:cNvSpPr>
                <a:spLocks noChangeShapeType="1"/>
              </p:cNvSpPr>
              <p:nvPr/>
            </p:nvSpPr>
            <p:spPr bwMode="auto">
              <a:xfrm>
                <a:off x="1632" y="2640"/>
                <a:ext cx="67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3" name="Line 192"/>
              <p:cNvSpPr>
                <a:spLocks noChangeShapeType="1"/>
              </p:cNvSpPr>
              <p:nvPr/>
            </p:nvSpPr>
            <p:spPr bwMode="auto">
              <a:xfrm flipH="1">
                <a:off x="1891" y="2640"/>
                <a:ext cx="29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4" name="Line 193"/>
              <p:cNvSpPr>
                <a:spLocks noChangeShapeType="1"/>
              </p:cNvSpPr>
              <p:nvPr/>
            </p:nvSpPr>
            <p:spPr bwMode="auto">
              <a:xfrm>
                <a:off x="2016" y="2640"/>
                <a:ext cx="67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5" name="Line 194"/>
              <p:cNvSpPr>
                <a:spLocks noChangeShapeType="1"/>
              </p:cNvSpPr>
              <p:nvPr/>
            </p:nvSpPr>
            <p:spPr bwMode="auto">
              <a:xfrm flipH="1">
                <a:off x="931" y="2640"/>
                <a:ext cx="125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6" name="Line 195"/>
              <p:cNvSpPr>
                <a:spLocks noChangeShapeType="1"/>
              </p:cNvSpPr>
              <p:nvPr/>
            </p:nvSpPr>
            <p:spPr bwMode="auto">
              <a:xfrm>
                <a:off x="883" y="2736"/>
                <a:ext cx="1277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7" name="Line 196"/>
              <p:cNvSpPr>
                <a:spLocks noChangeShapeType="1"/>
              </p:cNvSpPr>
              <p:nvPr/>
            </p:nvSpPr>
            <p:spPr bwMode="auto">
              <a:xfrm>
                <a:off x="864" y="2880"/>
                <a:ext cx="12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8" name="Line 197"/>
              <p:cNvSpPr>
                <a:spLocks noChangeShapeType="1"/>
              </p:cNvSpPr>
              <p:nvPr/>
            </p:nvSpPr>
            <p:spPr bwMode="auto">
              <a:xfrm flipV="1">
                <a:off x="864" y="3264"/>
                <a:ext cx="12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09" name="Line 198"/>
              <p:cNvSpPr>
                <a:spLocks noChangeShapeType="1"/>
              </p:cNvSpPr>
              <p:nvPr/>
            </p:nvSpPr>
            <p:spPr bwMode="auto">
              <a:xfrm flipV="1">
                <a:off x="883" y="3168"/>
                <a:ext cx="1277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10" name="Line 199"/>
              <p:cNvSpPr>
                <a:spLocks noChangeShapeType="1"/>
              </p:cNvSpPr>
              <p:nvPr/>
            </p:nvSpPr>
            <p:spPr bwMode="auto">
              <a:xfrm>
                <a:off x="864" y="3504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11" name="Text Box 200"/>
              <p:cNvSpPr txBox="1">
                <a:spLocks noChangeArrowheads="1"/>
              </p:cNvSpPr>
              <p:nvPr/>
            </p:nvSpPr>
            <p:spPr bwMode="auto">
              <a:xfrm>
                <a:off x="653" y="292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84412" name="Text Box 201"/>
              <p:cNvSpPr txBox="1">
                <a:spLocks noChangeArrowheads="1"/>
              </p:cNvSpPr>
              <p:nvPr/>
            </p:nvSpPr>
            <p:spPr bwMode="auto">
              <a:xfrm>
                <a:off x="2207" y="292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y</a:t>
                </a:r>
              </a:p>
            </p:txBody>
          </p:sp>
          <p:sp>
            <p:nvSpPr>
              <p:cNvPr id="184413" name="Text Box 202"/>
              <p:cNvSpPr txBox="1">
                <a:spLocks noChangeArrowheads="1"/>
              </p:cNvSpPr>
              <p:nvPr/>
            </p:nvSpPr>
            <p:spPr bwMode="auto">
              <a:xfrm>
                <a:off x="1439" y="2352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184414" name="Text Box 203"/>
              <p:cNvSpPr txBox="1">
                <a:spLocks noChangeArrowheads="1"/>
              </p:cNvSpPr>
              <p:nvPr/>
            </p:nvSpPr>
            <p:spPr bwMode="auto">
              <a:xfrm>
                <a:off x="1439" y="3552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184415" name="Line 204"/>
              <p:cNvSpPr>
                <a:spLocks noChangeShapeType="1"/>
              </p:cNvSpPr>
              <p:nvPr/>
            </p:nvSpPr>
            <p:spPr bwMode="auto">
              <a:xfrm flipH="1">
                <a:off x="1219" y="2640"/>
                <a:ext cx="77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16" name="Line 205"/>
              <p:cNvSpPr>
                <a:spLocks noChangeShapeType="1"/>
              </p:cNvSpPr>
              <p:nvPr/>
            </p:nvSpPr>
            <p:spPr bwMode="auto">
              <a:xfrm flipH="1">
                <a:off x="1411" y="2640"/>
                <a:ext cx="77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17" name="Line 206"/>
              <p:cNvSpPr>
                <a:spLocks noChangeShapeType="1"/>
              </p:cNvSpPr>
              <p:nvPr/>
            </p:nvSpPr>
            <p:spPr bwMode="auto">
              <a:xfrm>
                <a:off x="1603" y="2640"/>
                <a:ext cx="0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18" name="Line 207"/>
              <p:cNvSpPr>
                <a:spLocks noChangeShapeType="1"/>
              </p:cNvSpPr>
              <p:nvPr/>
            </p:nvSpPr>
            <p:spPr bwMode="auto">
              <a:xfrm flipH="1">
                <a:off x="1776" y="2640"/>
                <a:ext cx="19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19" name="Line 208"/>
              <p:cNvSpPr>
                <a:spLocks noChangeShapeType="1"/>
              </p:cNvSpPr>
              <p:nvPr/>
            </p:nvSpPr>
            <p:spPr bwMode="auto">
              <a:xfrm>
                <a:off x="1776" y="2640"/>
                <a:ext cx="211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0" name="Line 209"/>
              <p:cNvSpPr>
                <a:spLocks noChangeShapeType="1"/>
              </p:cNvSpPr>
              <p:nvPr/>
            </p:nvSpPr>
            <p:spPr bwMode="auto">
              <a:xfrm>
                <a:off x="1027" y="2640"/>
                <a:ext cx="0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1" name="Line 210"/>
              <p:cNvSpPr>
                <a:spLocks noChangeShapeType="1"/>
              </p:cNvSpPr>
              <p:nvPr/>
            </p:nvSpPr>
            <p:spPr bwMode="auto">
              <a:xfrm flipV="1">
                <a:off x="864" y="2784"/>
                <a:ext cx="12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2" name="Line 211"/>
              <p:cNvSpPr>
                <a:spLocks noChangeShapeType="1"/>
              </p:cNvSpPr>
              <p:nvPr/>
            </p:nvSpPr>
            <p:spPr bwMode="auto">
              <a:xfrm flipV="1">
                <a:off x="864" y="2976"/>
                <a:ext cx="12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3" name="Line 212"/>
              <p:cNvSpPr>
                <a:spLocks noChangeShapeType="1"/>
              </p:cNvSpPr>
              <p:nvPr/>
            </p:nvSpPr>
            <p:spPr bwMode="auto">
              <a:xfrm>
                <a:off x="864" y="3120"/>
                <a:ext cx="12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4" name="Line 213"/>
              <p:cNvSpPr>
                <a:spLocks noChangeShapeType="1"/>
              </p:cNvSpPr>
              <p:nvPr/>
            </p:nvSpPr>
            <p:spPr bwMode="auto">
              <a:xfrm>
                <a:off x="864" y="3408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5" name="Line 214"/>
              <p:cNvSpPr>
                <a:spLocks noChangeShapeType="1"/>
              </p:cNvSpPr>
              <p:nvPr/>
            </p:nvSpPr>
            <p:spPr bwMode="auto">
              <a:xfrm>
                <a:off x="864" y="3600"/>
                <a:ext cx="1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6" name="Line 215"/>
              <p:cNvSpPr>
                <a:spLocks noChangeShapeType="1"/>
              </p:cNvSpPr>
              <p:nvPr/>
            </p:nvSpPr>
            <p:spPr bwMode="auto">
              <a:xfrm flipV="1">
                <a:off x="912" y="3072"/>
                <a:ext cx="124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sm" len="med"/>
                <a:tailEnd type="stealth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380" name="Group 216"/>
            <p:cNvGrpSpPr>
              <a:grpSpLocks/>
            </p:cNvGrpSpPr>
            <p:nvPr/>
          </p:nvGrpSpPr>
          <p:grpSpPr bwMode="auto">
            <a:xfrm>
              <a:off x="2611" y="3024"/>
              <a:ext cx="1968" cy="576"/>
              <a:chOff x="2611" y="2880"/>
              <a:chExt cx="1968" cy="576"/>
            </a:xfrm>
          </p:grpSpPr>
          <p:sp>
            <p:nvSpPr>
              <p:cNvPr id="184392" name="Line 217"/>
              <p:cNvSpPr>
                <a:spLocks noChangeShapeType="1"/>
              </p:cNvSpPr>
              <p:nvPr/>
            </p:nvSpPr>
            <p:spPr bwMode="auto">
              <a:xfrm>
                <a:off x="2611" y="312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4393" name="Group 218"/>
              <p:cNvGrpSpPr>
                <a:grpSpLocks/>
              </p:cNvGrpSpPr>
              <p:nvPr/>
            </p:nvGrpSpPr>
            <p:grpSpPr bwMode="auto">
              <a:xfrm>
                <a:off x="3331" y="2880"/>
                <a:ext cx="1248" cy="576"/>
                <a:chOff x="3331" y="1008"/>
                <a:chExt cx="1248" cy="576"/>
              </a:xfrm>
            </p:grpSpPr>
            <p:sp>
              <p:nvSpPr>
                <p:cNvPr id="184394" name="Oval 219"/>
                <p:cNvSpPr>
                  <a:spLocks noChangeArrowheads="1"/>
                </p:cNvSpPr>
                <p:nvPr/>
              </p:nvSpPr>
              <p:spPr bwMode="auto">
                <a:xfrm>
                  <a:off x="3331" y="1008"/>
                  <a:ext cx="1248" cy="57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395" name="Oval 220"/>
                <p:cNvSpPr>
                  <a:spLocks noChangeArrowheads="1"/>
                </p:cNvSpPr>
                <p:nvPr/>
              </p:nvSpPr>
              <p:spPr bwMode="auto">
                <a:xfrm>
                  <a:off x="3667" y="1200"/>
                  <a:ext cx="624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396" name="Freeform 221"/>
                <p:cNvSpPr>
                  <a:spLocks/>
                </p:cNvSpPr>
                <p:nvPr/>
              </p:nvSpPr>
              <p:spPr bwMode="auto">
                <a:xfrm>
                  <a:off x="3619" y="1200"/>
                  <a:ext cx="48" cy="96"/>
                </a:xfrm>
                <a:custGeom>
                  <a:avLst/>
                  <a:gdLst>
                    <a:gd name="T0" fmla="*/ 48 w 48"/>
                    <a:gd name="T1" fmla="*/ 96 h 96"/>
                    <a:gd name="T2" fmla="*/ 0 w 48"/>
                    <a:gd name="T3" fmla="*/ 0 h 96"/>
                    <a:gd name="T4" fmla="*/ 0 60000 65536"/>
                    <a:gd name="T5" fmla="*/ 0 60000 65536"/>
                    <a:gd name="T6" fmla="*/ 0 w 48"/>
                    <a:gd name="T7" fmla="*/ 0 h 96"/>
                    <a:gd name="T8" fmla="*/ 48 w 48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8" h="96">
                      <a:moveTo>
                        <a:pt x="48" y="96"/>
                      </a:moveTo>
                      <a:cubicBezTo>
                        <a:pt x="28" y="56"/>
                        <a:pt x="8" y="16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397" name="Freeform 222"/>
                <p:cNvSpPr>
                  <a:spLocks/>
                </p:cNvSpPr>
                <p:nvPr/>
              </p:nvSpPr>
              <p:spPr bwMode="auto">
                <a:xfrm flipH="1">
                  <a:off x="4291" y="1200"/>
                  <a:ext cx="48" cy="96"/>
                </a:xfrm>
                <a:custGeom>
                  <a:avLst/>
                  <a:gdLst>
                    <a:gd name="T0" fmla="*/ 48 w 48"/>
                    <a:gd name="T1" fmla="*/ 96 h 96"/>
                    <a:gd name="T2" fmla="*/ 0 w 48"/>
                    <a:gd name="T3" fmla="*/ 0 h 96"/>
                    <a:gd name="T4" fmla="*/ 0 60000 65536"/>
                    <a:gd name="T5" fmla="*/ 0 60000 65536"/>
                    <a:gd name="T6" fmla="*/ 0 w 48"/>
                    <a:gd name="T7" fmla="*/ 0 h 96"/>
                    <a:gd name="T8" fmla="*/ 48 w 48"/>
                    <a:gd name="T9" fmla="*/ 96 h 9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8" h="96">
                      <a:moveTo>
                        <a:pt x="48" y="96"/>
                      </a:moveTo>
                      <a:cubicBezTo>
                        <a:pt x="28" y="56"/>
                        <a:pt x="8" y="16"/>
                        <a:pt x="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4381" name="Group 223"/>
            <p:cNvGrpSpPr>
              <a:grpSpLocks/>
            </p:cNvGrpSpPr>
            <p:nvPr/>
          </p:nvGrpSpPr>
          <p:grpSpPr bwMode="auto">
            <a:xfrm>
              <a:off x="3619" y="2880"/>
              <a:ext cx="1037" cy="720"/>
              <a:chOff x="3619" y="2736"/>
              <a:chExt cx="1037" cy="720"/>
            </a:xfrm>
          </p:grpSpPr>
          <p:sp>
            <p:nvSpPr>
              <p:cNvPr id="184382" name="AutoShape 224"/>
              <p:cNvSpPr>
                <a:spLocks noChangeArrowheads="1"/>
              </p:cNvSpPr>
              <p:nvPr/>
            </p:nvSpPr>
            <p:spPr bwMode="auto">
              <a:xfrm>
                <a:off x="3840" y="283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3" name="AutoShape 225"/>
              <p:cNvSpPr>
                <a:spLocks noChangeArrowheads="1"/>
              </p:cNvSpPr>
              <p:nvPr/>
            </p:nvSpPr>
            <p:spPr bwMode="auto">
              <a:xfrm>
                <a:off x="4080" y="283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4" name="AutoShape 226"/>
              <p:cNvSpPr>
                <a:spLocks noChangeArrowheads="1"/>
              </p:cNvSpPr>
              <p:nvPr/>
            </p:nvSpPr>
            <p:spPr bwMode="auto">
              <a:xfrm>
                <a:off x="3619" y="2832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5" name="AutoShape 227"/>
              <p:cNvSpPr>
                <a:spLocks noChangeArrowheads="1"/>
              </p:cNvSpPr>
              <p:nvPr/>
            </p:nvSpPr>
            <p:spPr bwMode="auto">
              <a:xfrm>
                <a:off x="3744" y="2736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6" name="AutoShape 228"/>
              <p:cNvSpPr>
                <a:spLocks noChangeArrowheads="1"/>
              </p:cNvSpPr>
              <p:nvPr/>
            </p:nvSpPr>
            <p:spPr bwMode="auto">
              <a:xfrm>
                <a:off x="3984" y="2784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7" name="AutoShape 229"/>
              <p:cNvSpPr>
                <a:spLocks noChangeArrowheads="1"/>
              </p:cNvSpPr>
              <p:nvPr/>
            </p:nvSpPr>
            <p:spPr bwMode="auto">
              <a:xfrm rot="4095974">
                <a:off x="4464" y="3168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8" name="AutoShape 230"/>
              <p:cNvSpPr>
                <a:spLocks noChangeArrowheads="1"/>
              </p:cNvSpPr>
              <p:nvPr/>
            </p:nvSpPr>
            <p:spPr bwMode="auto">
              <a:xfrm rot="7251653">
                <a:off x="4224" y="3264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89" name="AutoShape 231"/>
              <p:cNvSpPr>
                <a:spLocks noChangeArrowheads="1"/>
              </p:cNvSpPr>
              <p:nvPr/>
            </p:nvSpPr>
            <p:spPr bwMode="auto">
              <a:xfrm rot="7251653">
                <a:off x="4368" y="3120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90" name="AutoShape 232"/>
              <p:cNvSpPr>
                <a:spLocks noChangeArrowheads="1"/>
              </p:cNvSpPr>
              <p:nvPr/>
            </p:nvSpPr>
            <p:spPr bwMode="auto">
              <a:xfrm rot="7251653">
                <a:off x="4416" y="3216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391" name="AutoShape 233"/>
              <p:cNvSpPr>
                <a:spLocks noChangeArrowheads="1"/>
              </p:cNvSpPr>
              <p:nvPr/>
            </p:nvSpPr>
            <p:spPr bwMode="auto">
              <a:xfrm rot="7251653">
                <a:off x="4339" y="3264"/>
                <a:ext cx="192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260"/>
          <p:cNvGrpSpPr>
            <a:grpSpLocks/>
          </p:cNvGrpSpPr>
          <p:nvPr/>
        </p:nvGrpSpPr>
        <p:grpSpPr bwMode="auto">
          <a:xfrm>
            <a:off x="2667000" y="2646363"/>
            <a:ext cx="3967163" cy="1949450"/>
            <a:chOff x="1680" y="1344"/>
            <a:chExt cx="2499" cy="1228"/>
          </a:xfrm>
        </p:grpSpPr>
        <p:sp>
          <p:nvSpPr>
            <p:cNvPr id="184370" name="Text Box 81"/>
            <p:cNvSpPr txBox="1">
              <a:spLocks noChangeArrowheads="1"/>
            </p:cNvSpPr>
            <p:nvPr/>
          </p:nvSpPr>
          <p:spPr bwMode="auto">
            <a:xfrm>
              <a:off x="2112" y="2208"/>
              <a:ext cx="1069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repeat graph</a:t>
              </a:r>
            </a:p>
          </p:txBody>
        </p:sp>
        <p:grpSp>
          <p:nvGrpSpPr>
            <p:cNvPr id="184371" name="Group 259"/>
            <p:cNvGrpSpPr>
              <a:grpSpLocks/>
            </p:cNvGrpSpPr>
            <p:nvPr/>
          </p:nvGrpSpPr>
          <p:grpSpPr bwMode="auto">
            <a:xfrm>
              <a:off x="1680" y="1344"/>
              <a:ext cx="2499" cy="1228"/>
              <a:chOff x="-336" y="1544"/>
              <a:chExt cx="2499" cy="1228"/>
            </a:xfrm>
          </p:grpSpPr>
          <p:sp>
            <p:nvSpPr>
              <p:cNvPr id="184372" name="Line 237"/>
              <p:cNvSpPr>
                <a:spLocks noChangeShapeType="1"/>
              </p:cNvSpPr>
              <p:nvPr/>
            </p:nvSpPr>
            <p:spPr bwMode="auto">
              <a:xfrm>
                <a:off x="-336" y="2332"/>
                <a:ext cx="51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3" name="Line 239"/>
              <p:cNvSpPr>
                <a:spLocks noChangeShapeType="1"/>
              </p:cNvSpPr>
              <p:nvPr/>
            </p:nvSpPr>
            <p:spPr bwMode="auto">
              <a:xfrm>
                <a:off x="187" y="2332"/>
                <a:ext cx="6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4" name="Line 240"/>
              <p:cNvSpPr>
                <a:spLocks noChangeShapeType="1"/>
              </p:cNvSpPr>
              <p:nvPr/>
            </p:nvSpPr>
            <p:spPr bwMode="auto">
              <a:xfrm>
                <a:off x="868" y="2332"/>
                <a:ext cx="68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5" name="Line 241"/>
              <p:cNvSpPr>
                <a:spLocks noChangeShapeType="1"/>
              </p:cNvSpPr>
              <p:nvPr/>
            </p:nvSpPr>
            <p:spPr bwMode="auto">
              <a:xfrm>
                <a:off x="1535" y="2332"/>
                <a:ext cx="62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6" name="Line 242"/>
              <p:cNvSpPr>
                <a:spLocks noChangeShapeType="1"/>
              </p:cNvSpPr>
              <p:nvPr/>
            </p:nvSpPr>
            <p:spPr bwMode="auto">
              <a:xfrm>
                <a:off x="1509" y="2324"/>
                <a:ext cx="170" cy="44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7" name="Freeform 243"/>
              <p:cNvSpPr>
                <a:spLocks/>
              </p:cNvSpPr>
              <p:nvPr/>
            </p:nvSpPr>
            <p:spPr bwMode="auto">
              <a:xfrm>
                <a:off x="823" y="1857"/>
                <a:ext cx="1340" cy="483"/>
              </a:xfrm>
              <a:custGeom>
                <a:avLst/>
                <a:gdLst>
                  <a:gd name="T0" fmla="*/ 6298 w 800"/>
                  <a:gd name="T1" fmla="*/ 459 h 491"/>
                  <a:gd name="T2" fmla="*/ 3337 w 800"/>
                  <a:gd name="T3" fmla="*/ 3 h 491"/>
                  <a:gd name="T4" fmla="*/ 0 w 800"/>
                  <a:gd name="T5" fmla="*/ 445 h 491"/>
                  <a:gd name="T6" fmla="*/ 0 60000 65536"/>
                  <a:gd name="T7" fmla="*/ 0 60000 65536"/>
                  <a:gd name="T8" fmla="*/ 0 60000 65536"/>
                  <a:gd name="T9" fmla="*/ 0 w 800"/>
                  <a:gd name="T10" fmla="*/ 0 h 491"/>
                  <a:gd name="T11" fmla="*/ 800 w 800"/>
                  <a:gd name="T12" fmla="*/ 491 h 4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00" h="491">
                    <a:moveTo>
                      <a:pt x="800" y="491"/>
                    </a:moveTo>
                    <a:cubicBezTo>
                      <a:pt x="678" y="248"/>
                      <a:pt x="557" y="6"/>
                      <a:pt x="424" y="3"/>
                    </a:cubicBezTo>
                    <a:cubicBezTo>
                      <a:pt x="291" y="0"/>
                      <a:pt x="71" y="396"/>
                      <a:pt x="0" y="475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78" name="Freeform 249"/>
              <p:cNvSpPr>
                <a:spLocks/>
              </p:cNvSpPr>
              <p:nvPr/>
            </p:nvSpPr>
            <p:spPr bwMode="auto">
              <a:xfrm>
                <a:off x="160" y="1544"/>
                <a:ext cx="2000" cy="788"/>
              </a:xfrm>
              <a:custGeom>
                <a:avLst/>
                <a:gdLst>
                  <a:gd name="T0" fmla="*/ 2000 w 2000"/>
                  <a:gd name="T1" fmla="*/ 420 h 972"/>
                  <a:gd name="T2" fmla="*/ 1672 w 2000"/>
                  <a:gd name="T3" fmla="*/ 67 h 972"/>
                  <a:gd name="T4" fmla="*/ 544 w 2000"/>
                  <a:gd name="T5" fmla="*/ 15 h 972"/>
                  <a:gd name="T6" fmla="*/ 112 w 2000"/>
                  <a:gd name="T7" fmla="*/ 95 h 972"/>
                  <a:gd name="T8" fmla="*/ 0 w 2000"/>
                  <a:gd name="T9" fmla="*/ 417 h 9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"/>
                  <a:gd name="T16" fmla="*/ 0 h 972"/>
                  <a:gd name="T17" fmla="*/ 2000 w 2000"/>
                  <a:gd name="T18" fmla="*/ 972 h 9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" h="972">
                    <a:moveTo>
                      <a:pt x="2000" y="972"/>
                    </a:moveTo>
                    <a:cubicBezTo>
                      <a:pt x="1957" y="642"/>
                      <a:pt x="1915" y="312"/>
                      <a:pt x="1672" y="156"/>
                    </a:cubicBezTo>
                    <a:cubicBezTo>
                      <a:pt x="1429" y="0"/>
                      <a:pt x="804" y="25"/>
                      <a:pt x="544" y="36"/>
                    </a:cubicBezTo>
                    <a:cubicBezTo>
                      <a:pt x="284" y="47"/>
                      <a:pt x="203" y="65"/>
                      <a:pt x="112" y="220"/>
                    </a:cubicBezTo>
                    <a:cubicBezTo>
                      <a:pt x="21" y="375"/>
                      <a:pt x="19" y="840"/>
                      <a:pt x="0" y="964"/>
                    </a:cubicBezTo>
                  </a:path>
                </a:pathLst>
              </a:custGeom>
              <a:noFill/>
              <a:ln w="38100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4325" name="Rectangle 261"/>
          <p:cNvSpPr>
            <a:spLocks noGrp="1" noChangeArrowheads="1"/>
          </p:cNvSpPr>
          <p:nvPr>
            <p:ph type="title"/>
          </p:nvPr>
        </p:nvSpPr>
        <p:spPr>
          <a:xfrm>
            <a:off x="1062038" y="146050"/>
            <a:ext cx="6886575" cy="576263"/>
          </a:xfrm>
          <a:noFill/>
        </p:spPr>
        <p:txBody>
          <a:bodyPr/>
          <a:lstStyle/>
          <a:p>
            <a:r>
              <a:rPr lang="en-US" altLang="zh-CN" sz="3200" b="1" smtClean="0"/>
              <a:t>Repeat Graph</a:t>
            </a:r>
          </a:p>
        </p:txBody>
      </p:sp>
      <p:grpSp>
        <p:nvGrpSpPr>
          <p:cNvPr id="10" name="Group 263"/>
          <p:cNvGrpSpPr>
            <a:grpSpLocks/>
          </p:cNvGrpSpPr>
          <p:nvPr/>
        </p:nvGrpSpPr>
        <p:grpSpPr bwMode="auto">
          <a:xfrm>
            <a:off x="1371600" y="2112963"/>
            <a:ext cx="5740400" cy="2382837"/>
            <a:chOff x="864" y="1331"/>
            <a:chExt cx="3616" cy="1501"/>
          </a:xfrm>
        </p:grpSpPr>
        <p:grpSp>
          <p:nvGrpSpPr>
            <p:cNvPr id="184327" name="Group 132"/>
            <p:cNvGrpSpPr>
              <a:grpSpLocks/>
            </p:cNvGrpSpPr>
            <p:nvPr/>
          </p:nvGrpSpPr>
          <p:grpSpPr bwMode="auto">
            <a:xfrm>
              <a:off x="864" y="1331"/>
              <a:ext cx="3616" cy="1344"/>
              <a:chOff x="864" y="1440"/>
              <a:chExt cx="3616" cy="1344"/>
            </a:xfrm>
          </p:grpSpPr>
          <p:sp>
            <p:nvSpPr>
              <p:cNvPr id="184329" name="Freeform 74"/>
              <p:cNvSpPr>
                <a:spLocks/>
              </p:cNvSpPr>
              <p:nvPr/>
            </p:nvSpPr>
            <p:spPr bwMode="auto">
              <a:xfrm>
                <a:off x="3035" y="1641"/>
                <a:ext cx="421" cy="140"/>
              </a:xfrm>
              <a:custGeom>
                <a:avLst/>
                <a:gdLst>
                  <a:gd name="T0" fmla="*/ 421 w 421"/>
                  <a:gd name="T1" fmla="*/ 140 h 140"/>
                  <a:gd name="T2" fmla="*/ 220 w 421"/>
                  <a:gd name="T3" fmla="*/ 2 h 140"/>
                  <a:gd name="T4" fmla="*/ 0 w 421"/>
                  <a:gd name="T5" fmla="*/ 130 h 140"/>
                  <a:gd name="T6" fmla="*/ 0 60000 65536"/>
                  <a:gd name="T7" fmla="*/ 0 60000 65536"/>
                  <a:gd name="T8" fmla="*/ 0 60000 65536"/>
                  <a:gd name="T9" fmla="*/ 0 w 421"/>
                  <a:gd name="T10" fmla="*/ 0 h 140"/>
                  <a:gd name="T11" fmla="*/ 421 w 421"/>
                  <a:gd name="T12" fmla="*/ 140 h 1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1" h="140">
                    <a:moveTo>
                      <a:pt x="421" y="140"/>
                    </a:moveTo>
                    <a:cubicBezTo>
                      <a:pt x="355" y="72"/>
                      <a:pt x="290" y="4"/>
                      <a:pt x="220" y="2"/>
                    </a:cubicBezTo>
                    <a:cubicBezTo>
                      <a:pt x="150" y="0"/>
                      <a:pt x="37" y="109"/>
                      <a:pt x="0" y="13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0" name="Freeform 75"/>
              <p:cNvSpPr>
                <a:spLocks/>
              </p:cNvSpPr>
              <p:nvPr/>
            </p:nvSpPr>
            <p:spPr bwMode="auto">
              <a:xfrm>
                <a:off x="2386" y="2419"/>
                <a:ext cx="265" cy="139"/>
              </a:xfrm>
              <a:custGeom>
                <a:avLst/>
                <a:gdLst>
                  <a:gd name="T0" fmla="*/ 0 w 265"/>
                  <a:gd name="T1" fmla="*/ 139 h 139"/>
                  <a:gd name="T2" fmla="*/ 64 w 265"/>
                  <a:gd name="T3" fmla="*/ 20 h 139"/>
                  <a:gd name="T4" fmla="*/ 183 w 265"/>
                  <a:gd name="T5" fmla="*/ 20 h 139"/>
                  <a:gd name="T6" fmla="*/ 265 w 265"/>
                  <a:gd name="T7" fmla="*/ 120 h 1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5"/>
                  <a:gd name="T13" fmla="*/ 0 h 139"/>
                  <a:gd name="T14" fmla="*/ 265 w 265"/>
                  <a:gd name="T15" fmla="*/ 139 h 1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5" h="139">
                    <a:moveTo>
                      <a:pt x="0" y="139"/>
                    </a:moveTo>
                    <a:cubicBezTo>
                      <a:pt x="17" y="89"/>
                      <a:pt x="34" y="40"/>
                      <a:pt x="64" y="20"/>
                    </a:cubicBezTo>
                    <a:cubicBezTo>
                      <a:pt x="94" y="0"/>
                      <a:pt x="150" y="3"/>
                      <a:pt x="183" y="20"/>
                    </a:cubicBezTo>
                    <a:cubicBezTo>
                      <a:pt x="216" y="37"/>
                      <a:pt x="251" y="103"/>
                      <a:pt x="265" y="12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1" name="Freeform 76"/>
              <p:cNvSpPr>
                <a:spLocks/>
              </p:cNvSpPr>
              <p:nvPr/>
            </p:nvSpPr>
            <p:spPr bwMode="auto">
              <a:xfrm>
                <a:off x="3104" y="2415"/>
                <a:ext cx="265" cy="139"/>
              </a:xfrm>
              <a:custGeom>
                <a:avLst/>
                <a:gdLst>
                  <a:gd name="T0" fmla="*/ 0 w 265"/>
                  <a:gd name="T1" fmla="*/ 139 h 139"/>
                  <a:gd name="T2" fmla="*/ 64 w 265"/>
                  <a:gd name="T3" fmla="*/ 20 h 139"/>
                  <a:gd name="T4" fmla="*/ 183 w 265"/>
                  <a:gd name="T5" fmla="*/ 20 h 139"/>
                  <a:gd name="T6" fmla="*/ 265 w 265"/>
                  <a:gd name="T7" fmla="*/ 120 h 1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5"/>
                  <a:gd name="T13" fmla="*/ 0 h 139"/>
                  <a:gd name="T14" fmla="*/ 265 w 265"/>
                  <a:gd name="T15" fmla="*/ 139 h 1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5" h="139">
                    <a:moveTo>
                      <a:pt x="0" y="139"/>
                    </a:moveTo>
                    <a:cubicBezTo>
                      <a:pt x="17" y="89"/>
                      <a:pt x="34" y="40"/>
                      <a:pt x="64" y="20"/>
                    </a:cubicBezTo>
                    <a:cubicBezTo>
                      <a:pt x="94" y="0"/>
                      <a:pt x="150" y="3"/>
                      <a:pt x="183" y="20"/>
                    </a:cubicBezTo>
                    <a:cubicBezTo>
                      <a:pt x="216" y="37"/>
                      <a:pt x="251" y="103"/>
                      <a:pt x="265" y="12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2" name="Freeform 77"/>
              <p:cNvSpPr>
                <a:spLocks/>
              </p:cNvSpPr>
              <p:nvPr/>
            </p:nvSpPr>
            <p:spPr bwMode="auto">
              <a:xfrm>
                <a:off x="3717" y="2414"/>
                <a:ext cx="265" cy="139"/>
              </a:xfrm>
              <a:custGeom>
                <a:avLst/>
                <a:gdLst>
                  <a:gd name="T0" fmla="*/ 0 w 265"/>
                  <a:gd name="T1" fmla="*/ 139 h 139"/>
                  <a:gd name="T2" fmla="*/ 64 w 265"/>
                  <a:gd name="T3" fmla="*/ 20 h 139"/>
                  <a:gd name="T4" fmla="*/ 183 w 265"/>
                  <a:gd name="T5" fmla="*/ 20 h 139"/>
                  <a:gd name="T6" fmla="*/ 265 w 265"/>
                  <a:gd name="T7" fmla="*/ 120 h 1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5"/>
                  <a:gd name="T13" fmla="*/ 0 h 139"/>
                  <a:gd name="T14" fmla="*/ 265 w 265"/>
                  <a:gd name="T15" fmla="*/ 139 h 1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5" h="139">
                    <a:moveTo>
                      <a:pt x="0" y="139"/>
                    </a:moveTo>
                    <a:cubicBezTo>
                      <a:pt x="17" y="89"/>
                      <a:pt x="34" y="40"/>
                      <a:pt x="64" y="20"/>
                    </a:cubicBezTo>
                    <a:cubicBezTo>
                      <a:pt x="94" y="0"/>
                      <a:pt x="150" y="3"/>
                      <a:pt x="183" y="20"/>
                    </a:cubicBezTo>
                    <a:cubicBezTo>
                      <a:pt x="216" y="37"/>
                      <a:pt x="251" y="103"/>
                      <a:pt x="265" y="12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3" name="Text Box 80"/>
              <p:cNvSpPr txBox="1">
                <a:spLocks noChangeArrowheads="1"/>
              </p:cNvSpPr>
              <p:nvPr/>
            </p:nvSpPr>
            <p:spPr bwMode="auto">
              <a:xfrm>
                <a:off x="864" y="1648"/>
                <a:ext cx="1294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A-Bruijn graph</a:t>
                </a:r>
              </a:p>
            </p:txBody>
          </p:sp>
          <p:sp>
            <p:nvSpPr>
              <p:cNvPr id="184334" name="Freeform 84"/>
              <p:cNvSpPr>
                <a:spLocks/>
              </p:cNvSpPr>
              <p:nvPr/>
            </p:nvSpPr>
            <p:spPr bwMode="auto">
              <a:xfrm>
                <a:off x="2544" y="2368"/>
                <a:ext cx="144" cy="48"/>
              </a:xfrm>
              <a:custGeom>
                <a:avLst/>
                <a:gdLst>
                  <a:gd name="T0" fmla="*/ 0 w 144"/>
                  <a:gd name="T1" fmla="*/ 48 h 48"/>
                  <a:gd name="T2" fmla="*/ 48 w 144"/>
                  <a:gd name="T3" fmla="*/ 0 h 48"/>
                  <a:gd name="T4" fmla="*/ 144 w 144"/>
                  <a:gd name="T5" fmla="*/ 48 h 48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48"/>
                  <a:gd name="T11" fmla="*/ 144 w 14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48">
                    <a:moveTo>
                      <a:pt x="0" y="48"/>
                    </a:moveTo>
                    <a:cubicBezTo>
                      <a:pt x="12" y="24"/>
                      <a:pt x="24" y="0"/>
                      <a:pt x="48" y="0"/>
                    </a:cubicBezTo>
                    <a:cubicBezTo>
                      <a:pt x="72" y="0"/>
                      <a:pt x="128" y="40"/>
                      <a:pt x="144" y="4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5" name="Freeform 86"/>
              <p:cNvSpPr>
                <a:spLocks/>
              </p:cNvSpPr>
              <p:nvPr/>
            </p:nvSpPr>
            <p:spPr bwMode="auto">
              <a:xfrm>
                <a:off x="2640" y="2400"/>
                <a:ext cx="144" cy="160"/>
              </a:xfrm>
              <a:custGeom>
                <a:avLst/>
                <a:gdLst>
                  <a:gd name="T0" fmla="*/ 0 w 144"/>
                  <a:gd name="T1" fmla="*/ 64 h 160"/>
                  <a:gd name="T2" fmla="*/ 96 w 144"/>
                  <a:gd name="T3" fmla="*/ 16 h 160"/>
                  <a:gd name="T4" fmla="*/ 144 w 144"/>
                  <a:gd name="T5" fmla="*/ 160 h 160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60"/>
                  <a:gd name="T11" fmla="*/ 144 w 144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60">
                    <a:moveTo>
                      <a:pt x="0" y="64"/>
                    </a:moveTo>
                    <a:cubicBezTo>
                      <a:pt x="36" y="32"/>
                      <a:pt x="72" y="0"/>
                      <a:pt x="96" y="16"/>
                    </a:cubicBezTo>
                    <a:cubicBezTo>
                      <a:pt x="120" y="32"/>
                      <a:pt x="136" y="136"/>
                      <a:pt x="144" y="1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6" name="Freeform 87"/>
              <p:cNvSpPr>
                <a:spLocks/>
              </p:cNvSpPr>
              <p:nvPr/>
            </p:nvSpPr>
            <p:spPr bwMode="auto">
              <a:xfrm>
                <a:off x="2304" y="2416"/>
                <a:ext cx="144" cy="144"/>
              </a:xfrm>
              <a:custGeom>
                <a:avLst/>
                <a:gdLst>
                  <a:gd name="T0" fmla="*/ 0 w 96"/>
                  <a:gd name="T1" fmla="*/ 105 h 160"/>
                  <a:gd name="T2" fmla="*/ 243 w 96"/>
                  <a:gd name="T3" fmla="*/ 11 h 160"/>
                  <a:gd name="T4" fmla="*/ 486 w 96"/>
                  <a:gd name="T5" fmla="*/ 42 h 160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160"/>
                  <a:gd name="T11" fmla="*/ 96 w 96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160">
                    <a:moveTo>
                      <a:pt x="0" y="160"/>
                    </a:moveTo>
                    <a:cubicBezTo>
                      <a:pt x="16" y="96"/>
                      <a:pt x="32" y="32"/>
                      <a:pt x="48" y="16"/>
                    </a:cubicBezTo>
                    <a:cubicBezTo>
                      <a:pt x="64" y="0"/>
                      <a:pt x="88" y="56"/>
                      <a:pt x="96" y="6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7" name="Freeform 88"/>
              <p:cNvSpPr>
                <a:spLocks/>
              </p:cNvSpPr>
              <p:nvPr/>
            </p:nvSpPr>
            <p:spPr bwMode="auto">
              <a:xfrm>
                <a:off x="2352" y="2312"/>
                <a:ext cx="240" cy="152"/>
              </a:xfrm>
              <a:custGeom>
                <a:avLst/>
                <a:gdLst>
                  <a:gd name="T0" fmla="*/ 0 w 240"/>
                  <a:gd name="T1" fmla="*/ 152 h 152"/>
                  <a:gd name="T2" fmla="*/ 144 w 240"/>
                  <a:gd name="T3" fmla="*/ 8 h 152"/>
                  <a:gd name="T4" fmla="*/ 240 w 240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152"/>
                  <a:gd name="T11" fmla="*/ 240 w 240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152">
                    <a:moveTo>
                      <a:pt x="0" y="152"/>
                    </a:moveTo>
                    <a:cubicBezTo>
                      <a:pt x="52" y="84"/>
                      <a:pt x="104" y="16"/>
                      <a:pt x="144" y="8"/>
                    </a:cubicBezTo>
                    <a:cubicBezTo>
                      <a:pt x="184" y="0"/>
                      <a:pt x="224" y="88"/>
                      <a:pt x="240" y="10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8" name="Freeform 89"/>
              <p:cNvSpPr>
                <a:spLocks/>
              </p:cNvSpPr>
              <p:nvPr/>
            </p:nvSpPr>
            <p:spPr bwMode="auto">
              <a:xfrm>
                <a:off x="3264" y="2352"/>
                <a:ext cx="192" cy="208"/>
              </a:xfrm>
              <a:custGeom>
                <a:avLst/>
                <a:gdLst>
                  <a:gd name="T0" fmla="*/ 0 w 192"/>
                  <a:gd name="T1" fmla="*/ 182 h 160"/>
                  <a:gd name="T2" fmla="*/ 96 w 192"/>
                  <a:gd name="T3" fmla="*/ 46 h 160"/>
                  <a:gd name="T4" fmla="*/ 192 w 192"/>
                  <a:gd name="T5" fmla="*/ 456 h 160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60"/>
                  <a:gd name="T11" fmla="*/ 192 w 192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60">
                    <a:moveTo>
                      <a:pt x="0" y="64"/>
                    </a:moveTo>
                    <a:cubicBezTo>
                      <a:pt x="32" y="32"/>
                      <a:pt x="64" y="0"/>
                      <a:pt x="96" y="16"/>
                    </a:cubicBezTo>
                    <a:cubicBezTo>
                      <a:pt x="128" y="32"/>
                      <a:pt x="176" y="136"/>
                      <a:pt x="192" y="1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39" name="Freeform 91"/>
              <p:cNvSpPr>
                <a:spLocks/>
              </p:cNvSpPr>
              <p:nvPr/>
            </p:nvSpPr>
            <p:spPr bwMode="auto">
              <a:xfrm>
                <a:off x="3024" y="2296"/>
                <a:ext cx="288" cy="216"/>
              </a:xfrm>
              <a:custGeom>
                <a:avLst/>
                <a:gdLst>
                  <a:gd name="T0" fmla="*/ 288 w 288"/>
                  <a:gd name="T1" fmla="*/ 72 h 216"/>
                  <a:gd name="T2" fmla="*/ 192 w 288"/>
                  <a:gd name="T3" fmla="*/ 24 h 216"/>
                  <a:gd name="T4" fmla="*/ 0 w 288"/>
                  <a:gd name="T5" fmla="*/ 216 h 216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216"/>
                  <a:gd name="T11" fmla="*/ 288 w 288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216">
                    <a:moveTo>
                      <a:pt x="288" y="72"/>
                    </a:moveTo>
                    <a:cubicBezTo>
                      <a:pt x="264" y="36"/>
                      <a:pt x="240" y="0"/>
                      <a:pt x="192" y="24"/>
                    </a:cubicBezTo>
                    <a:cubicBezTo>
                      <a:pt x="144" y="48"/>
                      <a:pt x="32" y="184"/>
                      <a:pt x="0" y="21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0" name="Freeform 92"/>
              <p:cNvSpPr>
                <a:spLocks/>
              </p:cNvSpPr>
              <p:nvPr/>
            </p:nvSpPr>
            <p:spPr bwMode="auto">
              <a:xfrm>
                <a:off x="2976" y="2464"/>
                <a:ext cx="144" cy="96"/>
              </a:xfrm>
              <a:custGeom>
                <a:avLst/>
                <a:gdLst>
                  <a:gd name="T0" fmla="*/ 0 w 144"/>
                  <a:gd name="T1" fmla="*/ 96 h 96"/>
                  <a:gd name="T2" fmla="*/ 144 w 144"/>
                  <a:gd name="T3" fmla="*/ 0 h 96"/>
                  <a:gd name="T4" fmla="*/ 0 60000 65536"/>
                  <a:gd name="T5" fmla="*/ 0 60000 65536"/>
                  <a:gd name="T6" fmla="*/ 0 w 144"/>
                  <a:gd name="T7" fmla="*/ 0 h 96"/>
                  <a:gd name="T8" fmla="*/ 144 w 144"/>
                  <a:gd name="T9" fmla="*/ 96 h 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96">
                    <a:moveTo>
                      <a:pt x="0" y="96"/>
                    </a:moveTo>
                    <a:cubicBezTo>
                      <a:pt x="56" y="56"/>
                      <a:pt x="112" y="16"/>
                      <a:pt x="144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1" name="Freeform 94"/>
              <p:cNvSpPr>
                <a:spLocks/>
              </p:cNvSpPr>
              <p:nvPr/>
            </p:nvSpPr>
            <p:spPr bwMode="auto">
              <a:xfrm>
                <a:off x="2304" y="1632"/>
                <a:ext cx="528" cy="304"/>
              </a:xfrm>
              <a:custGeom>
                <a:avLst/>
                <a:gdLst>
                  <a:gd name="T0" fmla="*/ 528 w 528"/>
                  <a:gd name="T1" fmla="*/ 160 h 304"/>
                  <a:gd name="T2" fmla="*/ 336 w 528"/>
                  <a:gd name="T3" fmla="*/ 16 h 304"/>
                  <a:gd name="T4" fmla="*/ 96 w 528"/>
                  <a:gd name="T5" fmla="*/ 64 h 304"/>
                  <a:gd name="T6" fmla="*/ 0 w 528"/>
                  <a:gd name="T7" fmla="*/ 304 h 3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304"/>
                  <a:gd name="T14" fmla="*/ 528 w 528"/>
                  <a:gd name="T15" fmla="*/ 304 h 3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304">
                    <a:moveTo>
                      <a:pt x="528" y="160"/>
                    </a:moveTo>
                    <a:cubicBezTo>
                      <a:pt x="468" y="96"/>
                      <a:pt x="408" y="32"/>
                      <a:pt x="336" y="16"/>
                    </a:cubicBezTo>
                    <a:cubicBezTo>
                      <a:pt x="264" y="0"/>
                      <a:pt x="152" y="16"/>
                      <a:pt x="96" y="64"/>
                    </a:cubicBezTo>
                    <a:cubicBezTo>
                      <a:pt x="40" y="112"/>
                      <a:pt x="16" y="264"/>
                      <a:pt x="0" y="30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2" name="Freeform 95"/>
              <p:cNvSpPr>
                <a:spLocks/>
              </p:cNvSpPr>
              <p:nvPr/>
            </p:nvSpPr>
            <p:spPr bwMode="auto">
              <a:xfrm>
                <a:off x="2736" y="1544"/>
                <a:ext cx="480" cy="152"/>
              </a:xfrm>
              <a:custGeom>
                <a:avLst/>
                <a:gdLst>
                  <a:gd name="T0" fmla="*/ 480 w 480"/>
                  <a:gd name="T1" fmla="*/ 104 h 152"/>
                  <a:gd name="T2" fmla="*/ 336 w 480"/>
                  <a:gd name="T3" fmla="*/ 8 h 152"/>
                  <a:gd name="T4" fmla="*/ 144 w 480"/>
                  <a:gd name="T5" fmla="*/ 56 h 152"/>
                  <a:gd name="T6" fmla="*/ 0 w 480"/>
                  <a:gd name="T7" fmla="*/ 152 h 1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0"/>
                  <a:gd name="T13" fmla="*/ 0 h 152"/>
                  <a:gd name="T14" fmla="*/ 480 w 480"/>
                  <a:gd name="T15" fmla="*/ 152 h 1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0" h="152">
                    <a:moveTo>
                      <a:pt x="480" y="104"/>
                    </a:moveTo>
                    <a:cubicBezTo>
                      <a:pt x="436" y="60"/>
                      <a:pt x="392" y="16"/>
                      <a:pt x="336" y="8"/>
                    </a:cubicBezTo>
                    <a:cubicBezTo>
                      <a:pt x="280" y="0"/>
                      <a:pt x="200" y="32"/>
                      <a:pt x="144" y="56"/>
                    </a:cubicBezTo>
                    <a:cubicBezTo>
                      <a:pt x="88" y="80"/>
                      <a:pt x="24" y="136"/>
                      <a:pt x="0" y="15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3" name="Freeform 96"/>
              <p:cNvSpPr>
                <a:spLocks/>
              </p:cNvSpPr>
              <p:nvPr/>
            </p:nvSpPr>
            <p:spPr bwMode="auto">
              <a:xfrm>
                <a:off x="2592" y="1544"/>
                <a:ext cx="288" cy="104"/>
              </a:xfrm>
              <a:custGeom>
                <a:avLst/>
                <a:gdLst>
                  <a:gd name="T0" fmla="*/ 288 w 288"/>
                  <a:gd name="T1" fmla="*/ 56 h 104"/>
                  <a:gd name="T2" fmla="*/ 144 w 288"/>
                  <a:gd name="T3" fmla="*/ 8 h 104"/>
                  <a:gd name="T4" fmla="*/ 0 w 288"/>
                  <a:gd name="T5" fmla="*/ 104 h 104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104"/>
                  <a:gd name="T11" fmla="*/ 288 w 288"/>
                  <a:gd name="T12" fmla="*/ 104 h 1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104">
                    <a:moveTo>
                      <a:pt x="288" y="56"/>
                    </a:moveTo>
                    <a:cubicBezTo>
                      <a:pt x="240" y="28"/>
                      <a:pt x="192" y="0"/>
                      <a:pt x="144" y="8"/>
                    </a:cubicBezTo>
                    <a:cubicBezTo>
                      <a:pt x="96" y="16"/>
                      <a:pt x="24" y="88"/>
                      <a:pt x="0" y="10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4" name="Freeform 97"/>
              <p:cNvSpPr>
                <a:spLocks/>
              </p:cNvSpPr>
              <p:nvPr/>
            </p:nvSpPr>
            <p:spPr bwMode="auto">
              <a:xfrm>
                <a:off x="2496" y="1488"/>
                <a:ext cx="432" cy="160"/>
              </a:xfrm>
              <a:custGeom>
                <a:avLst/>
                <a:gdLst>
                  <a:gd name="T0" fmla="*/ 0 w 432"/>
                  <a:gd name="T1" fmla="*/ 160 h 160"/>
                  <a:gd name="T2" fmla="*/ 144 w 432"/>
                  <a:gd name="T3" fmla="*/ 16 h 160"/>
                  <a:gd name="T4" fmla="*/ 432 w 432"/>
                  <a:gd name="T5" fmla="*/ 64 h 160"/>
                  <a:gd name="T6" fmla="*/ 0 60000 65536"/>
                  <a:gd name="T7" fmla="*/ 0 60000 65536"/>
                  <a:gd name="T8" fmla="*/ 0 60000 65536"/>
                  <a:gd name="T9" fmla="*/ 0 w 432"/>
                  <a:gd name="T10" fmla="*/ 0 h 160"/>
                  <a:gd name="T11" fmla="*/ 432 w 432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" h="160">
                    <a:moveTo>
                      <a:pt x="0" y="160"/>
                    </a:moveTo>
                    <a:cubicBezTo>
                      <a:pt x="36" y="96"/>
                      <a:pt x="72" y="32"/>
                      <a:pt x="144" y="16"/>
                    </a:cubicBezTo>
                    <a:cubicBezTo>
                      <a:pt x="216" y="0"/>
                      <a:pt x="384" y="56"/>
                      <a:pt x="432" y="6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5" name="Freeform 98"/>
              <p:cNvSpPr>
                <a:spLocks/>
              </p:cNvSpPr>
              <p:nvPr/>
            </p:nvSpPr>
            <p:spPr bwMode="auto">
              <a:xfrm>
                <a:off x="3024" y="1440"/>
                <a:ext cx="288" cy="208"/>
              </a:xfrm>
              <a:custGeom>
                <a:avLst/>
                <a:gdLst>
                  <a:gd name="T0" fmla="*/ 0 w 288"/>
                  <a:gd name="T1" fmla="*/ 112 h 208"/>
                  <a:gd name="T2" fmla="*/ 96 w 288"/>
                  <a:gd name="T3" fmla="*/ 16 h 208"/>
                  <a:gd name="T4" fmla="*/ 288 w 288"/>
                  <a:gd name="T5" fmla="*/ 208 h 208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208"/>
                  <a:gd name="T11" fmla="*/ 288 w 288"/>
                  <a:gd name="T12" fmla="*/ 208 h 20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208">
                    <a:moveTo>
                      <a:pt x="0" y="112"/>
                    </a:moveTo>
                    <a:cubicBezTo>
                      <a:pt x="24" y="56"/>
                      <a:pt x="48" y="0"/>
                      <a:pt x="96" y="16"/>
                    </a:cubicBezTo>
                    <a:cubicBezTo>
                      <a:pt x="144" y="32"/>
                      <a:pt x="256" y="176"/>
                      <a:pt x="288" y="20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6" name="Freeform 99"/>
              <p:cNvSpPr>
                <a:spLocks/>
              </p:cNvSpPr>
              <p:nvPr/>
            </p:nvSpPr>
            <p:spPr bwMode="auto">
              <a:xfrm>
                <a:off x="3264" y="1600"/>
                <a:ext cx="384" cy="240"/>
              </a:xfrm>
              <a:custGeom>
                <a:avLst/>
                <a:gdLst>
                  <a:gd name="T0" fmla="*/ 384 w 384"/>
                  <a:gd name="T1" fmla="*/ 240 h 240"/>
                  <a:gd name="T2" fmla="*/ 288 w 384"/>
                  <a:gd name="T3" fmla="*/ 48 h 240"/>
                  <a:gd name="T4" fmla="*/ 0 w 384"/>
                  <a:gd name="T5" fmla="*/ 0 h 24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40"/>
                  <a:gd name="T11" fmla="*/ 384 w 384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40">
                    <a:moveTo>
                      <a:pt x="384" y="240"/>
                    </a:moveTo>
                    <a:cubicBezTo>
                      <a:pt x="368" y="164"/>
                      <a:pt x="352" y="88"/>
                      <a:pt x="288" y="48"/>
                    </a:cubicBezTo>
                    <a:cubicBezTo>
                      <a:pt x="224" y="8"/>
                      <a:pt x="48" y="8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7" name="Freeform 100"/>
              <p:cNvSpPr>
                <a:spLocks/>
              </p:cNvSpPr>
              <p:nvPr/>
            </p:nvSpPr>
            <p:spPr bwMode="auto">
              <a:xfrm>
                <a:off x="3744" y="1744"/>
                <a:ext cx="312" cy="288"/>
              </a:xfrm>
              <a:custGeom>
                <a:avLst/>
                <a:gdLst>
                  <a:gd name="T0" fmla="*/ 288 w 312"/>
                  <a:gd name="T1" fmla="*/ 288 h 288"/>
                  <a:gd name="T2" fmla="*/ 288 w 312"/>
                  <a:gd name="T3" fmla="*/ 96 h 288"/>
                  <a:gd name="T4" fmla="*/ 144 w 312"/>
                  <a:gd name="T5" fmla="*/ 0 h 288"/>
                  <a:gd name="T6" fmla="*/ 0 w 312"/>
                  <a:gd name="T7" fmla="*/ 96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2"/>
                  <a:gd name="T13" fmla="*/ 0 h 288"/>
                  <a:gd name="T14" fmla="*/ 312 w 312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2" h="288">
                    <a:moveTo>
                      <a:pt x="288" y="288"/>
                    </a:moveTo>
                    <a:cubicBezTo>
                      <a:pt x="300" y="216"/>
                      <a:pt x="312" y="144"/>
                      <a:pt x="288" y="96"/>
                    </a:cubicBezTo>
                    <a:cubicBezTo>
                      <a:pt x="264" y="48"/>
                      <a:pt x="192" y="0"/>
                      <a:pt x="144" y="0"/>
                    </a:cubicBezTo>
                    <a:cubicBezTo>
                      <a:pt x="96" y="0"/>
                      <a:pt x="24" y="80"/>
                      <a:pt x="0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8" name="Freeform 102"/>
              <p:cNvSpPr>
                <a:spLocks/>
              </p:cNvSpPr>
              <p:nvPr/>
            </p:nvSpPr>
            <p:spPr bwMode="auto">
              <a:xfrm>
                <a:off x="3600" y="1696"/>
                <a:ext cx="192" cy="96"/>
              </a:xfrm>
              <a:custGeom>
                <a:avLst/>
                <a:gdLst>
                  <a:gd name="T0" fmla="*/ 192 w 192"/>
                  <a:gd name="T1" fmla="*/ 96 h 96"/>
                  <a:gd name="T2" fmla="*/ 144 w 192"/>
                  <a:gd name="T3" fmla="*/ 48 h 96"/>
                  <a:gd name="T4" fmla="*/ 0 w 192"/>
                  <a:gd name="T5" fmla="*/ 0 h 96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96"/>
                  <a:gd name="T11" fmla="*/ 192 w 19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96">
                    <a:moveTo>
                      <a:pt x="192" y="96"/>
                    </a:moveTo>
                    <a:cubicBezTo>
                      <a:pt x="184" y="80"/>
                      <a:pt x="176" y="64"/>
                      <a:pt x="144" y="48"/>
                    </a:cubicBezTo>
                    <a:cubicBezTo>
                      <a:pt x="112" y="32"/>
                      <a:pt x="24" y="8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49" name="Freeform 103"/>
              <p:cNvSpPr>
                <a:spLocks/>
              </p:cNvSpPr>
              <p:nvPr/>
            </p:nvSpPr>
            <p:spPr bwMode="auto">
              <a:xfrm>
                <a:off x="3888" y="2560"/>
                <a:ext cx="144" cy="192"/>
              </a:xfrm>
              <a:custGeom>
                <a:avLst/>
                <a:gdLst>
                  <a:gd name="T0" fmla="*/ 144 w 144"/>
                  <a:gd name="T1" fmla="*/ 0 h 192"/>
                  <a:gd name="T2" fmla="*/ 96 w 144"/>
                  <a:gd name="T3" fmla="*/ 192 h 192"/>
                  <a:gd name="T4" fmla="*/ 0 w 144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144" y="0"/>
                    </a:moveTo>
                    <a:cubicBezTo>
                      <a:pt x="132" y="96"/>
                      <a:pt x="120" y="192"/>
                      <a:pt x="96" y="192"/>
                    </a:cubicBezTo>
                    <a:cubicBezTo>
                      <a:pt x="72" y="192"/>
                      <a:pt x="16" y="32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0" name="Freeform 106"/>
              <p:cNvSpPr>
                <a:spLocks/>
              </p:cNvSpPr>
              <p:nvPr/>
            </p:nvSpPr>
            <p:spPr bwMode="auto">
              <a:xfrm>
                <a:off x="2208" y="1704"/>
                <a:ext cx="144" cy="376"/>
              </a:xfrm>
              <a:custGeom>
                <a:avLst/>
                <a:gdLst>
                  <a:gd name="T0" fmla="*/ 61 w 192"/>
                  <a:gd name="T1" fmla="*/ 70 h 328"/>
                  <a:gd name="T2" fmla="*/ 15 w 192"/>
                  <a:gd name="T3" fmla="*/ 70 h 328"/>
                  <a:gd name="T4" fmla="*/ 0 w 192"/>
                  <a:gd name="T5" fmla="*/ 484 h 328"/>
                  <a:gd name="T6" fmla="*/ 15 w 192"/>
                  <a:gd name="T7" fmla="*/ 566 h 3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328"/>
                  <a:gd name="T14" fmla="*/ 192 w 192"/>
                  <a:gd name="T15" fmla="*/ 328 h 3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328">
                    <a:moveTo>
                      <a:pt x="192" y="40"/>
                    </a:moveTo>
                    <a:cubicBezTo>
                      <a:pt x="136" y="20"/>
                      <a:pt x="80" y="0"/>
                      <a:pt x="48" y="40"/>
                    </a:cubicBezTo>
                    <a:cubicBezTo>
                      <a:pt x="16" y="80"/>
                      <a:pt x="0" y="232"/>
                      <a:pt x="0" y="280"/>
                    </a:cubicBezTo>
                    <a:cubicBezTo>
                      <a:pt x="0" y="328"/>
                      <a:pt x="40" y="320"/>
                      <a:pt x="48" y="32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1" name="Freeform 108"/>
              <p:cNvSpPr>
                <a:spLocks/>
              </p:cNvSpPr>
              <p:nvPr/>
            </p:nvSpPr>
            <p:spPr bwMode="auto">
              <a:xfrm>
                <a:off x="2016" y="1936"/>
                <a:ext cx="192" cy="240"/>
              </a:xfrm>
              <a:custGeom>
                <a:avLst/>
                <a:gdLst>
                  <a:gd name="T0" fmla="*/ 192 w 192"/>
                  <a:gd name="T1" fmla="*/ 0 h 240"/>
                  <a:gd name="T2" fmla="*/ 0 w 192"/>
                  <a:gd name="T3" fmla="*/ 96 h 240"/>
                  <a:gd name="T4" fmla="*/ 192 w 192"/>
                  <a:gd name="T5" fmla="*/ 240 h 240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240"/>
                  <a:gd name="T11" fmla="*/ 192 w 192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240">
                    <a:moveTo>
                      <a:pt x="192" y="0"/>
                    </a:moveTo>
                    <a:cubicBezTo>
                      <a:pt x="96" y="28"/>
                      <a:pt x="0" y="56"/>
                      <a:pt x="0" y="96"/>
                    </a:cubicBezTo>
                    <a:cubicBezTo>
                      <a:pt x="0" y="136"/>
                      <a:pt x="160" y="216"/>
                      <a:pt x="192" y="24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2" name="Freeform 110"/>
              <p:cNvSpPr>
                <a:spLocks/>
              </p:cNvSpPr>
              <p:nvPr/>
            </p:nvSpPr>
            <p:spPr bwMode="auto">
              <a:xfrm>
                <a:off x="2016" y="2248"/>
                <a:ext cx="192" cy="168"/>
              </a:xfrm>
              <a:custGeom>
                <a:avLst/>
                <a:gdLst>
                  <a:gd name="T0" fmla="*/ 192 w 192"/>
                  <a:gd name="T1" fmla="*/ 24 h 168"/>
                  <a:gd name="T2" fmla="*/ 0 w 192"/>
                  <a:gd name="T3" fmla="*/ 24 h 168"/>
                  <a:gd name="T4" fmla="*/ 192 w 192"/>
                  <a:gd name="T5" fmla="*/ 168 h 168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68"/>
                  <a:gd name="T11" fmla="*/ 192 w 192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68">
                    <a:moveTo>
                      <a:pt x="192" y="24"/>
                    </a:moveTo>
                    <a:cubicBezTo>
                      <a:pt x="96" y="12"/>
                      <a:pt x="0" y="0"/>
                      <a:pt x="0" y="24"/>
                    </a:cubicBezTo>
                    <a:cubicBezTo>
                      <a:pt x="0" y="48"/>
                      <a:pt x="160" y="144"/>
                      <a:pt x="192" y="16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3" name="Freeform 111"/>
              <p:cNvSpPr>
                <a:spLocks/>
              </p:cNvSpPr>
              <p:nvPr/>
            </p:nvSpPr>
            <p:spPr bwMode="auto">
              <a:xfrm>
                <a:off x="1920" y="2080"/>
                <a:ext cx="144" cy="192"/>
              </a:xfrm>
              <a:custGeom>
                <a:avLst/>
                <a:gdLst>
                  <a:gd name="T0" fmla="*/ 144 w 144"/>
                  <a:gd name="T1" fmla="*/ 0 h 192"/>
                  <a:gd name="T2" fmla="*/ 0 w 144"/>
                  <a:gd name="T3" fmla="*/ 48 h 192"/>
                  <a:gd name="T4" fmla="*/ 144 w 144"/>
                  <a:gd name="T5" fmla="*/ 192 h 192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92"/>
                  <a:gd name="T11" fmla="*/ 144 w 144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92">
                    <a:moveTo>
                      <a:pt x="144" y="0"/>
                    </a:moveTo>
                    <a:cubicBezTo>
                      <a:pt x="72" y="8"/>
                      <a:pt x="0" y="16"/>
                      <a:pt x="0" y="48"/>
                    </a:cubicBezTo>
                    <a:cubicBezTo>
                      <a:pt x="0" y="80"/>
                      <a:pt x="120" y="168"/>
                      <a:pt x="144" y="19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4" name="Freeform 112"/>
              <p:cNvSpPr>
                <a:spLocks/>
              </p:cNvSpPr>
              <p:nvPr/>
            </p:nvSpPr>
            <p:spPr bwMode="auto">
              <a:xfrm>
                <a:off x="4080" y="2064"/>
                <a:ext cx="256" cy="208"/>
              </a:xfrm>
              <a:custGeom>
                <a:avLst/>
                <a:gdLst>
                  <a:gd name="T0" fmla="*/ 48 w 256"/>
                  <a:gd name="T1" fmla="*/ 208 h 208"/>
                  <a:gd name="T2" fmla="*/ 240 w 256"/>
                  <a:gd name="T3" fmla="*/ 112 h 208"/>
                  <a:gd name="T4" fmla="*/ 144 w 256"/>
                  <a:gd name="T5" fmla="*/ 16 h 208"/>
                  <a:gd name="T6" fmla="*/ 0 w 256"/>
                  <a:gd name="T7" fmla="*/ 16 h 2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6"/>
                  <a:gd name="T13" fmla="*/ 0 h 208"/>
                  <a:gd name="T14" fmla="*/ 256 w 256"/>
                  <a:gd name="T15" fmla="*/ 208 h 2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6" h="208">
                    <a:moveTo>
                      <a:pt x="48" y="208"/>
                    </a:moveTo>
                    <a:cubicBezTo>
                      <a:pt x="136" y="176"/>
                      <a:pt x="224" y="144"/>
                      <a:pt x="240" y="112"/>
                    </a:cubicBezTo>
                    <a:cubicBezTo>
                      <a:pt x="256" y="80"/>
                      <a:pt x="184" y="32"/>
                      <a:pt x="144" y="16"/>
                    </a:cubicBezTo>
                    <a:cubicBezTo>
                      <a:pt x="104" y="0"/>
                      <a:pt x="24" y="16"/>
                      <a:pt x="0" y="1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5" name="Freeform 113"/>
              <p:cNvSpPr>
                <a:spLocks/>
              </p:cNvSpPr>
              <p:nvPr/>
            </p:nvSpPr>
            <p:spPr bwMode="auto">
              <a:xfrm>
                <a:off x="3936" y="1768"/>
                <a:ext cx="400" cy="312"/>
              </a:xfrm>
              <a:custGeom>
                <a:avLst/>
                <a:gdLst>
                  <a:gd name="T0" fmla="*/ 288 w 400"/>
                  <a:gd name="T1" fmla="*/ 312 h 312"/>
                  <a:gd name="T2" fmla="*/ 384 w 400"/>
                  <a:gd name="T3" fmla="*/ 168 h 312"/>
                  <a:gd name="T4" fmla="*/ 336 w 400"/>
                  <a:gd name="T5" fmla="*/ 24 h 312"/>
                  <a:gd name="T6" fmla="*/ 0 w 400"/>
                  <a:gd name="T7" fmla="*/ 24 h 3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312"/>
                  <a:gd name="T14" fmla="*/ 400 w 400"/>
                  <a:gd name="T15" fmla="*/ 312 h 3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312">
                    <a:moveTo>
                      <a:pt x="288" y="312"/>
                    </a:moveTo>
                    <a:cubicBezTo>
                      <a:pt x="332" y="264"/>
                      <a:pt x="376" y="216"/>
                      <a:pt x="384" y="168"/>
                    </a:cubicBezTo>
                    <a:cubicBezTo>
                      <a:pt x="392" y="120"/>
                      <a:pt x="400" y="48"/>
                      <a:pt x="336" y="24"/>
                    </a:cubicBezTo>
                    <a:cubicBezTo>
                      <a:pt x="272" y="0"/>
                      <a:pt x="56" y="24"/>
                      <a:pt x="0" y="2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6" name="Freeform 114"/>
              <p:cNvSpPr>
                <a:spLocks/>
              </p:cNvSpPr>
              <p:nvPr/>
            </p:nvSpPr>
            <p:spPr bwMode="auto">
              <a:xfrm>
                <a:off x="3744" y="1584"/>
                <a:ext cx="512" cy="208"/>
              </a:xfrm>
              <a:custGeom>
                <a:avLst/>
                <a:gdLst>
                  <a:gd name="T0" fmla="*/ 480 w 512"/>
                  <a:gd name="T1" fmla="*/ 208 h 208"/>
                  <a:gd name="T2" fmla="*/ 480 w 512"/>
                  <a:gd name="T3" fmla="*/ 64 h 208"/>
                  <a:gd name="T4" fmla="*/ 288 w 512"/>
                  <a:gd name="T5" fmla="*/ 16 h 208"/>
                  <a:gd name="T6" fmla="*/ 0 w 512"/>
                  <a:gd name="T7" fmla="*/ 160 h 2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2"/>
                  <a:gd name="T13" fmla="*/ 0 h 208"/>
                  <a:gd name="T14" fmla="*/ 512 w 512"/>
                  <a:gd name="T15" fmla="*/ 208 h 2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2" h="208">
                    <a:moveTo>
                      <a:pt x="480" y="208"/>
                    </a:moveTo>
                    <a:cubicBezTo>
                      <a:pt x="496" y="152"/>
                      <a:pt x="512" y="96"/>
                      <a:pt x="480" y="64"/>
                    </a:cubicBezTo>
                    <a:cubicBezTo>
                      <a:pt x="448" y="32"/>
                      <a:pt x="368" y="0"/>
                      <a:pt x="288" y="16"/>
                    </a:cubicBezTo>
                    <a:cubicBezTo>
                      <a:pt x="208" y="32"/>
                      <a:pt x="48" y="136"/>
                      <a:pt x="0" y="1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7" name="Freeform 115"/>
              <p:cNvSpPr>
                <a:spLocks/>
              </p:cNvSpPr>
              <p:nvPr/>
            </p:nvSpPr>
            <p:spPr bwMode="auto">
              <a:xfrm>
                <a:off x="4176" y="2224"/>
                <a:ext cx="216" cy="216"/>
              </a:xfrm>
              <a:custGeom>
                <a:avLst/>
                <a:gdLst>
                  <a:gd name="T0" fmla="*/ 0 w 216"/>
                  <a:gd name="T1" fmla="*/ 192 h 216"/>
                  <a:gd name="T2" fmla="*/ 192 w 216"/>
                  <a:gd name="T3" fmla="*/ 192 h 216"/>
                  <a:gd name="T4" fmla="*/ 144 w 216"/>
                  <a:gd name="T5" fmla="*/ 48 h 216"/>
                  <a:gd name="T6" fmla="*/ 48 w 216"/>
                  <a:gd name="T7" fmla="*/ 0 h 2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"/>
                  <a:gd name="T13" fmla="*/ 0 h 216"/>
                  <a:gd name="T14" fmla="*/ 216 w 216"/>
                  <a:gd name="T15" fmla="*/ 216 h 2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" h="216">
                    <a:moveTo>
                      <a:pt x="0" y="192"/>
                    </a:moveTo>
                    <a:cubicBezTo>
                      <a:pt x="84" y="204"/>
                      <a:pt x="168" y="216"/>
                      <a:pt x="192" y="192"/>
                    </a:cubicBezTo>
                    <a:cubicBezTo>
                      <a:pt x="216" y="168"/>
                      <a:pt x="168" y="80"/>
                      <a:pt x="144" y="48"/>
                    </a:cubicBezTo>
                    <a:cubicBezTo>
                      <a:pt x="120" y="16"/>
                      <a:pt x="64" y="8"/>
                      <a:pt x="48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8" name="Freeform 116"/>
              <p:cNvSpPr>
                <a:spLocks/>
              </p:cNvSpPr>
              <p:nvPr/>
            </p:nvSpPr>
            <p:spPr bwMode="auto">
              <a:xfrm>
                <a:off x="4272" y="1984"/>
                <a:ext cx="208" cy="336"/>
              </a:xfrm>
              <a:custGeom>
                <a:avLst/>
                <a:gdLst>
                  <a:gd name="T0" fmla="*/ 48 w 208"/>
                  <a:gd name="T1" fmla="*/ 336 h 336"/>
                  <a:gd name="T2" fmla="*/ 192 w 208"/>
                  <a:gd name="T3" fmla="*/ 240 h 336"/>
                  <a:gd name="T4" fmla="*/ 144 w 208"/>
                  <a:gd name="T5" fmla="*/ 96 h 336"/>
                  <a:gd name="T6" fmla="*/ 0 w 208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8"/>
                  <a:gd name="T13" fmla="*/ 0 h 336"/>
                  <a:gd name="T14" fmla="*/ 208 w 208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8" h="336">
                    <a:moveTo>
                      <a:pt x="48" y="336"/>
                    </a:moveTo>
                    <a:cubicBezTo>
                      <a:pt x="112" y="308"/>
                      <a:pt x="176" y="280"/>
                      <a:pt x="192" y="240"/>
                    </a:cubicBezTo>
                    <a:cubicBezTo>
                      <a:pt x="208" y="200"/>
                      <a:pt x="176" y="136"/>
                      <a:pt x="144" y="96"/>
                    </a:cubicBezTo>
                    <a:cubicBezTo>
                      <a:pt x="112" y="56"/>
                      <a:pt x="24" y="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59" name="Freeform 117"/>
              <p:cNvSpPr>
                <a:spLocks/>
              </p:cNvSpPr>
              <p:nvPr/>
            </p:nvSpPr>
            <p:spPr bwMode="auto">
              <a:xfrm>
                <a:off x="3648" y="2560"/>
                <a:ext cx="144" cy="96"/>
              </a:xfrm>
              <a:custGeom>
                <a:avLst/>
                <a:gdLst>
                  <a:gd name="T0" fmla="*/ 0 w 144"/>
                  <a:gd name="T1" fmla="*/ 0 h 96"/>
                  <a:gd name="T2" fmla="*/ 48 w 144"/>
                  <a:gd name="T3" fmla="*/ 96 h 96"/>
                  <a:gd name="T4" fmla="*/ 144 w 144"/>
                  <a:gd name="T5" fmla="*/ 0 h 9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96"/>
                  <a:gd name="T11" fmla="*/ 144 w 144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96">
                    <a:moveTo>
                      <a:pt x="0" y="0"/>
                    </a:moveTo>
                    <a:cubicBezTo>
                      <a:pt x="12" y="48"/>
                      <a:pt x="24" y="96"/>
                      <a:pt x="48" y="96"/>
                    </a:cubicBezTo>
                    <a:cubicBezTo>
                      <a:pt x="72" y="96"/>
                      <a:pt x="128" y="16"/>
                      <a:pt x="144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0" name="Freeform 118"/>
              <p:cNvSpPr>
                <a:spLocks/>
              </p:cNvSpPr>
              <p:nvPr/>
            </p:nvSpPr>
            <p:spPr bwMode="auto">
              <a:xfrm>
                <a:off x="3744" y="2608"/>
                <a:ext cx="192" cy="152"/>
              </a:xfrm>
              <a:custGeom>
                <a:avLst/>
                <a:gdLst>
                  <a:gd name="T0" fmla="*/ 0 w 192"/>
                  <a:gd name="T1" fmla="*/ 0 h 152"/>
                  <a:gd name="T2" fmla="*/ 48 w 192"/>
                  <a:gd name="T3" fmla="*/ 144 h 152"/>
                  <a:gd name="T4" fmla="*/ 192 w 192"/>
                  <a:gd name="T5" fmla="*/ 48 h 152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52"/>
                  <a:gd name="T11" fmla="*/ 192 w 192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52">
                    <a:moveTo>
                      <a:pt x="0" y="0"/>
                    </a:moveTo>
                    <a:cubicBezTo>
                      <a:pt x="8" y="68"/>
                      <a:pt x="16" y="136"/>
                      <a:pt x="48" y="144"/>
                    </a:cubicBezTo>
                    <a:cubicBezTo>
                      <a:pt x="80" y="152"/>
                      <a:pt x="168" y="64"/>
                      <a:pt x="192" y="4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1" name="Freeform 122"/>
              <p:cNvSpPr>
                <a:spLocks/>
              </p:cNvSpPr>
              <p:nvPr/>
            </p:nvSpPr>
            <p:spPr bwMode="auto">
              <a:xfrm>
                <a:off x="2208" y="2208"/>
                <a:ext cx="112" cy="336"/>
              </a:xfrm>
              <a:custGeom>
                <a:avLst/>
                <a:gdLst>
                  <a:gd name="T0" fmla="*/ 0 w 112"/>
                  <a:gd name="T1" fmla="*/ 0 h 336"/>
                  <a:gd name="T2" fmla="*/ 96 w 112"/>
                  <a:gd name="T3" fmla="*/ 192 h 336"/>
                  <a:gd name="T4" fmla="*/ 96 w 112"/>
                  <a:gd name="T5" fmla="*/ 336 h 336"/>
                  <a:gd name="T6" fmla="*/ 0 60000 65536"/>
                  <a:gd name="T7" fmla="*/ 0 60000 65536"/>
                  <a:gd name="T8" fmla="*/ 0 60000 65536"/>
                  <a:gd name="T9" fmla="*/ 0 w 112"/>
                  <a:gd name="T10" fmla="*/ 0 h 336"/>
                  <a:gd name="T11" fmla="*/ 112 w 112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" h="336">
                    <a:moveTo>
                      <a:pt x="0" y="0"/>
                    </a:moveTo>
                    <a:cubicBezTo>
                      <a:pt x="40" y="68"/>
                      <a:pt x="80" y="136"/>
                      <a:pt x="96" y="192"/>
                    </a:cubicBezTo>
                    <a:cubicBezTo>
                      <a:pt x="112" y="248"/>
                      <a:pt x="96" y="312"/>
                      <a:pt x="96" y="33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2" name="Freeform 124"/>
              <p:cNvSpPr>
                <a:spLocks/>
              </p:cNvSpPr>
              <p:nvPr/>
            </p:nvSpPr>
            <p:spPr bwMode="auto">
              <a:xfrm>
                <a:off x="2304" y="2304"/>
                <a:ext cx="192" cy="48"/>
              </a:xfrm>
              <a:custGeom>
                <a:avLst/>
                <a:gdLst>
                  <a:gd name="T0" fmla="*/ 0 w 192"/>
                  <a:gd name="T1" fmla="*/ 48 h 48"/>
                  <a:gd name="T2" fmla="*/ 96 w 192"/>
                  <a:gd name="T3" fmla="*/ 0 h 48"/>
                  <a:gd name="T4" fmla="*/ 192 w 192"/>
                  <a:gd name="T5" fmla="*/ 48 h 48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48"/>
                  <a:gd name="T11" fmla="*/ 192 w 192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48">
                    <a:moveTo>
                      <a:pt x="0" y="48"/>
                    </a:moveTo>
                    <a:cubicBezTo>
                      <a:pt x="32" y="24"/>
                      <a:pt x="64" y="0"/>
                      <a:pt x="96" y="0"/>
                    </a:cubicBezTo>
                    <a:cubicBezTo>
                      <a:pt x="128" y="0"/>
                      <a:pt x="176" y="40"/>
                      <a:pt x="192" y="4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3" name="Freeform 125"/>
              <p:cNvSpPr>
                <a:spLocks/>
              </p:cNvSpPr>
              <p:nvPr/>
            </p:nvSpPr>
            <p:spPr bwMode="auto">
              <a:xfrm>
                <a:off x="2784" y="2384"/>
                <a:ext cx="240" cy="160"/>
              </a:xfrm>
              <a:custGeom>
                <a:avLst/>
                <a:gdLst>
                  <a:gd name="T0" fmla="*/ 0 w 240"/>
                  <a:gd name="T1" fmla="*/ 64 h 160"/>
                  <a:gd name="T2" fmla="*/ 144 w 240"/>
                  <a:gd name="T3" fmla="*/ 16 h 160"/>
                  <a:gd name="T4" fmla="*/ 240 w 240"/>
                  <a:gd name="T5" fmla="*/ 160 h 160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160"/>
                  <a:gd name="T11" fmla="*/ 240 w 240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160">
                    <a:moveTo>
                      <a:pt x="0" y="64"/>
                    </a:moveTo>
                    <a:cubicBezTo>
                      <a:pt x="52" y="32"/>
                      <a:pt x="104" y="0"/>
                      <a:pt x="144" y="16"/>
                    </a:cubicBezTo>
                    <a:cubicBezTo>
                      <a:pt x="184" y="32"/>
                      <a:pt x="224" y="136"/>
                      <a:pt x="240" y="1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4" name="Freeform 126"/>
              <p:cNvSpPr>
                <a:spLocks/>
              </p:cNvSpPr>
              <p:nvPr/>
            </p:nvSpPr>
            <p:spPr bwMode="auto">
              <a:xfrm>
                <a:off x="2736" y="2352"/>
                <a:ext cx="144" cy="48"/>
              </a:xfrm>
              <a:custGeom>
                <a:avLst/>
                <a:gdLst>
                  <a:gd name="T0" fmla="*/ 0 w 144"/>
                  <a:gd name="T1" fmla="*/ 48 h 48"/>
                  <a:gd name="T2" fmla="*/ 48 w 144"/>
                  <a:gd name="T3" fmla="*/ 0 h 48"/>
                  <a:gd name="T4" fmla="*/ 144 w 144"/>
                  <a:gd name="T5" fmla="*/ 48 h 48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48"/>
                  <a:gd name="T11" fmla="*/ 144 w 14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48">
                    <a:moveTo>
                      <a:pt x="0" y="48"/>
                    </a:moveTo>
                    <a:cubicBezTo>
                      <a:pt x="12" y="24"/>
                      <a:pt x="24" y="0"/>
                      <a:pt x="48" y="0"/>
                    </a:cubicBezTo>
                    <a:cubicBezTo>
                      <a:pt x="72" y="0"/>
                      <a:pt x="128" y="40"/>
                      <a:pt x="144" y="4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5" name="Freeform 127"/>
              <p:cNvSpPr>
                <a:spLocks/>
              </p:cNvSpPr>
              <p:nvPr/>
            </p:nvSpPr>
            <p:spPr bwMode="auto">
              <a:xfrm>
                <a:off x="3408" y="2384"/>
                <a:ext cx="240" cy="160"/>
              </a:xfrm>
              <a:custGeom>
                <a:avLst/>
                <a:gdLst>
                  <a:gd name="T0" fmla="*/ 0 w 240"/>
                  <a:gd name="T1" fmla="*/ 64 h 160"/>
                  <a:gd name="T2" fmla="*/ 144 w 240"/>
                  <a:gd name="T3" fmla="*/ 16 h 160"/>
                  <a:gd name="T4" fmla="*/ 240 w 240"/>
                  <a:gd name="T5" fmla="*/ 160 h 160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160"/>
                  <a:gd name="T11" fmla="*/ 240 w 240"/>
                  <a:gd name="T12" fmla="*/ 160 h 1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160">
                    <a:moveTo>
                      <a:pt x="0" y="64"/>
                    </a:moveTo>
                    <a:cubicBezTo>
                      <a:pt x="52" y="32"/>
                      <a:pt x="104" y="0"/>
                      <a:pt x="144" y="16"/>
                    </a:cubicBezTo>
                    <a:cubicBezTo>
                      <a:pt x="184" y="32"/>
                      <a:pt x="224" y="136"/>
                      <a:pt x="240" y="16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6" name="Freeform 128"/>
              <p:cNvSpPr>
                <a:spLocks/>
              </p:cNvSpPr>
              <p:nvPr/>
            </p:nvSpPr>
            <p:spPr bwMode="auto">
              <a:xfrm>
                <a:off x="4080" y="2448"/>
                <a:ext cx="200" cy="264"/>
              </a:xfrm>
              <a:custGeom>
                <a:avLst/>
                <a:gdLst>
                  <a:gd name="T0" fmla="*/ 0 w 200"/>
                  <a:gd name="T1" fmla="*/ 96 h 264"/>
                  <a:gd name="T2" fmla="*/ 48 w 200"/>
                  <a:gd name="T3" fmla="*/ 240 h 264"/>
                  <a:gd name="T4" fmla="*/ 144 w 200"/>
                  <a:gd name="T5" fmla="*/ 240 h 264"/>
                  <a:gd name="T6" fmla="*/ 192 w 200"/>
                  <a:gd name="T7" fmla="*/ 96 h 264"/>
                  <a:gd name="T8" fmla="*/ 96 w 200"/>
                  <a:gd name="T9" fmla="*/ 0 h 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"/>
                  <a:gd name="T16" fmla="*/ 0 h 264"/>
                  <a:gd name="T17" fmla="*/ 200 w 200"/>
                  <a:gd name="T18" fmla="*/ 264 h 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" h="264">
                    <a:moveTo>
                      <a:pt x="0" y="96"/>
                    </a:moveTo>
                    <a:cubicBezTo>
                      <a:pt x="12" y="156"/>
                      <a:pt x="24" y="216"/>
                      <a:pt x="48" y="240"/>
                    </a:cubicBezTo>
                    <a:cubicBezTo>
                      <a:pt x="72" y="264"/>
                      <a:pt x="120" y="264"/>
                      <a:pt x="144" y="240"/>
                    </a:cubicBezTo>
                    <a:cubicBezTo>
                      <a:pt x="168" y="216"/>
                      <a:pt x="200" y="136"/>
                      <a:pt x="192" y="96"/>
                    </a:cubicBezTo>
                    <a:cubicBezTo>
                      <a:pt x="184" y="56"/>
                      <a:pt x="112" y="16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7" name="Freeform 129"/>
              <p:cNvSpPr>
                <a:spLocks/>
              </p:cNvSpPr>
              <p:nvPr/>
            </p:nvSpPr>
            <p:spPr bwMode="auto">
              <a:xfrm>
                <a:off x="4032" y="2688"/>
                <a:ext cx="96" cy="96"/>
              </a:xfrm>
              <a:custGeom>
                <a:avLst/>
                <a:gdLst>
                  <a:gd name="T0" fmla="*/ 0 w 96"/>
                  <a:gd name="T1" fmla="*/ 0 h 96"/>
                  <a:gd name="T2" fmla="*/ 48 w 96"/>
                  <a:gd name="T3" fmla="*/ 96 h 96"/>
                  <a:gd name="T4" fmla="*/ 96 w 96"/>
                  <a:gd name="T5" fmla="*/ 0 h 96"/>
                  <a:gd name="T6" fmla="*/ 0 60000 65536"/>
                  <a:gd name="T7" fmla="*/ 0 60000 65536"/>
                  <a:gd name="T8" fmla="*/ 0 60000 65536"/>
                  <a:gd name="T9" fmla="*/ 0 w 96"/>
                  <a:gd name="T10" fmla="*/ 0 h 96"/>
                  <a:gd name="T11" fmla="*/ 96 w 96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6" h="96">
                    <a:moveTo>
                      <a:pt x="0" y="0"/>
                    </a:moveTo>
                    <a:cubicBezTo>
                      <a:pt x="16" y="48"/>
                      <a:pt x="32" y="96"/>
                      <a:pt x="48" y="96"/>
                    </a:cubicBezTo>
                    <a:cubicBezTo>
                      <a:pt x="64" y="96"/>
                      <a:pt x="88" y="16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8" name="Freeform 130"/>
              <p:cNvSpPr>
                <a:spLocks/>
              </p:cNvSpPr>
              <p:nvPr/>
            </p:nvSpPr>
            <p:spPr bwMode="auto">
              <a:xfrm>
                <a:off x="4272" y="2400"/>
                <a:ext cx="112" cy="224"/>
              </a:xfrm>
              <a:custGeom>
                <a:avLst/>
                <a:gdLst>
                  <a:gd name="T0" fmla="*/ 0 w 112"/>
                  <a:gd name="T1" fmla="*/ 192 h 224"/>
                  <a:gd name="T2" fmla="*/ 96 w 112"/>
                  <a:gd name="T3" fmla="*/ 192 h 224"/>
                  <a:gd name="T4" fmla="*/ 96 w 112"/>
                  <a:gd name="T5" fmla="*/ 0 h 224"/>
                  <a:gd name="T6" fmla="*/ 0 60000 65536"/>
                  <a:gd name="T7" fmla="*/ 0 60000 65536"/>
                  <a:gd name="T8" fmla="*/ 0 60000 65536"/>
                  <a:gd name="T9" fmla="*/ 0 w 112"/>
                  <a:gd name="T10" fmla="*/ 0 h 224"/>
                  <a:gd name="T11" fmla="*/ 112 w 112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" h="224">
                    <a:moveTo>
                      <a:pt x="0" y="192"/>
                    </a:moveTo>
                    <a:cubicBezTo>
                      <a:pt x="40" y="208"/>
                      <a:pt x="80" y="224"/>
                      <a:pt x="96" y="192"/>
                    </a:cubicBezTo>
                    <a:cubicBezTo>
                      <a:pt x="112" y="160"/>
                      <a:pt x="96" y="32"/>
                      <a:pt x="96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69" name="Freeform 131"/>
              <p:cNvSpPr>
                <a:spLocks/>
              </p:cNvSpPr>
              <p:nvPr/>
            </p:nvSpPr>
            <p:spPr bwMode="auto">
              <a:xfrm>
                <a:off x="2976" y="2304"/>
                <a:ext cx="192" cy="104"/>
              </a:xfrm>
              <a:custGeom>
                <a:avLst/>
                <a:gdLst>
                  <a:gd name="T0" fmla="*/ 0 w 192"/>
                  <a:gd name="T1" fmla="*/ 104 h 104"/>
                  <a:gd name="T2" fmla="*/ 96 w 192"/>
                  <a:gd name="T3" fmla="*/ 8 h 104"/>
                  <a:gd name="T4" fmla="*/ 192 w 192"/>
                  <a:gd name="T5" fmla="*/ 56 h 104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04"/>
                  <a:gd name="T11" fmla="*/ 192 w 192"/>
                  <a:gd name="T12" fmla="*/ 104 h 1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04">
                    <a:moveTo>
                      <a:pt x="0" y="104"/>
                    </a:moveTo>
                    <a:cubicBezTo>
                      <a:pt x="32" y="60"/>
                      <a:pt x="64" y="16"/>
                      <a:pt x="96" y="8"/>
                    </a:cubicBezTo>
                    <a:cubicBezTo>
                      <a:pt x="128" y="0"/>
                      <a:pt x="176" y="48"/>
                      <a:pt x="192" y="5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328" name="Rectangle 262"/>
            <p:cNvSpPr>
              <a:spLocks noChangeArrowheads="1"/>
            </p:cNvSpPr>
            <p:nvPr/>
          </p:nvSpPr>
          <p:spPr bwMode="auto">
            <a:xfrm>
              <a:off x="2112" y="2544"/>
              <a:ext cx="1056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55"/>
          <p:cNvGrpSpPr>
            <a:grpSpLocks/>
          </p:cNvGrpSpPr>
          <p:nvPr/>
        </p:nvGrpSpPr>
        <p:grpSpPr bwMode="auto">
          <a:xfrm>
            <a:off x="1673225" y="1433513"/>
            <a:ext cx="5740400" cy="2482850"/>
            <a:chOff x="1054" y="263"/>
            <a:chExt cx="3616" cy="1564"/>
          </a:xfrm>
        </p:grpSpPr>
        <p:sp>
          <p:nvSpPr>
            <p:cNvPr id="185365" name="Freeform 4"/>
            <p:cNvSpPr>
              <a:spLocks/>
            </p:cNvSpPr>
            <p:nvPr/>
          </p:nvSpPr>
          <p:spPr bwMode="auto">
            <a:xfrm>
              <a:off x="3225" y="464"/>
              <a:ext cx="421" cy="140"/>
            </a:xfrm>
            <a:custGeom>
              <a:avLst/>
              <a:gdLst>
                <a:gd name="T0" fmla="*/ 421 w 421"/>
                <a:gd name="T1" fmla="*/ 140 h 140"/>
                <a:gd name="T2" fmla="*/ 220 w 421"/>
                <a:gd name="T3" fmla="*/ 2 h 140"/>
                <a:gd name="T4" fmla="*/ 0 w 421"/>
                <a:gd name="T5" fmla="*/ 130 h 140"/>
                <a:gd name="T6" fmla="*/ 0 60000 65536"/>
                <a:gd name="T7" fmla="*/ 0 60000 65536"/>
                <a:gd name="T8" fmla="*/ 0 60000 65536"/>
                <a:gd name="T9" fmla="*/ 0 w 421"/>
                <a:gd name="T10" fmla="*/ 0 h 140"/>
                <a:gd name="T11" fmla="*/ 421 w 421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1" h="140">
                  <a:moveTo>
                    <a:pt x="421" y="140"/>
                  </a:moveTo>
                  <a:cubicBezTo>
                    <a:pt x="355" y="72"/>
                    <a:pt x="290" y="4"/>
                    <a:pt x="220" y="2"/>
                  </a:cubicBezTo>
                  <a:cubicBezTo>
                    <a:pt x="150" y="0"/>
                    <a:pt x="37" y="109"/>
                    <a:pt x="0" y="13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6" name="Freeform 5"/>
            <p:cNvSpPr>
              <a:spLocks/>
            </p:cNvSpPr>
            <p:nvPr/>
          </p:nvSpPr>
          <p:spPr bwMode="auto">
            <a:xfrm>
              <a:off x="2576" y="1242"/>
              <a:ext cx="265" cy="139"/>
            </a:xfrm>
            <a:custGeom>
              <a:avLst/>
              <a:gdLst>
                <a:gd name="T0" fmla="*/ 0 w 265"/>
                <a:gd name="T1" fmla="*/ 139 h 139"/>
                <a:gd name="T2" fmla="*/ 64 w 265"/>
                <a:gd name="T3" fmla="*/ 20 h 139"/>
                <a:gd name="T4" fmla="*/ 183 w 265"/>
                <a:gd name="T5" fmla="*/ 20 h 139"/>
                <a:gd name="T6" fmla="*/ 265 w 265"/>
                <a:gd name="T7" fmla="*/ 12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"/>
                <a:gd name="T13" fmla="*/ 0 h 139"/>
                <a:gd name="T14" fmla="*/ 265 w 26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" h="139">
                  <a:moveTo>
                    <a:pt x="0" y="139"/>
                  </a:moveTo>
                  <a:cubicBezTo>
                    <a:pt x="17" y="89"/>
                    <a:pt x="34" y="40"/>
                    <a:pt x="64" y="20"/>
                  </a:cubicBezTo>
                  <a:cubicBezTo>
                    <a:pt x="94" y="0"/>
                    <a:pt x="150" y="3"/>
                    <a:pt x="183" y="20"/>
                  </a:cubicBezTo>
                  <a:cubicBezTo>
                    <a:pt x="216" y="37"/>
                    <a:pt x="251" y="103"/>
                    <a:pt x="265" y="12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7" name="Freeform 6"/>
            <p:cNvSpPr>
              <a:spLocks/>
            </p:cNvSpPr>
            <p:nvPr/>
          </p:nvSpPr>
          <p:spPr bwMode="auto">
            <a:xfrm>
              <a:off x="3294" y="1238"/>
              <a:ext cx="265" cy="139"/>
            </a:xfrm>
            <a:custGeom>
              <a:avLst/>
              <a:gdLst>
                <a:gd name="T0" fmla="*/ 0 w 265"/>
                <a:gd name="T1" fmla="*/ 139 h 139"/>
                <a:gd name="T2" fmla="*/ 64 w 265"/>
                <a:gd name="T3" fmla="*/ 20 h 139"/>
                <a:gd name="T4" fmla="*/ 183 w 265"/>
                <a:gd name="T5" fmla="*/ 20 h 139"/>
                <a:gd name="T6" fmla="*/ 265 w 265"/>
                <a:gd name="T7" fmla="*/ 12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"/>
                <a:gd name="T13" fmla="*/ 0 h 139"/>
                <a:gd name="T14" fmla="*/ 265 w 26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" h="139">
                  <a:moveTo>
                    <a:pt x="0" y="139"/>
                  </a:moveTo>
                  <a:cubicBezTo>
                    <a:pt x="17" y="89"/>
                    <a:pt x="34" y="40"/>
                    <a:pt x="64" y="20"/>
                  </a:cubicBezTo>
                  <a:cubicBezTo>
                    <a:pt x="94" y="0"/>
                    <a:pt x="150" y="3"/>
                    <a:pt x="183" y="20"/>
                  </a:cubicBezTo>
                  <a:cubicBezTo>
                    <a:pt x="216" y="37"/>
                    <a:pt x="251" y="103"/>
                    <a:pt x="265" y="12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8" name="Freeform 7"/>
            <p:cNvSpPr>
              <a:spLocks/>
            </p:cNvSpPr>
            <p:nvPr/>
          </p:nvSpPr>
          <p:spPr bwMode="auto">
            <a:xfrm>
              <a:off x="3907" y="1237"/>
              <a:ext cx="265" cy="139"/>
            </a:xfrm>
            <a:custGeom>
              <a:avLst/>
              <a:gdLst>
                <a:gd name="T0" fmla="*/ 0 w 265"/>
                <a:gd name="T1" fmla="*/ 139 h 139"/>
                <a:gd name="T2" fmla="*/ 64 w 265"/>
                <a:gd name="T3" fmla="*/ 20 h 139"/>
                <a:gd name="T4" fmla="*/ 183 w 265"/>
                <a:gd name="T5" fmla="*/ 20 h 139"/>
                <a:gd name="T6" fmla="*/ 265 w 265"/>
                <a:gd name="T7" fmla="*/ 12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"/>
                <a:gd name="T13" fmla="*/ 0 h 139"/>
                <a:gd name="T14" fmla="*/ 265 w 26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" h="139">
                  <a:moveTo>
                    <a:pt x="0" y="139"/>
                  </a:moveTo>
                  <a:cubicBezTo>
                    <a:pt x="17" y="89"/>
                    <a:pt x="34" y="40"/>
                    <a:pt x="64" y="20"/>
                  </a:cubicBezTo>
                  <a:cubicBezTo>
                    <a:pt x="94" y="0"/>
                    <a:pt x="150" y="3"/>
                    <a:pt x="183" y="20"/>
                  </a:cubicBezTo>
                  <a:cubicBezTo>
                    <a:pt x="216" y="37"/>
                    <a:pt x="251" y="103"/>
                    <a:pt x="265" y="12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9" name="Text Box 8"/>
            <p:cNvSpPr txBox="1">
              <a:spLocks noChangeArrowheads="1"/>
            </p:cNvSpPr>
            <p:nvPr/>
          </p:nvSpPr>
          <p:spPr bwMode="auto">
            <a:xfrm>
              <a:off x="1054" y="471"/>
              <a:ext cx="1294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A-Bruijn graph</a:t>
              </a:r>
            </a:p>
          </p:txBody>
        </p:sp>
        <p:sp>
          <p:nvSpPr>
            <p:cNvPr id="185370" name="Freeform 9"/>
            <p:cNvSpPr>
              <a:spLocks/>
            </p:cNvSpPr>
            <p:nvPr/>
          </p:nvSpPr>
          <p:spPr bwMode="auto">
            <a:xfrm>
              <a:off x="2734" y="1191"/>
              <a:ext cx="144" cy="48"/>
            </a:xfrm>
            <a:custGeom>
              <a:avLst/>
              <a:gdLst>
                <a:gd name="T0" fmla="*/ 0 w 144"/>
                <a:gd name="T1" fmla="*/ 48 h 48"/>
                <a:gd name="T2" fmla="*/ 48 w 144"/>
                <a:gd name="T3" fmla="*/ 0 h 48"/>
                <a:gd name="T4" fmla="*/ 144 w 144"/>
                <a:gd name="T5" fmla="*/ 48 h 48"/>
                <a:gd name="T6" fmla="*/ 0 60000 65536"/>
                <a:gd name="T7" fmla="*/ 0 60000 65536"/>
                <a:gd name="T8" fmla="*/ 0 60000 65536"/>
                <a:gd name="T9" fmla="*/ 0 w 144"/>
                <a:gd name="T10" fmla="*/ 0 h 48"/>
                <a:gd name="T11" fmla="*/ 144 w 14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48">
                  <a:moveTo>
                    <a:pt x="0" y="48"/>
                  </a:moveTo>
                  <a:cubicBezTo>
                    <a:pt x="12" y="24"/>
                    <a:pt x="24" y="0"/>
                    <a:pt x="48" y="0"/>
                  </a:cubicBezTo>
                  <a:cubicBezTo>
                    <a:pt x="72" y="0"/>
                    <a:pt x="128" y="40"/>
                    <a:pt x="144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1" name="Freeform 10"/>
            <p:cNvSpPr>
              <a:spLocks/>
            </p:cNvSpPr>
            <p:nvPr/>
          </p:nvSpPr>
          <p:spPr bwMode="auto">
            <a:xfrm>
              <a:off x="2830" y="1223"/>
              <a:ext cx="144" cy="160"/>
            </a:xfrm>
            <a:custGeom>
              <a:avLst/>
              <a:gdLst>
                <a:gd name="T0" fmla="*/ 0 w 144"/>
                <a:gd name="T1" fmla="*/ 64 h 160"/>
                <a:gd name="T2" fmla="*/ 96 w 144"/>
                <a:gd name="T3" fmla="*/ 16 h 160"/>
                <a:gd name="T4" fmla="*/ 144 w 144"/>
                <a:gd name="T5" fmla="*/ 160 h 160"/>
                <a:gd name="T6" fmla="*/ 0 60000 65536"/>
                <a:gd name="T7" fmla="*/ 0 60000 65536"/>
                <a:gd name="T8" fmla="*/ 0 60000 65536"/>
                <a:gd name="T9" fmla="*/ 0 w 144"/>
                <a:gd name="T10" fmla="*/ 0 h 160"/>
                <a:gd name="T11" fmla="*/ 144 w 144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60">
                  <a:moveTo>
                    <a:pt x="0" y="64"/>
                  </a:moveTo>
                  <a:cubicBezTo>
                    <a:pt x="36" y="32"/>
                    <a:pt x="72" y="0"/>
                    <a:pt x="96" y="16"/>
                  </a:cubicBezTo>
                  <a:cubicBezTo>
                    <a:pt x="120" y="32"/>
                    <a:pt x="136" y="136"/>
                    <a:pt x="144" y="16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2" name="Freeform 11"/>
            <p:cNvSpPr>
              <a:spLocks/>
            </p:cNvSpPr>
            <p:nvPr/>
          </p:nvSpPr>
          <p:spPr bwMode="auto">
            <a:xfrm>
              <a:off x="2494" y="1239"/>
              <a:ext cx="144" cy="144"/>
            </a:xfrm>
            <a:custGeom>
              <a:avLst/>
              <a:gdLst>
                <a:gd name="T0" fmla="*/ 0 w 96"/>
                <a:gd name="T1" fmla="*/ 105 h 160"/>
                <a:gd name="T2" fmla="*/ 243 w 96"/>
                <a:gd name="T3" fmla="*/ 11 h 160"/>
                <a:gd name="T4" fmla="*/ 486 w 96"/>
                <a:gd name="T5" fmla="*/ 42 h 160"/>
                <a:gd name="T6" fmla="*/ 0 60000 65536"/>
                <a:gd name="T7" fmla="*/ 0 60000 65536"/>
                <a:gd name="T8" fmla="*/ 0 60000 65536"/>
                <a:gd name="T9" fmla="*/ 0 w 96"/>
                <a:gd name="T10" fmla="*/ 0 h 160"/>
                <a:gd name="T11" fmla="*/ 96 w 96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60">
                  <a:moveTo>
                    <a:pt x="0" y="160"/>
                  </a:moveTo>
                  <a:cubicBezTo>
                    <a:pt x="16" y="96"/>
                    <a:pt x="32" y="32"/>
                    <a:pt x="48" y="16"/>
                  </a:cubicBezTo>
                  <a:cubicBezTo>
                    <a:pt x="64" y="0"/>
                    <a:pt x="88" y="56"/>
                    <a:pt x="96" y="6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3" name="Freeform 12"/>
            <p:cNvSpPr>
              <a:spLocks/>
            </p:cNvSpPr>
            <p:nvPr/>
          </p:nvSpPr>
          <p:spPr bwMode="auto">
            <a:xfrm>
              <a:off x="2542" y="1135"/>
              <a:ext cx="240" cy="152"/>
            </a:xfrm>
            <a:custGeom>
              <a:avLst/>
              <a:gdLst>
                <a:gd name="T0" fmla="*/ 0 w 240"/>
                <a:gd name="T1" fmla="*/ 152 h 152"/>
                <a:gd name="T2" fmla="*/ 144 w 240"/>
                <a:gd name="T3" fmla="*/ 8 h 152"/>
                <a:gd name="T4" fmla="*/ 240 w 240"/>
                <a:gd name="T5" fmla="*/ 104 h 152"/>
                <a:gd name="T6" fmla="*/ 0 60000 65536"/>
                <a:gd name="T7" fmla="*/ 0 60000 65536"/>
                <a:gd name="T8" fmla="*/ 0 60000 65536"/>
                <a:gd name="T9" fmla="*/ 0 w 240"/>
                <a:gd name="T10" fmla="*/ 0 h 152"/>
                <a:gd name="T11" fmla="*/ 240 w 240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52">
                  <a:moveTo>
                    <a:pt x="0" y="152"/>
                  </a:moveTo>
                  <a:cubicBezTo>
                    <a:pt x="52" y="84"/>
                    <a:pt x="104" y="16"/>
                    <a:pt x="144" y="8"/>
                  </a:cubicBezTo>
                  <a:cubicBezTo>
                    <a:pt x="184" y="0"/>
                    <a:pt x="224" y="88"/>
                    <a:pt x="240" y="10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4" name="Freeform 13"/>
            <p:cNvSpPr>
              <a:spLocks/>
            </p:cNvSpPr>
            <p:nvPr/>
          </p:nvSpPr>
          <p:spPr bwMode="auto">
            <a:xfrm>
              <a:off x="3454" y="1175"/>
              <a:ext cx="192" cy="208"/>
            </a:xfrm>
            <a:custGeom>
              <a:avLst/>
              <a:gdLst>
                <a:gd name="T0" fmla="*/ 0 w 192"/>
                <a:gd name="T1" fmla="*/ 182 h 160"/>
                <a:gd name="T2" fmla="*/ 96 w 192"/>
                <a:gd name="T3" fmla="*/ 46 h 160"/>
                <a:gd name="T4" fmla="*/ 192 w 192"/>
                <a:gd name="T5" fmla="*/ 456 h 160"/>
                <a:gd name="T6" fmla="*/ 0 60000 65536"/>
                <a:gd name="T7" fmla="*/ 0 60000 65536"/>
                <a:gd name="T8" fmla="*/ 0 60000 65536"/>
                <a:gd name="T9" fmla="*/ 0 w 192"/>
                <a:gd name="T10" fmla="*/ 0 h 160"/>
                <a:gd name="T11" fmla="*/ 192 w 192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60">
                  <a:moveTo>
                    <a:pt x="0" y="64"/>
                  </a:moveTo>
                  <a:cubicBezTo>
                    <a:pt x="32" y="32"/>
                    <a:pt x="64" y="0"/>
                    <a:pt x="96" y="16"/>
                  </a:cubicBezTo>
                  <a:cubicBezTo>
                    <a:pt x="128" y="32"/>
                    <a:pt x="176" y="136"/>
                    <a:pt x="192" y="16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5" name="Freeform 14"/>
            <p:cNvSpPr>
              <a:spLocks/>
            </p:cNvSpPr>
            <p:nvPr/>
          </p:nvSpPr>
          <p:spPr bwMode="auto">
            <a:xfrm>
              <a:off x="3214" y="1119"/>
              <a:ext cx="288" cy="216"/>
            </a:xfrm>
            <a:custGeom>
              <a:avLst/>
              <a:gdLst>
                <a:gd name="T0" fmla="*/ 288 w 288"/>
                <a:gd name="T1" fmla="*/ 72 h 216"/>
                <a:gd name="T2" fmla="*/ 192 w 288"/>
                <a:gd name="T3" fmla="*/ 24 h 216"/>
                <a:gd name="T4" fmla="*/ 0 w 288"/>
                <a:gd name="T5" fmla="*/ 216 h 216"/>
                <a:gd name="T6" fmla="*/ 0 60000 65536"/>
                <a:gd name="T7" fmla="*/ 0 60000 65536"/>
                <a:gd name="T8" fmla="*/ 0 60000 65536"/>
                <a:gd name="T9" fmla="*/ 0 w 288"/>
                <a:gd name="T10" fmla="*/ 0 h 216"/>
                <a:gd name="T11" fmla="*/ 288 w 288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16">
                  <a:moveTo>
                    <a:pt x="288" y="72"/>
                  </a:moveTo>
                  <a:cubicBezTo>
                    <a:pt x="264" y="36"/>
                    <a:pt x="240" y="0"/>
                    <a:pt x="192" y="24"/>
                  </a:cubicBezTo>
                  <a:cubicBezTo>
                    <a:pt x="144" y="48"/>
                    <a:pt x="32" y="184"/>
                    <a:pt x="0" y="21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6" name="Freeform 15"/>
            <p:cNvSpPr>
              <a:spLocks/>
            </p:cNvSpPr>
            <p:nvPr/>
          </p:nvSpPr>
          <p:spPr bwMode="auto">
            <a:xfrm>
              <a:off x="3166" y="1287"/>
              <a:ext cx="144" cy="96"/>
            </a:xfrm>
            <a:custGeom>
              <a:avLst/>
              <a:gdLst>
                <a:gd name="T0" fmla="*/ 0 w 144"/>
                <a:gd name="T1" fmla="*/ 96 h 96"/>
                <a:gd name="T2" fmla="*/ 144 w 144"/>
                <a:gd name="T3" fmla="*/ 0 h 96"/>
                <a:gd name="T4" fmla="*/ 0 60000 65536"/>
                <a:gd name="T5" fmla="*/ 0 60000 65536"/>
                <a:gd name="T6" fmla="*/ 0 w 144"/>
                <a:gd name="T7" fmla="*/ 0 h 96"/>
                <a:gd name="T8" fmla="*/ 144 w 144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" h="96">
                  <a:moveTo>
                    <a:pt x="0" y="96"/>
                  </a:moveTo>
                  <a:cubicBezTo>
                    <a:pt x="56" y="56"/>
                    <a:pt x="112" y="16"/>
                    <a:pt x="14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7" name="Freeform 16"/>
            <p:cNvSpPr>
              <a:spLocks/>
            </p:cNvSpPr>
            <p:nvPr/>
          </p:nvSpPr>
          <p:spPr bwMode="auto">
            <a:xfrm>
              <a:off x="2494" y="455"/>
              <a:ext cx="528" cy="304"/>
            </a:xfrm>
            <a:custGeom>
              <a:avLst/>
              <a:gdLst>
                <a:gd name="T0" fmla="*/ 528 w 528"/>
                <a:gd name="T1" fmla="*/ 160 h 304"/>
                <a:gd name="T2" fmla="*/ 336 w 528"/>
                <a:gd name="T3" fmla="*/ 16 h 304"/>
                <a:gd name="T4" fmla="*/ 96 w 528"/>
                <a:gd name="T5" fmla="*/ 64 h 304"/>
                <a:gd name="T6" fmla="*/ 0 w 528"/>
                <a:gd name="T7" fmla="*/ 304 h 3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304"/>
                <a:gd name="T14" fmla="*/ 528 w 528"/>
                <a:gd name="T15" fmla="*/ 304 h 3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304">
                  <a:moveTo>
                    <a:pt x="528" y="160"/>
                  </a:moveTo>
                  <a:cubicBezTo>
                    <a:pt x="468" y="96"/>
                    <a:pt x="408" y="32"/>
                    <a:pt x="336" y="16"/>
                  </a:cubicBezTo>
                  <a:cubicBezTo>
                    <a:pt x="264" y="0"/>
                    <a:pt x="152" y="16"/>
                    <a:pt x="96" y="64"/>
                  </a:cubicBezTo>
                  <a:cubicBezTo>
                    <a:pt x="40" y="112"/>
                    <a:pt x="16" y="264"/>
                    <a:pt x="0" y="30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8" name="Freeform 17"/>
            <p:cNvSpPr>
              <a:spLocks/>
            </p:cNvSpPr>
            <p:nvPr/>
          </p:nvSpPr>
          <p:spPr bwMode="auto">
            <a:xfrm>
              <a:off x="2926" y="367"/>
              <a:ext cx="480" cy="152"/>
            </a:xfrm>
            <a:custGeom>
              <a:avLst/>
              <a:gdLst>
                <a:gd name="T0" fmla="*/ 480 w 480"/>
                <a:gd name="T1" fmla="*/ 104 h 152"/>
                <a:gd name="T2" fmla="*/ 336 w 480"/>
                <a:gd name="T3" fmla="*/ 8 h 152"/>
                <a:gd name="T4" fmla="*/ 144 w 480"/>
                <a:gd name="T5" fmla="*/ 56 h 152"/>
                <a:gd name="T6" fmla="*/ 0 w 480"/>
                <a:gd name="T7" fmla="*/ 152 h 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152"/>
                <a:gd name="T14" fmla="*/ 480 w 480"/>
                <a:gd name="T15" fmla="*/ 152 h 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152">
                  <a:moveTo>
                    <a:pt x="480" y="104"/>
                  </a:moveTo>
                  <a:cubicBezTo>
                    <a:pt x="436" y="60"/>
                    <a:pt x="392" y="16"/>
                    <a:pt x="336" y="8"/>
                  </a:cubicBezTo>
                  <a:cubicBezTo>
                    <a:pt x="280" y="0"/>
                    <a:pt x="200" y="32"/>
                    <a:pt x="144" y="56"/>
                  </a:cubicBezTo>
                  <a:cubicBezTo>
                    <a:pt x="88" y="80"/>
                    <a:pt x="24" y="136"/>
                    <a:pt x="0" y="15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9" name="Freeform 18"/>
            <p:cNvSpPr>
              <a:spLocks/>
            </p:cNvSpPr>
            <p:nvPr/>
          </p:nvSpPr>
          <p:spPr bwMode="auto">
            <a:xfrm>
              <a:off x="2782" y="367"/>
              <a:ext cx="288" cy="104"/>
            </a:xfrm>
            <a:custGeom>
              <a:avLst/>
              <a:gdLst>
                <a:gd name="T0" fmla="*/ 288 w 288"/>
                <a:gd name="T1" fmla="*/ 56 h 104"/>
                <a:gd name="T2" fmla="*/ 144 w 288"/>
                <a:gd name="T3" fmla="*/ 8 h 104"/>
                <a:gd name="T4" fmla="*/ 0 w 288"/>
                <a:gd name="T5" fmla="*/ 104 h 104"/>
                <a:gd name="T6" fmla="*/ 0 60000 65536"/>
                <a:gd name="T7" fmla="*/ 0 60000 65536"/>
                <a:gd name="T8" fmla="*/ 0 60000 65536"/>
                <a:gd name="T9" fmla="*/ 0 w 288"/>
                <a:gd name="T10" fmla="*/ 0 h 104"/>
                <a:gd name="T11" fmla="*/ 288 w 288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04">
                  <a:moveTo>
                    <a:pt x="288" y="56"/>
                  </a:moveTo>
                  <a:cubicBezTo>
                    <a:pt x="240" y="28"/>
                    <a:pt x="192" y="0"/>
                    <a:pt x="144" y="8"/>
                  </a:cubicBezTo>
                  <a:cubicBezTo>
                    <a:pt x="96" y="16"/>
                    <a:pt x="24" y="88"/>
                    <a:pt x="0" y="10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0" name="Freeform 19"/>
            <p:cNvSpPr>
              <a:spLocks/>
            </p:cNvSpPr>
            <p:nvPr/>
          </p:nvSpPr>
          <p:spPr bwMode="auto">
            <a:xfrm>
              <a:off x="2686" y="311"/>
              <a:ext cx="432" cy="160"/>
            </a:xfrm>
            <a:custGeom>
              <a:avLst/>
              <a:gdLst>
                <a:gd name="T0" fmla="*/ 0 w 432"/>
                <a:gd name="T1" fmla="*/ 160 h 160"/>
                <a:gd name="T2" fmla="*/ 144 w 432"/>
                <a:gd name="T3" fmla="*/ 16 h 160"/>
                <a:gd name="T4" fmla="*/ 432 w 432"/>
                <a:gd name="T5" fmla="*/ 64 h 160"/>
                <a:gd name="T6" fmla="*/ 0 60000 65536"/>
                <a:gd name="T7" fmla="*/ 0 60000 65536"/>
                <a:gd name="T8" fmla="*/ 0 60000 65536"/>
                <a:gd name="T9" fmla="*/ 0 w 432"/>
                <a:gd name="T10" fmla="*/ 0 h 160"/>
                <a:gd name="T11" fmla="*/ 432 w 432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160">
                  <a:moveTo>
                    <a:pt x="0" y="160"/>
                  </a:moveTo>
                  <a:cubicBezTo>
                    <a:pt x="36" y="96"/>
                    <a:pt x="72" y="32"/>
                    <a:pt x="144" y="16"/>
                  </a:cubicBezTo>
                  <a:cubicBezTo>
                    <a:pt x="216" y="0"/>
                    <a:pt x="384" y="56"/>
                    <a:pt x="432" y="6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1" name="Freeform 20"/>
            <p:cNvSpPr>
              <a:spLocks/>
            </p:cNvSpPr>
            <p:nvPr/>
          </p:nvSpPr>
          <p:spPr bwMode="auto">
            <a:xfrm>
              <a:off x="3214" y="263"/>
              <a:ext cx="288" cy="208"/>
            </a:xfrm>
            <a:custGeom>
              <a:avLst/>
              <a:gdLst>
                <a:gd name="T0" fmla="*/ 0 w 288"/>
                <a:gd name="T1" fmla="*/ 112 h 208"/>
                <a:gd name="T2" fmla="*/ 96 w 288"/>
                <a:gd name="T3" fmla="*/ 16 h 208"/>
                <a:gd name="T4" fmla="*/ 288 w 288"/>
                <a:gd name="T5" fmla="*/ 208 h 208"/>
                <a:gd name="T6" fmla="*/ 0 60000 65536"/>
                <a:gd name="T7" fmla="*/ 0 60000 65536"/>
                <a:gd name="T8" fmla="*/ 0 60000 65536"/>
                <a:gd name="T9" fmla="*/ 0 w 288"/>
                <a:gd name="T10" fmla="*/ 0 h 208"/>
                <a:gd name="T11" fmla="*/ 288 w 288"/>
                <a:gd name="T12" fmla="*/ 208 h 2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08">
                  <a:moveTo>
                    <a:pt x="0" y="112"/>
                  </a:moveTo>
                  <a:cubicBezTo>
                    <a:pt x="24" y="56"/>
                    <a:pt x="48" y="0"/>
                    <a:pt x="96" y="16"/>
                  </a:cubicBezTo>
                  <a:cubicBezTo>
                    <a:pt x="144" y="32"/>
                    <a:pt x="256" y="176"/>
                    <a:pt x="288" y="20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2" name="Freeform 21"/>
            <p:cNvSpPr>
              <a:spLocks/>
            </p:cNvSpPr>
            <p:nvPr/>
          </p:nvSpPr>
          <p:spPr bwMode="auto">
            <a:xfrm>
              <a:off x="3454" y="423"/>
              <a:ext cx="384" cy="240"/>
            </a:xfrm>
            <a:custGeom>
              <a:avLst/>
              <a:gdLst>
                <a:gd name="T0" fmla="*/ 384 w 384"/>
                <a:gd name="T1" fmla="*/ 240 h 240"/>
                <a:gd name="T2" fmla="*/ 288 w 384"/>
                <a:gd name="T3" fmla="*/ 48 h 240"/>
                <a:gd name="T4" fmla="*/ 0 w 384"/>
                <a:gd name="T5" fmla="*/ 0 h 240"/>
                <a:gd name="T6" fmla="*/ 0 60000 65536"/>
                <a:gd name="T7" fmla="*/ 0 60000 65536"/>
                <a:gd name="T8" fmla="*/ 0 60000 65536"/>
                <a:gd name="T9" fmla="*/ 0 w 384"/>
                <a:gd name="T10" fmla="*/ 0 h 240"/>
                <a:gd name="T11" fmla="*/ 384 w 38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40">
                  <a:moveTo>
                    <a:pt x="384" y="240"/>
                  </a:moveTo>
                  <a:cubicBezTo>
                    <a:pt x="368" y="164"/>
                    <a:pt x="352" y="88"/>
                    <a:pt x="288" y="48"/>
                  </a:cubicBezTo>
                  <a:cubicBezTo>
                    <a:pt x="224" y="8"/>
                    <a:pt x="48" y="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3" name="Freeform 22"/>
            <p:cNvSpPr>
              <a:spLocks/>
            </p:cNvSpPr>
            <p:nvPr/>
          </p:nvSpPr>
          <p:spPr bwMode="auto">
            <a:xfrm>
              <a:off x="3934" y="567"/>
              <a:ext cx="312" cy="288"/>
            </a:xfrm>
            <a:custGeom>
              <a:avLst/>
              <a:gdLst>
                <a:gd name="T0" fmla="*/ 288 w 312"/>
                <a:gd name="T1" fmla="*/ 288 h 288"/>
                <a:gd name="T2" fmla="*/ 288 w 312"/>
                <a:gd name="T3" fmla="*/ 96 h 288"/>
                <a:gd name="T4" fmla="*/ 144 w 312"/>
                <a:gd name="T5" fmla="*/ 0 h 288"/>
                <a:gd name="T6" fmla="*/ 0 w 312"/>
                <a:gd name="T7" fmla="*/ 96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288"/>
                <a:gd name="T14" fmla="*/ 312 w 3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288">
                  <a:moveTo>
                    <a:pt x="288" y="288"/>
                  </a:moveTo>
                  <a:cubicBezTo>
                    <a:pt x="300" y="216"/>
                    <a:pt x="312" y="144"/>
                    <a:pt x="288" y="96"/>
                  </a:cubicBezTo>
                  <a:cubicBezTo>
                    <a:pt x="264" y="48"/>
                    <a:pt x="192" y="0"/>
                    <a:pt x="144" y="0"/>
                  </a:cubicBezTo>
                  <a:cubicBezTo>
                    <a:pt x="96" y="0"/>
                    <a:pt x="24" y="80"/>
                    <a:pt x="0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4" name="Freeform 23"/>
            <p:cNvSpPr>
              <a:spLocks/>
            </p:cNvSpPr>
            <p:nvPr/>
          </p:nvSpPr>
          <p:spPr bwMode="auto">
            <a:xfrm>
              <a:off x="3790" y="519"/>
              <a:ext cx="192" cy="96"/>
            </a:xfrm>
            <a:custGeom>
              <a:avLst/>
              <a:gdLst>
                <a:gd name="T0" fmla="*/ 192 w 192"/>
                <a:gd name="T1" fmla="*/ 96 h 96"/>
                <a:gd name="T2" fmla="*/ 144 w 192"/>
                <a:gd name="T3" fmla="*/ 48 h 96"/>
                <a:gd name="T4" fmla="*/ 0 w 192"/>
                <a:gd name="T5" fmla="*/ 0 h 96"/>
                <a:gd name="T6" fmla="*/ 0 60000 65536"/>
                <a:gd name="T7" fmla="*/ 0 60000 65536"/>
                <a:gd name="T8" fmla="*/ 0 60000 65536"/>
                <a:gd name="T9" fmla="*/ 0 w 192"/>
                <a:gd name="T10" fmla="*/ 0 h 96"/>
                <a:gd name="T11" fmla="*/ 192 w 19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96">
                  <a:moveTo>
                    <a:pt x="192" y="96"/>
                  </a:moveTo>
                  <a:cubicBezTo>
                    <a:pt x="184" y="80"/>
                    <a:pt x="176" y="64"/>
                    <a:pt x="144" y="48"/>
                  </a:cubicBezTo>
                  <a:cubicBezTo>
                    <a:pt x="112" y="32"/>
                    <a:pt x="24" y="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5" name="Freeform 24"/>
            <p:cNvSpPr>
              <a:spLocks/>
            </p:cNvSpPr>
            <p:nvPr/>
          </p:nvSpPr>
          <p:spPr bwMode="auto">
            <a:xfrm>
              <a:off x="4078" y="1383"/>
              <a:ext cx="144" cy="192"/>
            </a:xfrm>
            <a:custGeom>
              <a:avLst/>
              <a:gdLst>
                <a:gd name="T0" fmla="*/ 144 w 144"/>
                <a:gd name="T1" fmla="*/ 0 h 192"/>
                <a:gd name="T2" fmla="*/ 96 w 144"/>
                <a:gd name="T3" fmla="*/ 192 h 192"/>
                <a:gd name="T4" fmla="*/ 0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144" y="0"/>
                  </a:moveTo>
                  <a:cubicBezTo>
                    <a:pt x="132" y="96"/>
                    <a:pt x="120" y="192"/>
                    <a:pt x="96" y="192"/>
                  </a:cubicBezTo>
                  <a:cubicBezTo>
                    <a:pt x="72" y="192"/>
                    <a:pt x="16" y="3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6" name="Freeform 25"/>
            <p:cNvSpPr>
              <a:spLocks/>
            </p:cNvSpPr>
            <p:nvPr/>
          </p:nvSpPr>
          <p:spPr bwMode="auto">
            <a:xfrm>
              <a:off x="2398" y="527"/>
              <a:ext cx="144" cy="376"/>
            </a:xfrm>
            <a:custGeom>
              <a:avLst/>
              <a:gdLst>
                <a:gd name="T0" fmla="*/ 61 w 192"/>
                <a:gd name="T1" fmla="*/ 70 h 328"/>
                <a:gd name="T2" fmla="*/ 15 w 192"/>
                <a:gd name="T3" fmla="*/ 70 h 328"/>
                <a:gd name="T4" fmla="*/ 0 w 192"/>
                <a:gd name="T5" fmla="*/ 484 h 328"/>
                <a:gd name="T6" fmla="*/ 15 w 192"/>
                <a:gd name="T7" fmla="*/ 566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328"/>
                <a:gd name="T14" fmla="*/ 192 w 192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328">
                  <a:moveTo>
                    <a:pt x="192" y="40"/>
                  </a:moveTo>
                  <a:cubicBezTo>
                    <a:pt x="136" y="20"/>
                    <a:pt x="80" y="0"/>
                    <a:pt x="48" y="40"/>
                  </a:cubicBezTo>
                  <a:cubicBezTo>
                    <a:pt x="16" y="80"/>
                    <a:pt x="0" y="232"/>
                    <a:pt x="0" y="280"/>
                  </a:cubicBezTo>
                  <a:cubicBezTo>
                    <a:pt x="0" y="328"/>
                    <a:pt x="40" y="320"/>
                    <a:pt x="48" y="32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7" name="Freeform 26"/>
            <p:cNvSpPr>
              <a:spLocks/>
            </p:cNvSpPr>
            <p:nvPr/>
          </p:nvSpPr>
          <p:spPr bwMode="auto">
            <a:xfrm>
              <a:off x="2206" y="759"/>
              <a:ext cx="192" cy="240"/>
            </a:xfrm>
            <a:custGeom>
              <a:avLst/>
              <a:gdLst>
                <a:gd name="T0" fmla="*/ 192 w 192"/>
                <a:gd name="T1" fmla="*/ 0 h 240"/>
                <a:gd name="T2" fmla="*/ 0 w 192"/>
                <a:gd name="T3" fmla="*/ 96 h 240"/>
                <a:gd name="T4" fmla="*/ 192 w 192"/>
                <a:gd name="T5" fmla="*/ 240 h 240"/>
                <a:gd name="T6" fmla="*/ 0 60000 65536"/>
                <a:gd name="T7" fmla="*/ 0 60000 65536"/>
                <a:gd name="T8" fmla="*/ 0 60000 65536"/>
                <a:gd name="T9" fmla="*/ 0 w 192"/>
                <a:gd name="T10" fmla="*/ 0 h 240"/>
                <a:gd name="T11" fmla="*/ 192 w 19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240">
                  <a:moveTo>
                    <a:pt x="192" y="0"/>
                  </a:moveTo>
                  <a:cubicBezTo>
                    <a:pt x="96" y="28"/>
                    <a:pt x="0" y="56"/>
                    <a:pt x="0" y="96"/>
                  </a:cubicBezTo>
                  <a:cubicBezTo>
                    <a:pt x="0" y="136"/>
                    <a:pt x="160" y="216"/>
                    <a:pt x="192" y="24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8" name="Freeform 27"/>
            <p:cNvSpPr>
              <a:spLocks/>
            </p:cNvSpPr>
            <p:nvPr/>
          </p:nvSpPr>
          <p:spPr bwMode="auto">
            <a:xfrm>
              <a:off x="2206" y="1071"/>
              <a:ext cx="192" cy="168"/>
            </a:xfrm>
            <a:custGeom>
              <a:avLst/>
              <a:gdLst>
                <a:gd name="T0" fmla="*/ 192 w 192"/>
                <a:gd name="T1" fmla="*/ 24 h 168"/>
                <a:gd name="T2" fmla="*/ 0 w 192"/>
                <a:gd name="T3" fmla="*/ 24 h 168"/>
                <a:gd name="T4" fmla="*/ 192 w 192"/>
                <a:gd name="T5" fmla="*/ 168 h 168"/>
                <a:gd name="T6" fmla="*/ 0 60000 65536"/>
                <a:gd name="T7" fmla="*/ 0 60000 65536"/>
                <a:gd name="T8" fmla="*/ 0 60000 65536"/>
                <a:gd name="T9" fmla="*/ 0 w 192"/>
                <a:gd name="T10" fmla="*/ 0 h 168"/>
                <a:gd name="T11" fmla="*/ 192 w 192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68">
                  <a:moveTo>
                    <a:pt x="192" y="24"/>
                  </a:moveTo>
                  <a:cubicBezTo>
                    <a:pt x="96" y="12"/>
                    <a:pt x="0" y="0"/>
                    <a:pt x="0" y="24"/>
                  </a:cubicBezTo>
                  <a:cubicBezTo>
                    <a:pt x="0" y="48"/>
                    <a:pt x="160" y="144"/>
                    <a:pt x="192" y="16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9" name="Freeform 28"/>
            <p:cNvSpPr>
              <a:spLocks/>
            </p:cNvSpPr>
            <p:nvPr/>
          </p:nvSpPr>
          <p:spPr bwMode="auto">
            <a:xfrm>
              <a:off x="2110" y="903"/>
              <a:ext cx="144" cy="192"/>
            </a:xfrm>
            <a:custGeom>
              <a:avLst/>
              <a:gdLst>
                <a:gd name="T0" fmla="*/ 144 w 144"/>
                <a:gd name="T1" fmla="*/ 0 h 192"/>
                <a:gd name="T2" fmla="*/ 0 w 144"/>
                <a:gd name="T3" fmla="*/ 48 h 192"/>
                <a:gd name="T4" fmla="*/ 144 w 144"/>
                <a:gd name="T5" fmla="*/ 192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144" y="0"/>
                  </a:moveTo>
                  <a:cubicBezTo>
                    <a:pt x="72" y="8"/>
                    <a:pt x="0" y="16"/>
                    <a:pt x="0" y="48"/>
                  </a:cubicBezTo>
                  <a:cubicBezTo>
                    <a:pt x="0" y="80"/>
                    <a:pt x="120" y="168"/>
                    <a:pt x="144" y="19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0" name="Freeform 29"/>
            <p:cNvSpPr>
              <a:spLocks/>
            </p:cNvSpPr>
            <p:nvPr/>
          </p:nvSpPr>
          <p:spPr bwMode="auto">
            <a:xfrm>
              <a:off x="4270" y="887"/>
              <a:ext cx="256" cy="208"/>
            </a:xfrm>
            <a:custGeom>
              <a:avLst/>
              <a:gdLst>
                <a:gd name="T0" fmla="*/ 48 w 256"/>
                <a:gd name="T1" fmla="*/ 208 h 208"/>
                <a:gd name="T2" fmla="*/ 240 w 256"/>
                <a:gd name="T3" fmla="*/ 112 h 208"/>
                <a:gd name="T4" fmla="*/ 144 w 256"/>
                <a:gd name="T5" fmla="*/ 16 h 208"/>
                <a:gd name="T6" fmla="*/ 0 w 256"/>
                <a:gd name="T7" fmla="*/ 16 h 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6"/>
                <a:gd name="T13" fmla="*/ 0 h 208"/>
                <a:gd name="T14" fmla="*/ 256 w 256"/>
                <a:gd name="T15" fmla="*/ 208 h 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6" h="208">
                  <a:moveTo>
                    <a:pt x="48" y="208"/>
                  </a:moveTo>
                  <a:cubicBezTo>
                    <a:pt x="136" y="176"/>
                    <a:pt x="224" y="144"/>
                    <a:pt x="240" y="112"/>
                  </a:cubicBezTo>
                  <a:cubicBezTo>
                    <a:pt x="256" y="80"/>
                    <a:pt x="184" y="32"/>
                    <a:pt x="144" y="16"/>
                  </a:cubicBezTo>
                  <a:cubicBezTo>
                    <a:pt x="104" y="0"/>
                    <a:pt x="24" y="16"/>
                    <a:pt x="0" y="1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1" name="Freeform 30"/>
            <p:cNvSpPr>
              <a:spLocks/>
            </p:cNvSpPr>
            <p:nvPr/>
          </p:nvSpPr>
          <p:spPr bwMode="auto">
            <a:xfrm>
              <a:off x="4126" y="591"/>
              <a:ext cx="400" cy="312"/>
            </a:xfrm>
            <a:custGeom>
              <a:avLst/>
              <a:gdLst>
                <a:gd name="T0" fmla="*/ 288 w 400"/>
                <a:gd name="T1" fmla="*/ 312 h 312"/>
                <a:gd name="T2" fmla="*/ 384 w 400"/>
                <a:gd name="T3" fmla="*/ 168 h 312"/>
                <a:gd name="T4" fmla="*/ 336 w 400"/>
                <a:gd name="T5" fmla="*/ 24 h 312"/>
                <a:gd name="T6" fmla="*/ 0 w 400"/>
                <a:gd name="T7" fmla="*/ 24 h 3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0"/>
                <a:gd name="T13" fmla="*/ 0 h 312"/>
                <a:gd name="T14" fmla="*/ 400 w 400"/>
                <a:gd name="T15" fmla="*/ 312 h 3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0" h="312">
                  <a:moveTo>
                    <a:pt x="288" y="312"/>
                  </a:moveTo>
                  <a:cubicBezTo>
                    <a:pt x="332" y="264"/>
                    <a:pt x="376" y="216"/>
                    <a:pt x="384" y="168"/>
                  </a:cubicBezTo>
                  <a:cubicBezTo>
                    <a:pt x="392" y="120"/>
                    <a:pt x="400" y="48"/>
                    <a:pt x="336" y="24"/>
                  </a:cubicBezTo>
                  <a:cubicBezTo>
                    <a:pt x="272" y="0"/>
                    <a:pt x="56" y="24"/>
                    <a:pt x="0" y="2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2" name="Freeform 31"/>
            <p:cNvSpPr>
              <a:spLocks/>
            </p:cNvSpPr>
            <p:nvPr/>
          </p:nvSpPr>
          <p:spPr bwMode="auto">
            <a:xfrm>
              <a:off x="3934" y="407"/>
              <a:ext cx="512" cy="208"/>
            </a:xfrm>
            <a:custGeom>
              <a:avLst/>
              <a:gdLst>
                <a:gd name="T0" fmla="*/ 480 w 512"/>
                <a:gd name="T1" fmla="*/ 208 h 208"/>
                <a:gd name="T2" fmla="*/ 480 w 512"/>
                <a:gd name="T3" fmla="*/ 64 h 208"/>
                <a:gd name="T4" fmla="*/ 288 w 512"/>
                <a:gd name="T5" fmla="*/ 16 h 208"/>
                <a:gd name="T6" fmla="*/ 0 w 512"/>
                <a:gd name="T7" fmla="*/ 160 h 2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208"/>
                <a:gd name="T14" fmla="*/ 512 w 512"/>
                <a:gd name="T15" fmla="*/ 208 h 2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208">
                  <a:moveTo>
                    <a:pt x="480" y="208"/>
                  </a:moveTo>
                  <a:cubicBezTo>
                    <a:pt x="496" y="152"/>
                    <a:pt x="512" y="96"/>
                    <a:pt x="480" y="64"/>
                  </a:cubicBezTo>
                  <a:cubicBezTo>
                    <a:pt x="448" y="32"/>
                    <a:pt x="368" y="0"/>
                    <a:pt x="288" y="16"/>
                  </a:cubicBezTo>
                  <a:cubicBezTo>
                    <a:pt x="208" y="32"/>
                    <a:pt x="48" y="136"/>
                    <a:pt x="0" y="16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3" name="Freeform 32"/>
            <p:cNvSpPr>
              <a:spLocks/>
            </p:cNvSpPr>
            <p:nvPr/>
          </p:nvSpPr>
          <p:spPr bwMode="auto">
            <a:xfrm>
              <a:off x="4366" y="1047"/>
              <a:ext cx="216" cy="216"/>
            </a:xfrm>
            <a:custGeom>
              <a:avLst/>
              <a:gdLst>
                <a:gd name="T0" fmla="*/ 0 w 216"/>
                <a:gd name="T1" fmla="*/ 192 h 216"/>
                <a:gd name="T2" fmla="*/ 192 w 216"/>
                <a:gd name="T3" fmla="*/ 192 h 216"/>
                <a:gd name="T4" fmla="*/ 144 w 216"/>
                <a:gd name="T5" fmla="*/ 48 h 216"/>
                <a:gd name="T6" fmla="*/ 48 w 216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"/>
                <a:gd name="T13" fmla="*/ 0 h 216"/>
                <a:gd name="T14" fmla="*/ 216 w 216"/>
                <a:gd name="T15" fmla="*/ 216 h 2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" h="216">
                  <a:moveTo>
                    <a:pt x="0" y="192"/>
                  </a:moveTo>
                  <a:cubicBezTo>
                    <a:pt x="84" y="204"/>
                    <a:pt x="168" y="216"/>
                    <a:pt x="192" y="192"/>
                  </a:cubicBezTo>
                  <a:cubicBezTo>
                    <a:pt x="216" y="168"/>
                    <a:pt x="168" y="80"/>
                    <a:pt x="144" y="48"/>
                  </a:cubicBezTo>
                  <a:cubicBezTo>
                    <a:pt x="120" y="16"/>
                    <a:pt x="64" y="8"/>
                    <a:pt x="48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4" name="Freeform 33"/>
            <p:cNvSpPr>
              <a:spLocks/>
            </p:cNvSpPr>
            <p:nvPr/>
          </p:nvSpPr>
          <p:spPr bwMode="auto">
            <a:xfrm>
              <a:off x="4462" y="807"/>
              <a:ext cx="208" cy="336"/>
            </a:xfrm>
            <a:custGeom>
              <a:avLst/>
              <a:gdLst>
                <a:gd name="T0" fmla="*/ 48 w 208"/>
                <a:gd name="T1" fmla="*/ 336 h 336"/>
                <a:gd name="T2" fmla="*/ 192 w 208"/>
                <a:gd name="T3" fmla="*/ 240 h 336"/>
                <a:gd name="T4" fmla="*/ 144 w 208"/>
                <a:gd name="T5" fmla="*/ 96 h 336"/>
                <a:gd name="T6" fmla="*/ 0 w 208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336"/>
                <a:gd name="T14" fmla="*/ 208 w 20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336">
                  <a:moveTo>
                    <a:pt x="48" y="336"/>
                  </a:moveTo>
                  <a:cubicBezTo>
                    <a:pt x="112" y="308"/>
                    <a:pt x="176" y="280"/>
                    <a:pt x="192" y="240"/>
                  </a:cubicBezTo>
                  <a:cubicBezTo>
                    <a:pt x="208" y="200"/>
                    <a:pt x="176" y="136"/>
                    <a:pt x="144" y="96"/>
                  </a:cubicBezTo>
                  <a:cubicBezTo>
                    <a:pt x="112" y="56"/>
                    <a:pt x="24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5" name="Freeform 34"/>
            <p:cNvSpPr>
              <a:spLocks/>
            </p:cNvSpPr>
            <p:nvPr/>
          </p:nvSpPr>
          <p:spPr bwMode="auto">
            <a:xfrm>
              <a:off x="3838" y="1383"/>
              <a:ext cx="144" cy="96"/>
            </a:xfrm>
            <a:custGeom>
              <a:avLst/>
              <a:gdLst>
                <a:gd name="T0" fmla="*/ 0 w 144"/>
                <a:gd name="T1" fmla="*/ 0 h 96"/>
                <a:gd name="T2" fmla="*/ 48 w 144"/>
                <a:gd name="T3" fmla="*/ 96 h 96"/>
                <a:gd name="T4" fmla="*/ 144 w 144"/>
                <a:gd name="T5" fmla="*/ 0 h 96"/>
                <a:gd name="T6" fmla="*/ 0 60000 65536"/>
                <a:gd name="T7" fmla="*/ 0 60000 65536"/>
                <a:gd name="T8" fmla="*/ 0 60000 65536"/>
                <a:gd name="T9" fmla="*/ 0 w 144"/>
                <a:gd name="T10" fmla="*/ 0 h 96"/>
                <a:gd name="T11" fmla="*/ 144 w 144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96">
                  <a:moveTo>
                    <a:pt x="0" y="0"/>
                  </a:moveTo>
                  <a:cubicBezTo>
                    <a:pt x="12" y="48"/>
                    <a:pt x="24" y="96"/>
                    <a:pt x="48" y="96"/>
                  </a:cubicBezTo>
                  <a:cubicBezTo>
                    <a:pt x="72" y="96"/>
                    <a:pt x="128" y="16"/>
                    <a:pt x="14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6" name="Freeform 35"/>
            <p:cNvSpPr>
              <a:spLocks/>
            </p:cNvSpPr>
            <p:nvPr/>
          </p:nvSpPr>
          <p:spPr bwMode="auto">
            <a:xfrm>
              <a:off x="3934" y="1431"/>
              <a:ext cx="192" cy="152"/>
            </a:xfrm>
            <a:custGeom>
              <a:avLst/>
              <a:gdLst>
                <a:gd name="T0" fmla="*/ 0 w 192"/>
                <a:gd name="T1" fmla="*/ 0 h 152"/>
                <a:gd name="T2" fmla="*/ 48 w 192"/>
                <a:gd name="T3" fmla="*/ 144 h 152"/>
                <a:gd name="T4" fmla="*/ 192 w 192"/>
                <a:gd name="T5" fmla="*/ 48 h 152"/>
                <a:gd name="T6" fmla="*/ 0 60000 65536"/>
                <a:gd name="T7" fmla="*/ 0 60000 65536"/>
                <a:gd name="T8" fmla="*/ 0 60000 65536"/>
                <a:gd name="T9" fmla="*/ 0 w 192"/>
                <a:gd name="T10" fmla="*/ 0 h 152"/>
                <a:gd name="T11" fmla="*/ 192 w 192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2">
                  <a:moveTo>
                    <a:pt x="0" y="0"/>
                  </a:moveTo>
                  <a:cubicBezTo>
                    <a:pt x="8" y="68"/>
                    <a:pt x="16" y="136"/>
                    <a:pt x="48" y="144"/>
                  </a:cubicBezTo>
                  <a:cubicBezTo>
                    <a:pt x="80" y="152"/>
                    <a:pt x="168" y="64"/>
                    <a:pt x="192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7" name="Freeform 36"/>
            <p:cNvSpPr>
              <a:spLocks/>
            </p:cNvSpPr>
            <p:nvPr/>
          </p:nvSpPr>
          <p:spPr bwMode="auto">
            <a:xfrm>
              <a:off x="2398" y="1031"/>
              <a:ext cx="112" cy="336"/>
            </a:xfrm>
            <a:custGeom>
              <a:avLst/>
              <a:gdLst>
                <a:gd name="T0" fmla="*/ 0 w 112"/>
                <a:gd name="T1" fmla="*/ 0 h 336"/>
                <a:gd name="T2" fmla="*/ 96 w 112"/>
                <a:gd name="T3" fmla="*/ 192 h 336"/>
                <a:gd name="T4" fmla="*/ 96 w 112"/>
                <a:gd name="T5" fmla="*/ 336 h 336"/>
                <a:gd name="T6" fmla="*/ 0 60000 65536"/>
                <a:gd name="T7" fmla="*/ 0 60000 65536"/>
                <a:gd name="T8" fmla="*/ 0 60000 65536"/>
                <a:gd name="T9" fmla="*/ 0 w 112"/>
                <a:gd name="T10" fmla="*/ 0 h 336"/>
                <a:gd name="T11" fmla="*/ 112 w 11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336">
                  <a:moveTo>
                    <a:pt x="0" y="0"/>
                  </a:moveTo>
                  <a:cubicBezTo>
                    <a:pt x="40" y="68"/>
                    <a:pt x="80" y="136"/>
                    <a:pt x="96" y="192"/>
                  </a:cubicBezTo>
                  <a:cubicBezTo>
                    <a:pt x="112" y="248"/>
                    <a:pt x="96" y="312"/>
                    <a:pt x="96" y="33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8" name="Freeform 37"/>
            <p:cNvSpPr>
              <a:spLocks/>
            </p:cNvSpPr>
            <p:nvPr/>
          </p:nvSpPr>
          <p:spPr bwMode="auto">
            <a:xfrm>
              <a:off x="2494" y="1127"/>
              <a:ext cx="192" cy="48"/>
            </a:xfrm>
            <a:custGeom>
              <a:avLst/>
              <a:gdLst>
                <a:gd name="T0" fmla="*/ 0 w 192"/>
                <a:gd name="T1" fmla="*/ 48 h 48"/>
                <a:gd name="T2" fmla="*/ 96 w 192"/>
                <a:gd name="T3" fmla="*/ 0 h 48"/>
                <a:gd name="T4" fmla="*/ 192 w 192"/>
                <a:gd name="T5" fmla="*/ 48 h 48"/>
                <a:gd name="T6" fmla="*/ 0 60000 65536"/>
                <a:gd name="T7" fmla="*/ 0 60000 65536"/>
                <a:gd name="T8" fmla="*/ 0 60000 65536"/>
                <a:gd name="T9" fmla="*/ 0 w 192"/>
                <a:gd name="T10" fmla="*/ 0 h 48"/>
                <a:gd name="T11" fmla="*/ 192 w 192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48">
                  <a:moveTo>
                    <a:pt x="0" y="48"/>
                  </a:moveTo>
                  <a:cubicBezTo>
                    <a:pt x="32" y="24"/>
                    <a:pt x="64" y="0"/>
                    <a:pt x="96" y="0"/>
                  </a:cubicBezTo>
                  <a:cubicBezTo>
                    <a:pt x="128" y="0"/>
                    <a:pt x="176" y="40"/>
                    <a:pt x="192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9" name="Freeform 38"/>
            <p:cNvSpPr>
              <a:spLocks/>
            </p:cNvSpPr>
            <p:nvPr/>
          </p:nvSpPr>
          <p:spPr bwMode="auto">
            <a:xfrm>
              <a:off x="2974" y="1207"/>
              <a:ext cx="240" cy="160"/>
            </a:xfrm>
            <a:custGeom>
              <a:avLst/>
              <a:gdLst>
                <a:gd name="T0" fmla="*/ 0 w 240"/>
                <a:gd name="T1" fmla="*/ 64 h 160"/>
                <a:gd name="T2" fmla="*/ 144 w 240"/>
                <a:gd name="T3" fmla="*/ 16 h 160"/>
                <a:gd name="T4" fmla="*/ 240 w 240"/>
                <a:gd name="T5" fmla="*/ 160 h 160"/>
                <a:gd name="T6" fmla="*/ 0 60000 65536"/>
                <a:gd name="T7" fmla="*/ 0 60000 65536"/>
                <a:gd name="T8" fmla="*/ 0 60000 65536"/>
                <a:gd name="T9" fmla="*/ 0 w 240"/>
                <a:gd name="T10" fmla="*/ 0 h 160"/>
                <a:gd name="T11" fmla="*/ 240 w 240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0">
                  <a:moveTo>
                    <a:pt x="0" y="64"/>
                  </a:moveTo>
                  <a:cubicBezTo>
                    <a:pt x="52" y="32"/>
                    <a:pt x="104" y="0"/>
                    <a:pt x="144" y="16"/>
                  </a:cubicBezTo>
                  <a:cubicBezTo>
                    <a:pt x="184" y="32"/>
                    <a:pt x="224" y="136"/>
                    <a:pt x="240" y="16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0" name="Freeform 39"/>
            <p:cNvSpPr>
              <a:spLocks/>
            </p:cNvSpPr>
            <p:nvPr/>
          </p:nvSpPr>
          <p:spPr bwMode="auto">
            <a:xfrm>
              <a:off x="2926" y="1175"/>
              <a:ext cx="144" cy="48"/>
            </a:xfrm>
            <a:custGeom>
              <a:avLst/>
              <a:gdLst>
                <a:gd name="T0" fmla="*/ 0 w 144"/>
                <a:gd name="T1" fmla="*/ 48 h 48"/>
                <a:gd name="T2" fmla="*/ 48 w 144"/>
                <a:gd name="T3" fmla="*/ 0 h 48"/>
                <a:gd name="T4" fmla="*/ 144 w 144"/>
                <a:gd name="T5" fmla="*/ 48 h 48"/>
                <a:gd name="T6" fmla="*/ 0 60000 65536"/>
                <a:gd name="T7" fmla="*/ 0 60000 65536"/>
                <a:gd name="T8" fmla="*/ 0 60000 65536"/>
                <a:gd name="T9" fmla="*/ 0 w 144"/>
                <a:gd name="T10" fmla="*/ 0 h 48"/>
                <a:gd name="T11" fmla="*/ 144 w 144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48">
                  <a:moveTo>
                    <a:pt x="0" y="48"/>
                  </a:moveTo>
                  <a:cubicBezTo>
                    <a:pt x="12" y="24"/>
                    <a:pt x="24" y="0"/>
                    <a:pt x="48" y="0"/>
                  </a:cubicBezTo>
                  <a:cubicBezTo>
                    <a:pt x="72" y="0"/>
                    <a:pt x="128" y="40"/>
                    <a:pt x="144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1" name="Freeform 40"/>
            <p:cNvSpPr>
              <a:spLocks/>
            </p:cNvSpPr>
            <p:nvPr/>
          </p:nvSpPr>
          <p:spPr bwMode="auto">
            <a:xfrm>
              <a:off x="3598" y="1207"/>
              <a:ext cx="240" cy="160"/>
            </a:xfrm>
            <a:custGeom>
              <a:avLst/>
              <a:gdLst>
                <a:gd name="T0" fmla="*/ 0 w 240"/>
                <a:gd name="T1" fmla="*/ 64 h 160"/>
                <a:gd name="T2" fmla="*/ 144 w 240"/>
                <a:gd name="T3" fmla="*/ 16 h 160"/>
                <a:gd name="T4" fmla="*/ 240 w 240"/>
                <a:gd name="T5" fmla="*/ 160 h 160"/>
                <a:gd name="T6" fmla="*/ 0 60000 65536"/>
                <a:gd name="T7" fmla="*/ 0 60000 65536"/>
                <a:gd name="T8" fmla="*/ 0 60000 65536"/>
                <a:gd name="T9" fmla="*/ 0 w 240"/>
                <a:gd name="T10" fmla="*/ 0 h 160"/>
                <a:gd name="T11" fmla="*/ 240 w 240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0">
                  <a:moveTo>
                    <a:pt x="0" y="64"/>
                  </a:moveTo>
                  <a:cubicBezTo>
                    <a:pt x="52" y="32"/>
                    <a:pt x="104" y="0"/>
                    <a:pt x="144" y="16"/>
                  </a:cubicBezTo>
                  <a:cubicBezTo>
                    <a:pt x="184" y="32"/>
                    <a:pt x="224" y="136"/>
                    <a:pt x="240" y="16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2" name="Freeform 41"/>
            <p:cNvSpPr>
              <a:spLocks/>
            </p:cNvSpPr>
            <p:nvPr/>
          </p:nvSpPr>
          <p:spPr bwMode="auto">
            <a:xfrm>
              <a:off x="4270" y="1271"/>
              <a:ext cx="200" cy="264"/>
            </a:xfrm>
            <a:custGeom>
              <a:avLst/>
              <a:gdLst>
                <a:gd name="T0" fmla="*/ 0 w 200"/>
                <a:gd name="T1" fmla="*/ 96 h 264"/>
                <a:gd name="T2" fmla="*/ 48 w 200"/>
                <a:gd name="T3" fmla="*/ 240 h 264"/>
                <a:gd name="T4" fmla="*/ 144 w 200"/>
                <a:gd name="T5" fmla="*/ 240 h 264"/>
                <a:gd name="T6" fmla="*/ 192 w 200"/>
                <a:gd name="T7" fmla="*/ 96 h 264"/>
                <a:gd name="T8" fmla="*/ 96 w 200"/>
                <a:gd name="T9" fmla="*/ 0 h 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264"/>
                <a:gd name="T17" fmla="*/ 200 w 200"/>
                <a:gd name="T18" fmla="*/ 264 h 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264">
                  <a:moveTo>
                    <a:pt x="0" y="96"/>
                  </a:moveTo>
                  <a:cubicBezTo>
                    <a:pt x="12" y="156"/>
                    <a:pt x="24" y="216"/>
                    <a:pt x="48" y="240"/>
                  </a:cubicBezTo>
                  <a:cubicBezTo>
                    <a:pt x="72" y="264"/>
                    <a:pt x="120" y="264"/>
                    <a:pt x="144" y="240"/>
                  </a:cubicBezTo>
                  <a:cubicBezTo>
                    <a:pt x="168" y="216"/>
                    <a:pt x="200" y="136"/>
                    <a:pt x="192" y="96"/>
                  </a:cubicBezTo>
                  <a:cubicBezTo>
                    <a:pt x="184" y="56"/>
                    <a:pt x="112" y="16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3" name="Freeform 42"/>
            <p:cNvSpPr>
              <a:spLocks/>
            </p:cNvSpPr>
            <p:nvPr/>
          </p:nvSpPr>
          <p:spPr bwMode="auto">
            <a:xfrm>
              <a:off x="4222" y="1511"/>
              <a:ext cx="96" cy="96"/>
            </a:xfrm>
            <a:custGeom>
              <a:avLst/>
              <a:gdLst>
                <a:gd name="T0" fmla="*/ 0 w 96"/>
                <a:gd name="T1" fmla="*/ 0 h 96"/>
                <a:gd name="T2" fmla="*/ 48 w 96"/>
                <a:gd name="T3" fmla="*/ 96 h 96"/>
                <a:gd name="T4" fmla="*/ 96 w 96"/>
                <a:gd name="T5" fmla="*/ 0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0"/>
                  </a:moveTo>
                  <a:cubicBezTo>
                    <a:pt x="16" y="48"/>
                    <a:pt x="32" y="96"/>
                    <a:pt x="48" y="96"/>
                  </a:cubicBezTo>
                  <a:cubicBezTo>
                    <a:pt x="64" y="96"/>
                    <a:pt x="88" y="16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4" name="Freeform 43"/>
            <p:cNvSpPr>
              <a:spLocks/>
            </p:cNvSpPr>
            <p:nvPr/>
          </p:nvSpPr>
          <p:spPr bwMode="auto">
            <a:xfrm>
              <a:off x="4462" y="1223"/>
              <a:ext cx="112" cy="224"/>
            </a:xfrm>
            <a:custGeom>
              <a:avLst/>
              <a:gdLst>
                <a:gd name="T0" fmla="*/ 0 w 112"/>
                <a:gd name="T1" fmla="*/ 192 h 224"/>
                <a:gd name="T2" fmla="*/ 96 w 112"/>
                <a:gd name="T3" fmla="*/ 192 h 224"/>
                <a:gd name="T4" fmla="*/ 96 w 112"/>
                <a:gd name="T5" fmla="*/ 0 h 224"/>
                <a:gd name="T6" fmla="*/ 0 60000 65536"/>
                <a:gd name="T7" fmla="*/ 0 60000 65536"/>
                <a:gd name="T8" fmla="*/ 0 60000 65536"/>
                <a:gd name="T9" fmla="*/ 0 w 112"/>
                <a:gd name="T10" fmla="*/ 0 h 224"/>
                <a:gd name="T11" fmla="*/ 112 w 112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24">
                  <a:moveTo>
                    <a:pt x="0" y="192"/>
                  </a:moveTo>
                  <a:cubicBezTo>
                    <a:pt x="40" y="208"/>
                    <a:pt x="80" y="224"/>
                    <a:pt x="96" y="192"/>
                  </a:cubicBezTo>
                  <a:cubicBezTo>
                    <a:pt x="112" y="160"/>
                    <a:pt x="96" y="32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5" name="Freeform 44"/>
            <p:cNvSpPr>
              <a:spLocks/>
            </p:cNvSpPr>
            <p:nvPr/>
          </p:nvSpPr>
          <p:spPr bwMode="auto">
            <a:xfrm>
              <a:off x="3166" y="1127"/>
              <a:ext cx="192" cy="104"/>
            </a:xfrm>
            <a:custGeom>
              <a:avLst/>
              <a:gdLst>
                <a:gd name="T0" fmla="*/ 0 w 192"/>
                <a:gd name="T1" fmla="*/ 104 h 104"/>
                <a:gd name="T2" fmla="*/ 96 w 192"/>
                <a:gd name="T3" fmla="*/ 8 h 104"/>
                <a:gd name="T4" fmla="*/ 192 w 192"/>
                <a:gd name="T5" fmla="*/ 56 h 104"/>
                <a:gd name="T6" fmla="*/ 0 60000 65536"/>
                <a:gd name="T7" fmla="*/ 0 60000 65536"/>
                <a:gd name="T8" fmla="*/ 0 60000 65536"/>
                <a:gd name="T9" fmla="*/ 0 w 192"/>
                <a:gd name="T10" fmla="*/ 0 h 104"/>
                <a:gd name="T11" fmla="*/ 192 w 192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04">
                  <a:moveTo>
                    <a:pt x="0" y="104"/>
                  </a:moveTo>
                  <a:cubicBezTo>
                    <a:pt x="32" y="60"/>
                    <a:pt x="64" y="16"/>
                    <a:pt x="96" y="8"/>
                  </a:cubicBezTo>
                  <a:cubicBezTo>
                    <a:pt x="128" y="0"/>
                    <a:pt x="176" y="48"/>
                    <a:pt x="192" y="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5406" name="Group 47"/>
            <p:cNvGrpSpPr>
              <a:grpSpLocks/>
            </p:cNvGrpSpPr>
            <p:nvPr/>
          </p:nvGrpSpPr>
          <p:grpSpPr bwMode="auto">
            <a:xfrm>
              <a:off x="1870" y="599"/>
              <a:ext cx="2499" cy="1228"/>
              <a:chOff x="-336" y="1544"/>
              <a:chExt cx="2499" cy="1228"/>
            </a:xfrm>
          </p:grpSpPr>
          <p:sp>
            <p:nvSpPr>
              <p:cNvPr id="185407" name="Line 48"/>
              <p:cNvSpPr>
                <a:spLocks noChangeShapeType="1"/>
              </p:cNvSpPr>
              <p:nvPr/>
            </p:nvSpPr>
            <p:spPr bwMode="auto">
              <a:xfrm>
                <a:off x="-336" y="2332"/>
                <a:ext cx="51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08" name="Line 49"/>
              <p:cNvSpPr>
                <a:spLocks noChangeShapeType="1"/>
              </p:cNvSpPr>
              <p:nvPr/>
            </p:nvSpPr>
            <p:spPr bwMode="auto">
              <a:xfrm>
                <a:off x="187" y="2332"/>
                <a:ext cx="68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09" name="Line 50"/>
              <p:cNvSpPr>
                <a:spLocks noChangeShapeType="1"/>
              </p:cNvSpPr>
              <p:nvPr/>
            </p:nvSpPr>
            <p:spPr bwMode="auto">
              <a:xfrm>
                <a:off x="868" y="2332"/>
                <a:ext cx="68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10" name="Line 51"/>
              <p:cNvSpPr>
                <a:spLocks noChangeShapeType="1"/>
              </p:cNvSpPr>
              <p:nvPr/>
            </p:nvSpPr>
            <p:spPr bwMode="auto">
              <a:xfrm>
                <a:off x="1535" y="2332"/>
                <a:ext cx="628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11" name="Line 52"/>
              <p:cNvSpPr>
                <a:spLocks noChangeShapeType="1"/>
              </p:cNvSpPr>
              <p:nvPr/>
            </p:nvSpPr>
            <p:spPr bwMode="auto">
              <a:xfrm>
                <a:off x="1509" y="2324"/>
                <a:ext cx="170" cy="448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12" name="Freeform 53"/>
              <p:cNvSpPr>
                <a:spLocks/>
              </p:cNvSpPr>
              <p:nvPr/>
            </p:nvSpPr>
            <p:spPr bwMode="auto">
              <a:xfrm>
                <a:off x="823" y="1857"/>
                <a:ext cx="1340" cy="483"/>
              </a:xfrm>
              <a:custGeom>
                <a:avLst/>
                <a:gdLst>
                  <a:gd name="T0" fmla="*/ 6298 w 800"/>
                  <a:gd name="T1" fmla="*/ 459 h 491"/>
                  <a:gd name="T2" fmla="*/ 3337 w 800"/>
                  <a:gd name="T3" fmla="*/ 3 h 491"/>
                  <a:gd name="T4" fmla="*/ 0 w 800"/>
                  <a:gd name="T5" fmla="*/ 445 h 491"/>
                  <a:gd name="T6" fmla="*/ 0 60000 65536"/>
                  <a:gd name="T7" fmla="*/ 0 60000 65536"/>
                  <a:gd name="T8" fmla="*/ 0 60000 65536"/>
                  <a:gd name="T9" fmla="*/ 0 w 800"/>
                  <a:gd name="T10" fmla="*/ 0 h 491"/>
                  <a:gd name="T11" fmla="*/ 800 w 800"/>
                  <a:gd name="T12" fmla="*/ 491 h 4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00" h="491">
                    <a:moveTo>
                      <a:pt x="800" y="491"/>
                    </a:moveTo>
                    <a:cubicBezTo>
                      <a:pt x="678" y="248"/>
                      <a:pt x="557" y="6"/>
                      <a:pt x="424" y="3"/>
                    </a:cubicBezTo>
                    <a:cubicBezTo>
                      <a:pt x="291" y="0"/>
                      <a:pt x="71" y="396"/>
                      <a:pt x="0" y="475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13" name="Freeform 54"/>
              <p:cNvSpPr>
                <a:spLocks/>
              </p:cNvSpPr>
              <p:nvPr/>
            </p:nvSpPr>
            <p:spPr bwMode="auto">
              <a:xfrm>
                <a:off x="160" y="1544"/>
                <a:ext cx="2000" cy="788"/>
              </a:xfrm>
              <a:custGeom>
                <a:avLst/>
                <a:gdLst>
                  <a:gd name="T0" fmla="*/ 2000 w 2000"/>
                  <a:gd name="T1" fmla="*/ 420 h 972"/>
                  <a:gd name="T2" fmla="*/ 1672 w 2000"/>
                  <a:gd name="T3" fmla="*/ 67 h 972"/>
                  <a:gd name="T4" fmla="*/ 544 w 2000"/>
                  <a:gd name="T5" fmla="*/ 15 h 972"/>
                  <a:gd name="T6" fmla="*/ 112 w 2000"/>
                  <a:gd name="T7" fmla="*/ 95 h 972"/>
                  <a:gd name="T8" fmla="*/ 0 w 2000"/>
                  <a:gd name="T9" fmla="*/ 417 h 9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00"/>
                  <a:gd name="T16" fmla="*/ 0 h 972"/>
                  <a:gd name="T17" fmla="*/ 2000 w 2000"/>
                  <a:gd name="T18" fmla="*/ 972 h 9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00" h="972">
                    <a:moveTo>
                      <a:pt x="2000" y="972"/>
                    </a:moveTo>
                    <a:cubicBezTo>
                      <a:pt x="1957" y="642"/>
                      <a:pt x="1915" y="312"/>
                      <a:pt x="1672" y="156"/>
                    </a:cubicBezTo>
                    <a:cubicBezTo>
                      <a:pt x="1429" y="0"/>
                      <a:pt x="804" y="25"/>
                      <a:pt x="544" y="36"/>
                    </a:cubicBezTo>
                    <a:cubicBezTo>
                      <a:pt x="284" y="47"/>
                      <a:pt x="203" y="65"/>
                      <a:pt x="112" y="220"/>
                    </a:cubicBezTo>
                    <a:cubicBezTo>
                      <a:pt x="21" y="375"/>
                      <a:pt x="19" y="840"/>
                      <a:pt x="0" y="964"/>
                    </a:cubicBezTo>
                  </a:path>
                </a:pathLst>
              </a:custGeom>
              <a:noFill/>
              <a:ln w="38100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5347" name="Line 56"/>
          <p:cNvSpPr>
            <a:spLocks noChangeShapeType="1"/>
          </p:cNvSpPr>
          <p:nvPr/>
        </p:nvSpPr>
        <p:spPr bwMode="auto">
          <a:xfrm>
            <a:off x="4819650" y="3516313"/>
            <a:ext cx="0" cy="528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85348" name="Group 115"/>
          <p:cNvGrpSpPr>
            <a:grpSpLocks/>
          </p:cNvGrpSpPr>
          <p:nvPr/>
        </p:nvGrpSpPr>
        <p:grpSpPr bwMode="auto">
          <a:xfrm>
            <a:off x="3027363" y="4216400"/>
            <a:ext cx="3995737" cy="2168525"/>
            <a:chOff x="1723" y="2528"/>
            <a:chExt cx="2517" cy="1366"/>
          </a:xfrm>
        </p:grpSpPr>
        <p:sp>
          <p:nvSpPr>
            <p:cNvPr id="185351" name="Freeform 70"/>
            <p:cNvSpPr>
              <a:spLocks/>
            </p:cNvSpPr>
            <p:nvPr/>
          </p:nvSpPr>
          <p:spPr bwMode="auto">
            <a:xfrm>
              <a:off x="2352" y="2528"/>
              <a:ext cx="528" cy="304"/>
            </a:xfrm>
            <a:custGeom>
              <a:avLst/>
              <a:gdLst>
                <a:gd name="T0" fmla="*/ 528 w 528"/>
                <a:gd name="T1" fmla="*/ 160 h 304"/>
                <a:gd name="T2" fmla="*/ 336 w 528"/>
                <a:gd name="T3" fmla="*/ 16 h 304"/>
                <a:gd name="T4" fmla="*/ 96 w 528"/>
                <a:gd name="T5" fmla="*/ 64 h 304"/>
                <a:gd name="T6" fmla="*/ 0 w 528"/>
                <a:gd name="T7" fmla="*/ 304 h 3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304"/>
                <a:gd name="T14" fmla="*/ 528 w 528"/>
                <a:gd name="T15" fmla="*/ 304 h 3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304">
                  <a:moveTo>
                    <a:pt x="528" y="160"/>
                  </a:moveTo>
                  <a:cubicBezTo>
                    <a:pt x="468" y="96"/>
                    <a:pt x="408" y="32"/>
                    <a:pt x="336" y="16"/>
                  </a:cubicBezTo>
                  <a:cubicBezTo>
                    <a:pt x="264" y="0"/>
                    <a:pt x="152" y="16"/>
                    <a:pt x="96" y="64"/>
                  </a:cubicBezTo>
                  <a:cubicBezTo>
                    <a:pt x="40" y="112"/>
                    <a:pt x="16" y="264"/>
                    <a:pt x="0" y="304"/>
                  </a:cubicBezTo>
                </a:path>
              </a:pathLst>
            </a:custGeom>
            <a:noFill/>
            <a:ln w="41275" cap="flat" cmpd="sng">
              <a:solidFill>
                <a:srgbClr val="993366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2" name="Freeform 90"/>
            <p:cNvSpPr>
              <a:spLocks/>
            </p:cNvSpPr>
            <p:nvPr/>
          </p:nvSpPr>
          <p:spPr bwMode="auto">
            <a:xfrm>
              <a:off x="2251" y="3098"/>
              <a:ext cx="112" cy="336"/>
            </a:xfrm>
            <a:custGeom>
              <a:avLst/>
              <a:gdLst>
                <a:gd name="T0" fmla="*/ 0 w 112"/>
                <a:gd name="T1" fmla="*/ 0 h 336"/>
                <a:gd name="T2" fmla="*/ 96 w 112"/>
                <a:gd name="T3" fmla="*/ 192 h 336"/>
                <a:gd name="T4" fmla="*/ 96 w 112"/>
                <a:gd name="T5" fmla="*/ 336 h 336"/>
                <a:gd name="T6" fmla="*/ 0 60000 65536"/>
                <a:gd name="T7" fmla="*/ 0 60000 65536"/>
                <a:gd name="T8" fmla="*/ 0 60000 65536"/>
                <a:gd name="T9" fmla="*/ 0 w 112"/>
                <a:gd name="T10" fmla="*/ 0 h 336"/>
                <a:gd name="T11" fmla="*/ 112 w 112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336">
                  <a:moveTo>
                    <a:pt x="0" y="0"/>
                  </a:moveTo>
                  <a:cubicBezTo>
                    <a:pt x="40" y="68"/>
                    <a:pt x="80" y="136"/>
                    <a:pt x="96" y="192"/>
                  </a:cubicBezTo>
                  <a:cubicBezTo>
                    <a:pt x="112" y="248"/>
                    <a:pt x="96" y="312"/>
                    <a:pt x="96" y="336"/>
                  </a:cubicBezTo>
                </a:path>
              </a:pathLst>
            </a:custGeom>
            <a:noFill/>
            <a:ln w="41275" cap="flat" cmpd="sng">
              <a:solidFill>
                <a:srgbClr val="993366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3" name="Line 100"/>
            <p:cNvSpPr>
              <a:spLocks noChangeShapeType="1"/>
            </p:cNvSpPr>
            <p:nvPr/>
          </p:nvSpPr>
          <p:spPr bwMode="auto">
            <a:xfrm>
              <a:off x="1723" y="3454"/>
              <a:ext cx="51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4" name="Line 101"/>
            <p:cNvSpPr>
              <a:spLocks noChangeShapeType="1"/>
            </p:cNvSpPr>
            <p:nvPr/>
          </p:nvSpPr>
          <p:spPr bwMode="auto">
            <a:xfrm>
              <a:off x="2246" y="3454"/>
              <a:ext cx="68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5" name="Line 103"/>
            <p:cNvSpPr>
              <a:spLocks noChangeShapeType="1"/>
            </p:cNvSpPr>
            <p:nvPr/>
          </p:nvSpPr>
          <p:spPr bwMode="auto">
            <a:xfrm>
              <a:off x="3594" y="3454"/>
              <a:ext cx="628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6" name="Line 104"/>
            <p:cNvSpPr>
              <a:spLocks noChangeShapeType="1"/>
            </p:cNvSpPr>
            <p:nvPr/>
          </p:nvSpPr>
          <p:spPr bwMode="auto">
            <a:xfrm>
              <a:off x="3568" y="3446"/>
              <a:ext cx="170" cy="44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7" name="Freeform 105"/>
            <p:cNvSpPr>
              <a:spLocks/>
            </p:cNvSpPr>
            <p:nvPr/>
          </p:nvSpPr>
          <p:spPr bwMode="auto">
            <a:xfrm>
              <a:off x="2882" y="2979"/>
              <a:ext cx="1340" cy="483"/>
            </a:xfrm>
            <a:custGeom>
              <a:avLst/>
              <a:gdLst>
                <a:gd name="T0" fmla="*/ 6298 w 800"/>
                <a:gd name="T1" fmla="*/ 459 h 491"/>
                <a:gd name="T2" fmla="*/ 3337 w 800"/>
                <a:gd name="T3" fmla="*/ 3 h 491"/>
                <a:gd name="T4" fmla="*/ 0 w 800"/>
                <a:gd name="T5" fmla="*/ 445 h 491"/>
                <a:gd name="T6" fmla="*/ 0 60000 65536"/>
                <a:gd name="T7" fmla="*/ 0 60000 65536"/>
                <a:gd name="T8" fmla="*/ 0 60000 65536"/>
                <a:gd name="T9" fmla="*/ 0 w 800"/>
                <a:gd name="T10" fmla="*/ 0 h 491"/>
                <a:gd name="T11" fmla="*/ 800 w 800"/>
                <a:gd name="T12" fmla="*/ 491 h 4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00" h="491">
                  <a:moveTo>
                    <a:pt x="800" y="491"/>
                  </a:moveTo>
                  <a:cubicBezTo>
                    <a:pt x="678" y="248"/>
                    <a:pt x="557" y="6"/>
                    <a:pt x="424" y="3"/>
                  </a:cubicBezTo>
                  <a:cubicBezTo>
                    <a:pt x="291" y="0"/>
                    <a:pt x="71" y="396"/>
                    <a:pt x="0" y="475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5358" name="Group 111"/>
            <p:cNvGrpSpPr>
              <a:grpSpLocks/>
            </p:cNvGrpSpPr>
            <p:nvPr/>
          </p:nvGrpSpPr>
          <p:grpSpPr bwMode="auto">
            <a:xfrm>
              <a:off x="3168" y="3264"/>
              <a:ext cx="288" cy="216"/>
              <a:chOff x="3168" y="3240"/>
              <a:chExt cx="288" cy="216"/>
            </a:xfrm>
          </p:grpSpPr>
          <p:sp>
            <p:nvSpPr>
              <p:cNvPr id="185363" name="Freeform 107"/>
              <p:cNvSpPr>
                <a:spLocks/>
              </p:cNvSpPr>
              <p:nvPr/>
            </p:nvSpPr>
            <p:spPr bwMode="auto">
              <a:xfrm>
                <a:off x="3168" y="3288"/>
                <a:ext cx="144" cy="168"/>
              </a:xfrm>
              <a:custGeom>
                <a:avLst/>
                <a:gdLst>
                  <a:gd name="T0" fmla="*/ 0 w 144"/>
                  <a:gd name="T1" fmla="*/ 168 h 168"/>
                  <a:gd name="T2" fmla="*/ 48 w 144"/>
                  <a:gd name="T3" fmla="*/ 24 h 168"/>
                  <a:gd name="T4" fmla="*/ 144 w 144"/>
                  <a:gd name="T5" fmla="*/ 24 h 168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68"/>
                  <a:gd name="T11" fmla="*/ 144 w 144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68">
                    <a:moveTo>
                      <a:pt x="0" y="168"/>
                    </a:moveTo>
                    <a:cubicBezTo>
                      <a:pt x="12" y="108"/>
                      <a:pt x="24" y="48"/>
                      <a:pt x="48" y="24"/>
                    </a:cubicBezTo>
                    <a:cubicBezTo>
                      <a:pt x="72" y="0"/>
                      <a:pt x="128" y="24"/>
                      <a:pt x="144" y="24"/>
                    </a:cubicBezTo>
                  </a:path>
                </a:pathLst>
              </a:custGeom>
              <a:noFill/>
              <a:ln w="412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64" name="Freeform 109"/>
              <p:cNvSpPr>
                <a:spLocks/>
              </p:cNvSpPr>
              <p:nvPr/>
            </p:nvSpPr>
            <p:spPr bwMode="auto">
              <a:xfrm>
                <a:off x="3312" y="3240"/>
                <a:ext cx="144" cy="216"/>
              </a:xfrm>
              <a:custGeom>
                <a:avLst/>
                <a:gdLst>
                  <a:gd name="T0" fmla="*/ 0 w 144"/>
                  <a:gd name="T1" fmla="*/ 72 h 216"/>
                  <a:gd name="T2" fmla="*/ 48 w 144"/>
                  <a:gd name="T3" fmla="*/ 24 h 216"/>
                  <a:gd name="T4" fmla="*/ 144 w 144"/>
                  <a:gd name="T5" fmla="*/ 216 h 216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216"/>
                  <a:gd name="T11" fmla="*/ 144 w 144"/>
                  <a:gd name="T12" fmla="*/ 216 h 2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216">
                    <a:moveTo>
                      <a:pt x="0" y="72"/>
                    </a:moveTo>
                    <a:cubicBezTo>
                      <a:pt x="12" y="36"/>
                      <a:pt x="24" y="0"/>
                      <a:pt x="48" y="24"/>
                    </a:cubicBezTo>
                    <a:cubicBezTo>
                      <a:pt x="72" y="48"/>
                      <a:pt x="128" y="184"/>
                      <a:pt x="144" y="216"/>
                    </a:cubicBezTo>
                  </a:path>
                </a:pathLst>
              </a:custGeom>
              <a:noFill/>
              <a:ln w="412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59" name="Line 110"/>
            <p:cNvSpPr>
              <a:spLocks noChangeShapeType="1"/>
            </p:cNvSpPr>
            <p:nvPr/>
          </p:nvSpPr>
          <p:spPr bwMode="auto">
            <a:xfrm flipV="1">
              <a:off x="2880" y="3462"/>
              <a:ext cx="284" cy="0"/>
            </a:xfrm>
            <a:prstGeom prst="line">
              <a:avLst/>
            </a:prstGeom>
            <a:noFill/>
            <a:ln w="412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0" name="Line 112"/>
            <p:cNvSpPr>
              <a:spLocks noChangeShapeType="1"/>
            </p:cNvSpPr>
            <p:nvPr/>
          </p:nvSpPr>
          <p:spPr bwMode="auto">
            <a:xfrm>
              <a:off x="3456" y="3456"/>
              <a:ext cx="96" cy="0"/>
            </a:xfrm>
            <a:prstGeom prst="line">
              <a:avLst/>
            </a:prstGeom>
            <a:noFill/>
            <a:ln w="412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1" name="Freeform 113"/>
            <p:cNvSpPr>
              <a:spLocks/>
            </p:cNvSpPr>
            <p:nvPr/>
          </p:nvSpPr>
          <p:spPr bwMode="auto">
            <a:xfrm>
              <a:off x="2880" y="2632"/>
              <a:ext cx="1360" cy="824"/>
            </a:xfrm>
            <a:custGeom>
              <a:avLst/>
              <a:gdLst>
                <a:gd name="T0" fmla="*/ 1344 w 1360"/>
                <a:gd name="T1" fmla="*/ 824 h 824"/>
                <a:gd name="T2" fmla="*/ 1296 w 1360"/>
                <a:gd name="T3" fmla="*/ 344 h 824"/>
                <a:gd name="T4" fmla="*/ 960 w 1360"/>
                <a:gd name="T5" fmla="*/ 104 h 824"/>
                <a:gd name="T6" fmla="*/ 288 w 1360"/>
                <a:gd name="T7" fmla="*/ 8 h 824"/>
                <a:gd name="T8" fmla="*/ 0 w 1360"/>
                <a:gd name="T9" fmla="*/ 56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0"/>
                <a:gd name="T16" fmla="*/ 0 h 824"/>
                <a:gd name="T17" fmla="*/ 1360 w 1360"/>
                <a:gd name="T18" fmla="*/ 824 h 8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0" h="824">
                  <a:moveTo>
                    <a:pt x="1344" y="824"/>
                  </a:moveTo>
                  <a:cubicBezTo>
                    <a:pt x="1352" y="644"/>
                    <a:pt x="1360" y="464"/>
                    <a:pt x="1296" y="344"/>
                  </a:cubicBezTo>
                  <a:cubicBezTo>
                    <a:pt x="1232" y="224"/>
                    <a:pt x="1128" y="160"/>
                    <a:pt x="960" y="104"/>
                  </a:cubicBezTo>
                  <a:cubicBezTo>
                    <a:pt x="792" y="48"/>
                    <a:pt x="448" y="16"/>
                    <a:pt x="288" y="8"/>
                  </a:cubicBezTo>
                  <a:cubicBezTo>
                    <a:pt x="128" y="0"/>
                    <a:pt x="48" y="48"/>
                    <a:pt x="0" y="56"/>
                  </a:cubicBezTo>
                </a:path>
              </a:pathLst>
            </a:custGeom>
            <a:noFill/>
            <a:ln w="41275" cap="flat" cmpd="sng">
              <a:solidFill>
                <a:srgbClr val="9933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2" name="Freeform 114"/>
            <p:cNvSpPr>
              <a:spLocks/>
            </p:cNvSpPr>
            <p:nvPr/>
          </p:nvSpPr>
          <p:spPr bwMode="auto">
            <a:xfrm>
              <a:off x="2208" y="2832"/>
              <a:ext cx="160" cy="288"/>
            </a:xfrm>
            <a:custGeom>
              <a:avLst/>
              <a:gdLst>
                <a:gd name="T0" fmla="*/ 160 w 160"/>
                <a:gd name="T1" fmla="*/ 0 h 288"/>
                <a:gd name="T2" fmla="*/ 16 w 160"/>
                <a:gd name="T3" fmla="*/ 96 h 288"/>
                <a:gd name="T4" fmla="*/ 64 w 160"/>
                <a:gd name="T5" fmla="*/ 288 h 288"/>
                <a:gd name="T6" fmla="*/ 0 60000 65536"/>
                <a:gd name="T7" fmla="*/ 0 60000 65536"/>
                <a:gd name="T8" fmla="*/ 0 60000 65536"/>
                <a:gd name="T9" fmla="*/ 0 w 160"/>
                <a:gd name="T10" fmla="*/ 0 h 288"/>
                <a:gd name="T11" fmla="*/ 160 w 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288">
                  <a:moveTo>
                    <a:pt x="160" y="0"/>
                  </a:moveTo>
                  <a:cubicBezTo>
                    <a:pt x="96" y="24"/>
                    <a:pt x="32" y="48"/>
                    <a:pt x="16" y="96"/>
                  </a:cubicBezTo>
                  <a:cubicBezTo>
                    <a:pt x="0" y="144"/>
                    <a:pt x="56" y="256"/>
                    <a:pt x="64" y="288"/>
                  </a:cubicBezTo>
                </a:path>
              </a:pathLst>
            </a:custGeom>
            <a:noFill/>
            <a:ln w="41275" cap="flat" cmpd="sng">
              <a:solidFill>
                <a:srgbClr val="993366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5349" name="Rectangle 116"/>
          <p:cNvSpPr>
            <a:spLocks noChangeArrowheads="1"/>
          </p:cNvSpPr>
          <p:nvPr/>
        </p:nvSpPr>
        <p:spPr bwMode="auto">
          <a:xfrm>
            <a:off x="1808163" y="4521200"/>
            <a:ext cx="1697037" cy="4572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repeat graph</a:t>
            </a:r>
          </a:p>
        </p:txBody>
      </p:sp>
      <p:sp>
        <p:nvSpPr>
          <p:cNvPr id="185350" name="Rectangle 117"/>
          <p:cNvSpPr>
            <a:spLocks noChangeArrowheads="1"/>
          </p:cNvSpPr>
          <p:nvPr/>
        </p:nvSpPr>
        <p:spPr bwMode="auto">
          <a:xfrm>
            <a:off x="2154238" y="381000"/>
            <a:ext cx="5151437" cy="5842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Simplifying A-Bruijn Graph</a:t>
            </a:r>
            <a:endParaRPr lang="en-US" sz="32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60425" y="457200"/>
            <a:ext cx="7756525" cy="549275"/>
          </a:xfrm>
        </p:spPr>
        <p:txBody>
          <a:bodyPr/>
          <a:lstStyle/>
          <a:p>
            <a:r>
              <a:rPr lang="en-US" altLang="zh-CN" sz="3200" b="1" smtClean="0"/>
              <a:t>From A-Bruijn Graph to Repeat Graph: </a:t>
            </a:r>
            <a:br>
              <a:rPr lang="en-US" altLang="zh-CN" sz="3200" b="1" smtClean="0"/>
            </a:br>
            <a:r>
              <a:rPr lang="en-US" altLang="zh-CN" sz="3200" b="1" smtClean="0"/>
              <a:t>MSLG Problem</a:t>
            </a:r>
          </a:p>
        </p:txBody>
      </p:sp>
      <p:sp>
        <p:nvSpPr>
          <p:cNvPr id="186371" name="Text Box 4"/>
          <p:cNvSpPr txBox="1">
            <a:spLocks noChangeArrowheads="1"/>
          </p:cNvSpPr>
          <p:nvPr/>
        </p:nvSpPr>
        <p:spPr bwMode="auto">
          <a:xfrm>
            <a:off x="609600" y="1600200"/>
            <a:ext cx="8312150" cy="1938338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Maximum Subgraph with Large Girth (MSLG) Problem</a:t>
            </a:r>
            <a:r>
              <a:rPr lang="en-US" sz="2400"/>
              <a:t>:  </a:t>
            </a:r>
          </a:p>
          <a:p>
            <a:endParaRPr lang="en-US" sz="2400"/>
          </a:p>
          <a:p>
            <a:pPr algn="just"/>
            <a:r>
              <a:rPr lang="en-US" sz="2400" b="1"/>
              <a:t>Input</a:t>
            </a:r>
            <a:r>
              <a:rPr lang="en-US" sz="2400"/>
              <a:t>: a weighted graph and a parameter  </a:t>
            </a:r>
            <a:r>
              <a:rPr lang="en-US" sz="2400" i="1"/>
              <a:t>girth</a:t>
            </a:r>
          </a:p>
          <a:p>
            <a:pPr algn="just"/>
            <a:r>
              <a:rPr lang="en-US" sz="2400" b="1"/>
              <a:t>Output</a:t>
            </a:r>
            <a:r>
              <a:rPr lang="en-US" sz="2400"/>
              <a:t>: a maximum weight subgraph that does not contain short cycles, </a:t>
            </a:r>
            <a:r>
              <a:rPr lang="en-US" sz="2400" i="1"/>
              <a:t>i. e.</a:t>
            </a:r>
            <a:r>
              <a:rPr lang="en-US" sz="2400"/>
              <a:t> cycles of length less than </a:t>
            </a:r>
            <a:r>
              <a:rPr lang="en-US" sz="2400" i="1"/>
              <a:t>girth.</a:t>
            </a:r>
          </a:p>
        </p:txBody>
      </p:sp>
      <p:sp>
        <p:nvSpPr>
          <p:cNvPr id="186372" name="Text Box 7"/>
          <p:cNvSpPr txBox="1">
            <a:spLocks noChangeArrowheads="1"/>
          </p:cNvSpPr>
          <p:nvPr/>
        </p:nvSpPr>
        <p:spPr bwMode="auto">
          <a:xfrm>
            <a:off x="609600" y="5029200"/>
            <a:ext cx="8305800" cy="13843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/>
              <a:t>Solution known only when the girth is infinite</a:t>
            </a:r>
            <a:r>
              <a:rPr lang="en-US">
                <a:sym typeface="Math1" pitchFamily="2" charset="2"/>
              </a:rPr>
              <a:t> -- </a:t>
            </a:r>
            <a:r>
              <a:rPr lang="en-US" b="1">
                <a:sym typeface="Math1" pitchFamily="2" charset="2"/>
              </a:rPr>
              <a:t>Maximum Spanning Tree Problem (maximum weight acyclic subgraph).</a:t>
            </a:r>
            <a:endParaRPr lang="en-US" b="1"/>
          </a:p>
        </p:txBody>
      </p:sp>
      <p:sp>
        <p:nvSpPr>
          <p:cNvPr id="186373" name="Text Box 8"/>
          <p:cNvSpPr txBox="1">
            <a:spLocks noChangeArrowheads="1"/>
          </p:cNvSpPr>
          <p:nvPr/>
        </p:nvSpPr>
        <p:spPr bwMode="auto">
          <a:xfrm>
            <a:off x="609600" y="3886200"/>
            <a:ext cx="8077200" cy="5238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9388"/>
            <a:ext cx="8270875" cy="1143000"/>
          </a:xfrm>
        </p:spPr>
        <p:txBody>
          <a:bodyPr/>
          <a:lstStyle/>
          <a:p>
            <a:pPr eaLnBrk="1" hangingPunct="1"/>
            <a:r>
              <a:rPr lang="en-US" sz="3000" b="1" smtClean="0"/>
              <a:t>De Novo Sequencing of Nonribosomal Peptides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4468813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NRPs differ from ribosomal peptides in many respects: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100" smtClean="0"/>
              <a:t>non-linear structures, e.g., </a:t>
            </a:r>
            <a:r>
              <a:rPr lang="en-US" sz="2100" b="1" smtClean="0">
                <a:solidFill>
                  <a:srgbClr val="3333FF"/>
                </a:solidFill>
              </a:rPr>
              <a:t>cyclic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100" smtClean="0"/>
              <a:t>they often contain </a:t>
            </a:r>
            <a:r>
              <a:rPr lang="en-US" sz="2100" b="1" smtClean="0">
                <a:solidFill>
                  <a:srgbClr val="3333FF"/>
                </a:solidFill>
              </a:rPr>
              <a:t>non-standard amino acids</a:t>
            </a:r>
            <a:r>
              <a:rPr lang="en-US" sz="2100" smtClean="0"/>
              <a:t> increasing the number of possible building blocks from 20 to 100+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100" smtClean="0"/>
              <a:t>they are extensively </a:t>
            </a:r>
            <a:r>
              <a:rPr lang="en-US" sz="2100" b="1" smtClean="0">
                <a:solidFill>
                  <a:srgbClr val="3333FF"/>
                </a:solidFill>
              </a:rPr>
              <a:t>modified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100" b="1" smtClean="0">
              <a:solidFill>
                <a:srgbClr val="3333FF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en-US" sz="2100" b="1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smtClean="0"/>
              <a:t>Each of these complications renders traditional MS-based de novo peptide sequencing approaches useless. 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325" y="3833813"/>
            <a:ext cx="32877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9775" y="1304925"/>
            <a:ext cx="24717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Rectangle 8"/>
          <p:cNvSpPr>
            <a:spLocks/>
          </p:cNvSpPr>
          <p:nvPr/>
        </p:nvSpPr>
        <p:spPr bwMode="auto">
          <a:xfrm>
            <a:off x="6472238" y="2005013"/>
            <a:ext cx="222885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22325"/>
            <a:r>
              <a:rPr lang="en-US" sz="1600" b="1" i="1">
                <a:solidFill>
                  <a:srgbClr val="3333FF"/>
                </a:solidFill>
                <a:latin typeface="Cochin" pitchFamily="1" charset="0"/>
                <a:sym typeface="Cochin" pitchFamily="1" charset="0"/>
              </a:rPr>
              <a:t>Seglitide</a:t>
            </a:r>
            <a:endParaRPr lang="en-US" sz="1600">
              <a:latin typeface="Cochin" pitchFamily="1" charset="0"/>
              <a:sym typeface="Cochin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2314575" y="3124200"/>
            <a:ext cx="4730750" cy="1044575"/>
            <a:chOff x="1458" y="1657"/>
            <a:chExt cx="2980" cy="658"/>
          </a:xfrm>
        </p:grpSpPr>
        <p:sp>
          <p:nvSpPr>
            <p:cNvPr id="187449" name="Oval 35"/>
            <p:cNvSpPr>
              <a:spLocks noChangeArrowheads="1"/>
            </p:cNvSpPr>
            <p:nvPr/>
          </p:nvSpPr>
          <p:spPr bwMode="auto">
            <a:xfrm>
              <a:off x="1976" y="2201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0" name="Oval 36"/>
            <p:cNvSpPr>
              <a:spLocks noChangeArrowheads="1"/>
            </p:cNvSpPr>
            <p:nvPr/>
          </p:nvSpPr>
          <p:spPr bwMode="auto">
            <a:xfrm>
              <a:off x="2584" y="2205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1" name="Oval 37"/>
            <p:cNvSpPr>
              <a:spLocks noChangeArrowheads="1"/>
            </p:cNvSpPr>
            <p:nvPr/>
          </p:nvSpPr>
          <p:spPr bwMode="auto">
            <a:xfrm>
              <a:off x="2243" y="1908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2" name="Oval 38"/>
            <p:cNvSpPr>
              <a:spLocks noChangeArrowheads="1"/>
            </p:cNvSpPr>
            <p:nvPr/>
          </p:nvSpPr>
          <p:spPr bwMode="auto">
            <a:xfrm>
              <a:off x="2513" y="1657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3" name="Line 41"/>
            <p:cNvSpPr>
              <a:spLocks noChangeShapeType="1"/>
            </p:cNvSpPr>
            <p:nvPr/>
          </p:nvSpPr>
          <p:spPr bwMode="auto">
            <a:xfrm>
              <a:off x="1458" y="2256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54" name="Line 42"/>
            <p:cNvSpPr>
              <a:spLocks noChangeShapeType="1"/>
            </p:cNvSpPr>
            <p:nvPr/>
          </p:nvSpPr>
          <p:spPr bwMode="auto">
            <a:xfrm>
              <a:off x="2094" y="2261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55" name="Oval 43"/>
            <p:cNvSpPr>
              <a:spLocks noChangeArrowheads="1"/>
            </p:cNvSpPr>
            <p:nvPr/>
          </p:nvSpPr>
          <p:spPr bwMode="auto">
            <a:xfrm>
              <a:off x="3210" y="2201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6" name="Line 44"/>
            <p:cNvSpPr>
              <a:spLocks noChangeShapeType="1"/>
            </p:cNvSpPr>
            <p:nvPr/>
          </p:nvSpPr>
          <p:spPr bwMode="auto">
            <a:xfrm>
              <a:off x="2702" y="2257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57" name="Oval 45"/>
            <p:cNvSpPr>
              <a:spLocks noChangeArrowheads="1"/>
            </p:cNvSpPr>
            <p:nvPr/>
          </p:nvSpPr>
          <p:spPr bwMode="auto">
            <a:xfrm>
              <a:off x="3823" y="2201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58" name="Line 46"/>
            <p:cNvSpPr>
              <a:spLocks noChangeShapeType="1"/>
            </p:cNvSpPr>
            <p:nvPr/>
          </p:nvSpPr>
          <p:spPr bwMode="auto">
            <a:xfrm>
              <a:off x="3936" y="2256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59" name="Freeform 47"/>
            <p:cNvSpPr>
              <a:spLocks/>
            </p:cNvSpPr>
            <p:nvPr/>
          </p:nvSpPr>
          <p:spPr bwMode="auto">
            <a:xfrm>
              <a:off x="2019" y="1958"/>
              <a:ext cx="220" cy="247"/>
            </a:xfrm>
            <a:custGeom>
              <a:avLst/>
              <a:gdLst>
                <a:gd name="T0" fmla="*/ 0 w 220"/>
                <a:gd name="T1" fmla="*/ 247 h 247"/>
                <a:gd name="T2" fmla="*/ 37 w 220"/>
                <a:gd name="T3" fmla="*/ 64 h 247"/>
                <a:gd name="T4" fmla="*/ 220 w 220"/>
                <a:gd name="T5" fmla="*/ 0 h 247"/>
                <a:gd name="T6" fmla="*/ 0 60000 65536"/>
                <a:gd name="T7" fmla="*/ 0 60000 65536"/>
                <a:gd name="T8" fmla="*/ 0 60000 65536"/>
                <a:gd name="T9" fmla="*/ 0 w 220"/>
                <a:gd name="T10" fmla="*/ 0 h 247"/>
                <a:gd name="T11" fmla="*/ 220 w 220"/>
                <a:gd name="T12" fmla="*/ 247 h 2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" h="247">
                  <a:moveTo>
                    <a:pt x="0" y="247"/>
                  </a:moveTo>
                  <a:cubicBezTo>
                    <a:pt x="0" y="176"/>
                    <a:pt x="0" y="105"/>
                    <a:pt x="37" y="64"/>
                  </a:cubicBezTo>
                  <a:cubicBezTo>
                    <a:pt x="74" y="23"/>
                    <a:pt x="190" y="11"/>
                    <a:pt x="2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60" name="Freeform 48"/>
            <p:cNvSpPr>
              <a:spLocks/>
            </p:cNvSpPr>
            <p:nvPr/>
          </p:nvSpPr>
          <p:spPr bwMode="auto">
            <a:xfrm>
              <a:off x="2339" y="1720"/>
              <a:ext cx="174" cy="211"/>
            </a:xfrm>
            <a:custGeom>
              <a:avLst/>
              <a:gdLst>
                <a:gd name="T0" fmla="*/ 0 w 174"/>
                <a:gd name="T1" fmla="*/ 211 h 211"/>
                <a:gd name="T2" fmla="*/ 37 w 174"/>
                <a:gd name="T3" fmla="*/ 73 h 211"/>
                <a:gd name="T4" fmla="*/ 174 w 174"/>
                <a:gd name="T5" fmla="*/ 0 h 211"/>
                <a:gd name="T6" fmla="*/ 0 60000 65536"/>
                <a:gd name="T7" fmla="*/ 0 60000 65536"/>
                <a:gd name="T8" fmla="*/ 0 60000 65536"/>
                <a:gd name="T9" fmla="*/ 0 w 174"/>
                <a:gd name="T10" fmla="*/ 0 h 211"/>
                <a:gd name="T11" fmla="*/ 174 w 174"/>
                <a:gd name="T12" fmla="*/ 211 h 2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4" h="211">
                  <a:moveTo>
                    <a:pt x="0" y="211"/>
                  </a:moveTo>
                  <a:cubicBezTo>
                    <a:pt x="4" y="159"/>
                    <a:pt x="8" y="108"/>
                    <a:pt x="37" y="73"/>
                  </a:cubicBezTo>
                  <a:cubicBezTo>
                    <a:pt x="66" y="38"/>
                    <a:pt x="151" y="12"/>
                    <a:pt x="17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61" name="Oval 49"/>
            <p:cNvSpPr>
              <a:spLocks noChangeArrowheads="1"/>
            </p:cNvSpPr>
            <p:nvPr/>
          </p:nvSpPr>
          <p:spPr bwMode="auto">
            <a:xfrm>
              <a:off x="2462" y="1981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62" name="Oval 50"/>
            <p:cNvSpPr>
              <a:spLocks noChangeArrowheads="1"/>
            </p:cNvSpPr>
            <p:nvPr/>
          </p:nvSpPr>
          <p:spPr bwMode="auto">
            <a:xfrm>
              <a:off x="2938" y="1753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63" name="Freeform 51"/>
            <p:cNvSpPr>
              <a:spLocks/>
            </p:cNvSpPr>
            <p:nvPr/>
          </p:nvSpPr>
          <p:spPr bwMode="auto">
            <a:xfrm>
              <a:off x="2376" y="1976"/>
              <a:ext cx="91" cy="27"/>
            </a:xfrm>
            <a:custGeom>
              <a:avLst/>
              <a:gdLst>
                <a:gd name="T0" fmla="*/ 0 w 73"/>
                <a:gd name="T1" fmla="*/ 0 h 19"/>
                <a:gd name="T2" fmla="*/ 176 w 73"/>
                <a:gd name="T3" fmla="*/ 77 h 19"/>
                <a:gd name="T4" fmla="*/ 0 60000 65536"/>
                <a:gd name="T5" fmla="*/ 0 60000 65536"/>
                <a:gd name="T6" fmla="*/ 0 w 73"/>
                <a:gd name="T7" fmla="*/ 0 h 19"/>
                <a:gd name="T8" fmla="*/ 73 w 73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3" h="19">
                  <a:moveTo>
                    <a:pt x="0" y="0"/>
                  </a:moveTo>
                  <a:cubicBezTo>
                    <a:pt x="27" y="6"/>
                    <a:pt x="55" y="13"/>
                    <a:pt x="73" y="1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64" name="Oval 52"/>
            <p:cNvSpPr>
              <a:spLocks noChangeArrowheads="1"/>
            </p:cNvSpPr>
            <p:nvPr/>
          </p:nvSpPr>
          <p:spPr bwMode="auto">
            <a:xfrm>
              <a:off x="3089" y="1950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65" name="Line 53"/>
            <p:cNvSpPr>
              <a:spLocks noChangeShapeType="1"/>
            </p:cNvSpPr>
            <p:nvPr/>
          </p:nvSpPr>
          <p:spPr bwMode="auto">
            <a:xfrm>
              <a:off x="3025" y="1857"/>
              <a:ext cx="91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66" name="Freeform 54"/>
            <p:cNvSpPr>
              <a:spLocks/>
            </p:cNvSpPr>
            <p:nvPr/>
          </p:nvSpPr>
          <p:spPr bwMode="auto">
            <a:xfrm>
              <a:off x="3171" y="2049"/>
              <a:ext cx="87" cy="156"/>
            </a:xfrm>
            <a:custGeom>
              <a:avLst/>
              <a:gdLst>
                <a:gd name="T0" fmla="*/ 0 w 87"/>
                <a:gd name="T1" fmla="*/ 0 h 156"/>
                <a:gd name="T2" fmla="*/ 73 w 87"/>
                <a:gd name="T3" fmla="*/ 83 h 156"/>
                <a:gd name="T4" fmla="*/ 82 w 87"/>
                <a:gd name="T5" fmla="*/ 156 h 156"/>
                <a:gd name="T6" fmla="*/ 0 60000 65536"/>
                <a:gd name="T7" fmla="*/ 0 60000 65536"/>
                <a:gd name="T8" fmla="*/ 0 60000 65536"/>
                <a:gd name="T9" fmla="*/ 0 w 87"/>
                <a:gd name="T10" fmla="*/ 0 h 156"/>
                <a:gd name="T11" fmla="*/ 87 w 87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156">
                  <a:moveTo>
                    <a:pt x="0" y="0"/>
                  </a:moveTo>
                  <a:cubicBezTo>
                    <a:pt x="29" y="28"/>
                    <a:pt x="59" y="57"/>
                    <a:pt x="73" y="83"/>
                  </a:cubicBezTo>
                  <a:cubicBezTo>
                    <a:pt x="87" y="109"/>
                    <a:pt x="81" y="144"/>
                    <a:pt x="82" y="1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67" name="Oval 55"/>
            <p:cNvSpPr>
              <a:spLocks noChangeArrowheads="1"/>
            </p:cNvSpPr>
            <p:nvPr/>
          </p:nvSpPr>
          <p:spPr bwMode="auto">
            <a:xfrm>
              <a:off x="3436" y="1895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68" name="Freeform 56"/>
            <p:cNvSpPr>
              <a:spLocks/>
            </p:cNvSpPr>
            <p:nvPr/>
          </p:nvSpPr>
          <p:spPr bwMode="auto">
            <a:xfrm>
              <a:off x="3052" y="1794"/>
              <a:ext cx="403" cy="118"/>
            </a:xfrm>
            <a:custGeom>
              <a:avLst/>
              <a:gdLst>
                <a:gd name="T0" fmla="*/ 0 w 403"/>
                <a:gd name="T1" fmla="*/ 9 h 118"/>
                <a:gd name="T2" fmla="*/ 183 w 403"/>
                <a:gd name="T3" fmla="*/ 18 h 118"/>
                <a:gd name="T4" fmla="*/ 403 w 403"/>
                <a:gd name="T5" fmla="*/ 118 h 118"/>
                <a:gd name="T6" fmla="*/ 0 60000 65536"/>
                <a:gd name="T7" fmla="*/ 0 60000 65536"/>
                <a:gd name="T8" fmla="*/ 0 60000 65536"/>
                <a:gd name="T9" fmla="*/ 0 w 403"/>
                <a:gd name="T10" fmla="*/ 0 h 118"/>
                <a:gd name="T11" fmla="*/ 403 w 403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3" h="118">
                  <a:moveTo>
                    <a:pt x="0" y="9"/>
                  </a:moveTo>
                  <a:cubicBezTo>
                    <a:pt x="58" y="4"/>
                    <a:pt x="116" y="0"/>
                    <a:pt x="183" y="18"/>
                  </a:cubicBezTo>
                  <a:cubicBezTo>
                    <a:pt x="250" y="36"/>
                    <a:pt x="366" y="101"/>
                    <a:pt x="403" y="11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69" name="Freeform 57"/>
            <p:cNvSpPr>
              <a:spLocks/>
            </p:cNvSpPr>
            <p:nvPr/>
          </p:nvSpPr>
          <p:spPr bwMode="auto">
            <a:xfrm>
              <a:off x="3546" y="1976"/>
              <a:ext cx="320" cy="229"/>
            </a:xfrm>
            <a:custGeom>
              <a:avLst/>
              <a:gdLst>
                <a:gd name="T0" fmla="*/ 0 w 320"/>
                <a:gd name="T1" fmla="*/ 0 h 229"/>
                <a:gd name="T2" fmla="*/ 183 w 320"/>
                <a:gd name="T3" fmla="*/ 83 h 229"/>
                <a:gd name="T4" fmla="*/ 320 w 320"/>
                <a:gd name="T5" fmla="*/ 229 h 229"/>
                <a:gd name="T6" fmla="*/ 0 60000 65536"/>
                <a:gd name="T7" fmla="*/ 0 60000 65536"/>
                <a:gd name="T8" fmla="*/ 0 60000 65536"/>
                <a:gd name="T9" fmla="*/ 0 w 320"/>
                <a:gd name="T10" fmla="*/ 0 h 229"/>
                <a:gd name="T11" fmla="*/ 320 w 320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0" h="229">
                  <a:moveTo>
                    <a:pt x="0" y="0"/>
                  </a:moveTo>
                  <a:cubicBezTo>
                    <a:pt x="65" y="22"/>
                    <a:pt x="130" y="45"/>
                    <a:pt x="183" y="83"/>
                  </a:cubicBezTo>
                  <a:cubicBezTo>
                    <a:pt x="236" y="121"/>
                    <a:pt x="297" y="205"/>
                    <a:pt x="320" y="22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7395" name="Group 95"/>
          <p:cNvGrpSpPr>
            <a:grpSpLocks/>
          </p:cNvGrpSpPr>
          <p:nvPr/>
        </p:nvGrpSpPr>
        <p:grpSpPr bwMode="auto">
          <a:xfrm>
            <a:off x="2162175" y="1447800"/>
            <a:ext cx="4730750" cy="1490663"/>
            <a:chOff x="1362" y="261"/>
            <a:chExt cx="2980" cy="939"/>
          </a:xfrm>
        </p:grpSpPr>
        <p:sp>
          <p:nvSpPr>
            <p:cNvPr id="187424" name="Oval 5"/>
            <p:cNvSpPr>
              <a:spLocks noChangeArrowheads="1"/>
            </p:cNvSpPr>
            <p:nvPr/>
          </p:nvSpPr>
          <p:spPr bwMode="auto">
            <a:xfrm>
              <a:off x="1880" y="809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25" name="Oval 6"/>
            <p:cNvSpPr>
              <a:spLocks noChangeArrowheads="1"/>
            </p:cNvSpPr>
            <p:nvPr/>
          </p:nvSpPr>
          <p:spPr bwMode="auto">
            <a:xfrm>
              <a:off x="2488" y="813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26" name="Oval 7"/>
            <p:cNvSpPr>
              <a:spLocks noChangeArrowheads="1"/>
            </p:cNvSpPr>
            <p:nvPr/>
          </p:nvSpPr>
          <p:spPr bwMode="auto">
            <a:xfrm>
              <a:off x="2147" y="516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27" name="Oval 8"/>
            <p:cNvSpPr>
              <a:spLocks noChangeArrowheads="1"/>
            </p:cNvSpPr>
            <p:nvPr/>
          </p:nvSpPr>
          <p:spPr bwMode="auto">
            <a:xfrm>
              <a:off x="2417" y="265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28" name="Line 11"/>
            <p:cNvSpPr>
              <a:spLocks noChangeShapeType="1"/>
            </p:cNvSpPr>
            <p:nvPr/>
          </p:nvSpPr>
          <p:spPr bwMode="auto">
            <a:xfrm>
              <a:off x="1362" y="864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29" name="Line 12"/>
            <p:cNvSpPr>
              <a:spLocks noChangeShapeType="1"/>
            </p:cNvSpPr>
            <p:nvPr/>
          </p:nvSpPr>
          <p:spPr bwMode="auto">
            <a:xfrm>
              <a:off x="1998" y="869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30" name="Oval 13"/>
            <p:cNvSpPr>
              <a:spLocks noChangeArrowheads="1"/>
            </p:cNvSpPr>
            <p:nvPr/>
          </p:nvSpPr>
          <p:spPr bwMode="auto">
            <a:xfrm>
              <a:off x="3114" y="809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31" name="Line 14"/>
            <p:cNvSpPr>
              <a:spLocks noChangeShapeType="1"/>
            </p:cNvSpPr>
            <p:nvPr/>
          </p:nvSpPr>
          <p:spPr bwMode="auto">
            <a:xfrm>
              <a:off x="2606" y="865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32" name="Oval 15"/>
            <p:cNvSpPr>
              <a:spLocks noChangeArrowheads="1"/>
            </p:cNvSpPr>
            <p:nvPr/>
          </p:nvSpPr>
          <p:spPr bwMode="auto">
            <a:xfrm>
              <a:off x="3727" y="809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33" name="Line 16"/>
            <p:cNvSpPr>
              <a:spLocks noChangeShapeType="1"/>
            </p:cNvSpPr>
            <p:nvPr/>
          </p:nvSpPr>
          <p:spPr bwMode="auto">
            <a:xfrm>
              <a:off x="3228" y="865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34" name="Line 17"/>
            <p:cNvSpPr>
              <a:spLocks noChangeShapeType="1"/>
            </p:cNvSpPr>
            <p:nvPr/>
          </p:nvSpPr>
          <p:spPr bwMode="auto">
            <a:xfrm>
              <a:off x="3840" y="864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35" name="Freeform 20"/>
            <p:cNvSpPr>
              <a:spLocks/>
            </p:cNvSpPr>
            <p:nvPr/>
          </p:nvSpPr>
          <p:spPr bwMode="auto">
            <a:xfrm>
              <a:off x="1923" y="566"/>
              <a:ext cx="220" cy="247"/>
            </a:xfrm>
            <a:custGeom>
              <a:avLst/>
              <a:gdLst>
                <a:gd name="T0" fmla="*/ 0 w 220"/>
                <a:gd name="T1" fmla="*/ 247 h 247"/>
                <a:gd name="T2" fmla="*/ 37 w 220"/>
                <a:gd name="T3" fmla="*/ 64 h 247"/>
                <a:gd name="T4" fmla="*/ 220 w 220"/>
                <a:gd name="T5" fmla="*/ 0 h 247"/>
                <a:gd name="T6" fmla="*/ 0 60000 65536"/>
                <a:gd name="T7" fmla="*/ 0 60000 65536"/>
                <a:gd name="T8" fmla="*/ 0 60000 65536"/>
                <a:gd name="T9" fmla="*/ 0 w 220"/>
                <a:gd name="T10" fmla="*/ 0 h 247"/>
                <a:gd name="T11" fmla="*/ 220 w 220"/>
                <a:gd name="T12" fmla="*/ 247 h 2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" h="247">
                  <a:moveTo>
                    <a:pt x="0" y="247"/>
                  </a:moveTo>
                  <a:cubicBezTo>
                    <a:pt x="0" y="176"/>
                    <a:pt x="0" y="105"/>
                    <a:pt x="37" y="64"/>
                  </a:cubicBezTo>
                  <a:cubicBezTo>
                    <a:pt x="74" y="23"/>
                    <a:pt x="190" y="11"/>
                    <a:pt x="2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36" name="Freeform 21"/>
            <p:cNvSpPr>
              <a:spLocks/>
            </p:cNvSpPr>
            <p:nvPr/>
          </p:nvSpPr>
          <p:spPr bwMode="auto">
            <a:xfrm>
              <a:off x="2243" y="328"/>
              <a:ext cx="174" cy="211"/>
            </a:xfrm>
            <a:custGeom>
              <a:avLst/>
              <a:gdLst>
                <a:gd name="T0" fmla="*/ 0 w 174"/>
                <a:gd name="T1" fmla="*/ 211 h 211"/>
                <a:gd name="T2" fmla="*/ 37 w 174"/>
                <a:gd name="T3" fmla="*/ 73 h 211"/>
                <a:gd name="T4" fmla="*/ 174 w 174"/>
                <a:gd name="T5" fmla="*/ 0 h 211"/>
                <a:gd name="T6" fmla="*/ 0 60000 65536"/>
                <a:gd name="T7" fmla="*/ 0 60000 65536"/>
                <a:gd name="T8" fmla="*/ 0 60000 65536"/>
                <a:gd name="T9" fmla="*/ 0 w 174"/>
                <a:gd name="T10" fmla="*/ 0 h 211"/>
                <a:gd name="T11" fmla="*/ 174 w 174"/>
                <a:gd name="T12" fmla="*/ 211 h 2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4" h="211">
                  <a:moveTo>
                    <a:pt x="0" y="211"/>
                  </a:moveTo>
                  <a:cubicBezTo>
                    <a:pt x="4" y="159"/>
                    <a:pt x="8" y="108"/>
                    <a:pt x="37" y="73"/>
                  </a:cubicBezTo>
                  <a:cubicBezTo>
                    <a:pt x="66" y="38"/>
                    <a:pt x="151" y="12"/>
                    <a:pt x="17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37" name="Oval 22"/>
            <p:cNvSpPr>
              <a:spLocks noChangeArrowheads="1"/>
            </p:cNvSpPr>
            <p:nvPr/>
          </p:nvSpPr>
          <p:spPr bwMode="auto">
            <a:xfrm>
              <a:off x="2366" y="589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38" name="Oval 23"/>
            <p:cNvSpPr>
              <a:spLocks noChangeArrowheads="1"/>
            </p:cNvSpPr>
            <p:nvPr/>
          </p:nvSpPr>
          <p:spPr bwMode="auto">
            <a:xfrm>
              <a:off x="2842" y="361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39" name="Freeform 24"/>
            <p:cNvSpPr>
              <a:spLocks/>
            </p:cNvSpPr>
            <p:nvPr/>
          </p:nvSpPr>
          <p:spPr bwMode="auto">
            <a:xfrm>
              <a:off x="2536" y="261"/>
              <a:ext cx="338" cy="113"/>
            </a:xfrm>
            <a:custGeom>
              <a:avLst/>
              <a:gdLst>
                <a:gd name="T0" fmla="*/ 0 w 338"/>
                <a:gd name="T1" fmla="*/ 40 h 113"/>
                <a:gd name="T2" fmla="*/ 173 w 338"/>
                <a:gd name="T3" fmla="*/ 12 h 113"/>
                <a:gd name="T4" fmla="*/ 338 w 338"/>
                <a:gd name="T5" fmla="*/ 113 h 113"/>
                <a:gd name="T6" fmla="*/ 0 60000 65536"/>
                <a:gd name="T7" fmla="*/ 0 60000 65536"/>
                <a:gd name="T8" fmla="*/ 0 60000 65536"/>
                <a:gd name="T9" fmla="*/ 0 w 338"/>
                <a:gd name="T10" fmla="*/ 0 h 113"/>
                <a:gd name="T11" fmla="*/ 338 w 338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8" h="113">
                  <a:moveTo>
                    <a:pt x="0" y="40"/>
                  </a:moveTo>
                  <a:cubicBezTo>
                    <a:pt x="58" y="20"/>
                    <a:pt x="117" y="0"/>
                    <a:pt x="173" y="12"/>
                  </a:cubicBezTo>
                  <a:cubicBezTo>
                    <a:pt x="229" y="24"/>
                    <a:pt x="311" y="96"/>
                    <a:pt x="338" y="113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0" name="Freeform 25"/>
            <p:cNvSpPr>
              <a:spLocks/>
            </p:cNvSpPr>
            <p:nvPr/>
          </p:nvSpPr>
          <p:spPr bwMode="auto">
            <a:xfrm>
              <a:off x="2280" y="584"/>
              <a:ext cx="91" cy="27"/>
            </a:xfrm>
            <a:custGeom>
              <a:avLst/>
              <a:gdLst>
                <a:gd name="T0" fmla="*/ 0 w 73"/>
                <a:gd name="T1" fmla="*/ 0 h 19"/>
                <a:gd name="T2" fmla="*/ 176 w 73"/>
                <a:gd name="T3" fmla="*/ 77 h 19"/>
                <a:gd name="T4" fmla="*/ 0 60000 65536"/>
                <a:gd name="T5" fmla="*/ 0 60000 65536"/>
                <a:gd name="T6" fmla="*/ 0 w 73"/>
                <a:gd name="T7" fmla="*/ 0 h 19"/>
                <a:gd name="T8" fmla="*/ 73 w 73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3" h="19">
                  <a:moveTo>
                    <a:pt x="0" y="0"/>
                  </a:moveTo>
                  <a:cubicBezTo>
                    <a:pt x="27" y="6"/>
                    <a:pt x="55" y="13"/>
                    <a:pt x="73" y="1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1" name="Freeform 26"/>
            <p:cNvSpPr>
              <a:spLocks/>
            </p:cNvSpPr>
            <p:nvPr/>
          </p:nvSpPr>
          <p:spPr bwMode="auto">
            <a:xfrm>
              <a:off x="2444" y="685"/>
              <a:ext cx="110" cy="137"/>
            </a:xfrm>
            <a:custGeom>
              <a:avLst/>
              <a:gdLst>
                <a:gd name="T0" fmla="*/ 0 w 110"/>
                <a:gd name="T1" fmla="*/ 0 h 137"/>
                <a:gd name="T2" fmla="*/ 92 w 110"/>
                <a:gd name="T3" fmla="*/ 46 h 137"/>
                <a:gd name="T4" fmla="*/ 110 w 110"/>
                <a:gd name="T5" fmla="*/ 137 h 137"/>
                <a:gd name="T6" fmla="*/ 0 60000 65536"/>
                <a:gd name="T7" fmla="*/ 0 60000 65536"/>
                <a:gd name="T8" fmla="*/ 0 60000 65536"/>
                <a:gd name="T9" fmla="*/ 0 w 110"/>
                <a:gd name="T10" fmla="*/ 0 h 137"/>
                <a:gd name="T11" fmla="*/ 110 w 110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" h="137">
                  <a:moveTo>
                    <a:pt x="0" y="0"/>
                  </a:moveTo>
                  <a:cubicBezTo>
                    <a:pt x="37" y="11"/>
                    <a:pt x="74" y="23"/>
                    <a:pt x="92" y="46"/>
                  </a:cubicBezTo>
                  <a:cubicBezTo>
                    <a:pt x="110" y="69"/>
                    <a:pt x="107" y="122"/>
                    <a:pt x="110" y="137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2" name="Oval 27"/>
            <p:cNvSpPr>
              <a:spLocks noChangeArrowheads="1"/>
            </p:cNvSpPr>
            <p:nvPr/>
          </p:nvSpPr>
          <p:spPr bwMode="auto">
            <a:xfrm>
              <a:off x="2993" y="558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43" name="Line 28"/>
            <p:cNvSpPr>
              <a:spLocks noChangeShapeType="1"/>
            </p:cNvSpPr>
            <p:nvPr/>
          </p:nvSpPr>
          <p:spPr bwMode="auto">
            <a:xfrm>
              <a:off x="2929" y="465"/>
              <a:ext cx="91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4" name="Freeform 29"/>
            <p:cNvSpPr>
              <a:spLocks/>
            </p:cNvSpPr>
            <p:nvPr/>
          </p:nvSpPr>
          <p:spPr bwMode="auto">
            <a:xfrm>
              <a:off x="3075" y="657"/>
              <a:ext cx="87" cy="156"/>
            </a:xfrm>
            <a:custGeom>
              <a:avLst/>
              <a:gdLst>
                <a:gd name="T0" fmla="*/ 0 w 87"/>
                <a:gd name="T1" fmla="*/ 0 h 156"/>
                <a:gd name="T2" fmla="*/ 73 w 87"/>
                <a:gd name="T3" fmla="*/ 83 h 156"/>
                <a:gd name="T4" fmla="*/ 82 w 87"/>
                <a:gd name="T5" fmla="*/ 156 h 156"/>
                <a:gd name="T6" fmla="*/ 0 60000 65536"/>
                <a:gd name="T7" fmla="*/ 0 60000 65536"/>
                <a:gd name="T8" fmla="*/ 0 60000 65536"/>
                <a:gd name="T9" fmla="*/ 0 w 87"/>
                <a:gd name="T10" fmla="*/ 0 h 156"/>
                <a:gd name="T11" fmla="*/ 87 w 87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156">
                  <a:moveTo>
                    <a:pt x="0" y="0"/>
                  </a:moveTo>
                  <a:cubicBezTo>
                    <a:pt x="29" y="28"/>
                    <a:pt x="59" y="57"/>
                    <a:pt x="73" y="83"/>
                  </a:cubicBezTo>
                  <a:cubicBezTo>
                    <a:pt x="87" y="109"/>
                    <a:pt x="81" y="144"/>
                    <a:pt x="82" y="1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5" name="Oval 30"/>
            <p:cNvSpPr>
              <a:spLocks noChangeArrowheads="1"/>
            </p:cNvSpPr>
            <p:nvPr/>
          </p:nvSpPr>
          <p:spPr bwMode="auto">
            <a:xfrm>
              <a:off x="3340" y="503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46" name="Freeform 31"/>
            <p:cNvSpPr>
              <a:spLocks/>
            </p:cNvSpPr>
            <p:nvPr/>
          </p:nvSpPr>
          <p:spPr bwMode="auto">
            <a:xfrm>
              <a:off x="2956" y="402"/>
              <a:ext cx="403" cy="118"/>
            </a:xfrm>
            <a:custGeom>
              <a:avLst/>
              <a:gdLst>
                <a:gd name="T0" fmla="*/ 0 w 403"/>
                <a:gd name="T1" fmla="*/ 9 h 118"/>
                <a:gd name="T2" fmla="*/ 183 w 403"/>
                <a:gd name="T3" fmla="*/ 18 h 118"/>
                <a:gd name="T4" fmla="*/ 403 w 403"/>
                <a:gd name="T5" fmla="*/ 118 h 118"/>
                <a:gd name="T6" fmla="*/ 0 60000 65536"/>
                <a:gd name="T7" fmla="*/ 0 60000 65536"/>
                <a:gd name="T8" fmla="*/ 0 60000 65536"/>
                <a:gd name="T9" fmla="*/ 0 w 403"/>
                <a:gd name="T10" fmla="*/ 0 h 118"/>
                <a:gd name="T11" fmla="*/ 403 w 403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3" h="118">
                  <a:moveTo>
                    <a:pt x="0" y="9"/>
                  </a:moveTo>
                  <a:cubicBezTo>
                    <a:pt x="58" y="4"/>
                    <a:pt x="116" y="0"/>
                    <a:pt x="183" y="18"/>
                  </a:cubicBezTo>
                  <a:cubicBezTo>
                    <a:pt x="250" y="36"/>
                    <a:pt x="366" y="101"/>
                    <a:pt x="403" y="11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7" name="Freeform 32"/>
            <p:cNvSpPr>
              <a:spLocks/>
            </p:cNvSpPr>
            <p:nvPr/>
          </p:nvSpPr>
          <p:spPr bwMode="auto">
            <a:xfrm>
              <a:off x="3450" y="584"/>
              <a:ext cx="320" cy="229"/>
            </a:xfrm>
            <a:custGeom>
              <a:avLst/>
              <a:gdLst>
                <a:gd name="T0" fmla="*/ 0 w 320"/>
                <a:gd name="T1" fmla="*/ 0 h 229"/>
                <a:gd name="T2" fmla="*/ 183 w 320"/>
                <a:gd name="T3" fmla="*/ 83 h 229"/>
                <a:gd name="T4" fmla="*/ 320 w 320"/>
                <a:gd name="T5" fmla="*/ 229 h 229"/>
                <a:gd name="T6" fmla="*/ 0 60000 65536"/>
                <a:gd name="T7" fmla="*/ 0 60000 65536"/>
                <a:gd name="T8" fmla="*/ 0 60000 65536"/>
                <a:gd name="T9" fmla="*/ 0 w 320"/>
                <a:gd name="T10" fmla="*/ 0 h 229"/>
                <a:gd name="T11" fmla="*/ 320 w 320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0" h="229">
                  <a:moveTo>
                    <a:pt x="0" y="0"/>
                  </a:moveTo>
                  <a:cubicBezTo>
                    <a:pt x="65" y="22"/>
                    <a:pt x="130" y="45"/>
                    <a:pt x="183" y="83"/>
                  </a:cubicBezTo>
                  <a:cubicBezTo>
                    <a:pt x="236" y="121"/>
                    <a:pt x="297" y="205"/>
                    <a:pt x="320" y="22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48" name="Freeform 65"/>
            <p:cNvSpPr>
              <a:spLocks/>
            </p:cNvSpPr>
            <p:nvPr/>
          </p:nvSpPr>
          <p:spPr bwMode="auto">
            <a:xfrm>
              <a:off x="1968" y="912"/>
              <a:ext cx="1824" cy="288"/>
            </a:xfrm>
            <a:custGeom>
              <a:avLst/>
              <a:gdLst>
                <a:gd name="T0" fmla="*/ 1824 w 1824"/>
                <a:gd name="T1" fmla="*/ 0 h 288"/>
                <a:gd name="T2" fmla="*/ 1008 w 1824"/>
                <a:gd name="T3" fmla="*/ 288 h 288"/>
                <a:gd name="T4" fmla="*/ 0 w 1824"/>
                <a:gd name="T5" fmla="*/ 0 h 288"/>
                <a:gd name="T6" fmla="*/ 0 60000 65536"/>
                <a:gd name="T7" fmla="*/ 0 60000 65536"/>
                <a:gd name="T8" fmla="*/ 0 60000 65536"/>
                <a:gd name="T9" fmla="*/ 0 w 1824"/>
                <a:gd name="T10" fmla="*/ 0 h 288"/>
                <a:gd name="T11" fmla="*/ 1824 w 182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288">
                  <a:moveTo>
                    <a:pt x="1824" y="0"/>
                  </a:moveTo>
                  <a:cubicBezTo>
                    <a:pt x="1568" y="144"/>
                    <a:pt x="1312" y="288"/>
                    <a:pt x="1008" y="288"/>
                  </a:cubicBezTo>
                  <a:cubicBezTo>
                    <a:pt x="704" y="288"/>
                    <a:pt x="168" y="4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46" name="Freeform 66"/>
          <p:cNvSpPr>
            <a:spLocks/>
          </p:cNvSpPr>
          <p:nvPr/>
        </p:nvSpPr>
        <p:spPr bwMode="auto">
          <a:xfrm>
            <a:off x="3200400" y="4114800"/>
            <a:ext cx="2895600" cy="457200"/>
          </a:xfrm>
          <a:custGeom>
            <a:avLst/>
            <a:gdLst>
              <a:gd name="T0" fmla="*/ 2147483647 w 1824"/>
              <a:gd name="T1" fmla="*/ 0 h 288"/>
              <a:gd name="T2" fmla="*/ 2147483647 w 1824"/>
              <a:gd name="T3" fmla="*/ 2147483647 h 288"/>
              <a:gd name="T4" fmla="*/ 0 w 1824"/>
              <a:gd name="T5" fmla="*/ 0 h 288"/>
              <a:gd name="T6" fmla="*/ 0 60000 65536"/>
              <a:gd name="T7" fmla="*/ 0 60000 65536"/>
              <a:gd name="T8" fmla="*/ 0 60000 65536"/>
              <a:gd name="T9" fmla="*/ 0 w 1824"/>
              <a:gd name="T10" fmla="*/ 0 h 288"/>
              <a:gd name="T11" fmla="*/ 1824 w 1824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4" h="288">
                <a:moveTo>
                  <a:pt x="1824" y="0"/>
                </a:moveTo>
                <a:cubicBezTo>
                  <a:pt x="1568" y="144"/>
                  <a:pt x="1312" y="288"/>
                  <a:pt x="1008" y="288"/>
                </a:cubicBezTo>
                <a:cubicBezTo>
                  <a:pt x="704" y="288"/>
                  <a:pt x="168" y="48"/>
                  <a:pt x="0" y="0"/>
                </a:cubicBezTo>
              </a:path>
            </a:pathLst>
          </a:custGeom>
          <a:noFill/>
          <a:ln w="9525" cap="flat" cmpd="sng">
            <a:solidFill>
              <a:srgbClr val="339966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47" name="Freeform 67"/>
          <p:cNvSpPr>
            <a:spLocks/>
          </p:cNvSpPr>
          <p:nvPr/>
        </p:nvSpPr>
        <p:spPr bwMode="auto">
          <a:xfrm>
            <a:off x="4187825" y="3160713"/>
            <a:ext cx="536575" cy="179387"/>
          </a:xfrm>
          <a:custGeom>
            <a:avLst/>
            <a:gdLst>
              <a:gd name="T0" fmla="*/ 0 w 338"/>
              <a:gd name="T1" fmla="*/ 2147483647 h 113"/>
              <a:gd name="T2" fmla="*/ 2147483647 w 338"/>
              <a:gd name="T3" fmla="*/ 2147483647 h 113"/>
              <a:gd name="T4" fmla="*/ 2147483647 w 338"/>
              <a:gd name="T5" fmla="*/ 2147483647 h 113"/>
              <a:gd name="T6" fmla="*/ 0 60000 65536"/>
              <a:gd name="T7" fmla="*/ 0 60000 65536"/>
              <a:gd name="T8" fmla="*/ 0 60000 65536"/>
              <a:gd name="T9" fmla="*/ 0 w 338"/>
              <a:gd name="T10" fmla="*/ 0 h 113"/>
              <a:gd name="T11" fmla="*/ 338 w 338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8" h="113">
                <a:moveTo>
                  <a:pt x="0" y="40"/>
                </a:moveTo>
                <a:cubicBezTo>
                  <a:pt x="58" y="20"/>
                  <a:pt x="117" y="0"/>
                  <a:pt x="173" y="12"/>
                </a:cubicBezTo>
                <a:cubicBezTo>
                  <a:pt x="229" y="24"/>
                  <a:pt x="311" y="96"/>
                  <a:pt x="338" y="113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49" name="Freeform 69"/>
          <p:cNvSpPr>
            <a:spLocks/>
          </p:cNvSpPr>
          <p:nvPr/>
        </p:nvSpPr>
        <p:spPr bwMode="auto">
          <a:xfrm>
            <a:off x="4038600" y="3770313"/>
            <a:ext cx="174625" cy="217487"/>
          </a:xfrm>
          <a:custGeom>
            <a:avLst/>
            <a:gdLst>
              <a:gd name="T0" fmla="*/ 0 w 110"/>
              <a:gd name="T1" fmla="*/ 0 h 137"/>
              <a:gd name="T2" fmla="*/ 2147483647 w 110"/>
              <a:gd name="T3" fmla="*/ 2147483647 h 137"/>
              <a:gd name="T4" fmla="*/ 2147483647 w 110"/>
              <a:gd name="T5" fmla="*/ 2147483647 h 137"/>
              <a:gd name="T6" fmla="*/ 0 60000 65536"/>
              <a:gd name="T7" fmla="*/ 0 60000 65536"/>
              <a:gd name="T8" fmla="*/ 0 60000 65536"/>
              <a:gd name="T9" fmla="*/ 0 w 110"/>
              <a:gd name="T10" fmla="*/ 0 h 137"/>
              <a:gd name="T11" fmla="*/ 110 w 110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" h="137">
                <a:moveTo>
                  <a:pt x="0" y="0"/>
                </a:moveTo>
                <a:cubicBezTo>
                  <a:pt x="37" y="11"/>
                  <a:pt x="74" y="23"/>
                  <a:pt x="92" y="46"/>
                </a:cubicBezTo>
                <a:cubicBezTo>
                  <a:pt x="110" y="69"/>
                  <a:pt x="107" y="122"/>
                  <a:pt x="110" y="137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50" name="Line 70"/>
          <p:cNvSpPr>
            <a:spLocks noChangeShapeType="1"/>
          </p:cNvSpPr>
          <p:nvPr/>
        </p:nvSpPr>
        <p:spPr bwMode="auto">
          <a:xfrm>
            <a:off x="5257800" y="4075113"/>
            <a:ext cx="796925" cy="0"/>
          </a:xfrm>
          <a:prstGeom prst="line">
            <a:avLst/>
          </a:prstGeom>
          <a:noFill/>
          <a:ln w="9525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2438400" y="5105400"/>
            <a:ext cx="4730750" cy="1447800"/>
            <a:chOff x="1536" y="2784"/>
            <a:chExt cx="2980" cy="912"/>
          </a:xfrm>
        </p:grpSpPr>
        <p:sp>
          <p:nvSpPr>
            <p:cNvPr id="187402" name="Oval 72"/>
            <p:cNvSpPr>
              <a:spLocks noChangeArrowheads="1"/>
            </p:cNvSpPr>
            <p:nvPr/>
          </p:nvSpPr>
          <p:spPr bwMode="auto">
            <a:xfrm>
              <a:off x="2054" y="3328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03" name="Oval 73"/>
            <p:cNvSpPr>
              <a:spLocks noChangeArrowheads="1"/>
            </p:cNvSpPr>
            <p:nvPr/>
          </p:nvSpPr>
          <p:spPr bwMode="auto">
            <a:xfrm>
              <a:off x="2662" y="3332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04" name="Oval 74"/>
            <p:cNvSpPr>
              <a:spLocks noChangeArrowheads="1"/>
            </p:cNvSpPr>
            <p:nvPr/>
          </p:nvSpPr>
          <p:spPr bwMode="auto">
            <a:xfrm>
              <a:off x="2321" y="3035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05" name="Oval 75"/>
            <p:cNvSpPr>
              <a:spLocks noChangeArrowheads="1"/>
            </p:cNvSpPr>
            <p:nvPr/>
          </p:nvSpPr>
          <p:spPr bwMode="auto">
            <a:xfrm>
              <a:off x="2591" y="2784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06" name="Line 76"/>
            <p:cNvSpPr>
              <a:spLocks noChangeShapeType="1"/>
            </p:cNvSpPr>
            <p:nvPr/>
          </p:nvSpPr>
          <p:spPr bwMode="auto">
            <a:xfrm>
              <a:off x="1536" y="3383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07" name="Line 77"/>
            <p:cNvSpPr>
              <a:spLocks noChangeShapeType="1"/>
            </p:cNvSpPr>
            <p:nvPr/>
          </p:nvSpPr>
          <p:spPr bwMode="auto">
            <a:xfrm>
              <a:off x="2172" y="3388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08" name="Oval 78"/>
            <p:cNvSpPr>
              <a:spLocks noChangeArrowheads="1"/>
            </p:cNvSpPr>
            <p:nvPr/>
          </p:nvSpPr>
          <p:spPr bwMode="auto">
            <a:xfrm>
              <a:off x="3288" y="3328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09" name="Line 79"/>
            <p:cNvSpPr>
              <a:spLocks noChangeShapeType="1"/>
            </p:cNvSpPr>
            <p:nvPr/>
          </p:nvSpPr>
          <p:spPr bwMode="auto">
            <a:xfrm>
              <a:off x="2780" y="3384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0" name="Oval 80"/>
            <p:cNvSpPr>
              <a:spLocks noChangeArrowheads="1"/>
            </p:cNvSpPr>
            <p:nvPr/>
          </p:nvSpPr>
          <p:spPr bwMode="auto">
            <a:xfrm>
              <a:off x="3901" y="3328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11" name="Line 81"/>
            <p:cNvSpPr>
              <a:spLocks noChangeShapeType="1"/>
            </p:cNvSpPr>
            <p:nvPr/>
          </p:nvSpPr>
          <p:spPr bwMode="auto">
            <a:xfrm>
              <a:off x="4014" y="3383"/>
              <a:ext cx="5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2" name="Freeform 82"/>
            <p:cNvSpPr>
              <a:spLocks/>
            </p:cNvSpPr>
            <p:nvPr/>
          </p:nvSpPr>
          <p:spPr bwMode="auto">
            <a:xfrm>
              <a:off x="2097" y="3085"/>
              <a:ext cx="220" cy="247"/>
            </a:xfrm>
            <a:custGeom>
              <a:avLst/>
              <a:gdLst>
                <a:gd name="T0" fmla="*/ 0 w 220"/>
                <a:gd name="T1" fmla="*/ 247 h 247"/>
                <a:gd name="T2" fmla="*/ 37 w 220"/>
                <a:gd name="T3" fmla="*/ 64 h 247"/>
                <a:gd name="T4" fmla="*/ 220 w 220"/>
                <a:gd name="T5" fmla="*/ 0 h 247"/>
                <a:gd name="T6" fmla="*/ 0 60000 65536"/>
                <a:gd name="T7" fmla="*/ 0 60000 65536"/>
                <a:gd name="T8" fmla="*/ 0 60000 65536"/>
                <a:gd name="T9" fmla="*/ 0 w 220"/>
                <a:gd name="T10" fmla="*/ 0 h 247"/>
                <a:gd name="T11" fmla="*/ 220 w 220"/>
                <a:gd name="T12" fmla="*/ 247 h 2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" h="247">
                  <a:moveTo>
                    <a:pt x="0" y="247"/>
                  </a:moveTo>
                  <a:cubicBezTo>
                    <a:pt x="0" y="176"/>
                    <a:pt x="0" y="105"/>
                    <a:pt x="37" y="64"/>
                  </a:cubicBezTo>
                  <a:cubicBezTo>
                    <a:pt x="74" y="23"/>
                    <a:pt x="190" y="11"/>
                    <a:pt x="22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3" name="Freeform 83"/>
            <p:cNvSpPr>
              <a:spLocks/>
            </p:cNvSpPr>
            <p:nvPr/>
          </p:nvSpPr>
          <p:spPr bwMode="auto">
            <a:xfrm>
              <a:off x="2417" y="2847"/>
              <a:ext cx="174" cy="211"/>
            </a:xfrm>
            <a:custGeom>
              <a:avLst/>
              <a:gdLst>
                <a:gd name="T0" fmla="*/ 0 w 174"/>
                <a:gd name="T1" fmla="*/ 211 h 211"/>
                <a:gd name="T2" fmla="*/ 37 w 174"/>
                <a:gd name="T3" fmla="*/ 73 h 211"/>
                <a:gd name="T4" fmla="*/ 174 w 174"/>
                <a:gd name="T5" fmla="*/ 0 h 211"/>
                <a:gd name="T6" fmla="*/ 0 60000 65536"/>
                <a:gd name="T7" fmla="*/ 0 60000 65536"/>
                <a:gd name="T8" fmla="*/ 0 60000 65536"/>
                <a:gd name="T9" fmla="*/ 0 w 174"/>
                <a:gd name="T10" fmla="*/ 0 h 211"/>
                <a:gd name="T11" fmla="*/ 174 w 174"/>
                <a:gd name="T12" fmla="*/ 211 h 2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4" h="211">
                  <a:moveTo>
                    <a:pt x="0" y="211"/>
                  </a:moveTo>
                  <a:cubicBezTo>
                    <a:pt x="4" y="159"/>
                    <a:pt x="8" y="108"/>
                    <a:pt x="37" y="73"/>
                  </a:cubicBezTo>
                  <a:cubicBezTo>
                    <a:pt x="66" y="38"/>
                    <a:pt x="151" y="12"/>
                    <a:pt x="174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4" name="Oval 84"/>
            <p:cNvSpPr>
              <a:spLocks noChangeArrowheads="1"/>
            </p:cNvSpPr>
            <p:nvPr/>
          </p:nvSpPr>
          <p:spPr bwMode="auto">
            <a:xfrm>
              <a:off x="2540" y="3108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15" name="Oval 85"/>
            <p:cNvSpPr>
              <a:spLocks noChangeArrowheads="1"/>
            </p:cNvSpPr>
            <p:nvPr/>
          </p:nvSpPr>
          <p:spPr bwMode="auto">
            <a:xfrm>
              <a:off x="3016" y="2880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16" name="Freeform 86"/>
            <p:cNvSpPr>
              <a:spLocks/>
            </p:cNvSpPr>
            <p:nvPr/>
          </p:nvSpPr>
          <p:spPr bwMode="auto">
            <a:xfrm>
              <a:off x="2454" y="3103"/>
              <a:ext cx="91" cy="27"/>
            </a:xfrm>
            <a:custGeom>
              <a:avLst/>
              <a:gdLst>
                <a:gd name="T0" fmla="*/ 0 w 73"/>
                <a:gd name="T1" fmla="*/ 0 h 19"/>
                <a:gd name="T2" fmla="*/ 176 w 73"/>
                <a:gd name="T3" fmla="*/ 77 h 19"/>
                <a:gd name="T4" fmla="*/ 0 60000 65536"/>
                <a:gd name="T5" fmla="*/ 0 60000 65536"/>
                <a:gd name="T6" fmla="*/ 0 w 73"/>
                <a:gd name="T7" fmla="*/ 0 h 19"/>
                <a:gd name="T8" fmla="*/ 73 w 73"/>
                <a:gd name="T9" fmla="*/ 19 h 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3" h="19">
                  <a:moveTo>
                    <a:pt x="0" y="0"/>
                  </a:moveTo>
                  <a:cubicBezTo>
                    <a:pt x="27" y="6"/>
                    <a:pt x="55" y="13"/>
                    <a:pt x="73" y="1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7" name="Oval 87"/>
            <p:cNvSpPr>
              <a:spLocks noChangeArrowheads="1"/>
            </p:cNvSpPr>
            <p:nvPr/>
          </p:nvSpPr>
          <p:spPr bwMode="auto">
            <a:xfrm>
              <a:off x="3167" y="3077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18" name="Line 88"/>
            <p:cNvSpPr>
              <a:spLocks noChangeShapeType="1"/>
            </p:cNvSpPr>
            <p:nvPr/>
          </p:nvSpPr>
          <p:spPr bwMode="auto">
            <a:xfrm>
              <a:off x="3103" y="2984"/>
              <a:ext cx="91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19" name="Freeform 89"/>
            <p:cNvSpPr>
              <a:spLocks/>
            </p:cNvSpPr>
            <p:nvPr/>
          </p:nvSpPr>
          <p:spPr bwMode="auto">
            <a:xfrm>
              <a:off x="3249" y="3176"/>
              <a:ext cx="87" cy="156"/>
            </a:xfrm>
            <a:custGeom>
              <a:avLst/>
              <a:gdLst>
                <a:gd name="T0" fmla="*/ 0 w 87"/>
                <a:gd name="T1" fmla="*/ 0 h 156"/>
                <a:gd name="T2" fmla="*/ 73 w 87"/>
                <a:gd name="T3" fmla="*/ 83 h 156"/>
                <a:gd name="T4" fmla="*/ 82 w 87"/>
                <a:gd name="T5" fmla="*/ 156 h 156"/>
                <a:gd name="T6" fmla="*/ 0 60000 65536"/>
                <a:gd name="T7" fmla="*/ 0 60000 65536"/>
                <a:gd name="T8" fmla="*/ 0 60000 65536"/>
                <a:gd name="T9" fmla="*/ 0 w 87"/>
                <a:gd name="T10" fmla="*/ 0 h 156"/>
                <a:gd name="T11" fmla="*/ 87 w 87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156">
                  <a:moveTo>
                    <a:pt x="0" y="0"/>
                  </a:moveTo>
                  <a:cubicBezTo>
                    <a:pt x="29" y="28"/>
                    <a:pt x="59" y="57"/>
                    <a:pt x="73" y="83"/>
                  </a:cubicBezTo>
                  <a:cubicBezTo>
                    <a:pt x="87" y="109"/>
                    <a:pt x="81" y="144"/>
                    <a:pt x="82" y="1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20" name="Oval 90"/>
            <p:cNvSpPr>
              <a:spLocks noChangeArrowheads="1"/>
            </p:cNvSpPr>
            <p:nvPr/>
          </p:nvSpPr>
          <p:spPr bwMode="auto">
            <a:xfrm>
              <a:off x="3514" y="3022"/>
              <a:ext cx="110" cy="11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421" name="Freeform 91"/>
            <p:cNvSpPr>
              <a:spLocks/>
            </p:cNvSpPr>
            <p:nvPr/>
          </p:nvSpPr>
          <p:spPr bwMode="auto">
            <a:xfrm>
              <a:off x="3130" y="2921"/>
              <a:ext cx="403" cy="118"/>
            </a:xfrm>
            <a:custGeom>
              <a:avLst/>
              <a:gdLst>
                <a:gd name="T0" fmla="*/ 0 w 403"/>
                <a:gd name="T1" fmla="*/ 9 h 118"/>
                <a:gd name="T2" fmla="*/ 183 w 403"/>
                <a:gd name="T3" fmla="*/ 18 h 118"/>
                <a:gd name="T4" fmla="*/ 403 w 403"/>
                <a:gd name="T5" fmla="*/ 118 h 118"/>
                <a:gd name="T6" fmla="*/ 0 60000 65536"/>
                <a:gd name="T7" fmla="*/ 0 60000 65536"/>
                <a:gd name="T8" fmla="*/ 0 60000 65536"/>
                <a:gd name="T9" fmla="*/ 0 w 403"/>
                <a:gd name="T10" fmla="*/ 0 h 118"/>
                <a:gd name="T11" fmla="*/ 403 w 403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3" h="118">
                  <a:moveTo>
                    <a:pt x="0" y="9"/>
                  </a:moveTo>
                  <a:cubicBezTo>
                    <a:pt x="58" y="4"/>
                    <a:pt x="116" y="0"/>
                    <a:pt x="183" y="18"/>
                  </a:cubicBezTo>
                  <a:cubicBezTo>
                    <a:pt x="250" y="36"/>
                    <a:pt x="366" y="101"/>
                    <a:pt x="403" y="11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22" name="Freeform 92"/>
            <p:cNvSpPr>
              <a:spLocks/>
            </p:cNvSpPr>
            <p:nvPr/>
          </p:nvSpPr>
          <p:spPr bwMode="auto">
            <a:xfrm>
              <a:off x="3624" y="3103"/>
              <a:ext cx="320" cy="229"/>
            </a:xfrm>
            <a:custGeom>
              <a:avLst/>
              <a:gdLst>
                <a:gd name="T0" fmla="*/ 0 w 320"/>
                <a:gd name="T1" fmla="*/ 0 h 229"/>
                <a:gd name="T2" fmla="*/ 183 w 320"/>
                <a:gd name="T3" fmla="*/ 83 h 229"/>
                <a:gd name="T4" fmla="*/ 320 w 320"/>
                <a:gd name="T5" fmla="*/ 229 h 229"/>
                <a:gd name="T6" fmla="*/ 0 60000 65536"/>
                <a:gd name="T7" fmla="*/ 0 60000 65536"/>
                <a:gd name="T8" fmla="*/ 0 60000 65536"/>
                <a:gd name="T9" fmla="*/ 0 w 320"/>
                <a:gd name="T10" fmla="*/ 0 h 229"/>
                <a:gd name="T11" fmla="*/ 320 w 320"/>
                <a:gd name="T12" fmla="*/ 229 h 2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0" h="229">
                  <a:moveTo>
                    <a:pt x="0" y="0"/>
                  </a:moveTo>
                  <a:cubicBezTo>
                    <a:pt x="65" y="22"/>
                    <a:pt x="130" y="45"/>
                    <a:pt x="183" y="83"/>
                  </a:cubicBezTo>
                  <a:cubicBezTo>
                    <a:pt x="236" y="121"/>
                    <a:pt x="297" y="205"/>
                    <a:pt x="320" y="229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423" name="Freeform 93"/>
            <p:cNvSpPr>
              <a:spLocks/>
            </p:cNvSpPr>
            <p:nvPr/>
          </p:nvSpPr>
          <p:spPr bwMode="auto">
            <a:xfrm>
              <a:off x="2112" y="3408"/>
              <a:ext cx="1824" cy="288"/>
            </a:xfrm>
            <a:custGeom>
              <a:avLst/>
              <a:gdLst>
                <a:gd name="T0" fmla="*/ 1824 w 1824"/>
                <a:gd name="T1" fmla="*/ 0 h 288"/>
                <a:gd name="T2" fmla="*/ 1008 w 1824"/>
                <a:gd name="T3" fmla="*/ 288 h 288"/>
                <a:gd name="T4" fmla="*/ 0 w 1824"/>
                <a:gd name="T5" fmla="*/ 0 h 288"/>
                <a:gd name="T6" fmla="*/ 0 60000 65536"/>
                <a:gd name="T7" fmla="*/ 0 60000 65536"/>
                <a:gd name="T8" fmla="*/ 0 60000 65536"/>
                <a:gd name="T9" fmla="*/ 0 w 1824"/>
                <a:gd name="T10" fmla="*/ 0 h 288"/>
                <a:gd name="T11" fmla="*/ 1824 w 182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288">
                  <a:moveTo>
                    <a:pt x="1824" y="0"/>
                  </a:moveTo>
                  <a:cubicBezTo>
                    <a:pt x="1568" y="144"/>
                    <a:pt x="1312" y="288"/>
                    <a:pt x="1008" y="288"/>
                  </a:cubicBezTo>
                  <a:cubicBezTo>
                    <a:pt x="704" y="288"/>
                    <a:pt x="168" y="4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7401" name="Rectangle 97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altLang="zh-CN" sz="3200" b="1" smtClean="0"/>
              <a:t>Maximum Spanning Tree Approximation to MSLG Problem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6" grpId="0" animBg="1"/>
      <p:bldP spid="71747" grpId="0" animBg="1"/>
      <p:bldP spid="71749" grpId="0" animBg="1"/>
      <p:bldP spid="7175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33363"/>
            <a:ext cx="7134225" cy="474662"/>
          </a:xfrm>
        </p:spPr>
        <p:txBody>
          <a:bodyPr/>
          <a:lstStyle/>
          <a:p>
            <a:r>
              <a:rPr lang="en-US" altLang="zh-CN" sz="3200" b="1" smtClean="0"/>
              <a:t>RepeatGluer Algorithm</a:t>
            </a:r>
            <a:endParaRPr lang="en-US" sz="3200" b="1" smtClean="0"/>
          </a:p>
        </p:txBody>
      </p:sp>
      <p:grpSp>
        <p:nvGrpSpPr>
          <p:cNvPr id="188419" name="Group 202"/>
          <p:cNvGrpSpPr>
            <a:grpSpLocks/>
          </p:cNvGrpSpPr>
          <p:nvPr/>
        </p:nvGrpSpPr>
        <p:grpSpPr bwMode="auto">
          <a:xfrm>
            <a:off x="684213" y="914400"/>
            <a:ext cx="6743700" cy="1535113"/>
            <a:chOff x="431" y="576"/>
            <a:chExt cx="4248" cy="967"/>
          </a:xfrm>
        </p:grpSpPr>
        <p:grpSp>
          <p:nvGrpSpPr>
            <p:cNvPr id="188517" name="Group 185"/>
            <p:cNvGrpSpPr>
              <a:grpSpLocks/>
            </p:cNvGrpSpPr>
            <p:nvPr/>
          </p:nvGrpSpPr>
          <p:grpSpPr bwMode="auto">
            <a:xfrm>
              <a:off x="431" y="576"/>
              <a:ext cx="4248" cy="677"/>
              <a:chOff x="431" y="713"/>
              <a:chExt cx="4248" cy="677"/>
            </a:xfrm>
          </p:grpSpPr>
          <p:grpSp>
            <p:nvGrpSpPr>
              <p:cNvPr id="188519" name="Group 180"/>
              <p:cNvGrpSpPr>
                <a:grpSpLocks/>
              </p:cNvGrpSpPr>
              <p:nvPr/>
            </p:nvGrpSpPr>
            <p:grpSpPr bwMode="auto">
              <a:xfrm>
                <a:off x="1072" y="728"/>
                <a:ext cx="3607" cy="662"/>
                <a:chOff x="1072" y="728"/>
                <a:chExt cx="3607" cy="662"/>
              </a:xfrm>
            </p:grpSpPr>
            <p:sp>
              <p:nvSpPr>
                <p:cNvPr id="188521" name="Oval 4"/>
                <p:cNvSpPr>
                  <a:spLocks noChangeArrowheads="1"/>
                </p:cNvSpPr>
                <p:nvPr/>
              </p:nvSpPr>
              <p:spPr bwMode="auto">
                <a:xfrm>
                  <a:off x="1574" y="1280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22" name="Oval 5"/>
                <p:cNvSpPr>
                  <a:spLocks noChangeArrowheads="1"/>
                </p:cNvSpPr>
                <p:nvPr/>
              </p:nvSpPr>
              <p:spPr bwMode="auto">
                <a:xfrm>
                  <a:off x="2217" y="1276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23" name="Oval 6"/>
                <p:cNvSpPr>
                  <a:spLocks noChangeArrowheads="1"/>
                </p:cNvSpPr>
                <p:nvPr/>
              </p:nvSpPr>
              <p:spPr bwMode="auto">
                <a:xfrm>
                  <a:off x="2825" y="1280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24" name="Oval 7"/>
                <p:cNvSpPr>
                  <a:spLocks noChangeArrowheads="1"/>
                </p:cNvSpPr>
                <p:nvPr/>
              </p:nvSpPr>
              <p:spPr bwMode="auto">
                <a:xfrm>
                  <a:off x="2484" y="983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25" name="Oval 8"/>
                <p:cNvSpPr>
                  <a:spLocks noChangeArrowheads="1"/>
                </p:cNvSpPr>
                <p:nvPr/>
              </p:nvSpPr>
              <p:spPr bwMode="auto">
                <a:xfrm>
                  <a:off x="2754" y="732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26" name="Oval 9"/>
                <p:cNvSpPr>
                  <a:spLocks noChangeArrowheads="1"/>
                </p:cNvSpPr>
                <p:nvPr/>
              </p:nvSpPr>
              <p:spPr bwMode="auto">
                <a:xfrm>
                  <a:off x="1561" y="873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27" name="Line 10"/>
                <p:cNvSpPr>
                  <a:spLocks noChangeShapeType="1"/>
                </p:cNvSpPr>
                <p:nvPr/>
              </p:nvSpPr>
              <p:spPr bwMode="auto">
                <a:xfrm>
                  <a:off x="1072" y="1326"/>
                  <a:ext cx="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28" name="Line 11"/>
                <p:cNvSpPr>
                  <a:spLocks noChangeShapeType="1"/>
                </p:cNvSpPr>
                <p:nvPr/>
              </p:nvSpPr>
              <p:spPr bwMode="auto">
                <a:xfrm>
                  <a:off x="1699" y="1331"/>
                  <a:ext cx="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29" name="Line 12"/>
                <p:cNvSpPr>
                  <a:spLocks noChangeShapeType="1"/>
                </p:cNvSpPr>
                <p:nvPr/>
              </p:nvSpPr>
              <p:spPr bwMode="auto">
                <a:xfrm>
                  <a:off x="2335" y="1336"/>
                  <a:ext cx="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0" name="Oval 13"/>
                <p:cNvSpPr>
                  <a:spLocks noChangeArrowheads="1"/>
                </p:cNvSpPr>
                <p:nvPr/>
              </p:nvSpPr>
              <p:spPr bwMode="auto">
                <a:xfrm>
                  <a:off x="3451" y="1276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31" name="Line 14"/>
                <p:cNvSpPr>
                  <a:spLocks noChangeShapeType="1"/>
                </p:cNvSpPr>
                <p:nvPr/>
              </p:nvSpPr>
              <p:spPr bwMode="auto">
                <a:xfrm>
                  <a:off x="2943" y="1332"/>
                  <a:ext cx="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2" name="Oval 15"/>
                <p:cNvSpPr>
                  <a:spLocks noChangeArrowheads="1"/>
                </p:cNvSpPr>
                <p:nvPr/>
              </p:nvSpPr>
              <p:spPr bwMode="auto">
                <a:xfrm>
                  <a:off x="4064" y="1276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33" name="Line 16"/>
                <p:cNvSpPr>
                  <a:spLocks noChangeShapeType="1"/>
                </p:cNvSpPr>
                <p:nvPr/>
              </p:nvSpPr>
              <p:spPr bwMode="auto">
                <a:xfrm>
                  <a:off x="3565" y="1332"/>
                  <a:ext cx="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4" name="Line 18"/>
                <p:cNvSpPr>
                  <a:spLocks noChangeShapeType="1"/>
                </p:cNvSpPr>
                <p:nvPr/>
              </p:nvSpPr>
              <p:spPr bwMode="auto">
                <a:xfrm>
                  <a:off x="4177" y="1331"/>
                  <a:ext cx="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5" name="Freeform 19"/>
                <p:cNvSpPr>
                  <a:spLocks/>
                </p:cNvSpPr>
                <p:nvPr/>
              </p:nvSpPr>
              <p:spPr bwMode="auto">
                <a:xfrm>
                  <a:off x="1451" y="960"/>
                  <a:ext cx="142" cy="338"/>
                </a:xfrm>
                <a:custGeom>
                  <a:avLst/>
                  <a:gdLst>
                    <a:gd name="T0" fmla="*/ 142 w 142"/>
                    <a:gd name="T1" fmla="*/ 338 h 338"/>
                    <a:gd name="T2" fmla="*/ 5 w 142"/>
                    <a:gd name="T3" fmla="*/ 183 h 338"/>
                    <a:gd name="T4" fmla="*/ 114 w 142"/>
                    <a:gd name="T5" fmla="*/ 0 h 338"/>
                    <a:gd name="T6" fmla="*/ 0 60000 65536"/>
                    <a:gd name="T7" fmla="*/ 0 60000 65536"/>
                    <a:gd name="T8" fmla="*/ 0 60000 65536"/>
                    <a:gd name="T9" fmla="*/ 0 w 142"/>
                    <a:gd name="T10" fmla="*/ 0 h 338"/>
                    <a:gd name="T11" fmla="*/ 142 w 142"/>
                    <a:gd name="T12" fmla="*/ 338 h 3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2" h="338">
                      <a:moveTo>
                        <a:pt x="142" y="338"/>
                      </a:moveTo>
                      <a:cubicBezTo>
                        <a:pt x="76" y="288"/>
                        <a:pt x="10" y="239"/>
                        <a:pt x="5" y="183"/>
                      </a:cubicBezTo>
                      <a:cubicBezTo>
                        <a:pt x="0" y="127"/>
                        <a:pt x="96" y="31"/>
                        <a:pt x="114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6" name="Freeform 22"/>
                <p:cNvSpPr>
                  <a:spLocks/>
                </p:cNvSpPr>
                <p:nvPr/>
              </p:nvSpPr>
              <p:spPr bwMode="auto">
                <a:xfrm>
                  <a:off x="1666" y="960"/>
                  <a:ext cx="110" cy="365"/>
                </a:xfrm>
                <a:custGeom>
                  <a:avLst/>
                  <a:gdLst>
                    <a:gd name="T0" fmla="*/ 0 w 110"/>
                    <a:gd name="T1" fmla="*/ 0 h 365"/>
                    <a:gd name="T2" fmla="*/ 110 w 110"/>
                    <a:gd name="T3" fmla="*/ 182 h 365"/>
                    <a:gd name="T4" fmla="*/ 0 w 110"/>
                    <a:gd name="T5" fmla="*/ 365 h 365"/>
                    <a:gd name="T6" fmla="*/ 0 60000 65536"/>
                    <a:gd name="T7" fmla="*/ 0 60000 65536"/>
                    <a:gd name="T8" fmla="*/ 0 60000 65536"/>
                    <a:gd name="T9" fmla="*/ 0 w 110"/>
                    <a:gd name="T10" fmla="*/ 0 h 365"/>
                    <a:gd name="T11" fmla="*/ 110 w 110"/>
                    <a:gd name="T12" fmla="*/ 365 h 36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0" h="365">
                      <a:moveTo>
                        <a:pt x="0" y="0"/>
                      </a:moveTo>
                      <a:cubicBezTo>
                        <a:pt x="55" y="60"/>
                        <a:pt x="110" y="121"/>
                        <a:pt x="110" y="182"/>
                      </a:cubicBezTo>
                      <a:cubicBezTo>
                        <a:pt x="110" y="243"/>
                        <a:pt x="18" y="335"/>
                        <a:pt x="0" y="365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7" name="Freeform 23"/>
                <p:cNvSpPr>
                  <a:spLocks/>
                </p:cNvSpPr>
                <p:nvPr/>
              </p:nvSpPr>
              <p:spPr bwMode="auto">
                <a:xfrm>
                  <a:off x="2260" y="1033"/>
                  <a:ext cx="220" cy="247"/>
                </a:xfrm>
                <a:custGeom>
                  <a:avLst/>
                  <a:gdLst>
                    <a:gd name="T0" fmla="*/ 0 w 220"/>
                    <a:gd name="T1" fmla="*/ 247 h 247"/>
                    <a:gd name="T2" fmla="*/ 37 w 220"/>
                    <a:gd name="T3" fmla="*/ 64 h 247"/>
                    <a:gd name="T4" fmla="*/ 220 w 220"/>
                    <a:gd name="T5" fmla="*/ 0 h 247"/>
                    <a:gd name="T6" fmla="*/ 0 60000 65536"/>
                    <a:gd name="T7" fmla="*/ 0 60000 65536"/>
                    <a:gd name="T8" fmla="*/ 0 60000 65536"/>
                    <a:gd name="T9" fmla="*/ 0 w 220"/>
                    <a:gd name="T10" fmla="*/ 0 h 247"/>
                    <a:gd name="T11" fmla="*/ 220 w 220"/>
                    <a:gd name="T12" fmla="*/ 247 h 24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" h="247">
                      <a:moveTo>
                        <a:pt x="0" y="247"/>
                      </a:moveTo>
                      <a:cubicBezTo>
                        <a:pt x="0" y="176"/>
                        <a:pt x="0" y="105"/>
                        <a:pt x="37" y="64"/>
                      </a:cubicBezTo>
                      <a:cubicBezTo>
                        <a:pt x="74" y="23"/>
                        <a:pt x="190" y="11"/>
                        <a:pt x="220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8" name="Freeform 24"/>
                <p:cNvSpPr>
                  <a:spLocks/>
                </p:cNvSpPr>
                <p:nvPr/>
              </p:nvSpPr>
              <p:spPr bwMode="auto">
                <a:xfrm>
                  <a:off x="2580" y="795"/>
                  <a:ext cx="174" cy="211"/>
                </a:xfrm>
                <a:custGeom>
                  <a:avLst/>
                  <a:gdLst>
                    <a:gd name="T0" fmla="*/ 0 w 174"/>
                    <a:gd name="T1" fmla="*/ 211 h 211"/>
                    <a:gd name="T2" fmla="*/ 37 w 174"/>
                    <a:gd name="T3" fmla="*/ 73 h 211"/>
                    <a:gd name="T4" fmla="*/ 174 w 174"/>
                    <a:gd name="T5" fmla="*/ 0 h 211"/>
                    <a:gd name="T6" fmla="*/ 0 60000 65536"/>
                    <a:gd name="T7" fmla="*/ 0 60000 65536"/>
                    <a:gd name="T8" fmla="*/ 0 60000 65536"/>
                    <a:gd name="T9" fmla="*/ 0 w 174"/>
                    <a:gd name="T10" fmla="*/ 0 h 211"/>
                    <a:gd name="T11" fmla="*/ 174 w 174"/>
                    <a:gd name="T12" fmla="*/ 211 h 2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4" h="211">
                      <a:moveTo>
                        <a:pt x="0" y="211"/>
                      </a:moveTo>
                      <a:cubicBezTo>
                        <a:pt x="4" y="159"/>
                        <a:pt x="8" y="108"/>
                        <a:pt x="37" y="73"/>
                      </a:cubicBezTo>
                      <a:cubicBezTo>
                        <a:pt x="66" y="38"/>
                        <a:pt x="151" y="12"/>
                        <a:pt x="174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39" name="Oval 25"/>
                <p:cNvSpPr>
                  <a:spLocks noChangeArrowheads="1"/>
                </p:cNvSpPr>
                <p:nvPr/>
              </p:nvSpPr>
              <p:spPr bwMode="auto">
                <a:xfrm>
                  <a:off x="2703" y="1056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40" name="Oval 27"/>
                <p:cNvSpPr>
                  <a:spLocks noChangeArrowheads="1"/>
                </p:cNvSpPr>
                <p:nvPr/>
              </p:nvSpPr>
              <p:spPr bwMode="auto">
                <a:xfrm>
                  <a:off x="3179" y="828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41" name="Freeform 28"/>
                <p:cNvSpPr>
                  <a:spLocks/>
                </p:cNvSpPr>
                <p:nvPr/>
              </p:nvSpPr>
              <p:spPr bwMode="auto">
                <a:xfrm>
                  <a:off x="2873" y="728"/>
                  <a:ext cx="338" cy="113"/>
                </a:xfrm>
                <a:custGeom>
                  <a:avLst/>
                  <a:gdLst>
                    <a:gd name="T0" fmla="*/ 0 w 338"/>
                    <a:gd name="T1" fmla="*/ 40 h 113"/>
                    <a:gd name="T2" fmla="*/ 173 w 338"/>
                    <a:gd name="T3" fmla="*/ 12 h 113"/>
                    <a:gd name="T4" fmla="*/ 338 w 338"/>
                    <a:gd name="T5" fmla="*/ 113 h 113"/>
                    <a:gd name="T6" fmla="*/ 0 60000 65536"/>
                    <a:gd name="T7" fmla="*/ 0 60000 65536"/>
                    <a:gd name="T8" fmla="*/ 0 60000 65536"/>
                    <a:gd name="T9" fmla="*/ 0 w 338"/>
                    <a:gd name="T10" fmla="*/ 0 h 113"/>
                    <a:gd name="T11" fmla="*/ 338 w 338"/>
                    <a:gd name="T12" fmla="*/ 113 h 1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38" h="113">
                      <a:moveTo>
                        <a:pt x="0" y="40"/>
                      </a:moveTo>
                      <a:cubicBezTo>
                        <a:pt x="58" y="20"/>
                        <a:pt x="117" y="0"/>
                        <a:pt x="173" y="12"/>
                      </a:cubicBezTo>
                      <a:cubicBezTo>
                        <a:pt x="229" y="24"/>
                        <a:pt x="311" y="96"/>
                        <a:pt x="338" y="113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42" name="Freeform 30"/>
                <p:cNvSpPr>
                  <a:spLocks/>
                </p:cNvSpPr>
                <p:nvPr/>
              </p:nvSpPr>
              <p:spPr bwMode="auto">
                <a:xfrm>
                  <a:off x="2617" y="1051"/>
                  <a:ext cx="91" cy="27"/>
                </a:xfrm>
                <a:custGeom>
                  <a:avLst/>
                  <a:gdLst>
                    <a:gd name="T0" fmla="*/ 0 w 73"/>
                    <a:gd name="T1" fmla="*/ 0 h 19"/>
                    <a:gd name="T2" fmla="*/ 176 w 73"/>
                    <a:gd name="T3" fmla="*/ 77 h 19"/>
                    <a:gd name="T4" fmla="*/ 0 60000 65536"/>
                    <a:gd name="T5" fmla="*/ 0 60000 65536"/>
                    <a:gd name="T6" fmla="*/ 0 w 73"/>
                    <a:gd name="T7" fmla="*/ 0 h 19"/>
                    <a:gd name="T8" fmla="*/ 73 w 73"/>
                    <a:gd name="T9" fmla="*/ 19 h 19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73" h="19">
                      <a:moveTo>
                        <a:pt x="0" y="0"/>
                      </a:moveTo>
                      <a:cubicBezTo>
                        <a:pt x="27" y="6"/>
                        <a:pt x="55" y="13"/>
                        <a:pt x="73" y="19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43" name="Freeform 31"/>
                <p:cNvSpPr>
                  <a:spLocks/>
                </p:cNvSpPr>
                <p:nvPr/>
              </p:nvSpPr>
              <p:spPr bwMode="auto">
                <a:xfrm>
                  <a:off x="2781" y="1152"/>
                  <a:ext cx="110" cy="137"/>
                </a:xfrm>
                <a:custGeom>
                  <a:avLst/>
                  <a:gdLst>
                    <a:gd name="T0" fmla="*/ 0 w 110"/>
                    <a:gd name="T1" fmla="*/ 0 h 137"/>
                    <a:gd name="T2" fmla="*/ 92 w 110"/>
                    <a:gd name="T3" fmla="*/ 46 h 137"/>
                    <a:gd name="T4" fmla="*/ 110 w 110"/>
                    <a:gd name="T5" fmla="*/ 137 h 137"/>
                    <a:gd name="T6" fmla="*/ 0 60000 65536"/>
                    <a:gd name="T7" fmla="*/ 0 60000 65536"/>
                    <a:gd name="T8" fmla="*/ 0 60000 65536"/>
                    <a:gd name="T9" fmla="*/ 0 w 110"/>
                    <a:gd name="T10" fmla="*/ 0 h 137"/>
                    <a:gd name="T11" fmla="*/ 110 w 110"/>
                    <a:gd name="T12" fmla="*/ 137 h 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0" h="137">
                      <a:moveTo>
                        <a:pt x="0" y="0"/>
                      </a:moveTo>
                      <a:cubicBezTo>
                        <a:pt x="37" y="11"/>
                        <a:pt x="74" y="23"/>
                        <a:pt x="92" y="46"/>
                      </a:cubicBezTo>
                      <a:cubicBezTo>
                        <a:pt x="110" y="69"/>
                        <a:pt x="107" y="122"/>
                        <a:pt x="110" y="137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44" name="Oval 32"/>
                <p:cNvSpPr>
                  <a:spLocks noChangeArrowheads="1"/>
                </p:cNvSpPr>
                <p:nvPr/>
              </p:nvSpPr>
              <p:spPr bwMode="auto">
                <a:xfrm>
                  <a:off x="3330" y="1025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45" name="Line 34"/>
                <p:cNvSpPr>
                  <a:spLocks noChangeShapeType="1"/>
                </p:cNvSpPr>
                <p:nvPr/>
              </p:nvSpPr>
              <p:spPr bwMode="auto">
                <a:xfrm>
                  <a:off x="3266" y="932"/>
                  <a:ext cx="91" cy="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46" name="Freeform 35"/>
                <p:cNvSpPr>
                  <a:spLocks/>
                </p:cNvSpPr>
                <p:nvPr/>
              </p:nvSpPr>
              <p:spPr bwMode="auto">
                <a:xfrm>
                  <a:off x="3412" y="1124"/>
                  <a:ext cx="87" cy="156"/>
                </a:xfrm>
                <a:custGeom>
                  <a:avLst/>
                  <a:gdLst>
                    <a:gd name="T0" fmla="*/ 0 w 87"/>
                    <a:gd name="T1" fmla="*/ 0 h 156"/>
                    <a:gd name="T2" fmla="*/ 73 w 87"/>
                    <a:gd name="T3" fmla="*/ 83 h 156"/>
                    <a:gd name="T4" fmla="*/ 82 w 87"/>
                    <a:gd name="T5" fmla="*/ 156 h 156"/>
                    <a:gd name="T6" fmla="*/ 0 60000 65536"/>
                    <a:gd name="T7" fmla="*/ 0 60000 65536"/>
                    <a:gd name="T8" fmla="*/ 0 60000 65536"/>
                    <a:gd name="T9" fmla="*/ 0 w 87"/>
                    <a:gd name="T10" fmla="*/ 0 h 156"/>
                    <a:gd name="T11" fmla="*/ 87 w 87"/>
                    <a:gd name="T12" fmla="*/ 156 h 1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7" h="156">
                      <a:moveTo>
                        <a:pt x="0" y="0"/>
                      </a:moveTo>
                      <a:cubicBezTo>
                        <a:pt x="29" y="28"/>
                        <a:pt x="59" y="57"/>
                        <a:pt x="73" y="83"/>
                      </a:cubicBezTo>
                      <a:cubicBezTo>
                        <a:pt x="87" y="109"/>
                        <a:pt x="81" y="144"/>
                        <a:pt x="82" y="15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47" name="Oval 36"/>
                <p:cNvSpPr>
                  <a:spLocks noChangeArrowheads="1"/>
                </p:cNvSpPr>
                <p:nvPr/>
              </p:nvSpPr>
              <p:spPr bwMode="auto">
                <a:xfrm>
                  <a:off x="3677" y="970"/>
                  <a:ext cx="110" cy="11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548" name="Freeform 37"/>
                <p:cNvSpPr>
                  <a:spLocks/>
                </p:cNvSpPr>
                <p:nvPr/>
              </p:nvSpPr>
              <p:spPr bwMode="auto">
                <a:xfrm>
                  <a:off x="3293" y="869"/>
                  <a:ext cx="403" cy="118"/>
                </a:xfrm>
                <a:custGeom>
                  <a:avLst/>
                  <a:gdLst>
                    <a:gd name="T0" fmla="*/ 0 w 403"/>
                    <a:gd name="T1" fmla="*/ 9 h 118"/>
                    <a:gd name="T2" fmla="*/ 183 w 403"/>
                    <a:gd name="T3" fmla="*/ 18 h 118"/>
                    <a:gd name="T4" fmla="*/ 403 w 403"/>
                    <a:gd name="T5" fmla="*/ 118 h 118"/>
                    <a:gd name="T6" fmla="*/ 0 60000 65536"/>
                    <a:gd name="T7" fmla="*/ 0 60000 65536"/>
                    <a:gd name="T8" fmla="*/ 0 60000 65536"/>
                    <a:gd name="T9" fmla="*/ 0 w 403"/>
                    <a:gd name="T10" fmla="*/ 0 h 118"/>
                    <a:gd name="T11" fmla="*/ 403 w 403"/>
                    <a:gd name="T12" fmla="*/ 118 h 1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03" h="118">
                      <a:moveTo>
                        <a:pt x="0" y="9"/>
                      </a:moveTo>
                      <a:cubicBezTo>
                        <a:pt x="58" y="4"/>
                        <a:pt x="116" y="0"/>
                        <a:pt x="183" y="18"/>
                      </a:cubicBezTo>
                      <a:cubicBezTo>
                        <a:pt x="250" y="36"/>
                        <a:pt x="366" y="101"/>
                        <a:pt x="403" y="11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549" name="Freeform 38"/>
                <p:cNvSpPr>
                  <a:spLocks/>
                </p:cNvSpPr>
                <p:nvPr/>
              </p:nvSpPr>
              <p:spPr bwMode="auto">
                <a:xfrm>
                  <a:off x="3787" y="1051"/>
                  <a:ext cx="320" cy="229"/>
                </a:xfrm>
                <a:custGeom>
                  <a:avLst/>
                  <a:gdLst>
                    <a:gd name="T0" fmla="*/ 0 w 320"/>
                    <a:gd name="T1" fmla="*/ 0 h 229"/>
                    <a:gd name="T2" fmla="*/ 183 w 320"/>
                    <a:gd name="T3" fmla="*/ 83 h 229"/>
                    <a:gd name="T4" fmla="*/ 320 w 320"/>
                    <a:gd name="T5" fmla="*/ 229 h 229"/>
                    <a:gd name="T6" fmla="*/ 0 60000 65536"/>
                    <a:gd name="T7" fmla="*/ 0 60000 65536"/>
                    <a:gd name="T8" fmla="*/ 0 60000 65536"/>
                    <a:gd name="T9" fmla="*/ 0 w 320"/>
                    <a:gd name="T10" fmla="*/ 0 h 229"/>
                    <a:gd name="T11" fmla="*/ 320 w 320"/>
                    <a:gd name="T12" fmla="*/ 229 h 2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20" h="229">
                      <a:moveTo>
                        <a:pt x="0" y="0"/>
                      </a:moveTo>
                      <a:cubicBezTo>
                        <a:pt x="65" y="22"/>
                        <a:pt x="130" y="45"/>
                        <a:pt x="183" y="83"/>
                      </a:cubicBezTo>
                      <a:cubicBezTo>
                        <a:pt x="236" y="121"/>
                        <a:pt x="297" y="205"/>
                        <a:pt x="320" y="229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8520" name="Text Box 181"/>
              <p:cNvSpPr txBox="1">
                <a:spLocks noChangeArrowheads="1"/>
              </p:cNvSpPr>
              <p:nvPr/>
            </p:nvSpPr>
            <p:spPr bwMode="auto">
              <a:xfrm>
                <a:off x="431" y="713"/>
                <a:ext cx="1097" cy="250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A-Bruijn graph</a:t>
                </a:r>
              </a:p>
            </p:txBody>
          </p:sp>
        </p:grpSp>
        <p:sp>
          <p:nvSpPr>
            <p:cNvPr id="188518" name="Freeform 189"/>
            <p:cNvSpPr>
              <a:spLocks/>
            </p:cNvSpPr>
            <p:nvPr/>
          </p:nvSpPr>
          <p:spPr bwMode="auto">
            <a:xfrm>
              <a:off x="2304" y="1255"/>
              <a:ext cx="1824" cy="288"/>
            </a:xfrm>
            <a:custGeom>
              <a:avLst/>
              <a:gdLst>
                <a:gd name="T0" fmla="*/ 1824 w 1824"/>
                <a:gd name="T1" fmla="*/ 0 h 288"/>
                <a:gd name="T2" fmla="*/ 1008 w 1824"/>
                <a:gd name="T3" fmla="*/ 288 h 288"/>
                <a:gd name="T4" fmla="*/ 0 w 1824"/>
                <a:gd name="T5" fmla="*/ 0 h 288"/>
                <a:gd name="T6" fmla="*/ 0 60000 65536"/>
                <a:gd name="T7" fmla="*/ 0 60000 65536"/>
                <a:gd name="T8" fmla="*/ 0 60000 65536"/>
                <a:gd name="T9" fmla="*/ 0 w 1824"/>
                <a:gd name="T10" fmla="*/ 0 h 288"/>
                <a:gd name="T11" fmla="*/ 1824 w 182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288">
                  <a:moveTo>
                    <a:pt x="1824" y="0"/>
                  </a:moveTo>
                  <a:cubicBezTo>
                    <a:pt x="1568" y="144"/>
                    <a:pt x="1312" y="288"/>
                    <a:pt x="1008" y="288"/>
                  </a:cubicBezTo>
                  <a:cubicBezTo>
                    <a:pt x="704" y="288"/>
                    <a:pt x="168" y="4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8420" name="Group 201"/>
          <p:cNvGrpSpPr>
            <a:grpSpLocks/>
          </p:cNvGrpSpPr>
          <p:nvPr/>
        </p:nvGrpSpPr>
        <p:grpSpPr bwMode="auto">
          <a:xfrm>
            <a:off x="541338" y="2459038"/>
            <a:ext cx="6878637" cy="1579562"/>
            <a:chOff x="341" y="1549"/>
            <a:chExt cx="4333" cy="995"/>
          </a:xfrm>
        </p:grpSpPr>
        <p:grpSp>
          <p:nvGrpSpPr>
            <p:cNvPr id="188487" name="Group 186"/>
            <p:cNvGrpSpPr>
              <a:grpSpLocks/>
            </p:cNvGrpSpPr>
            <p:nvPr/>
          </p:nvGrpSpPr>
          <p:grpSpPr bwMode="auto">
            <a:xfrm>
              <a:off x="341" y="1549"/>
              <a:ext cx="4333" cy="741"/>
              <a:chOff x="341" y="1549"/>
              <a:chExt cx="4333" cy="741"/>
            </a:xfrm>
          </p:grpSpPr>
          <p:sp>
            <p:nvSpPr>
              <p:cNvPr id="188489" name="Oval 40"/>
              <p:cNvSpPr>
                <a:spLocks noChangeArrowheads="1"/>
              </p:cNvSpPr>
              <p:nvPr/>
            </p:nvSpPr>
            <p:spPr bwMode="auto">
              <a:xfrm>
                <a:off x="2212" y="2168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90" name="Oval 41"/>
              <p:cNvSpPr>
                <a:spLocks noChangeArrowheads="1"/>
              </p:cNvSpPr>
              <p:nvPr/>
            </p:nvSpPr>
            <p:spPr bwMode="auto">
              <a:xfrm>
                <a:off x="2820" y="2172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91" name="Oval 42"/>
              <p:cNvSpPr>
                <a:spLocks noChangeArrowheads="1"/>
              </p:cNvSpPr>
              <p:nvPr/>
            </p:nvSpPr>
            <p:spPr bwMode="auto">
              <a:xfrm>
                <a:off x="2479" y="1875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92" name="Oval 43"/>
              <p:cNvSpPr>
                <a:spLocks noChangeArrowheads="1"/>
              </p:cNvSpPr>
              <p:nvPr/>
            </p:nvSpPr>
            <p:spPr bwMode="auto">
              <a:xfrm>
                <a:off x="2749" y="1624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93" name="Oval 44"/>
              <p:cNvSpPr>
                <a:spLocks noChangeArrowheads="1"/>
              </p:cNvSpPr>
              <p:nvPr/>
            </p:nvSpPr>
            <p:spPr bwMode="auto">
              <a:xfrm>
                <a:off x="1519" y="1755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94" name="Line 45"/>
              <p:cNvSpPr>
                <a:spLocks noChangeShapeType="1"/>
              </p:cNvSpPr>
              <p:nvPr/>
            </p:nvSpPr>
            <p:spPr bwMode="auto">
              <a:xfrm>
                <a:off x="950" y="2218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95" name="Line 46"/>
              <p:cNvSpPr>
                <a:spLocks noChangeShapeType="1"/>
              </p:cNvSpPr>
              <p:nvPr/>
            </p:nvSpPr>
            <p:spPr bwMode="auto">
              <a:xfrm>
                <a:off x="1694" y="2223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96" name="Line 47"/>
              <p:cNvSpPr>
                <a:spLocks noChangeShapeType="1"/>
              </p:cNvSpPr>
              <p:nvPr/>
            </p:nvSpPr>
            <p:spPr bwMode="auto">
              <a:xfrm>
                <a:off x="2330" y="2228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97" name="Oval 48"/>
              <p:cNvSpPr>
                <a:spLocks noChangeArrowheads="1"/>
              </p:cNvSpPr>
              <p:nvPr/>
            </p:nvSpPr>
            <p:spPr bwMode="auto">
              <a:xfrm>
                <a:off x="3446" y="2168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98" name="Line 49"/>
              <p:cNvSpPr>
                <a:spLocks noChangeShapeType="1"/>
              </p:cNvSpPr>
              <p:nvPr/>
            </p:nvSpPr>
            <p:spPr bwMode="auto">
              <a:xfrm>
                <a:off x="2938" y="2224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99" name="Oval 50"/>
              <p:cNvSpPr>
                <a:spLocks noChangeArrowheads="1"/>
              </p:cNvSpPr>
              <p:nvPr/>
            </p:nvSpPr>
            <p:spPr bwMode="auto">
              <a:xfrm>
                <a:off x="4059" y="2168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00" name="Line 52"/>
              <p:cNvSpPr>
                <a:spLocks noChangeShapeType="1"/>
              </p:cNvSpPr>
              <p:nvPr/>
            </p:nvSpPr>
            <p:spPr bwMode="auto">
              <a:xfrm>
                <a:off x="4172" y="2223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01" name="Freeform 55"/>
              <p:cNvSpPr>
                <a:spLocks/>
              </p:cNvSpPr>
              <p:nvPr/>
            </p:nvSpPr>
            <p:spPr bwMode="auto">
              <a:xfrm>
                <a:off x="2255" y="1925"/>
                <a:ext cx="220" cy="247"/>
              </a:xfrm>
              <a:custGeom>
                <a:avLst/>
                <a:gdLst>
                  <a:gd name="T0" fmla="*/ 0 w 220"/>
                  <a:gd name="T1" fmla="*/ 247 h 247"/>
                  <a:gd name="T2" fmla="*/ 37 w 220"/>
                  <a:gd name="T3" fmla="*/ 64 h 247"/>
                  <a:gd name="T4" fmla="*/ 220 w 220"/>
                  <a:gd name="T5" fmla="*/ 0 h 247"/>
                  <a:gd name="T6" fmla="*/ 0 60000 65536"/>
                  <a:gd name="T7" fmla="*/ 0 60000 65536"/>
                  <a:gd name="T8" fmla="*/ 0 60000 65536"/>
                  <a:gd name="T9" fmla="*/ 0 w 220"/>
                  <a:gd name="T10" fmla="*/ 0 h 247"/>
                  <a:gd name="T11" fmla="*/ 220 w 220"/>
                  <a:gd name="T12" fmla="*/ 247 h 2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" h="247">
                    <a:moveTo>
                      <a:pt x="0" y="247"/>
                    </a:moveTo>
                    <a:cubicBezTo>
                      <a:pt x="0" y="176"/>
                      <a:pt x="0" y="105"/>
                      <a:pt x="37" y="64"/>
                    </a:cubicBezTo>
                    <a:cubicBezTo>
                      <a:pt x="74" y="23"/>
                      <a:pt x="190" y="11"/>
                      <a:pt x="22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02" name="Freeform 56"/>
              <p:cNvSpPr>
                <a:spLocks/>
              </p:cNvSpPr>
              <p:nvPr/>
            </p:nvSpPr>
            <p:spPr bwMode="auto">
              <a:xfrm>
                <a:off x="2575" y="1687"/>
                <a:ext cx="174" cy="211"/>
              </a:xfrm>
              <a:custGeom>
                <a:avLst/>
                <a:gdLst>
                  <a:gd name="T0" fmla="*/ 0 w 174"/>
                  <a:gd name="T1" fmla="*/ 211 h 211"/>
                  <a:gd name="T2" fmla="*/ 37 w 174"/>
                  <a:gd name="T3" fmla="*/ 73 h 211"/>
                  <a:gd name="T4" fmla="*/ 174 w 174"/>
                  <a:gd name="T5" fmla="*/ 0 h 211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11"/>
                  <a:gd name="T11" fmla="*/ 174 w 174"/>
                  <a:gd name="T12" fmla="*/ 211 h 2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11">
                    <a:moveTo>
                      <a:pt x="0" y="211"/>
                    </a:moveTo>
                    <a:cubicBezTo>
                      <a:pt x="4" y="159"/>
                      <a:pt x="8" y="108"/>
                      <a:pt x="37" y="73"/>
                    </a:cubicBezTo>
                    <a:cubicBezTo>
                      <a:pt x="66" y="38"/>
                      <a:pt x="151" y="12"/>
                      <a:pt x="174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03" name="Oval 57"/>
              <p:cNvSpPr>
                <a:spLocks noChangeArrowheads="1"/>
              </p:cNvSpPr>
              <p:nvPr/>
            </p:nvSpPr>
            <p:spPr bwMode="auto">
              <a:xfrm>
                <a:off x="2698" y="1948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04" name="Oval 58"/>
              <p:cNvSpPr>
                <a:spLocks noChangeArrowheads="1"/>
              </p:cNvSpPr>
              <p:nvPr/>
            </p:nvSpPr>
            <p:spPr bwMode="auto">
              <a:xfrm>
                <a:off x="3174" y="1720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05" name="Freeform 60"/>
              <p:cNvSpPr>
                <a:spLocks/>
              </p:cNvSpPr>
              <p:nvPr/>
            </p:nvSpPr>
            <p:spPr bwMode="auto">
              <a:xfrm>
                <a:off x="2612" y="1943"/>
                <a:ext cx="91" cy="27"/>
              </a:xfrm>
              <a:custGeom>
                <a:avLst/>
                <a:gdLst>
                  <a:gd name="T0" fmla="*/ 0 w 73"/>
                  <a:gd name="T1" fmla="*/ 0 h 19"/>
                  <a:gd name="T2" fmla="*/ 176 w 73"/>
                  <a:gd name="T3" fmla="*/ 77 h 19"/>
                  <a:gd name="T4" fmla="*/ 0 60000 65536"/>
                  <a:gd name="T5" fmla="*/ 0 60000 65536"/>
                  <a:gd name="T6" fmla="*/ 0 w 73"/>
                  <a:gd name="T7" fmla="*/ 0 h 19"/>
                  <a:gd name="T8" fmla="*/ 73 w 73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3" h="19">
                    <a:moveTo>
                      <a:pt x="0" y="0"/>
                    </a:moveTo>
                    <a:cubicBezTo>
                      <a:pt x="27" y="6"/>
                      <a:pt x="55" y="13"/>
                      <a:pt x="73" y="1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06" name="Oval 62"/>
              <p:cNvSpPr>
                <a:spLocks noChangeArrowheads="1"/>
              </p:cNvSpPr>
              <p:nvPr/>
            </p:nvSpPr>
            <p:spPr bwMode="auto">
              <a:xfrm>
                <a:off x="3325" y="1917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07" name="Line 63"/>
              <p:cNvSpPr>
                <a:spLocks noChangeShapeType="1"/>
              </p:cNvSpPr>
              <p:nvPr/>
            </p:nvSpPr>
            <p:spPr bwMode="auto">
              <a:xfrm>
                <a:off x="3261" y="1824"/>
                <a:ext cx="91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08" name="Freeform 64"/>
              <p:cNvSpPr>
                <a:spLocks/>
              </p:cNvSpPr>
              <p:nvPr/>
            </p:nvSpPr>
            <p:spPr bwMode="auto">
              <a:xfrm>
                <a:off x="3407" y="2016"/>
                <a:ext cx="87" cy="156"/>
              </a:xfrm>
              <a:custGeom>
                <a:avLst/>
                <a:gdLst>
                  <a:gd name="T0" fmla="*/ 0 w 87"/>
                  <a:gd name="T1" fmla="*/ 0 h 156"/>
                  <a:gd name="T2" fmla="*/ 73 w 87"/>
                  <a:gd name="T3" fmla="*/ 83 h 156"/>
                  <a:gd name="T4" fmla="*/ 82 w 87"/>
                  <a:gd name="T5" fmla="*/ 156 h 156"/>
                  <a:gd name="T6" fmla="*/ 0 60000 65536"/>
                  <a:gd name="T7" fmla="*/ 0 60000 65536"/>
                  <a:gd name="T8" fmla="*/ 0 60000 65536"/>
                  <a:gd name="T9" fmla="*/ 0 w 87"/>
                  <a:gd name="T10" fmla="*/ 0 h 156"/>
                  <a:gd name="T11" fmla="*/ 87 w 87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" h="156">
                    <a:moveTo>
                      <a:pt x="0" y="0"/>
                    </a:moveTo>
                    <a:cubicBezTo>
                      <a:pt x="29" y="28"/>
                      <a:pt x="59" y="57"/>
                      <a:pt x="73" y="83"/>
                    </a:cubicBezTo>
                    <a:cubicBezTo>
                      <a:pt x="87" y="109"/>
                      <a:pt x="81" y="144"/>
                      <a:pt x="82" y="15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09" name="Oval 65"/>
              <p:cNvSpPr>
                <a:spLocks noChangeArrowheads="1"/>
              </p:cNvSpPr>
              <p:nvPr/>
            </p:nvSpPr>
            <p:spPr bwMode="auto">
              <a:xfrm>
                <a:off x="3672" y="1862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10" name="Freeform 66"/>
              <p:cNvSpPr>
                <a:spLocks/>
              </p:cNvSpPr>
              <p:nvPr/>
            </p:nvSpPr>
            <p:spPr bwMode="auto">
              <a:xfrm>
                <a:off x="3288" y="1761"/>
                <a:ext cx="403" cy="118"/>
              </a:xfrm>
              <a:custGeom>
                <a:avLst/>
                <a:gdLst>
                  <a:gd name="T0" fmla="*/ 0 w 403"/>
                  <a:gd name="T1" fmla="*/ 9 h 118"/>
                  <a:gd name="T2" fmla="*/ 183 w 403"/>
                  <a:gd name="T3" fmla="*/ 18 h 118"/>
                  <a:gd name="T4" fmla="*/ 403 w 403"/>
                  <a:gd name="T5" fmla="*/ 118 h 118"/>
                  <a:gd name="T6" fmla="*/ 0 60000 65536"/>
                  <a:gd name="T7" fmla="*/ 0 60000 65536"/>
                  <a:gd name="T8" fmla="*/ 0 60000 65536"/>
                  <a:gd name="T9" fmla="*/ 0 w 403"/>
                  <a:gd name="T10" fmla="*/ 0 h 118"/>
                  <a:gd name="T11" fmla="*/ 403 w 403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3" h="118">
                    <a:moveTo>
                      <a:pt x="0" y="9"/>
                    </a:moveTo>
                    <a:cubicBezTo>
                      <a:pt x="58" y="4"/>
                      <a:pt x="116" y="0"/>
                      <a:pt x="183" y="18"/>
                    </a:cubicBezTo>
                    <a:cubicBezTo>
                      <a:pt x="250" y="36"/>
                      <a:pt x="366" y="101"/>
                      <a:pt x="403" y="11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11" name="Freeform 67"/>
              <p:cNvSpPr>
                <a:spLocks/>
              </p:cNvSpPr>
              <p:nvPr/>
            </p:nvSpPr>
            <p:spPr bwMode="auto">
              <a:xfrm>
                <a:off x="3782" y="1943"/>
                <a:ext cx="320" cy="229"/>
              </a:xfrm>
              <a:custGeom>
                <a:avLst/>
                <a:gdLst>
                  <a:gd name="T0" fmla="*/ 0 w 320"/>
                  <a:gd name="T1" fmla="*/ 0 h 229"/>
                  <a:gd name="T2" fmla="*/ 183 w 320"/>
                  <a:gd name="T3" fmla="*/ 83 h 229"/>
                  <a:gd name="T4" fmla="*/ 320 w 320"/>
                  <a:gd name="T5" fmla="*/ 229 h 229"/>
                  <a:gd name="T6" fmla="*/ 0 60000 65536"/>
                  <a:gd name="T7" fmla="*/ 0 60000 65536"/>
                  <a:gd name="T8" fmla="*/ 0 60000 65536"/>
                  <a:gd name="T9" fmla="*/ 0 w 320"/>
                  <a:gd name="T10" fmla="*/ 0 h 229"/>
                  <a:gd name="T11" fmla="*/ 320 w 320"/>
                  <a:gd name="T12" fmla="*/ 229 h 2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0" h="229">
                    <a:moveTo>
                      <a:pt x="0" y="0"/>
                    </a:moveTo>
                    <a:cubicBezTo>
                      <a:pt x="65" y="22"/>
                      <a:pt x="130" y="45"/>
                      <a:pt x="183" y="83"/>
                    </a:cubicBezTo>
                    <a:cubicBezTo>
                      <a:pt x="236" y="121"/>
                      <a:pt x="297" y="205"/>
                      <a:pt x="320" y="22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12" name="AutoShape 138"/>
              <p:cNvSpPr>
                <a:spLocks noChangeArrowheads="1"/>
              </p:cNvSpPr>
              <p:nvPr/>
            </p:nvSpPr>
            <p:spPr bwMode="auto">
              <a:xfrm>
                <a:off x="1627" y="2175"/>
                <a:ext cx="73" cy="110"/>
              </a:xfrm>
              <a:prstGeom prst="flowChartDelay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13" name="AutoShape 139"/>
              <p:cNvSpPr>
                <a:spLocks noChangeArrowheads="1"/>
              </p:cNvSpPr>
              <p:nvPr/>
            </p:nvSpPr>
            <p:spPr bwMode="auto">
              <a:xfrm flipH="1">
                <a:off x="1458" y="2180"/>
                <a:ext cx="73" cy="110"/>
              </a:xfrm>
              <a:prstGeom prst="flowChartDelay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514" name="Freeform 140"/>
              <p:cNvSpPr>
                <a:spLocks/>
              </p:cNvSpPr>
              <p:nvPr/>
            </p:nvSpPr>
            <p:spPr bwMode="auto">
              <a:xfrm>
                <a:off x="1409" y="1801"/>
                <a:ext cx="100" cy="375"/>
              </a:xfrm>
              <a:custGeom>
                <a:avLst/>
                <a:gdLst>
                  <a:gd name="T0" fmla="*/ 54 w 100"/>
                  <a:gd name="T1" fmla="*/ 375 h 375"/>
                  <a:gd name="T2" fmla="*/ 8 w 100"/>
                  <a:gd name="T3" fmla="*/ 174 h 375"/>
                  <a:gd name="T4" fmla="*/ 100 w 100"/>
                  <a:gd name="T5" fmla="*/ 0 h 375"/>
                  <a:gd name="T6" fmla="*/ 0 60000 65536"/>
                  <a:gd name="T7" fmla="*/ 0 60000 65536"/>
                  <a:gd name="T8" fmla="*/ 0 60000 65536"/>
                  <a:gd name="T9" fmla="*/ 0 w 100"/>
                  <a:gd name="T10" fmla="*/ 0 h 375"/>
                  <a:gd name="T11" fmla="*/ 100 w 100"/>
                  <a:gd name="T12" fmla="*/ 375 h 3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" h="375">
                    <a:moveTo>
                      <a:pt x="54" y="375"/>
                    </a:moveTo>
                    <a:cubicBezTo>
                      <a:pt x="27" y="306"/>
                      <a:pt x="0" y="237"/>
                      <a:pt x="8" y="174"/>
                    </a:cubicBezTo>
                    <a:cubicBezTo>
                      <a:pt x="16" y="111"/>
                      <a:pt x="85" y="29"/>
                      <a:pt x="1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15" name="Freeform 142"/>
              <p:cNvSpPr>
                <a:spLocks/>
              </p:cNvSpPr>
              <p:nvPr/>
            </p:nvSpPr>
            <p:spPr bwMode="auto">
              <a:xfrm>
                <a:off x="1609" y="1810"/>
                <a:ext cx="125" cy="366"/>
              </a:xfrm>
              <a:custGeom>
                <a:avLst/>
                <a:gdLst>
                  <a:gd name="T0" fmla="*/ 98 w 97"/>
                  <a:gd name="T1" fmla="*/ 429 h 347"/>
                  <a:gd name="T2" fmla="*/ 251 w 97"/>
                  <a:gd name="T3" fmla="*/ 214 h 347"/>
                  <a:gd name="T4" fmla="*/ 0 w 97"/>
                  <a:gd name="T5" fmla="*/ 0 h 347"/>
                  <a:gd name="T6" fmla="*/ 0 60000 65536"/>
                  <a:gd name="T7" fmla="*/ 0 60000 65536"/>
                  <a:gd name="T8" fmla="*/ 0 60000 65536"/>
                  <a:gd name="T9" fmla="*/ 0 w 97"/>
                  <a:gd name="T10" fmla="*/ 0 h 347"/>
                  <a:gd name="T11" fmla="*/ 97 w 97"/>
                  <a:gd name="T12" fmla="*/ 347 h 3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" h="347">
                    <a:moveTo>
                      <a:pt x="36" y="347"/>
                    </a:moveTo>
                    <a:cubicBezTo>
                      <a:pt x="66" y="289"/>
                      <a:pt x="97" y="231"/>
                      <a:pt x="91" y="173"/>
                    </a:cubicBezTo>
                    <a:cubicBezTo>
                      <a:pt x="85" y="115"/>
                      <a:pt x="15" y="29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16" name="Text Box 182"/>
              <p:cNvSpPr txBox="1">
                <a:spLocks noChangeArrowheads="1"/>
              </p:cNvSpPr>
              <p:nvPr/>
            </p:nvSpPr>
            <p:spPr bwMode="auto">
              <a:xfrm>
                <a:off x="341" y="1549"/>
                <a:ext cx="1016" cy="44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Bulge and</a:t>
                </a:r>
              </a:p>
              <a:p>
                <a:r>
                  <a:rPr lang="en-US" sz="2000"/>
                  <a:t>whirl removal</a:t>
                </a:r>
              </a:p>
            </p:txBody>
          </p:sp>
        </p:grpSp>
        <p:sp>
          <p:nvSpPr>
            <p:cNvPr id="188488" name="Freeform 190"/>
            <p:cNvSpPr>
              <a:spLocks/>
            </p:cNvSpPr>
            <p:nvPr/>
          </p:nvSpPr>
          <p:spPr bwMode="auto">
            <a:xfrm>
              <a:off x="2256" y="2256"/>
              <a:ext cx="1824" cy="288"/>
            </a:xfrm>
            <a:custGeom>
              <a:avLst/>
              <a:gdLst>
                <a:gd name="T0" fmla="*/ 1824 w 1824"/>
                <a:gd name="T1" fmla="*/ 0 h 288"/>
                <a:gd name="T2" fmla="*/ 1008 w 1824"/>
                <a:gd name="T3" fmla="*/ 288 h 288"/>
                <a:gd name="T4" fmla="*/ 0 w 1824"/>
                <a:gd name="T5" fmla="*/ 0 h 288"/>
                <a:gd name="T6" fmla="*/ 0 60000 65536"/>
                <a:gd name="T7" fmla="*/ 0 60000 65536"/>
                <a:gd name="T8" fmla="*/ 0 60000 65536"/>
                <a:gd name="T9" fmla="*/ 0 w 1824"/>
                <a:gd name="T10" fmla="*/ 0 h 288"/>
                <a:gd name="T11" fmla="*/ 1824 w 182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288">
                  <a:moveTo>
                    <a:pt x="1824" y="0"/>
                  </a:moveTo>
                  <a:cubicBezTo>
                    <a:pt x="1568" y="144"/>
                    <a:pt x="1312" y="288"/>
                    <a:pt x="1008" y="288"/>
                  </a:cubicBezTo>
                  <a:cubicBezTo>
                    <a:pt x="704" y="288"/>
                    <a:pt x="168" y="4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8421" name="Group 203"/>
          <p:cNvGrpSpPr>
            <a:grpSpLocks/>
          </p:cNvGrpSpPr>
          <p:nvPr/>
        </p:nvGrpSpPr>
        <p:grpSpPr bwMode="auto">
          <a:xfrm>
            <a:off x="630238" y="5478463"/>
            <a:ext cx="7643812" cy="1227137"/>
            <a:chOff x="397" y="3451"/>
            <a:chExt cx="4815" cy="773"/>
          </a:xfrm>
        </p:grpSpPr>
        <p:grpSp>
          <p:nvGrpSpPr>
            <p:cNvPr id="188465" name="Group 188"/>
            <p:cNvGrpSpPr>
              <a:grpSpLocks/>
            </p:cNvGrpSpPr>
            <p:nvPr/>
          </p:nvGrpSpPr>
          <p:grpSpPr bwMode="auto">
            <a:xfrm>
              <a:off x="397" y="3451"/>
              <a:ext cx="4815" cy="540"/>
              <a:chOff x="397" y="3451"/>
              <a:chExt cx="4815" cy="540"/>
            </a:xfrm>
          </p:grpSpPr>
          <p:sp>
            <p:nvSpPr>
              <p:cNvPr id="188467" name="Oval 97"/>
              <p:cNvSpPr>
                <a:spLocks noChangeArrowheads="1"/>
              </p:cNvSpPr>
              <p:nvPr/>
            </p:nvSpPr>
            <p:spPr bwMode="auto">
              <a:xfrm>
                <a:off x="1579" y="3827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68" name="Oval 98"/>
              <p:cNvSpPr>
                <a:spLocks noChangeArrowheads="1"/>
              </p:cNvSpPr>
              <p:nvPr/>
            </p:nvSpPr>
            <p:spPr bwMode="auto">
              <a:xfrm>
                <a:off x="2222" y="3823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69" name="Line 103"/>
              <p:cNvSpPr>
                <a:spLocks noChangeShapeType="1"/>
              </p:cNvSpPr>
              <p:nvPr/>
            </p:nvSpPr>
            <p:spPr bwMode="auto">
              <a:xfrm>
                <a:off x="1077" y="3873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0" name="Line 104"/>
              <p:cNvSpPr>
                <a:spLocks noChangeShapeType="1"/>
              </p:cNvSpPr>
              <p:nvPr/>
            </p:nvSpPr>
            <p:spPr bwMode="auto">
              <a:xfrm>
                <a:off x="1704" y="3878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1" name="Line 105"/>
              <p:cNvSpPr>
                <a:spLocks noChangeShapeType="1"/>
              </p:cNvSpPr>
              <p:nvPr/>
            </p:nvSpPr>
            <p:spPr bwMode="auto">
              <a:xfrm>
                <a:off x="2340" y="3883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2" name="Line 107"/>
              <p:cNvSpPr>
                <a:spLocks noChangeShapeType="1"/>
              </p:cNvSpPr>
              <p:nvPr/>
            </p:nvSpPr>
            <p:spPr bwMode="auto">
              <a:xfrm>
                <a:off x="3104" y="3888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3" name="Line 109"/>
              <p:cNvSpPr>
                <a:spLocks noChangeShapeType="1"/>
              </p:cNvSpPr>
              <p:nvPr/>
            </p:nvSpPr>
            <p:spPr bwMode="auto">
              <a:xfrm>
                <a:off x="3981" y="3879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4" name="Line 110"/>
              <p:cNvSpPr>
                <a:spLocks noChangeShapeType="1"/>
              </p:cNvSpPr>
              <p:nvPr/>
            </p:nvSpPr>
            <p:spPr bwMode="auto">
              <a:xfrm>
                <a:off x="4710" y="3878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5" name="Oval 126"/>
              <p:cNvSpPr>
                <a:spLocks noChangeArrowheads="1"/>
              </p:cNvSpPr>
              <p:nvPr/>
            </p:nvSpPr>
            <p:spPr bwMode="auto">
              <a:xfrm>
                <a:off x="962" y="3822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76" name="Line 127"/>
              <p:cNvSpPr>
                <a:spLocks noChangeShapeType="1"/>
              </p:cNvSpPr>
              <p:nvPr/>
            </p:nvSpPr>
            <p:spPr bwMode="auto">
              <a:xfrm>
                <a:off x="460" y="3868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77" name="Oval 128"/>
              <p:cNvSpPr>
                <a:spLocks noChangeArrowheads="1"/>
              </p:cNvSpPr>
              <p:nvPr/>
            </p:nvSpPr>
            <p:spPr bwMode="auto">
              <a:xfrm>
                <a:off x="2852" y="3821"/>
                <a:ext cx="256" cy="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78" name="Oval 129"/>
              <p:cNvSpPr>
                <a:spLocks noChangeArrowheads="1"/>
              </p:cNvSpPr>
              <p:nvPr/>
            </p:nvSpPr>
            <p:spPr bwMode="auto">
              <a:xfrm>
                <a:off x="3606" y="3816"/>
                <a:ext cx="366" cy="13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79" name="Text Box 130"/>
              <p:cNvSpPr txBox="1">
                <a:spLocks noChangeArrowheads="1"/>
              </p:cNvSpPr>
              <p:nvPr/>
            </p:nvSpPr>
            <p:spPr bwMode="auto">
              <a:xfrm>
                <a:off x="941" y="3767"/>
                <a:ext cx="166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a</a:t>
                </a:r>
              </a:p>
            </p:txBody>
          </p:sp>
          <p:sp>
            <p:nvSpPr>
              <p:cNvPr id="188480" name="Text Box 131"/>
              <p:cNvSpPr txBox="1">
                <a:spLocks noChangeArrowheads="1"/>
              </p:cNvSpPr>
              <p:nvPr/>
            </p:nvSpPr>
            <p:spPr bwMode="auto">
              <a:xfrm>
                <a:off x="1567" y="3799"/>
                <a:ext cx="166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c</a:t>
                </a:r>
              </a:p>
            </p:txBody>
          </p:sp>
          <p:sp>
            <p:nvSpPr>
              <p:cNvPr id="188481" name="Text Box 132"/>
              <p:cNvSpPr txBox="1">
                <a:spLocks noChangeArrowheads="1"/>
              </p:cNvSpPr>
              <p:nvPr/>
            </p:nvSpPr>
            <p:spPr bwMode="auto">
              <a:xfrm>
                <a:off x="2204" y="3782"/>
                <a:ext cx="172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b</a:t>
                </a:r>
              </a:p>
            </p:txBody>
          </p:sp>
          <p:sp>
            <p:nvSpPr>
              <p:cNvPr id="188482" name="Text Box 133"/>
              <p:cNvSpPr txBox="1">
                <a:spLocks noChangeArrowheads="1"/>
              </p:cNvSpPr>
              <p:nvPr/>
            </p:nvSpPr>
            <p:spPr bwMode="auto">
              <a:xfrm>
                <a:off x="2857" y="3790"/>
                <a:ext cx="256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d,h</a:t>
                </a:r>
              </a:p>
            </p:txBody>
          </p:sp>
          <p:sp>
            <p:nvSpPr>
              <p:cNvPr id="188483" name="Text Box 134"/>
              <p:cNvSpPr txBox="1">
                <a:spLocks noChangeArrowheads="1"/>
              </p:cNvSpPr>
              <p:nvPr/>
            </p:nvSpPr>
            <p:spPr bwMode="auto">
              <a:xfrm>
                <a:off x="3635" y="3780"/>
                <a:ext cx="309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e,g,i</a:t>
                </a:r>
              </a:p>
            </p:txBody>
          </p:sp>
          <p:sp>
            <p:nvSpPr>
              <p:cNvPr id="188484" name="Oval 136"/>
              <p:cNvSpPr>
                <a:spLocks noChangeArrowheads="1"/>
              </p:cNvSpPr>
              <p:nvPr/>
            </p:nvSpPr>
            <p:spPr bwMode="auto">
              <a:xfrm>
                <a:off x="4465" y="3807"/>
                <a:ext cx="256" cy="12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85" name="Text Box 137"/>
              <p:cNvSpPr txBox="1">
                <a:spLocks noChangeArrowheads="1"/>
              </p:cNvSpPr>
              <p:nvPr/>
            </p:nvSpPr>
            <p:spPr bwMode="auto">
              <a:xfrm>
                <a:off x="4494" y="3776"/>
                <a:ext cx="212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f,j</a:t>
                </a:r>
              </a:p>
            </p:txBody>
          </p:sp>
          <p:sp>
            <p:nvSpPr>
              <p:cNvPr id="188486" name="Text Box 184"/>
              <p:cNvSpPr txBox="1">
                <a:spLocks noChangeArrowheads="1"/>
              </p:cNvSpPr>
              <p:nvPr/>
            </p:nvSpPr>
            <p:spPr bwMode="auto">
              <a:xfrm>
                <a:off x="397" y="3451"/>
                <a:ext cx="1748" cy="250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Zigzag path straightening</a:t>
                </a:r>
              </a:p>
            </p:txBody>
          </p:sp>
        </p:grpSp>
        <p:sp>
          <p:nvSpPr>
            <p:cNvPr id="188466" name="Freeform 192"/>
            <p:cNvSpPr>
              <a:spLocks/>
            </p:cNvSpPr>
            <p:nvPr/>
          </p:nvSpPr>
          <p:spPr bwMode="auto">
            <a:xfrm>
              <a:off x="2976" y="3936"/>
              <a:ext cx="1536" cy="288"/>
            </a:xfrm>
            <a:custGeom>
              <a:avLst/>
              <a:gdLst>
                <a:gd name="T0" fmla="*/ 917 w 1824"/>
                <a:gd name="T1" fmla="*/ 0 h 288"/>
                <a:gd name="T2" fmla="*/ 507 w 1824"/>
                <a:gd name="T3" fmla="*/ 288 h 288"/>
                <a:gd name="T4" fmla="*/ 0 w 1824"/>
                <a:gd name="T5" fmla="*/ 0 h 288"/>
                <a:gd name="T6" fmla="*/ 0 60000 65536"/>
                <a:gd name="T7" fmla="*/ 0 60000 65536"/>
                <a:gd name="T8" fmla="*/ 0 60000 65536"/>
                <a:gd name="T9" fmla="*/ 0 w 1824"/>
                <a:gd name="T10" fmla="*/ 0 h 288"/>
                <a:gd name="T11" fmla="*/ 1824 w 182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288">
                  <a:moveTo>
                    <a:pt x="1824" y="0"/>
                  </a:moveTo>
                  <a:cubicBezTo>
                    <a:pt x="1568" y="144"/>
                    <a:pt x="1312" y="288"/>
                    <a:pt x="1008" y="288"/>
                  </a:cubicBezTo>
                  <a:cubicBezTo>
                    <a:pt x="704" y="288"/>
                    <a:pt x="168" y="4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8422" name="Group 200"/>
          <p:cNvGrpSpPr>
            <a:grpSpLocks/>
          </p:cNvGrpSpPr>
          <p:nvPr/>
        </p:nvGrpSpPr>
        <p:grpSpPr bwMode="auto">
          <a:xfrm>
            <a:off x="608013" y="4033838"/>
            <a:ext cx="6994525" cy="1528762"/>
            <a:chOff x="383" y="2541"/>
            <a:chExt cx="4406" cy="963"/>
          </a:xfrm>
        </p:grpSpPr>
        <p:grpSp>
          <p:nvGrpSpPr>
            <p:cNvPr id="188424" name="Group 187"/>
            <p:cNvGrpSpPr>
              <a:grpSpLocks/>
            </p:cNvGrpSpPr>
            <p:nvPr/>
          </p:nvGrpSpPr>
          <p:grpSpPr bwMode="auto">
            <a:xfrm>
              <a:off x="383" y="2541"/>
              <a:ext cx="4406" cy="770"/>
              <a:chOff x="383" y="2541"/>
              <a:chExt cx="4406" cy="770"/>
            </a:xfrm>
          </p:grpSpPr>
          <p:sp>
            <p:nvSpPr>
              <p:cNvPr id="188433" name="Oval 143"/>
              <p:cNvSpPr>
                <a:spLocks noChangeArrowheads="1"/>
              </p:cNvSpPr>
              <p:nvPr/>
            </p:nvSpPr>
            <p:spPr bwMode="auto">
              <a:xfrm>
                <a:off x="2327" y="3150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34" name="Oval 144"/>
              <p:cNvSpPr>
                <a:spLocks noChangeArrowheads="1"/>
              </p:cNvSpPr>
              <p:nvPr/>
            </p:nvSpPr>
            <p:spPr bwMode="auto">
              <a:xfrm>
                <a:off x="2935" y="3154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35" name="Oval 147"/>
              <p:cNvSpPr>
                <a:spLocks noChangeArrowheads="1"/>
              </p:cNvSpPr>
              <p:nvPr/>
            </p:nvSpPr>
            <p:spPr bwMode="auto">
              <a:xfrm>
                <a:off x="1616" y="2737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36" name="Line 148"/>
              <p:cNvSpPr>
                <a:spLocks noChangeShapeType="1"/>
              </p:cNvSpPr>
              <p:nvPr/>
            </p:nvSpPr>
            <p:spPr bwMode="auto">
              <a:xfrm>
                <a:off x="1065" y="3200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37" name="Line 149"/>
              <p:cNvSpPr>
                <a:spLocks noChangeShapeType="1"/>
              </p:cNvSpPr>
              <p:nvPr/>
            </p:nvSpPr>
            <p:spPr bwMode="auto">
              <a:xfrm>
                <a:off x="1809" y="3205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38" name="Line 150"/>
              <p:cNvSpPr>
                <a:spLocks noChangeShapeType="1"/>
              </p:cNvSpPr>
              <p:nvPr/>
            </p:nvSpPr>
            <p:spPr bwMode="auto">
              <a:xfrm>
                <a:off x="2445" y="3210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39" name="Oval 151"/>
              <p:cNvSpPr>
                <a:spLocks noChangeArrowheads="1"/>
              </p:cNvSpPr>
              <p:nvPr/>
            </p:nvSpPr>
            <p:spPr bwMode="auto">
              <a:xfrm>
                <a:off x="3561" y="3150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40" name="Line 152"/>
              <p:cNvSpPr>
                <a:spLocks noChangeShapeType="1"/>
              </p:cNvSpPr>
              <p:nvPr/>
            </p:nvSpPr>
            <p:spPr bwMode="auto">
              <a:xfrm>
                <a:off x="3053" y="3206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41" name="Oval 153"/>
              <p:cNvSpPr>
                <a:spLocks noChangeArrowheads="1"/>
              </p:cNvSpPr>
              <p:nvPr/>
            </p:nvSpPr>
            <p:spPr bwMode="auto">
              <a:xfrm>
                <a:off x="4174" y="3150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42" name="Line 154"/>
              <p:cNvSpPr>
                <a:spLocks noChangeShapeType="1"/>
              </p:cNvSpPr>
              <p:nvPr/>
            </p:nvSpPr>
            <p:spPr bwMode="auto">
              <a:xfrm>
                <a:off x="4287" y="3205"/>
                <a:ext cx="5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43" name="Oval 158"/>
              <p:cNvSpPr>
                <a:spLocks noChangeArrowheads="1"/>
              </p:cNvSpPr>
              <p:nvPr/>
            </p:nvSpPr>
            <p:spPr bwMode="auto">
              <a:xfrm>
                <a:off x="3289" y="2702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44" name="Oval 160"/>
              <p:cNvSpPr>
                <a:spLocks noChangeArrowheads="1"/>
              </p:cNvSpPr>
              <p:nvPr/>
            </p:nvSpPr>
            <p:spPr bwMode="auto">
              <a:xfrm>
                <a:off x="3440" y="2899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45" name="Line 161"/>
              <p:cNvSpPr>
                <a:spLocks noChangeShapeType="1"/>
              </p:cNvSpPr>
              <p:nvPr/>
            </p:nvSpPr>
            <p:spPr bwMode="auto">
              <a:xfrm>
                <a:off x="3376" y="2806"/>
                <a:ext cx="91" cy="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46" name="Freeform 162"/>
              <p:cNvSpPr>
                <a:spLocks/>
              </p:cNvSpPr>
              <p:nvPr/>
            </p:nvSpPr>
            <p:spPr bwMode="auto">
              <a:xfrm>
                <a:off x="3522" y="2998"/>
                <a:ext cx="87" cy="156"/>
              </a:xfrm>
              <a:custGeom>
                <a:avLst/>
                <a:gdLst>
                  <a:gd name="T0" fmla="*/ 0 w 87"/>
                  <a:gd name="T1" fmla="*/ 0 h 156"/>
                  <a:gd name="T2" fmla="*/ 73 w 87"/>
                  <a:gd name="T3" fmla="*/ 83 h 156"/>
                  <a:gd name="T4" fmla="*/ 82 w 87"/>
                  <a:gd name="T5" fmla="*/ 156 h 156"/>
                  <a:gd name="T6" fmla="*/ 0 60000 65536"/>
                  <a:gd name="T7" fmla="*/ 0 60000 65536"/>
                  <a:gd name="T8" fmla="*/ 0 60000 65536"/>
                  <a:gd name="T9" fmla="*/ 0 w 87"/>
                  <a:gd name="T10" fmla="*/ 0 h 156"/>
                  <a:gd name="T11" fmla="*/ 87 w 87"/>
                  <a:gd name="T12" fmla="*/ 156 h 1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" h="156">
                    <a:moveTo>
                      <a:pt x="0" y="0"/>
                    </a:moveTo>
                    <a:cubicBezTo>
                      <a:pt x="29" y="28"/>
                      <a:pt x="59" y="57"/>
                      <a:pt x="73" y="83"/>
                    </a:cubicBezTo>
                    <a:cubicBezTo>
                      <a:pt x="87" y="109"/>
                      <a:pt x="81" y="144"/>
                      <a:pt x="82" y="15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47" name="Oval 163"/>
              <p:cNvSpPr>
                <a:spLocks noChangeArrowheads="1"/>
              </p:cNvSpPr>
              <p:nvPr/>
            </p:nvSpPr>
            <p:spPr bwMode="auto">
              <a:xfrm>
                <a:off x="3787" y="2844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48" name="Freeform 164"/>
              <p:cNvSpPr>
                <a:spLocks/>
              </p:cNvSpPr>
              <p:nvPr/>
            </p:nvSpPr>
            <p:spPr bwMode="auto">
              <a:xfrm>
                <a:off x="3403" y="2743"/>
                <a:ext cx="403" cy="118"/>
              </a:xfrm>
              <a:custGeom>
                <a:avLst/>
                <a:gdLst>
                  <a:gd name="T0" fmla="*/ 0 w 403"/>
                  <a:gd name="T1" fmla="*/ 9 h 118"/>
                  <a:gd name="T2" fmla="*/ 183 w 403"/>
                  <a:gd name="T3" fmla="*/ 18 h 118"/>
                  <a:gd name="T4" fmla="*/ 403 w 403"/>
                  <a:gd name="T5" fmla="*/ 118 h 118"/>
                  <a:gd name="T6" fmla="*/ 0 60000 65536"/>
                  <a:gd name="T7" fmla="*/ 0 60000 65536"/>
                  <a:gd name="T8" fmla="*/ 0 60000 65536"/>
                  <a:gd name="T9" fmla="*/ 0 w 403"/>
                  <a:gd name="T10" fmla="*/ 0 h 118"/>
                  <a:gd name="T11" fmla="*/ 403 w 403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3" h="118">
                    <a:moveTo>
                      <a:pt x="0" y="9"/>
                    </a:moveTo>
                    <a:cubicBezTo>
                      <a:pt x="58" y="4"/>
                      <a:pt x="116" y="0"/>
                      <a:pt x="183" y="18"/>
                    </a:cubicBezTo>
                    <a:cubicBezTo>
                      <a:pt x="250" y="36"/>
                      <a:pt x="366" y="101"/>
                      <a:pt x="403" y="118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49" name="Freeform 165"/>
              <p:cNvSpPr>
                <a:spLocks/>
              </p:cNvSpPr>
              <p:nvPr/>
            </p:nvSpPr>
            <p:spPr bwMode="auto">
              <a:xfrm>
                <a:off x="3897" y="2925"/>
                <a:ext cx="320" cy="229"/>
              </a:xfrm>
              <a:custGeom>
                <a:avLst/>
                <a:gdLst>
                  <a:gd name="T0" fmla="*/ 0 w 320"/>
                  <a:gd name="T1" fmla="*/ 0 h 229"/>
                  <a:gd name="T2" fmla="*/ 183 w 320"/>
                  <a:gd name="T3" fmla="*/ 83 h 229"/>
                  <a:gd name="T4" fmla="*/ 320 w 320"/>
                  <a:gd name="T5" fmla="*/ 229 h 229"/>
                  <a:gd name="T6" fmla="*/ 0 60000 65536"/>
                  <a:gd name="T7" fmla="*/ 0 60000 65536"/>
                  <a:gd name="T8" fmla="*/ 0 60000 65536"/>
                  <a:gd name="T9" fmla="*/ 0 w 320"/>
                  <a:gd name="T10" fmla="*/ 0 h 229"/>
                  <a:gd name="T11" fmla="*/ 320 w 320"/>
                  <a:gd name="T12" fmla="*/ 229 h 2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0" h="229">
                    <a:moveTo>
                      <a:pt x="0" y="0"/>
                    </a:moveTo>
                    <a:cubicBezTo>
                      <a:pt x="65" y="22"/>
                      <a:pt x="130" y="45"/>
                      <a:pt x="183" y="83"/>
                    </a:cubicBezTo>
                    <a:cubicBezTo>
                      <a:pt x="236" y="121"/>
                      <a:pt x="297" y="205"/>
                      <a:pt x="320" y="22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50" name="AutoShape 166"/>
              <p:cNvSpPr>
                <a:spLocks noChangeArrowheads="1"/>
              </p:cNvSpPr>
              <p:nvPr/>
            </p:nvSpPr>
            <p:spPr bwMode="auto">
              <a:xfrm>
                <a:off x="1742" y="3157"/>
                <a:ext cx="73" cy="110"/>
              </a:xfrm>
              <a:prstGeom prst="flowChartDelay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51" name="AutoShape 167"/>
              <p:cNvSpPr>
                <a:spLocks noChangeArrowheads="1"/>
              </p:cNvSpPr>
              <p:nvPr/>
            </p:nvSpPr>
            <p:spPr bwMode="auto">
              <a:xfrm flipH="1">
                <a:off x="1564" y="3153"/>
                <a:ext cx="73" cy="110"/>
              </a:xfrm>
              <a:prstGeom prst="flowChartDelay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52" name="Freeform 168"/>
              <p:cNvSpPr>
                <a:spLocks/>
              </p:cNvSpPr>
              <p:nvPr/>
            </p:nvSpPr>
            <p:spPr bwMode="auto">
              <a:xfrm>
                <a:off x="1524" y="2783"/>
                <a:ext cx="100" cy="375"/>
              </a:xfrm>
              <a:custGeom>
                <a:avLst/>
                <a:gdLst>
                  <a:gd name="T0" fmla="*/ 54 w 100"/>
                  <a:gd name="T1" fmla="*/ 375 h 375"/>
                  <a:gd name="T2" fmla="*/ 8 w 100"/>
                  <a:gd name="T3" fmla="*/ 174 h 375"/>
                  <a:gd name="T4" fmla="*/ 100 w 100"/>
                  <a:gd name="T5" fmla="*/ 0 h 375"/>
                  <a:gd name="T6" fmla="*/ 0 60000 65536"/>
                  <a:gd name="T7" fmla="*/ 0 60000 65536"/>
                  <a:gd name="T8" fmla="*/ 0 60000 65536"/>
                  <a:gd name="T9" fmla="*/ 0 w 100"/>
                  <a:gd name="T10" fmla="*/ 0 h 375"/>
                  <a:gd name="T11" fmla="*/ 100 w 100"/>
                  <a:gd name="T12" fmla="*/ 375 h 3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" h="375">
                    <a:moveTo>
                      <a:pt x="54" y="375"/>
                    </a:moveTo>
                    <a:cubicBezTo>
                      <a:pt x="27" y="306"/>
                      <a:pt x="0" y="237"/>
                      <a:pt x="8" y="174"/>
                    </a:cubicBezTo>
                    <a:cubicBezTo>
                      <a:pt x="16" y="111"/>
                      <a:pt x="85" y="29"/>
                      <a:pt x="10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53" name="Freeform 169"/>
              <p:cNvSpPr>
                <a:spLocks/>
              </p:cNvSpPr>
              <p:nvPr/>
            </p:nvSpPr>
            <p:spPr bwMode="auto">
              <a:xfrm>
                <a:off x="1724" y="2792"/>
                <a:ext cx="125" cy="366"/>
              </a:xfrm>
              <a:custGeom>
                <a:avLst/>
                <a:gdLst>
                  <a:gd name="T0" fmla="*/ 98 w 97"/>
                  <a:gd name="T1" fmla="*/ 429 h 347"/>
                  <a:gd name="T2" fmla="*/ 251 w 97"/>
                  <a:gd name="T3" fmla="*/ 214 h 347"/>
                  <a:gd name="T4" fmla="*/ 0 w 97"/>
                  <a:gd name="T5" fmla="*/ 0 h 347"/>
                  <a:gd name="T6" fmla="*/ 0 60000 65536"/>
                  <a:gd name="T7" fmla="*/ 0 60000 65536"/>
                  <a:gd name="T8" fmla="*/ 0 60000 65536"/>
                  <a:gd name="T9" fmla="*/ 0 w 97"/>
                  <a:gd name="T10" fmla="*/ 0 h 347"/>
                  <a:gd name="T11" fmla="*/ 97 w 97"/>
                  <a:gd name="T12" fmla="*/ 347 h 3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" h="347">
                    <a:moveTo>
                      <a:pt x="36" y="347"/>
                    </a:moveTo>
                    <a:cubicBezTo>
                      <a:pt x="66" y="289"/>
                      <a:pt x="97" y="231"/>
                      <a:pt x="91" y="173"/>
                    </a:cubicBezTo>
                    <a:cubicBezTo>
                      <a:pt x="85" y="115"/>
                      <a:pt x="15" y="29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54" name="Text Box 170"/>
              <p:cNvSpPr txBox="1">
                <a:spLocks noChangeArrowheads="1"/>
              </p:cNvSpPr>
              <p:nvPr/>
            </p:nvSpPr>
            <p:spPr bwMode="auto">
              <a:xfrm>
                <a:off x="1531" y="3114"/>
                <a:ext cx="166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a</a:t>
                </a:r>
              </a:p>
            </p:txBody>
          </p:sp>
          <p:sp>
            <p:nvSpPr>
              <p:cNvPr id="188455" name="Text Box 171"/>
              <p:cNvSpPr txBox="1">
                <a:spLocks noChangeArrowheads="1"/>
              </p:cNvSpPr>
              <p:nvPr/>
            </p:nvSpPr>
            <p:spPr bwMode="auto">
              <a:xfrm>
                <a:off x="1706" y="3108"/>
                <a:ext cx="172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b</a:t>
                </a:r>
              </a:p>
            </p:txBody>
          </p:sp>
          <p:sp>
            <p:nvSpPr>
              <p:cNvPr id="188456" name="Text Box 172"/>
              <p:cNvSpPr txBox="1">
                <a:spLocks noChangeArrowheads="1"/>
              </p:cNvSpPr>
              <p:nvPr/>
            </p:nvSpPr>
            <p:spPr bwMode="auto">
              <a:xfrm>
                <a:off x="1609" y="2680"/>
                <a:ext cx="166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c</a:t>
                </a:r>
              </a:p>
            </p:txBody>
          </p:sp>
          <p:sp>
            <p:nvSpPr>
              <p:cNvPr id="188457" name="Text Box 173"/>
              <p:cNvSpPr txBox="1">
                <a:spLocks noChangeArrowheads="1"/>
              </p:cNvSpPr>
              <p:nvPr/>
            </p:nvSpPr>
            <p:spPr bwMode="auto">
              <a:xfrm>
                <a:off x="2309" y="3109"/>
                <a:ext cx="172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d</a:t>
                </a:r>
              </a:p>
            </p:txBody>
          </p:sp>
          <p:sp>
            <p:nvSpPr>
              <p:cNvPr id="188458" name="Text Box 174"/>
              <p:cNvSpPr txBox="1">
                <a:spLocks noChangeArrowheads="1"/>
              </p:cNvSpPr>
              <p:nvPr/>
            </p:nvSpPr>
            <p:spPr bwMode="auto">
              <a:xfrm>
                <a:off x="2915" y="3110"/>
                <a:ext cx="166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e</a:t>
                </a:r>
              </a:p>
            </p:txBody>
          </p:sp>
          <p:sp>
            <p:nvSpPr>
              <p:cNvPr id="188459" name="Text Box 175"/>
              <p:cNvSpPr txBox="1">
                <a:spLocks noChangeArrowheads="1"/>
              </p:cNvSpPr>
              <p:nvPr/>
            </p:nvSpPr>
            <p:spPr bwMode="auto">
              <a:xfrm>
                <a:off x="3544" y="3119"/>
                <a:ext cx="153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f</a:t>
                </a:r>
              </a:p>
            </p:txBody>
          </p:sp>
          <p:sp>
            <p:nvSpPr>
              <p:cNvPr id="188460" name="Text Box 176"/>
              <p:cNvSpPr txBox="1">
                <a:spLocks noChangeArrowheads="1"/>
              </p:cNvSpPr>
              <p:nvPr/>
            </p:nvSpPr>
            <p:spPr bwMode="auto">
              <a:xfrm>
                <a:off x="3415" y="2836"/>
                <a:ext cx="172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g</a:t>
                </a:r>
              </a:p>
            </p:txBody>
          </p:sp>
          <p:sp>
            <p:nvSpPr>
              <p:cNvPr id="188461" name="Text Box 177"/>
              <p:cNvSpPr txBox="1">
                <a:spLocks noChangeArrowheads="1"/>
              </p:cNvSpPr>
              <p:nvPr/>
            </p:nvSpPr>
            <p:spPr bwMode="auto">
              <a:xfrm>
                <a:off x="3269" y="2671"/>
                <a:ext cx="172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h</a:t>
                </a:r>
              </a:p>
            </p:txBody>
          </p:sp>
          <p:sp>
            <p:nvSpPr>
              <p:cNvPr id="188462" name="Text Box 178"/>
              <p:cNvSpPr txBox="1">
                <a:spLocks noChangeArrowheads="1"/>
              </p:cNvSpPr>
              <p:nvPr/>
            </p:nvSpPr>
            <p:spPr bwMode="auto">
              <a:xfrm>
                <a:off x="3776" y="2808"/>
                <a:ext cx="147" cy="192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i</a:t>
                </a:r>
              </a:p>
            </p:txBody>
          </p:sp>
          <p:sp>
            <p:nvSpPr>
              <p:cNvPr id="188463" name="Text Box 179"/>
              <p:cNvSpPr txBox="1">
                <a:spLocks noChangeArrowheads="1"/>
              </p:cNvSpPr>
              <p:nvPr/>
            </p:nvSpPr>
            <p:spPr bwMode="auto">
              <a:xfrm>
                <a:off x="4174" y="3141"/>
                <a:ext cx="136" cy="144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900"/>
                  <a:t>j</a:t>
                </a:r>
              </a:p>
            </p:txBody>
          </p:sp>
          <p:sp>
            <p:nvSpPr>
              <p:cNvPr id="188464" name="Text Box 183"/>
              <p:cNvSpPr txBox="1">
                <a:spLocks noChangeArrowheads="1"/>
              </p:cNvSpPr>
              <p:nvPr/>
            </p:nvSpPr>
            <p:spPr bwMode="auto">
              <a:xfrm>
                <a:off x="383" y="2541"/>
                <a:ext cx="613" cy="250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Erosion</a:t>
                </a:r>
              </a:p>
            </p:txBody>
          </p:sp>
        </p:grpSp>
        <p:sp>
          <p:nvSpPr>
            <p:cNvPr id="188425" name="Freeform 191"/>
            <p:cNvSpPr>
              <a:spLocks/>
            </p:cNvSpPr>
            <p:nvPr/>
          </p:nvSpPr>
          <p:spPr bwMode="auto">
            <a:xfrm>
              <a:off x="2400" y="3216"/>
              <a:ext cx="1824" cy="288"/>
            </a:xfrm>
            <a:custGeom>
              <a:avLst/>
              <a:gdLst>
                <a:gd name="T0" fmla="*/ 1824 w 1824"/>
                <a:gd name="T1" fmla="*/ 0 h 288"/>
                <a:gd name="T2" fmla="*/ 1008 w 1824"/>
                <a:gd name="T3" fmla="*/ 288 h 288"/>
                <a:gd name="T4" fmla="*/ 0 w 1824"/>
                <a:gd name="T5" fmla="*/ 0 h 288"/>
                <a:gd name="T6" fmla="*/ 0 60000 65536"/>
                <a:gd name="T7" fmla="*/ 0 60000 65536"/>
                <a:gd name="T8" fmla="*/ 0 60000 65536"/>
                <a:gd name="T9" fmla="*/ 0 w 1824"/>
                <a:gd name="T10" fmla="*/ 0 h 288"/>
                <a:gd name="T11" fmla="*/ 1824 w 1824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4" h="288">
                  <a:moveTo>
                    <a:pt x="1824" y="0"/>
                  </a:moveTo>
                  <a:cubicBezTo>
                    <a:pt x="1568" y="144"/>
                    <a:pt x="1312" y="288"/>
                    <a:pt x="1008" y="288"/>
                  </a:cubicBezTo>
                  <a:cubicBezTo>
                    <a:pt x="704" y="288"/>
                    <a:pt x="168" y="4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8426" name="Group 199"/>
            <p:cNvGrpSpPr>
              <a:grpSpLocks/>
            </p:cNvGrpSpPr>
            <p:nvPr/>
          </p:nvGrpSpPr>
          <p:grpSpPr bwMode="auto">
            <a:xfrm>
              <a:off x="2400" y="2592"/>
              <a:ext cx="604" cy="548"/>
              <a:chOff x="2400" y="2592"/>
              <a:chExt cx="604" cy="548"/>
            </a:xfrm>
          </p:grpSpPr>
          <p:sp>
            <p:nvSpPr>
              <p:cNvPr id="188427" name="Oval 193"/>
              <p:cNvSpPr>
                <a:spLocks noChangeArrowheads="1"/>
              </p:cNvSpPr>
              <p:nvPr/>
            </p:nvSpPr>
            <p:spPr bwMode="auto">
              <a:xfrm>
                <a:off x="2624" y="2843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28" name="Oval 194"/>
              <p:cNvSpPr>
                <a:spLocks noChangeArrowheads="1"/>
              </p:cNvSpPr>
              <p:nvPr/>
            </p:nvSpPr>
            <p:spPr bwMode="auto">
              <a:xfrm>
                <a:off x="2894" y="2592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29" name="Freeform 195"/>
              <p:cNvSpPr>
                <a:spLocks/>
              </p:cNvSpPr>
              <p:nvPr/>
            </p:nvSpPr>
            <p:spPr bwMode="auto">
              <a:xfrm>
                <a:off x="2400" y="2893"/>
                <a:ext cx="220" cy="247"/>
              </a:xfrm>
              <a:custGeom>
                <a:avLst/>
                <a:gdLst>
                  <a:gd name="T0" fmla="*/ 0 w 220"/>
                  <a:gd name="T1" fmla="*/ 247 h 247"/>
                  <a:gd name="T2" fmla="*/ 37 w 220"/>
                  <a:gd name="T3" fmla="*/ 64 h 247"/>
                  <a:gd name="T4" fmla="*/ 220 w 220"/>
                  <a:gd name="T5" fmla="*/ 0 h 247"/>
                  <a:gd name="T6" fmla="*/ 0 60000 65536"/>
                  <a:gd name="T7" fmla="*/ 0 60000 65536"/>
                  <a:gd name="T8" fmla="*/ 0 60000 65536"/>
                  <a:gd name="T9" fmla="*/ 0 w 220"/>
                  <a:gd name="T10" fmla="*/ 0 h 247"/>
                  <a:gd name="T11" fmla="*/ 220 w 220"/>
                  <a:gd name="T12" fmla="*/ 247 h 2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" h="247">
                    <a:moveTo>
                      <a:pt x="0" y="247"/>
                    </a:moveTo>
                    <a:cubicBezTo>
                      <a:pt x="0" y="176"/>
                      <a:pt x="0" y="105"/>
                      <a:pt x="37" y="64"/>
                    </a:cubicBezTo>
                    <a:cubicBezTo>
                      <a:pt x="74" y="23"/>
                      <a:pt x="190" y="11"/>
                      <a:pt x="220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30" name="Freeform 196"/>
              <p:cNvSpPr>
                <a:spLocks/>
              </p:cNvSpPr>
              <p:nvPr/>
            </p:nvSpPr>
            <p:spPr bwMode="auto">
              <a:xfrm>
                <a:off x="2720" y="2655"/>
                <a:ext cx="174" cy="211"/>
              </a:xfrm>
              <a:custGeom>
                <a:avLst/>
                <a:gdLst>
                  <a:gd name="T0" fmla="*/ 0 w 174"/>
                  <a:gd name="T1" fmla="*/ 211 h 211"/>
                  <a:gd name="T2" fmla="*/ 37 w 174"/>
                  <a:gd name="T3" fmla="*/ 73 h 211"/>
                  <a:gd name="T4" fmla="*/ 174 w 174"/>
                  <a:gd name="T5" fmla="*/ 0 h 211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11"/>
                  <a:gd name="T11" fmla="*/ 174 w 174"/>
                  <a:gd name="T12" fmla="*/ 211 h 2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11">
                    <a:moveTo>
                      <a:pt x="0" y="211"/>
                    </a:moveTo>
                    <a:cubicBezTo>
                      <a:pt x="4" y="159"/>
                      <a:pt x="8" y="108"/>
                      <a:pt x="37" y="73"/>
                    </a:cubicBezTo>
                    <a:cubicBezTo>
                      <a:pt x="66" y="38"/>
                      <a:pt x="151" y="12"/>
                      <a:pt x="174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31" name="Oval 197"/>
              <p:cNvSpPr>
                <a:spLocks noChangeArrowheads="1"/>
              </p:cNvSpPr>
              <p:nvPr/>
            </p:nvSpPr>
            <p:spPr bwMode="auto">
              <a:xfrm>
                <a:off x="2843" y="2916"/>
                <a:ext cx="110" cy="11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432" name="Freeform 198"/>
              <p:cNvSpPr>
                <a:spLocks/>
              </p:cNvSpPr>
              <p:nvPr/>
            </p:nvSpPr>
            <p:spPr bwMode="auto">
              <a:xfrm>
                <a:off x="2757" y="2911"/>
                <a:ext cx="91" cy="27"/>
              </a:xfrm>
              <a:custGeom>
                <a:avLst/>
                <a:gdLst>
                  <a:gd name="T0" fmla="*/ 0 w 73"/>
                  <a:gd name="T1" fmla="*/ 0 h 19"/>
                  <a:gd name="T2" fmla="*/ 176 w 73"/>
                  <a:gd name="T3" fmla="*/ 77 h 19"/>
                  <a:gd name="T4" fmla="*/ 0 60000 65536"/>
                  <a:gd name="T5" fmla="*/ 0 60000 65536"/>
                  <a:gd name="T6" fmla="*/ 0 w 73"/>
                  <a:gd name="T7" fmla="*/ 0 h 19"/>
                  <a:gd name="T8" fmla="*/ 73 w 73"/>
                  <a:gd name="T9" fmla="*/ 19 h 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3" h="19">
                    <a:moveTo>
                      <a:pt x="0" y="0"/>
                    </a:moveTo>
                    <a:cubicBezTo>
                      <a:pt x="27" y="6"/>
                      <a:pt x="55" y="13"/>
                      <a:pt x="73" y="19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8423" name="Rectangle 204"/>
          <p:cNvSpPr>
            <a:spLocks noChangeArrowheads="1"/>
          </p:cNvSpPr>
          <p:nvPr/>
        </p:nvSpPr>
        <p:spPr bwMode="auto">
          <a:xfrm>
            <a:off x="3511550" y="4114800"/>
            <a:ext cx="1527175" cy="8715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9"/>
          <p:cNvSpPr>
            <a:spLocks noChangeArrowheads="1"/>
          </p:cNvSpPr>
          <p:nvPr/>
        </p:nvSpPr>
        <p:spPr bwMode="auto">
          <a:xfrm>
            <a:off x="641350" y="288925"/>
            <a:ext cx="80914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>
                <a:solidFill>
                  <a:schemeClr val="tx2"/>
                </a:solidFill>
              </a:rPr>
              <a:t>The Repeats Graph of </a:t>
            </a:r>
            <a:r>
              <a:rPr lang="en-US" sz="3200" b="1" i="1">
                <a:solidFill>
                  <a:schemeClr val="tx2"/>
                </a:solidFill>
              </a:rPr>
              <a:t>N. meningitidis</a:t>
            </a:r>
            <a:endParaRPr lang="en-US" sz="3200" b="1">
              <a:solidFill>
                <a:schemeClr val="tx2"/>
              </a:solidFill>
            </a:endParaRPr>
          </a:p>
        </p:txBody>
      </p:sp>
      <p:pic>
        <p:nvPicPr>
          <p:cNvPr id="189443" name="Picture 10" descr="tmp"/>
          <p:cNvPicPr>
            <a:picLocks noChangeAspect="1" noChangeArrowheads="1"/>
          </p:cNvPicPr>
          <p:nvPr/>
        </p:nvPicPr>
        <p:blipFill>
          <a:blip r:embed="rId3" cstate="print"/>
          <a:srcRect r="37784"/>
          <a:stretch>
            <a:fillRect/>
          </a:stretch>
        </p:blipFill>
        <p:spPr bwMode="auto">
          <a:xfrm>
            <a:off x="1600200" y="866775"/>
            <a:ext cx="6354763" cy="1198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3" y="0"/>
            <a:ext cx="7772400" cy="1143000"/>
          </a:xfrm>
        </p:spPr>
        <p:txBody>
          <a:bodyPr/>
          <a:lstStyle/>
          <a:p>
            <a:r>
              <a:rPr lang="en-US" sz="3200" b="1" smtClean="0"/>
              <a:t>A-Bruijn Graphs and Fragment Assembly</a:t>
            </a:r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120650" y="2535238"/>
            <a:ext cx="928688" cy="4572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Reads</a:t>
            </a:r>
          </a:p>
        </p:txBody>
      </p:sp>
      <p:sp>
        <p:nvSpPr>
          <p:cNvPr id="8239" name="AutoShape 47"/>
          <p:cNvSpPr>
            <a:spLocks noChangeArrowheads="1"/>
          </p:cNvSpPr>
          <p:nvPr/>
        </p:nvSpPr>
        <p:spPr bwMode="auto">
          <a:xfrm flipV="1">
            <a:off x="7605713" y="2209800"/>
            <a:ext cx="377825" cy="782638"/>
          </a:xfrm>
          <a:prstGeom prst="curvedLeftArrow">
            <a:avLst>
              <a:gd name="adj1" fmla="val 41429"/>
              <a:gd name="adj2" fmla="val 82857"/>
              <a:gd name="adj3" fmla="val 3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71"/>
          <p:cNvGrpSpPr>
            <a:grpSpLocks/>
          </p:cNvGrpSpPr>
          <p:nvPr/>
        </p:nvGrpSpPr>
        <p:grpSpPr bwMode="auto">
          <a:xfrm>
            <a:off x="114300" y="1371600"/>
            <a:ext cx="7389813" cy="703263"/>
            <a:chOff x="72" y="960"/>
            <a:chExt cx="4655" cy="443"/>
          </a:xfrm>
        </p:grpSpPr>
        <p:sp>
          <p:nvSpPr>
            <p:cNvPr id="190558" name="Text Box 43"/>
            <p:cNvSpPr txBox="1">
              <a:spLocks noChangeArrowheads="1"/>
            </p:cNvSpPr>
            <p:nvPr/>
          </p:nvSpPr>
          <p:spPr bwMode="auto">
            <a:xfrm>
              <a:off x="72" y="960"/>
              <a:ext cx="766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Genome</a:t>
              </a:r>
            </a:p>
          </p:txBody>
        </p:sp>
        <p:grpSp>
          <p:nvGrpSpPr>
            <p:cNvPr id="190559" name="Group 48"/>
            <p:cNvGrpSpPr>
              <a:grpSpLocks/>
            </p:cNvGrpSpPr>
            <p:nvPr/>
          </p:nvGrpSpPr>
          <p:grpSpPr bwMode="auto">
            <a:xfrm>
              <a:off x="441" y="1152"/>
              <a:ext cx="4286" cy="251"/>
              <a:chOff x="714" y="925"/>
              <a:chExt cx="4286" cy="251"/>
            </a:xfrm>
          </p:grpSpPr>
          <p:sp>
            <p:nvSpPr>
              <p:cNvPr id="190560" name="Line 49"/>
              <p:cNvSpPr>
                <a:spLocks noChangeShapeType="1"/>
              </p:cNvSpPr>
              <p:nvPr/>
            </p:nvSpPr>
            <p:spPr bwMode="auto">
              <a:xfrm>
                <a:off x="728" y="1168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1" name="Line 50"/>
              <p:cNvSpPr>
                <a:spLocks noChangeShapeType="1"/>
              </p:cNvSpPr>
              <p:nvPr/>
            </p:nvSpPr>
            <p:spPr bwMode="auto">
              <a:xfrm>
                <a:off x="1040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2" name="Line 51"/>
              <p:cNvSpPr>
                <a:spLocks noChangeShapeType="1"/>
              </p:cNvSpPr>
              <p:nvPr/>
            </p:nvSpPr>
            <p:spPr bwMode="auto">
              <a:xfrm>
                <a:off x="1216" y="11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3" name="Line 52"/>
              <p:cNvSpPr>
                <a:spLocks noChangeShapeType="1"/>
              </p:cNvSpPr>
              <p:nvPr/>
            </p:nvSpPr>
            <p:spPr bwMode="auto">
              <a:xfrm>
                <a:off x="1520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4" name="Line 53"/>
              <p:cNvSpPr>
                <a:spLocks noChangeShapeType="1"/>
              </p:cNvSpPr>
              <p:nvPr/>
            </p:nvSpPr>
            <p:spPr bwMode="auto">
              <a:xfrm>
                <a:off x="1720" y="1168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5" name="Line 54"/>
              <p:cNvSpPr>
                <a:spLocks noChangeShapeType="1"/>
              </p:cNvSpPr>
              <p:nvPr/>
            </p:nvSpPr>
            <p:spPr bwMode="auto">
              <a:xfrm>
                <a:off x="2024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6" name="Line 55"/>
              <p:cNvSpPr>
                <a:spLocks noChangeShapeType="1"/>
              </p:cNvSpPr>
              <p:nvPr/>
            </p:nvSpPr>
            <p:spPr bwMode="auto">
              <a:xfrm>
                <a:off x="2512" y="1168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7" name="Line 56"/>
              <p:cNvSpPr>
                <a:spLocks noChangeShapeType="1"/>
              </p:cNvSpPr>
              <p:nvPr/>
            </p:nvSpPr>
            <p:spPr bwMode="auto">
              <a:xfrm>
                <a:off x="2704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8" name="Line 57"/>
              <p:cNvSpPr>
                <a:spLocks noChangeShapeType="1"/>
              </p:cNvSpPr>
              <p:nvPr/>
            </p:nvSpPr>
            <p:spPr bwMode="auto">
              <a:xfrm>
                <a:off x="3680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9" name="Line 58"/>
              <p:cNvSpPr>
                <a:spLocks noChangeShapeType="1"/>
              </p:cNvSpPr>
              <p:nvPr/>
            </p:nvSpPr>
            <p:spPr bwMode="auto">
              <a:xfrm>
                <a:off x="4688" y="1176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70" name="Text Box 59"/>
              <p:cNvSpPr txBox="1">
                <a:spLocks noChangeArrowheads="1"/>
              </p:cNvSpPr>
              <p:nvPr/>
            </p:nvSpPr>
            <p:spPr bwMode="auto">
              <a:xfrm>
                <a:off x="714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A</a:t>
                </a:r>
              </a:p>
            </p:txBody>
          </p:sp>
          <p:sp>
            <p:nvSpPr>
              <p:cNvPr id="190571" name="Text Box 60"/>
              <p:cNvSpPr txBox="1">
                <a:spLocks noChangeArrowheads="1"/>
              </p:cNvSpPr>
              <p:nvPr/>
            </p:nvSpPr>
            <p:spPr bwMode="auto">
              <a:xfrm>
                <a:off x="1014" y="928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90572" name="Text Box 61"/>
              <p:cNvSpPr txBox="1">
                <a:spLocks noChangeArrowheads="1"/>
              </p:cNvSpPr>
              <p:nvPr/>
            </p:nvSpPr>
            <p:spPr bwMode="auto">
              <a:xfrm>
                <a:off x="1234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90573" name="Rectangle 62"/>
              <p:cNvSpPr>
                <a:spLocks noChangeArrowheads="1"/>
              </p:cNvSpPr>
              <p:nvPr/>
            </p:nvSpPr>
            <p:spPr bwMode="auto">
              <a:xfrm>
                <a:off x="1482" y="925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90574" name="Rectangle 63"/>
              <p:cNvSpPr>
                <a:spLocks noChangeArrowheads="1"/>
              </p:cNvSpPr>
              <p:nvPr/>
            </p:nvSpPr>
            <p:spPr bwMode="auto">
              <a:xfrm>
                <a:off x="1750" y="925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E</a:t>
                </a:r>
              </a:p>
            </p:txBody>
          </p:sp>
          <p:sp>
            <p:nvSpPr>
              <p:cNvPr id="190575" name="Rectangle 64"/>
              <p:cNvSpPr>
                <a:spLocks noChangeArrowheads="1"/>
              </p:cNvSpPr>
              <p:nvPr/>
            </p:nvSpPr>
            <p:spPr bwMode="auto">
              <a:xfrm>
                <a:off x="1986" y="925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90576" name="Rectangle 65"/>
              <p:cNvSpPr>
                <a:spLocks noChangeArrowheads="1"/>
              </p:cNvSpPr>
              <p:nvPr/>
            </p:nvSpPr>
            <p:spPr bwMode="auto">
              <a:xfrm>
                <a:off x="2470" y="925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90577" name="Rectangle 66"/>
              <p:cNvSpPr>
                <a:spLocks noChangeArrowheads="1"/>
              </p:cNvSpPr>
              <p:nvPr/>
            </p:nvSpPr>
            <p:spPr bwMode="auto">
              <a:xfrm>
                <a:off x="2710" y="925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H</a:t>
                </a:r>
              </a:p>
            </p:txBody>
          </p:sp>
          <p:sp>
            <p:nvSpPr>
              <p:cNvPr id="190578" name="Rectangle 67"/>
              <p:cNvSpPr>
                <a:spLocks noChangeArrowheads="1"/>
              </p:cNvSpPr>
              <p:nvPr/>
            </p:nvSpPr>
            <p:spPr bwMode="auto">
              <a:xfrm>
                <a:off x="3706" y="925"/>
                <a:ext cx="17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I</a:t>
                </a:r>
              </a:p>
            </p:txBody>
          </p:sp>
          <p:sp>
            <p:nvSpPr>
              <p:cNvPr id="190579" name="Rectangle 68"/>
              <p:cNvSpPr>
                <a:spLocks noChangeArrowheads="1"/>
              </p:cNvSpPr>
              <p:nvPr/>
            </p:nvSpPr>
            <p:spPr bwMode="auto">
              <a:xfrm>
                <a:off x="4706" y="933"/>
                <a:ext cx="18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J</a:t>
                </a:r>
              </a:p>
            </p:txBody>
          </p:sp>
          <p:sp>
            <p:nvSpPr>
              <p:cNvPr id="190580" name="Line 69"/>
              <p:cNvSpPr>
                <a:spLocks noChangeShapeType="1"/>
              </p:cNvSpPr>
              <p:nvPr/>
            </p:nvSpPr>
            <p:spPr bwMode="auto">
              <a:xfrm>
                <a:off x="2216" y="11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1" name="Text Box 70"/>
              <p:cNvSpPr txBox="1">
                <a:spLocks noChangeArrowheads="1"/>
              </p:cNvSpPr>
              <p:nvPr/>
            </p:nvSpPr>
            <p:spPr bwMode="auto">
              <a:xfrm>
                <a:off x="2218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90582" name="Line 71"/>
              <p:cNvSpPr>
                <a:spLocks noChangeShapeType="1"/>
              </p:cNvSpPr>
              <p:nvPr/>
            </p:nvSpPr>
            <p:spPr bwMode="auto">
              <a:xfrm>
                <a:off x="3016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3" name="Line 72"/>
              <p:cNvSpPr>
                <a:spLocks noChangeShapeType="1"/>
              </p:cNvSpPr>
              <p:nvPr/>
            </p:nvSpPr>
            <p:spPr bwMode="auto">
              <a:xfrm>
                <a:off x="3192" y="117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4" name="Line 73"/>
              <p:cNvSpPr>
                <a:spLocks noChangeShapeType="1"/>
              </p:cNvSpPr>
              <p:nvPr/>
            </p:nvSpPr>
            <p:spPr bwMode="auto">
              <a:xfrm>
                <a:off x="3488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5" name="Text Box 74"/>
              <p:cNvSpPr txBox="1">
                <a:spLocks noChangeArrowheads="1"/>
              </p:cNvSpPr>
              <p:nvPr/>
            </p:nvSpPr>
            <p:spPr bwMode="auto">
              <a:xfrm>
                <a:off x="2990" y="936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90586" name="Text Box 75"/>
              <p:cNvSpPr txBox="1">
                <a:spLocks noChangeArrowheads="1"/>
              </p:cNvSpPr>
              <p:nvPr/>
            </p:nvSpPr>
            <p:spPr bwMode="auto">
              <a:xfrm>
                <a:off x="3202" y="928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90587" name="Rectangle 76"/>
              <p:cNvSpPr>
                <a:spLocks noChangeArrowheads="1"/>
              </p:cNvSpPr>
              <p:nvPr/>
            </p:nvSpPr>
            <p:spPr bwMode="auto">
              <a:xfrm>
                <a:off x="3434" y="925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90588" name="Line 77"/>
              <p:cNvSpPr>
                <a:spLocks noChangeShapeType="1"/>
              </p:cNvSpPr>
              <p:nvPr/>
            </p:nvSpPr>
            <p:spPr bwMode="auto">
              <a:xfrm>
                <a:off x="4000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9" name="Line 78"/>
              <p:cNvSpPr>
                <a:spLocks noChangeShapeType="1"/>
              </p:cNvSpPr>
              <p:nvPr/>
            </p:nvSpPr>
            <p:spPr bwMode="auto">
              <a:xfrm>
                <a:off x="4488" y="1176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90" name="Line 79"/>
              <p:cNvSpPr>
                <a:spLocks noChangeShapeType="1"/>
              </p:cNvSpPr>
              <p:nvPr/>
            </p:nvSpPr>
            <p:spPr bwMode="auto">
              <a:xfrm>
                <a:off x="4192" y="1176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91" name="Rectangle 80"/>
              <p:cNvSpPr>
                <a:spLocks noChangeArrowheads="1"/>
              </p:cNvSpPr>
              <p:nvPr/>
            </p:nvSpPr>
            <p:spPr bwMode="auto">
              <a:xfrm>
                <a:off x="3954" y="933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90592" name="Rectangle 81"/>
              <p:cNvSpPr>
                <a:spLocks noChangeArrowheads="1"/>
              </p:cNvSpPr>
              <p:nvPr/>
            </p:nvSpPr>
            <p:spPr bwMode="auto">
              <a:xfrm>
                <a:off x="4438" y="933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90593" name="Text Box 82"/>
              <p:cNvSpPr txBox="1">
                <a:spLocks noChangeArrowheads="1"/>
              </p:cNvSpPr>
              <p:nvPr/>
            </p:nvSpPr>
            <p:spPr bwMode="auto">
              <a:xfrm>
                <a:off x="4186" y="936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</p:grp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1330325" y="2673350"/>
            <a:ext cx="498475" cy="0"/>
            <a:chOff x="838" y="1527"/>
            <a:chExt cx="314" cy="0"/>
          </a:xfrm>
        </p:grpSpPr>
        <p:sp>
          <p:nvSpPr>
            <p:cNvPr id="190556" name="Line 83"/>
            <p:cNvSpPr>
              <a:spLocks noChangeShapeType="1"/>
            </p:cNvSpPr>
            <p:nvPr/>
          </p:nvSpPr>
          <p:spPr bwMode="auto">
            <a:xfrm>
              <a:off x="838" y="1527"/>
              <a:ext cx="10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57" name="Line 84"/>
            <p:cNvSpPr>
              <a:spLocks noChangeShapeType="1"/>
            </p:cNvSpPr>
            <p:nvPr/>
          </p:nvSpPr>
          <p:spPr bwMode="auto">
            <a:xfrm>
              <a:off x="924" y="1527"/>
              <a:ext cx="22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2"/>
          <p:cNvGrpSpPr>
            <a:grpSpLocks/>
          </p:cNvGrpSpPr>
          <p:nvPr/>
        </p:nvGrpSpPr>
        <p:grpSpPr bwMode="auto">
          <a:xfrm>
            <a:off x="1042988" y="2916238"/>
            <a:ext cx="423862" cy="0"/>
            <a:chOff x="657" y="1837"/>
            <a:chExt cx="267" cy="0"/>
          </a:xfrm>
        </p:grpSpPr>
        <p:sp>
          <p:nvSpPr>
            <p:cNvPr id="190554" name="Line 86"/>
            <p:cNvSpPr>
              <a:spLocks noChangeShapeType="1"/>
            </p:cNvSpPr>
            <p:nvPr/>
          </p:nvSpPr>
          <p:spPr bwMode="auto">
            <a:xfrm>
              <a:off x="657" y="1837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55" name="Line 87"/>
            <p:cNvSpPr>
              <a:spLocks noChangeShapeType="1"/>
            </p:cNvSpPr>
            <p:nvPr/>
          </p:nvSpPr>
          <p:spPr bwMode="auto">
            <a:xfrm>
              <a:off x="741" y="1837"/>
              <a:ext cx="18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91"/>
          <p:cNvGrpSpPr>
            <a:grpSpLocks/>
          </p:cNvGrpSpPr>
          <p:nvPr/>
        </p:nvGrpSpPr>
        <p:grpSpPr bwMode="auto">
          <a:xfrm>
            <a:off x="6062663" y="2673350"/>
            <a:ext cx="498475" cy="0"/>
            <a:chOff x="3819" y="1527"/>
            <a:chExt cx="314" cy="0"/>
          </a:xfrm>
        </p:grpSpPr>
        <p:sp>
          <p:nvSpPr>
            <p:cNvPr id="190552" name="Line 89"/>
            <p:cNvSpPr>
              <a:spLocks noChangeShapeType="1"/>
            </p:cNvSpPr>
            <p:nvPr/>
          </p:nvSpPr>
          <p:spPr bwMode="auto">
            <a:xfrm>
              <a:off x="3819" y="1527"/>
              <a:ext cx="105" cy="0"/>
            </a:xfrm>
            <a:prstGeom prst="line">
              <a:avLst/>
            </a:prstGeom>
            <a:noFill/>
            <a:ln w="9525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53" name="Line 90"/>
            <p:cNvSpPr>
              <a:spLocks noChangeShapeType="1"/>
            </p:cNvSpPr>
            <p:nvPr/>
          </p:nvSpPr>
          <p:spPr bwMode="auto">
            <a:xfrm>
              <a:off x="3905" y="1527"/>
              <a:ext cx="228" cy="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2100263" y="2817813"/>
            <a:ext cx="3535362" cy="769937"/>
            <a:chOff x="439" y="2002"/>
            <a:chExt cx="2227" cy="485"/>
          </a:xfrm>
        </p:grpSpPr>
        <p:sp>
          <p:nvSpPr>
            <p:cNvPr id="190534" name="Line 93"/>
            <p:cNvSpPr>
              <a:spLocks noChangeShapeType="1"/>
            </p:cNvSpPr>
            <p:nvPr/>
          </p:nvSpPr>
          <p:spPr bwMode="auto">
            <a:xfrm>
              <a:off x="439" y="2003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5" name="Line 94"/>
            <p:cNvSpPr>
              <a:spLocks noChangeShapeType="1"/>
            </p:cNvSpPr>
            <p:nvPr/>
          </p:nvSpPr>
          <p:spPr bwMode="auto">
            <a:xfrm>
              <a:off x="535" y="2099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6" name="Line 95"/>
            <p:cNvSpPr>
              <a:spLocks noChangeShapeType="1"/>
            </p:cNvSpPr>
            <p:nvPr/>
          </p:nvSpPr>
          <p:spPr bwMode="auto">
            <a:xfrm>
              <a:off x="631" y="2195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7" name="Line 96"/>
            <p:cNvSpPr>
              <a:spLocks noChangeShapeType="1"/>
            </p:cNvSpPr>
            <p:nvPr/>
          </p:nvSpPr>
          <p:spPr bwMode="auto">
            <a:xfrm>
              <a:off x="727" y="2291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8" name="Line 97"/>
            <p:cNvSpPr>
              <a:spLocks noChangeShapeType="1"/>
            </p:cNvSpPr>
            <p:nvPr/>
          </p:nvSpPr>
          <p:spPr bwMode="auto">
            <a:xfrm>
              <a:off x="823" y="2387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9" name="Line 98"/>
            <p:cNvSpPr>
              <a:spLocks noChangeShapeType="1"/>
            </p:cNvSpPr>
            <p:nvPr/>
          </p:nvSpPr>
          <p:spPr bwMode="auto">
            <a:xfrm>
              <a:off x="919" y="2483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0" name="Line 99"/>
            <p:cNvSpPr>
              <a:spLocks noChangeShapeType="1"/>
            </p:cNvSpPr>
            <p:nvPr/>
          </p:nvSpPr>
          <p:spPr bwMode="auto">
            <a:xfrm>
              <a:off x="1138" y="2007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1" name="Line 100"/>
            <p:cNvSpPr>
              <a:spLocks noChangeShapeType="1"/>
            </p:cNvSpPr>
            <p:nvPr/>
          </p:nvSpPr>
          <p:spPr bwMode="auto">
            <a:xfrm>
              <a:off x="1234" y="2103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2" name="Line 101"/>
            <p:cNvSpPr>
              <a:spLocks noChangeShapeType="1"/>
            </p:cNvSpPr>
            <p:nvPr/>
          </p:nvSpPr>
          <p:spPr bwMode="auto">
            <a:xfrm>
              <a:off x="1330" y="2199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3" name="Line 102"/>
            <p:cNvSpPr>
              <a:spLocks noChangeShapeType="1"/>
            </p:cNvSpPr>
            <p:nvPr/>
          </p:nvSpPr>
          <p:spPr bwMode="auto">
            <a:xfrm>
              <a:off x="1426" y="2295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4" name="Line 103"/>
            <p:cNvSpPr>
              <a:spLocks noChangeShapeType="1"/>
            </p:cNvSpPr>
            <p:nvPr/>
          </p:nvSpPr>
          <p:spPr bwMode="auto">
            <a:xfrm>
              <a:off x="1522" y="2391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5" name="Line 104"/>
            <p:cNvSpPr>
              <a:spLocks noChangeShapeType="1"/>
            </p:cNvSpPr>
            <p:nvPr/>
          </p:nvSpPr>
          <p:spPr bwMode="auto">
            <a:xfrm>
              <a:off x="1618" y="2487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6" name="Line 105"/>
            <p:cNvSpPr>
              <a:spLocks noChangeShapeType="1"/>
            </p:cNvSpPr>
            <p:nvPr/>
          </p:nvSpPr>
          <p:spPr bwMode="auto">
            <a:xfrm>
              <a:off x="1811" y="2002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7" name="Line 106"/>
            <p:cNvSpPr>
              <a:spLocks noChangeShapeType="1"/>
            </p:cNvSpPr>
            <p:nvPr/>
          </p:nvSpPr>
          <p:spPr bwMode="auto">
            <a:xfrm>
              <a:off x="1907" y="2098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8" name="Line 107"/>
            <p:cNvSpPr>
              <a:spLocks noChangeShapeType="1"/>
            </p:cNvSpPr>
            <p:nvPr/>
          </p:nvSpPr>
          <p:spPr bwMode="auto">
            <a:xfrm>
              <a:off x="2003" y="2194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49" name="Line 108"/>
            <p:cNvSpPr>
              <a:spLocks noChangeShapeType="1"/>
            </p:cNvSpPr>
            <p:nvPr/>
          </p:nvSpPr>
          <p:spPr bwMode="auto">
            <a:xfrm>
              <a:off x="2099" y="2290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50" name="Line 109"/>
            <p:cNvSpPr>
              <a:spLocks noChangeShapeType="1"/>
            </p:cNvSpPr>
            <p:nvPr/>
          </p:nvSpPr>
          <p:spPr bwMode="auto">
            <a:xfrm>
              <a:off x="2195" y="2386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51" name="Line 110"/>
            <p:cNvSpPr>
              <a:spLocks noChangeShapeType="1"/>
            </p:cNvSpPr>
            <p:nvPr/>
          </p:nvSpPr>
          <p:spPr bwMode="auto">
            <a:xfrm>
              <a:off x="2291" y="2482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67"/>
          <p:cNvGrpSpPr>
            <a:grpSpLocks/>
          </p:cNvGrpSpPr>
          <p:nvPr/>
        </p:nvGrpSpPr>
        <p:grpSpPr bwMode="auto">
          <a:xfrm>
            <a:off x="868363" y="4011613"/>
            <a:ext cx="6804025" cy="398462"/>
            <a:chOff x="547" y="2544"/>
            <a:chExt cx="4286" cy="251"/>
          </a:xfrm>
        </p:grpSpPr>
        <p:sp>
          <p:nvSpPr>
            <p:cNvPr id="190500" name="Line 112"/>
            <p:cNvSpPr>
              <a:spLocks noChangeShapeType="1"/>
            </p:cNvSpPr>
            <p:nvPr/>
          </p:nvSpPr>
          <p:spPr bwMode="auto">
            <a:xfrm>
              <a:off x="561" y="2787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1" name="Line 113"/>
            <p:cNvSpPr>
              <a:spLocks noChangeShapeType="1"/>
            </p:cNvSpPr>
            <p:nvPr/>
          </p:nvSpPr>
          <p:spPr bwMode="auto">
            <a:xfrm>
              <a:off x="873" y="2787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2" name="Line 114"/>
            <p:cNvSpPr>
              <a:spLocks noChangeShapeType="1"/>
            </p:cNvSpPr>
            <p:nvPr/>
          </p:nvSpPr>
          <p:spPr bwMode="auto">
            <a:xfrm>
              <a:off x="1049" y="2787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3" name="Line 115"/>
            <p:cNvSpPr>
              <a:spLocks noChangeShapeType="1"/>
            </p:cNvSpPr>
            <p:nvPr/>
          </p:nvSpPr>
          <p:spPr bwMode="auto">
            <a:xfrm>
              <a:off x="1353" y="2787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4" name="Line 116"/>
            <p:cNvSpPr>
              <a:spLocks noChangeShapeType="1"/>
            </p:cNvSpPr>
            <p:nvPr/>
          </p:nvSpPr>
          <p:spPr bwMode="auto">
            <a:xfrm>
              <a:off x="1553" y="2787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5" name="Line 117"/>
            <p:cNvSpPr>
              <a:spLocks noChangeShapeType="1"/>
            </p:cNvSpPr>
            <p:nvPr/>
          </p:nvSpPr>
          <p:spPr bwMode="auto">
            <a:xfrm>
              <a:off x="1857" y="2787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6" name="Line 118"/>
            <p:cNvSpPr>
              <a:spLocks noChangeShapeType="1"/>
            </p:cNvSpPr>
            <p:nvPr/>
          </p:nvSpPr>
          <p:spPr bwMode="auto">
            <a:xfrm>
              <a:off x="2345" y="2787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7" name="Line 119"/>
            <p:cNvSpPr>
              <a:spLocks noChangeShapeType="1"/>
            </p:cNvSpPr>
            <p:nvPr/>
          </p:nvSpPr>
          <p:spPr bwMode="auto">
            <a:xfrm>
              <a:off x="2537" y="2795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8" name="Line 120"/>
            <p:cNvSpPr>
              <a:spLocks noChangeShapeType="1"/>
            </p:cNvSpPr>
            <p:nvPr/>
          </p:nvSpPr>
          <p:spPr bwMode="auto">
            <a:xfrm>
              <a:off x="3513" y="2795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09" name="Line 121"/>
            <p:cNvSpPr>
              <a:spLocks noChangeShapeType="1"/>
            </p:cNvSpPr>
            <p:nvPr/>
          </p:nvSpPr>
          <p:spPr bwMode="auto">
            <a:xfrm>
              <a:off x="4521" y="2795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10" name="Text Box 122"/>
            <p:cNvSpPr txBox="1">
              <a:spLocks noChangeArrowheads="1"/>
            </p:cNvSpPr>
            <p:nvPr/>
          </p:nvSpPr>
          <p:spPr bwMode="auto">
            <a:xfrm>
              <a:off x="547" y="254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</a:p>
          </p:txBody>
        </p:sp>
        <p:sp>
          <p:nvSpPr>
            <p:cNvPr id="190511" name="Text Box 123"/>
            <p:cNvSpPr txBox="1">
              <a:spLocks noChangeArrowheads="1"/>
            </p:cNvSpPr>
            <p:nvPr/>
          </p:nvSpPr>
          <p:spPr bwMode="auto">
            <a:xfrm>
              <a:off x="847" y="2547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90512" name="Text Box 124"/>
            <p:cNvSpPr txBox="1">
              <a:spLocks noChangeArrowheads="1"/>
            </p:cNvSpPr>
            <p:nvPr/>
          </p:nvSpPr>
          <p:spPr bwMode="auto">
            <a:xfrm>
              <a:off x="1067" y="254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90513" name="Rectangle 125"/>
            <p:cNvSpPr>
              <a:spLocks noChangeArrowheads="1"/>
            </p:cNvSpPr>
            <p:nvPr/>
          </p:nvSpPr>
          <p:spPr bwMode="auto">
            <a:xfrm>
              <a:off x="1315" y="2544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90514" name="Rectangle 126"/>
            <p:cNvSpPr>
              <a:spLocks noChangeArrowheads="1"/>
            </p:cNvSpPr>
            <p:nvPr/>
          </p:nvSpPr>
          <p:spPr bwMode="auto">
            <a:xfrm>
              <a:off x="1603" y="2544"/>
              <a:ext cx="17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I</a:t>
              </a:r>
            </a:p>
          </p:txBody>
        </p:sp>
        <p:sp>
          <p:nvSpPr>
            <p:cNvPr id="190515" name="Rectangle 127"/>
            <p:cNvSpPr>
              <a:spLocks noChangeArrowheads="1"/>
            </p:cNvSpPr>
            <p:nvPr/>
          </p:nvSpPr>
          <p:spPr bwMode="auto">
            <a:xfrm>
              <a:off x="1819" y="2544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90516" name="Rectangle 128"/>
            <p:cNvSpPr>
              <a:spLocks noChangeArrowheads="1"/>
            </p:cNvSpPr>
            <p:nvPr/>
          </p:nvSpPr>
          <p:spPr bwMode="auto">
            <a:xfrm>
              <a:off x="2303" y="2544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90517" name="Rectangle 129"/>
            <p:cNvSpPr>
              <a:spLocks noChangeArrowheads="1"/>
            </p:cNvSpPr>
            <p:nvPr/>
          </p:nvSpPr>
          <p:spPr bwMode="auto">
            <a:xfrm>
              <a:off x="2543" y="2544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H</a:t>
              </a:r>
            </a:p>
          </p:txBody>
        </p:sp>
        <p:sp>
          <p:nvSpPr>
            <p:cNvPr id="190518" name="Rectangle 130"/>
            <p:cNvSpPr>
              <a:spLocks noChangeArrowheads="1"/>
            </p:cNvSpPr>
            <p:nvPr/>
          </p:nvSpPr>
          <p:spPr bwMode="auto">
            <a:xfrm>
              <a:off x="3519" y="2544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E</a:t>
              </a:r>
            </a:p>
          </p:txBody>
        </p:sp>
        <p:sp>
          <p:nvSpPr>
            <p:cNvPr id="190519" name="Rectangle 131"/>
            <p:cNvSpPr>
              <a:spLocks noChangeArrowheads="1"/>
            </p:cNvSpPr>
            <p:nvPr/>
          </p:nvSpPr>
          <p:spPr bwMode="auto">
            <a:xfrm>
              <a:off x="4539" y="2552"/>
              <a:ext cx="18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J</a:t>
              </a:r>
            </a:p>
          </p:txBody>
        </p:sp>
        <p:sp>
          <p:nvSpPr>
            <p:cNvPr id="190520" name="Line 132"/>
            <p:cNvSpPr>
              <a:spLocks noChangeShapeType="1"/>
            </p:cNvSpPr>
            <p:nvPr/>
          </p:nvSpPr>
          <p:spPr bwMode="auto">
            <a:xfrm>
              <a:off x="2049" y="2787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21" name="Text Box 133"/>
            <p:cNvSpPr txBox="1">
              <a:spLocks noChangeArrowheads="1"/>
            </p:cNvSpPr>
            <p:nvPr/>
          </p:nvSpPr>
          <p:spPr bwMode="auto">
            <a:xfrm>
              <a:off x="2051" y="254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90522" name="Line 134"/>
            <p:cNvSpPr>
              <a:spLocks noChangeShapeType="1"/>
            </p:cNvSpPr>
            <p:nvPr/>
          </p:nvSpPr>
          <p:spPr bwMode="auto">
            <a:xfrm>
              <a:off x="2849" y="2795"/>
              <a:ext cx="19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23" name="Line 135"/>
            <p:cNvSpPr>
              <a:spLocks noChangeShapeType="1"/>
            </p:cNvSpPr>
            <p:nvPr/>
          </p:nvSpPr>
          <p:spPr bwMode="auto">
            <a:xfrm>
              <a:off x="3025" y="2795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24" name="Line 136"/>
            <p:cNvSpPr>
              <a:spLocks noChangeShapeType="1"/>
            </p:cNvSpPr>
            <p:nvPr/>
          </p:nvSpPr>
          <p:spPr bwMode="auto">
            <a:xfrm>
              <a:off x="3321" y="2795"/>
              <a:ext cx="19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25" name="Text Box 137"/>
            <p:cNvSpPr txBox="1">
              <a:spLocks noChangeArrowheads="1"/>
            </p:cNvSpPr>
            <p:nvPr/>
          </p:nvSpPr>
          <p:spPr bwMode="auto">
            <a:xfrm>
              <a:off x="2823" y="2555"/>
              <a:ext cx="2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B</a:t>
              </a:r>
            </a:p>
          </p:txBody>
        </p:sp>
        <p:sp>
          <p:nvSpPr>
            <p:cNvPr id="190526" name="Text Box 138"/>
            <p:cNvSpPr txBox="1">
              <a:spLocks noChangeArrowheads="1"/>
            </p:cNvSpPr>
            <p:nvPr/>
          </p:nvSpPr>
          <p:spPr bwMode="auto">
            <a:xfrm>
              <a:off x="3035" y="2547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  <p:sp>
          <p:nvSpPr>
            <p:cNvPr id="190527" name="Rectangle 139"/>
            <p:cNvSpPr>
              <a:spLocks noChangeArrowheads="1"/>
            </p:cNvSpPr>
            <p:nvPr/>
          </p:nvSpPr>
          <p:spPr bwMode="auto">
            <a:xfrm>
              <a:off x="3267" y="2544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D</a:t>
              </a:r>
            </a:p>
          </p:txBody>
        </p:sp>
        <p:sp>
          <p:nvSpPr>
            <p:cNvPr id="190528" name="Line 140"/>
            <p:cNvSpPr>
              <a:spLocks noChangeShapeType="1"/>
            </p:cNvSpPr>
            <p:nvPr/>
          </p:nvSpPr>
          <p:spPr bwMode="auto">
            <a:xfrm>
              <a:off x="3833" y="2795"/>
              <a:ext cx="192" cy="0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29" name="Line 141"/>
            <p:cNvSpPr>
              <a:spLocks noChangeShapeType="1"/>
            </p:cNvSpPr>
            <p:nvPr/>
          </p:nvSpPr>
          <p:spPr bwMode="auto">
            <a:xfrm>
              <a:off x="4321" y="2795"/>
              <a:ext cx="192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0" name="Line 142"/>
            <p:cNvSpPr>
              <a:spLocks noChangeShapeType="1"/>
            </p:cNvSpPr>
            <p:nvPr/>
          </p:nvSpPr>
          <p:spPr bwMode="auto">
            <a:xfrm>
              <a:off x="4025" y="2795"/>
              <a:ext cx="296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531" name="Rectangle 143"/>
            <p:cNvSpPr>
              <a:spLocks noChangeArrowheads="1"/>
            </p:cNvSpPr>
            <p:nvPr/>
          </p:nvSpPr>
          <p:spPr bwMode="auto">
            <a:xfrm>
              <a:off x="3787" y="2552"/>
              <a:ext cx="204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F</a:t>
              </a:r>
            </a:p>
          </p:txBody>
        </p:sp>
        <p:sp>
          <p:nvSpPr>
            <p:cNvPr id="190532" name="Rectangle 144"/>
            <p:cNvSpPr>
              <a:spLocks noChangeArrowheads="1"/>
            </p:cNvSpPr>
            <p:nvPr/>
          </p:nvSpPr>
          <p:spPr bwMode="auto">
            <a:xfrm>
              <a:off x="4271" y="2552"/>
              <a:ext cx="228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G</a:t>
              </a:r>
            </a:p>
          </p:txBody>
        </p:sp>
        <p:sp>
          <p:nvSpPr>
            <p:cNvPr id="190533" name="Text Box 145"/>
            <p:cNvSpPr txBox="1">
              <a:spLocks noChangeArrowheads="1"/>
            </p:cNvSpPr>
            <p:nvPr/>
          </p:nvSpPr>
          <p:spPr bwMode="auto">
            <a:xfrm>
              <a:off x="4019" y="2555"/>
              <a:ext cx="220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C</a:t>
              </a:r>
            </a:p>
          </p:txBody>
        </p:sp>
      </p:grpSp>
      <p:grpSp>
        <p:nvGrpSpPr>
          <p:cNvPr id="9" name="Group 173"/>
          <p:cNvGrpSpPr>
            <a:grpSpLocks/>
          </p:cNvGrpSpPr>
          <p:nvPr/>
        </p:nvGrpSpPr>
        <p:grpSpPr bwMode="auto">
          <a:xfrm>
            <a:off x="381000" y="3282950"/>
            <a:ext cx="3744913" cy="3486150"/>
            <a:chOff x="240" y="2068"/>
            <a:chExt cx="2359" cy="2196"/>
          </a:xfrm>
        </p:grpSpPr>
        <p:grpSp>
          <p:nvGrpSpPr>
            <p:cNvPr id="190477" name="Group 146"/>
            <p:cNvGrpSpPr>
              <a:grpSpLocks/>
            </p:cNvGrpSpPr>
            <p:nvPr/>
          </p:nvGrpSpPr>
          <p:grpSpPr bwMode="auto">
            <a:xfrm>
              <a:off x="1095" y="3009"/>
              <a:ext cx="1504" cy="1255"/>
              <a:chOff x="1864" y="1832"/>
              <a:chExt cx="1504" cy="1255"/>
            </a:xfrm>
          </p:grpSpPr>
          <p:sp>
            <p:nvSpPr>
              <p:cNvPr id="190480" name="Line 147"/>
              <p:cNvSpPr>
                <a:spLocks noChangeShapeType="1"/>
              </p:cNvSpPr>
              <p:nvPr/>
            </p:nvSpPr>
            <p:spPr bwMode="auto">
              <a:xfrm>
                <a:off x="2464" y="2368"/>
                <a:ext cx="29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1" name="Text Box 148"/>
              <p:cNvSpPr txBox="1">
                <a:spLocks noChangeArrowheads="1"/>
              </p:cNvSpPr>
              <p:nvPr/>
            </p:nvSpPr>
            <p:spPr bwMode="auto">
              <a:xfrm>
                <a:off x="2482" y="2160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C</a:t>
                </a:r>
              </a:p>
            </p:txBody>
          </p:sp>
          <p:sp>
            <p:nvSpPr>
              <p:cNvPr id="190482" name="Line 149"/>
              <p:cNvSpPr>
                <a:spLocks noChangeShapeType="1"/>
              </p:cNvSpPr>
              <p:nvPr/>
            </p:nvSpPr>
            <p:spPr bwMode="auto">
              <a:xfrm>
                <a:off x="2272" y="2240"/>
                <a:ext cx="216" cy="1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3" name="Line 150"/>
              <p:cNvSpPr>
                <a:spLocks noChangeShapeType="1"/>
              </p:cNvSpPr>
              <p:nvPr/>
            </p:nvSpPr>
            <p:spPr bwMode="auto">
              <a:xfrm>
                <a:off x="2760" y="2384"/>
                <a:ext cx="216" cy="136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4" name="Line 151"/>
              <p:cNvSpPr>
                <a:spLocks noChangeShapeType="1"/>
              </p:cNvSpPr>
              <p:nvPr/>
            </p:nvSpPr>
            <p:spPr bwMode="auto">
              <a:xfrm flipV="1">
                <a:off x="2304" y="2360"/>
                <a:ext cx="176" cy="176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5" name="Line 152"/>
              <p:cNvSpPr>
                <a:spLocks noChangeShapeType="1"/>
              </p:cNvSpPr>
              <p:nvPr/>
            </p:nvSpPr>
            <p:spPr bwMode="auto">
              <a:xfrm flipV="1">
                <a:off x="2760" y="2192"/>
                <a:ext cx="176" cy="176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6" name="Line 153"/>
              <p:cNvSpPr>
                <a:spLocks noChangeShapeType="1"/>
              </p:cNvSpPr>
              <p:nvPr/>
            </p:nvSpPr>
            <p:spPr bwMode="auto">
              <a:xfrm>
                <a:off x="1864" y="2240"/>
                <a:ext cx="3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7" name="Freeform 154"/>
              <p:cNvSpPr>
                <a:spLocks/>
              </p:cNvSpPr>
              <p:nvPr/>
            </p:nvSpPr>
            <p:spPr bwMode="auto">
              <a:xfrm>
                <a:off x="2256" y="2019"/>
                <a:ext cx="680" cy="213"/>
              </a:xfrm>
              <a:custGeom>
                <a:avLst/>
                <a:gdLst>
                  <a:gd name="T0" fmla="*/ 680 w 680"/>
                  <a:gd name="T1" fmla="*/ 181 h 213"/>
                  <a:gd name="T2" fmla="*/ 368 w 680"/>
                  <a:gd name="T3" fmla="*/ 5 h 213"/>
                  <a:gd name="T4" fmla="*/ 0 w 680"/>
                  <a:gd name="T5" fmla="*/ 213 h 213"/>
                  <a:gd name="T6" fmla="*/ 0 60000 65536"/>
                  <a:gd name="T7" fmla="*/ 0 60000 65536"/>
                  <a:gd name="T8" fmla="*/ 0 60000 65536"/>
                  <a:gd name="T9" fmla="*/ 0 w 680"/>
                  <a:gd name="T10" fmla="*/ 0 h 213"/>
                  <a:gd name="T11" fmla="*/ 680 w 680"/>
                  <a:gd name="T12" fmla="*/ 213 h 2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0" h="213">
                    <a:moveTo>
                      <a:pt x="680" y="181"/>
                    </a:moveTo>
                    <a:cubicBezTo>
                      <a:pt x="580" y="90"/>
                      <a:pt x="481" y="0"/>
                      <a:pt x="368" y="5"/>
                    </a:cubicBezTo>
                    <a:cubicBezTo>
                      <a:pt x="255" y="10"/>
                      <a:pt x="61" y="178"/>
                      <a:pt x="0" y="213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8" name="Freeform 155"/>
              <p:cNvSpPr>
                <a:spLocks/>
              </p:cNvSpPr>
              <p:nvPr/>
            </p:nvSpPr>
            <p:spPr bwMode="auto">
              <a:xfrm>
                <a:off x="2304" y="2520"/>
                <a:ext cx="656" cy="179"/>
              </a:xfrm>
              <a:custGeom>
                <a:avLst/>
                <a:gdLst>
                  <a:gd name="T0" fmla="*/ 656 w 656"/>
                  <a:gd name="T1" fmla="*/ 0 h 179"/>
                  <a:gd name="T2" fmla="*/ 344 w 656"/>
                  <a:gd name="T3" fmla="*/ 176 h 179"/>
                  <a:gd name="T4" fmla="*/ 0 w 656"/>
                  <a:gd name="T5" fmla="*/ 16 h 179"/>
                  <a:gd name="T6" fmla="*/ 0 60000 65536"/>
                  <a:gd name="T7" fmla="*/ 0 60000 65536"/>
                  <a:gd name="T8" fmla="*/ 0 60000 65536"/>
                  <a:gd name="T9" fmla="*/ 0 w 656"/>
                  <a:gd name="T10" fmla="*/ 0 h 179"/>
                  <a:gd name="T11" fmla="*/ 656 w 656"/>
                  <a:gd name="T12" fmla="*/ 179 h 1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56" h="179">
                    <a:moveTo>
                      <a:pt x="656" y="0"/>
                    </a:moveTo>
                    <a:cubicBezTo>
                      <a:pt x="554" y="86"/>
                      <a:pt x="453" y="173"/>
                      <a:pt x="344" y="176"/>
                    </a:cubicBezTo>
                    <a:cubicBezTo>
                      <a:pt x="235" y="179"/>
                      <a:pt x="57" y="43"/>
                      <a:pt x="0" y="16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9" name="Freeform 156"/>
              <p:cNvSpPr>
                <a:spLocks/>
              </p:cNvSpPr>
              <p:nvPr/>
            </p:nvSpPr>
            <p:spPr bwMode="auto">
              <a:xfrm>
                <a:off x="2304" y="2528"/>
                <a:ext cx="640" cy="368"/>
              </a:xfrm>
              <a:custGeom>
                <a:avLst/>
                <a:gdLst>
                  <a:gd name="T0" fmla="*/ 640 w 640"/>
                  <a:gd name="T1" fmla="*/ 0 h 368"/>
                  <a:gd name="T2" fmla="*/ 392 w 640"/>
                  <a:gd name="T3" fmla="*/ 360 h 368"/>
                  <a:gd name="T4" fmla="*/ 0 w 640"/>
                  <a:gd name="T5" fmla="*/ 48 h 368"/>
                  <a:gd name="T6" fmla="*/ 0 60000 65536"/>
                  <a:gd name="T7" fmla="*/ 0 60000 65536"/>
                  <a:gd name="T8" fmla="*/ 0 60000 65536"/>
                  <a:gd name="T9" fmla="*/ 0 w 640"/>
                  <a:gd name="T10" fmla="*/ 0 h 368"/>
                  <a:gd name="T11" fmla="*/ 640 w 640"/>
                  <a:gd name="T12" fmla="*/ 368 h 3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0" h="368">
                    <a:moveTo>
                      <a:pt x="640" y="0"/>
                    </a:moveTo>
                    <a:cubicBezTo>
                      <a:pt x="569" y="176"/>
                      <a:pt x="499" y="352"/>
                      <a:pt x="392" y="360"/>
                    </a:cubicBezTo>
                    <a:cubicBezTo>
                      <a:pt x="285" y="368"/>
                      <a:pt x="65" y="100"/>
                      <a:pt x="0" y="48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90" name="Line 157"/>
              <p:cNvSpPr>
                <a:spLocks noChangeShapeType="1"/>
              </p:cNvSpPr>
              <p:nvPr/>
            </p:nvSpPr>
            <p:spPr bwMode="auto">
              <a:xfrm>
                <a:off x="2928" y="2200"/>
                <a:ext cx="4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91" name="Text Box 158"/>
              <p:cNvSpPr txBox="1">
                <a:spLocks noChangeArrowheads="1"/>
              </p:cNvSpPr>
              <p:nvPr/>
            </p:nvSpPr>
            <p:spPr bwMode="auto">
              <a:xfrm>
                <a:off x="1906" y="2032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A</a:t>
                </a:r>
              </a:p>
            </p:txBody>
          </p:sp>
          <p:sp>
            <p:nvSpPr>
              <p:cNvPr id="190492" name="Text Box 159"/>
              <p:cNvSpPr txBox="1">
                <a:spLocks noChangeArrowheads="1"/>
              </p:cNvSpPr>
              <p:nvPr/>
            </p:nvSpPr>
            <p:spPr bwMode="auto">
              <a:xfrm>
                <a:off x="2310" y="2120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</a:t>
                </a:r>
              </a:p>
            </p:txBody>
          </p:sp>
          <p:sp>
            <p:nvSpPr>
              <p:cNvPr id="190493" name="Text Box 160"/>
              <p:cNvSpPr txBox="1">
                <a:spLocks noChangeArrowheads="1"/>
              </p:cNvSpPr>
              <p:nvPr/>
            </p:nvSpPr>
            <p:spPr bwMode="auto">
              <a:xfrm>
                <a:off x="2210" y="2296"/>
                <a:ext cx="204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F</a:t>
                </a:r>
              </a:p>
            </p:txBody>
          </p:sp>
          <p:sp>
            <p:nvSpPr>
              <p:cNvPr id="190494" name="Text Box 161"/>
              <p:cNvSpPr txBox="1">
                <a:spLocks noChangeArrowheads="1"/>
              </p:cNvSpPr>
              <p:nvPr/>
            </p:nvSpPr>
            <p:spPr bwMode="auto">
              <a:xfrm>
                <a:off x="2662" y="2112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G</a:t>
                </a:r>
              </a:p>
            </p:txBody>
          </p:sp>
          <p:sp>
            <p:nvSpPr>
              <p:cNvPr id="190495" name="Text Box 162"/>
              <p:cNvSpPr txBox="1">
                <a:spLocks noChangeArrowheads="1"/>
              </p:cNvSpPr>
              <p:nvPr/>
            </p:nvSpPr>
            <p:spPr bwMode="auto">
              <a:xfrm>
                <a:off x="2658" y="2360"/>
                <a:ext cx="220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D</a:t>
                </a:r>
              </a:p>
            </p:txBody>
          </p:sp>
          <p:sp>
            <p:nvSpPr>
              <p:cNvPr id="190496" name="Text Box 163"/>
              <p:cNvSpPr txBox="1">
                <a:spLocks noChangeArrowheads="1"/>
              </p:cNvSpPr>
              <p:nvPr/>
            </p:nvSpPr>
            <p:spPr bwMode="auto">
              <a:xfrm>
                <a:off x="2602" y="2856"/>
                <a:ext cx="17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I</a:t>
                </a:r>
              </a:p>
            </p:txBody>
          </p:sp>
          <p:sp>
            <p:nvSpPr>
              <p:cNvPr id="190497" name="Text Box 164"/>
              <p:cNvSpPr txBox="1">
                <a:spLocks noChangeArrowheads="1"/>
              </p:cNvSpPr>
              <p:nvPr/>
            </p:nvSpPr>
            <p:spPr bwMode="auto">
              <a:xfrm>
                <a:off x="2550" y="2504"/>
                <a:ext cx="212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E</a:t>
                </a:r>
              </a:p>
            </p:txBody>
          </p:sp>
          <p:sp>
            <p:nvSpPr>
              <p:cNvPr id="190498" name="Text Box 165"/>
              <p:cNvSpPr txBox="1">
                <a:spLocks noChangeArrowheads="1"/>
              </p:cNvSpPr>
              <p:nvPr/>
            </p:nvSpPr>
            <p:spPr bwMode="auto">
              <a:xfrm>
                <a:off x="2494" y="1832"/>
                <a:ext cx="22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H</a:t>
                </a:r>
              </a:p>
            </p:txBody>
          </p:sp>
          <p:sp>
            <p:nvSpPr>
              <p:cNvPr id="190499" name="Text Box 166"/>
              <p:cNvSpPr txBox="1">
                <a:spLocks noChangeArrowheads="1"/>
              </p:cNvSpPr>
              <p:nvPr/>
            </p:nvSpPr>
            <p:spPr bwMode="auto">
              <a:xfrm>
                <a:off x="3010" y="1992"/>
                <a:ext cx="188" cy="231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J</a:t>
                </a:r>
              </a:p>
            </p:txBody>
          </p:sp>
        </p:grpSp>
        <p:sp>
          <p:nvSpPr>
            <p:cNvPr id="190478" name="AutoShape 168"/>
            <p:cNvSpPr>
              <a:spLocks noChangeArrowheads="1"/>
            </p:cNvSpPr>
            <p:nvPr/>
          </p:nvSpPr>
          <p:spPr bwMode="auto">
            <a:xfrm>
              <a:off x="240" y="2068"/>
              <a:ext cx="321" cy="1700"/>
            </a:xfrm>
            <a:prstGeom prst="curvedRightArrow">
              <a:avLst>
                <a:gd name="adj1" fmla="val 105919"/>
                <a:gd name="adj2" fmla="val 211838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9" name="Rectangle 169"/>
            <p:cNvSpPr>
              <a:spLocks noChangeArrowheads="1"/>
            </p:cNvSpPr>
            <p:nvPr/>
          </p:nvSpPr>
          <p:spPr bwMode="auto">
            <a:xfrm>
              <a:off x="547" y="3715"/>
              <a:ext cx="912" cy="231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/>
                <a:t>repeat graph</a:t>
              </a:r>
            </a:p>
          </p:txBody>
        </p:sp>
      </p:grpSp>
      <p:sp>
        <p:nvSpPr>
          <p:cNvPr id="8362" name="Text Box 170"/>
          <p:cNvSpPr txBox="1">
            <a:spLocks noChangeArrowheads="1"/>
          </p:cNvSpPr>
          <p:nvPr/>
        </p:nvSpPr>
        <p:spPr bwMode="auto">
          <a:xfrm>
            <a:off x="4633913" y="5094288"/>
            <a:ext cx="3768725" cy="1006475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Every possible genome reconstruction corresponds to an Eulerian path in the repeat graph.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6" grpId="0" autoUpdateAnimBg="0"/>
      <p:bldP spid="8239" grpId="0" animBg="1"/>
      <p:bldP spid="8362" grpId="0" autoUpdateAnimBg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b="1" smtClean="0"/>
              <a:t>Fragment Assembly = Building Repeat Graph from Concatenated Reads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8167688" cy="1828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b="1" smtClean="0"/>
              <a:t>Theorem (PP et al., Genome. Res 04)</a:t>
            </a:r>
            <a:r>
              <a:rPr lang="en-US" sz="2400" smtClean="0"/>
              <a:t>: The repeat graph built from concatenated (in an arbitrary order!) reads is identical to the repeat graph built from the genomic sequence if the reads “cover” the genomic sequence.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304800"/>
            <a:ext cx="7515225" cy="914400"/>
          </a:xfrm>
        </p:spPr>
        <p:txBody>
          <a:bodyPr/>
          <a:lstStyle/>
          <a:p>
            <a:r>
              <a:rPr lang="en-US" sz="3200" b="1" smtClean="0"/>
              <a:t>EULER Algorithm (outline)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64525" cy="4114800"/>
          </a:xfrm>
        </p:spPr>
        <p:txBody>
          <a:bodyPr/>
          <a:lstStyle/>
          <a:p>
            <a:r>
              <a:rPr lang="en-US" sz="2400" smtClean="0"/>
              <a:t>Concatenate reads (in an arbitrary order) into a single sequence</a:t>
            </a:r>
          </a:p>
          <a:p>
            <a:endParaRPr lang="en-US" sz="2400" smtClean="0"/>
          </a:p>
          <a:p>
            <a:r>
              <a:rPr lang="en-US" sz="2400" smtClean="0"/>
              <a:t>Compute the similarity matrix for this concatenated sequence</a:t>
            </a:r>
          </a:p>
          <a:p>
            <a:endParaRPr lang="en-US" sz="2400" smtClean="0"/>
          </a:p>
          <a:p>
            <a:r>
              <a:rPr lang="en-US" sz="2400" smtClean="0"/>
              <a:t>Use this similarity matrix as a “glue” and apply MSLG algorithm to build the repeat graph with the A-Bruijn algorithm </a:t>
            </a:r>
            <a:r>
              <a:rPr lang="en-US" sz="2400" i="1" smtClean="0"/>
              <a:t>(in NGS applications, only k-mer based glues are practical).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b="1" smtClean="0"/>
              <a:t>EULER algorithm for NGS applications</a:t>
            </a:r>
            <a:br>
              <a:rPr lang="en-US" sz="3200" b="1" smtClean="0"/>
            </a:br>
            <a:r>
              <a:rPr lang="en-US" sz="3200" b="1" smtClean="0"/>
              <a:t>(Chaisson and PP, Genome Res., 2008)</a:t>
            </a:r>
            <a:endParaRPr lang="en-US" altLang="zh-CN" sz="3200" b="1" smtClean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endParaRPr lang="en-US" altLang="zh-CN" sz="2000" smtClean="0"/>
          </a:p>
          <a:p>
            <a:r>
              <a:rPr lang="en-US" altLang="zh-CN" sz="2400" b="1" smtClean="0"/>
              <a:t>de Bruijn step</a:t>
            </a:r>
            <a:r>
              <a:rPr lang="en-US" altLang="zh-CN" sz="2400" smtClean="0"/>
              <a:t>: Construct the de Bruijn graph of reads </a:t>
            </a:r>
          </a:p>
          <a:p>
            <a:r>
              <a:rPr lang="en-US" altLang="zh-CN" sz="2400" b="1" smtClean="0"/>
              <a:t>A-Bruijn step</a:t>
            </a:r>
            <a:r>
              <a:rPr lang="en-US" altLang="zh-CN" sz="2400" smtClean="0"/>
              <a:t>: Remove bulges and whirls</a:t>
            </a:r>
          </a:p>
          <a:p>
            <a:r>
              <a:rPr lang="en-US" altLang="zh-CN" sz="2400" b="1" smtClean="0"/>
              <a:t>Threading step</a:t>
            </a:r>
            <a:r>
              <a:rPr lang="en-US" altLang="zh-CN" sz="2400" smtClean="0"/>
              <a:t>: Thread each read through the resulting graph and form the consensus sequence from reads;</a:t>
            </a:r>
          </a:p>
          <a:p>
            <a:r>
              <a:rPr lang="en-US" altLang="zh-CN" sz="2400" b="1" smtClean="0"/>
              <a:t>Mate-pair step</a:t>
            </a:r>
            <a:r>
              <a:rPr lang="en-US" altLang="zh-CN" sz="2400" smtClean="0"/>
              <a:t>: Utilize mate-pairs</a:t>
            </a:r>
          </a:p>
        </p:txBody>
      </p:sp>
      <p:sp>
        <p:nvSpPr>
          <p:cNvPr id="193540" name="TextBox 3"/>
          <p:cNvSpPr txBox="1">
            <a:spLocks noChangeArrowheads="1"/>
          </p:cNvSpPr>
          <p:nvPr/>
        </p:nvSpPr>
        <p:spPr bwMode="auto">
          <a:xfrm>
            <a:off x="0" y="64420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Velvet, ALLPATHS, AbySS and other NGS de novo tools now use similar framework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688" y="207963"/>
            <a:ext cx="8672512" cy="1143000"/>
          </a:xfrm>
        </p:spPr>
        <p:txBody>
          <a:bodyPr/>
          <a:lstStyle/>
          <a:p>
            <a:r>
              <a:rPr lang="en-US" b="1" smtClean="0"/>
              <a:t>DNA Sequencing with mate-pairs</a:t>
            </a:r>
          </a:p>
        </p:txBody>
      </p:sp>
      <p:sp>
        <p:nvSpPr>
          <p:cNvPr id="194563" name="Line 4"/>
          <p:cNvSpPr>
            <a:spLocks noChangeShapeType="1"/>
          </p:cNvSpPr>
          <p:nvPr/>
        </p:nvSpPr>
        <p:spPr bwMode="auto">
          <a:xfrm>
            <a:off x="762000" y="1987550"/>
            <a:ext cx="73914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5941" name="Line 5"/>
          <p:cNvSpPr>
            <a:spLocks noChangeShapeType="1"/>
          </p:cNvSpPr>
          <p:nvPr/>
        </p:nvSpPr>
        <p:spPr bwMode="auto">
          <a:xfrm>
            <a:off x="4495800" y="2368550"/>
            <a:ext cx="0" cy="45720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5942" name="Line 6"/>
          <p:cNvSpPr>
            <a:spLocks noChangeShapeType="1"/>
          </p:cNvSpPr>
          <p:nvPr/>
        </p:nvSpPr>
        <p:spPr bwMode="auto">
          <a:xfrm>
            <a:off x="4876800" y="2368550"/>
            <a:ext cx="0" cy="45720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5943" name="Line 7"/>
          <p:cNvSpPr>
            <a:spLocks noChangeShapeType="1"/>
          </p:cNvSpPr>
          <p:nvPr/>
        </p:nvSpPr>
        <p:spPr bwMode="auto">
          <a:xfrm>
            <a:off x="4038600" y="2368550"/>
            <a:ext cx="0" cy="45720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5944" name="Line 8"/>
          <p:cNvSpPr>
            <a:spLocks noChangeShapeType="1"/>
          </p:cNvSpPr>
          <p:nvPr/>
        </p:nvSpPr>
        <p:spPr bwMode="auto">
          <a:xfrm>
            <a:off x="5257800" y="2368550"/>
            <a:ext cx="0" cy="45720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5945" name="Line 9"/>
          <p:cNvSpPr>
            <a:spLocks noChangeShapeType="1"/>
          </p:cNvSpPr>
          <p:nvPr/>
        </p:nvSpPr>
        <p:spPr bwMode="auto">
          <a:xfrm>
            <a:off x="3657600" y="2368550"/>
            <a:ext cx="0" cy="45720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5946" name="Text Box 10"/>
          <p:cNvSpPr txBox="1">
            <a:spLocks noChangeArrowheads="1"/>
          </p:cNvSpPr>
          <p:nvPr/>
        </p:nvSpPr>
        <p:spPr bwMode="auto">
          <a:xfrm>
            <a:off x="5500688" y="1993900"/>
            <a:ext cx="3643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3366"/>
                </a:solidFill>
                <a:latin typeface="Arial Unicode MS" pitchFamily="34" charset="-128"/>
              </a:rPr>
              <a:t>cut many times at random into equally sized fragments</a:t>
            </a: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 flipH="1">
            <a:off x="1181100" y="3663950"/>
            <a:ext cx="1295400" cy="16891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5948" name="Line 12"/>
          <p:cNvSpPr>
            <a:spLocks noChangeShapeType="1"/>
          </p:cNvSpPr>
          <p:nvPr/>
        </p:nvSpPr>
        <p:spPr bwMode="auto">
          <a:xfrm>
            <a:off x="1181100" y="5353050"/>
            <a:ext cx="3200400" cy="0"/>
          </a:xfrm>
          <a:prstGeom prst="line">
            <a:avLst/>
          </a:prstGeom>
          <a:noFill/>
          <a:ln w="57150">
            <a:solidFill>
              <a:srgbClr val="0066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3048000" y="3663950"/>
            <a:ext cx="1333500" cy="1689100"/>
          </a:xfrm>
          <a:prstGeom prst="line">
            <a:avLst/>
          </a:prstGeom>
          <a:noFill/>
          <a:ln w="19050">
            <a:solidFill>
              <a:schemeClr val="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573" name="Text Box 14"/>
          <p:cNvSpPr txBox="1">
            <a:spLocks noChangeArrowheads="1"/>
          </p:cNvSpPr>
          <p:nvPr/>
        </p:nvSpPr>
        <p:spPr bwMode="auto">
          <a:xfrm>
            <a:off x="762000" y="1377950"/>
            <a:ext cx="294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3366"/>
                </a:solidFill>
                <a:latin typeface="Arial Unicode MS" pitchFamily="34" charset="-128"/>
              </a:rPr>
              <a:t>genome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23900" y="3473450"/>
            <a:ext cx="7543800" cy="190500"/>
            <a:chOff x="442" y="2528"/>
            <a:chExt cx="4752" cy="120"/>
          </a:xfrm>
        </p:grpSpPr>
        <p:sp>
          <p:nvSpPr>
            <p:cNvPr id="194608" name="Line 16"/>
            <p:cNvSpPr>
              <a:spLocks noChangeShapeType="1"/>
            </p:cNvSpPr>
            <p:nvPr/>
          </p:nvSpPr>
          <p:spPr bwMode="auto">
            <a:xfrm>
              <a:off x="70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9" name="Line 17"/>
            <p:cNvSpPr>
              <a:spLocks noChangeShapeType="1"/>
            </p:cNvSpPr>
            <p:nvPr/>
          </p:nvSpPr>
          <p:spPr bwMode="auto">
            <a:xfrm>
              <a:off x="298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0" name="Line 18"/>
            <p:cNvSpPr>
              <a:spLocks noChangeShapeType="1"/>
            </p:cNvSpPr>
            <p:nvPr/>
          </p:nvSpPr>
          <p:spPr bwMode="auto">
            <a:xfrm>
              <a:off x="4186" y="2552"/>
              <a:ext cx="14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1" name="Line 19"/>
            <p:cNvSpPr>
              <a:spLocks noChangeShapeType="1"/>
            </p:cNvSpPr>
            <p:nvPr/>
          </p:nvSpPr>
          <p:spPr bwMode="auto">
            <a:xfrm flipV="1">
              <a:off x="2506" y="252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2" name="Line 20"/>
            <p:cNvSpPr>
              <a:spLocks noChangeShapeType="1"/>
            </p:cNvSpPr>
            <p:nvPr/>
          </p:nvSpPr>
          <p:spPr bwMode="auto">
            <a:xfrm>
              <a:off x="44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3" name="Line 21"/>
            <p:cNvSpPr>
              <a:spLocks noChangeShapeType="1"/>
            </p:cNvSpPr>
            <p:nvPr/>
          </p:nvSpPr>
          <p:spPr bwMode="auto">
            <a:xfrm>
              <a:off x="97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4" name="Line 22"/>
            <p:cNvSpPr>
              <a:spLocks noChangeShapeType="1"/>
            </p:cNvSpPr>
            <p:nvPr/>
          </p:nvSpPr>
          <p:spPr bwMode="auto">
            <a:xfrm>
              <a:off x="1066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5" name="Line 23"/>
            <p:cNvSpPr>
              <a:spLocks noChangeShapeType="1"/>
            </p:cNvSpPr>
            <p:nvPr/>
          </p:nvSpPr>
          <p:spPr bwMode="auto">
            <a:xfrm flipV="1">
              <a:off x="1402" y="2552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6" name="Line 24"/>
            <p:cNvSpPr>
              <a:spLocks noChangeShapeType="1"/>
            </p:cNvSpPr>
            <p:nvPr/>
          </p:nvSpPr>
          <p:spPr bwMode="auto">
            <a:xfrm flipV="1">
              <a:off x="1522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7" name="Line 25"/>
            <p:cNvSpPr>
              <a:spLocks noChangeShapeType="1"/>
            </p:cNvSpPr>
            <p:nvPr/>
          </p:nvSpPr>
          <p:spPr bwMode="auto">
            <a:xfrm>
              <a:off x="1762" y="2600"/>
              <a:ext cx="45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8" name="Line 26"/>
            <p:cNvSpPr>
              <a:spLocks noChangeShapeType="1"/>
            </p:cNvSpPr>
            <p:nvPr/>
          </p:nvSpPr>
          <p:spPr bwMode="auto">
            <a:xfrm>
              <a:off x="1930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19" name="Line 27"/>
            <p:cNvSpPr>
              <a:spLocks noChangeShapeType="1"/>
            </p:cNvSpPr>
            <p:nvPr/>
          </p:nvSpPr>
          <p:spPr bwMode="auto">
            <a:xfrm>
              <a:off x="2794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0" name="Line 28"/>
            <p:cNvSpPr>
              <a:spLocks noChangeShapeType="1"/>
            </p:cNvSpPr>
            <p:nvPr/>
          </p:nvSpPr>
          <p:spPr bwMode="auto">
            <a:xfrm>
              <a:off x="3130" y="264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1" name="Line 29"/>
            <p:cNvSpPr>
              <a:spLocks noChangeShapeType="1"/>
            </p:cNvSpPr>
            <p:nvPr/>
          </p:nvSpPr>
          <p:spPr bwMode="auto">
            <a:xfrm>
              <a:off x="3226" y="2600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2" name="Line 30"/>
            <p:cNvSpPr>
              <a:spLocks noChangeShapeType="1"/>
            </p:cNvSpPr>
            <p:nvPr/>
          </p:nvSpPr>
          <p:spPr bwMode="auto">
            <a:xfrm flipV="1">
              <a:off x="3586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3" name="Line 31"/>
            <p:cNvSpPr>
              <a:spLocks noChangeShapeType="1"/>
            </p:cNvSpPr>
            <p:nvPr/>
          </p:nvSpPr>
          <p:spPr bwMode="auto">
            <a:xfrm flipV="1">
              <a:off x="385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4" name="Line 32"/>
            <p:cNvSpPr>
              <a:spLocks noChangeShapeType="1"/>
            </p:cNvSpPr>
            <p:nvPr/>
          </p:nvSpPr>
          <p:spPr bwMode="auto">
            <a:xfrm>
              <a:off x="428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5" name="Line 33"/>
            <p:cNvSpPr>
              <a:spLocks noChangeShapeType="1"/>
            </p:cNvSpPr>
            <p:nvPr/>
          </p:nvSpPr>
          <p:spPr bwMode="auto">
            <a:xfrm>
              <a:off x="3706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6" name="Line 34"/>
            <p:cNvSpPr>
              <a:spLocks noChangeShapeType="1"/>
            </p:cNvSpPr>
            <p:nvPr/>
          </p:nvSpPr>
          <p:spPr bwMode="auto">
            <a:xfrm>
              <a:off x="4042" y="2552"/>
              <a:ext cx="28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7" name="Line 35"/>
            <p:cNvSpPr>
              <a:spLocks noChangeShapeType="1"/>
            </p:cNvSpPr>
            <p:nvPr/>
          </p:nvSpPr>
          <p:spPr bwMode="auto">
            <a:xfrm>
              <a:off x="4450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8" name="Line 36"/>
            <p:cNvSpPr>
              <a:spLocks noChangeShapeType="1"/>
            </p:cNvSpPr>
            <p:nvPr/>
          </p:nvSpPr>
          <p:spPr bwMode="auto">
            <a:xfrm>
              <a:off x="4666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29" name="Line 37"/>
            <p:cNvSpPr>
              <a:spLocks noChangeShapeType="1"/>
            </p:cNvSpPr>
            <p:nvPr/>
          </p:nvSpPr>
          <p:spPr bwMode="auto">
            <a:xfrm>
              <a:off x="4882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0" name="Line 38"/>
            <p:cNvSpPr>
              <a:spLocks noChangeShapeType="1"/>
            </p:cNvSpPr>
            <p:nvPr/>
          </p:nvSpPr>
          <p:spPr bwMode="auto">
            <a:xfrm>
              <a:off x="2218" y="264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1" name="Line 39"/>
            <p:cNvSpPr>
              <a:spLocks noChangeShapeType="1"/>
            </p:cNvSpPr>
            <p:nvPr/>
          </p:nvSpPr>
          <p:spPr bwMode="auto">
            <a:xfrm>
              <a:off x="2650" y="2648"/>
              <a:ext cx="360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2" name="Line 40"/>
            <p:cNvSpPr>
              <a:spLocks noChangeShapeType="1"/>
            </p:cNvSpPr>
            <p:nvPr/>
          </p:nvSpPr>
          <p:spPr bwMode="auto">
            <a:xfrm>
              <a:off x="2314" y="2576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838200" y="3206750"/>
            <a:ext cx="7543800" cy="190500"/>
            <a:chOff x="442" y="2528"/>
            <a:chExt cx="4752" cy="120"/>
          </a:xfrm>
        </p:grpSpPr>
        <p:sp>
          <p:nvSpPr>
            <p:cNvPr id="194583" name="Line 42"/>
            <p:cNvSpPr>
              <a:spLocks noChangeShapeType="1"/>
            </p:cNvSpPr>
            <p:nvPr/>
          </p:nvSpPr>
          <p:spPr bwMode="auto">
            <a:xfrm>
              <a:off x="70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84" name="Line 43"/>
            <p:cNvSpPr>
              <a:spLocks noChangeShapeType="1"/>
            </p:cNvSpPr>
            <p:nvPr/>
          </p:nvSpPr>
          <p:spPr bwMode="auto">
            <a:xfrm>
              <a:off x="2986" y="252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85" name="Line 44"/>
            <p:cNvSpPr>
              <a:spLocks noChangeShapeType="1"/>
            </p:cNvSpPr>
            <p:nvPr/>
          </p:nvSpPr>
          <p:spPr bwMode="auto">
            <a:xfrm>
              <a:off x="4186" y="2552"/>
              <a:ext cx="14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86" name="Line 45"/>
            <p:cNvSpPr>
              <a:spLocks noChangeShapeType="1"/>
            </p:cNvSpPr>
            <p:nvPr/>
          </p:nvSpPr>
          <p:spPr bwMode="auto">
            <a:xfrm flipV="1">
              <a:off x="2506" y="252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87" name="Line 46"/>
            <p:cNvSpPr>
              <a:spLocks noChangeShapeType="1"/>
            </p:cNvSpPr>
            <p:nvPr/>
          </p:nvSpPr>
          <p:spPr bwMode="auto">
            <a:xfrm>
              <a:off x="44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88" name="Line 47"/>
            <p:cNvSpPr>
              <a:spLocks noChangeShapeType="1"/>
            </p:cNvSpPr>
            <p:nvPr/>
          </p:nvSpPr>
          <p:spPr bwMode="auto">
            <a:xfrm>
              <a:off x="97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89" name="Line 48"/>
            <p:cNvSpPr>
              <a:spLocks noChangeShapeType="1"/>
            </p:cNvSpPr>
            <p:nvPr/>
          </p:nvSpPr>
          <p:spPr bwMode="auto">
            <a:xfrm>
              <a:off x="1066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0" name="Line 49"/>
            <p:cNvSpPr>
              <a:spLocks noChangeShapeType="1"/>
            </p:cNvSpPr>
            <p:nvPr/>
          </p:nvSpPr>
          <p:spPr bwMode="auto">
            <a:xfrm flipV="1">
              <a:off x="1402" y="2552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1" name="Line 50"/>
            <p:cNvSpPr>
              <a:spLocks noChangeShapeType="1"/>
            </p:cNvSpPr>
            <p:nvPr/>
          </p:nvSpPr>
          <p:spPr bwMode="auto">
            <a:xfrm flipV="1">
              <a:off x="1522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2" name="Line 51"/>
            <p:cNvSpPr>
              <a:spLocks noChangeShapeType="1"/>
            </p:cNvSpPr>
            <p:nvPr/>
          </p:nvSpPr>
          <p:spPr bwMode="auto">
            <a:xfrm>
              <a:off x="1762" y="2600"/>
              <a:ext cx="45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3" name="Line 52"/>
            <p:cNvSpPr>
              <a:spLocks noChangeShapeType="1"/>
            </p:cNvSpPr>
            <p:nvPr/>
          </p:nvSpPr>
          <p:spPr bwMode="auto">
            <a:xfrm>
              <a:off x="1930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4" name="Line 53"/>
            <p:cNvSpPr>
              <a:spLocks noChangeShapeType="1"/>
            </p:cNvSpPr>
            <p:nvPr/>
          </p:nvSpPr>
          <p:spPr bwMode="auto">
            <a:xfrm>
              <a:off x="2794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5" name="Line 54"/>
            <p:cNvSpPr>
              <a:spLocks noChangeShapeType="1"/>
            </p:cNvSpPr>
            <p:nvPr/>
          </p:nvSpPr>
          <p:spPr bwMode="auto">
            <a:xfrm>
              <a:off x="3130" y="2648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6" name="Line 55"/>
            <p:cNvSpPr>
              <a:spLocks noChangeShapeType="1"/>
            </p:cNvSpPr>
            <p:nvPr/>
          </p:nvSpPr>
          <p:spPr bwMode="auto">
            <a:xfrm>
              <a:off x="3226" y="2600"/>
              <a:ext cx="384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7" name="Line 56"/>
            <p:cNvSpPr>
              <a:spLocks noChangeShapeType="1"/>
            </p:cNvSpPr>
            <p:nvPr/>
          </p:nvSpPr>
          <p:spPr bwMode="auto">
            <a:xfrm flipV="1">
              <a:off x="3586" y="2552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8" name="Line 57"/>
            <p:cNvSpPr>
              <a:spLocks noChangeShapeType="1"/>
            </p:cNvSpPr>
            <p:nvPr/>
          </p:nvSpPr>
          <p:spPr bwMode="auto">
            <a:xfrm flipV="1">
              <a:off x="3850" y="2648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599" name="Line 58"/>
            <p:cNvSpPr>
              <a:spLocks noChangeShapeType="1"/>
            </p:cNvSpPr>
            <p:nvPr/>
          </p:nvSpPr>
          <p:spPr bwMode="auto">
            <a:xfrm>
              <a:off x="4282" y="2600"/>
              <a:ext cx="43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0" name="Line 59"/>
            <p:cNvSpPr>
              <a:spLocks noChangeShapeType="1"/>
            </p:cNvSpPr>
            <p:nvPr/>
          </p:nvSpPr>
          <p:spPr bwMode="auto">
            <a:xfrm>
              <a:off x="3706" y="2600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1" name="Line 60"/>
            <p:cNvSpPr>
              <a:spLocks noChangeShapeType="1"/>
            </p:cNvSpPr>
            <p:nvPr/>
          </p:nvSpPr>
          <p:spPr bwMode="auto">
            <a:xfrm>
              <a:off x="4042" y="2552"/>
              <a:ext cx="28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2" name="Line 61"/>
            <p:cNvSpPr>
              <a:spLocks noChangeShapeType="1"/>
            </p:cNvSpPr>
            <p:nvPr/>
          </p:nvSpPr>
          <p:spPr bwMode="auto">
            <a:xfrm>
              <a:off x="4450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3" name="Line 62"/>
            <p:cNvSpPr>
              <a:spLocks noChangeShapeType="1"/>
            </p:cNvSpPr>
            <p:nvPr/>
          </p:nvSpPr>
          <p:spPr bwMode="auto">
            <a:xfrm>
              <a:off x="4666" y="2648"/>
              <a:ext cx="408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4" name="Line 63"/>
            <p:cNvSpPr>
              <a:spLocks noChangeShapeType="1"/>
            </p:cNvSpPr>
            <p:nvPr/>
          </p:nvSpPr>
          <p:spPr bwMode="auto">
            <a:xfrm>
              <a:off x="4882" y="2552"/>
              <a:ext cx="312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5" name="Line 64"/>
            <p:cNvSpPr>
              <a:spLocks noChangeShapeType="1"/>
            </p:cNvSpPr>
            <p:nvPr/>
          </p:nvSpPr>
          <p:spPr bwMode="auto">
            <a:xfrm>
              <a:off x="2218" y="2648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6" name="Line 65"/>
            <p:cNvSpPr>
              <a:spLocks noChangeShapeType="1"/>
            </p:cNvSpPr>
            <p:nvPr/>
          </p:nvSpPr>
          <p:spPr bwMode="auto">
            <a:xfrm>
              <a:off x="2650" y="2648"/>
              <a:ext cx="360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07" name="Line 66"/>
            <p:cNvSpPr>
              <a:spLocks noChangeShapeType="1"/>
            </p:cNvSpPr>
            <p:nvPr/>
          </p:nvSpPr>
          <p:spPr bwMode="auto">
            <a:xfrm>
              <a:off x="2314" y="2576"/>
              <a:ext cx="336" cy="0"/>
            </a:xfrm>
            <a:prstGeom prst="line">
              <a:avLst/>
            </a:prstGeom>
            <a:noFill/>
            <a:ln w="38100">
              <a:solidFill>
                <a:srgbClr val="0066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003" name="Text Box 67"/>
          <p:cNvSpPr txBox="1">
            <a:spLocks noChangeArrowheads="1"/>
          </p:cNvSpPr>
          <p:nvPr/>
        </p:nvSpPr>
        <p:spPr bwMode="auto">
          <a:xfrm>
            <a:off x="5181600" y="4343400"/>
            <a:ext cx="351948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3366"/>
                </a:solidFill>
                <a:latin typeface="Arial Unicode MS" pitchFamily="34" charset="-128"/>
              </a:rPr>
              <a:t>Get </a:t>
            </a:r>
            <a:r>
              <a:rPr lang="en-US" sz="3000">
                <a:solidFill>
                  <a:srgbClr val="FF0000"/>
                </a:solidFill>
                <a:latin typeface="Arial Unicode MS" pitchFamily="34" charset="-128"/>
              </a:rPr>
              <a:t>mate-pairs: </a:t>
            </a:r>
            <a:r>
              <a:rPr lang="en-US" sz="3000">
                <a:solidFill>
                  <a:srgbClr val="003366"/>
                </a:solidFill>
                <a:latin typeface="Arial Unicode MS" pitchFamily="34" charset="-128"/>
              </a:rPr>
              <a:t> two reads from each fragment  (separated by a fixed distance)</a:t>
            </a:r>
          </a:p>
        </p:txBody>
      </p:sp>
      <p:sp>
        <p:nvSpPr>
          <p:cNvPr id="296004" name="Line 68"/>
          <p:cNvSpPr>
            <a:spLocks noChangeShapeType="1"/>
          </p:cNvSpPr>
          <p:nvPr/>
        </p:nvSpPr>
        <p:spPr bwMode="auto">
          <a:xfrm>
            <a:off x="1181100" y="5457825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6005" name="AutoShape 69"/>
          <p:cNvSpPr>
            <a:spLocks/>
          </p:cNvSpPr>
          <p:nvPr/>
        </p:nvSpPr>
        <p:spPr bwMode="auto">
          <a:xfrm rot="-5400000">
            <a:off x="1358900" y="5380038"/>
            <a:ext cx="98425" cy="460375"/>
          </a:xfrm>
          <a:prstGeom prst="leftBrace">
            <a:avLst>
              <a:gd name="adj1" fmla="val 38978"/>
              <a:gd name="adj2" fmla="val 50000"/>
            </a:avLst>
          </a:prstGeom>
          <a:noFill/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006" name="Text Box 70"/>
          <p:cNvSpPr txBox="1">
            <a:spLocks noChangeArrowheads="1"/>
          </p:cNvSpPr>
          <p:nvPr/>
        </p:nvSpPr>
        <p:spPr bwMode="auto">
          <a:xfrm>
            <a:off x="841375" y="5638800"/>
            <a:ext cx="1136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Arial Unicode MS" pitchFamily="34" charset="-128"/>
              </a:rPr>
              <a:t>~50 bp</a:t>
            </a:r>
          </a:p>
        </p:txBody>
      </p:sp>
      <p:sp>
        <p:nvSpPr>
          <p:cNvPr id="296007" name="Line 71"/>
          <p:cNvSpPr>
            <a:spLocks noChangeShapeType="1"/>
          </p:cNvSpPr>
          <p:nvPr/>
        </p:nvSpPr>
        <p:spPr bwMode="auto">
          <a:xfrm flipH="1">
            <a:off x="3924300" y="5457825"/>
            <a:ext cx="4572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6008" name="AutoShape 72"/>
          <p:cNvSpPr>
            <a:spLocks/>
          </p:cNvSpPr>
          <p:nvPr/>
        </p:nvSpPr>
        <p:spPr bwMode="auto">
          <a:xfrm rot="-5400000">
            <a:off x="4105275" y="5380038"/>
            <a:ext cx="98425" cy="460375"/>
          </a:xfrm>
          <a:prstGeom prst="leftBrace">
            <a:avLst>
              <a:gd name="adj1" fmla="val 38978"/>
              <a:gd name="adj2" fmla="val 50000"/>
            </a:avLst>
          </a:prstGeom>
          <a:noFill/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009" name="Text Box 73"/>
          <p:cNvSpPr txBox="1">
            <a:spLocks noChangeArrowheads="1"/>
          </p:cNvSpPr>
          <p:nvPr/>
        </p:nvSpPr>
        <p:spPr bwMode="auto">
          <a:xfrm>
            <a:off x="3632200" y="5638800"/>
            <a:ext cx="1136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66"/>
                </a:solidFill>
                <a:latin typeface="Arial Unicode MS" pitchFamily="34" charset="-128"/>
              </a:rPr>
              <a:t>~50 bp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9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9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  <p:bldP spid="295942" grpId="0" animBg="1"/>
      <p:bldP spid="295943" grpId="0" animBg="1"/>
      <p:bldP spid="295944" grpId="0" animBg="1"/>
      <p:bldP spid="295945" grpId="0" animBg="1"/>
      <p:bldP spid="295946" grpId="0" autoUpdateAnimBg="0"/>
      <p:bldP spid="295947" grpId="0" animBg="1"/>
      <p:bldP spid="295948" grpId="0" animBg="1"/>
      <p:bldP spid="295949" grpId="0" animBg="1"/>
      <p:bldP spid="296003" grpId="0" autoUpdateAnimBg="0"/>
      <p:bldP spid="296004" grpId="0" animBg="1"/>
      <p:bldP spid="296005" grpId="0" animBg="1"/>
      <p:bldP spid="296006" grpId="0" autoUpdateAnimBg="0"/>
      <p:bldP spid="296007" grpId="0" animBg="1"/>
      <p:bldP spid="296008" grpId="0" animBg="1"/>
      <p:bldP spid="296009" grpId="0" autoUpdateAnimBg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-241300" y="3059113"/>
            <a:ext cx="4368800" cy="1143000"/>
          </a:xfrm>
        </p:spPr>
        <p:txBody>
          <a:bodyPr/>
          <a:lstStyle/>
          <a:p>
            <a:pPr marL="762000" indent="-762000" algn="l" eaLnBrk="1" hangingPunct="1">
              <a:buFontTx/>
              <a:buChar char="•"/>
            </a:pPr>
            <a:r>
              <a:rPr lang="en-US" sz="2400" b="1" smtClean="0"/>
              <a:t>Even small increase in the read length improves the assembly quality (E.Coli)</a:t>
            </a:r>
          </a:p>
        </p:txBody>
      </p:sp>
      <p:graphicFrame>
        <p:nvGraphicFramePr>
          <p:cNvPr id="19458" name="Object 3"/>
          <p:cNvGraphicFramePr>
            <a:graphicFrameLocks noChangeAspect="1"/>
          </p:cNvGraphicFramePr>
          <p:nvPr>
            <p:ph idx="1"/>
          </p:nvPr>
        </p:nvGraphicFramePr>
        <p:xfrm>
          <a:off x="4192588" y="0"/>
          <a:ext cx="5770562" cy="7466013"/>
        </p:xfrm>
        <a:graphic>
          <a:graphicData uri="http://schemas.openxmlformats.org/presentationml/2006/ole">
            <p:oleObj spid="_x0000_s19458" name="Acrobat Document" r:id="rId3" imgW="5829040" imgH="7543665" progId="AcroExch.Document.7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EULER-USR</a:t>
            </a:r>
            <a:r>
              <a:rPr lang="en-US" sz="3200" smtClean="0"/>
              <a:t>: Intuition for a New Approach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12138" cy="4114800"/>
          </a:xfrm>
        </p:spPr>
        <p:txBody>
          <a:bodyPr/>
          <a:lstStyle/>
          <a:p>
            <a:pPr eaLnBrk="1" hangingPunct="1"/>
            <a:r>
              <a:rPr lang="en-US" sz="3600" b="1" smtClean="0"/>
              <a:t>Do not trim reads. Error-correct them!</a:t>
            </a:r>
          </a:p>
          <a:p>
            <a:pPr eaLnBrk="1" hangingPunct="1"/>
            <a:endParaRPr lang="en-US" sz="3600" b="1" smtClean="0"/>
          </a:p>
          <a:p>
            <a:pPr eaLnBrk="1" hangingPunct="1"/>
            <a:endParaRPr lang="en-US" smtClean="0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2554288" y="2686050"/>
            <a:ext cx="3810000" cy="228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2554288" y="2933700"/>
            <a:ext cx="3810000" cy="609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2582863" y="2952750"/>
            <a:ext cx="228600" cy="571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2554288" y="4772025"/>
            <a:ext cx="3810000" cy="6000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2554288" y="3552825"/>
            <a:ext cx="3810000" cy="12096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93" name="AutoShape 9"/>
          <p:cNvSpPr>
            <a:spLocks noChangeArrowheads="1"/>
          </p:cNvSpPr>
          <p:nvPr/>
        </p:nvSpPr>
        <p:spPr bwMode="auto">
          <a:xfrm>
            <a:off x="4764088" y="3048000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Spectral Alignment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 read correction</a:t>
            </a:r>
          </a:p>
        </p:txBody>
      </p:sp>
      <p:sp>
        <p:nvSpPr>
          <p:cNvPr id="195594" name="AutoShape 10"/>
          <p:cNvSpPr>
            <a:spLocks noChangeArrowheads="1"/>
          </p:cNvSpPr>
          <p:nvPr/>
        </p:nvSpPr>
        <p:spPr bwMode="auto">
          <a:xfrm>
            <a:off x="4764088" y="4905375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Construct repeat 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graph on </a:t>
            </a:r>
            <a:r>
              <a:rPr lang="en-US" sz="1200" i="1">
                <a:latin typeface="Arial" charset="0"/>
              </a:rPr>
              <a:t>k</a:t>
            </a:r>
            <a:r>
              <a:rPr lang="en-US" sz="1200">
                <a:latin typeface="Arial" charset="0"/>
              </a:rPr>
              <a:t>-mers</a:t>
            </a:r>
          </a:p>
        </p:txBody>
      </p:sp>
      <p:sp>
        <p:nvSpPr>
          <p:cNvPr id="195595" name="AutoShape 11"/>
          <p:cNvSpPr>
            <a:spLocks noChangeArrowheads="1"/>
          </p:cNvSpPr>
          <p:nvPr/>
        </p:nvSpPr>
        <p:spPr bwMode="auto">
          <a:xfrm>
            <a:off x="3621088" y="4276725"/>
            <a:ext cx="1371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Second chance 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assembly</a:t>
            </a:r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2805113" y="2959100"/>
            <a:ext cx="1652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Detecting accurate read </a:t>
            </a:r>
          </a:p>
          <a:p>
            <a:pPr algn="l"/>
            <a:r>
              <a:rPr lang="en-US" sz="1000" b="1">
                <a:latin typeface="Arial" charset="0"/>
              </a:rPr>
              <a:t>prefixes and correcting </a:t>
            </a:r>
          </a:p>
          <a:p>
            <a:pPr algn="l"/>
            <a:r>
              <a:rPr lang="en-US" sz="1000" b="1">
                <a:latin typeface="Arial" charset="0"/>
              </a:rPr>
              <a:t>errors within them</a:t>
            </a:r>
          </a:p>
        </p:txBody>
      </p:sp>
      <p:sp>
        <p:nvSpPr>
          <p:cNvPr id="195597" name="Text Box 13"/>
          <p:cNvSpPr txBox="1">
            <a:spLocks noChangeArrowheads="1"/>
          </p:cNvSpPr>
          <p:nvPr/>
        </p:nvSpPr>
        <p:spPr bwMode="auto">
          <a:xfrm>
            <a:off x="2554288" y="3686175"/>
            <a:ext cx="273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>
                <a:latin typeface="Arial" charset="0"/>
              </a:rPr>
              <a:t>+</a:t>
            </a:r>
          </a:p>
        </p:txBody>
      </p:sp>
      <p:sp>
        <p:nvSpPr>
          <p:cNvPr id="195598" name="AutoShape 14"/>
          <p:cNvSpPr>
            <a:spLocks noChangeArrowheads="1"/>
          </p:cNvSpPr>
          <p:nvPr/>
        </p:nvSpPr>
        <p:spPr bwMode="auto">
          <a:xfrm>
            <a:off x="4687888" y="3657600"/>
            <a:ext cx="16002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>
                <a:latin typeface="Arial" charset="0"/>
              </a:rPr>
              <a:t>Low coverage</a:t>
            </a:r>
          </a:p>
          <a:p>
            <a:r>
              <a:rPr lang="en-US" sz="1200">
                <a:latin typeface="Arial" charset="0"/>
              </a:rPr>
              <a:t>dataset</a:t>
            </a:r>
          </a:p>
        </p:txBody>
      </p:sp>
      <p:sp>
        <p:nvSpPr>
          <p:cNvPr id="195599" name="Text Box 15"/>
          <p:cNvSpPr txBox="1">
            <a:spLocks noChangeArrowheads="1"/>
          </p:cNvSpPr>
          <p:nvPr/>
        </p:nvSpPr>
        <p:spPr bwMode="auto">
          <a:xfrm>
            <a:off x="4354513" y="3810000"/>
            <a:ext cx="420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</a:rPr>
              <a:t>yes</a:t>
            </a:r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5449888" y="4402138"/>
            <a:ext cx="352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</a:rPr>
              <a:t>no</a:t>
            </a:r>
          </a:p>
        </p:txBody>
      </p:sp>
      <p:cxnSp>
        <p:nvCxnSpPr>
          <p:cNvPr id="195601" name="AutoShape 17"/>
          <p:cNvCxnSpPr>
            <a:cxnSpLocks noChangeShapeType="1"/>
            <a:stCxn id="195600" idx="3"/>
            <a:endCxn id="195600" idx="3"/>
          </p:cNvCxnSpPr>
          <p:nvPr/>
        </p:nvCxnSpPr>
        <p:spPr bwMode="auto">
          <a:xfrm>
            <a:off x="5802313" y="454025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5602" name="Text Box 18"/>
          <p:cNvSpPr txBox="1">
            <a:spLocks noChangeArrowheads="1"/>
          </p:cNvSpPr>
          <p:nvPr/>
        </p:nvSpPr>
        <p:spPr bwMode="auto">
          <a:xfrm>
            <a:off x="2516188" y="3028950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1</a:t>
            </a:r>
          </a:p>
        </p:txBody>
      </p:sp>
      <p:sp>
        <p:nvSpPr>
          <p:cNvPr id="195603" name="Rectangle 19"/>
          <p:cNvSpPr>
            <a:spLocks noChangeArrowheads="1"/>
          </p:cNvSpPr>
          <p:nvPr/>
        </p:nvSpPr>
        <p:spPr bwMode="auto">
          <a:xfrm>
            <a:off x="2582863" y="3571875"/>
            <a:ext cx="228600" cy="1169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2525713" y="3908425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+</a:t>
            </a: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2801938" y="3581400"/>
            <a:ext cx="1720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Recover reads discarded </a:t>
            </a:r>
          </a:p>
          <a:p>
            <a:pPr algn="l"/>
            <a:r>
              <a:rPr lang="en-US" sz="1000" b="1">
                <a:latin typeface="Arial" charset="0"/>
              </a:rPr>
              <a:t>due to low coverage</a:t>
            </a:r>
          </a:p>
        </p:txBody>
      </p:sp>
      <p:sp>
        <p:nvSpPr>
          <p:cNvPr id="195606" name="Rectangle 22"/>
          <p:cNvSpPr>
            <a:spLocks noChangeArrowheads="1"/>
          </p:cNvSpPr>
          <p:nvPr/>
        </p:nvSpPr>
        <p:spPr bwMode="auto">
          <a:xfrm>
            <a:off x="2582863" y="4791075"/>
            <a:ext cx="228600" cy="566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07" name="Text Box 23"/>
          <p:cNvSpPr txBox="1">
            <a:spLocks noChangeArrowheads="1"/>
          </p:cNvSpPr>
          <p:nvPr/>
        </p:nvSpPr>
        <p:spPr bwMode="auto">
          <a:xfrm>
            <a:off x="2525713" y="4876800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2</a:t>
            </a:r>
          </a:p>
        </p:txBody>
      </p:sp>
      <p:sp>
        <p:nvSpPr>
          <p:cNvPr id="195608" name="Text Box 24"/>
          <p:cNvSpPr txBox="1">
            <a:spLocks noChangeArrowheads="1"/>
          </p:cNvSpPr>
          <p:nvPr/>
        </p:nvSpPr>
        <p:spPr bwMode="auto">
          <a:xfrm>
            <a:off x="2782888" y="4800600"/>
            <a:ext cx="1428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Construct assembly </a:t>
            </a:r>
          </a:p>
          <a:p>
            <a:pPr algn="l"/>
            <a:r>
              <a:rPr lang="en-US" sz="1000" b="1">
                <a:latin typeface="Arial" charset="0"/>
              </a:rPr>
              <a:t>on read prefixes</a:t>
            </a:r>
          </a:p>
        </p:txBody>
      </p:sp>
      <p:sp>
        <p:nvSpPr>
          <p:cNvPr id="195609" name="Rectangle 25"/>
          <p:cNvSpPr>
            <a:spLocks noChangeArrowheads="1"/>
          </p:cNvSpPr>
          <p:nvPr/>
        </p:nvSpPr>
        <p:spPr bwMode="auto">
          <a:xfrm>
            <a:off x="2554288" y="5386388"/>
            <a:ext cx="3810000" cy="59531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10" name="Rectangle 26"/>
          <p:cNvSpPr>
            <a:spLocks noChangeArrowheads="1"/>
          </p:cNvSpPr>
          <p:nvPr/>
        </p:nvSpPr>
        <p:spPr bwMode="auto">
          <a:xfrm>
            <a:off x="2582863" y="5405438"/>
            <a:ext cx="228600" cy="557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11" name="Text Box 27"/>
          <p:cNvSpPr txBox="1">
            <a:spLocks noChangeArrowheads="1"/>
          </p:cNvSpPr>
          <p:nvPr/>
        </p:nvSpPr>
        <p:spPr bwMode="auto">
          <a:xfrm>
            <a:off x="2525713" y="5480050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3</a:t>
            </a:r>
          </a:p>
        </p:txBody>
      </p:sp>
      <p:sp>
        <p:nvSpPr>
          <p:cNvPr id="195612" name="AutoShape 28"/>
          <p:cNvSpPr>
            <a:spLocks noChangeArrowheads="1"/>
          </p:cNvSpPr>
          <p:nvPr/>
        </p:nvSpPr>
        <p:spPr bwMode="auto">
          <a:xfrm>
            <a:off x="4764088" y="5495925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>
                <a:latin typeface="Arial" charset="0"/>
              </a:rPr>
              <a:t>Thread reads</a:t>
            </a:r>
          </a:p>
        </p:txBody>
      </p:sp>
      <p:sp>
        <p:nvSpPr>
          <p:cNvPr id="195613" name="Rectangle 29"/>
          <p:cNvSpPr>
            <a:spLocks noChangeArrowheads="1"/>
          </p:cNvSpPr>
          <p:nvPr/>
        </p:nvSpPr>
        <p:spPr bwMode="auto">
          <a:xfrm>
            <a:off x="2554288" y="5995988"/>
            <a:ext cx="3810000" cy="671512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14" name="Rectangle 30"/>
          <p:cNvSpPr>
            <a:spLocks noChangeArrowheads="1"/>
          </p:cNvSpPr>
          <p:nvPr/>
        </p:nvSpPr>
        <p:spPr bwMode="auto">
          <a:xfrm>
            <a:off x="2582863" y="6015038"/>
            <a:ext cx="228600" cy="630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615" name="Text Box 31"/>
          <p:cNvSpPr txBox="1">
            <a:spLocks noChangeArrowheads="1"/>
          </p:cNvSpPr>
          <p:nvPr/>
        </p:nvSpPr>
        <p:spPr bwMode="auto">
          <a:xfrm>
            <a:off x="2525713" y="6129338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4</a:t>
            </a:r>
          </a:p>
        </p:txBody>
      </p:sp>
      <p:sp>
        <p:nvSpPr>
          <p:cNvPr id="195616" name="AutoShape 32"/>
          <p:cNvSpPr>
            <a:spLocks noChangeArrowheads="1"/>
          </p:cNvSpPr>
          <p:nvPr/>
        </p:nvSpPr>
        <p:spPr bwMode="auto">
          <a:xfrm>
            <a:off x="4764088" y="6143625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Construct repeat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graph on </a:t>
            </a:r>
            <a:r>
              <a:rPr lang="en-US" sz="1200" i="1">
                <a:latin typeface="Arial" charset="0"/>
              </a:rPr>
              <a:t>l</a:t>
            </a:r>
            <a:r>
              <a:rPr lang="en-US" sz="1200">
                <a:latin typeface="Arial" charset="0"/>
              </a:rPr>
              <a:t>-mers</a:t>
            </a:r>
          </a:p>
        </p:txBody>
      </p:sp>
      <p:sp>
        <p:nvSpPr>
          <p:cNvPr id="195617" name="Text Box 33"/>
          <p:cNvSpPr txBox="1">
            <a:spLocks noChangeArrowheads="1"/>
          </p:cNvSpPr>
          <p:nvPr/>
        </p:nvSpPr>
        <p:spPr bwMode="auto">
          <a:xfrm>
            <a:off x="2782888" y="5419725"/>
            <a:ext cx="137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Fixing read suffixes</a:t>
            </a:r>
          </a:p>
        </p:txBody>
      </p:sp>
      <p:sp>
        <p:nvSpPr>
          <p:cNvPr id="195618" name="Text Box 34"/>
          <p:cNvSpPr txBox="1">
            <a:spLocks noChangeArrowheads="1"/>
          </p:cNvSpPr>
          <p:nvPr/>
        </p:nvSpPr>
        <p:spPr bwMode="auto">
          <a:xfrm>
            <a:off x="2782888" y="6034088"/>
            <a:ext cx="1323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Repeat resolution  </a:t>
            </a:r>
          </a:p>
        </p:txBody>
      </p:sp>
      <p:cxnSp>
        <p:nvCxnSpPr>
          <p:cNvPr id="195619" name="AutoShape 35"/>
          <p:cNvCxnSpPr>
            <a:cxnSpLocks noChangeShapeType="1"/>
            <a:stCxn id="195593" idx="2"/>
            <a:endCxn id="195598" idx="0"/>
          </p:cNvCxnSpPr>
          <p:nvPr/>
        </p:nvCxnSpPr>
        <p:spPr bwMode="auto">
          <a:xfrm>
            <a:off x="5487988" y="34290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5620" name="AutoShape 36"/>
          <p:cNvCxnSpPr>
            <a:cxnSpLocks noChangeShapeType="1"/>
            <a:stCxn id="195598" idx="2"/>
            <a:endCxn id="195594" idx="0"/>
          </p:cNvCxnSpPr>
          <p:nvPr/>
        </p:nvCxnSpPr>
        <p:spPr bwMode="auto">
          <a:xfrm>
            <a:off x="5487988" y="4419600"/>
            <a:ext cx="0" cy="485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5621" name="AutoShape 37"/>
          <p:cNvCxnSpPr>
            <a:cxnSpLocks noChangeShapeType="1"/>
            <a:stCxn id="195594" idx="2"/>
            <a:endCxn id="195612" idx="0"/>
          </p:cNvCxnSpPr>
          <p:nvPr/>
        </p:nvCxnSpPr>
        <p:spPr bwMode="auto">
          <a:xfrm>
            <a:off x="5487988" y="5286375"/>
            <a:ext cx="0" cy="209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5622" name="AutoShape 38"/>
          <p:cNvCxnSpPr>
            <a:cxnSpLocks noChangeShapeType="1"/>
            <a:stCxn id="195598" idx="1"/>
            <a:endCxn id="195595" idx="0"/>
          </p:cNvCxnSpPr>
          <p:nvPr/>
        </p:nvCxnSpPr>
        <p:spPr bwMode="auto">
          <a:xfrm rot="10800000" flipV="1">
            <a:off x="4306888" y="4038600"/>
            <a:ext cx="381000" cy="2381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95623" name="AutoShape 39"/>
          <p:cNvCxnSpPr>
            <a:cxnSpLocks noChangeShapeType="1"/>
            <a:stCxn id="195595" idx="2"/>
            <a:endCxn id="195594" idx="1"/>
          </p:cNvCxnSpPr>
          <p:nvPr/>
        </p:nvCxnSpPr>
        <p:spPr bwMode="auto">
          <a:xfrm rot="16200000" flipH="1">
            <a:off x="4316413" y="4648200"/>
            <a:ext cx="438150" cy="4572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95624" name="AutoShape 40"/>
          <p:cNvCxnSpPr>
            <a:cxnSpLocks noChangeShapeType="1"/>
            <a:stCxn id="195612" idx="2"/>
            <a:endCxn id="195616" idx="0"/>
          </p:cNvCxnSpPr>
          <p:nvPr/>
        </p:nvCxnSpPr>
        <p:spPr bwMode="auto">
          <a:xfrm>
            <a:off x="5487988" y="5876925"/>
            <a:ext cx="0" cy="266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5625" name="Line 41"/>
          <p:cNvSpPr>
            <a:spLocks noChangeShapeType="1"/>
          </p:cNvSpPr>
          <p:nvPr/>
        </p:nvSpPr>
        <p:spPr bwMode="auto">
          <a:xfrm>
            <a:off x="5487988" y="6534150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5626" name="Line 42"/>
          <p:cNvSpPr>
            <a:spLocks noChangeShapeType="1"/>
          </p:cNvSpPr>
          <p:nvPr/>
        </p:nvSpPr>
        <p:spPr bwMode="auto">
          <a:xfrm>
            <a:off x="5487988" y="2933700"/>
            <a:ext cx="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6"/>
          <p:cNvSpPr txBox="1">
            <a:spLocks noChangeArrowheads="1"/>
          </p:cNvSpPr>
          <p:nvPr/>
        </p:nvSpPr>
        <p:spPr bwMode="auto">
          <a:xfrm>
            <a:off x="2978150" y="6562725"/>
            <a:ext cx="4725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7107" name="Picture 8"/>
          <p:cNvPicPr>
            <a:picLocks noChangeAspect="1" noChangeArrowheads="1"/>
          </p:cNvPicPr>
          <p:nvPr/>
        </p:nvPicPr>
        <p:blipFill>
          <a:blip r:embed="rId3" cstate="print"/>
          <a:srcRect l="20763"/>
          <a:stretch>
            <a:fillRect/>
          </a:stretch>
        </p:blipFill>
        <p:spPr bwMode="auto">
          <a:xfrm>
            <a:off x="739775" y="2644775"/>
            <a:ext cx="41338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9"/>
          <p:cNvSpPr>
            <a:spLocks/>
          </p:cNvSpPr>
          <p:nvPr/>
        </p:nvSpPr>
        <p:spPr bwMode="auto">
          <a:xfrm>
            <a:off x="1290638" y="4852988"/>
            <a:ext cx="3189287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22325"/>
            <a:r>
              <a:rPr lang="en-US" sz="1800" b="1" i="1">
                <a:latin typeface="Cochin" pitchFamily="1" charset="0"/>
                <a:sym typeface="Cochin" pitchFamily="1" charset="0"/>
              </a:rPr>
              <a:t>theta-defensin</a:t>
            </a:r>
          </a:p>
          <a:p>
            <a:pPr defTabSz="822325"/>
            <a:r>
              <a:rPr lang="en-US" sz="1800" b="1" i="1">
                <a:latin typeface="Cochin" pitchFamily="1" charset="0"/>
                <a:sym typeface="Cochin" pitchFamily="1" charset="0"/>
              </a:rPr>
              <a:t>(cyclic peptide in primates)</a:t>
            </a:r>
            <a:endParaRPr lang="en-US" sz="1800" b="1">
              <a:latin typeface="Cochin" pitchFamily="1" charset="0"/>
              <a:sym typeface="Cochin" pitchFamily="1" charset="0"/>
            </a:endParaRPr>
          </a:p>
        </p:txBody>
      </p:sp>
      <p:pic>
        <p:nvPicPr>
          <p:cNvPr id="47109" name="Picture 10" descr="nsp-immunity-3-1-3_4"/>
          <p:cNvPicPr>
            <a:picLocks noChangeAspect="1" noChangeArrowheads="1"/>
          </p:cNvPicPr>
          <p:nvPr/>
        </p:nvPicPr>
        <p:blipFill>
          <a:blip r:embed="rId4" cstate="print"/>
          <a:srcRect t="14117" b="3258"/>
          <a:stretch>
            <a:fillRect/>
          </a:stretch>
        </p:blipFill>
        <p:spPr bwMode="auto">
          <a:xfrm>
            <a:off x="5086350" y="1504950"/>
            <a:ext cx="3241675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1"/>
          <p:cNvSpPr>
            <a:spLocks noChangeArrowheads="1"/>
          </p:cNvSpPr>
          <p:nvPr/>
        </p:nvSpPr>
        <p:spPr bwMode="auto">
          <a:xfrm>
            <a:off x="431800" y="134938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34290" anchor="ctr"/>
          <a:lstStyle/>
          <a:p>
            <a:pPr>
              <a:lnSpc>
                <a:spcPct val="80000"/>
              </a:lnSpc>
            </a:pPr>
            <a:r>
              <a:rPr lang="en-US" sz="2700" b="1">
                <a:solidFill>
                  <a:schemeClr val="tx2"/>
                </a:solidFill>
              </a:rPr>
              <a:t>Primate Innate Immunity:  Antimicrobial Peptides 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47111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81063"/>
          </a:xfrm>
        </p:spPr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z="2600" smtClean="0"/>
              <a:t>Paths compatible with reads in the de Bruijn graph: </a:t>
            </a:r>
            <a:r>
              <a:rPr lang="en-US" sz="2600" smtClean="0">
                <a:solidFill>
                  <a:srgbClr val="000000"/>
                </a:solidFill>
              </a:rPr>
              <a:t>(</a:t>
            </a:r>
            <a:r>
              <a:rPr lang="en-US" sz="2600" i="1" smtClean="0">
                <a:solidFill>
                  <a:srgbClr val="000000"/>
                </a:solidFill>
                <a:latin typeface="Times" pitchFamily="18" charset="0"/>
                <a:sym typeface="Times" pitchFamily="18" charset="0"/>
              </a:rPr>
              <a:t>p R q</a:t>
            </a:r>
            <a:r>
              <a:rPr lang="en-US" sz="2600" smtClean="0">
                <a:solidFill>
                  <a:srgbClr val="000000"/>
                </a:solidFill>
              </a:rPr>
              <a:t>)</a:t>
            </a:r>
            <a:r>
              <a:rPr lang="en-US" sz="2600" smtClean="0"/>
              <a:t> or </a:t>
            </a:r>
            <a:r>
              <a:rPr lang="en-US" sz="2600" smtClean="0">
                <a:solidFill>
                  <a:srgbClr val="000000"/>
                </a:solidFill>
              </a:rPr>
              <a:t>(</a:t>
            </a:r>
            <a:r>
              <a:rPr lang="en-US" sz="2600" i="1" smtClean="0">
                <a:solidFill>
                  <a:srgbClr val="000000"/>
                </a:solidFill>
                <a:latin typeface="Times" pitchFamily="18" charset="0"/>
                <a:sym typeface="Times" pitchFamily="18" charset="0"/>
              </a:rPr>
              <a:t>p R y</a:t>
            </a:r>
            <a:r>
              <a:rPr lang="en-US" sz="260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29411" name="AutoShape 3"/>
          <p:cNvSpPr>
            <a:spLocks/>
          </p:cNvSpPr>
          <p:nvPr/>
        </p:nvSpPr>
        <p:spPr bwMode="auto">
          <a:xfrm>
            <a:off x="384175" y="1401763"/>
            <a:ext cx="2571750" cy="4537075"/>
          </a:xfrm>
          <a:prstGeom prst="roundRect">
            <a:avLst>
              <a:gd name="adj" fmla="val 5208"/>
            </a:avLst>
          </a:prstGeom>
          <a:solidFill>
            <a:srgbClr val="FEDEBD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96612" name="Line 4"/>
          <p:cNvSpPr>
            <a:spLocks noChangeShapeType="1"/>
          </p:cNvSpPr>
          <p:nvPr/>
        </p:nvSpPr>
        <p:spPr bwMode="auto">
          <a:xfrm>
            <a:off x="1724025" y="3170238"/>
            <a:ext cx="0" cy="102711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3" name="Oval 5"/>
          <p:cNvSpPr>
            <a:spLocks/>
          </p:cNvSpPr>
          <p:nvPr/>
        </p:nvSpPr>
        <p:spPr bwMode="auto">
          <a:xfrm>
            <a:off x="1581150" y="2847975"/>
            <a:ext cx="312738" cy="312738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14" name="Oval 6"/>
          <p:cNvSpPr>
            <a:spLocks/>
          </p:cNvSpPr>
          <p:nvPr/>
        </p:nvSpPr>
        <p:spPr bwMode="auto">
          <a:xfrm>
            <a:off x="1571625" y="4205288"/>
            <a:ext cx="312738" cy="312737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 rot="10800000">
            <a:off x="898525" y="2001838"/>
            <a:ext cx="727075" cy="8731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 rot="10800000" flipH="1">
            <a:off x="1851025" y="2001838"/>
            <a:ext cx="720725" cy="8493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17" name="Oval 9"/>
          <p:cNvSpPr>
            <a:spLocks/>
          </p:cNvSpPr>
          <p:nvPr/>
        </p:nvSpPr>
        <p:spPr bwMode="auto">
          <a:xfrm>
            <a:off x="642938" y="1758950"/>
            <a:ext cx="312737" cy="312738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18" name="Oval 10"/>
          <p:cNvSpPr>
            <a:spLocks/>
          </p:cNvSpPr>
          <p:nvPr/>
        </p:nvSpPr>
        <p:spPr bwMode="auto">
          <a:xfrm>
            <a:off x="2544763" y="1758950"/>
            <a:ext cx="312737" cy="312738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19" name="Line 11"/>
          <p:cNvSpPr>
            <a:spLocks noChangeShapeType="1"/>
          </p:cNvSpPr>
          <p:nvPr/>
        </p:nvSpPr>
        <p:spPr bwMode="auto">
          <a:xfrm rot="10800000" flipH="1">
            <a:off x="889000" y="4538663"/>
            <a:ext cx="835025" cy="8334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20" name="Line 12"/>
          <p:cNvSpPr>
            <a:spLocks noChangeShapeType="1"/>
          </p:cNvSpPr>
          <p:nvPr/>
        </p:nvSpPr>
        <p:spPr bwMode="auto">
          <a:xfrm rot="10800000">
            <a:off x="1738313" y="4538663"/>
            <a:ext cx="833437" cy="8334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21" name="Oval 13"/>
          <p:cNvSpPr>
            <a:spLocks/>
          </p:cNvSpPr>
          <p:nvPr/>
        </p:nvSpPr>
        <p:spPr bwMode="auto">
          <a:xfrm>
            <a:off x="598488" y="5303838"/>
            <a:ext cx="312737" cy="312737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22" name="Oval 14"/>
          <p:cNvSpPr>
            <a:spLocks/>
          </p:cNvSpPr>
          <p:nvPr/>
        </p:nvSpPr>
        <p:spPr bwMode="auto">
          <a:xfrm>
            <a:off x="2544763" y="5303838"/>
            <a:ext cx="312737" cy="312737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23" name="AutoShape 15"/>
          <p:cNvSpPr>
            <a:spLocks/>
          </p:cNvSpPr>
          <p:nvPr/>
        </p:nvSpPr>
        <p:spPr bwMode="auto">
          <a:xfrm rot="10800000" flipH="1">
            <a:off x="2036763" y="4633913"/>
            <a:ext cx="501650" cy="469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21600" y="0"/>
                </a:moveTo>
                <a:cubicBezTo>
                  <a:pt x="10864" y="10800"/>
                  <a:pt x="0" y="21600"/>
                  <a:pt x="0" y="21600"/>
                </a:cubicBezTo>
              </a:path>
            </a:pathLst>
          </a:custGeom>
          <a:noFill/>
          <a:ln w="63500">
            <a:solidFill>
              <a:srgbClr val="80004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24" name="Rectangle 16"/>
          <p:cNvSpPr>
            <a:spLocks/>
          </p:cNvSpPr>
          <p:nvPr/>
        </p:nvSpPr>
        <p:spPr bwMode="auto">
          <a:xfrm>
            <a:off x="1346200" y="1946275"/>
            <a:ext cx="19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</a:p>
        </p:txBody>
      </p:sp>
      <p:sp>
        <p:nvSpPr>
          <p:cNvPr id="196625" name="Rectangle 17"/>
          <p:cNvSpPr>
            <a:spLocks/>
          </p:cNvSpPr>
          <p:nvPr/>
        </p:nvSpPr>
        <p:spPr bwMode="auto">
          <a:xfrm>
            <a:off x="1292225" y="4900613"/>
            <a:ext cx="19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q</a:t>
            </a:r>
          </a:p>
        </p:txBody>
      </p:sp>
      <p:sp>
        <p:nvSpPr>
          <p:cNvPr id="196626" name="Rectangle 18"/>
          <p:cNvSpPr>
            <a:spLocks/>
          </p:cNvSpPr>
          <p:nvPr/>
        </p:nvSpPr>
        <p:spPr bwMode="auto">
          <a:xfrm>
            <a:off x="2062163" y="1946275"/>
            <a:ext cx="1698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</a:p>
        </p:txBody>
      </p:sp>
      <p:sp>
        <p:nvSpPr>
          <p:cNvPr id="196627" name="Rectangle 19"/>
          <p:cNvSpPr>
            <a:spLocks/>
          </p:cNvSpPr>
          <p:nvPr/>
        </p:nvSpPr>
        <p:spPr bwMode="auto">
          <a:xfrm>
            <a:off x="2044700" y="4900613"/>
            <a:ext cx="1698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y</a:t>
            </a:r>
          </a:p>
        </p:txBody>
      </p:sp>
      <p:sp>
        <p:nvSpPr>
          <p:cNvPr id="196628" name="Rectangle 20"/>
          <p:cNvSpPr>
            <a:spLocks/>
          </p:cNvSpPr>
          <p:nvPr/>
        </p:nvSpPr>
        <p:spPr bwMode="auto">
          <a:xfrm>
            <a:off x="1808163" y="3311525"/>
            <a:ext cx="233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R</a:t>
            </a:r>
          </a:p>
        </p:txBody>
      </p:sp>
      <p:sp>
        <p:nvSpPr>
          <p:cNvPr id="196629" name="AutoShape 21"/>
          <p:cNvSpPr>
            <a:spLocks/>
          </p:cNvSpPr>
          <p:nvPr/>
        </p:nvSpPr>
        <p:spPr bwMode="auto">
          <a:xfrm>
            <a:off x="735013" y="2062163"/>
            <a:ext cx="444500" cy="12858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13337" y="4000"/>
                  <a:pt x="21600" y="7000"/>
                  <a:pt x="21600" y="12000"/>
                </a:cubicBezTo>
                <a:cubicBezTo>
                  <a:pt x="21600" y="17000"/>
                  <a:pt x="21165" y="21600"/>
                  <a:pt x="21165" y="21600"/>
                </a:cubicBezTo>
              </a:path>
            </a:pathLst>
          </a:custGeom>
          <a:noFill/>
          <a:ln w="63500">
            <a:solidFill>
              <a:srgbClr val="106335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96630" name="Group 22"/>
          <p:cNvGrpSpPr>
            <a:grpSpLocks/>
          </p:cNvGrpSpPr>
          <p:nvPr/>
        </p:nvGrpSpPr>
        <p:grpSpPr bwMode="auto">
          <a:xfrm>
            <a:off x="3357563" y="1401763"/>
            <a:ext cx="2571750" cy="4537075"/>
            <a:chOff x="0" y="0"/>
            <a:chExt cx="2304" cy="4064"/>
          </a:xfrm>
        </p:grpSpPr>
        <p:sp>
          <p:nvSpPr>
            <p:cNvPr id="529431" name="AutoShape 23"/>
            <p:cNvSpPr>
              <a:spLocks/>
            </p:cNvSpPr>
            <p:nvPr/>
          </p:nvSpPr>
          <p:spPr bwMode="auto">
            <a:xfrm>
              <a:off x="0" y="0"/>
              <a:ext cx="2304" cy="4064"/>
            </a:xfrm>
            <a:prstGeom prst="roundRect">
              <a:avLst>
                <a:gd name="adj" fmla="val 5208"/>
              </a:avLst>
            </a:prstGeom>
            <a:solidFill>
              <a:srgbClr val="FFDEBB"/>
            </a:solidFill>
            <a:ln w="25400">
              <a:noFill/>
              <a:round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669" name="Line 24"/>
            <p:cNvSpPr>
              <a:spLocks noChangeShapeType="1"/>
            </p:cNvSpPr>
            <p:nvPr/>
          </p:nvSpPr>
          <p:spPr bwMode="auto">
            <a:xfrm>
              <a:off x="1200" y="1504"/>
              <a:ext cx="0" cy="92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0" name="Oval 25"/>
            <p:cNvSpPr>
              <a:spLocks/>
            </p:cNvSpPr>
            <p:nvPr/>
          </p:nvSpPr>
          <p:spPr bwMode="auto">
            <a:xfrm>
              <a:off x="1072" y="1216"/>
              <a:ext cx="280" cy="280"/>
            </a:xfrm>
            <a:prstGeom prst="ellipse">
              <a:avLst/>
            </a:prstGeom>
            <a:solidFill>
              <a:srgbClr val="CCCCCC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71" name="Oval 26"/>
            <p:cNvSpPr>
              <a:spLocks/>
            </p:cNvSpPr>
            <p:nvPr/>
          </p:nvSpPr>
          <p:spPr bwMode="auto">
            <a:xfrm>
              <a:off x="1064" y="2432"/>
              <a:ext cx="280" cy="280"/>
            </a:xfrm>
            <a:prstGeom prst="ellipse">
              <a:avLst/>
            </a:prstGeom>
            <a:solidFill>
              <a:srgbClr val="CCCCCC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72" name="Line 27"/>
            <p:cNvSpPr>
              <a:spLocks noChangeShapeType="1"/>
            </p:cNvSpPr>
            <p:nvPr/>
          </p:nvSpPr>
          <p:spPr bwMode="auto">
            <a:xfrm rot="10800000">
              <a:off x="461" y="458"/>
              <a:ext cx="651" cy="7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3" name="Line 28"/>
            <p:cNvSpPr>
              <a:spLocks noChangeShapeType="1"/>
            </p:cNvSpPr>
            <p:nvPr/>
          </p:nvSpPr>
          <p:spPr bwMode="auto">
            <a:xfrm rot="10800000" flipH="1">
              <a:off x="1314" y="458"/>
              <a:ext cx="646" cy="7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4" name="Oval 29"/>
            <p:cNvSpPr>
              <a:spLocks/>
            </p:cNvSpPr>
            <p:nvPr/>
          </p:nvSpPr>
          <p:spPr bwMode="auto">
            <a:xfrm>
              <a:off x="232" y="240"/>
              <a:ext cx="280" cy="280"/>
            </a:xfrm>
            <a:prstGeom prst="ellipse">
              <a:avLst/>
            </a:prstGeom>
            <a:solidFill>
              <a:srgbClr val="CCCCCC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75" name="Oval 30"/>
            <p:cNvSpPr>
              <a:spLocks/>
            </p:cNvSpPr>
            <p:nvPr/>
          </p:nvSpPr>
          <p:spPr bwMode="auto">
            <a:xfrm>
              <a:off x="1936" y="240"/>
              <a:ext cx="280" cy="280"/>
            </a:xfrm>
            <a:prstGeom prst="ellipse">
              <a:avLst/>
            </a:prstGeom>
            <a:solidFill>
              <a:srgbClr val="CCCCCC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76" name="Line 31"/>
            <p:cNvSpPr>
              <a:spLocks noChangeShapeType="1"/>
            </p:cNvSpPr>
            <p:nvPr/>
          </p:nvSpPr>
          <p:spPr bwMode="auto">
            <a:xfrm rot="10800000" flipH="1">
              <a:off x="453" y="2730"/>
              <a:ext cx="747" cy="74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7" name="Line 32"/>
            <p:cNvSpPr>
              <a:spLocks noChangeShapeType="1"/>
            </p:cNvSpPr>
            <p:nvPr/>
          </p:nvSpPr>
          <p:spPr bwMode="auto">
            <a:xfrm rot="10800000">
              <a:off x="1213" y="2730"/>
              <a:ext cx="747" cy="74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8" name="Oval 33"/>
            <p:cNvSpPr>
              <a:spLocks/>
            </p:cNvSpPr>
            <p:nvPr/>
          </p:nvSpPr>
          <p:spPr bwMode="auto">
            <a:xfrm>
              <a:off x="192" y="3416"/>
              <a:ext cx="280" cy="280"/>
            </a:xfrm>
            <a:prstGeom prst="ellipse">
              <a:avLst/>
            </a:prstGeom>
            <a:solidFill>
              <a:srgbClr val="CCCCCC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79" name="Oval 34"/>
            <p:cNvSpPr>
              <a:spLocks/>
            </p:cNvSpPr>
            <p:nvPr/>
          </p:nvSpPr>
          <p:spPr bwMode="auto">
            <a:xfrm>
              <a:off x="1936" y="3416"/>
              <a:ext cx="280" cy="280"/>
            </a:xfrm>
            <a:prstGeom prst="ellipse">
              <a:avLst/>
            </a:prstGeom>
            <a:solidFill>
              <a:srgbClr val="CCCCCC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80" name="AutoShape 35"/>
            <p:cNvSpPr>
              <a:spLocks/>
            </p:cNvSpPr>
            <p:nvPr/>
          </p:nvSpPr>
          <p:spPr bwMode="auto">
            <a:xfrm>
              <a:off x="600" y="832"/>
              <a:ext cx="392" cy="2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cubicBezTo>
                    <a:pt x="4555" y="946"/>
                    <a:pt x="21600" y="3184"/>
                    <a:pt x="21600" y="6467"/>
                  </a:cubicBezTo>
                  <a:cubicBezTo>
                    <a:pt x="21600" y="10124"/>
                    <a:pt x="21600" y="13913"/>
                    <a:pt x="21600" y="15261"/>
                  </a:cubicBezTo>
                  <a:cubicBezTo>
                    <a:pt x="21600" y="17817"/>
                    <a:pt x="0" y="21600"/>
                    <a:pt x="0" y="21600"/>
                  </a:cubicBezTo>
                </a:path>
              </a:pathLst>
            </a:custGeom>
            <a:noFill/>
            <a:ln w="63500">
              <a:solidFill>
                <a:srgbClr val="000080"/>
              </a:solidFill>
              <a:miter lim="800000"/>
              <a:headEnd/>
              <a:tailEnd type="stealth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81" name="Rectangle 36"/>
            <p:cNvSpPr>
              <a:spLocks/>
            </p:cNvSpPr>
            <p:nvPr/>
          </p:nvSpPr>
          <p:spPr bwMode="auto">
            <a:xfrm>
              <a:off x="862" y="407"/>
              <a:ext cx="171" cy="4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642938"/>
              <a:r>
                <a:rPr lang="en-US" sz="3000">
                  <a:solidFill>
                    <a:srgbClr val="000000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p</a:t>
              </a:r>
            </a:p>
          </p:txBody>
        </p:sp>
        <p:sp>
          <p:nvSpPr>
            <p:cNvPr id="196682" name="Rectangle 37"/>
            <p:cNvSpPr>
              <a:spLocks/>
            </p:cNvSpPr>
            <p:nvPr/>
          </p:nvSpPr>
          <p:spPr bwMode="auto">
            <a:xfrm>
              <a:off x="814" y="3054"/>
              <a:ext cx="170" cy="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642938"/>
              <a:r>
                <a:rPr lang="en-US" sz="3000">
                  <a:solidFill>
                    <a:srgbClr val="000000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q</a:t>
              </a:r>
            </a:p>
          </p:txBody>
        </p:sp>
        <p:sp>
          <p:nvSpPr>
            <p:cNvPr id="196683" name="Rectangle 38"/>
            <p:cNvSpPr>
              <a:spLocks/>
            </p:cNvSpPr>
            <p:nvPr/>
          </p:nvSpPr>
          <p:spPr bwMode="auto">
            <a:xfrm>
              <a:off x="1488" y="471"/>
              <a:ext cx="152" cy="4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642938"/>
              <a:r>
                <a:rPr lang="en-US" sz="3000">
                  <a:solidFill>
                    <a:srgbClr val="000000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</a:p>
          </p:txBody>
        </p:sp>
        <p:sp>
          <p:nvSpPr>
            <p:cNvPr id="196684" name="Rectangle 39"/>
            <p:cNvSpPr>
              <a:spLocks/>
            </p:cNvSpPr>
            <p:nvPr/>
          </p:nvSpPr>
          <p:spPr bwMode="auto">
            <a:xfrm>
              <a:off x="1488" y="3054"/>
              <a:ext cx="152" cy="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642938"/>
              <a:r>
                <a:rPr lang="en-US" sz="3000">
                  <a:solidFill>
                    <a:srgbClr val="000000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y</a:t>
              </a:r>
            </a:p>
          </p:txBody>
        </p:sp>
        <p:sp>
          <p:nvSpPr>
            <p:cNvPr id="196685" name="Rectangle 40"/>
            <p:cNvSpPr>
              <a:spLocks/>
            </p:cNvSpPr>
            <p:nvPr/>
          </p:nvSpPr>
          <p:spPr bwMode="auto">
            <a:xfrm>
              <a:off x="1276" y="1631"/>
              <a:ext cx="209" cy="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642938"/>
              <a:r>
                <a:rPr lang="en-US" sz="3000">
                  <a:solidFill>
                    <a:srgbClr val="000000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R</a:t>
              </a:r>
            </a:p>
          </p:txBody>
        </p:sp>
        <p:sp>
          <p:nvSpPr>
            <p:cNvPr id="196686" name="AutoShape 41"/>
            <p:cNvSpPr>
              <a:spLocks/>
            </p:cNvSpPr>
            <p:nvPr/>
          </p:nvSpPr>
          <p:spPr bwMode="auto">
            <a:xfrm flipH="1">
              <a:off x="1520" y="832"/>
              <a:ext cx="392" cy="2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cubicBezTo>
                    <a:pt x="4555" y="946"/>
                    <a:pt x="21600" y="3184"/>
                    <a:pt x="21600" y="6467"/>
                  </a:cubicBezTo>
                  <a:cubicBezTo>
                    <a:pt x="21600" y="10124"/>
                    <a:pt x="21600" y="13913"/>
                    <a:pt x="21600" y="15261"/>
                  </a:cubicBezTo>
                  <a:cubicBezTo>
                    <a:pt x="21600" y="17817"/>
                    <a:pt x="0" y="21600"/>
                    <a:pt x="0" y="21600"/>
                  </a:cubicBezTo>
                </a:path>
              </a:pathLst>
            </a:custGeom>
            <a:noFill/>
            <a:ln w="63500">
              <a:solidFill>
                <a:srgbClr val="920041"/>
              </a:solidFill>
              <a:miter lim="800000"/>
              <a:headEnd/>
              <a:tailEnd type="stealth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87" name="AutoShape 42"/>
            <p:cNvSpPr>
              <a:spLocks/>
            </p:cNvSpPr>
            <p:nvPr/>
          </p:nvSpPr>
          <p:spPr bwMode="auto">
            <a:xfrm>
              <a:off x="517" y="34"/>
              <a:ext cx="248" cy="504"/>
            </a:xfrm>
            <a:custGeom>
              <a:avLst/>
              <a:gdLst>
                <a:gd name="T0" fmla="*/ 0 w 20503"/>
                <a:gd name="T1" fmla="*/ 0 h 21600"/>
                <a:gd name="T2" fmla="*/ 0 w 20503"/>
                <a:gd name="T3" fmla="*/ 0 h 21600"/>
                <a:gd name="T4" fmla="*/ 0 w 20503"/>
                <a:gd name="T5" fmla="*/ 0 h 21600"/>
                <a:gd name="T6" fmla="*/ 0 60000 65536"/>
                <a:gd name="T7" fmla="*/ 0 60000 65536"/>
                <a:gd name="T8" fmla="*/ 0 60000 65536"/>
                <a:gd name="T9" fmla="*/ 0 w 20503"/>
                <a:gd name="T10" fmla="*/ 0 h 21600"/>
                <a:gd name="T11" fmla="*/ 20503 w 2050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03" h="21600">
                  <a:moveTo>
                    <a:pt x="1063" y="0"/>
                  </a:moveTo>
                  <a:cubicBezTo>
                    <a:pt x="631" y="2829"/>
                    <a:pt x="-1097" y="4371"/>
                    <a:pt x="1063" y="6943"/>
                  </a:cubicBezTo>
                  <a:cubicBezTo>
                    <a:pt x="5893" y="12693"/>
                    <a:pt x="20503" y="21600"/>
                    <a:pt x="20503" y="21600"/>
                  </a:cubicBezTo>
                </a:path>
              </a:pathLst>
            </a:custGeom>
            <a:noFill/>
            <a:ln w="63500">
              <a:solidFill>
                <a:srgbClr val="005100"/>
              </a:solidFill>
              <a:miter lim="800000"/>
              <a:headEnd/>
              <a:tailEnd type="stealth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88" name="AutoShape 43"/>
            <p:cNvSpPr>
              <a:spLocks/>
            </p:cNvSpPr>
            <p:nvPr/>
          </p:nvSpPr>
          <p:spPr bwMode="auto">
            <a:xfrm flipH="1">
              <a:off x="1717" y="34"/>
              <a:ext cx="248" cy="504"/>
            </a:xfrm>
            <a:custGeom>
              <a:avLst/>
              <a:gdLst>
                <a:gd name="T0" fmla="*/ 0 w 20503"/>
                <a:gd name="T1" fmla="*/ 0 h 21600"/>
                <a:gd name="T2" fmla="*/ 0 w 20503"/>
                <a:gd name="T3" fmla="*/ 0 h 21600"/>
                <a:gd name="T4" fmla="*/ 0 w 20503"/>
                <a:gd name="T5" fmla="*/ 0 h 21600"/>
                <a:gd name="T6" fmla="*/ 0 60000 65536"/>
                <a:gd name="T7" fmla="*/ 0 60000 65536"/>
                <a:gd name="T8" fmla="*/ 0 60000 65536"/>
                <a:gd name="T9" fmla="*/ 0 w 20503"/>
                <a:gd name="T10" fmla="*/ 0 h 21600"/>
                <a:gd name="T11" fmla="*/ 20503 w 2050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03" h="21600">
                  <a:moveTo>
                    <a:pt x="1063" y="0"/>
                  </a:moveTo>
                  <a:cubicBezTo>
                    <a:pt x="631" y="2829"/>
                    <a:pt x="-1097" y="4371"/>
                    <a:pt x="1063" y="6943"/>
                  </a:cubicBezTo>
                  <a:cubicBezTo>
                    <a:pt x="5893" y="12693"/>
                    <a:pt x="20503" y="21600"/>
                    <a:pt x="20503" y="21600"/>
                  </a:cubicBezTo>
                </a:path>
              </a:pathLst>
            </a:custGeom>
            <a:noFill/>
            <a:ln w="63500">
              <a:solidFill>
                <a:srgbClr val="005100"/>
              </a:solidFill>
              <a:miter lim="800000"/>
              <a:headEnd/>
              <a:tailEnd type="stealth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89" name="AutoShape 44"/>
            <p:cNvSpPr>
              <a:spLocks/>
            </p:cNvSpPr>
            <p:nvPr/>
          </p:nvSpPr>
          <p:spPr bwMode="auto">
            <a:xfrm rot="4057192">
              <a:off x="370" y="3414"/>
              <a:ext cx="302" cy="5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cubicBezTo>
                    <a:pt x="2261" y="2990"/>
                    <a:pt x="5946" y="8394"/>
                    <a:pt x="8846" y="12716"/>
                  </a:cubicBezTo>
                  <a:cubicBezTo>
                    <a:pt x="11297" y="16369"/>
                    <a:pt x="21600" y="21600"/>
                    <a:pt x="21600" y="21600"/>
                  </a:cubicBezTo>
                </a:path>
              </a:pathLst>
            </a:custGeom>
            <a:noFill/>
            <a:ln w="63500">
              <a:solidFill>
                <a:srgbClr val="005100"/>
              </a:solidFill>
              <a:miter lim="800000"/>
              <a:headEnd/>
              <a:tailEnd type="stealth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6690" name="AutoShape 45"/>
            <p:cNvSpPr>
              <a:spLocks/>
            </p:cNvSpPr>
            <p:nvPr/>
          </p:nvSpPr>
          <p:spPr bwMode="auto">
            <a:xfrm rot="17209286" flipH="1">
              <a:off x="1642" y="3414"/>
              <a:ext cx="302" cy="5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cubicBezTo>
                    <a:pt x="2261" y="2990"/>
                    <a:pt x="5946" y="8394"/>
                    <a:pt x="8846" y="12716"/>
                  </a:cubicBezTo>
                  <a:cubicBezTo>
                    <a:pt x="11297" y="16369"/>
                    <a:pt x="21600" y="21600"/>
                    <a:pt x="21600" y="21600"/>
                  </a:cubicBezTo>
                </a:path>
              </a:pathLst>
            </a:custGeom>
            <a:noFill/>
            <a:ln w="63500">
              <a:solidFill>
                <a:srgbClr val="005100"/>
              </a:solidFill>
              <a:miter lim="800000"/>
              <a:headEnd/>
              <a:tailEnd type="stealth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29454" name="AutoShape 46"/>
          <p:cNvSpPr>
            <a:spLocks/>
          </p:cNvSpPr>
          <p:nvPr/>
        </p:nvSpPr>
        <p:spPr bwMode="auto">
          <a:xfrm>
            <a:off x="6323013" y="1401763"/>
            <a:ext cx="2571750" cy="4537075"/>
          </a:xfrm>
          <a:prstGeom prst="roundRect">
            <a:avLst>
              <a:gd name="adj" fmla="val 5208"/>
            </a:avLst>
          </a:prstGeom>
          <a:solidFill>
            <a:srgbClr val="FEDEBD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96632" name="Line 47"/>
          <p:cNvSpPr>
            <a:spLocks noChangeShapeType="1"/>
          </p:cNvSpPr>
          <p:nvPr/>
        </p:nvSpPr>
        <p:spPr bwMode="auto">
          <a:xfrm>
            <a:off x="7661275" y="3081338"/>
            <a:ext cx="0" cy="1027112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33" name="Oval 48"/>
          <p:cNvSpPr>
            <a:spLocks/>
          </p:cNvSpPr>
          <p:nvPr/>
        </p:nvSpPr>
        <p:spPr bwMode="auto">
          <a:xfrm>
            <a:off x="7518400" y="2759075"/>
            <a:ext cx="312738" cy="312738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34" name="Oval 49"/>
          <p:cNvSpPr>
            <a:spLocks/>
          </p:cNvSpPr>
          <p:nvPr/>
        </p:nvSpPr>
        <p:spPr bwMode="auto">
          <a:xfrm>
            <a:off x="7510463" y="4116388"/>
            <a:ext cx="312737" cy="312737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35" name="Line 50"/>
          <p:cNvSpPr>
            <a:spLocks noChangeShapeType="1"/>
          </p:cNvSpPr>
          <p:nvPr/>
        </p:nvSpPr>
        <p:spPr bwMode="auto">
          <a:xfrm rot="10800000">
            <a:off x="6837363" y="1912938"/>
            <a:ext cx="725487" cy="8731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36" name="Line 51"/>
          <p:cNvSpPr>
            <a:spLocks noChangeShapeType="1"/>
          </p:cNvSpPr>
          <p:nvPr/>
        </p:nvSpPr>
        <p:spPr bwMode="auto">
          <a:xfrm rot="10800000" flipH="1">
            <a:off x="7788275" y="1912938"/>
            <a:ext cx="722313" cy="8493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37" name="Oval 52"/>
          <p:cNvSpPr>
            <a:spLocks/>
          </p:cNvSpPr>
          <p:nvPr/>
        </p:nvSpPr>
        <p:spPr bwMode="auto">
          <a:xfrm>
            <a:off x="6581775" y="1670050"/>
            <a:ext cx="312738" cy="312738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38" name="Oval 53"/>
          <p:cNvSpPr>
            <a:spLocks/>
          </p:cNvSpPr>
          <p:nvPr/>
        </p:nvSpPr>
        <p:spPr bwMode="auto">
          <a:xfrm>
            <a:off x="8483600" y="1670050"/>
            <a:ext cx="312738" cy="312738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39" name="Line 54"/>
          <p:cNvSpPr>
            <a:spLocks noChangeShapeType="1"/>
          </p:cNvSpPr>
          <p:nvPr/>
        </p:nvSpPr>
        <p:spPr bwMode="auto">
          <a:xfrm rot="10800000" flipH="1">
            <a:off x="6827838" y="4449763"/>
            <a:ext cx="833437" cy="8334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40" name="Line 55"/>
          <p:cNvSpPr>
            <a:spLocks noChangeShapeType="1"/>
          </p:cNvSpPr>
          <p:nvPr/>
        </p:nvSpPr>
        <p:spPr bwMode="auto">
          <a:xfrm rot="10800000">
            <a:off x="7675563" y="4449763"/>
            <a:ext cx="835025" cy="8334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41" name="Oval 56"/>
          <p:cNvSpPr>
            <a:spLocks/>
          </p:cNvSpPr>
          <p:nvPr/>
        </p:nvSpPr>
        <p:spPr bwMode="auto">
          <a:xfrm>
            <a:off x="6537325" y="5214938"/>
            <a:ext cx="311150" cy="312737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42" name="Oval 57"/>
          <p:cNvSpPr>
            <a:spLocks/>
          </p:cNvSpPr>
          <p:nvPr/>
        </p:nvSpPr>
        <p:spPr bwMode="auto">
          <a:xfrm>
            <a:off x="8483600" y="5214938"/>
            <a:ext cx="312738" cy="312737"/>
          </a:xfrm>
          <a:prstGeom prst="ellipse">
            <a:avLst/>
          </a:prstGeom>
          <a:solidFill>
            <a:srgbClr val="CCCCCC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43" name="AutoShape 58"/>
          <p:cNvSpPr>
            <a:spLocks/>
          </p:cNvSpPr>
          <p:nvPr/>
        </p:nvSpPr>
        <p:spPr bwMode="auto">
          <a:xfrm>
            <a:off x="6991350" y="2330450"/>
            <a:ext cx="438150" cy="2514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cubicBezTo>
                  <a:pt x="4555" y="946"/>
                  <a:pt x="21600" y="3184"/>
                  <a:pt x="21600" y="6467"/>
                </a:cubicBezTo>
                <a:cubicBezTo>
                  <a:pt x="21600" y="10124"/>
                  <a:pt x="21600" y="13913"/>
                  <a:pt x="21600" y="15261"/>
                </a:cubicBezTo>
                <a:cubicBezTo>
                  <a:pt x="21600" y="17817"/>
                  <a:pt x="0" y="21600"/>
                  <a:pt x="0" y="21600"/>
                </a:cubicBezTo>
              </a:path>
            </a:pathLst>
          </a:custGeom>
          <a:noFill/>
          <a:ln w="63500">
            <a:solidFill>
              <a:srgbClr val="00008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44" name="Rectangle 59"/>
          <p:cNvSpPr>
            <a:spLocks/>
          </p:cNvSpPr>
          <p:nvPr/>
        </p:nvSpPr>
        <p:spPr bwMode="auto">
          <a:xfrm>
            <a:off x="7285038" y="1855788"/>
            <a:ext cx="19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</a:p>
        </p:txBody>
      </p:sp>
      <p:sp>
        <p:nvSpPr>
          <p:cNvPr id="196645" name="Rectangle 60"/>
          <p:cNvSpPr>
            <a:spLocks/>
          </p:cNvSpPr>
          <p:nvPr/>
        </p:nvSpPr>
        <p:spPr bwMode="auto">
          <a:xfrm>
            <a:off x="7231063" y="4811713"/>
            <a:ext cx="19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q</a:t>
            </a:r>
          </a:p>
        </p:txBody>
      </p:sp>
      <p:sp>
        <p:nvSpPr>
          <p:cNvPr id="196646" name="Rectangle 61"/>
          <p:cNvSpPr>
            <a:spLocks/>
          </p:cNvSpPr>
          <p:nvPr/>
        </p:nvSpPr>
        <p:spPr bwMode="auto">
          <a:xfrm>
            <a:off x="7983538" y="1927225"/>
            <a:ext cx="1698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</a:p>
        </p:txBody>
      </p:sp>
      <p:sp>
        <p:nvSpPr>
          <p:cNvPr id="196647" name="Rectangle 62"/>
          <p:cNvSpPr>
            <a:spLocks/>
          </p:cNvSpPr>
          <p:nvPr/>
        </p:nvSpPr>
        <p:spPr bwMode="auto">
          <a:xfrm>
            <a:off x="7983538" y="4811713"/>
            <a:ext cx="1698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y</a:t>
            </a:r>
          </a:p>
        </p:txBody>
      </p:sp>
      <p:sp>
        <p:nvSpPr>
          <p:cNvPr id="196648" name="Rectangle 63"/>
          <p:cNvSpPr>
            <a:spLocks/>
          </p:cNvSpPr>
          <p:nvPr/>
        </p:nvSpPr>
        <p:spPr bwMode="auto">
          <a:xfrm>
            <a:off x="7747000" y="3222625"/>
            <a:ext cx="233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solidFill>
                  <a:srgbClr val="00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R</a:t>
            </a:r>
          </a:p>
        </p:txBody>
      </p:sp>
      <p:sp>
        <p:nvSpPr>
          <p:cNvPr id="196649" name="AutoShape 64"/>
          <p:cNvSpPr>
            <a:spLocks/>
          </p:cNvSpPr>
          <p:nvPr/>
        </p:nvSpPr>
        <p:spPr bwMode="auto">
          <a:xfrm flipH="1">
            <a:off x="7524750" y="2330450"/>
            <a:ext cx="931863" cy="2514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0"/>
                </a:moveTo>
                <a:cubicBezTo>
                  <a:pt x="17459" y="2019"/>
                  <a:pt x="10144" y="3184"/>
                  <a:pt x="10144" y="6467"/>
                </a:cubicBezTo>
                <a:cubicBezTo>
                  <a:pt x="10144" y="10124"/>
                  <a:pt x="10144" y="13913"/>
                  <a:pt x="10144" y="15261"/>
                </a:cubicBezTo>
                <a:cubicBezTo>
                  <a:pt x="10144" y="17817"/>
                  <a:pt x="0" y="21600"/>
                  <a:pt x="0" y="21600"/>
                </a:cubicBezTo>
              </a:path>
            </a:pathLst>
          </a:custGeom>
          <a:noFill/>
          <a:ln w="63500">
            <a:solidFill>
              <a:srgbClr val="CA1A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0" name="AutoShape 65"/>
          <p:cNvSpPr>
            <a:spLocks/>
          </p:cNvSpPr>
          <p:nvPr/>
        </p:nvSpPr>
        <p:spPr bwMode="auto">
          <a:xfrm>
            <a:off x="6899275" y="1439863"/>
            <a:ext cx="276225" cy="561975"/>
          </a:xfrm>
          <a:custGeom>
            <a:avLst/>
            <a:gdLst>
              <a:gd name="T0" fmla="*/ 471795946 w 20503"/>
              <a:gd name="T1" fmla="*/ 0 h 21600"/>
              <a:gd name="T2" fmla="*/ 471795946 w 20503"/>
              <a:gd name="T3" fmla="*/ 2147483647 h 21600"/>
              <a:gd name="T4" fmla="*/ 2147483647 w 20503"/>
              <a:gd name="T5" fmla="*/ 2147483647 h 21600"/>
              <a:gd name="T6" fmla="*/ 0 60000 65536"/>
              <a:gd name="T7" fmla="*/ 0 60000 65536"/>
              <a:gd name="T8" fmla="*/ 0 60000 65536"/>
              <a:gd name="T9" fmla="*/ 0 w 20503"/>
              <a:gd name="T10" fmla="*/ 0 h 21600"/>
              <a:gd name="T11" fmla="*/ 20503 w 205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03" h="21600">
                <a:moveTo>
                  <a:pt x="1063" y="0"/>
                </a:moveTo>
                <a:cubicBezTo>
                  <a:pt x="631" y="2829"/>
                  <a:pt x="-1097" y="4371"/>
                  <a:pt x="1063" y="6943"/>
                </a:cubicBezTo>
                <a:cubicBezTo>
                  <a:pt x="5893" y="12693"/>
                  <a:pt x="20503" y="21600"/>
                  <a:pt x="20503" y="21600"/>
                </a:cubicBezTo>
              </a:path>
            </a:pathLst>
          </a:custGeom>
          <a:noFill/>
          <a:ln w="63500">
            <a:solidFill>
              <a:srgbClr val="E604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1" name="AutoShape 66"/>
          <p:cNvSpPr>
            <a:spLocks/>
          </p:cNvSpPr>
          <p:nvPr/>
        </p:nvSpPr>
        <p:spPr bwMode="auto">
          <a:xfrm flipH="1">
            <a:off x="8239125" y="1439863"/>
            <a:ext cx="276225" cy="561975"/>
          </a:xfrm>
          <a:custGeom>
            <a:avLst/>
            <a:gdLst>
              <a:gd name="T0" fmla="*/ 471795946 w 20503"/>
              <a:gd name="T1" fmla="*/ 0 h 21600"/>
              <a:gd name="T2" fmla="*/ 471795946 w 20503"/>
              <a:gd name="T3" fmla="*/ 2147483647 h 21600"/>
              <a:gd name="T4" fmla="*/ 2147483647 w 20503"/>
              <a:gd name="T5" fmla="*/ 2147483647 h 21600"/>
              <a:gd name="T6" fmla="*/ 0 60000 65536"/>
              <a:gd name="T7" fmla="*/ 0 60000 65536"/>
              <a:gd name="T8" fmla="*/ 0 60000 65536"/>
              <a:gd name="T9" fmla="*/ 0 w 20503"/>
              <a:gd name="T10" fmla="*/ 0 h 21600"/>
              <a:gd name="T11" fmla="*/ 20503 w 2050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03" h="21600">
                <a:moveTo>
                  <a:pt x="1063" y="0"/>
                </a:moveTo>
                <a:cubicBezTo>
                  <a:pt x="631" y="2829"/>
                  <a:pt x="-1097" y="4371"/>
                  <a:pt x="1063" y="6943"/>
                </a:cubicBezTo>
                <a:cubicBezTo>
                  <a:pt x="5893" y="12693"/>
                  <a:pt x="20503" y="21600"/>
                  <a:pt x="20503" y="21600"/>
                </a:cubicBezTo>
              </a:path>
            </a:pathLst>
          </a:custGeom>
          <a:noFill/>
          <a:ln w="63500">
            <a:solidFill>
              <a:srgbClr val="0051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2" name="AutoShape 67"/>
          <p:cNvSpPr>
            <a:spLocks/>
          </p:cNvSpPr>
          <p:nvPr/>
        </p:nvSpPr>
        <p:spPr bwMode="auto">
          <a:xfrm rot="4057192">
            <a:off x="6734969" y="5212556"/>
            <a:ext cx="338138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2261" y="2990"/>
                  <a:pt x="5946" y="8394"/>
                  <a:pt x="8846" y="12716"/>
                </a:cubicBezTo>
                <a:cubicBezTo>
                  <a:pt x="11297" y="16369"/>
                  <a:pt x="21600" y="21600"/>
                  <a:pt x="21600" y="21600"/>
                </a:cubicBezTo>
              </a:path>
            </a:pathLst>
          </a:custGeom>
          <a:noFill/>
          <a:ln w="63500">
            <a:solidFill>
              <a:srgbClr val="0051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3" name="AutoShape 68"/>
          <p:cNvSpPr>
            <a:spLocks/>
          </p:cNvSpPr>
          <p:nvPr/>
        </p:nvSpPr>
        <p:spPr bwMode="auto">
          <a:xfrm rot="17209286" flipH="1">
            <a:off x="8154194" y="5212556"/>
            <a:ext cx="338138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2261" y="2990"/>
                  <a:pt x="5946" y="8394"/>
                  <a:pt x="8846" y="12716"/>
                </a:cubicBezTo>
                <a:cubicBezTo>
                  <a:pt x="11297" y="16369"/>
                  <a:pt x="21600" y="21600"/>
                  <a:pt x="21600" y="21600"/>
                </a:cubicBezTo>
              </a:path>
            </a:pathLst>
          </a:custGeom>
          <a:noFill/>
          <a:ln w="63500">
            <a:solidFill>
              <a:srgbClr val="0051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4" name="AutoShape 69"/>
          <p:cNvSpPr>
            <a:spLocks/>
          </p:cNvSpPr>
          <p:nvPr/>
        </p:nvSpPr>
        <p:spPr bwMode="auto">
          <a:xfrm rot="17209286" flipH="1">
            <a:off x="6503194" y="1810544"/>
            <a:ext cx="338137" cy="58737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2261" y="2990"/>
                  <a:pt x="5946" y="8394"/>
                  <a:pt x="8846" y="12716"/>
                </a:cubicBezTo>
                <a:cubicBezTo>
                  <a:pt x="11297" y="16369"/>
                  <a:pt x="21600" y="21600"/>
                  <a:pt x="21600" y="21600"/>
                </a:cubicBezTo>
              </a:path>
            </a:pathLst>
          </a:custGeom>
          <a:noFill/>
          <a:ln w="63500">
            <a:solidFill>
              <a:srgbClr val="E604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55" name="Rectangle 70"/>
          <p:cNvSpPr>
            <a:spLocks/>
          </p:cNvSpPr>
          <p:nvPr/>
        </p:nvSpPr>
        <p:spPr bwMode="auto">
          <a:xfrm>
            <a:off x="1198563" y="2616200"/>
            <a:ext cx="228600" cy="303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G</a:t>
            </a:r>
          </a:p>
        </p:txBody>
      </p:sp>
      <p:sp>
        <p:nvSpPr>
          <p:cNvPr id="196656" name="Rectangle 71"/>
          <p:cNvSpPr>
            <a:spLocks/>
          </p:cNvSpPr>
          <p:nvPr/>
        </p:nvSpPr>
        <p:spPr bwMode="auto">
          <a:xfrm>
            <a:off x="1336675" y="2857500"/>
            <a:ext cx="222250" cy="303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C</a:t>
            </a:r>
          </a:p>
        </p:txBody>
      </p:sp>
      <p:sp>
        <p:nvSpPr>
          <p:cNvPr id="196657" name="Rectangle 72"/>
          <p:cNvSpPr>
            <a:spLocks/>
          </p:cNvSpPr>
          <p:nvPr/>
        </p:nvSpPr>
        <p:spPr bwMode="auto">
          <a:xfrm>
            <a:off x="1477963" y="3098800"/>
            <a:ext cx="207962" cy="303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A</a:t>
            </a:r>
          </a:p>
        </p:txBody>
      </p:sp>
      <p:sp>
        <p:nvSpPr>
          <p:cNvPr id="196658" name="Rectangle 73"/>
          <p:cNvSpPr>
            <a:spLocks/>
          </p:cNvSpPr>
          <p:nvPr/>
        </p:nvSpPr>
        <p:spPr bwMode="auto">
          <a:xfrm>
            <a:off x="1487488" y="3394075"/>
            <a:ext cx="206375" cy="303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A</a:t>
            </a:r>
          </a:p>
        </p:txBody>
      </p:sp>
      <p:sp>
        <p:nvSpPr>
          <p:cNvPr id="196659" name="Rectangle 74"/>
          <p:cNvSpPr>
            <a:spLocks/>
          </p:cNvSpPr>
          <p:nvPr/>
        </p:nvSpPr>
        <p:spPr bwMode="auto">
          <a:xfrm>
            <a:off x="1493838" y="3679825"/>
            <a:ext cx="192087" cy="303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T</a:t>
            </a:r>
          </a:p>
        </p:txBody>
      </p:sp>
      <p:sp>
        <p:nvSpPr>
          <p:cNvPr id="196660" name="Rectangle 75"/>
          <p:cNvSpPr>
            <a:spLocks/>
          </p:cNvSpPr>
          <p:nvPr/>
        </p:nvSpPr>
        <p:spPr bwMode="auto">
          <a:xfrm>
            <a:off x="1476375" y="3929063"/>
            <a:ext cx="228600" cy="30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G</a:t>
            </a:r>
          </a:p>
        </p:txBody>
      </p:sp>
      <p:sp>
        <p:nvSpPr>
          <p:cNvPr id="196661" name="Rectangle 76"/>
          <p:cNvSpPr>
            <a:spLocks/>
          </p:cNvSpPr>
          <p:nvPr/>
        </p:nvSpPr>
        <p:spPr bwMode="auto">
          <a:xfrm>
            <a:off x="1336675" y="4214813"/>
            <a:ext cx="222250" cy="30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C</a:t>
            </a:r>
          </a:p>
        </p:txBody>
      </p:sp>
      <p:sp>
        <p:nvSpPr>
          <p:cNvPr id="196662" name="Rectangle 77"/>
          <p:cNvSpPr>
            <a:spLocks/>
          </p:cNvSpPr>
          <p:nvPr/>
        </p:nvSpPr>
        <p:spPr bwMode="auto">
          <a:xfrm>
            <a:off x="1216025" y="4483100"/>
            <a:ext cx="193675" cy="303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1500">
                <a:solidFill>
                  <a:srgbClr val="1A0A26"/>
                </a:solidFill>
                <a:latin typeface="Helvetica Neue" charset="0"/>
                <a:sym typeface="Helvetica Neue" charset="0"/>
              </a:rPr>
              <a:t>T</a:t>
            </a:r>
          </a:p>
        </p:txBody>
      </p:sp>
      <p:sp>
        <p:nvSpPr>
          <p:cNvPr id="196663" name="AutoShape 78"/>
          <p:cNvSpPr>
            <a:spLocks/>
          </p:cNvSpPr>
          <p:nvPr/>
        </p:nvSpPr>
        <p:spPr bwMode="auto">
          <a:xfrm flipH="1">
            <a:off x="2133600" y="2249488"/>
            <a:ext cx="342900" cy="4175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9016" y="11109"/>
                  <a:pt x="21600" y="21600"/>
                  <a:pt x="21600" y="21600"/>
                </a:cubicBezTo>
              </a:path>
            </a:pathLst>
          </a:custGeom>
          <a:noFill/>
          <a:ln w="63500">
            <a:solidFill>
              <a:srgbClr val="80004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64" name="AutoShape 79"/>
          <p:cNvSpPr>
            <a:spLocks/>
          </p:cNvSpPr>
          <p:nvPr/>
        </p:nvSpPr>
        <p:spPr bwMode="auto">
          <a:xfrm>
            <a:off x="1987550" y="2822575"/>
            <a:ext cx="374650" cy="1677988"/>
          </a:xfrm>
          <a:custGeom>
            <a:avLst/>
            <a:gdLst>
              <a:gd name="T0" fmla="*/ 2147483647 w 21225"/>
              <a:gd name="T1" fmla="*/ 0 h 21600"/>
              <a:gd name="T2" fmla="*/ 2147483647 w 21225"/>
              <a:gd name="T3" fmla="*/ 2147483647 h 21600"/>
              <a:gd name="T4" fmla="*/ 2147483647 w 21225"/>
              <a:gd name="T5" fmla="*/ 2147483647 h 21600"/>
              <a:gd name="T6" fmla="*/ 0 w 21225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225"/>
              <a:gd name="T13" fmla="*/ 0 h 21600"/>
              <a:gd name="T14" fmla="*/ 21225 w 21225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225" h="21600">
                <a:moveTo>
                  <a:pt x="6750" y="0"/>
                </a:moveTo>
                <a:cubicBezTo>
                  <a:pt x="14175" y="2298"/>
                  <a:pt x="20925" y="3983"/>
                  <a:pt x="20925" y="6128"/>
                </a:cubicBezTo>
                <a:cubicBezTo>
                  <a:pt x="20925" y="8426"/>
                  <a:pt x="21600" y="11489"/>
                  <a:pt x="20925" y="14591"/>
                </a:cubicBezTo>
                <a:cubicBezTo>
                  <a:pt x="20312" y="17410"/>
                  <a:pt x="13500" y="18689"/>
                  <a:pt x="0" y="21600"/>
                </a:cubicBezTo>
              </a:path>
            </a:pathLst>
          </a:custGeom>
          <a:noFill/>
          <a:ln w="25400">
            <a:solidFill>
              <a:srgbClr val="980848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6665" name="Rectangle 80"/>
          <p:cNvSpPr>
            <a:spLocks/>
          </p:cNvSpPr>
          <p:nvPr/>
        </p:nvSpPr>
        <p:spPr bwMode="auto">
          <a:xfrm>
            <a:off x="3197225" y="5634038"/>
            <a:ext cx="2741613" cy="1322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7338" algn="l" defTabSz="642938">
              <a:lnSpc>
                <a:spcPct val="90000"/>
              </a:lnSpc>
            </a:pPr>
            <a:r>
              <a:rPr lang="en-US" sz="2100">
                <a:solidFill>
                  <a:srgbClr val="191919"/>
                </a:solidFill>
                <a:latin typeface="Helvetica Neue Light" charset="0"/>
                <a:sym typeface="Helvetica Neue Light" charset="0"/>
              </a:rPr>
              <a:t> (</a:t>
            </a:r>
            <a:r>
              <a:rPr lang="en-US" sz="2100" i="1">
                <a:solidFill>
                  <a:srgbClr val="191919"/>
                </a:solidFill>
                <a:latin typeface="Times" pitchFamily="18" charset="0"/>
                <a:sym typeface="Times" pitchFamily="18" charset="0"/>
              </a:rPr>
              <a:t>p R q</a:t>
            </a:r>
            <a:r>
              <a:rPr lang="en-US" sz="2100">
                <a:solidFill>
                  <a:srgbClr val="191919"/>
                </a:solidFill>
                <a:latin typeface="Helvetica Neue Light" charset="0"/>
                <a:sym typeface="Helvetica Neue Light" charset="0"/>
              </a:rPr>
              <a:t>) is likely the correct path path</a:t>
            </a:r>
          </a:p>
        </p:txBody>
      </p:sp>
      <p:sp>
        <p:nvSpPr>
          <p:cNvPr id="196666" name="Rectangle 81"/>
          <p:cNvSpPr>
            <a:spLocks/>
          </p:cNvSpPr>
          <p:nvPr/>
        </p:nvSpPr>
        <p:spPr bwMode="auto">
          <a:xfrm>
            <a:off x="6099175" y="5634038"/>
            <a:ext cx="2741613" cy="1322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7338" algn="l" defTabSz="642938">
              <a:lnSpc>
                <a:spcPct val="90000"/>
              </a:lnSpc>
            </a:pPr>
            <a:r>
              <a:rPr lang="en-US" sz="2100">
                <a:solidFill>
                  <a:srgbClr val="191919"/>
                </a:solidFill>
                <a:latin typeface="Helvetica Neue Light" charset="0"/>
                <a:sym typeface="Helvetica Neue Light" charset="0"/>
              </a:rPr>
              <a:t> (</a:t>
            </a:r>
            <a:r>
              <a:rPr lang="en-US" sz="2100" i="1">
                <a:solidFill>
                  <a:srgbClr val="191919"/>
                </a:solidFill>
                <a:latin typeface="Times" pitchFamily="18" charset="0"/>
                <a:sym typeface="Times" pitchFamily="18" charset="0"/>
              </a:rPr>
              <a:t>p R q</a:t>
            </a:r>
            <a:r>
              <a:rPr lang="en-US" sz="2100">
                <a:solidFill>
                  <a:srgbClr val="191919"/>
                </a:solidFill>
                <a:latin typeface="Helvetica Neue Light" charset="0"/>
                <a:sym typeface="Helvetica Neue Light" charset="0"/>
              </a:rPr>
              <a:t>) or (</a:t>
            </a:r>
            <a:r>
              <a:rPr lang="en-US" sz="2100" i="1">
                <a:solidFill>
                  <a:srgbClr val="191919"/>
                </a:solidFill>
                <a:latin typeface="Times" pitchFamily="18" charset="0"/>
                <a:sym typeface="Times" pitchFamily="18" charset="0"/>
              </a:rPr>
              <a:t>p R y</a:t>
            </a:r>
            <a:r>
              <a:rPr lang="en-US" sz="2100">
                <a:solidFill>
                  <a:srgbClr val="191919"/>
                </a:solidFill>
                <a:latin typeface="Helvetica Neue Light" charset="0"/>
                <a:sym typeface="Helvetica Neue Light" charset="0"/>
              </a:rPr>
              <a:t>) are possible</a:t>
            </a:r>
          </a:p>
        </p:txBody>
      </p:sp>
      <p:sp>
        <p:nvSpPr>
          <p:cNvPr id="196667" name="Rectangle 82"/>
          <p:cNvSpPr>
            <a:spLocks/>
          </p:cNvSpPr>
          <p:nvPr/>
        </p:nvSpPr>
        <p:spPr bwMode="auto">
          <a:xfrm>
            <a:off x="295275" y="5634038"/>
            <a:ext cx="2741613" cy="1322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7338" algn="l" defTabSz="642938">
              <a:lnSpc>
                <a:spcPct val="90000"/>
              </a:lnSpc>
            </a:pPr>
            <a:r>
              <a:rPr lang="en-US" sz="2100">
                <a:solidFill>
                  <a:srgbClr val="191919"/>
                </a:solidFill>
                <a:latin typeface="Helvetica Neue Light" charset="0"/>
                <a:sym typeface="Helvetica Neue Light" charset="0"/>
              </a:rPr>
              <a:t>Reads or mate-pairs define paths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mtClean="0"/>
              <a:t>Repeat graphs on reads with errors</a:t>
            </a: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 cstate="print"/>
          <a:srcRect l="163" t="54292" r="9477"/>
          <a:stretch>
            <a:fillRect/>
          </a:stretch>
        </p:blipFill>
        <p:spPr bwMode="auto">
          <a:xfrm>
            <a:off x="839788" y="1866900"/>
            <a:ext cx="7189787" cy="4706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80963"/>
            <a:ext cx="7358062" cy="1714500"/>
          </a:xfrm>
        </p:spPr>
        <p:txBody>
          <a:bodyPr rIns="35717"/>
          <a:lstStyle/>
          <a:p>
            <a:pPr eaLnBrk="1" hangingPunct="1"/>
            <a:r>
              <a:rPr lang="en-US" sz="3500" smtClean="0">
                <a:solidFill>
                  <a:srgbClr val="000000"/>
                </a:solidFill>
              </a:rPr>
              <a:t>Overview of assembly with EULER-SR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28750"/>
            <a:ext cx="8542337" cy="5180013"/>
          </a:xfrm>
        </p:spPr>
        <p:txBody>
          <a:bodyPr rIns="35717" anchor="ctr"/>
          <a:lstStyle/>
          <a:p>
            <a:pPr marL="317500" indent="0" eaLnBrk="1" hangingPunct="1"/>
            <a:r>
              <a:rPr lang="en-US" sz="2800" smtClean="0">
                <a:solidFill>
                  <a:srgbClr val="002B58"/>
                </a:solidFill>
                <a:latin typeface="Helvetica Neue Light" charset="0"/>
                <a:sym typeface="Helvetica Neue Light" charset="0"/>
              </a:rPr>
              <a:t>0.1  Preprocess reads to remove errors.</a:t>
            </a:r>
          </a:p>
          <a:p>
            <a:pPr marL="317500" indent="0" eaLnBrk="1" hangingPunct="1">
              <a:spcBef>
                <a:spcPts val="2400"/>
              </a:spcBef>
            </a:pPr>
            <a:r>
              <a:rPr lang="en-US" sz="28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0.2  The repeat graph is constructed from reads</a:t>
            </a:r>
          </a:p>
          <a:p>
            <a:pPr marL="317500" indent="0" eaLnBrk="1" hangingPunct="1">
              <a:spcBef>
                <a:spcPts val="2400"/>
              </a:spcBef>
            </a:pPr>
            <a:r>
              <a:rPr lang="en-US" sz="2800" smtClean="0">
                <a:solidFill>
                  <a:srgbClr val="002B56"/>
                </a:solidFill>
                <a:latin typeface="Helvetica Neue Light" charset="0"/>
                <a:sym typeface="Helvetica Neue Light" charset="0"/>
              </a:rPr>
              <a:t>1.  The repeat graph is modified (simplified) through graph correction operations.</a:t>
            </a:r>
            <a:endParaRPr lang="en-US" sz="28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  <a:p>
            <a:pPr marL="317500" indent="0" eaLnBrk="1" hangingPunct="1">
              <a:spcBef>
                <a:spcPts val="2400"/>
              </a:spcBef>
            </a:pPr>
            <a:r>
              <a:rPr lang="en-US" sz="28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2.  The repeat graph is transformed so that an Eulerian path may be found (the genome is assembled), or a simplified repeat structure is determined (with edges as contigs in the assembly).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115888"/>
            <a:ext cx="7358062" cy="1714500"/>
          </a:xfrm>
        </p:spPr>
        <p:txBody>
          <a:bodyPr rIns="35717"/>
          <a:lstStyle/>
          <a:p>
            <a:pPr eaLnBrk="1" hangingPunct="1"/>
            <a:r>
              <a:rPr lang="en-US" sz="4700" smtClean="0">
                <a:solidFill>
                  <a:srgbClr val="000000"/>
                </a:solidFill>
              </a:rPr>
              <a:t>Error correction in reads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3527425"/>
            <a:ext cx="3857625" cy="2143125"/>
          </a:xfrm>
        </p:spPr>
        <p:txBody>
          <a:bodyPr rIns="35717"/>
          <a:lstStyle/>
          <a:p>
            <a:pPr marL="889000" indent="-571500" eaLnBrk="1" hangingPunct="1">
              <a:buSzPct val="171000"/>
              <a:buFont typeface="Helvetica Neue Light" charset="0"/>
              <a:buChar char="•"/>
            </a:pPr>
            <a:r>
              <a:rPr lang="en-US" sz="2800" i="1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Spectrum</a:t>
            </a:r>
            <a:r>
              <a:rPr lang="en-US" sz="28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 may be approximated by all frequent </a:t>
            </a:r>
            <a:r>
              <a:rPr lang="en-US" sz="2800" i="1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k</a:t>
            </a:r>
            <a:r>
              <a:rPr lang="en-US" sz="28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-mers in the set of reads (</a:t>
            </a:r>
            <a:r>
              <a:rPr lang="en-US" sz="2800" b="1" smtClean="0">
                <a:solidFill>
                  <a:srgbClr val="59A5F4"/>
                </a:solidFill>
              </a:rPr>
              <a:t>BLUE</a:t>
            </a:r>
            <a:r>
              <a:rPr lang="en-US" sz="28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)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7350" y="3563938"/>
            <a:ext cx="4946650" cy="3109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9685" name="Rectangle 5"/>
          <p:cNvSpPr>
            <a:spLocks/>
          </p:cNvSpPr>
          <p:nvPr/>
        </p:nvSpPr>
        <p:spPr bwMode="auto">
          <a:xfrm>
            <a:off x="339725" y="679450"/>
            <a:ext cx="8545513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01638" indent="-401638" algn="l" defTabSz="642938">
              <a:spcBef>
                <a:spcPts val="1688"/>
              </a:spcBef>
              <a:buSzPct val="171000"/>
              <a:buFont typeface="Helvetica Neue Light" charset="0"/>
              <a:buChar char="•"/>
            </a:pP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Solution: Spectral Alignment Problem (SAP): Given a set of </a:t>
            </a:r>
            <a:r>
              <a:rPr lang="en-US" sz="2500">
                <a:latin typeface="Helvetica Neue Light" charset="0"/>
                <a:sym typeface="Helvetica Neue Light" charset="0"/>
              </a:rPr>
              <a:t>k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-mers </a:t>
            </a:r>
            <a:r>
              <a:rPr lang="en-US" sz="2500" i="1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Spectrum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 representing all “correct” </a:t>
            </a:r>
            <a:r>
              <a:rPr lang="en-US" sz="2500" i="1">
                <a:latin typeface="Helvetica Neue Light" charset="0"/>
                <a:sym typeface="Helvetica Neue Light" charset="0"/>
              </a:rPr>
              <a:t>k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-mers in the genome, find the minimum number of insertions, deletions, and mutations in a read </a:t>
            </a:r>
            <a:r>
              <a:rPr lang="en-US" sz="2500" i="1">
                <a:latin typeface="Helvetica Neue Light" charset="0"/>
                <a:sym typeface="Helvetica Neue Light" charset="0"/>
              </a:rPr>
              <a:t>r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 such that every </a:t>
            </a:r>
            <a:r>
              <a:rPr lang="en-US" sz="2500">
                <a:latin typeface="Helvetica Neue Light" charset="0"/>
                <a:sym typeface="Helvetica Neue Light" charset="0"/>
              </a:rPr>
              <a:t>k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-mer in </a:t>
            </a:r>
            <a:r>
              <a:rPr lang="en-US" sz="2500" i="1">
                <a:latin typeface="Helvetica Neue Light" charset="0"/>
                <a:sym typeface="Helvetica Neue Light" charset="0"/>
              </a:rPr>
              <a:t>r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 is in </a:t>
            </a:r>
            <a:r>
              <a:rPr lang="en-US" sz="2500" i="1">
                <a:latin typeface="Helvetica Neue Light" charset="0"/>
                <a:sym typeface="Helvetica Neue Light" charset="0"/>
              </a:rPr>
              <a:t>Spectrum</a:t>
            </a:r>
            <a:r>
              <a:rPr lang="en-US" sz="25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.</a:t>
            </a:r>
          </a:p>
        </p:txBody>
      </p:sp>
      <p:sp>
        <p:nvSpPr>
          <p:cNvPr id="532486" name="Rectangle 6"/>
          <p:cNvSpPr>
            <a:spLocks/>
          </p:cNvSpPr>
          <p:nvPr/>
        </p:nvSpPr>
        <p:spPr bwMode="auto">
          <a:xfrm>
            <a:off x="5956300" y="6330950"/>
            <a:ext cx="892175" cy="179388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defRPr/>
            </a:pPr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sym typeface="Helvetica Neue" charset="0"/>
              </a:rPr>
              <a:t>Multiplicity</a:t>
            </a:r>
          </a:p>
        </p:txBody>
      </p:sp>
      <p:sp>
        <p:nvSpPr>
          <p:cNvPr id="532487" name="Rectangle 7"/>
          <p:cNvSpPr>
            <a:spLocks/>
          </p:cNvSpPr>
          <p:nvPr/>
        </p:nvSpPr>
        <p:spPr bwMode="auto">
          <a:xfrm rot="-5400000">
            <a:off x="3705225" y="4830763"/>
            <a:ext cx="893763" cy="179387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defRPr/>
            </a:pPr>
            <a:r>
              <a:rPr lang="en-US" sz="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sym typeface="Helvetica Neue" charset="0"/>
              </a:rPr>
              <a:t>Count</a:t>
            </a:r>
          </a:p>
          <a:p>
            <a:pPr defTabSz="642938">
              <a:defRPr/>
            </a:pPr>
            <a:endParaRPr lang="en-US" sz="9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1438"/>
            <a:ext cx="8456612" cy="1714500"/>
          </a:xfrm>
        </p:spPr>
        <p:txBody>
          <a:bodyPr rIns="35717"/>
          <a:lstStyle/>
          <a:p>
            <a:pPr eaLnBrk="1" hangingPunct="1"/>
            <a:r>
              <a:rPr lang="en-US" sz="3200" smtClean="0">
                <a:solidFill>
                  <a:srgbClr val="000000"/>
                </a:solidFill>
              </a:rPr>
              <a:t>From Error Correction in Reads to  Graph Correction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1500188"/>
            <a:ext cx="7358062" cy="5099050"/>
          </a:xfrm>
        </p:spPr>
        <p:txBody>
          <a:bodyPr rIns="35717" anchor="ctr"/>
          <a:lstStyle/>
          <a:p>
            <a:pPr marL="889000" indent="-571500" eaLnBrk="1" hangingPunct="1">
              <a:buSzPct val="171000"/>
              <a:buFont typeface="Helvetica Neue Light" charset="0"/>
              <a:buNone/>
            </a:pPr>
            <a:endParaRPr lang="en-US" sz="2800" smtClean="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  <a:p>
            <a:pPr marL="1333500" lvl="1" indent="-571500" eaLnBrk="1" hangingPunct="1">
              <a:spcBef>
                <a:spcPts val="2400"/>
              </a:spcBef>
              <a:buSzPct val="120000"/>
              <a:buFont typeface="Helvetica Neue Light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Short edge removal: source and sink edges shorter than a length threshold are removed.</a:t>
            </a:r>
          </a:p>
          <a:p>
            <a:pPr marL="1333500" lvl="1" indent="-571500" eaLnBrk="1" hangingPunct="1">
              <a:spcBef>
                <a:spcPts val="2400"/>
              </a:spcBef>
              <a:buSzPct val="120000"/>
              <a:buFont typeface="Helvetica Neue Light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Low coverage edge removal: remove an edge if the number of reads mapped to it is below the expected coverage.</a:t>
            </a:r>
          </a:p>
          <a:p>
            <a:pPr marL="1333500" lvl="1" indent="-571500" eaLnBrk="1" hangingPunct="1">
              <a:spcBef>
                <a:spcPts val="2400"/>
              </a:spcBef>
              <a:buSzPct val="120000"/>
              <a:buFont typeface="Helvetica Neue Light" charset="0"/>
              <a:buChar char="•"/>
            </a:pPr>
            <a:r>
              <a:rPr lang="en-US" sz="2400" smtClean="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Bulge removal: remove bulges through an approximation to the Maximum Subgraph with Large Girth problem (P.P., Tang, and Tesler, Genome Res. 2004)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AutoShape 2"/>
          <p:cNvSpPr>
            <a:spLocks/>
          </p:cNvSpPr>
          <p:nvPr/>
        </p:nvSpPr>
        <p:spPr bwMode="auto">
          <a:xfrm>
            <a:off x="187325" y="3965575"/>
            <a:ext cx="8715375" cy="1401763"/>
          </a:xfrm>
          <a:prstGeom prst="roundRect">
            <a:avLst>
              <a:gd name="adj" fmla="val 9551"/>
            </a:avLst>
          </a:prstGeom>
          <a:solidFill>
            <a:srgbClr val="D4DA97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34531" name="AutoShape 3"/>
          <p:cNvSpPr>
            <a:spLocks/>
          </p:cNvSpPr>
          <p:nvPr/>
        </p:nvSpPr>
        <p:spPr bwMode="auto">
          <a:xfrm>
            <a:off x="187325" y="2401888"/>
            <a:ext cx="8715375" cy="1285875"/>
          </a:xfrm>
          <a:prstGeom prst="roundRect">
            <a:avLst>
              <a:gd name="adj" fmla="val 10417"/>
            </a:avLst>
          </a:prstGeom>
          <a:solidFill>
            <a:srgbClr val="D4DA97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z="3500" smtClean="0"/>
              <a:t>Nomenclature for cycles in de Bruijn graphs</a:t>
            </a:r>
          </a:p>
        </p:txBody>
      </p:sp>
      <p:sp>
        <p:nvSpPr>
          <p:cNvPr id="201733" name="Rectangle 5"/>
          <p:cNvSpPr>
            <a:spLocks/>
          </p:cNvSpPr>
          <p:nvPr/>
        </p:nvSpPr>
        <p:spPr bwMode="auto">
          <a:xfrm>
            <a:off x="250825" y="2751138"/>
            <a:ext cx="25717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BULGE: AN UNDIRECTED CYCLE</a:t>
            </a:r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 flipH="1">
            <a:off x="3368675" y="3062288"/>
            <a:ext cx="811213" cy="0"/>
          </a:xfrm>
          <a:prstGeom prst="line">
            <a:avLst/>
          </a:prstGeom>
          <a:noFill/>
          <a:ln w="25400">
            <a:solidFill>
              <a:srgbClr val="908F95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735" name="AutoShape 7"/>
          <p:cNvSpPr>
            <a:spLocks/>
          </p:cNvSpPr>
          <p:nvPr/>
        </p:nvSpPr>
        <p:spPr bwMode="auto">
          <a:xfrm>
            <a:off x="4327525" y="2759075"/>
            <a:ext cx="935038" cy="225425"/>
          </a:xfrm>
          <a:custGeom>
            <a:avLst/>
            <a:gdLst>
              <a:gd name="T0" fmla="*/ 0 w 21600"/>
              <a:gd name="T1" fmla="*/ 2147483647 h 20520"/>
              <a:gd name="T2" fmla="*/ 2147483647 w 21600"/>
              <a:gd name="T3" fmla="*/ 0 h 20520"/>
              <a:gd name="T4" fmla="*/ 2147483647 w 21600"/>
              <a:gd name="T5" fmla="*/ 2147483647 h 20520"/>
              <a:gd name="T6" fmla="*/ 0 60000 65536"/>
              <a:gd name="T7" fmla="*/ 0 60000 65536"/>
              <a:gd name="T8" fmla="*/ 0 60000 65536"/>
              <a:gd name="T9" fmla="*/ 0 w 21600"/>
              <a:gd name="T10" fmla="*/ 0 h 20520"/>
              <a:gd name="T11" fmla="*/ 21600 w 21600"/>
              <a:gd name="T12" fmla="*/ 20520 h 205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20">
                <a:moveTo>
                  <a:pt x="0" y="20520"/>
                </a:moveTo>
                <a:cubicBezTo>
                  <a:pt x="0" y="20520"/>
                  <a:pt x="4678" y="1080"/>
                  <a:pt x="10731" y="0"/>
                </a:cubicBezTo>
                <a:cubicBezTo>
                  <a:pt x="16785" y="-1080"/>
                  <a:pt x="21600" y="16200"/>
                  <a:pt x="21600" y="16200"/>
                </a:cubicBezTo>
              </a:path>
            </a:pathLst>
          </a:custGeom>
          <a:noFill/>
          <a:ln w="381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6" name="AutoShape 8"/>
          <p:cNvSpPr>
            <a:spLocks/>
          </p:cNvSpPr>
          <p:nvPr/>
        </p:nvSpPr>
        <p:spPr bwMode="auto">
          <a:xfrm rot="10800000" flipH="1">
            <a:off x="4327525" y="3157538"/>
            <a:ext cx="935038" cy="225425"/>
          </a:xfrm>
          <a:custGeom>
            <a:avLst/>
            <a:gdLst>
              <a:gd name="T0" fmla="*/ 0 w 21600"/>
              <a:gd name="T1" fmla="*/ 2147483647 h 20520"/>
              <a:gd name="T2" fmla="*/ 2147483647 w 21600"/>
              <a:gd name="T3" fmla="*/ 0 h 20520"/>
              <a:gd name="T4" fmla="*/ 2147483647 w 21600"/>
              <a:gd name="T5" fmla="*/ 2147483647 h 20520"/>
              <a:gd name="T6" fmla="*/ 0 60000 65536"/>
              <a:gd name="T7" fmla="*/ 0 60000 65536"/>
              <a:gd name="T8" fmla="*/ 0 60000 65536"/>
              <a:gd name="T9" fmla="*/ 0 w 21600"/>
              <a:gd name="T10" fmla="*/ 0 h 20520"/>
              <a:gd name="T11" fmla="*/ 21600 w 21600"/>
              <a:gd name="T12" fmla="*/ 20520 h 205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20">
                <a:moveTo>
                  <a:pt x="0" y="20520"/>
                </a:moveTo>
                <a:cubicBezTo>
                  <a:pt x="0" y="20520"/>
                  <a:pt x="4678" y="1080"/>
                  <a:pt x="10731" y="0"/>
                </a:cubicBezTo>
                <a:cubicBezTo>
                  <a:pt x="16785" y="-1080"/>
                  <a:pt x="21600" y="17010"/>
                  <a:pt x="21600" y="17010"/>
                </a:cubicBezTo>
              </a:path>
            </a:pathLst>
          </a:custGeom>
          <a:noFill/>
          <a:ln w="381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7" name="Oval 9"/>
          <p:cNvSpPr>
            <a:spLocks/>
          </p:cNvSpPr>
          <p:nvPr/>
        </p:nvSpPr>
        <p:spPr bwMode="auto">
          <a:xfrm>
            <a:off x="4187825" y="2946400"/>
            <a:ext cx="241300" cy="24130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8" name="Oval 10"/>
          <p:cNvSpPr>
            <a:spLocks/>
          </p:cNvSpPr>
          <p:nvPr/>
        </p:nvSpPr>
        <p:spPr bwMode="auto">
          <a:xfrm>
            <a:off x="5330825" y="2946400"/>
            <a:ext cx="241300" cy="24130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 flipH="1">
            <a:off x="5581650" y="3071813"/>
            <a:ext cx="633413" cy="0"/>
          </a:xfrm>
          <a:prstGeom prst="line">
            <a:avLst/>
          </a:prstGeom>
          <a:noFill/>
          <a:ln w="25400">
            <a:solidFill>
              <a:srgbClr val="908F95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740" name="Rectangle 12"/>
          <p:cNvSpPr>
            <a:spLocks/>
          </p:cNvSpPr>
          <p:nvPr/>
        </p:nvSpPr>
        <p:spPr bwMode="auto">
          <a:xfrm>
            <a:off x="214313" y="4630738"/>
            <a:ext cx="3152775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WHIRL: A DIRECTED CYCLE. </a:t>
            </a:r>
          </a:p>
        </p:txBody>
      </p:sp>
      <p:sp>
        <p:nvSpPr>
          <p:cNvPr id="201741" name="Line 13"/>
          <p:cNvSpPr>
            <a:spLocks noChangeShapeType="1"/>
          </p:cNvSpPr>
          <p:nvPr/>
        </p:nvSpPr>
        <p:spPr bwMode="auto">
          <a:xfrm flipH="1">
            <a:off x="3368675" y="4768850"/>
            <a:ext cx="811213" cy="0"/>
          </a:xfrm>
          <a:prstGeom prst="line">
            <a:avLst/>
          </a:prstGeom>
          <a:noFill/>
          <a:ln w="25400">
            <a:solidFill>
              <a:srgbClr val="908F95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742" name="AutoShape 14"/>
          <p:cNvSpPr>
            <a:spLocks/>
          </p:cNvSpPr>
          <p:nvPr/>
        </p:nvSpPr>
        <p:spPr bwMode="auto">
          <a:xfrm>
            <a:off x="4154488" y="4083050"/>
            <a:ext cx="319087" cy="608013"/>
          </a:xfrm>
          <a:custGeom>
            <a:avLst/>
            <a:gdLst>
              <a:gd name="T0" fmla="*/ 2147483647 w 13132"/>
              <a:gd name="T1" fmla="*/ 2147483647 h 21185"/>
              <a:gd name="T2" fmla="*/ 2147483647 w 13132"/>
              <a:gd name="T3" fmla="*/ 0 h 21185"/>
              <a:gd name="T4" fmla="*/ 2147483647 w 13132"/>
              <a:gd name="T5" fmla="*/ 2147483647 h 21185"/>
              <a:gd name="T6" fmla="*/ 0 60000 65536"/>
              <a:gd name="T7" fmla="*/ 0 60000 65536"/>
              <a:gd name="T8" fmla="*/ 0 60000 65536"/>
              <a:gd name="T9" fmla="*/ 0 w 13132"/>
              <a:gd name="T10" fmla="*/ 0 h 21185"/>
              <a:gd name="T11" fmla="*/ 13132 w 13132"/>
              <a:gd name="T12" fmla="*/ 21185 h 21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32" h="21185">
                <a:moveTo>
                  <a:pt x="1596" y="21185"/>
                </a:moveTo>
                <a:cubicBezTo>
                  <a:pt x="1596" y="21185"/>
                  <a:pt x="-4295" y="416"/>
                  <a:pt x="6505" y="0"/>
                </a:cubicBezTo>
                <a:cubicBezTo>
                  <a:pt x="17305" y="-415"/>
                  <a:pt x="11660" y="19523"/>
                  <a:pt x="11660" y="19523"/>
                </a:cubicBezTo>
              </a:path>
            </a:pathLst>
          </a:custGeom>
          <a:noFill/>
          <a:ln w="381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43" name="AutoShape 15"/>
          <p:cNvSpPr>
            <a:spLocks/>
          </p:cNvSpPr>
          <p:nvPr/>
        </p:nvSpPr>
        <p:spPr bwMode="auto">
          <a:xfrm rot="10800000" flipH="1">
            <a:off x="4327525" y="4864100"/>
            <a:ext cx="935038" cy="225425"/>
          </a:xfrm>
          <a:custGeom>
            <a:avLst/>
            <a:gdLst>
              <a:gd name="T0" fmla="*/ 0 w 21600"/>
              <a:gd name="T1" fmla="*/ 2147483647 h 20520"/>
              <a:gd name="T2" fmla="*/ 2147483647 w 21600"/>
              <a:gd name="T3" fmla="*/ 0 h 20520"/>
              <a:gd name="T4" fmla="*/ 2147483647 w 21600"/>
              <a:gd name="T5" fmla="*/ 2147483647 h 20520"/>
              <a:gd name="T6" fmla="*/ 0 60000 65536"/>
              <a:gd name="T7" fmla="*/ 0 60000 65536"/>
              <a:gd name="T8" fmla="*/ 0 60000 65536"/>
              <a:gd name="T9" fmla="*/ 0 w 21600"/>
              <a:gd name="T10" fmla="*/ 0 h 20520"/>
              <a:gd name="T11" fmla="*/ 21600 w 21600"/>
              <a:gd name="T12" fmla="*/ 20520 h 205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520">
                <a:moveTo>
                  <a:pt x="0" y="20520"/>
                </a:moveTo>
                <a:cubicBezTo>
                  <a:pt x="0" y="20520"/>
                  <a:pt x="4678" y="1080"/>
                  <a:pt x="10731" y="0"/>
                </a:cubicBezTo>
                <a:cubicBezTo>
                  <a:pt x="16785" y="-1080"/>
                  <a:pt x="21600" y="17010"/>
                  <a:pt x="21600" y="17010"/>
                </a:cubicBezTo>
              </a:path>
            </a:pathLst>
          </a:custGeom>
          <a:noFill/>
          <a:ln w="381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44" name="Oval 16"/>
          <p:cNvSpPr>
            <a:spLocks/>
          </p:cNvSpPr>
          <p:nvPr/>
        </p:nvSpPr>
        <p:spPr bwMode="auto">
          <a:xfrm>
            <a:off x="4187825" y="4652963"/>
            <a:ext cx="241300" cy="24130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45" name="Oval 17"/>
          <p:cNvSpPr>
            <a:spLocks/>
          </p:cNvSpPr>
          <p:nvPr/>
        </p:nvSpPr>
        <p:spPr bwMode="auto">
          <a:xfrm>
            <a:off x="5330825" y="4652963"/>
            <a:ext cx="241300" cy="24130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1746" name="Line 18"/>
          <p:cNvSpPr>
            <a:spLocks noChangeShapeType="1"/>
          </p:cNvSpPr>
          <p:nvPr/>
        </p:nvSpPr>
        <p:spPr bwMode="auto">
          <a:xfrm flipH="1">
            <a:off x="5581650" y="4776788"/>
            <a:ext cx="633413" cy="0"/>
          </a:xfrm>
          <a:prstGeom prst="line">
            <a:avLst/>
          </a:prstGeom>
          <a:noFill/>
          <a:ln w="25400">
            <a:solidFill>
              <a:srgbClr val="908F95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747" name="Rectangle 19"/>
          <p:cNvSpPr>
            <a:spLocks/>
          </p:cNvSpPr>
          <p:nvPr/>
        </p:nvSpPr>
        <p:spPr bwMode="auto">
          <a:xfrm>
            <a:off x="6589713" y="2687638"/>
            <a:ext cx="1978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BASE MISCALLS,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INDELS</a:t>
            </a:r>
          </a:p>
        </p:txBody>
      </p:sp>
      <p:sp>
        <p:nvSpPr>
          <p:cNvPr id="201748" name="Rectangle 20"/>
          <p:cNvSpPr>
            <a:spLocks/>
          </p:cNvSpPr>
          <p:nvPr/>
        </p:nvSpPr>
        <p:spPr bwMode="auto">
          <a:xfrm>
            <a:off x="6589713" y="4456113"/>
            <a:ext cx="1851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SHORT TANDEM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REPEATS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554038"/>
            <a:ext cx="7789863" cy="5411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AutoShape 2"/>
          <p:cNvSpPr>
            <a:spLocks/>
          </p:cNvSpPr>
          <p:nvPr/>
        </p:nvSpPr>
        <p:spPr bwMode="auto">
          <a:xfrm>
            <a:off x="5062538" y="1339850"/>
            <a:ext cx="3741737" cy="5126038"/>
          </a:xfrm>
          <a:prstGeom prst="roundRect">
            <a:avLst>
              <a:gd name="adj" fmla="val 3579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03779" name="Rectangle 3"/>
          <p:cNvSpPr>
            <a:spLocks/>
          </p:cNvSpPr>
          <p:nvPr/>
        </p:nvSpPr>
        <p:spPr bwMode="auto">
          <a:xfrm>
            <a:off x="893763" y="179388"/>
            <a:ext cx="7358062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3400">
                <a:latin typeface="Helvetica Neue Bold Condensed" charset="0"/>
                <a:sym typeface="Helvetica Neue Bold Condensed" charset="0"/>
              </a:rPr>
              <a:t>Heuristic solution to the MSLG problem</a:t>
            </a:r>
            <a:r>
              <a:rPr lang="en-US" sz="5900">
                <a:latin typeface="Helvetica Neue Bold Condensed" charset="0"/>
                <a:sym typeface="Helvetica Neue Bold Condensed" charset="0"/>
              </a:rPr>
              <a:t> </a:t>
            </a:r>
          </a:p>
        </p:txBody>
      </p:sp>
      <p:sp>
        <p:nvSpPr>
          <p:cNvPr id="203780" name="Rectangle 4"/>
          <p:cNvSpPr>
            <a:spLocks/>
          </p:cNvSpPr>
          <p:nvPr/>
        </p:nvSpPr>
        <p:spPr bwMode="auto">
          <a:xfrm>
            <a:off x="223838" y="1214438"/>
            <a:ext cx="4348162" cy="1928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401638" indent="-401638" algn="l" defTabSz="642938">
              <a:spcBef>
                <a:spcPts val="1688"/>
              </a:spcBef>
              <a:buFontTx/>
              <a:buAutoNum type="arabicPeriod"/>
            </a:pPr>
            <a:r>
              <a:rPr lang="en-US" sz="2500">
                <a:solidFill>
                  <a:srgbClr val="1F313E"/>
                </a:solidFill>
                <a:latin typeface="Helvetica Neue Bold Condensed" charset="0"/>
                <a:sym typeface="Helvetica Neue Bold Condensed" charset="0"/>
              </a:rPr>
              <a:t>Create a maximal arborescence of the graph using the method of Chu, Liu, and Edwards.</a:t>
            </a:r>
          </a:p>
        </p:txBody>
      </p:sp>
      <p:sp>
        <p:nvSpPr>
          <p:cNvPr id="203781" name="AutoShape 5"/>
          <p:cNvSpPr>
            <a:spLocks/>
          </p:cNvSpPr>
          <p:nvPr/>
        </p:nvSpPr>
        <p:spPr bwMode="auto">
          <a:xfrm>
            <a:off x="6492875" y="1582738"/>
            <a:ext cx="36513" cy="938212"/>
          </a:xfrm>
          <a:custGeom>
            <a:avLst/>
            <a:gdLst>
              <a:gd name="T0" fmla="*/ 0 w 21600"/>
              <a:gd name="T1" fmla="*/ 0 h 21600"/>
              <a:gd name="T2" fmla="*/ 29814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2" name="AutoShape 6"/>
          <p:cNvSpPr>
            <a:spLocks/>
          </p:cNvSpPr>
          <p:nvPr/>
        </p:nvSpPr>
        <p:spPr bwMode="auto">
          <a:xfrm>
            <a:off x="6529388" y="2743200"/>
            <a:ext cx="328612" cy="293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6909" y="3534"/>
                  <a:pt x="10854" y="5549"/>
                  <a:pt x="14561" y="9256"/>
                </a:cubicBezTo>
                <a:cubicBezTo>
                  <a:pt x="18268" y="12963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3" name="AutoShape 7"/>
          <p:cNvSpPr>
            <a:spLocks/>
          </p:cNvSpPr>
          <p:nvPr/>
        </p:nvSpPr>
        <p:spPr bwMode="auto">
          <a:xfrm>
            <a:off x="6262688" y="2743200"/>
            <a:ext cx="239712" cy="685800"/>
          </a:xfrm>
          <a:custGeom>
            <a:avLst/>
            <a:gdLst>
              <a:gd name="T0" fmla="*/ 2147483647 w 18865"/>
              <a:gd name="T1" fmla="*/ 0 h 21600"/>
              <a:gd name="T2" fmla="*/ 828459170 w 18865"/>
              <a:gd name="T3" fmla="*/ 2147483647 h 21600"/>
              <a:gd name="T4" fmla="*/ 618444861 w 18865"/>
              <a:gd name="T5" fmla="*/ 2147483647 h 21600"/>
              <a:gd name="T6" fmla="*/ 0 60000 65536"/>
              <a:gd name="T7" fmla="*/ 0 60000 65536"/>
              <a:gd name="T8" fmla="*/ 0 60000 65536"/>
              <a:gd name="T9" fmla="*/ 0 w 18865"/>
              <a:gd name="T10" fmla="*/ 0 h 21600"/>
              <a:gd name="T11" fmla="*/ 18865 w 18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65" h="21600">
                <a:moveTo>
                  <a:pt x="18865" y="0"/>
                </a:moveTo>
                <a:cubicBezTo>
                  <a:pt x="18865" y="0"/>
                  <a:pt x="7738" y="4281"/>
                  <a:pt x="2501" y="9514"/>
                </a:cubicBezTo>
                <a:cubicBezTo>
                  <a:pt x="-2735" y="14747"/>
                  <a:pt x="1867" y="21600"/>
                  <a:pt x="1867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4" name="AutoShape 8"/>
          <p:cNvSpPr>
            <a:spLocks/>
          </p:cNvSpPr>
          <p:nvPr/>
        </p:nvSpPr>
        <p:spPr bwMode="auto">
          <a:xfrm>
            <a:off x="6456363" y="3208338"/>
            <a:ext cx="508000" cy="354012"/>
          </a:xfrm>
          <a:custGeom>
            <a:avLst/>
            <a:gdLst>
              <a:gd name="T0" fmla="*/ 2147483647 w 21600"/>
              <a:gd name="T1" fmla="*/ 1949652488 h 19238"/>
              <a:gd name="T2" fmla="*/ 2147483647 w 21600"/>
              <a:gd name="T3" fmla="*/ 2147483647 h 19238"/>
              <a:gd name="T4" fmla="*/ 0 w 21600"/>
              <a:gd name="T5" fmla="*/ 2147483647 h 19238"/>
              <a:gd name="T6" fmla="*/ 0 60000 65536"/>
              <a:gd name="T7" fmla="*/ 0 60000 65536"/>
              <a:gd name="T8" fmla="*/ 0 60000 65536"/>
              <a:gd name="T9" fmla="*/ 0 w 21600"/>
              <a:gd name="T10" fmla="*/ 0 h 19238"/>
              <a:gd name="T11" fmla="*/ 21600 w 21600"/>
              <a:gd name="T12" fmla="*/ 19238 h 192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238">
                <a:moveTo>
                  <a:pt x="21600" y="924"/>
                </a:moveTo>
                <a:cubicBezTo>
                  <a:pt x="21600" y="924"/>
                  <a:pt x="21600" y="-2362"/>
                  <a:pt x="14485" y="3389"/>
                </a:cubicBezTo>
                <a:cubicBezTo>
                  <a:pt x="7370" y="9140"/>
                  <a:pt x="0" y="19238"/>
                  <a:pt x="0" y="19238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5" name="AutoShape 9"/>
          <p:cNvSpPr>
            <a:spLocks/>
          </p:cNvSpPr>
          <p:nvPr/>
        </p:nvSpPr>
        <p:spPr bwMode="auto">
          <a:xfrm>
            <a:off x="6038850" y="3759200"/>
            <a:ext cx="166688" cy="598488"/>
          </a:xfrm>
          <a:custGeom>
            <a:avLst/>
            <a:gdLst>
              <a:gd name="T0" fmla="*/ 1263307618 w 17865"/>
              <a:gd name="T1" fmla="*/ 0 h 21600"/>
              <a:gd name="T2" fmla="*/ 71135092 w 17865"/>
              <a:gd name="T3" fmla="*/ 2147483647 h 21600"/>
              <a:gd name="T4" fmla="*/ 655944546 w 17865"/>
              <a:gd name="T5" fmla="*/ 2147483647 h 21600"/>
              <a:gd name="T6" fmla="*/ 0 60000 65536"/>
              <a:gd name="T7" fmla="*/ 0 60000 65536"/>
              <a:gd name="T8" fmla="*/ 0 60000 65536"/>
              <a:gd name="T9" fmla="*/ 0 w 17865"/>
              <a:gd name="T10" fmla="*/ 0 h 21600"/>
              <a:gd name="T11" fmla="*/ 17865 w 17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65" h="21600">
                <a:moveTo>
                  <a:pt x="17865" y="0"/>
                </a:moveTo>
                <a:cubicBezTo>
                  <a:pt x="7122" y="5443"/>
                  <a:pt x="6095" y="967"/>
                  <a:pt x="1006" y="7093"/>
                </a:cubicBezTo>
                <a:cubicBezTo>
                  <a:pt x="-3735" y="12798"/>
                  <a:pt x="9276" y="21600"/>
                  <a:pt x="9276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6" name="AutoShape 10"/>
          <p:cNvSpPr>
            <a:spLocks/>
          </p:cNvSpPr>
          <p:nvPr/>
        </p:nvSpPr>
        <p:spPr bwMode="auto">
          <a:xfrm>
            <a:off x="6429375" y="3357563"/>
            <a:ext cx="554038" cy="1089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0"/>
                </a:moveTo>
                <a:cubicBezTo>
                  <a:pt x="21600" y="14647"/>
                  <a:pt x="19974" y="12039"/>
                  <a:pt x="18813" y="14695"/>
                </a:cubicBezTo>
                <a:cubicBezTo>
                  <a:pt x="16682" y="19569"/>
                  <a:pt x="0" y="21600"/>
                  <a:pt x="0" y="21600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7" name="AutoShape 11"/>
          <p:cNvSpPr>
            <a:spLocks/>
          </p:cNvSpPr>
          <p:nvPr/>
        </p:nvSpPr>
        <p:spPr bwMode="auto">
          <a:xfrm>
            <a:off x="5607050" y="2297113"/>
            <a:ext cx="822325" cy="2105025"/>
          </a:xfrm>
          <a:custGeom>
            <a:avLst/>
            <a:gdLst>
              <a:gd name="T0" fmla="*/ 2147483647 w 20998"/>
              <a:gd name="T1" fmla="*/ 2147483647 h 21600"/>
              <a:gd name="T2" fmla="*/ 552745841 w 20998"/>
              <a:gd name="T3" fmla="*/ 2147483647 h 21600"/>
              <a:gd name="T4" fmla="*/ 2147483647 w 20998"/>
              <a:gd name="T5" fmla="*/ 0 h 21600"/>
              <a:gd name="T6" fmla="*/ 2147483647 w 20998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0998"/>
              <a:gd name="T13" fmla="*/ 0 h 21600"/>
              <a:gd name="T14" fmla="*/ 20998 w 20998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98" h="21600">
                <a:moveTo>
                  <a:pt x="11871" y="21600"/>
                </a:moveTo>
                <a:cubicBezTo>
                  <a:pt x="7536" y="20256"/>
                  <a:pt x="455" y="14785"/>
                  <a:pt x="6" y="9135"/>
                </a:cubicBezTo>
                <a:cubicBezTo>
                  <a:pt x="-602" y="1466"/>
                  <a:pt x="8264" y="0"/>
                  <a:pt x="11871" y="0"/>
                </a:cubicBezTo>
                <a:cubicBezTo>
                  <a:pt x="18564" y="0"/>
                  <a:pt x="20998" y="3086"/>
                  <a:pt x="20998" y="3086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8" name="AutoShape 12"/>
          <p:cNvSpPr>
            <a:spLocks/>
          </p:cNvSpPr>
          <p:nvPr/>
        </p:nvSpPr>
        <p:spPr bwMode="auto">
          <a:xfrm>
            <a:off x="7083425" y="3251200"/>
            <a:ext cx="363538" cy="320675"/>
          </a:xfrm>
          <a:custGeom>
            <a:avLst/>
            <a:gdLst>
              <a:gd name="T0" fmla="*/ 0 w 21600"/>
              <a:gd name="T1" fmla="*/ 0 h 18555"/>
              <a:gd name="T2" fmla="*/ 2147483647 w 21600"/>
              <a:gd name="T3" fmla="*/ 2147483647 h 18555"/>
              <a:gd name="T4" fmla="*/ 2147483647 w 21600"/>
              <a:gd name="T5" fmla="*/ 2147483647 h 18555"/>
              <a:gd name="T6" fmla="*/ 0 60000 65536"/>
              <a:gd name="T7" fmla="*/ 0 60000 65536"/>
              <a:gd name="T8" fmla="*/ 0 60000 65536"/>
              <a:gd name="T9" fmla="*/ 0 w 21600"/>
              <a:gd name="T10" fmla="*/ 0 h 18555"/>
              <a:gd name="T11" fmla="*/ 21600 w 21600"/>
              <a:gd name="T12" fmla="*/ 18555 h 185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555">
                <a:moveTo>
                  <a:pt x="0" y="0"/>
                </a:moveTo>
                <a:cubicBezTo>
                  <a:pt x="5666" y="1375"/>
                  <a:pt x="8062" y="-3045"/>
                  <a:pt x="16815" y="9954"/>
                </a:cubicBezTo>
                <a:cubicBezTo>
                  <a:pt x="19830" y="14432"/>
                  <a:pt x="21600" y="18555"/>
                  <a:pt x="21600" y="18555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89" name="AutoShape 13"/>
          <p:cNvSpPr>
            <a:spLocks/>
          </p:cNvSpPr>
          <p:nvPr/>
        </p:nvSpPr>
        <p:spPr bwMode="auto">
          <a:xfrm>
            <a:off x="6227763" y="4538663"/>
            <a:ext cx="266700" cy="5429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6750" y="12000"/>
                  <a:pt x="21600" y="21600"/>
                  <a:pt x="21600" y="21600"/>
                </a:cubicBezTo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0" name="AutoShape 14"/>
          <p:cNvSpPr>
            <a:spLocks/>
          </p:cNvSpPr>
          <p:nvPr/>
        </p:nvSpPr>
        <p:spPr bwMode="auto">
          <a:xfrm>
            <a:off x="6680200" y="3798888"/>
            <a:ext cx="752475" cy="11668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21600" y="0"/>
                </a:moveTo>
                <a:cubicBezTo>
                  <a:pt x="12966" y="14254"/>
                  <a:pt x="0" y="21600"/>
                  <a:pt x="0" y="21600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1" name="AutoShape 15"/>
          <p:cNvSpPr>
            <a:spLocks/>
          </p:cNvSpPr>
          <p:nvPr/>
        </p:nvSpPr>
        <p:spPr bwMode="auto">
          <a:xfrm>
            <a:off x="7572375" y="3535363"/>
            <a:ext cx="728663" cy="403225"/>
          </a:xfrm>
          <a:custGeom>
            <a:avLst/>
            <a:gdLst>
              <a:gd name="T0" fmla="*/ 0 w 20436"/>
              <a:gd name="T1" fmla="*/ 2147483647 h 16245"/>
              <a:gd name="T2" fmla="*/ 2147483647 w 20436"/>
              <a:gd name="T3" fmla="*/ 2147483647 h 16245"/>
              <a:gd name="T4" fmla="*/ 2147483647 w 20436"/>
              <a:gd name="T5" fmla="*/ 2147483647 h 16245"/>
              <a:gd name="T6" fmla="*/ 2147483647 w 20436"/>
              <a:gd name="T7" fmla="*/ 2147483647 h 16245"/>
              <a:gd name="T8" fmla="*/ 0 60000 65536"/>
              <a:gd name="T9" fmla="*/ 0 60000 65536"/>
              <a:gd name="T10" fmla="*/ 0 60000 65536"/>
              <a:gd name="T11" fmla="*/ 0 60000 65536"/>
              <a:gd name="T12" fmla="*/ 0 w 20436"/>
              <a:gd name="T13" fmla="*/ 0 h 16245"/>
              <a:gd name="T14" fmla="*/ 20436 w 20436"/>
              <a:gd name="T15" fmla="*/ 16245 h 162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36" h="16245">
                <a:moveTo>
                  <a:pt x="0" y="8827"/>
                </a:moveTo>
                <a:cubicBezTo>
                  <a:pt x="11285" y="-264"/>
                  <a:pt x="14471" y="-2311"/>
                  <a:pt x="17762" y="2537"/>
                </a:cubicBezTo>
                <a:cubicBezTo>
                  <a:pt x="21054" y="7386"/>
                  <a:pt x="21600" y="10168"/>
                  <a:pt x="17762" y="15101"/>
                </a:cubicBezTo>
                <a:cubicBezTo>
                  <a:pt x="14504" y="19289"/>
                  <a:pt x="2351" y="10645"/>
                  <a:pt x="2351" y="10645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2" name="AutoShape 16"/>
          <p:cNvSpPr>
            <a:spLocks/>
          </p:cNvSpPr>
          <p:nvPr/>
        </p:nvSpPr>
        <p:spPr bwMode="auto">
          <a:xfrm>
            <a:off x="6529388" y="5141913"/>
            <a:ext cx="49212" cy="842962"/>
          </a:xfrm>
          <a:custGeom>
            <a:avLst/>
            <a:gdLst>
              <a:gd name="T0" fmla="*/ 0 w 21600"/>
              <a:gd name="T1" fmla="*/ 0 h 21600"/>
              <a:gd name="T2" fmla="*/ 1325986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0" y="6171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3" name="Oval 17"/>
          <p:cNvSpPr>
            <a:spLocks/>
          </p:cNvSpPr>
          <p:nvPr/>
        </p:nvSpPr>
        <p:spPr bwMode="auto">
          <a:xfrm>
            <a:off x="6438900" y="2608263"/>
            <a:ext cx="222250" cy="22225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4" name="Oval 18"/>
          <p:cNvSpPr>
            <a:spLocks/>
          </p:cNvSpPr>
          <p:nvPr/>
        </p:nvSpPr>
        <p:spPr bwMode="auto">
          <a:xfrm>
            <a:off x="6143625" y="3527425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5" name="Oval 19"/>
          <p:cNvSpPr>
            <a:spLocks/>
          </p:cNvSpPr>
          <p:nvPr/>
        </p:nvSpPr>
        <p:spPr bwMode="auto">
          <a:xfrm>
            <a:off x="6108700" y="4429125"/>
            <a:ext cx="222250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6" name="Oval 20"/>
          <p:cNvSpPr>
            <a:spLocks/>
          </p:cNvSpPr>
          <p:nvPr/>
        </p:nvSpPr>
        <p:spPr bwMode="auto">
          <a:xfrm>
            <a:off x="6831013" y="3143250"/>
            <a:ext cx="223837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7" name="Oval 21"/>
          <p:cNvSpPr>
            <a:spLocks/>
          </p:cNvSpPr>
          <p:nvPr/>
        </p:nvSpPr>
        <p:spPr bwMode="auto">
          <a:xfrm>
            <a:off x="7331075" y="3670300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3798" name="Oval 22"/>
          <p:cNvSpPr>
            <a:spLocks/>
          </p:cNvSpPr>
          <p:nvPr/>
        </p:nvSpPr>
        <p:spPr bwMode="auto">
          <a:xfrm>
            <a:off x="6384925" y="5045075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AutoShape 2"/>
          <p:cNvSpPr>
            <a:spLocks/>
          </p:cNvSpPr>
          <p:nvPr/>
        </p:nvSpPr>
        <p:spPr bwMode="auto">
          <a:xfrm>
            <a:off x="5062538" y="1339850"/>
            <a:ext cx="3741737" cy="5126038"/>
          </a:xfrm>
          <a:prstGeom prst="roundRect">
            <a:avLst>
              <a:gd name="adj" fmla="val 3579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/>
          </p:cNvSpPr>
          <p:nvPr/>
        </p:nvSpPr>
        <p:spPr bwMode="auto">
          <a:xfrm>
            <a:off x="223838" y="1366838"/>
            <a:ext cx="4348162" cy="344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01638" indent="-401638" algn="l" defTabSz="642938">
              <a:spcBef>
                <a:spcPts val="1688"/>
              </a:spcBef>
              <a:buFontTx/>
              <a:buAutoNum type="arabicPeriod"/>
            </a:pPr>
            <a:r>
              <a:rPr lang="en-US" sz="2500">
                <a:solidFill>
                  <a:srgbClr val="16232C"/>
                </a:solidFill>
                <a:latin typeface="Helvetica Neue Bold Condensed" charset="0"/>
                <a:sym typeface="Helvetica Neue Bold Condensed" charset="0"/>
              </a:rPr>
              <a:t>Create a maximal arborescence of the graph using the method of Chu, Liu, and Edwards.</a:t>
            </a:r>
          </a:p>
          <a:p>
            <a:pPr marL="401638" indent="-401638" algn="l" defTabSz="642938">
              <a:spcBef>
                <a:spcPts val="1688"/>
              </a:spcBef>
              <a:buFontTx/>
              <a:buChar char="•"/>
            </a:pPr>
            <a:r>
              <a:rPr lang="en-US" sz="2500">
                <a:solidFill>
                  <a:srgbClr val="16232C"/>
                </a:solidFill>
                <a:latin typeface="Helvetica Neue Bold Condensed" charset="0"/>
                <a:sym typeface="Helvetica Neue Bold Condensed" charset="0"/>
              </a:rPr>
              <a:t>Add back edges if they create bulges (undirected cycles) of length greater than </a:t>
            </a:r>
            <a:r>
              <a:rPr lang="en-US" sz="2500" b="1" i="1">
                <a:solidFill>
                  <a:srgbClr val="16232C"/>
                </a:solidFill>
                <a:latin typeface="Helvetica Neue" charset="0"/>
                <a:sym typeface="Helvetica Neue" charset="0"/>
              </a:rPr>
              <a:t>U</a:t>
            </a:r>
            <a:r>
              <a:rPr lang="en-US" sz="2500">
                <a:solidFill>
                  <a:srgbClr val="16232C"/>
                </a:solidFill>
                <a:latin typeface="Helvetica Neue Bold Condensed" charset="0"/>
                <a:sym typeface="Helvetica Neue Bold Condensed" charset="0"/>
              </a:rPr>
              <a:t>.</a:t>
            </a:r>
          </a:p>
        </p:txBody>
      </p:sp>
      <p:sp>
        <p:nvSpPr>
          <p:cNvPr id="204804" name="AutoShape 4"/>
          <p:cNvSpPr>
            <a:spLocks/>
          </p:cNvSpPr>
          <p:nvPr/>
        </p:nvSpPr>
        <p:spPr bwMode="auto">
          <a:xfrm>
            <a:off x="6492875" y="1582738"/>
            <a:ext cx="36513" cy="938212"/>
          </a:xfrm>
          <a:custGeom>
            <a:avLst/>
            <a:gdLst>
              <a:gd name="T0" fmla="*/ 0 w 21600"/>
              <a:gd name="T1" fmla="*/ 0 h 21600"/>
              <a:gd name="T2" fmla="*/ 29814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05" name="AutoShape 5"/>
          <p:cNvSpPr>
            <a:spLocks/>
          </p:cNvSpPr>
          <p:nvPr/>
        </p:nvSpPr>
        <p:spPr bwMode="auto">
          <a:xfrm>
            <a:off x="6529388" y="2743200"/>
            <a:ext cx="328612" cy="293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6909" y="3534"/>
                  <a:pt x="10854" y="5549"/>
                  <a:pt x="14561" y="9256"/>
                </a:cubicBezTo>
                <a:cubicBezTo>
                  <a:pt x="18268" y="12963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06" name="AutoShape 6"/>
          <p:cNvSpPr>
            <a:spLocks/>
          </p:cNvSpPr>
          <p:nvPr/>
        </p:nvSpPr>
        <p:spPr bwMode="auto">
          <a:xfrm>
            <a:off x="6262688" y="2743200"/>
            <a:ext cx="239712" cy="685800"/>
          </a:xfrm>
          <a:custGeom>
            <a:avLst/>
            <a:gdLst>
              <a:gd name="T0" fmla="*/ 2147483647 w 18865"/>
              <a:gd name="T1" fmla="*/ 0 h 21600"/>
              <a:gd name="T2" fmla="*/ 828459170 w 18865"/>
              <a:gd name="T3" fmla="*/ 2147483647 h 21600"/>
              <a:gd name="T4" fmla="*/ 618444861 w 18865"/>
              <a:gd name="T5" fmla="*/ 2147483647 h 21600"/>
              <a:gd name="T6" fmla="*/ 0 60000 65536"/>
              <a:gd name="T7" fmla="*/ 0 60000 65536"/>
              <a:gd name="T8" fmla="*/ 0 60000 65536"/>
              <a:gd name="T9" fmla="*/ 0 w 18865"/>
              <a:gd name="T10" fmla="*/ 0 h 21600"/>
              <a:gd name="T11" fmla="*/ 18865 w 18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65" h="21600">
                <a:moveTo>
                  <a:pt x="18865" y="0"/>
                </a:moveTo>
                <a:cubicBezTo>
                  <a:pt x="18865" y="0"/>
                  <a:pt x="7738" y="4281"/>
                  <a:pt x="2501" y="9514"/>
                </a:cubicBezTo>
                <a:cubicBezTo>
                  <a:pt x="-2735" y="14747"/>
                  <a:pt x="1867" y="21600"/>
                  <a:pt x="1867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07" name="AutoShape 7"/>
          <p:cNvSpPr>
            <a:spLocks/>
          </p:cNvSpPr>
          <p:nvPr/>
        </p:nvSpPr>
        <p:spPr bwMode="auto">
          <a:xfrm>
            <a:off x="6456363" y="3208338"/>
            <a:ext cx="508000" cy="354012"/>
          </a:xfrm>
          <a:custGeom>
            <a:avLst/>
            <a:gdLst>
              <a:gd name="T0" fmla="*/ 2147483647 w 21600"/>
              <a:gd name="T1" fmla="*/ 1949652488 h 19238"/>
              <a:gd name="T2" fmla="*/ 2147483647 w 21600"/>
              <a:gd name="T3" fmla="*/ 2147483647 h 19238"/>
              <a:gd name="T4" fmla="*/ 0 w 21600"/>
              <a:gd name="T5" fmla="*/ 2147483647 h 19238"/>
              <a:gd name="T6" fmla="*/ 0 60000 65536"/>
              <a:gd name="T7" fmla="*/ 0 60000 65536"/>
              <a:gd name="T8" fmla="*/ 0 60000 65536"/>
              <a:gd name="T9" fmla="*/ 0 w 21600"/>
              <a:gd name="T10" fmla="*/ 0 h 19238"/>
              <a:gd name="T11" fmla="*/ 21600 w 21600"/>
              <a:gd name="T12" fmla="*/ 19238 h 192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238">
                <a:moveTo>
                  <a:pt x="21600" y="924"/>
                </a:moveTo>
                <a:cubicBezTo>
                  <a:pt x="21600" y="924"/>
                  <a:pt x="21600" y="-2362"/>
                  <a:pt x="14485" y="3389"/>
                </a:cubicBezTo>
                <a:cubicBezTo>
                  <a:pt x="7370" y="9140"/>
                  <a:pt x="0" y="19238"/>
                  <a:pt x="0" y="19238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08" name="AutoShape 8"/>
          <p:cNvSpPr>
            <a:spLocks/>
          </p:cNvSpPr>
          <p:nvPr/>
        </p:nvSpPr>
        <p:spPr bwMode="auto">
          <a:xfrm>
            <a:off x="6038850" y="3759200"/>
            <a:ext cx="166688" cy="598488"/>
          </a:xfrm>
          <a:custGeom>
            <a:avLst/>
            <a:gdLst>
              <a:gd name="T0" fmla="*/ 1263307618 w 17865"/>
              <a:gd name="T1" fmla="*/ 0 h 21600"/>
              <a:gd name="T2" fmla="*/ 71135092 w 17865"/>
              <a:gd name="T3" fmla="*/ 2147483647 h 21600"/>
              <a:gd name="T4" fmla="*/ 655944546 w 17865"/>
              <a:gd name="T5" fmla="*/ 2147483647 h 21600"/>
              <a:gd name="T6" fmla="*/ 0 60000 65536"/>
              <a:gd name="T7" fmla="*/ 0 60000 65536"/>
              <a:gd name="T8" fmla="*/ 0 60000 65536"/>
              <a:gd name="T9" fmla="*/ 0 w 17865"/>
              <a:gd name="T10" fmla="*/ 0 h 21600"/>
              <a:gd name="T11" fmla="*/ 17865 w 17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65" h="21600">
                <a:moveTo>
                  <a:pt x="17865" y="0"/>
                </a:moveTo>
                <a:cubicBezTo>
                  <a:pt x="7122" y="5443"/>
                  <a:pt x="6095" y="967"/>
                  <a:pt x="1006" y="7093"/>
                </a:cubicBezTo>
                <a:cubicBezTo>
                  <a:pt x="-3735" y="12798"/>
                  <a:pt x="9276" y="21600"/>
                  <a:pt x="9276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09" name="AutoShape 9"/>
          <p:cNvSpPr>
            <a:spLocks/>
          </p:cNvSpPr>
          <p:nvPr/>
        </p:nvSpPr>
        <p:spPr bwMode="auto">
          <a:xfrm>
            <a:off x="6429375" y="3357563"/>
            <a:ext cx="554038" cy="1089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0"/>
                </a:moveTo>
                <a:cubicBezTo>
                  <a:pt x="21600" y="14647"/>
                  <a:pt x="19974" y="12039"/>
                  <a:pt x="18813" y="14695"/>
                </a:cubicBezTo>
                <a:cubicBezTo>
                  <a:pt x="16682" y="19569"/>
                  <a:pt x="0" y="21600"/>
                  <a:pt x="0" y="21600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0" name="AutoShape 10"/>
          <p:cNvSpPr>
            <a:spLocks/>
          </p:cNvSpPr>
          <p:nvPr/>
        </p:nvSpPr>
        <p:spPr bwMode="auto">
          <a:xfrm>
            <a:off x="5607050" y="2297113"/>
            <a:ext cx="822325" cy="2105025"/>
          </a:xfrm>
          <a:custGeom>
            <a:avLst/>
            <a:gdLst>
              <a:gd name="T0" fmla="*/ 2147483647 w 20998"/>
              <a:gd name="T1" fmla="*/ 2147483647 h 21600"/>
              <a:gd name="T2" fmla="*/ 552745841 w 20998"/>
              <a:gd name="T3" fmla="*/ 2147483647 h 21600"/>
              <a:gd name="T4" fmla="*/ 2147483647 w 20998"/>
              <a:gd name="T5" fmla="*/ 0 h 21600"/>
              <a:gd name="T6" fmla="*/ 2147483647 w 20998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0998"/>
              <a:gd name="T13" fmla="*/ 0 h 21600"/>
              <a:gd name="T14" fmla="*/ 20998 w 20998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98" h="21600">
                <a:moveTo>
                  <a:pt x="11871" y="21600"/>
                </a:moveTo>
                <a:cubicBezTo>
                  <a:pt x="7536" y="20256"/>
                  <a:pt x="455" y="14785"/>
                  <a:pt x="6" y="9135"/>
                </a:cubicBezTo>
                <a:cubicBezTo>
                  <a:pt x="-602" y="1466"/>
                  <a:pt x="8264" y="0"/>
                  <a:pt x="11871" y="0"/>
                </a:cubicBezTo>
                <a:cubicBezTo>
                  <a:pt x="18564" y="0"/>
                  <a:pt x="20998" y="3086"/>
                  <a:pt x="20998" y="3086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1" name="AutoShape 11"/>
          <p:cNvSpPr>
            <a:spLocks/>
          </p:cNvSpPr>
          <p:nvPr/>
        </p:nvSpPr>
        <p:spPr bwMode="auto">
          <a:xfrm>
            <a:off x="7083425" y="3251200"/>
            <a:ext cx="363538" cy="320675"/>
          </a:xfrm>
          <a:custGeom>
            <a:avLst/>
            <a:gdLst>
              <a:gd name="T0" fmla="*/ 0 w 21600"/>
              <a:gd name="T1" fmla="*/ 0 h 18555"/>
              <a:gd name="T2" fmla="*/ 2147483647 w 21600"/>
              <a:gd name="T3" fmla="*/ 2147483647 h 18555"/>
              <a:gd name="T4" fmla="*/ 2147483647 w 21600"/>
              <a:gd name="T5" fmla="*/ 2147483647 h 18555"/>
              <a:gd name="T6" fmla="*/ 0 60000 65536"/>
              <a:gd name="T7" fmla="*/ 0 60000 65536"/>
              <a:gd name="T8" fmla="*/ 0 60000 65536"/>
              <a:gd name="T9" fmla="*/ 0 w 21600"/>
              <a:gd name="T10" fmla="*/ 0 h 18555"/>
              <a:gd name="T11" fmla="*/ 21600 w 21600"/>
              <a:gd name="T12" fmla="*/ 18555 h 185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555">
                <a:moveTo>
                  <a:pt x="0" y="0"/>
                </a:moveTo>
                <a:cubicBezTo>
                  <a:pt x="5666" y="1375"/>
                  <a:pt x="8062" y="-3045"/>
                  <a:pt x="16815" y="9954"/>
                </a:cubicBezTo>
                <a:cubicBezTo>
                  <a:pt x="19830" y="14432"/>
                  <a:pt x="21600" y="18555"/>
                  <a:pt x="21600" y="18555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2" name="AutoShape 12"/>
          <p:cNvSpPr>
            <a:spLocks/>
          </p:cNvSpPr>
          <p:nvPr/>
        </p:nvSpPr>
        <p:spPr bwMode="auto">
          <a:xfrm>
            <a:off x="6227763" y="4538663"/>
            <a:ext cx="266700" cy="5429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6750" y="12000"/>
                  <a:pt x="21600" y="21600"/>
                  <a:pt x="21600" y="21600"/>
                </a:cubicBezTo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3" name="AutoShape 13"/>
          <p:cNvSpPr>
            <a:spLocks/>
          </p:cNvSpPr>
          <p:nvPr/>
        </p:nvSpPr>
        <p:spPr bwMode="auto">
          <a:xfrm>
            <a:off x="6680200" y="3798888"/>
            <a:ext cx="752475" cy="11668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21600" y="0"/>
                </a:moveTo>
                <a:cubicBezTo>
                  <a:pt x="12966" y="14254"/>
                  <a:pt x="0" y="21600"/>
                  <a:pt x="0" y="21600"/>
                </a:cubicBezTo>
              </a:path>
            </a:pathLst>
          </a:custGeom>
          <a:noFill/>
          <a:ln w="50800">
            <a:solidFill>
              <a:srgbClr val="00008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4" name="AutoShape 14"/>
          <p:cNvSpPr>
            <a:spLocks/>
          </p:cNvSpPr>
          <p:nvPr/>
        </p:nvSpPr>
        <p:spPr bwMode="auto">
          <a:xfrm>
            <a:off x="7572375" y="3535363"/>
            <a:ext cx="728663" cy="403225"/>
          </a:xfrm>
          <a:custGeom>
            <a:avLst/>
            <a:gdLst>
              <a:gd name="T0" fmla="*/ 0 w 20436"/>
              <a:gd name="T1" fmla="*/ 2147483647 h 16245"/>
              <a:gd name="T2" fmla="*/ 2147483647 w 20436"/>
              <a:gd name="T3" fmla="*/ 2147483647 h 16245"/>
              <a:gd name="T4" fmla="*/ 2147483647 w 20436"/>
              <a:gd name="T5" fmla="*/ 2147483647 h 16245"/>
              <a:gd name="T6" fmla="*/ 2147483647 w 20436"/>
              <a:gd name="T7" fmla="*/ 2147483647 h 16245"/>
              <a:gd name="T8" fmla="*/ 0 60000 65536"/>
              <a:gd name="T9" fmla="*/ 0 60000 65536"/>
              <a:gd name="T10" fmla="*/ 0 60000 65536"/>
              <a:gd name="T11" fmla="*/ 0 60000 65536"/>
              <a:gd name="T12" fmla="*/ 0 w 20436"/>
              <a:gd name="T13" fmla="*/ 0 h 16245"/>
              <a:gd name="T14" fmla="*/ 20436 w 20436"/>
              <a:gd name="T15" fmla="*/ 16245 h 162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36" h="16245">
                <a:moveTo>
                  <a:pt x="0" y="8827"/>
                </a:moveTo>
                <a:cubicBezTo>
                  <a:pt x="11285" y="-264"/>
                  <a:pt x="14471" y="-2311"/>
                  <a:pt x="17762" y="2537"/>
                </a:cubicBezTo>
                <a:cubicBezTo>
                  <a:pt x="21054" y="7386"/>
                  <a:pt x="21600" y="10168"/>
                  <a:pt x="17762" y="15101"/>
                </a:cubicBezTo>
                <a:cubicBezTo>
                  <a:pt x="14504" y="19289"/>
                  <a:pt x="2351" y="10645"/>
                  <a:pt x="2351" y="10645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5" name="AutoShape 15"/>
          <p:cNvSpPr>
            <a:spLocks/>
          </p:cNvSpPr>
          <p:nvPr/>
        </p:nvSpPr>
        <p:spPr bwMode="auto">
          <a:xfrm>
            <a:off x="6529388" y="5141913"/>
            <a:ext cx="49212" cy="842962"/>
          </a:xfrm>
          <a:custGeom>
            <a:avLst/>
            <a:gdLst>
              <a:gd name="T0" fmla="*/ 0 w 21600"/>
              <a:gd name="T1" fmla="*/ 0 h 21600"/>
              <a:gd name="T2" fmla="*/ 1325986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0" y="6171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6" name="Oval 16"/>
          <p:cNvSpPr>
            <a:spLocks/>
          </p:cNvSpPr>
          <p:nvPr/>
        </p:nvSpPr>
        <p:spPr bwMode="auto">
          <a:xfrm>
            <a:off x="6438900" y="2608263"/>
            <a:ext cx="222250" cy="22225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7" name="Oval 17"/>
          <p:cNvSpPr>
            <a:spLocks/>
          </p:cNvSpPr>
          <p:nvPr/>
        </p:nvSpPr>
        <p:spPr bwMode="auto">
          <a:xfrm>
            <a:off x="6143625" y="3527425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8" name="Oval 18"/>
          <p:cNvSpPr>
            <a:spLocks/>
          </p:cNvSpPr>
          <p:nvPr/>
        </p:nvSpPr>
        <p:spPr bwMode="auto">
          <a:xfrm>
            <a:off x="6108700" y="4429125"/>
            <a:ext cx="222250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19" name="Oval 19"/>
          <p:cNvSpPr>
            <a:spLocks/>
          </p:cNvSpPr>
          <p:nvPr/>
        </p:nvSpPr>
        <p:spPr bwMode="auto">
          <a:xfrm>
            <a:off x="6831013" y="3143250"/>
            <a:ext cx="223837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0" name="Oval 20"/>
          <p:cNvSpPr>
            <a:spLocks/>
          </p:cNvSpPr>
          <p:nvPr/>
        </p:nvSpPr>
        <p:spPr bwMode="auto">
          <a:xfrm>
            <a:off x="7331075" y="3670300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1" name="Oval 21"/>
          <p:cNvSpPr>
            <a:spLocks/>
          </p:cNvSpPr>
          <p:nvPr/>
        </p:nvSpPr>
        <p:spPr bwMode="auto">
          <a:xfrm>
            <a:off x="6384925" y="5045075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2" name="Rectangle 22"/>
          <p:cNvSpPr>
            <a:spLocks/>
          </p:cNvSpPr>
          <p:nvPr/>
        </p:nvSpPr>
        <p:spPr bwMode="auto">
          <a:xfrm>
            <a:off x="893763" y="179388"/>
            <a:ext cx="7358062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3400">
                <a:latin typeface="Helvetica Neue Bold Condensed" charset="0"/>
                <a:sym typeface="Helvetica Neue Bold Condensed" charset="0"/>
              </a:rPr>
              <a:t>Heuristic solution to the MSLG problem</a:t>
            </a:r>
            <a:r>
              <a:rPr lang="en-US" sz="5900">
                <a:latin typeface="Helvetica Neue Bold Condensed" charset="0"/>
                <a:sym typeface="Helvetica Neue Bold Condensed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AutoShape 2"/>
          <p:cNvSpPr>
            <a:spLocks/>
          </p:cNvSpPr>
          <p:nvPr/>
        </p:nvSpPr>
        <p:spPr bwMode="auto">
          <a:xfrm>
            <a:off x="5062538" y="1339850"/>
            <a:ext cx="3741737" cy="5126038"/>
          </a:xfrm>
          <a:prstGeom prst="roundRect">
            <a:avLst>
              <a:gd name="adj" fmla="val 3579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05827" name="Rectangle 3"/>
          <p:cNvSpPr>
            <a:spLocks/>
          </p:cNvSpPr>
          <p:nvPr/>
        </p:nvSpPr>
        <p:spPr bwMode="auto">
          <a:xfrm>
            <a:off x="223838" y="1357313"/>
            <a:ext cx="4348162" cy="5045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01638" indent="-401638" algn="l" defTabSz="642938">
              <a:spcBef>
                <a:spcPts val="1688"/>
              </a:spcBef>
              <a:buFontTx/>
              <a:buAutoNum type="arabicPeriod"/>
            </a:pPr>
            <a:r>
              <a:rPr lang="en-US" sz="2500">
                <a:solidFill>
                  <a:srgbClr val="17252F"/>
                </a:solidFill>
                <a:latin typeface="Helvetica Neue Bold Condensed" charset="0"/>
                <a:sym typeface="Helvetica Neue Bold Condensed" charset="0"/>
              </a:rPr>
              <a:t>Create a maximal arborescence of the graph using the method of Chu, Liu, and Edwards.</a:t>
            </a:r>
          </a:p>
          <a:p>
            <a:pPr marL="401638" indent="-401638" algn="l" defTabSz="642938">
              <a:spcBef>
                <a:spcPts val="1688"/>
              </a:spcBef>
              <a:buFontTx/>
              <a:buChar char="•"/>
            </a:pPr>
            <a:r>
              <a:rPr lang="en-US" sz="2500">
                <a:solidFill>
                  <a:srgbClr val="17252F"/>
                </a:solidFill>
                <a:latin typeface="Helvetica Neue Bold Condensed" charset="0"/>
                <a:sym typeface="Helvetica Neue Bold Condensed" charset="0"/>
              </a:rPr>
              <a:t>Add back edges if they create bulges (undirected cycles) of length greater than </a:t>
            </a:r>
            <a:r>
              <a:rPr lang="en-US" sz="2500" b="1" i="1">
                <a:solidFill>
                  <a:srgbClr val="17252F"/>
                </a:solidFill>
                <a:latin typeface="Helvetica Neue" charset="0"/>
                <a:sym typeface="Helvetica Neue" charset="0"/>
              </a:rPr>
              <a:t>U</a:t>
            </a:r>
            <a:r>
              <a:rPr lang="en-US" sz="2500">
                <a:solidFill>
                  <a:srgbClr val="17252F"/>
                </a:solidFill>
                <a:latin typeface="Helvetica Neue Bold Condensed" charset="0"/>
                <a:sym typeface="Helvetica Neue Bold Condensed" charset="0"/>
              </a:rPr>
              <a:t>.</a:t>
            </a:r>
          </a:p>
          <a:p>
            <a:pPr marL="401638" indent="-401638" algn="l" defTabSz="642938">
              <a:spcBef>
                <a:spcPts val="1688"/>
              </a:spcBef>
              <a:buFontTx/>
              <a:buChar char="•"/>
            </a:pPr>
            <a:r>
              <a:rPr lang="en-US" sz="2500">
                <a:solidFill>
                  <a:srgbClr val="17252F"/>
                </a:solidFill>
                <a:latin typeface="Helvetica Neue Bold Condensed" charset="0"/>
                <a:sym typeface="Helvetica Neue Bold Condensed" charset="0"/>
              </a:rPr>
              <a:t>Add back edges if they create whirls (directed cycles) of length greater than </a:t>
            </a:r>
            <a:r>
              <a:rPr lang="en-US" sz="2500" b="1" i="1">
                <a:solidFill>
                  <a:srgbClr val="17252F"/>
                </a:solidFill>
                <a:latin typeface="Helvetica Neue" charset="0"/>
                <a:sym typeface="Helvetica Neue" charset="0"/>
              </a:rPr>
              <a:t>D</a:t>
            </a:r>
            <a:r>
              <a:rPr lang="en-US" sz="2500">
                <a:solidFill>
                  <a:srgbClr val="17252F"/>
                </a:solidFill>
                <a:latin typeface="Helvetica Neue Bold Condensed" charset="0"/>
                <a:sym typeface="Helvetica Neue Bold Condensed" charset="0"/>
              </a:rPr>
              <a:t>.</a:t>
            </a:r>
          </a:p>
        </p:txBody>
      </p:sp>
      <p:sp>
        <p:nvSpPr>
          <p:cNvPr id="205828" name="AutoShape 4"/>
          <p:cNvSpPr>
            <a:spLocks/>
          </p:cNvSpPr>
          <p:nvPr/>
        </p:nvSpPr>
        <p:spPr bwMode="auto">
          <a:xfrm>
            <a:off x="6492875" y="1582738"/>
            <a:ext cx="36513" cy="938212"/>
          </a:xfrm>
          <a:custGeom>
            <a:avLst/>
            <a:gdLst>
              <a:gd name="T0" fmla="*/ 0 w 21600"/>
              <a:gd name="T1" fmla="*/ 0 h 21600"/>
              <a:gd name="T2" fmla="*/ 29814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29" name="AutoShape 5"/>
          <p:cNvSpPr>
            <a:spLocks/>
          </p:cNvSpPr>
          <p:nvPr/>
        </p:nvSpPr>
        <p:spPr bwMode="auto">
          <a:xfrm>
            <a:off x="6529388" y="2743200"/>
            <a:ext cx="328612" cy="293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cubicBezTo>
                  <a:pt x="6909" y="3534"/>
                  <a:pt x="10854" y="5549"/>
                  <a:pt x="14561" y="9256"/>
                </a:cubicBezTo>
                <a:cubicBezTo>
                  <a:pt x="18268" y="12963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0" name="AutoShape 6"/>
          <p:cNvSpPr>
            <a:spLocks/>
          </p:cNvSpPr>
          <p:nvPr/>
        </p:nvSpPr>
        <p:spPr bwMode="auto">
          <a:xfrm>
            <a:off x="6262688" y="2743200"/>
            <a:ext cx="239712" cy="685800"/>
          </a:xfrm>
          <a:custGeom>
            <a:avLst/>
            <a:gdLst>
              <a:gd name="T0" fmla="*/ 2147483647 w 18865"/>
              <a:gd name="T1" fmla="*/ 0 h 21600"/>
              <a:gd name="T2" fmla="*/ 828459170 w 18865"/>
              <a:gd name="T3" fmla="*/ 2147483647 h 21600"/>
              <a:gd name="T4" fmla="*/ 618444861 w 18865"/>
              <a:gd name="T5" fmla="*/ 2147483647 h 21600"/>
              <a:gd name="T6" fmla="*/ 0 60000 65536"/>
              <a:gd name="T7" fmla="*/ 0 60000 65536"/>
              <a:gd name="T8" fmla="*/ 0 60000 65536"/>
              <a:gd name="T9" fmla="*/ 0 w 18865"/>
              <a:gd name="T10" fmla="*/ 0 h 21600"/>
              <a:gd name="T11" fmla="*/ 18865 w 18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65" h="21600">
                <a:moveTo>
                  <a:pt x="18865" y="0"/>
                </a:moveTo>
                <a:cubicBezTo>
                  <a:pt x="18865" y="0"/>
                  <a:pt x="7738" y="4281"/>
                  <a:pt x="2501" y="9514"/>
                </a:cubicBezTo>
                <a:cubicBezTo>
                  <a:pt x="-2735" y="14747"/>
                  <a:pt x="1867" y="21600"/>
                  <a:pt x="1867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1" name="AutoShape 7"/>
          <p:cNvSpPr>
            <a:spLocks/>
          </p:cNvSpPr>
          <p:nvPr/>
        </p:nvSpPr>
        <p:spPr bwMode="auto">
          <a:xfrm>
            <a:off x="6456363" y="3208338"/>
            <a:ext cx="508000" cy="354012"/>
          </a:xfrm>
          <a:custGeom>
            <a:avLst/>
            <a:gdLst>
              <a:gd name="T0" fmla="*/ 2147483647 w 21600"/>
              <a:gd name="T1" fmla="*/ 1949652488 h 19238"/>
              <a:gd name="T2" fmla="*/ 2147483647 w 21600"/>
              <a:gd name="T3" fmla="*/ 2147483647 h 19238"/>
              <a:gd name="T4" fmla="*/ 0 w 21600"/>
              <a:gd name="T5" fmla="*/ 2147483647 h 19238"/>
              <a:gd name="T6" fmla="*/ 0 60000 65536"/>
              <a:gd name="T7" fmla="*/ 0 60000 65536"/>
              <a:gd name="T8" fmla="*/ 0 60000 65536"/>
              <a:gd name="T9" fmla="*/ 0 w 21600"/>
              <a:gd name="T10" fmla="*/ 0 h 19238"/>
              <a:gd name="T11" fmla="*/ 21600 w 21600"/>
              <a:gd name="T12" fmla="*/ 19238 h 192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9238">
                <a:moveTo>
                  <a:pt x="21600" y="924"/>
                </a:moveTo>
                <a:cubicBezTo>
                  <a:pt x="21600" y="924"/>
                  <a:pt x="21600" y="-2362"/>
                  <a:pt x="14485" y="3389"/>
                </a:cubicBezTo>
                <a:cubicBezTo>
                  <a:pt x="7370" y="9140"/>
                  <a:pt x="0" y="19238"/>
                  <a:pt x="0" y="19238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2" name="AutoShape 8"/>
          <p:cNvSpPr>
            <a:spLocks/>
          </p:cNvSpPr>
          <p:nvPr/>
        </p:nvSpPr>
        <p:spPr bwMode="auto">
          <a:xfrm>
            <a:off x="6038850" y="3759200"/>
            <a:ext cx="166688" cy="598488"/>
          </a:xfrm>
          <a:custGeom>
            <a:avLst/>
            <a:gdLst>
              <a:gd name="T0" fmla="*/ 1263307618 w 17865"/>
              <a:gd name="T1" fmla="*/ 0 h 21600"/>
              <a:gd name="T2" fmla="*/ 71135092 w 17865"/>
              <a:gd name="T3" fmla="*/ 2147483647 h 21600"/>
              <a:gd name="T4" fmla="*/ 655944546 w 17865"/>
              <a:gd name="T5" fmla="*/ 2147483647 h 21600"/>
              <a:gd name="T6" fmla="*/ 0 60000 65536"/>
              <a:gd name="T7" fmla="*/ 0 60000 65536"/>
              <a:gd name="T8" fmla="*/ 0 60000 65536"/>
              <a:gd name="T9" fmla="*/ 0 w 17865"/>
              <a:gd name="T10" fmla="*/ 0 h 21600"/>
              <a:gd name="T11" fmla="*/ 17865 w 178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865" h="21600">
                <a:moveTo>
                  <a:pt x="17865" y="0"/>
                </a:moveTo>
                <a:cubicBezTo>
                  <a:pt x="7122" y="5443"/>
                  <a:pt x="6095" y="967"/>
                  <a:pt x="1006" y="7093"/>
                </a:cubicBezTo>
                <a:cubicBezTo>
                  <a:pt x="-3735" y="12798"/>
                  <a:pt x="9276" y="21600"/>
                  <a:pt x="9276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3" name="AutoShape 9"/>
          <p:cNvSpPr>
            <a:spLocks/>
          </p:cNvSpPr>
          <p:nvPr/>
        </p:nvSpPr>
        <p:spPr bwMode="auto">
          <a:xfrm>
            <a:off x="6429375" y="3357563"/>
            <a:ext cx="554038" cy="10890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21600" y="0"/>
                </a:moveTo>
                <a:cubicBezTo>
                  <a:pt x="21600" y="14647"/>
                  <a:pt x="19974" y="12039"/>
                  <a:pt x="18813" y="14695"/>
                </a:cubicBezTo>
                <a:cubicBezTo>
                  <a:pt x="16682" y="19569"/>
                  <a:pt x="0" y="21600"/>
                  <a:pt x="0" y="21600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4" name="AutoShape 10"/>
          <p:cNvSpPr>
            <a:spLocks/>
          </p:cNvSpPr>
          <p:nvPr/>
        </p:nvSpPr>
        <p:spPr bwMode="auto">
          <a:xfrm>
            <a:off x="5607050" y="2297113"/>
            <a:ext cx="822325" cy="2105025"/>
          </a:xfrm>
          <a:custGeom>
            <a:avLst/>
            <a:gdLst>
              <a:gd name="T0" fmla="*/ 2147483647 w 20998"/>
              <a:gd name="T1" fmla="*/ 2147483647 h 21600"/>
              <a:gd name="T2" fmla="*/ 552745841 w 20998"/>
              <a:gd name="T3" fmla="*/ 2147483647 h 21600"/>
              <a:gd name="T4" fmla="*/ 2147483647 w 20998"/>
              <a:gd name="T5" fmla="*/ 0 h 21600"/>
              <a:gd name="T6" fmla="*/ 2147483647 w 20998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0998"/>
              <a:gd name="T13" fmla="*/ 0 h 21600"/>
              <a:gd name="T14" fmla="*/ 20998 w 20998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98" h="21600">
                <a:moveTo>
                  <a:pt x="11871" y="21600"/>
                </a:moveTo>
                <a:cubicBezTo>
                  <a:pt x="7536" y="20256"/>
                  <a:pt x="455" y="14785"/>
                  <a:pt x="6" y="9135"/>
                </a:cubicBezTo>
                <a:cubicBezTo>
                  <a:pt x="-602" y="1466"/>
                  <a:pt x="8264" y="0"/>
                  <a:pt x="11871" y="0"/>
                </a:cubicBezTo>
                <a:cubicBezTo>
                  <a:pt x="18564" y="0"/>
                  <a:pt x="20998" y="3086"/>
                  <a:pt x="20998" y="3086"/>
                </a:cubicBezTo>
              </a:path>
            </a:pathLst>
          </a:custGeom>
          <a:noFill/>
          <a:ln w="50800">
            <a:solidFill>
              <a:srgbClr val="8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5" name="AutoShape 11"/>
          <p:cNvSpPr>
            <a:spLocks/>
          </p:cNvSpPr>
          <p:nvPr/>
        </p:nvSpPr>
        <p:spPr bwMode="auto">
          <a:xfrm>
            <a:off x="7083425" y="3251200"/>
            <a:ext cx="363538" cy="320675"/>
          </a:xfrm>
          <a:custGeom>
            <a:avLst/>
            <a:gdLst>
              <a:gd name="T0" fmla="*/ 0 w 21600"/>
              <a:gd name="T1" fmla="*/ 0 h 18555"/>
              <a:gd name="T2" fmla="*/ 2147483647 w 21600"/>
              <a:gd name="T3" fmla="*/ 2147483647 h 18555"/>
              <a:gd name="T4" fmla="*/ 2147483647 w 21600"/>
              <a:gd name="T5" fmla="*/ 2147483647 h 18555"/>
              <a:gd name="T6" fmla="*/ 0 60000 65536"/>
              <a:gd name="T7" fmla="*/ 0 60000 65536"/>
              <a:gd name="T8" fmla="*/ 0 60000 65536"/>
              <a:gd name="T9" fmla="*/ 0 w 21600"/>
              <a:gd name="T10" fmla="*/ 0 h 18555"/>
              <a:gd name="T11" fmla="*/ 21600 w 21600"/>
              <a:gd name="T12" fmla="*/ 18555 h 185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8555">
                <a:moveTo>
                  <a:pt x="0" y="0"/>
                </a:moveTo>
                <a:cubicBezTo>
                  <a:pt x="5666" y="1375"/>
                  <a:pt x="8062" y="-3045"/>
                  <a:pt x="16815" y="9954"/>
                </a:cubicBezTo>
                <a:cubicBezTo>
                  <a:pt x="19830" y="14432"/>
                  <a:pt x="21600" y="18555"/>
                  <a:pt x="21600" y="18555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6" name="AutoShape 12"/>
          <p:cNvSpPr>
            <a:spLocks/>
          </p:cNvSpPr>
          <p:nvPr/>
        </p:nvSpPr>
        <p:spPr bwMode="auto">
          <a:xfrm>
            <a:off x="6227763" y="4538663"/>
            <a:ext cx="266700" cy="5429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6750" y="12000"/>
                  <a:pt x="21600" y="21600"/>
                  <a:pt x="21600" y="21600"/>
                </a:cubicBezTo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7" name="AutoShape 13"/>
          <p:cNvSpPr>
            <a:spLocks/>
          </p:cNvSpPr>
          <p:nvPr/>
        </p:nvSpPr>
        <p:spPr bwMode="auto">
          <a:xfrm>
            <a:off x="6680200" y="3798888"/>
            <a:ext cx="752475" cy="11668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21600" y="0"/>
                </a:moveTo>
                <a:cubicBezTo>
                  <a:pt x="12966" y="14254"/>
                  <a:pt x="0" y="21600"/>
                  <a:pt x="0" y="21600"/>
                </a:cubicBezTo>
              </a:path>
            </a:pathLst>
          </a:custGeom>
          <a:noFill/>
          <a:ln w="50800">
            <a:solidFill>
              <a:srgbClr val="00008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8" name="AutoShape 14"/>
          <p:cNvSpPr>
            <a:spLocks/>
          </p:cNvSpPr>
          <p:nvPr/>
        </p:nvSpPr>
        <p:spPr bwMode="auto">
          <a:xfrm>
            <a:off x="7572375" y="3535363"/>
            <a:ext cx="728663" cy="403225"/>
          </a:xfrm>
          <a:custGeom>
            <a:avLst/>
            <a:gdLst>
              <a:gd name="T0" fmla="*/ 0 w 20436"/>
              <a:gd name="T1" fmla="*/ 2147483647 h 16245"/>
              <a:gd name="T2" fmla="*/ 2147483647 w 20436"/>
              <a:gd name="T3" fmla="*/ 2147483647 h 16245"/>
              <a:gd name="T4" fmla="*/ 2147483647 w 20436"/>
              <a:gd name="T5" fmla="*/ 2147483647 h 16245"/>
              <a:gd name="T6" fmla="*/ 2147483647 w 20436"/>
              <a:gd name="T7" fmla="*/ 2147483647 h 16245"/>
              <a:gd name="T8" fmla="*/ 0 60000 65536"/>
              <a:gd name="T9" fmla="*/ 0 60000 65536"/>
              <a:gd name="T10" fmla="*/ 0 60000 65536"/>
              <a:gd name="T11" fmla="*/ 0 60000 65536"/>
              <a:gd name="T12" fmla="*/ 0 w 20436"/>
              <a:gd name="T13" fmla="*/ 0 h 16245"/>
              <a:gd name="T14" fmla="*/ 20436 w 20436"/>
              <a:gd name="T15" fmla="*/ 16245 h 1624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36" h="16245">
                <a:moveTo>
                  <a:pt x="0" y="8827"/>
                </a:moveTo>
                <a:cubicBezTo>
                  <a:pt x="11285" y="-264"/>
                  <a:pt x="14471" y="-2311"/>
                  <a:pt x="17762" y="2537"/>
                </a:cubicBezTo>
                <a:cubicBezTo>
                  <a:pt x="21054" y="7386"/>
                  <a:pt x="21600" y="10168"/>
                  <a:pt x="17762" y="15101"/>
                </a:cubicBezTo>
                <a:cubicBezTo>
                  <a:pt x="14504" y="19289"/>
                  <a:pt x="2351" y="10645"/>
                  <a:pt x="2351" y="10645"/>
                </a:cubicBezTo>
              </a:path>
            </a:pathLst>
          </a:custGeom>
          <a:noFill/>
          <a:ln w="50800">
            <a:solidFill>
              <a:srgbClr val="CCCCCC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39" name="AutoShape 15"/>
          <p:cNvSpPr>
            <a:spLocks/>
          </p:cNvSpPr>
          <p:nvPr/>
        </p:nvSpPr>
        <p:spPr bwMode="auto">
          <a:xfrm>
            <a:off x="6529388" y="5141913"/>
            <a:ext cx="49212" cy="842962"/>
          </a:xfrm>
          <a:custGeom>
            <a:avLst/>
            <a:gdLst>
              <a:gd name="T0" fmla="*/ 0 w 21600"/>
              <a:gd name="T1" fmla="*/ 0 h 21600"/>
              <a:gd name="T2" fmla="*/ 1325986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cubicBezTo>
                  <a:pt x="0" y="6171"/>
                  <a:pt x="21600" y="21600"/>
                  <a:pt x="21600" y="21600"/>
                </a:cubicBezTo>
              </a:path>
            </a:pathLst>
          </a:cu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0" name="Oval 16"/>
          <p:cNvSpPr>
            <a:spLocks/>
          </p:cNvSpPr>
          <p:nvPr/>
        </p:nvSpPr>
        <p:spPr bwMode="auto">
          <a:xfrm>
            <a:off x="6438900" y="2608263"/>
            <a:ext cx="222250" cy="222250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1" name="Oval 17"/>
          <p:cNvSpPr>
            <a:spLocks/>
          </p:cNvSpPr>
          <p:nvPr/>
        </p:nvSpPr>
        <p:spPr bwMode="auto">
          <a:xfrm>
            <a:off x="6143625" y="3527425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2" name="Oval 18"/>
          <p:cNvSpPr>
            <a:spLocks/>
          </p:cNvSpPr>
          <p:nvPr/>
        </p:nvSpPr>
        <p:spPr bwMode="auto">
          <a:xfrm>
            <a:off x="6108700" y="4429125"/>
            <a:ext cx="222250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3" name="Oval 19"/>
          <p:cNvSpPr>
            <a:spLocks/>
          </p:cNvSpPr>
          <p:nvPr/>
        </p:nvSpPr>
        <p:spPr bwMode="auto">
          <a:xfrm>
            <a:off x="6831013" y="3143250"/>
            <a:ext cx="223837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4" name="Oval 20"/>
          <p:cNvSpPr>
            <a:spLocks/>
          </p:cNvSpPr>
          <p:nvPr/>
        </p:nvSpPr>
        <p:spPr bwMode="auto">
          <a:xfrm>
            <a:off x="7331075" y="3670300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5" name="Oval 21"/>
          <p:cNvSpPr>
            <a:spLocks/>
          </p:cNvSpPr>
          <p:nvPr/>
        </p:nvSpPr>
        <p:spPr bwMode="auto">
          <a:xfrm>
            <a:off x="6384925" y="5045075"/>
            <a:ext cx="223838" cy="223838"/>
          </a:xfrm>
          <a:prstGeom prst="ellipse">
            <a:avLst/>
          </a:prstGeom>
          <a:solidFill>
            <a:srgbClr val="CCCCCC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846" name="Rectangle 22"/>
          <p:cNvSpPr>
            <a:spLocks/>
          </p:cNvSpPr>
          <p:nvPr/>
        </p:nvSpPr>
        <p:spPr bwMode="auto">
          <a:xfrm>
            <a:off x="893763" y="179388"/>
            <a:ext cx="7358062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3400">
                <a:latin typeface="Helvetica Neue Bold Condensed" charset="0"/>
                <a:sym typeface="Helvetica Neue Bold Condensed" charset="0"/>
              </a:rPr>
              <a:t>Heuristic solution to the MSLG problem</a:t>
            </a:r>
            <a:r>
              <a:rPr lang="en-US" sz="5900">
                <a:latin typeface="Helvetica Neue Bold Condensed" charset="0"/>
                <a:sym typeface="Helvetica Neue Bold Condensed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0"/>
            <a:ext cx="8707437" cy="1143000"/>
          </a:xfrm>
        </p:spPr>
        <p:txBody>
          <a:bodyPr rIns="34290"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/>
              <a:t>Sequencing Cyclic Peptides by MS and the Beltway Problem</a:t>
            </a:r>
            <a:endParaRPr lang="en-US" sz="2400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24717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200" y="3109913"/>
            <a:ext cx="694372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2570163" y="1978025"/>
            <a:ext cx="58181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22325"/>
            <a:r>
              <a:rPr lang="en-US" sz="1600" i="1">
                <a:latin typeface="Cochin" pitchFamily="1" charset="0"/>
                <a:sym typeface="Cochin" pitchFamily="1" charset="0"/>
              </a:rPr>
              <a:t>Seglitide: </a:t>
            </a:r>
            <a:r>
              <a:rPr lang="en-US" sz="1600">
                <a:latin typeface="Cochin" pitchFamily="1" charset="0"/>
                <a:sym typeface="Cochin" pitchFamily="1" charset="0"/>
              </a:rPr>
              <a:t>somatostatin receptor antagonist, used experimentally to treat Alzheimer’s disease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509713" y="6553200"/>
            <a:ext cx="7634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 i="1">
                <a:latin typeface="Arial" charset="0"/>
              </a:rPr>
              <a:t>Collaboration with Pieter Dorrestein, UCSD School of Pharmacy (Nature Methods  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AutoShape 2"/>
          <p:cNvSpPr>
            <a:spLocks/>
          </p:cNvSpPr>
          <p:nvPr/>
        </p:nvSpPr>
        <p:spPr bwMode="auto">
          <a:xfrm>
            <a:off x="4759325" y="1562100"/>
            <a:ext cx="3786188" cy="4090988"/>
          </a:xfrm>
          <a:prstGeom prst="roundRect">
            <a:avLst>
              <a:gd name="adj" fmla="val 3537"/>
            </a:avLst>
          </a:prstGeom>
          <a:solidFill>
            <a:srgbClr val="A6B2C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39651" name="AutoShape 3"/>
          <p:cNvSpPr>
            <a:spLocks/>
          </p:cNvSpPr>
          <p:nvPr/>
        </p:nvSpPr>
        <p:spPr bwMode="auto">
          <a:xfrm>
            <a:off x="223838" y="1589088"/>
            <a:ext cx="3786187" cy="4081462"/>
          </a:xfrm>
          <a:prstGeom prst="roundRect">
            <a:avLst>
              <a:gd name="adj" fmla="val 3537"/>
            </a:avLst>
          </a:prstGeom>
          <a:solidFill>
            <a:srgbClr val="A6B2C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4425" y="1682750"/>
            <a:ext cx="741363" cy="3714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6853" name="Rectangle 5"/>
          <p:cNvSpPr>
            <a:spLocks/>
          </p:cNvSpPr>
          <p:nvPr/>
        </p:nvSpPr>
        <p:spPr bwMode="auto">
          <a:xfrm>
            <a:off x="295275" y="1751013"/>
            <a:ext cx="2305050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Input:  repeat graph on </a:t>
            </a:r>
            <a:r>
              <a:rPr lang="en-US" sz="2200" b="1" i="1">
                <a:latin typeface="Helvetica Neue" charset="0"/>
                <a:sym typeface="Helvetica Neue" charset="0"/>
              </a:rPr>
              <a:t>reads</a:t>
            </a:r>
            <a:endParaRPr lang="en-US" sz="2200">
              <a:latin typeface="Helvetica Neue Bold Condensed" charset="0"/>
              <a:sym typeface="Helvetica Neue Bold Condensed" charset="0"/>
            </a:endParaRP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425 Contigs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 N50: 5Kb</a:t>
            </a:r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title"/>
          </p:nvPr>
        </p:nvSpPr>
        <p:spPr>
          <a:xfrm>
            <a:off x="411163" y="142875"/>
            <a:ext cx="8313737" cy="1419225"/>
          </a:xfrm>
        </p:spPr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z="2600" smtClean="0"/>
              <a:t>Example of graph correction on 100 kb of </a:t>
            </a:r>
            <a:r>
              <a:rPr lang="en-US" sz="2600" i="1" smtClean="0"/>
              <a:t>S. pneumoniae </a:t>
            </a:r>
            <a:r>
              <a:rPr lang="en-US" sz="2600" smtClean="0"/>
              <a:t>sequenced by 454 GS20</a:t>
            </a:r>
          </a:p>
        </p:txBody>
      </p:sp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238" y="2178050"/>
            <a:ext cx="862012" cy="320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6856" name="Rectangle 8"/>
          <p:cNvSpPr>
            <a:spLocks/>
          </p:cNvSpPr>
          <p:nvPr/>
        </p:nvSpPr>
        <p:spPr bwMode="auto">
          <a:xfrm>
            <a:off x="4910138" y="1884363"/>
            <a:ext cx="2411412" cy="133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Goal: repeat graph 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  on </a:t>
            </a:r>
            <a:r>
              <a:rPr lang="en-US" sz="2200" b="1" i="1">
                <a:latin typeface="Helvetica Neue" charset="0"/>
                <a:sym typeface="Helvetica Neue" charset="0"/>
              </a:rPr>
              <a:t>genome</a:t>
            </a:r>
            <a:endParaRPr lang="en-US" sz="2200">
              <a:latin typeface="Helvetica Neue Bold Condensed" charset="0"/>
              <a:sym typeface="Helvetica Neue Bold Condensed" charset="0"/>
            </a:endParaRP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- 71 contigs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  N50: 20KB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AutoShape 2"/>
          <p:cNvSpPr>
            <a:spLocks/>
          </p:cNvSpPr>
          <p:nvPr/>
        </p:nvSpPr>
        <p:spPr bwMode="auto">
          <a:xfrm>
            <a:off x="223838" y="1589088"/>
            <a:ext cx="4303712" cy="4081462"/>
          </a:xfrm>
          <a:prstGeom prst="roundRect">
            <a:avLst>
              <a:gd name="adj" fmla="val 3278"/>
            </a:avLst>
          </a:prstGeom>
          <a:solidFill>
            <a:srgbClr val="A6B2C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847725" y="609600"/>
            <a:ext cx="7448550" cy="571500"/>
          </a:xfrm>
        </p:spPr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z="3500" smtClean="0"/>
              <a:t>Example of graph correction</a:t>
            </a:r>
          </a:p>
        </p:txBody>
      </p:sp>
      <p:sp>
        <p:nvSpPr>
          <p:cNvPr id="207876" name="Rectangle 4"/>
          <p:cNvSpPr>
            <a:spLocks/>
          </p:cNvSpPr>
          <p:nvPr/>
        </p:nvSpPr>
        <p:spPr bwMode="auto">
          <a:xfrm>
            <a:off x="304800" y="2017713"/>
            <a:ext cx="3009900" cy="1804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AFTER SHORT EDGE REMOVAL</a:t>
            </a:r>
          </a:p>
          <a:p>
            <a:pPr algn="l" defTabSz="642938"/>
            <a:endParaRPr lang="en-US" sz="2200">
              <a:latin typeface="Helvetica Neue Bold Condensed" charset="0"/>
              <a:sym typeface="Helvetica Neue Bold Condensed" charset="0"/>
            </a:endParaRP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253 CONTIGS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 N50: 12 Kb</a:t>
            </a:r>
          </a:p>
        </p:txBody>
      </p:sp>
      <p:pic>
        <p:nvPicPr>
          <p:cNvPr id="2078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4075" y="1720850"/>
            <a:ext cx="795338" cy="3889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0678" name="AutoShape 6"/>
          <p:cNvSpPr>
            <a:spLocks/>
          </p:cNvSpPr>
          <p:nvPr/>
        </p:nvSpPr>
        <p:spPr bwMode="auto">
          <a:xfrm>
            <a:off x="4741863" y="1589088"/>
            <a:ext cx="4303712" cy="4081462"/>
          </a:xfrm>
          <a:prstGeom prst="roundRect">
            <a:avLst>
              <a:gd name="adj" fmla="val 3278"/>
            </a:avLst>
          </a:prstGeom>
          <a:solidFill>
            <a:srgbClr val="A6B2C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07879" name="Rectangle 7"/>
          <p:cNvSpPr>
            <a:spLocks/>
          </p:cNvSpPr>
          <p:nvPr/>
        </p:nvSpPr>
        <p:spPr bwMode="auto">
          <a:xfrm>
            <a:off x="4840288" y="1973263"/>
            <a:ext cx="1939925" cy="167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AFTER BULGE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 REMOVAL</a:t>
            </a:r>
          </a:p>
          <a:p>
            <a:pPr algn="l" defTabSz="642938"/>
            <a:endParaRPr lang="en-US" sz="2200">
              <a:latin typeface="Helvetica Neue Bold Condensed" charset="0"/>
              <a:sym typeface="Helvetica Neue Bold Condensed" charset="0"/>
            </a:endParaRP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53 CONTIGS</a:t>
            </a:r>
          </a:p>
          <a:p>
            <a:pPr algn="l" defTabSz="642938"/>
            <a:r>
              <a:rPr lang="en-US" sz="2200">
                <a:latin typeface="Helvetica Neue Bold Condensed" charset="0"/>
                <a:sym typeface="Helvetica Neue Bold Condensed" charset="0"/>
              </a:rPr>
              <a:t> N50: 20 KB</a:t>
            </a:r>
          </a:p>
        </p:txBody>
      </p:sp>
      <p:pic>
        <p:nvPicPr>
          <p:cNvPr id="2078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3613" y="1793875"/>
            <a:ext cx="1463675" cy="3668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219075"/>
            <a:ext cx="8162925" cy="647700"/>
          </a:xfrm>
        </p:spPr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z="3200" b="1" i="1" smtClean="0">
                <a:solidFill>
                  <a:schemeClr val="tx1"/>
                </a:solidFill>
              </a:rPr>
              <a:t>E. coli</a:t>
            </a:r>
            <a:r>
              <a:rPr lang="en-US" sz="3200" b="1" smtClean="0">
                <a:solidFill>
                  <a:schemeClr val="tx1"/>
                </a:solidFill>
              </a:rPr>
              <a:t> assembly with 35 bp Illumina reads </a:t>
            </a:r>
            <a:br>
              <a:rPr lang="en-US" sz="3200" b="1" smtClean="0">
                <a:solidFill>
                  <a:schemeClr val="tx1"/>
                </a:solidFill>
              </a:rPr>
            </a:br>
            <a:r>
              <a:rPr lang="en-US" sz="3200" b="1" smtClean="0">
                <a:solidFill>
                  <a:schemeClr val="tx1"/>
                </a:solidFill>
              </a:rPr>
              <a:t>(N50 statistics with and without mate-pairs)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13" y="1285875"/>
            <a:ext cx="4967287" cy="5081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8900" name="Rectangle 4"/>
          <p:cNvSpPr>
            <a:spLocks/>
          </p:cNvSpPr>
          <p:nvPr/>
        </p:nvSpPr>
        <p:spPr bwMode="auto">
          <a:xfrm>
            <a:off x="187325" y="4529138"/>
            <a:ext cx="3073400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42938"/>
            <a:r>
              <a:rPr lang="en-US" sz="2200">
                <a:solidFill>
                  <a:srgbClr val="191919"/>
                </a:solidFill>
                <a:latin typeface="Helvetica Neue Bold Condensed" charset="0"/>
                <a:sym typeface="Helvetica Neue Bold Condensed" charset="0"/>
              </a:rPr>
              <a:t>EULER-USR         19 KB</a:t>
            </a:r>
          </a:p>
        </p:txBody>
      </p:sp>
      <p:sp>
        <p:nvSpPr>
          <p:cNvPr id="208901" name="Rectangle 5"/>
          <p:cNvSpPr>
            <a:spLocks/>
          </p:cNvSpPr>
          <p:nvPr/>
        </p:nvSpPr>
        <p:spPr bwMode="auto">
          <a:xfrm>
            <a:off x="207963" y="5213350"/>
            <a:ext cx="4240212" cy="334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42938"/>
            <a:r>
              <a:rPr lang="en-US" sz="2200">
                <a:solidFill>
                  <a:schemeClr val="accent2"/>
                </a:solidFill>
                <a:latin typeface="Helvetica Neue Bold Condensed" charset="0"/>
                <a:sym typeface="Helvetica Neue Bold Condensed" charset="0"/>
              </a:rPr>
              <a:t>EULER-USR (Mate-Paired) 68 KB</a:t>
            </a:r>
          </a:p>
        </p:txBody>
      </p:sp>
      <p:sp>
        <p:nvSpPr>
          <p:cNvPr id="208902" name="Rectangle 6"/>
          <p:cNvSpPr>
            <a:spLocks/>
          </p:cNvSpPr>
          <p:nvPr/>
        </p:nvSpPr>
        <p:spPr bwMode="auto">
          <a:xfrm>
            <a:off x="195263" y="4897438"/>
            <a:ext cx="3074987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42938"/>
            <a:r>
              <a:rPr lang="en-US" sz="2200">
                <a:solidFill>
                  <a:srgbClr val="191919"/>
                </a:solidFill>
                <a:latin typeface="Helvetica Neue Bold Condensed" charset="0"/>
                <a:sym typeface="Helvetica Neue Bold Condensed" charset="0"/>
              </a:rPr>
              <a:t>VELVET                16 KB</a:t>
            </a:r>
          </a:p>
        </p:txBody>
      </p:sp>
      <p:sp>
        <p:nvSpPr>
          <p:cNvPr id="208903" name="Rectangle 7"/>
          <p:cNvSpPr>
            <a:spLocks/>
          </p:cNvSpPr>
          <p:nvPr/>
        </p:nvSpPr>
        <p:spPr bwMode="auto">
          <a:xfrm>
            <a:off x="200025" y="5605463"/>
            <a:ext cx="4487863" cy="334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l" defTabSz="642938"/>
            <a:r>
              <a:rPr lang="en-US" sz="2200">
                <a:solidFill>
                  <a:schemeClr val="accent2"/>
                </a:solidFill>
                <a:latin typeface="Helvetica Neue Bold Condensed" charset="0"/>
                <a:sym typeface="Helvetica Neue Bold Condensed" charset="0"/>
              </a:rPr>
              <a:t>VELVET (Mate-Paired)        48 KB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mtClean="0"/>
              <a:t>Assembly quality versus coverage</a:t>
            </a: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100013"/>
            <a:ext cx="6848475" cy="8863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EULER-USR Assembler for Ultra Short Reads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81513" y="1595438"/>
            <a:ext cx="44958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Given a set of Illumina reads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1. Detect accurate read prefixes and correct errors within  them using frequent k-mers (multiplicity m and higher).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2. Construct the repeat graph on error corrected  prefixes using k-mers.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3. Thread entire reads through the repeat graph to extend the effective read length. 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4. Construct the repeat  graph (final assembly) on threaded reads using </a:t>
            </a:r>
            <a:r>
              <a:rPr lang="en-US" sz="1600" i="1" smtClean="0"/>
              <a:t>l</a:t>
            </a:r>
            <a:r>
              <a:rPr lang="en-US" sz="1600" smtClean="0"/>
              <a:t>-mers(</a:t>
            </a:r>
            <a:r>
              <a:rPr lang="en-US" sz="1600" i="1" smtClean="0"/>
              <a:t>l</a:t>
            </a:r>
            <a:r>
              <a:rPr lang="en-US" sz="1600" smtClean="0"/>
              <a:t>&gt;</a:t>
            </a:r>
            <a:r>
              <a:rPr lang="en-US" sz="1600" i="1" smtClean="0"/>
              <a:t>k</a:t>
            </a:r>
            <a:r>
              <a:rPr lang="en-US" sz="1600" smtClean="0"/>
              <a:t>).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5. For low-coverage projects, we add an additional post-processing step that assembles the genomic regions with low coverage.</a:t>
            </a: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533400" y="1890713"/>
            <a:ext cx="3810000" cy="228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533400" y="2138363"/>
            <a:ext cx="3810000" cy="6096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561975" y="2157413"/>
            <a:ext cx="228600" cy="571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Rectangle 7"/>
          <p:cNvSpPr>
            <a:spLocks noChangeArrowheads="1"/>
          </p:cNvSpPr>
          <p:nvPr/>
        </p:nvSpPr>
        <p:spPr bwMode="auto">
          <a:xfrm>
            <a:off x="533400" y="3976688"/>
            <a:ext cx="3810000" cy="6000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533400" y="2757488"/>
            <a:ext cx="3810000" cy="1209675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-9525" y="1828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</a:rPr>
              <a:t>EULER-USR(k,m,l)</a:t>
            </a:r>
          </a:p>
        </p:txBody>
      </p:sp>
      <p:sp>
        <p:nvSpPr>
          <p:cNvPr id="210954" name="AutoShape 10"/>
          <p:cNvSpPr>
            <a:spLocks noChangeArrowheads="1"/>
          </p:cNvSpPr>
          <p:nvPr/>
        </p:nvSpPr>
        <p:spPr bwMode="auto">
          <a:xfrm>
            <a:off x="2743200" y="2252663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Spectral Alignment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 read correction</a:t>
            </a:r>
          </a:p>
        </p:txBody>
      </p:sp>
      <p:sp>
        <p:nvSpPr>
          <p:cNvPr id="210955" name="AutoShape 11"/>
          <p:cNvSpPr>
            <a:spLocks noChangeArrowheads="1"/>
          </p:cNvSpPr>
          <p:nvPr/>
        </p:nvSpPr>
        <p:spPr bwMode="auto">
          <a:xfrm>
            <a:off x="2743200" y="4110038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Construct repeat 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graph on </a:t>
            </a:r>
            <a:r>
              <a:rPr lang="en-US" sz="1200" i="1">
                <a:latin typeface="Arial" charset="0"/>
              </a:rPr>
              <a:t>k</a:t>
            </a:r>
            <a:r>
              <a:rPr lang="en-US" sz="1200">
                <a:latin typeface="Arial" charset="0"/>
              </a:rPr>
              <a:t>-mers</a:t>
            </a:r>
          </a:p>
        </p:txBody>
      </p:sp>
      <p:sp>
        <p:nvSpPr>
          <p:cNvPr id="210956" name="AutoShape 12"/>
          <p:cNvSpPr>
            <a:spLocks noChangeArrowheads="1"/>
          </p:cNvSpPr>
          <p:nvPr/>
        </p:nvSpPr>
        <p:spPr bwMode="auto">
          <a:xfrm>
            <a:off x="1600200" y="3481388"/>
            <a:ext cx="1371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Second chance 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assembly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784225" y="2163763"/>
            <a:ext cx="16525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Detecting accurate read </a:t>
            </a:r>
          </a:p>
          <a:p>
            <a:pPr algn="l"/>
            <a:r>
              <a:rPr lang="en-US" sz="1000" b="1">
                <a:latin typeface="Arial" charset="0"/>
              </a:rPr>
              <a:t>prefixes and correcting </a:t>
            </a:r>
          </a:p>
          <a:p>
            <a:pPr algn="l"/>
            <a:r>
              <a:rPr lang="en-US" sz="1000" b="1">
                <a:latin typeface="Arial" charset="0"/>
              </a:rPr>
              <a:t>errors within them</a:t>
            </a:r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533400" y="2890838"/>
            <a:ext cx="273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>
                <a:latin typeface="Arial" charset="0"/>
              </a:rPr>
              <a:t>+</a:t>
            </a:r>
          </a:p>
        </p:txBody>
      </p:sp>
      <p:sp>
        <p:nvSpPr>
          <p:cNvPr id="210959" name="AutoShape 15"/>
          <p:cNvSpPr>
            <a:spLocks noChangeArrowheads="1"/>
          </p:cNvSpPr>
          <p:nvPr/>
        </p:nvSpPr>
        <p:spPr bwMode="auto">
          <a:xfrm>
            <a:off x="2667000" y="2862263"/>
            <a:ext cx="1600200" cy="762000"/>
          </a:xfrm>
          <a:prstGeom prst="flowChartDecis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>
                <a:latin typeface="Arial" charset="0"/>
              </a:rPr>
              <a:t>Low coverage</a:t>
            </a:r>
          </a:p>
          <a:p>
            <a:r>
              <a:rPr lang="en-US" sz="1200">
                <a:latin typeface="Arial" charset="0"/>
              </a:rPr>
              <a:t>dataset</a:t>
            </a:r>
          </a:p>
        </p:txBody>
      </p:sp>
      <p:sp>
        <p:nvSpPr>
          <p:cNvPr id="210960" name="Text Box 16"/>
          <p:cNvSpPr txBox="1">
            <a:spLocks noChangeArrowheads="1"/>
          </p:cNvSpPr>
          <p:nvPr/>
        </p:nvSpPr>
        <p:spPr bwMode="auto">
          <a:xfrm>
            <a:off x="2333625" y="3014663"/>
            <a:ext cx="420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</a:rPr>
              <a:t>yes</a:t>
            </a:r>
          </a:p>
        </p:txBody>
      </p:sp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3429000" y="3606800"/>
            <a:ext cx="352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</a:rPr>
              <a:t>no</a:t>
            </a:r>
          </a:p>
        </p:txBody>
      </p:sp>
      <p:cxnSp>
        <p:nvCxnSpPr>
          <p:cNvPr id="210962" name="AutoShape 18"/>
          <p:cNvCxnSpPr>
            <a:cxnSpLocks noChangeShapeType="1"/>
            <a:stCxn id="210961" idx="3"/>
            <a:endCxn id="210961" idx="3"/>
          </p:cNvCxnSpPr>
          <p:nvPr/>
        </p:nvCxnSpPr>
        <p:spPr bwMode="auto">
          <a:xfrm>
            <a:off x="3781425" y="37449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10963" name="Text Box 19"/>
          <p:cNvSpPr txBox="1">
            <a:spLocks noChangeArrowheads="1"/>
          </p:cNvSpPr>
          <p:nvPr/>
        </p:nvSpPr>
        <p:spPr bwMode="auto">
          <a:xfrm>
            <a:off x="495300" y="2233613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1</a:t>
            </a:r>
          </a:p>
        </p:txBody>
      </p:sp>
      <p:sp>
        <p:nvSpPr>
          <p:cNvPr id="210964" name="Rectangle 20"/>
          <p:cNvSpPr>
            <a:spLocks noChangeArrowheads="1"/>
          </p:cNvSpPr>
          <p:nvPr/>
        </p:nvSpPr>
        <p:spPr bwMode="auto">
          <a:xfrm>
            <a:off x="561975" y="2776538"/>
            <a:ext cx="228600" cy="1169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65" name="Text Box 21"/>
          <p:cNvSpPr txBox="1">
            <a:spLocks noChangeArrowheads="1"/>
          </p:cNvSpPr>
          <p:nvPr/>
        </p:nvSpPr>
        <p:spPr bwMode="auto">
          <a:xfrm>
            <a:off x="504825" y="3113088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+</a:t>
            </a:r>
          </a:p>
        </p:txBody>
      </p:sp>
      <p:sp>
        <p:nvSpPr>
          <p:cNvPr id="210966" name="Text Box 22"/>
          <p:cNvSpPr txBox="1">
            <a:spLocks noChangeArrowheads="1"/>
          </p:cNvSpPr>
          <p:nvPr/>
        </p:nvSpPr>
        <p:spPr bwMode="auto">
          <a:xfrm>
            <a:off x="781050" y="2786063"/>
            <a:ext cx="1720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Recover reads discarded </a:t>
            </a:r>
          </a:p>
          <a:p>
            <a:pPr algn="l"/>
            <a:r>
              <a:rPr lang="en-US" sz="1000" b="1">
                <a:latin typeface="Arial" charset="0"/>
              </a:rPr>
              <a:t>due to low coverage</a:t>
            </a:r>
          </a:p>
        </p:txBody>
      </p:sp>
      <p:sp>
        <p:nvSpPr>
          <p:cNvPr id="210967" name="Rectangle 23"/>
          <p:cNvSpPr>
            <a:spLocks noChangeArrowheads="1"/>
          </p:cNvSpPr>
          <p:nvPr/>
        </p:nvSpPr>
        <p:spPr bwMode="auto">
          <a:xfrm>
            <a:off x="561975" y="3995738"/>
            <a:ext cx="228600" cy="566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68" name="Text Box 24"/>
          <p:cNvSpPr txBox="1">
            <a:spLocks noChangeArrowheads="1"/>
          </p:cNvSpPr>
          <p:nvPr/>
        </p:nvSpPr>
        <p:spPr bwMode="auto">
          <a:xfrm>
            <a:off x="504825" y="4081463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2</a:t>
            </a:r>
          </a:p>
        </p:txBody>
      </p:sp>
      <p:sp>
        <p:nvSpPr>
          <p:cNvPr id="210969" name="Text Box 25"/>
          <p:cNvSpPr txBox="1">
            <a:spLocks noChangeArrowheads="1"/>
          </p:cNvSpPr>
          <p:nvPr/>
        </p:nvSpPr>
        <p:spPr bwMode="auto">
          <a:xfrm>
            <a:off x="762000" y="4005263"/>
            <a:ext cx="1428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Construct assembly </a:t>
            </a:r>
          </a:p>
          <a:p>
            <a:pPr algn="l"/>
            <a:r>
              <a:rPr lang="en-US" sz="1000" b="1">
                <a:latin typeface="Arial" charset="0"/>
              </a:rPr>
              <a:t>on read prefixes</a:t>
            </a:r>
          </a:p>
        </p:txBody>
      </p:sp>
      <p:sp>
        <p:nvSpPr>
          <p:cNvPr id="210970" name="Rectangle 26"/>
          <p:cNvSpPr>
            <a:spLocks noChangeArrowheads="1"/>
          </p:cNvSpPr>
          <p:nvPr/>
        </p:nvSpPr>
        <p:spPr bwMode="auto">
          <a:xfrm>
            <a:off x="533400" y="4591050"/>
            <a:ext cx="3810000" cy="59531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71" name="Rectangle 27"/>
          <p:cNvSpPr>
            <a:spLocks noChangeArrowheads="1"/>
          </p:cNvSpPr>
          <p:nvPr/>
        </p:nvSpPr>
        <p:spPr bwMode="auto">
          <a:xfrm>
            <a:off x="561975" y="4610100"/>
            <a:ext cx="228600" cy="557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72" name="Text Box 28"/>
          <p:cNvSpPr txBox="1">
            <a:spLocks noChangeArrowheads="1"/>
          </p:cNvSpPr>
          <p:nvPr/>
        </p:nvSpPr>
        <p:spPr bwMode="auto">
          <a:xfrm>
            <a:off x="504825" y="4684713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3</a:t>
            </a:r>
          </a:p>
        </p:txBody>
      </p:sp>
      <p:sp>
        <p:nvSpPr>
          <p:cNvPr id="210973" name="AutoShape 29"/>
          <p:cNvSpPr>
            <a:spLocks noChangeArrowheads="1"/>
          </p:cNvSpPr>
          <p:nvPr/>
        </p:nvSpPr>
        <p:spPr bwMode="auto">
          <a:xfrm>
            <a:off x="2743200" y="4700588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200">
                <a:latin typeface="Arial" charset="0"/>
              </a:rPr>
              <a:t>Thread reads</a:t>
            </a:r>
          </a:p>
        </p:txBody>
      </p:sp>
      <p:sp>
        <p:nvSpPr>
          <p:cNvPr id="210974" name="Rectangle 30"/>
          <p:cNvSpPr>
            <a:spLocks noChangeArrowheads="1"/>
          </p:cNvSpPr>
          <p:nvPr/>
        </p:nvSpPr>
        <p:spPr bwMode="auto">
          <a:xfrm>
            <a:off x="533400" y="5200650"/>
            <a:ext cx="3810000" cy="67151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75" name="Rectangle 31"/>
          <p:cNvSpPr>
            <a:spLocks noChangeArrowheads="1"/>
          </p:cNvSpPr>
          <p:nvPr/>
        </p:nvSpPr>
        <p:spPr bwMode="auto">
          <a:xfrm>
            <a:off x="561975" y="5219700"/>
            <a:ext cx="228600" cy="630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76" name="Text Box 32"/>
          <p:cNvSpPr txBox="1">
            <a:spLocks noChangeArrowheads="1"/>
          </p:cNvSpPr>
          <p:nvPr/>
        </p:nvSpPr>
        <p:spPr bwMode="auto">
          <a:xfrm>
            <a:off x="504825" y="5334000"/>
            <a:ext cx="30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>
                <a:latin typeface="Arial" charset="0"/>
              </a:rPr>
              <a:t>4</a:t>
            </a:r>
          </a:p>
        </p:txBody>
      </p:sp>
      <p:sp>
        <p:nvSpPr>
          <p:cNvPr id="210977" name="AutoShape 33"/>
          <p:cNvSpPr>
            <a:spLocks noChangeArrowheads="1"/>
          </p:cNvSpPr>
          <p:nvPr/>
        </p:nvSpPr>
        <p:spPr bwMode="auto">
          <a:xfrm>
            <a:off x="2743200" y="5348288"/>
            <a:ext cx="14478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Construct repeat</a:t>
            </a:r>
          </a:p>
          <a:p>
            <a:pPr>
              <a:lnSpc>
                <a:spcPct val="80000"/>
              </a:lnSpc>
            </a:pPr>
            <a:r>
              <a:rPr lang="en-US" sz="1200">
                <a:latin typeface="Arial" charset="0"/>
              </a:rPr>
              <a:t>graph on </a:t>
            </a:r>
            <a:r>
              <a:rPr lang="en-US" sz="1200" i="1">
                <a:latin typeface="Arial" charset="0"/>
              </a:rPr>
              <a:t>l</a:t>
            </a:r>
            <a:r>
              <a:rPr lang="en-US" sz="1200">
                <a:latin typeface="Arial" charset="0"/>
              </a:rPr>
              <a:t>-mers</a:t>
            </a:r>
          </a:p>
        </p:txBody>
      </p:sp>
      <p:sp>
        <p:nvSpPr>
          <p:cNvPr id="210978" name="Text Box 34"/>
          <p:cNvSpPr txBox="1">
            <a:spLocks noChangeArrowheads="1"/>
          </p:cNvSpPr>
          <p:nvPr/>
        </p:nvSpPr>
        <p:spPr bwMode="auto">
          <a:xfrm>
            <a:off x="762000" y="4624388"/>
            <a:ext cx="137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Fixing read suffixes</a:t>
            </a:r>
          </a:p>
        </p:txBody>
      </p:sp>
      <p:sp>
        <p:nvSpPr>
          <p:cNvPr id="210979" name="Text Box 35"/>
          <p:cNvSpPr txBox="1">
            <a:spLocks noChangeArrowheads="1"/>
          </p:cNvSpPr>
          <p:nvPr/>
        </p:nvSpPr>
        <p:spPr bwMode="auto">
          <a:xfrm>
            <a:off x="762000" y="5238750"/>
            <a:ext cx="1323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Repeat resolution  </a:t>
            </a:r>
          </a:p>
        </p:txBody>
      </p:sp>
      <p:cxnSp>
        <p:nvCxnSpPr>
          <p:cNvPr id="210980" name="AutoShape 36"/>
          <p:cNvCxnSpPr>
            <a:cxnSpLocks noChangeShapeType="1"/>
            <a:stCxn id="210954" idx="2"/>
            <a:endCxn id="210959" idx="0"/>
          </p:cNvCxnSpPr>
          <p:nvPr/>
        </p:nvCxnSpPr>
        <p:spPr bwMode="auto">
          <a:xfrm>
            <a:off x="3467100" y="2633663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0981" name="AutoShape 37"/>
          <p:cNvCxnSpPr>
            <a:cxnSpLocks noChangeShapeType="1"/>
            <a:stCxn id="210959" idx="2"/>
            <a:endCxn id="210955" idx="0"/>
          </p:cNvCxnSpPr>
          <p:nvPr/>
        </p:nvCxnSpPr>
        <p:spPr bwMode="auto">
          <a:xfrm>
            <a:off x="3467100" y="3624263"/>
            <a:ext cx="0" cy="485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0982" name="AutoShape 38"/>
          <p:cNvCxnSpPr>
            <a:cxnSpLocks noChangeShapeType="1"/>
            <a:stCxn id="210955" idx="2"/>
            <a:endCxn id="210973" idx="0"/>
          </p:cNvCxnSpPr>
          <p:nvPr/>
        </p:nvCxnSpPr>
        <p:spPr bwMode="auto">
          <a:xfrm>
            <a:off x="3467100" y="4491038"/>
            <a:ext cx="0" cy="209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0983" name="AutoShape 39"/>
          <p:cNvCxnSpPr>
            <a:cxnSpLocks noChangeShapeType="1"/>
            <a:stCxn id="210959" idx="1"/>
            <a:endCxn id="210956" idx="0"/>
          </p:cNvCxnSpPr>
          <p:nvPr/>
        </p:nvCxnSpPr>
        <p:spPr bwMode="auto">
          <a:xfrm rot="10800000" flipV="1">
            <a:off x="2286000" y="3243263"/>
            <a:ext cx="381000" cy="2381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10984" name="AutoShape 40"/>
          <p:cNvCxnSpPr>
            <a:cxnSpLocks noChangeShapeType="1"/>
            <a:stCxn id="210956" idx="2"/>
            <a:endCxn id="210955" idx="1"/>
          </p:cNvCxnSpPr>
          <p:nvPr/>
        </p:nvCxnSpPr>
        <p:spPr bwMode="auto">
          <a:xfrm rot="16200000" flipH="1">
            <a:off x="2295525" y="3852863"/>
            <a:ext cx="438150" cy="4572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10985" name="AutoShape 41"/>
          <p:cNvCxnSpPr>
            <a:cxnSpLocks noChangeShapeType="1"/>
            <a:stCxn id="210973" idx="2"/>
            <a:endCxn id="210977" idx="0"/>
          </p:cNvCxnSpPr>
          <p:nvPr/>
        </p:nvCxnSpPr>
        <p:spPr bwMode="auto">
          <a:xfrm>
            <a:off x="3467100" y="5081588"/>
            <a:ext cx="0" cy="266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10986" name="Line 42"/>
          <p:cNvSpPr>
            <a:spLocks noChangeShapeType="1"/>
          </p:cNvSpPr>
          <p:nvPr/>
        </p:nvSpPr>
        <p:spPr bwMode="auto">
          <a:xfrm>
            <a:off x="3467100" y="5738813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0987" name="Line 43"/>
          <p:cNvSpPr>
            <a:spLocks noChangeShapeType="1"/>
          </p:cNvSpPr>
          <p:nvPr/>
        </p:nvSpPr>
        <p:spPr bwMode="auto">
          <a:xfrm>
            <a:off x="3467100" y="2138363"/>
            <a:ext cx="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Threading: extending and correcting reads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81600"/>
            <a:ext cx="83058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On the set of error corrected  prefixes we build a repeat graph and extend or correct read prefixes according to the closest path found by mapping prefixes to the graph.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Reads with 2 very similar continuations are discarded 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1676400" y="4324350"/>
            <a:ext cx="63246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baseline="-25000">
                <a:latin typeface="Arial" charset="0"/>
              </a:rPr>
              <a:t>path in the de Bruijn graph                                              cutting point</a:t>
            </a:r>
          </a:p>
          <a:p>
            <a:pPr algn="l">
              <a:lnSpc>
                <a:spcPct val="110000"/>
              </a:lnSpc>
            </a:pPr>
            <a:r>
              <a:rPr lang="en-US" sz="1600" baseline="-25000">
                <a:latin typeface="Arial" charset="0"/>
              </a:rPr>
              <a:t>prefix of mapped read                                                      selected path</a:t>
            </a:r>
          </a:p>
          <a:p>
            <a:pPr algn="l">
              <a:lnSpc>
                <a:spcPct val="110000"/>
              </a:lnSpc>
            </a:pPr>
            <a:r>
              <a:rPr lang="en-US" sz="1600" baseline="-25000">
                <a:latin typeface="Arial" charset="0"/>
              </a:rPr>
              <a:t>suffix of mapped read                                                      position in the read different from the path</a:t>
            </a:r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 flipV="1">
            <a:off x="3371850" y="1320800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>
            <a:off x="3371850" y="1778000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>
            <a:off x="1238250" y="1778000"/>
            <a:ext cx="2133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1976" name="Group 8"/>
          <p:cNvGrpSpPr>
            <a:grpSpLocks/>
          </p:cNvGrpSpPr>
          <p:nvPr/>
        </p:nvGrpSpPr>
        <p:grpSpPr bwMode="auto">
          <a:xfrm>
            <a:off x="2962275" y="1844675"/>
            <a:ext cx="76200" cy="76200"/>
            <a:chOff x="1776" y="1200"/>
            <a:chExt cx="48" cy="48"/>
          </a:xfrm>
        </p:grpSpPr>
        <p:sp>
          <p:nvSpPr>
            <p:cNvPr id="212060" name="Line 9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61" name="Line 10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1977" name="Line 11"/>
          <p:cNvSpPr>
            <a:spLocks noChangeShapeType="1"/>
          </p:cNvSpPr>
          <p:nvPr/>
        </p:nvSpPr>
        <p:spPr bwMode="auto">
          <a:xfrm>
            <a:off x="7105650" y="1787525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78" name="Line 12"/>
          <p:cNvSpPr>
            <a:spLocks noChangeShapeType="1"/>
          </p:cNvSpPr>
          <p:nvPr/>
        </p:nvSpPr>
        <p:spPr bwMode="auto">
          <a:xfrm>
            <a:off x="4981575" y="1787525"/>
            <a:ext cx="2133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79" name="Line 13"/>
          <p:cNvSpPr>
            <a:spLocks noChangeShapeType="1"/>
          </p:cNvSpPr>
          <p:nvPr/>
        </p:nvSpPr>
        <p:spPr bwMode="auto">
          <a:xfrm>
            <a:off x="1609725" y="188595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80" name="Line 14"/>
          <p:cNvSpPr>
            <a:spLocks noChangeShapeType="1"/>
          </p:cNvSpPr>
          <p:nvPr/>
        </p:nvSpPr>
        <p:spPr bwMode="auto">
          <a:xfrm>
            <a:off x="2524125" y="188595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81" name="Line 15"/>
          <p:cNvSpPr>
            <a:spLocks noChangeShapeType="1"/>
          </p:cNvSpPr>
          <p:nvPr/>
        </p:nvSpPr>
        <p:spPr bwMode="auto">
          <a:xfrm flipV="1">
            <a:off x="7108825" y="1330325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82" name="Line 16"/>
          <p:cNvSpPr>
            <a:spLocks noChangeShapeType="1"/>
          </p:cNvSpPr>
          <p:nvPr/>
        </p:nvSpPr>
        <p:spPr bwMode="auto">
          <a:xfrm flipV="1">
            <a:off x="6264275" y="1679575"/>
            <a:ext cx="857250" cy="7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83" name="Line 17"/>
          <p:cNvSpPr>
            <a:spLocks noChangeShapeType="1"/>
          </p:cNvSpPr>
          <p:nvPr/>
        </p:nvSpPr>
        <p:spPr bwMode="auto">
          <a:xfrm flipV="1">
            <a:off x="7112000" y="1301750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1984" name="Group 18"/>
          <p:cNvGrpSpPr>
            <a:grpSpLocks/>
          </p:cNvGrpSpPr>
          <p:nvPr/>
        </p:nvGrpSpPr>
        <p:grpSpPr bwMode="auto">
          <a:xfrm rot="3731486" flipH="1">
            <a:off x="7419975" y="1450975"/>
            <a:ext cx="76200" cy="76200"/>
            <a:chOff x="1776" y="1200"/>
            <a:chExt cx="48" cy="48"/>
          </a:xfrm>
        </p:grpSpPr>
        <p:sp>
          <p:nvSpPr>
            <p:cNvPr id="212058" name="Line 19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59" name="Line 20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1985" name="Line 21"/>
          <p:cNvSpPr>
            <a:spLocks noChangeShapeType="1"/>
          </p:cNvSpPr>
          <p:nvPr/>
        </p:nvSpPr>
        <p:spPr bwMode="auto">
          <a:xfrm flipV="1">
            <a:off x="7112000" y="1646238"/>
            <a:ext cx="66675" cy="36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86" name="Line 22"/>
          <p:cNvSpPr>
            <a:spLocks noChangeShapeType="1"/>
          </p:cNvSpPr>
          <p:nvPr/>
        </p:nvSpPr>
        <p:spPr bwMode="auto">
          <a:xfrm>
            <a:off x="7102475" y="1674813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1987" name="Group 23"/>
          <p:cNvGrpSpPr>
            <a:grpSpLocks/>
          </p:cNvGrpSpPr>
          <p:nvPr/>
        </p:nvGrpSpPr>
        <p:grpSpPr bwMode="auto">
          <a:xfrm rot="-3731486" flipH="1" flipV="1">
            <a:off x="7280275" y="1754188"/>
            <a:ext cx="76200" cy="76200"/>
            <a:chOff x="1776" y="1200"/>
            <a:chExt cx="48" cy="48"/>
          </a:xfrm>
        </p:grpSpPr>
        <p:sp>
          <p:nvSpPr>
            <p:cNvPr id="212056" name="Line 24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57" name="Line 25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988" name="Group 26"/>
          <p:cNvGrpSpPr>
            <a:grpSpLocks/>
          </p:cNvGrpSpPr>
          <p:nvPr/>
        </p:nvGrpSpPr>
        <p:grpSpPr bwMode="auto">
          <a:xfrm rot="-3731486" flipH="1" flipV="1">
            <a:off x="7410450" y="1830388"/>
            <a:ext cx="76200" cy="76200"/>
            <a:chOff x="1776" y="1200"/>
            <a:chExt cx="48" cy="48"/>
          </a:xfrm>
        </p:grpSpPr>
        <p:sp>
          <p:nvSpPr>
            <p:cNvPr id="212054" name="Line 27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55" name="Line 28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989" name="Group 29"/>
          <p:cNvGrpSpPr>
            <a:grpSpLocks/>
          </p:cNvGrpSpPr>
          <p:nvPr/>
        </p:nvGrpSpPr>
        <p:grpSpPr bwMode="auto">
          <a:xfrm rot="-3731486" flipH="1" flipV="1">
            <a:off x="7550150" y="1906588"/>
            <a:ext cx="76200" cy="76200"/>
            <a:chOff x="1776" y="1200"/>
            <a:chExt cx="48" cy="48"/>
          </a:xfrm>
        </p:grpSpPr>
        <p:sp>
          <p:nvSpPr>
            <p:cNvPr id="212052" name="Line 30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53" name="Line 31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990" name="Group 32"/>
          <p:cNvGrpSpPr>
            <a:grpSpLocks/>
          </p:cNvGrpSpPr>
          <p:nvPr/>
        </p:nvGrpSpPr>
        <p:grpSpPr bwMode="auto">
          <a:xfrm rot="-3731486" flipH="1" flipV="1">
            <a:off x="7680325" y="1976438"/>
            <a:ext cx="76200" cy="76200"/>
            <a:chOff x="1776" y="1200"/>
            <a:chExt cx="48" cy="48"/>
          </a:xfrm>
        </p:grpSpPr>
        <p:sp>
          <p:nvSpPr>
            <p:cNvPr id="212050" name="Line 33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51" name="Line 34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1991" name="Line 35"/>
          <p:cNvSpPr>
            <a:spLocks noChangeShapeType="1"/>
          </p:cNvSpPr>
          <p:nvPr/>
        </p:nvSpPr>
        <p:spPr bwMode="auto">
          <a:xfrm>
            <a:off x="7102475" y="1674813"/>
            <a:ext cx="66675" cy="36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92" name="Text Box 36"/>
          <p:cNvSpPr txBox="1">
            <a:spLocks noChangeArrowheads="1"/>
          </p:cNvSpPr>
          <p:nvPr/>
        </p:nvSpPr>
        <p:spPr bwMode="auto">
          <a:xfrm>
            <a:off x="2298700" y="2192338"/>
            <a:ext cx="549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baseline="-25000">
                <a:latin typeface="Arial" charset="0"/>
              </a:rPr>
              <a:t>(a)</a:t>
            </a:r>
          </a:p>
        </p:txBody>
      </p:sp>
      <p:sp>
        <p:nvSpPr>
          <p:cNvPr id="211993" name="Text Box 37"/>
          <p:cNvSpPr txBox="1">
            <a:spLocks noChangeArrowheads="1"/>
          </p:cNvSpPr>
          <p:nvPr/>
        </p:nvSpPr>
        <p:spPr bwMode="auto">
          <a:xfrm>
            <a:off x="6184900" y="2189163"/>
            <a:ext cx="549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baseline="-25000">
                <a:latin typeface="Arial" charset="0"/>
              </a:rPr>
              <a:t>(b)</a:t>
            </a:r>
          </a:p>
        </p:txBody>
      </p:sp>
      <p:sp>
        <p:nvSpPr>
          <p:cNvPr id="211994" name="Line 38"/>
          <p:cNvSpPr>
            <a:spLocks noChangeShapeType="1"/>
          </p:cNvSpPr>
          <p:nvPr/>
        </p:nvSpPr>
        <p:spPr bwMode="auto">
          <a:xfrm flipV="1">
            <a:off x="3343275" y="3101975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95" name="Line 39"/>
          <p:cNvSpPr>
            <a:spLocks noChangeShapeType="1"/>
          </p:cNvSpPr>
          <p:nvPr/>
        </p:nvSpPr>
        <p:spPr bwMode="auto">
          <a:xfrm>
            <a:off x="3343275" y="3559175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96" name="Line 40"/>
          <p:cNvSpPr>
            <a:spLocks noChangeShapeType="1"/>
          </p:cNvSpPr>
          <p:nvPr/>
        </p:nvSpPr>
        <p:spPr bwMode="auto">
          <a:xfrm>
            <a:off x="1219200" y="3559175"/>
            <a:ext cx="2133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97" name="Line 41"/>
          <p:cNvSpPr>
            <a:spLocks noChangeShapeType="1"/>
          </p:cNvSpPr>
          <p:nvPr/>
        </p:nvSpPr>
        <p:spPr bwMode="auto">
          <a:xfrm flipV="1">
            <a:off x="3368675" y="3368675"/>
            <a:ext cx="152400" cy="857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1998" name="Group 42"/>
          <p:cNvGrpSpPr>
            <a:grpSpLocks/>
          </p:cNvGrpSpPr>
          <p:nvPr/>
        </p:nvGrpSpPr>
        <p:grpSpPr bwMode="auto">
          <a:xfrm rot="3731486" flipH="1">
            <a:off x="3409950" y="3368675"/>
            <a:ext cx="76200" cy="76200"/>
            <a:chOff x="1776" y="1200"/>
            <a:chExt cx="48" cy="48"/>
          </a:xfrm>
        </p:grpSpPr>
        <p:sp>
          <p:nvSpPr>
            <p:cNvPr id="212048" name="Line 43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49" name="Line 44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1999" name="Text Box 45"/>
          <p:cNvSpPr txBox="1">
            <a:spLocks noChangeArrowheads="1"/>
          </p:cNvSpPr>
          <p:nvPr/>
        </p:nvSpPr>
        <p:spPr bwMode="auto">
          <a:xfrm>
            <a:off x="2327275" y="3960813"/>
            <a:ext cx="549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baseline="-25000">
                <a:latin typeface="Arial" charset="0"/>
              </a:rPr>
              <a:t>(c)</a:t>
            </a:r>
          </a:p>
        </p:txBody>
      </p:sp>
      <p:sp>
        <p:nvSpPr>
          <p:cNvPr id="212000" name="Line 46"/>
          <p:cNvSpPr>
            <a:spLocks noChangeShapeType="1"/>
          </p:cNvSpPr>
          <p:nvPr/>
        </p:nvSpPr>
        <p:spPr bwMode="auto">
          <a:xfrm>
            <a:off x="2930525" y="3460750"/>
            <a:ext cx="4286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1" name="Line 47"/>
          <p:cNvSpPr>
            <a:spLocks noChangeShapeType="1"/>
          </p:cNvSpPr>
          <p:nvPr/>
        </p:nvSpPr>
        <p:spPr bwMode="auto">
          <a:xfrm flipH="1">
            <a:off x="2016125" y="346075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2" name="Line 48"/>
          <p:cNvSpPr>
            <a:spLocks noChangeShapeType="1"/>
          </p:cNvSpPr>
          <p:nvPr/>
        </p:nvSpPr>
        <p:spPr bwMode="auto">
          <a:xfrm>
            <a:off x="3368675" y="3467100"/>
            <a:ext cx="152400" cy="857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2003" name="Group 49"/>
          <p:cNvGrpSpPr>
            <a:grpSpLocks/>
          </p:cNvGrpSpPr>
          <p:nvPr/>
        </p:nvGrpSpPr>
        <p:grpSpPr bwMode="auto">
          <a:xfrm rot="-3731486" flipH="1" flipV="1">
            <a:off x="3486150" y="3508375"/>
            <a:ext cx="76200" cy="76200"/>
            <a:chOff x="1776" y="1200"/>
            <a:chExt cx="48" cy="48"/>
          </a:xfrm>
        </p:grpSpPr>
        <p:sp>
          <p:nvSpPr>
            <p:cNvPr id="212046" name="Line 50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47" name="Line 51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2004" name="Line 52"/>
          <p:cNvSpPr>
            <a:spLocks noChangeShapeType="1"/>
          </p:cNvSpPr>
          <p:nvPr/>
        </p:nvSpPr>
        <p:spPr bwMode="auto">
          <a:xfrm flipV="1">
            <a:off x="2930525" y="3460750"/>
            <a:ext cx="4286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5" name="Line 53"/>
          <p:cNvSpPr>
            <a:spLocks noChangeShapeType="1"/>
          </p:cNvSpPr>
          <p:nvPr/>
        </p:nvSpPr>
        <p:spPr bwMode="auto">
          <a:xfrm flipH="1" flipV="1">
            <a:off x="2016125" y="346075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6" name="Line 54"/>
          <p:cNvSpPr>
            <a:spLocks noChangeShapeType="1"/>
          </p:cNvSpPr>
          <p:nvPr/>
        </p:nvSpPr>
        <p:spPr bwMode="auto">
          <a:xfrm flipV="1">
            <a:off x="7086600" y="3101975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7" name="Line 55"/>
          <p:cNvSpPr>
            <a:spLocks noChangeShapeType="1"/>
          </p:cNvSpPr>
          <p:nvPr/>
        </p:nvSpPr>
        <p:spPr bwMode="auto">
          <a:xfrm>
            <a:off x="7086600" y="3559175"/>
            <a:ext cx="838200" cy="457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8" name="Line 56"/>
          <p:cNvSpPr>
            <a:spLocks noChangeShapeType="1"/>
          </p:cNvSpPr>
          <p:nvPr/>
        </p:nvSpPr>
        <p:spPr bwMode="auto">
          <a:xfrm>
            <a:off x="4962525" y="3559175"/>
            <a:ext cx="2133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09" name="Line 57"/>
          <p:cNvSpPr>
            <a:spLocks noChangeShapeType="1"/>
          </p:cNvSpPr>
          <p:nvPr/>
        </p:nvSpPr>
        <p:spPr bwMode="auto">
          <a:xfrm flipV="1">
            <a:off x="6235700" y="3460750"/>
            <a:ext cx="857250" cy="7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10" name="Line 58"/>
          <p:cNvSpPr>
            <a:spLocks noChangeShapeType="1"/>
          </p:cNvSpPr>
          <p:nvPr/>
        </p:nvSpPr>
        <p:spPr bwMode="auto">
          <a:xfrm flipV="1">
            <a:off x="7083425" y="3209925"/>
            <a:ext cx="457200" cy="254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2011" name="Group 59"/>
          <p:cNvGrpSpPr>
            <a:grpSpLocks/>
          </p:cNvGrpSpPr>
          <p:nvPr/>
        </p:nvGrpSpPr>
        <p:grpSpPr bwMode="auto">
          <a:xfrm rot="3731486" flipH="1">
            <a:off x="7524750" y="3159125"/>
            <a:ext cx="76200" cy="76200"/>
            <a:chOff x="1776" y="1200"/>
            <a:chExt cx="48" cy="48"/>
          </a:xfrm>
        </p:grpSpPr>
        <p:sp>
          <p:nvSpPr>
            <p:cNvPr id="212044" name="Line 60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45" name="Line 61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2012" name="Line 62"/>
          <p:cNvSpPr>
            <a:spLocks noChangeShapeType="1"/>
          </p:cNvSpPr>
          <p:nvPr/>
        </p:nvSpPr>
        <p:spPr bwMode="auto">
          <a:xfrm flipV="1">
            <a:off x="7083425" y="3427413"/>
            <a:ext cx="66675" cy="36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13" name="Line 63"/>
          <p:cNvSpPr>
            <a:spLocks noChangeShapeType="1"/>
          </p:cNvSpPr>
          <p:nvPr/>
        </p:nvSpPr>
        <p:spPr bwMode="auto">
          <a:xfrm>
            <a:off x="7086600" y="3460750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2014" name="Group 64"/>
          <p:cNvGrpSpPr>
            <a:grpSpLocks/>
          </p:cNvGrpSpPr>
          <p:nvPr/>
        </p:nvGrpSpPr>
        <p:grpSpPr bwMode="auto">
          <a:xfrm rot="-3731486" flipH="1" flipV="1">
            <a:off x="7264400" y="3540125"/>
            <a:ext cx="76200" cy="76200"/>
            <a:chOff x="1776" y="1200"/>
            <a:chExt cx="48" cy="48"/>
          </a:xfrm>
        </p:grpSpPr>
        <p:sp>
          <p:nvSpPr>
            <p:cNvPr id="212042" name="Line 65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43" name="Line 66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2015" name="Group 67"/>
          <p:cNvGrpSpPr>
            <a:grpSpLocks/>
          </p:cNvGrpSpPr>
          <p:nvPr/>
        </p:nvGrpSpPr>
        <p:grpSpPr bwMode="auto">
          <a:xfrm rot="-3731486" flipH="1" flipV="1">
            <a:off x="7534275" y="3692525"/>
            <a:ext cx="76200" cy="76200"/>
            <a:chOff x="1776" y="1200"/>
            <a:chExt cx="48" cy="48"/>
          </a:xfrm>
        </p:grpSpPr>
        <p:sp>
          <p:nvSpPr>
            <p:cNvPr id="212040" name="Line 68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41" name="Line 69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2016" name="Group 70"/>
          <p:cNvGrpSpPr>
            <a:grpSpLocks/>
          </p:cNvGrpSpPr>
          <p:nvPr/>
        </p:nvGrpSpPr>
        <p:grpSpPr bwMode="auto">
          <a:xfrm rot="-3731486" flipH="1" flipV="1">
            <a:off x="7664450" y="3762375"/>
            <a:ext cx="76200" cy="76200"/>
            <a:chOff x="1776" y="1200"/>
            <a:chExt cx="48" cy="48"/>
          </a:xfrm>
        </p:grpSpPr>
        <p:sp>
          <p:nvSpPr>
            <p:cNvPr id="212038" name="Line 71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39" name="Line 72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2017" name="Line 73"/>
          <p:cNvSpPr>
            <a:spLocks noChangeShapeType="1"/>
          </p:cNvSpPr>
          <p:nvPr/>
        </p:nvSpPr>
        <p:spPr bwMode="auto">
          <a:xfrm>
            <a:off x="7086600" y="3460750"/>
            <a:ext cx="66675" cy="36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18" name="Text Box 74"/>
          <p:cNvSpPr txBox="1">
            <a:spLocks noChangeArrowheads="1"/>
          </p:cNvSpPr>
          <p:nvPr/>
        </p:nvSpPr>
        <p:spPr bwMode="auto">
          <a:xfrm>
            <a:off x="6194425" y="3922713"/>
            <a:ext cx="549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baseline="-25000">
                <a:latin typeface="Arial" charset="0"/>
              </a:rPr>
              <a:t>(d)</a:t>
            </a:r>
          </a:p>
        </p:txBody>
      </p:sp>
      <p:grpSp>
        <p:nvGrpSpPr>
          <p:cNvPr id="212019" name="Group 75"/>
          <p:cNvGrpSpPr>
            <a:grpSpLocks/>
          </p:cNvGrpSpPr>
          <p:nvPr/>
        </p:nvGrpSpPr>
        <p:grpSpPr bwMode="auto">
          <a:xfrm rot="3731486" flipH="1">
            <a:off x="7613650" y="3108325"/>
            <a:ext cx="76200" cy="76200"/>
            <a:chOff x="1776" y="1200"/>
            <a:chExt cx="48" cy="48"/>
          </a:xfrm>
        </p:grpSpPr>
        <p:sp>
          <p:nvSpPr>
            <p:cNvPr id="212036" name="Line 76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37" name="Line 77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2020" name="Group 78"/>
          <p:cNvGrpSpPr>
            <a:grpSpLocks/>
          </p:cNvGrpSpPr>
          <p:nvPr/>
        </p:nvGrpSpPr>
        <p:grpSpPr bwMode="auto">
          <a:xfrm rot="3731486" flipH="1">
            <a:off x="7705725" y="3057525"/>
            <a:ext cx="76200" cy="76200"/>
            <a:chOff x="1776" y="1200"/>
            <a:chExt cx="48" cy="48"/>
          </a:xfrm>
        </p:grpSpPr>
        <p:sp>
          <p:nvSpPr>
            <p:cNvPr id="212034" name="Line 79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35" name="Line 80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2021" name="Line 81"/>
          <p:cNvSpPr>
            <a:spLocks noChangeShapeType="1"/>
          </p:cNvSpPr>
          <p:nvPr/>
        </p:nvSpPr>
        <p:spPr bwMode="auto">
          <a:xfrm>
            <a:off x="3362325" y="31019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22" name="Line 82"/>
          <p:cNvSpPr>
            <a:spLocks noChangeShapeType="1"/>
          </p:cNvSpPr>
          <p:nvPr/>
        </p:nvSpPr>
        <p:spPr bwMode="auto">
          <a:xfrm>
            <a:off x="7359650" y="2994025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23" name="Line 83"/>
          <p:cNvSpPr>
            <a:spLocks noChangeShapeType="1"/>
          </p:cNvSpPr>
          <p:nvPr/>
        </p:nvSpPr>
        <p:spPr bwMode="auto">
          <a:xfrm flipH="1">
            <a:off x="7839075" y="120015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2024" name="Line 84"/>
          <p:cNvSpPr>
            <a:spLocks noChangeShapeType="1"/>
          </p:cNvSpPr>
          <p:nvPr/>
        </p:nvSpPr>
        <p:spPr bwMode="auto">
          <a:xfrm flipH="1">
            <a:off x="7835900" y="2965450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2025" name="Line 85"/>
          <p:cNvSpPr>
            <a:spLocks noChangeShapeType="1"/>
          </p:cNvSpPr>
          <p:nvPr/>
        </p:nvSpPr>
        <p:spPr bwMode="auto">
          <a:xfrm flipH="1" flipV="1">
            <a:off x="1266825" y="4714875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26" name="Line 86"/>
          <p:cNvSpPr>
            <a:spLocks noChangeShapeType="1"/>
          </p:cNvSpPr>
          <p:nvPr/>
        </p:nvSpPr>
        <p:spPr bwMode="auto">
          <a:xfrm flipV="1">
            <a:off x="1276350" y="4886325"/>
            <a:ext cx="2762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27" name="Line 87"/>
          <p:cNvSpPr>
            <a:spLocks noChangeShapeType="1"/>
          </p:cNvSpPr>
          <p:nvPr/>
        </p:nvSpPr>
        <p:spPr bwMode="auto">
          <a:xfrm>
            <a:off x="1266825" y="4533900"/>
            <a:ext cx="3048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2028" name="Group 88"/>
          <p:cNvGrpSpPr>
            <a:grpSpLocks/>
          </p:cNvGrpSpPr>
          <p:nvPr/>
        </p:nvGrpSpPr>
        <p:grpSpPr bwMode="auto">
          <a:xfrm>
            <a:off x="4724400" y="4848225"/>
            <a:ext cx="76200" cy="76200"/>
            <a:chOff x="1776" y="1200"/>
            <a:chExt cx="48" cy="48"/>
          </a:xfrm>
        </p:grpSpPr>
        <p:sp>
          <p:nvSpPr>
            <p:cNvPr id="212032" name="Line 89"/>
            <p:cNvSpPr>
              <a:spLocks noChangeShapeType="1"/>
            </p:cNvSpPr>
            <p:nvPr/>
          </p:nvSpPr>
          <p:spPr bwMode="auto">
            <a:xfrm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33" name="Line 90"/>
            <p:cNvSpPr>
              <a:spLocks noChangeShapeType="1"/>
            </p:cNvSpPr>
            <p:nvPr/>
          </p:nvSpPr>
          <p:spPr bwMode="auto">
            <a:xfrm flipV="1">
              <a:off x="1776" y="1200"/>
              <a:ext cx="4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2029" name="Line 91"/>
          <p:cNvSpPr>
            <a:spLocks noChangeShapeType="1"/>
          </p:cNvSpPr>
          <p:nvPr/>
        </p:nvSpPr>
        <p:spPr bwMode="auto">
          <a:xfrm>
            <a:off x="4572000" y="45339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30" name="Rectangle 92"/>
          <p:cNvSpPr>
            <a:spLocks noChangeArrowheads="1"/>
          </p:cNvSpPr>
          <p:nvPr/>
        </p:nvSpPr>
        <p:spPr bwMode="auto">
          <a:xfrm>
            <a:off x="1143000" y="4410075"/>
            <a:ext cx="6858000" cy="58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2031" name="Line 93"/>
          <p:cNvSpPr>
            <a:spLocks noChangeShapeType="1"/>
          </p:cNvSpPr>
          <p:nvPr/>
        </p:nvSpPr>
        <p:spPr bwMode="auto">
          <a:xfrm flipH="1">
            <a:off x="4648200" y="47053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Threading summary</a:t>
            </a: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3" y="1481138"/>
            <a:ext cx="7864475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Number of gaps in final Assembly</a:t>
            </a:r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3" y="2319338"/>
            <a:ext cx="786447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Choise of k-mer size</a:t>
            </a:r>
            <a:br>
              <a:rPr lang="en-US" sz="4000" smtClean="0"/>
            </a:br>
            <a:r>
              <a:rPr lang="en-US" sz="4000" smtClean="0"/>
              <a:t>in the final assembly</a:t>
            </a: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38" y="1371600"/>
            <a:ext cx="7908925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Assembly Results for Human BAC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17625" y="1295400"/>
            <a:ext cx="6759575" cy="49307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58813" y="0"/>
            <a:ext cx="7772400" cy="1143000"/>
          </a:xfrm>
        </p:spPr>
        <p:txBody>
          <a:bodyPr/>
          <a:lstStyle/>
          <a:p>
            <a:r>
              <a:rPr lang="en-US" b="1" smtClean="0"/>
              <a:t>Fragment Assembly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838200" y="4572000"/>
            <a:ext cx="77184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/>
            <a:r>
              <a:rPr lang="en-US" sz="3000">
                <a:solidFill>
                  <a:srgbClr val="003366"/>
                </a:solidFill>
                <a:latin typeface="Arial Unicode MS" pitchFamily="34" charset="-128"/>
              </a:rPr>
              <a:t>Cover region with (overlapping) </a:t>
            </a:r>
            <a:r>
              <a:rPr lang="en-US" sz="3000" i="1">
                <a:solidFill>
                  <a:srgbClr val="FF0000"/>
                </a:solidFill>
                <a:latin typeface="Arial Unicode MS" pitchFamily="34" charset="-128"/>
              </a:rPr>
              <a:t>reads </a:t>
            </a:r>
            <a:r>
              <a:rPr lang="en-US" sz="3000">
                <a:solidFill>
                  <a:srgbClr val="003366"/>
                </a:solidFill>
                <a:latin typeface="Arial Unicode MS" pitchFamily="34" charset="-128"/>
              </a:rPr>
              <a:t> </a:t>
            </a:r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609600" y="2425700"/>
            <a:ext cx="7391400" cy="0"/>
          </a:xfrm>
          <a:prstGeom prst="line">
            <a:avLst/>
          </a:prstGeom>
          <a:noFill/>
          <a:ln w="76200">
            <a:solidFill>
              <a:srgbClr val="0066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617538" y="2246313"/>
            <a:ext cx="7540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Line 7"/>
          <p:cNvSpPr>
            <a:spLocks noChangeShapeType="1"/>
          </p:cNvSpPr>
          <p:nvPr/>
        </p:nvSpPr>
        <p:spPr bwMode="auto">
          <a:xfrm>
            <a:off x="942975" y="2016125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3" name="Line 8"/>
          <p:cNvSpPr>
            <a:spLocks noChangeShapeType="1"/>
          </p:cNvSpPr>
          <p:nvPr/>
        </p:nvSpPr>
        <p:spPr bwMode="auto">
          <a:xfrm>
            <a:off x="992188" y="1890713"/>
            <a:ext cx="85883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Line 9"/>
          <p:cNvSpPr>
            <a:spLocks noChangeShapeType="1"/>
          </p:cNvSpPr>
          <p:nvPr/>
        </p:nvSpPr>
        <p:spPr bwMode="auto">
          <a:xfrm>
            <a:off x="1490663" y="1627188"/>
            <a:ext cx="6159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Line 10"/>
          <p:cNvSpPr>
            <a:spLocks noChangeShapeType="1"/>
          </p:cNvSpPr>
          <p:nvPr/>
        </p:nvSpPr>
        <p:spPr bwMode="auto">
          <a:xfrm>
            <a:off x="1331913" y="1812925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6" name="Line 11"/>
          <p:cNvSpPr>
            <a:spLocks noChangeShapeType="1"/>
          </p:cNvSpPr>
          <p:nvPr/>
        </p:nvSpPr>
        <p:spPr bwMode="auto">
          <a:xfrm>
            <a:off x="1520825" y="1722438"/>
            <a:ext cx="5810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Line 12"/>
          <p:cNvSpPr>
            <a:spLocks noChangeShapeType="1"/>
          </p:cNvSpPr>
          <p:nvPr/>
        </p:nvSpPr>
        <p:spPr bwMode="auto">
          <a:xfrm>
            <a:off x="1047750" y="2082800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8" name="Line 13"/>
          <p:cNvSpPr>
            <a:spLocks noChangeShapeType="1"/>
          </p:cNvSpPr>
          <p:nvPr/>
        </p:nvSpPr>
        <p:spPr bwMode="auto">
          <a:xfrm>
            <a:off x="815975" y="2168525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>
            <a:off x="1489075" y="2252663"/>
            <a:ext cx="5461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>
            <a:off x="2127250" y="2266950"/>
            <a:ext cx="5461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1" name="Line 16"/>
          <p:cNvSpPr>
            <a:spLocks noChangeShapeType="1"/>
          </p:cNvSpPr>
          <p:nvPr/>
        </p:nvSpPr>
        <p:spPr bwMode="auto">
          <a:xfrm>
            <a:off x="1755775" y="216693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>
            <a:off x="1963738" y="202723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>
            <a:off x="2692400" y="2168525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>
            <a:off x="2566988" y="2078038"/>
            <a:ext cx="85883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>
            <a:off x="3081338" y="1965325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>
            <a:off x="2797175" y="2235200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>
            <a:off x="3713163" y="217963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8" name="Line 23"/>
          <p:cNvSpPr>
            <a:spLocks noChangeShapeType="1"/>
          </p:cNvSpPr>
          <p:nvPr/>
        </p:nvSpPr>
        <p:spPr bwMode="auto">
          <a:xfrm>
            <a:off x="2555875" y="1898650"/>
            <a:ext cx="5461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9" name="Line 24"/>
          <p:cNvSpPr>
            <a:spLocks noChangeShapeType="1"/>
          </p:cNvSpPr>
          <p:nvPr/>
        </p:nvSpPr>
        <p:spPr bwMode="auto">
          <a:xfrm>
            <a:off x="2184400" y="179863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0" name="Line 25"/>
          <p:cNvSpPr>
            <a:spLocks noChangeShapeType="1"/>
          </p:cNvSpPr>
          <p:nvPr/>
        </p:nvSpPr>
        <p:spPr bwMode="auto">
          <a:xfrm>
            <a:off x="2392363" y="165893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1" name="Line 26"/>
          <p:cNvSpPr>
            <a:spLocks noChangeShapeType="1"/>
          </p:cNvSpPr>
          <p:nvPr/>
        </p:nvSpPr>
        <p:spPr bwMode="auto">
          <a:xfrm>
            <a:off x="3121025" y="1800225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2" name="Line 27"/>
          <p:cNvSpPr>
            <a:spLocks noChangeShapeType="1"/>
          </p:cNvSpPr>
          <p:nvPr/>
        </p:nvSpPr>
        <p:spPr bwMode="auto">
          <a:xfrm>
            <a:off x="3030538" y="1743075"/>
            <a:ext cx="5461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3" name="Line 28"/>
          <p:cNvSpPr>
            <a:spLocks noChangeShapeType="1"/>
          </p:cNvSpPr>
          <p:nvPr/>
        </p:nvSpPr>
        <p:spPr bwMode="auto">
          <a:xfrm>
            <a:off x="3503613" y="1866900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4" name="Line 29"/>
          <p:cNvSpPr>
            <a:spLocks noChangeShapeType="1"/>
          </p:cNvSpPr>
          <p:nvPr/>
        </p:nvSpPr>
        <p:spPr bwMode="auto">
          <a:xfrm>
            <a:off x="4567238" y="2238375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5" name="Line 30"/>
          <p:cNvSpPr>
            <a:spLocks noChangeShapeType="1"/>
          </p:cNvSpPr>
          <p:nvPr/>
        </p:nvSpPr>
        <p:spPr bwMode="auto">
          <a:xfrm>
            <a:off x="4476750" y="2112963"/>
            <a:ext cx="85883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6" name="Line 31"/>
          <p:cNvSpPr>
            <a:spLocks noChangeShapeType="1"/>
          </p:cNvSpPr>
          <p:nvPr/>
        </p:nvSpPr>
        <p:spPr bwMode="auto">
          <a:xfrm>
            <a:off x="4956175" y="2035175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7" name="Line 32"/>
          <p:cNvSpPr>
            <a:spLocks noChangeShapeType="1"/>
          </p:cNvSpPr>
          <p:nvPr/>
        </p:nvSpPr>
        <p:spPr bwMode="auto">
          <a:xfrm>
            <a:off x="5588000" y="224948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8" name="Line 33"/>
          <p:cNvSpPr>
            <a:spLocks noChangeShapeType="1"/>
          </p:cNvSpPr>
          <p:nvPr/>
        </p:nvSpPr>
        <p:spPr bwMode="auto">
          <a:xfrm>
            <a:off x="6365875" y="2265363"/>
            <a:ext cx="85883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9" name="Line 34"/>
          <p:cNvSpPr>
            <a:spLocks noChangeShapeType="1"/>
          </p:cNvSpPr>
          <p:nvPr/>
        </p:nvSpPr>
        <p:spPr bwMode="auto">
          <a:xfrm>
            <a:off x="6705600" y="2187575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0" name="Line 35"/>
          <p:cNvSpPr>
            <a:spLocks noChangeShapeType="1"/>
          </p:cNvSpPr>
          <p:nvPr/>
        </p:nvSpPr>
        <p:spPr bwMode="auto">
          <a:xfrm>
            <a:off x="6180138" y="2120900"/>
            <a:ext cx="5461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1" name="Line 36"/>
          <p:cNvSpPr>
            <a:spLocks noChangeShapeType="1"/>
          </p:cNvSpPr>
          <p:nvPr/>
        </p:nvSpPr>
        <p:spPr bwMode="auto">
          <a:xfrm>
            <a:off x="5808663" y="2020888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2" name="Line 37"/>
          <p:cNvSpPr>
            <a:spLocks noChangeShapeType="1"/>
          </p:cNvSpPr>
          <p:nvPr/>
        </p:nvSpPr>
        <p:spPr bwMode="auto">
          <a:xfrm>
            <a:off x="6745288" y="2022475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3" name="Line 38"/>
          <p:cNvSpPr>
            <a:spLocks noChangeShapeType="1"/>
          </p:cNvSpPr>
          <p:nvPr/>
        </p:nvSpPr>
        <p:spPr bwMode="auto">
          <a:xfrm>
            <a:off x="6850063" y="2089150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4" name="Line 39"/>
          <p:cNvSpPr>
            <a:spLocks noChangeShapeType="1"/>
          </p:cNvSpPr>
          <p:nvPr/>
        </p:nvSpPr>
        <p:spPr bwMode="auto">
          <a:xfrm>
            <a:off x="4351338" y="1744663"/>
            <a:ext cx="6159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5" name="Line 40"/>
          <p:cNvSpPr>
            <a:spLocks noChangeShapeType="1"/>
          </p:cNvSpPr>
          <p:nvPr/>
        </p:nvSpPr>
        <p:spPr bwMode="auto">
          <a:xfrm>
            <a:off x="4192588" y="1930400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6" name="Line 41"/>
          <p:cNvSpPr>
            <a:spLocks noChangeShapeType="1"/>
          </p:cNvSpPr>
          <p:nvPr/>
        </p:nvSpPr>
        <p:spPr bwMode="auto">
          <a:xfrm>
            <a:off x="4589463" y="1839913"/>
            <a:ext cx="5810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7" name="Line 42"/>
          <p:cNvSpPr>
            <a:spLocks noChangeShapeType="1"/>
          </p:cNvSpPr>
          <p:nvPr/>
        </p:nvSpPr>
        <p:spPr bwMode="auto">
          <a:xfrm>
            <a:off x="5045075" y="1916113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8" name="Line 43"/>
          <p:cNvSpPr>
            <a:spLocks noChangeShapeType="1"/>
          </p:cNvSpPr>
          <p:nvPr/>
        </p:nvSpPr>
        <p:spPr bwMode="auto">
          <a:xfrm>
            <a:off x="5253038" y="1776413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9" name="Line 44"/>
          <p:cNvSpPr>
            <a:spLocks noChangeShapeType="1"/>
          </p:cNvSpPr>
          <p:nvPr/>
        </p:nvSpPr>
        <p:spPr bwMode="auto">
          <a:xfrm>
            <a:off x="5981700" y="1917700"/>
            <a:ext cx="8572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0" name="Line 45"/>
          <p:cNvSpPr>
            <a:spLocks noChangeShapeType="1"/>
          </p:cNvSpPr>
          <p:nvPr/>
        </p:nvSpPr>
        <p:spPr bwMode="auto">
          <a:xfrm>
            <a:off x="6030913" y="1792288"/>
            <a:ext cx="85883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1" name="Line 46"/>
          <p:cNvSpPr>
            <a:spLocks noChangeShapeType="1"/>
          </p:cNvSpPr>
          <p:nvPr/>
        </p:nvSpPr>
        <p:spPr bwMode="auto">
          <a:xfrm>
            <a:off x="7129463" y="1779588"/>
            <a:ext cx="61595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2" name="Line 47"/>
          <p:cNvSpPr>
            <a:spLocks noChangeShapeType="1"/>
          </p:cNvSpPr>
          <p:nvPr/>
        </p:nvSpPr>
        <p:spPr bwMode="auto">
          <a:xfrm>
            <a:off x="6970713" y="1965325"/>
            <a:ext cx="6858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3" name="Line 48"/>
          <p:cNvSpPr>
            <a:spLocks noChangeShapeType="1"/>
          </p:cNvSpPr>
          <p:nvPr/>
        </p:nvSpPr>
        <p:spPr bwMode="auto">
          <a:xfrm>
            <a:off x="7159625" y="1874838"/>
            <a:ext cx="5810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4" name="Line 49"/>
          <p:cNvSpPr>
            <a:spLocks noChangeShapeType="1"/>
          </p:cNvSpPr>
          <p:nvPr/>
        </p:nvSpPr>
        <p:spPr bwMode="auto">
          <a:xfrm>
            <a:off x="7489825" y="2176463"/>
            <a:ext cx="5461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5" name="Line 50"/>
          <p:cNvSpPr>
            <a:spLocks noChangeShapeType="1"/>
          </p:cNvSpPr>
          <p:nvPr/>
        </p:nvSpPr>
        <p:spPr bwMode="auto">
          <a:xfrm>
            <a:off x="7346950" y="2271713"/>
            <a:ext cx="5810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6" name="Line 51"/>
          <p:cNvSpPr>
            <a:spLocks noChangeShapeType="1"/>
          </p:cNvSpPr>
          <p:nvPr/>
        </p:nvSpPr>
        <p:spPr bwMode="auto">
          <a:xfrm>
            <a:off x="611188" y="1817688"/>
            <a:ext cx="5810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7" name="Line 52"/>
          <p:cNvSpPr>
            <a:spLocks noChangeShapeType="1"/>
          </p:cNvSpPr>
          <p:nvPr/>
        </p:nvSpPr>
        <p:spPr bwMode="auto">
          <a:xfrm>
            <a:off x="6294438" y="1673225"/>
            <a:ext cx="7207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8" name="Line 53"/>
          <p:cNvSpPr>
            <a:spLocks noChangeShapeType="1"/>
          </p:cNvSpPr>
          <p:nvPr/>
        </p:nvSpPr>
        <p:spPr bwMode="auto">
          <a:xfrm>
            <a:off x="7072313" y="1689100"/>
            <a:ext cx="85883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69" name="Text Box 54"/>
          <p:cNvSpPr txBox="1">
            <a:spLocks noChangeArrowheads="1"/>
          </p:cNvSpPr>
          <p:nvPr/>
        </p:nvSpPr>
        <p:spPr bwMode="auto">
          <a:xfrm>
            <a:off x="838200" y="5181600"/>
            <a:ext cx="7718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/>
            <a:r>
              <a:rPr lang="en-US" sz="3000">
                <a:solidFill>
                  <a:srgbClr val="003366"/>
                </a:solidFill>
                <a:latin typeface="Arial Unicode MS" pitchFamily="34" charset="-128"/>
              </a:rPr>
              <a:t>Overlap reads and extend to reconstruct the original genomic region</a:t>
            </a:r>
          </a:p>
        </p:txBody>
      </p:sp>
      <p:sp>
        <p:nvSpPr>
          <p:cNvPr id="34870" name="Line 55"/>
          <p:cNvSpPr>
            <a:spLocks noChangeShapeType="1"/>
          </p:cNvSpPr>
          <p:nvPr/>
        </p:nvSpPr>
        <p:spPr bwMode="auto">
          <a:xfrm>
            <a:off x="2057400" y="3032125"/>
            <a:ext cx="14478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71" name="Line 56"/>
          <p:cNvSpPr>
            <a:spLocks noChangeShapeType="1"/>
          </p:cNvSpPr>
          <p:nvPr/>
        </p:nvSpPr>
        <p:spPr bwMode="auto">
          <a:xfrm>
            <a:off x="2667000" y="3336925"/>
            <a:ext cx="14478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72" name="Line 57"/>
          <p:cNvSpPr>
            <a:spLocks noChangeShapeType="1"/>
          </p:cNvSpPr>
          <p:nvPr/>
        </p:nvSpPr>
        <p:spPr bwMode="auto">
          <a:xfrm>
            <a:off x="3367088" y="3641725"/>
            <a:ext cx="14478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73" name="Line 58"/>
          <p:cNvSpPr>
            <a:spLocks noChangeShapeType="1"/>
          </p:cNvSpPr>
          <p:nvPr/>
        </p:nvSpPr>
        <p:spPr bwMode="auto">
          <a:xfrm>
            <a:off x="3962400" y="3946525"/>
            <a:ext cx="14859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74" name="Line 59"/>
          <p:cNvSpPr>
            <a:spLocks noChangeShapeType="1"/>
          </p:cNvSpPr>
          <p:nvPr/>
        </p:nvSpPr>
        <p:spPr bwMode="auto">
          <a:xfrm>
            <a:off x="4724400" y="4251325"/>
            <a:ext cx="14859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4875" name="Group 60"/>
          <p:cNvGrpSpPr>
            <a:grpSpLocks/>
          </p:cNvGrpSpPr>
          <p:nvPr/>
        </p:nvGrpSpPr>
        <p:grpSpPr bwMode="auto">
          <a:xfrm>
            <a:off x="4738688" y="3973513"/>
            <a:ext cx="666750" cy="257175"/>
            <a:chOff x="2025" y="1745"/>
            <a:chExt cx="420" cy="162"/>
          </a:xfrm>
        </p:grpSpPr>
        <p:sp>
          <p:nvSpPr>
            <p:cNvPr id="34925" name="Line 61"/>
            <p:cNvSpPr>
              <a:spLocks noChangeShapeType="1"/>
            </p:cNvSpPr>
            <p:nvPr/>
          </p:nvSpPr>
          <p:spPr bwMode="auto">
            <a:xfrm>
              <a:off x="2025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6" name="Line 62"/>
            <p:cNvSpPr>
              <a:spLocks noChangeShapeType="1"/>
            </p:cNvSpPr>
            <p:nvPr/>
          </p:nvSpPr>
          <p:spPr bwMode="auto">
            <a:xfrm>
              <a:off x="2067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7" name="Line 63"/>
            <p:cNvSpPr>
              <a:spLocks noChangeShapeType="1"/>
            </p:cNvSpPr>
            <p:nvPr/>
          </p:nvSpPr>
          <p:spPr bwMode="auto">
            <a:xfrm>
              <a:off x="2103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8" name="Line 64"/>
            <p:cNvSpPr>
              <a:spLocks noChangeShapeType="1"/>
            </p:cNvSpPr>
            <p:nvPr/>
          </p:nvSpPr>
          <p:spPr bwMode="auto">
            <a:xfrm>
              <a:off x="2145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9" name="Line 65"/>
            <p:cNvSpPr>
              <a:spLocks noChangeShapeType="1"/>
            </p:cNvSpPr>
            <p:nvPr/>
          </p:nvSpPr>
          <p:spPr bwMode="auto">
            <a:xfrm>
              <a:off x="2181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0" name="Line 66"/>
            <p:cNvSpPr>
              <a:spLocks noChangeShapeType="1"/>
            </p:cNvSpPr>
            <p:nvPr/>
          </p:nvSpPr>
          <p:spPr bwMode="auto">
            <a:xfrm>
              <a:off x="2223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1" name="Line 67"/>
            <p:cNvSpPr>
              <a:spLocks noChangeShapeType="1"/>
            </p:cNvSpPr>
            <p:nvPr/>
          </p:nvSpPr>
          <p:spPr bwMode="auto">
            <a:xfrm>
              <a:off x="2259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2" name="Line 68"/>
            <p:cNvSpPr>
              <a:spLocks noChangeShapeType="1"/>
            </p:cNvSpPr>
            <p:nvPr/>
          </p:nvSpPr>
          <p:spPr bwMode="auto">
            <a:xfrm>
              <a:off x="2301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3" name="Line 69"/>
            <p:cNvSpPr>
              <a:spLocks noChangeShapeType="1"/>
            </p:cNvSpPr>
            <p:nvPr/>
          </p:nvSpPr>
          <p:spPr bwMode="auto">
            <a:xfrm>
              <a:off x="2337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4" name="Line 70"/>
            <p:cNvSpPr>
              <a:spLocks noChangeShapeType="1"/>
            </p:cNvSpPr>
            <p:nvPr/>
          </p:nvSpPr>
          <p:spPr bwMode="auto">
            <a:xfrm>
              <a:off x="2379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5" name="Line 71"/>
            <p:cNvSpPr>
              <a:spLocks noChangeShapeType="1"/>
            </p:cNvSpPr>
            <p:nvPr/>
          </p:nvSpPr>
          <p:spPr bwMode="auto">
            <a:xfrm>
              <a:off x="2415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36" name="Line 72"/>
            <p:cNvSpPr>
              <a:spLocks noChangeShapeType="1"/>
            </p:cNvSpPr>
            <p:nvPr/>
          </p:nvSpPr>
          <p:spPr bwMode="auto">
            <a:xfrm>
              <a:off x="2445" y="1745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76" name="Group 73"/>
          <p:cNvGrpSpPr>
            <a:grpSpLocks/>
          </p:cNvGrpSpPr>
          <p:nvPr/>
        </p:nvGrpSpPr>
        <p:grpSpPr bwMode="auto">
          <a:xfrm>
            <a:off x="3967163" y="3668713"/>
            <a:ext cx="823912" cy="261937"/>
            <a:chOff x="1539" y="1553"/>
            <a:chExt cx="519" cy="165"/>
          </a:xfrm>
        </p:grpSpPr>
        <p:sp>
          <p:nvSpPr>
            <p:cNvPr id="34910" name="Line 74"/>
            <p:cNvSpPr>
              <a:spLocks noChangeShapeType="1"/>
            </p:cNvSpPr>
            <p:nvPr/>
          </p:nvSpPr>
          <p:spPr bwMode="auto">
            <a:xfrm>
              <a:off x="1569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1" name="Line 75"/>
            <p:cNvSpPr>
              <a:spLocks noChangeShapeType="1"/>
            </p:cNvSpPr>
            <p:nvPr/>
          </p:nvSpPr>
          <p:spPr bwMode="auto">
            <a:xfrm>
              <a:off x="1602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2" name="Line 76"/>
            <p:cNvSpPr>
              <a:spLocks noChangeShapeType="1"/>
            </p:cNvSpPr>
            <p:nvPr/>
          </p:nvSpPr>
          <p:spPr bwMode="auto">
            <a:xfrm>
              <a:off x="1638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3" name="Line 77"/>
            <p:cNvSpPr>
              <a:spLocks noChangeShapeType="1"/>
            </p:cNvSpPr>
            <p:nvPr/>
          </p:nvSpPr>
          <p:spPr bwMode="auto">
            <a:xfrm>
              <a:off x="1680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4" name="Line 78"/>
            <p:cNvSpPr>
              <a:spLocks noChangeShapeType="1"/>
            </p:cNvSpPr>
            <p:nvPr/>
          </p:nvSpPr>
          <p:spPr bwMode="auto">
            <a:xfrm>
              <a:off x="1716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5" name="Line 79"/>
            <p:cNvSpPr>
              <a:spLocks noChangeShapeType="1"/>
            </p:cNvSpPr>
            <p:nvPr/>
          </p:nvSpPr>
          <p:spPr bwMode="auto">
            <a:xfrm>
              <a:off x="1758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6" name="Line 80"/>
            <p:cNvSpPr>
              <a:spLocks noChangeShapeType="1"/>
            </p:cNvSpPr>
            <p:nvPr/>
          </p:nvSpPr>
          <p:spPr bwMode="auto">
            <a:xfrm>
              <a:off x="1794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7" name="Line 81"/>
            <p:cNvSpPr>
              <a:spLocks noChangeShapeType="1"/>
            </p:cNvSpPr>
            <p:nvPr/>
          </p:nvSpPr>
          <p:spPr bwMode="auto">
            <a:xfrm>
              <a:off x="1836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8" name="Line 82"/>
            <p:cNvSpPr>
              <a:spLocks noChangeShapeType="1"/>
            </p:cNvSpPr>
            <p:nvPr/>
          </p:nvSpPr>
          <p:spPr bwMode="auto">
            <a:xfrm>
              <a:off x="1872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19" name="Line 83"/>
            <p:cNvSpPr>
              <a:spLocks noChangeShapeType="1"/>
            </p:cNvSpPr>
            <p:nvPr/>
          </p:nvSpPr>
          <p:spPr bwMode="auto">
            <a:xfrm>
              <a:off x="1914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0" name="Line 84"/>
            <p:cNvSpPr>
              <a:spLocks noChangeShapeType="1"/>
            </p:cNvSpPr>
            <p:nvPr/>
          </p:nvSpPr>
          <p:spPr bwMode="auto">
            <a:xfrm>
              <a:off x="1950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1" name="Line 85"/>
            <p:cNvSpPr>
              <a:spLocks noChangeShapeType="1"/>
            </p:cNvSpPr>
            <p:nvPr/>
          </p:nvSpPr>
          <p:spPr bwMode="auto">
            <a:xfrm>
              <a:off x="1992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2" name="Line 86"/>
            <p:cNvSpPr>
              <a:spLocks noChangeShapeType="1"/>
            </p:cNvSpPr>
            <p:nvPr/>
          </p:nvSpPr>
          <p:spPr bwMode="auto">
            <a:xfrm>
              <a:off x="2028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3" name="Line 87"/>
            <p:cNvSpPr>
              <a:spLocks noChangeShapeType="1"/>
            </p:cNvSpPr>
            <p:nvPr/>
          </p:nvSpPr>
          <p:spPr bwMode="auto">
            <a:xfrm>
              <a:off x="2058" y="1556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24" name="Line 88"/>
            <p:cNvSpPr>
              <a:spLocks noChangeShapeType="1"/>
            </p:cNvSpPr>
            <p:nvPr/>
          </p:nvSpPr>
          <p:spPr bwMode="auto">
            <a:xfrm>
              <a:off x="1539" y="1553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77" name="Group 89"/>
          <p:cNvGrpSpPr>
            <a:grpSpLocks/>
          </p:cNvGrpSpPr>
          <p:nvPr/>
        </p:nvGrpSpPr>
        <p:grpSpPr bwMode="auto">
          <a:xfrm>
            <a:off x="3390900" y="3368675"/>
            <a:ext cx="723900" cy="257175"/>
            <a:chOff x="1176" y="1364"/>
            <a:chExt cx="456" cy="162"/>
          </a:xfrm>
        </p:grpSpPr>
        <p:sp>
          <p:nvSpPr>
            <p:cNvPr id="34897" name="Line 90"/>
            <p:cNvSpPr>
              <a:spLocks noChangeShapeType="1"/>
            </p:cNvSpPr>
            <p:nvPr/>
          </p:nvSpPr>
          <p:spPr bwMode="auto">
            <a:xfrm>
              <a:off x="1176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8" name="Line 91"/>
            <p:cNvSpPr>
              <a:spLocks noChangeShapeType="1"/>
            </p:cNvSpPr>
            <p:nvPr/>
          </p:nvSpPr>
          <p:spPr bwMode="auto">
            <a:xfrm>
              <a:off x="1212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9" name="Line 92"/>
            <p:cNvSpPr>
              <a:spLocks noChangeShapeType="1"/>
            </p:cNvSpPr>
            <p:nvPr/>
          </p:nvSpPr>
          <p:spPr bwMode="auto">
            <a:xfrm>
              <a:off x="1254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0" name="Line 93"/>
            <p:cNvSpPr>
              <a:spLocks noChangeShapeType="1"/>
            </p:cNvSpPr>
            <p:nvPr/>
          </p:nvSpPr>
          <p:spPr bwMode="auto">
            <a:xfrm>
              <a:off x="1290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1" name="Line 94"/>
            <p:cNvSpPr>
              <a:spLocks noChangeShapeType="1"/>
            </p:cNvSpPr>
            <p:nvPr/>
          </p:nvSpPr>
          <p:spPr bwMode="auto">
            <a:xfrm>
              <a:off x="1332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2" name="Line 95"/>
            <p:cNvSpPr>
              <a:spLocks noChangeShapeType="1"/>
            </p:cNvSpPr>
            <p:nvPr/>
          </p:nvSpPr>
          <p:spPr bwMode="auto">
            <a:xfrm>
              <a:off x="1368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3" name="Line 96"/>
            <p:cNvSpPr>
              <a:spLocks noChangeShapeType="1"/>
            </p:cNvSpPr>
            <p:nvPr/>
          </p:nvSpPr>
          <p:spPr bwMode="auto">
            <a:xfrm>
              <a:off x="1410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4" name="Line 97"/>
            <p:cNvSpPr>
              <a:spLocks noChangeShapeType="1"/>
            </p:cNvSpPr>
            <p:nvPr/>
          </p:nvSpPr>
          <p:spPr bwMode="auto">
            <a:xfrm>
              <a:off x="1446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5" name="Line 98"/>
            <p:cNvSpPr>
              <a:spLocks noChangeShapeType="1"/>
            </p:cNvSpPr>
            <p:nvPr/>
          </p:nvSpPr>
          <p:spPr bwMode="auto">
            <a:xfrm>
              <a:off x="1488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6" name="Line 99"/>
            <p:cNvSpPr>
              <a:spLocks noChangeShapeType="1"/>
            </p:cNvSpPr>
            <p:nvPr/>
          </p:nvSpPr>
          <p:spPr bwMode="auto">
            <a:xfrm>
              <a:off x="1524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7" name="Line 100"/>
            <p:cNvSpPr>
              <a:spLocks noChangeShapeType="1"/>
            </p:cNvSpPr>
            <p:nvPr/>
          </p:nvSpPr>
          <p:spPr bwMode="auto">
            <a:xfrm>
              <a:off x="1566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8" name="Line 101"/>
            <p:cNvSpPr>
              <a:spLocks noChangeShapeType="1"/>
            </p:cNvSpPr>
            <p:nvPr/>
          </p:nvSpPr>
          <p:spPr bwMode="auto">
            <a:xfrm>
              <a:off x="1602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09" name="Line 102"/>
            <p:cNvSpPr>
              <a:spLocks noChangeShapeType="1"/>
            </p:cNvSpPr>
            <p:nvPr/>
          </p:nvSpPr>
          <p:spPr bwMode="auto">
            <a:xfrm>
              <a:off x="1632" y="1364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78" name="Group 103"/>
          <p:cNvGrpSpPr>
            <a:grpSpLocks/>
          </p:cNvGrpSpPr>
          <p:nvPr/>
        </p:nvGrpSpPr>
        <p:grpSpPr bwMode="auto">
          <a:xfrm>
            <a:off x="2671763" y="3059113"/>
            <a:ext cx="823912" cy="261937"/>
            <a:chOff x="723" y="1169"/>
            <a:chExt cx="519" cy="165"/>
          </a:xfrm>
        </p:grpSpPr>
        <p:sp>
          <p:nvSpPr>
            <p:cNvPr id="34882" name="Line 104"/>
            <p:cNvSpPr>
              <a:spLocks noChangeShapeType="1"/>
            </p:cNvSpPr>
            <p:nvPr/>
          </p:nvSpPr>
          <p:spPr bwMode="auto">
            <a:xfrm>
              <a:off x="753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3" name="Line 105"/>
            <p:cNvSpPr>
              <a:spLocks noChangeShapeType="1"/>
            </p:cNvSpPr>
            <p:nvPr/>
          </p:nvSpPr>
          <p:spPr bwMode="auto">
            <a:xfrm>
              <a:off x="786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4" name="Line 106"/>
            <p:cNvSpPr>
              <a:spLocks noChangeShapeType="1"/>
            </p:cNvSpPr>
            <p:nvPr/>
          </p:nvSpPr>
          <p:spPr bwMode="auto">
            <a:xfrm>
              <a:off x="822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5" name="Line 107"/>
            <p:cNvSpPr>
              <a:spLocks noChangeShapeType="1"/>
            </p:cNvSpPr>
            <p:nvPr/>
          </p:nvSpPr>
          <p:spPr bwMode="auto">
            <a:xfrm>
              <a:off x="864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6" name="Line 108"/>
            <p:cNvSpPr>
              <a:spLocks noChangeShapeType="1"/>
            </p:cNvSpPr>
            <p:nvPr/>
          </p:nvSpPr>
          <p:spPr bwMode="auto">
            <a:xfrm>
              <a:off x="900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7" name="Line 109"/>
            <p:cNvSpPr>
              <a:spLocks noChangeShapeType="1"/>
            </p:cNvSpPr>
            <p:nvPr/>
          </p:nvSpPr>
          <p:spPr bwMode="auto">
            <a:xfrm>
              <a:off x="942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8" name="Line 110"/>
            <p:cNvSpPr>
              <a:spLocks noChangeShapeType="1"/>
            </p:cNvSpPr>
            <p:nvPr/>
          </p:nvSpPr>
          <p:spPr bwMode="auto">
            <a:xfrm>
              <a:off x="978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89" name="Line 111"/>
            <p:cNvSpPr>
              <a:spLocks noChangeShapeType="1"/>
            </p:cNvSpPr>
            <p:nvPr/>
          </p:nvSpPr>
          <p:spPr bwMode="auto">
            <a:xfrm>
              <a:off x="1020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0" name="Line 112"/>
            <p:cNvSpPr>
              <a:spLocks noChangeShapeType="1"/>
            </p:cNvSpPr>
            <p:nvPr/>
          </p:nvSpPr>
          <p:spPr bwMode="auto">
            <a:xfrm>
              <a:off x="1056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1" name="Line 113"/>
            <p:cNvSpPr>
              <a:spLocks noChangeShapeType="1"/>
            </p:cNvSpPr>
            <p:nvPr/>
          </p:nvSpPr>
          <p:spPr bwMode="auto">
            <a:xfrm>
              <a:off x="1098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2" name="Line 114"/>
            <p:cNvSpPr>
              <a:spLocks noChangeShapeType="1"/>
            </p:cNvSpPr>
            <p:nvPr/>
          </p:nvSpPr>
          <p:spPr bwMode="auto">
            <a:xfrm>
              <a:off x="1134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3" name="Line 115"/>
            <p:cNvSpPr>
              <a:spLocks noChangeShapeType="1"/>
            </p:cNvSpPr>
            <p:nvPr/>
          </p:nvSpPr>
          <p:spPr bwMode="auto">
            <a:xfrm>
              <a:off x="1176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4" name="Line 116"/>
            <p:cNvSpPr>
              <a:spLocks noChangeShapeType="1"/>
            </p:cNvSpPr>
            <p:nvPr/>
          </p:nvSpPr>
          <p:spPr bwMode="auto">
            <a:xfrm>
              <a:off x="1212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5" name="Line 117"/>
            <p:cNvSpPr>
              <a:spLocks noChangeShapeType="1"/>
            </p:cNvSpPr>
            <p:nvPr/>
          </p:nvSpPr>
          <p:spPr bwMode="auto">
            <a:xfrm>
              <a:off x="1242" y="1172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96" name="Line 118"/>
            <p:cNvSpPr>
              <a:spLocks noChangeShapeType="1"/>
            </p:cNvSpPr>
            <p:nvPr/>
          </p:nvSpPr>
          <p:spPr bwMode="auto">
            <a:xfrm>
              <a:off x="723" y="1169"/>
              <a:ext cx="0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79" name="Line 119"/>
          <p:cNvSpPr>
            <a:spLocks noChangeShapeType="1"/>
          </p:cNvSpPr>
          <p:nvPr/>
        </p:nvSpPr>
        <p:spPr bwMode="auto">
          <a:xfrm>
            <a:off x="6081713" y="4456113"/>
            <a:ext cx="104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80" name="Line 120"/>
          <p:cNvSpPr>
            <a:spLocks noChangeShapeType="1"/>
          </p:cNvSpPr>
          <p:nvPr/>
        </p:nvSpPr>
        <p:spPr bwMode="auto">
          <a:xfrm flipH="1">
            <a:off x="1128713" y="2838450"/>
            <a:ext cx="1041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81" name="Text Box 121"/>
          <p:cNvSpPr txBox="1">
            <a:spLocks noChangeArrowheads="1"/>
          </p:cNvSpPr>
          <p:nvPr/>
        </p:nvSpPr>
        <p:spPr bwMode="auto">
          <a:xfrm>
            <a:off x="8108950" y="1785938"/>
            <a:ext cx="755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  <a:latin typeface="Arial Unicode MS" pitchFamily="34" charset="-128"/>
              </a:rPr>
              <a:t>reads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84909" y="2466109"/>
            <a:ext cx="763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atgcaatgcatgcatggatgcaatgcatgcaatgcatgcatggatgcaatgcatgcaatgcatgcatggatgcaatgcatgcaatgcatgcatggatgcaatgcatgcatgggg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1838" y="404813"/>
            <a:ext cx="8601075" cy="6184900"/>
          </a:xfrm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5410200"/>
            <a:ext cx="91440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3721100" y="1128713"/>
            <a:ext cx="1981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2509838" y="1489075"/>
            <a:ext cx="38862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58975"/>
            <a:ext cx="749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8" y="2593975"/>
            <a:ext cx="73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" y="3517900"/>
            <a:ext cx="5937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-469900" y="0"/>
            <a:ext cx="8229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34290" anchor="ctr"/>
          <a:lstStyle/>
          <a:p>
            <a:pPr>
              <a:lnSpc>
                <a:spcPct val="80000"/>
              </a:lnSpc>
            </a:pPr>
            <a:r>
              <a:rPr kumimoji="1" lang="en-US" sz="2400" b="1">
                <a:solidFill>
                  <a:schemeClr val="tx2"/>
                </a:solidFill>
              </a:rPr>
              <a:t>Ribosomal Peptides May Be Equally Elusive</a:t>
            </a:r>
            <a:endParaRPr kumimoji="1" 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75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 </a:t>
            </a:r>
            <a:r>
              <a:rPr lang="en-US" sz="3600" b="1" smtClean="0"/>
              <a:t>EULER-USR vs VELVET (human BAC)</a:t>
            </a:r>
            <a:br>
              <a:rPr lang="en-US" sz="3600" b="1" smtClean="0"/>
            </a:br>
            <a:r>
              <a:rPr lang="en-US" sz="3600" b="1" smtClean="0"/>
              <a:t>cumulative contigs length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188" y="1377950"/>
            <a:ext cx="688181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2263" y="533400"/>
            <a:ext cx="8135937" cy="838200"/>
          </a:xfrm>
        </p:spPr>
        <p:txBody>
          <a:bodyPr/>
          <a:lstStyle/>
          <a:p>
            <a:pPr eaLnBrk="1" hangingPunct="1"/>
            <a:r>
              <a:rPr lang="en-US" altLang="zh-CN" sz="4000" b="1" smtClean="0"/>
              <a:t>Eulerian Assembly with  Mate-Pairs</a:t>
            </a:r>
          </a:p>
        </p:txBody>
      </p:sp>
      <p:sp>
        <p:nvSpPr>
          <p:cNvPr id="218115" name="Text Box 4"/>
          <p:cNvSpPr txBox="1">
            <a:spLocks noChangeArrowheads="1"/>
          </p:cNvSpPr>
          <p:nvPr/>
        </p:nvSpPr>
        <p:spPr bwMode="auto">
          <a:xfrm>
            <a:off x="366713" y="1541463"/>
            <a:ext cx="822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kumimoji="1" lang="en-US" altLang="zh-CN" sz="3200"/>
              <a:t>EULER transforms </a:t>
            </a:r>
            <a:r>
              <a:rPr kumimoji="1" lang="en-US" altLang="zh-CN" sz="3200">
                <a:solidFill>
                  <a:srgbClr val="D60093"/>
                </a:solidFill>
              </a:rPr>
              <a:t>MATE-PAIRS</a:t>
            </a:r>
            <a:r>
              <a:rPr kumimoji="1" lang="en-US" altLang="zh-CN" sz="3200"/>
              <a:t>: </a:t>
            </a:r>
          </a:p>
          <a:p>
            <a:pPr algn="just">
              <a:buFont typeface="Wingdings" pitchFamily="2" charset="2"/>
              <a:buNone/>
            </a:pPr>
            <a:endParaRPr kumimoji="1" lang="en-US" altLang="zh-CN" sz="3200"/>
          </a:p>
          <a:p>
            <a:pPr algn="just">
              <a:buFont typeface="Wingdings" pitchFamily="2" charset="2"/>
              <a:buNone/>
            </a:pPr>
            <a:r>
              <a:rPr kumimoji="1" lang="en-US" altLang="zh-CN" sz="3200"/>
              <a:t>“read1 - </a:t>
            </a:r>
            <a:r>
              <a:rPr kumimoji="1" lang="en-US" altLang="zh-CN" sz="3200">
                <a:solidFill>
                  <a:srgbClr val="D60093"/>
                </a:solidFill>
              </a:rPr>
              <a:t>GAP</a:t>
            </a:r>
            <a:r>
              <a:rPr kumimoji="1" lang="en-US" altLang="zh-CN" sz="3200"/>
              <a:t> of length </a:t>
            </a:r>
            <a:r>
              <a:rPr kumimoji="1" lang="en-US" altLang="zh-CN" sz="3200" i="1"/>
              <a:t>d</a:t>
            </a:r>
            <a:r>
              <a:rPr kumimoji="1" lang="en-US" altLang="zh-CN" sz="3200"/>
              <a:t> - read2” </a:t>
            </a:r>
          </a:p>
          <a:p>
            <a:pPr algn="just">
              <a:buFont typeface="Wingdings" pitchFamily="2" charset="2"/>
              <a:buNone/>
            </a:pPr>
            <a:endParaRPr kumimoji="1" lang="en-US" altLang="zh-CN" sz="1600"/>
          </a:p>
          <a:p>
            <a:pPr algn="just">
              <a:buFont typeface="Wingdings" pitchFamily="2" charset="2"/>
              <a:buNone/>
            </a:pPr>
            <a:r>
              <a:rPr kumimoji="1" lang="en-US" altLang="zh-CN" sz="3200"/>
              <a:t>into </a:t>
            </a:r>
            <a:r>
              <a:rPr kumimoji="1" lang="en-US" altLang="zh-CN" sz="3200" b="1"/>
              <a:t>LONG</a:t>
            </a:r>
            <a:r>
              <a:rPr kumimoji="1" lang="en-US" altLang="zh-CN" sz="3200"/>
              <a:t> </a:t>
            </a:r>
            <a:r>
              <a:rPr kumimoji="1" lang="en-US" altLang="zh-CN" sz="3200">
                <a:solidFill>
                  <a:schemeClr val="accent2"/>
                </a:solidFill>
              </a:rPr>
              <a:t>MATE-READS</a:t>
            </a:r>
            <a:r>
              <a:rPr kumimoji="1" lang="en-US" altLang="zh-CN" sz="3200"/>
              <a:t>:</a:t>
            </a:r>
          </a:p>
          <a:p>
            <a:pPr algn="just">
              <a:buFont typeface="Wingdings" pitchFamily="2" charset="2"/>
              <a:buNone/>
            </a:pPr>
            <a:r>
              <a:rPr kumimoji="1" lang="en-US" altLang="zh-CN" sz="1800"/>
              <a:t> </a:t>
            </a:r>
          </a:p>
          <a:p>
            <a:pPr algn="just">
              <a:buFont typeface="Wingdings" pitchFamily="2" charset="2"/>
              <a:buNone/>
            </a:pPr>
            <a:r>
              <a:rPr kumimoji="1" lang="en-US" altLang="zh-CN" sz="3200"/>
              <a:t>“read1 - </a:t>
            </a:r>
            <a:r>
              <a:rPr kumimoji="1" lang="en-US" altLang="zh-CN" sz="3200">
                <a:solidFill>
                  <a:schemeClr val="accent2"/>
                </a:solidFill>
              </a:rPr>
              <a:t>DNA SEQUENCE</a:t>
            </a:r>
            <a:r>
              <a:rPr kumimoji="1" lang="en-US" altLang="zh-CN" sz="3200"/>
              <a:t> of length </a:t>
            </a:r>
            <a:r>
              <a:rPr kumimoji="1" lang="en-US" altLang="zh-CN" sz="3200" i="1"/>
              <a:t>d</a:t>
            </a:r>
            <a:r>
              <a:rPr kumimoji="1" lang="en-US" altLang="zh-CN" sz="3200"/>
              <a:t> – read2”</a:t>
            </a:r>
          </a:p>
        </p:txBody>
      </p:sp>
      <p:sp>
        <p:nvSpPr>
          <p:cNvPr id="218116" name="Text Box 5"/>
          <p:cNvSpPr txBox="1">
            <a:spLocks noChangeArrowheads="1"/>
          </p:cNvSpPr>
          <p:nvPr/>
        </p:nvSpPr>
        <p:spPr bwMode="auto">
          <a:xfrm>
            <a:off x="1976438" y="6092825"/>
            <a:ext cx="4625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/>
              <a:t>P.P. and Tang, ISMB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1463" y="1385888"/>
            <a:ext cx="8305800" cy="609600"/>
            <a:chOff x="144" y="496"/>
            <a:chExt cx="5232" cy="384"/>
          </a:xfrm>
        </p:grpSpPr>
        <p:grpSp>
          <p:nvGrpSpPr>
            <p:cNvPr id="219177" name="Group 3"/>
            <p:cNvGrpSpPr>
              <a:grpSpLocks/>
            </p:cNvGrpSpPr>
            <p:nvPr/>
          </p:nvGrpSpPr>
          <p:grpSpPr bwMode="auto">
            <a:xfrm>
              <a:off x="144" y="736"/>
              <a:ext cx="5232" cy="144"/>
              <a:chOff x="288" y="432"/>
              <a:chExt cx="5232" cy="144"/>
            </a:xfrm>
          </p:grpSpPr>
          <p:sp>
            <p:nvSpPr>
              <p:cNvPr id="219181" name="Rectangle 4"/>
              <p:cNvSpPr>
                <a:spLocks noChangeArrowheads="1"/>
              </p:cNvSpPr>
              <p:nvPr/>
            </p:nvSpPr>
            <p:spPr bwMode="auto">
              <a:xfrm>
                <a:off x="288" y="432"/>
                <a:ext cx="912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82" name="Rectangle 5"/>
              <p:cNvSpPr>
                <a:spLocks noChangeArrowheads="1"/>
              </p:cNvSpPr>
              <p:nvPr/>
            </p:nvSpPr>
            <p:spPr bwMode="auto">
              <a:xfrm>
                <a:off x="1200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83" name="Rectangle 6"/>
              <p:cNvSpPr>
                <a:spLocks noChangeArrowheads="1"/>
              </p:cNvSpPr>
              <p:nvPr/>
            </p:nvSpPr>
            <p:spPr bwMode="auto">
              <a:xfrm>
                <a:off x="1920" y="432"/>
                <a:ext cx="576" cy="144"/>
              </a:xfrm>
              <a:prstGeom prst="rect">
                <a:avLst/>
              </a:prstGeom>
              <a:solidFill>
                <a:srgbClr val="99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84" name="Rectangle 7"/>
              <p:cNvSpPr>
                <a:spLocks noChangeArrowheads="1"/>
              </p:cNvSpPr>
              <p:nvPr/>
            </p:nvSpPr>
            <p:spPr bwMode="auto">
              <a:xfrm>
                <a:off x="2496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85" name="Rectangle 8"/>
              <p:cNvSpPr>
                <a:spLocks noChangeArrowheads="1"/>
              </p:cNvSpPr>
              <p:nvPr/>
            </p:nvSpPr>
            <p:spPr bwMode="auto">
              <a:xfrm>
                <a:off x="3216" y="432"/>
                <a:ext cx="768" cy="144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86" name="Rectangle 9"/>
              <p:cNvSpPr>
                <a:spLocks noChangeArrowheads="1"/>
              </p:cNvSpPr>
              <p:nvPr/>
            </p:nvSpPr>
            <p:spPr bwMode="auto">
              <a:xfrm>
                <a:off x="4704" y="432"/>
                <a:ext cx="816" cy="1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87" name="Rectangle 10"/>
              <p:cNvSpPr>
                <a:spLocks noChangeArrowheads="1"/>
              </p:cNvSpPr>
              <p:nvPr/>
            </p:nvSpPr>
            <p:spPr bwMode="auto">
              <a:xfrm>
                <a:off x="3984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9178" name="Text Box 11"/>
            <p:cNvSpPr txBox="1">
              <a:spLocks noChangeArrowheads="1"/>
            </p:cNvSpPr>
            <p:nvPr/>
          </p:nvSpPr>
          <p:spPr bwMode="auto">
            <a:xfrm>
              <a:off x="1152" y="505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219179" name="Text Box 12"/>
            <p:cNvSpPr txBox="1">
              <a:spLocks noChangeArrowheads="1"/>
            </p:cNvSpPr>
            <p:nvPr/>
          </p:nvSpPr>
          <p:spPr bwMode="auto">
            <a:xfrm>
              <a:off x="2476" y="505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219180" name="Text Box 13"/>
            <p:cNvSpPr txBox="1">
              <a:spLocks noChangeArrowheads="1"/>
            </p:cNvSpPr>
            <p:nvPr/>
          </p:nvSpPr>
          <p:spPr bwMode="auto">
            <a:xfrm>
              <a:off x="3984" y="496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382838" y="4129088"/>
            <a:ext cx="4406900" cy="1725612"/>
            <a:chOff x="1501" y="2637"/>
            <a:chExt cx="2776" cy="1087"/>
          </a:xfrm>
        </p:grpSpPr>
        <p:sp>
          <p:nvSpPr>
            <p:cNvPr id="219160" name="Line 15"/>
            <p:cNvSpPr>
              <a:spLocks noChangeShapeType="1"/>
            </p:cNvSpPr>
            <p:nvPr/>
          </p:nvSpPr>
          <p:spPr bwMode="auto">
            <a:xfrm>
              <a:off x="2173" y="2991"/>
              <a:ext cx="184" cy="1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1" name="Line 16"/>
            <p:cNvSpPr>
              <a:spLocks noChangeShapeType="1"/>
            </p:cNvSpPr>
            <p:nvPr/>
          </p:nvSpPr>
          <p:spPr bwMode="auto">
            <a:xfrm flipV="1">
              <a:off x="3293" y="2974"/>
              <a:ext cx="272" cy="1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2" name="Oval 17"/>
            <p:cNvSpPr>
              <a:spLocks noChangeArrowheads="1"/>
            </p:cNvSpPr>
            <p:nvPr/>
          </p:nvSpPr>
          <p:spPr bwMode="auto">
            <a:xfrm>
              <a:off x="2325" y="3070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3" name="Oval 18"/>
            <p:cNvSpPr>
              <a:spLocks noChangeArrowheads="1"/>
            </p:cNvSpPr>
            <p:nvPr/>
          </p:nvSpPr>
          <p:spPr bwMode="auto">
            <a:xfrm>
              <a:off x="3069" y="3046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4" name="Line 19"/>
            <p:cNvSpPr>
              <a:spLocks noChangeShapeType="1"/>
            </p:cNvSpPr>
            <p:nvPr/>
          </p:nvSpPr>
          <p:spPr bwMode="auto">
            <a:xfrm>
              <a:off x="2573" y="3183"/>
              <a:ext cx="49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5" name="Oval 20"/>
            <p:cNvSpPr>
              <a:spLocks noChangeArrowheads="1"/>
            </p:cNvSpPr>
            <p:nvPr/>
          </p:nvSpPr>
          <p:spPr bwMode="auto">
            <a:xfrm>
              <a:off x="1933" y="2815"/>
              <a:ext cx="24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6" name="Oval 21"/>
            <p:cNvSpPr>
              <a:spLocks noChangeArrowheads="1"/>
            </p:cNvSpPr>
            <p:nvPr/>
          </p:nvSpPr>
          <p:spPr bwMode="auto">
            <a:xfrm>
              <a:off x="1933" y="3303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7" name="Oval 22"/>
            <p:cNvSpPr>
              <a:spLocks noChangeArrowheads="1"/>
            </p:cNvSpPr>
            <p:nvPr/>
          </p:nvSpPr>
          <p:spPr bwMode="auto">
            <a:xfrm>
              <a:off x="3541" y="2799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8" name="Oval 23"/>
            <p:cNvSpPr>
              <a:spLocks noChangeArrowheads="1"/>
            </p:cNvSpPr>
            <p:nvPr/>
          </p:nvSpPr>
          <p:spPr bwMode="auto">
            <a:xfrm>
              <a:off x="3541" y="3319"/>
              <a:ext cx="24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69" name="Oval 24"/>
            <p:cNvSpPr>
              <a:spLocks noChangeArrowheads="1"/>
            </p:cNvSpPr>
            <p:nvPr/>
          </p:nvSpPr>
          <p:spPr bwMode="auto">
            <a:xfrm>
              <a:off x="1501" y="3087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0" name="Oval 25"/>
            <p:cNvSpPr>
              <a:spLocks noChangeArrowheads="1"/>
            </p:cNvSpPr>
            <p:nvPr/>
          </p:nvSpPr>
          <p:spPr bwMode="auto">
            <a:xfrm>
              <a:off x="4029" y="3069"/>
              <a:ext cx="248" cy="2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1" name="Line 26"/>
            <p:cNvSpPr>
              <a:spLocks noChangeShapeType="1"/>
            </p:cNvSpPr>
            <p:nvPr/>
          </p:nvSpPr>
          <p:spPr bwMode="auto">
            <a:xfrm flipV="1">
              <a:off x="2173" y="3240"/>
              <a:ext cx="168" cy="135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2" name="Line 27"/>
            <p:cNvSpPr>
              <a:spLocks noChangeShapeType="1"/>
            </p:cNvSpPr>
            <p:nvPr/>
          </p:nvSpPr>
          <p:spPr bwMode="auto">
            <a:xfrm>
              <a:off x="3301" y="3223"/>
              <a:ext cx="256" cy="152"/>
            </a:xfrm>
            <a:prstGeom prst="line">
              <a:avLst/>
            </a:prstGeom>
            <a:noFill/>
            <a:ln w="9525">
              <a:solidFill>
                <a:srgbClr val="00C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3" name="Line 28"/>
            <p:cNvSpPr>
              <a:spLocks noChangeShapeType="1"/>
            </p:cNvSpPr>
            <p:nvPr/>
          </p:nvSpPr>
          <p:spPr bwMode="auto">
            <a:xfrm>
              <a:off x="3317" y="3166"/>
              <a:ext cx="720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4" name="Line 29"/>
            <p:cNvSpPr>
              <a:spLocks noChangeShapeType="1"/>
            </p:cNvSpPr>
            <p:nvPr/>
          </p:nvSpPr>
          <p:spPr bwMode="auto">
            <a:xfrm>
              <a:off x="1749" y="3199"/>
              <a:ext cx="57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5" name="Freeform 30"/>
            <p:cNvSpPr>
              <a:spLocks/>
            </p:cNvSpPr>
            <p:nvPr/>
          </p:nvSpPr>
          <p:spPr bwMode="auto">
            <a:xfrm>
              <a:off x="2058" y="2637"/>
              <a:ext cx="1595" cy="178"/>
            </a:xfrm>
            <a:custGeom>
              <a:avLst/>
              <a:gdLst>
                <a:gd name="T0" fmla="*/ 16 w 3987"/>
                <a:gd name="T1" fmla="*/ 2 h 444"/>
                <a:gd name="T2" fmla="*/ 14 w 3987"/>
                <a:gd name="T3" fmla="*/ 0 h 444"/>
                <a:gd name="T4" fmla="*/ 2 w 3987"/>
                <a:gd name="T5" fmla="*/ 0 h 444"/>
                <a:gd name="T6" fmla="*/ 0 w 3987"/>
                <a:gd name="T7" fmla="*/ 2 h 4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87"/>
                <a:gd name="T13" fmla="*/ 0 h 444"/>
                <a:gd name="T14" fmla="*/ 3987 w 3987"/>
                <a:gd name="T15" fmla="*/ 444 h 4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87" h="444">
                  <a:moveTo>
                    <a:pt x="3987" y="423"/>
                  </a:moveTo>
                  <a:cubicBezTo>
                    <a:pt x="3982" y="273"/>
                    <a:pt x="3977" y="123"/>
                    <a:pt x="3407" y="63"/>
                  </a:cubicBezTo>
                  <a:cubicBezTo>
                    <a:pt x="2837" y="3"/>
                    <a:pt x="1134" y="0"/>
                    <a:pt x="567" y="63"/>
                  </a:cubicBezTo>
                  <a:cubicBezTo>
                    <a:pt x="0" y="126"/>
                    <a:pt x="100" y="381"/>
                    <a:pt x="7" y="444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6" name="Freeform 31"/>
            <p:cNvSpPr>
              <a:spLocks/>
            </p:cNvSpPr>
            <p:nvPr/>
          </p:nvSpPr>
          <p:spPr bwMode="auto">
            <a:xfrm flipV="1">
              <a:off x="2059" y="3538"/>
              <a:ext cx="1611" cy="186"/>
            </a:xfrm>
            <a:custGeom>
              <a:avLst/>
              <a:gdLst>
                <a:gd name="T0" fmla="*/ 17 w 3987"/>
                <a:gd name="T1" fmla="*/ 2 h 444"/>
                <a:gd name="T2" fmla="*/ 15 w 3987"/>
                <a:gd name="T3" fmla="*/ 0 h 444"/>
                <a:gd name="T4" fmla="*/ 2 w 3987"/>
                <a:gd name="T5" fmla="*/ 0 h 444"/>
                <a:gd name="T6" fmla="*/ 0 w 3987"/>
                <a:gd name="T7" fmla="*/ 3 h 4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87"/>
                <a:gd name="T13" fmla="*/ 0 h 444"/>
                <a:gd name="T14" fmla="*/ 3987 w 3987"/>
                <a:gd name="T15" fmla="*/ 444 h 4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87" h="444">
                  <a:moveTo>
                    <a:pt x="3987" y="423"/>
                  </a:moveTo>
                  <a:cubicBezTo>
                    <a:pt x="3982" y="273"/>
                    <a:pt x="3977" y="123"/>
                    <a:pt x="3407" y="63"/>
                  </a:cubicBezTo>
                  <a:cubicBezTo>
                    <a:pt x="2837" y="3"/>
                    <a:pt x="1134" y="0"/>
                    <a:pt x="567" y="63"/>
                  </a:cubicBezTo>
                  <a:cubicBezTo>
                    <a:pt x="0" y="126"/>
                    <a:pt x="100" y="381"/>
                    <a:pt x="7" y="444"/>
                  </a:cubicBezTo>
                </a:path>
              </a:pathLst>
            </a:custGeom>
            <a:noFill/>
            <a:ln w="9525">
              <a:solidFill>
                <a:srgbClr val="00CC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40" name="Rectangle 32"/>
          <p:cNvSpPr>
            <a:spLocks noChangeArrowheads="1"/>
          </p:cNvSpPr>
          <p:nvPr/>
        </p:nvSpPr>
        <p:spPr bwMode="auto">
          <a:xfrm>
            <a:off x="266700" y="171450"/>
            <a:ext cx="867568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zh-CN" sz="3600" b="1">
                <a:solidFill>
                  <a:schemeClr val="tx2"/>
                </a:solidFill>
              </a:rPr>
              <a:t>Transforming Mate-Pairs into Mate-Reads</a:t>
            </a:r>
            <a:endParaRPr lang="en-US" altLang="zh-CN" sz="4400" b="1">
              <a:solidFill>
                <a:schemeClr val="tx2"/>
              </a:solidFill>
            </a:endParaRP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257300" y="2243138"/>
            <a:ext cx="4300538" cy="2762250"/>
            <a:chOff x="792" y="1413"/>
            <a:chExt cx="2709" cy="1740"/>
          </a:xfrm>
        </p:grpSpPr>
        <p:sp>
          <p:nvSpPr>
            <p:cNvPr id="219155" name="Freeform 34"/>
            <p:cNvSpPr>
              <a:spLocks/>
            </p:cNvSpPr>
            <p:nvPr/>
          </p:nvSpPr>
          <p:spPr bwMode="auto">
            <a:xfrm>
              <a:off x="1765" y="2911"/>
              <a:ext cx="1736" cy="242"/>
            </a:xfrm>
            <a:custGeom>
              <a:avLst/>
              <a:gdLst>
                <a:gd name="T0" fmla="*/ 0 w 4340"/>
                <a:gd name="T1" fmla="*/ 2 h 605"/>
                <a:gd name="T2" fmla="*/ 10 w 4340"/>
                <a:gd name="T3" fmla="*/ 2 h 605"/>
                <a:gd name="T4" fmla="*/ 18 w 4340"/>
                <a:gd name="T5" fmla="*/ 0 h 605"/>
                <a:gd name="T6" fmla="*/ 0 60000 65536"/>
                <a:gd name="T7" fmla="*/ 0 60000 65536"/>
                <a:gd name="T8" fmla="*/ 0 60000 65536"/>
                <a:gd name="T9" fmla="*/ 0 w 4340"/>
                <a:gd name="T10" fmla="*/ 0 h 605"/>
                <a:gd name="T11" fmla="*/ 4340 w 4340"/>
                <a:gd name="T12" fmla="*/ 605 h 6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40" h="605">
                  <a:moveTo>
                    <a:pt x="0" y="519"/>
                  </a:moveTo>
                  <a:cubicBezTo>
                    <a:pt x="938" y="562"/>
                    <a:pt x="1877" y="605"/>
                    <a:pt x="2600" y="519"/>
                  </a:cubicBezTo>
                  <a:cubicBezTo>
                    <a:pt x="3323" y="433"/>
                    <a:pt x="4050" y="86"/>
                    <a:pt x="4340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9156" name="Group 35"/>
            <p:cNvGrpSpPr>
              <a:grpSpLocks/>
            </p:cNvGrpSpPr>
            <p:nvPr/>
          </p:nvGrpSpPr>
          <p:grpSpPr bwMode="auto">
            <a:xfrm>
              <a:off x="792" y="1413"/>
              <a:ext cx="1278" cy="0"/>
              <a:chOff x="792" y="1413"/>
              <a:chExt cx="1278" cy="0"/>
            </a:xfrm>
          </p:grpSpPr>
          <p:sp>
            <p:nvSpPr>
              <p:cNvPr id="219157" name="Line 36"/>
              <p:cNvSpPr>
                <a:spLocks noChangeShapeType="1"/>
              </p:cNvSpPr>
              <p:nvPr/>
            </p:nvSpPr>
            <p:spPr bwMode="auto">
              <a:xfrm>
                <a:off x="792" y="1413"/>
                <a:ext cx="288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58" name="Line 37"/>
              <p:cNvSpPr>
                <a:spLocks noChangeShapeType="1"/>
              </p:cNvSpPr>
              <p:nvPr/>
            </p:nvSpPr>
            <p:spPr bwMode="auto">
              <a:xfrm>
                <a:off x="1089" y="141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59" name="Line 38"/>
              <p:cNvSpPr>
                <a:spLocks noChangeShapeType="1"/>
              </p:cNvSpPr>
              <p:nvPr/>
            </p:nvSpPr>
            <p:spPr bwMode="auto">
              <a:xfrm>
                <a:off x="1818" y="1413"/>
                <a:ext cx="252" cy="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3367088" y="2466975"/>
            <a:ext cx="2203450" cy="3054350"/>
            <a:chOff x="2121" y="1554"/>
            <a:chExt cx="1388" cy="1924"/>
          </a:xfrm>
        </p:grpSpPr>
        <p:sp>
          <p:nvSpPr>
            <p:cNvPr id="219150" name="Freeform 40"/>
            <p:cNvSpPr>
              <a:spLocks/>
            </p:cNvSpPr>
            <p:nvPr/>
          </p:nvSpPr>
          <p:spPr bwMode="auto">
            <a:xfrm>
              <a:off x="2213" y="2815"/>
              <a:ext cx="1296" cy="663"/>
            </a:xfrm>
            <a:custGeom>
              <a:avLst/>
              <a:gdLst>
                <a:gd name="T0" fmla="*/ 0 w 3240"/>
                <a:gd name="T1" fmla="*/ 0 h 1659"/>
                <a:gd name="T2" fmla="*/ 3 w 3240"/>
                <a:gd name="T3" fmla="*/ 2 h 1659"/>
                <a:gd name="T4" fmla="*/ 7 w 3240"/>
                <a:gd name="T5" fmla="*/ 2 h 1659"/>
                <a:gd name="T6" fmla="*/ 9 w 3240"/>
                <a:gd name="T7" fmla="*/ 5 h 1659"/>
                <a:gd name="T8" fmla="*/ 13 w 3240"/>
                <a:gd name="T9" fmla="*/ 7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40"/>
                <a:gd name="T16" fmla="*/ 0 h 1659"/>
                <a:gd name="T17" fmla="*/ 3240 w 3240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40" h="1659">
                  <a:moveTo>
                    <a:pt x="0" y="0"/>
                  </a:moveTo>
                  <a:cubicBezTo>
                    <a:pt x="233" y="218"/>
                    <a:pt x="467" y="437"/>
                    <a:pt x="740" y="540"/>
                  </a:cubicBezTo>
                  <a:cubicBezTo>
                    <a:pt x="1013" y="643"/>
                    <a:pt x="1393" y="508"/>
                    <a:pt x="1640" y="621"/>
                  </a:cubicBezTo>
                  <a:cubicBezTo>
                    <a:pt x="1887" y="734"/>
                    <a:pt x="1953" y="1048"/>
                    <a:pt x="2220" y="1221"/>
                  </a:cubicBezTo>
                  <a:cubicBezTo>
                    <a:pt x="2487" y="1394"/>
                    <a:pt x="3070" y="1586"/>
                    <a:pt x="3240" y="1659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9151" name="Group 41"/>
            <p:cNvGrpSpPr>
              <a:grpSpLocks/>
            </p:cNvGrpSpPr>
            <p:nvPr/>
          </p:nvGrpSpPr>
          <p:grpSpPr bwMode="auto">
            <a:xfrm>
              <a:off x="2121" y="1554"/>
              <a:ext cx="1242" cy="0"/>
              <a:chOff x="2121" y="1509"/>
              <a:chExt cx="1242" cy="0"/>
            </a:xfrm>
          </p:grpSpPr>
          <p:sp>
            <p:nvSpPr>
              <p:cNvPr id="219152" name="Line 42"/>
              <p:cNvSpPr>
                <a:spLocks noChangeShapeType="1"/>
              </p:cNvSpPr>
              <p:nvPr/>
            </p:nvSpPr>
            <p:spPr bwMode="auto">
              <a:xfrm>
                <a:off x="2382" y="1509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53" name="Line 43"/>
              <p:cNvSpPr>
                <a:spLocks noChangeShapeType="1"/>
              </p:cNvSpPr>
              <p:nvPr/>
            </p:nvSpPr>
            <p:spPr bwMode="auto">
              <a:xfrm>
                <a:off x="2121" y="1509"/>
                <a:ext cx="252" cy="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54" name="Line 44"/>
              <p:cNvSpPr>
                <a:spLocks noChangeShapeType="1"/>
              </p:cNvSpPr>
              <p:nvPr/>
            </p:nvSpPr>
            <p:spPr bwMode="auto">
              <a:xfrm>
                <a:off x="3111" y="1509"/>
                <a:ext cx="252" cy="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64269" name="Text Box 45"/>
          <p:cNvSpPr txBox="1">
            <a:spLocks noChangeArrowheads="1"/>
          </p:cNvSpPr>
          <p:nvPr/>
        </p:nvSpPr>
        <p:spPr bwMode="auto">
          <a:xfrm>
            <a:off x="206375" y="2335213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/>
              <a:t>Mate-pairs</a:t>
            </a:r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3498850" y="2709863"/>
            <a:ext cx="4221163" cy="2933700"/>
            <a:chOff x="2204" y="1707"/>
            <a:chExt cx="2659" cy="1848"/>
          </a:xfrm>
        </p:grpSpPr>
        <p:grpSp>
          <p:nvGrpSpPr>
            <p:cNvPr id="219145" name="Group 47"/>
            <p:cNvGrpSpPr>
              <a:grpSpLocks/>
            </p:cNvGrpSpPr>
            <p:nvPr/>
          </p:nvGrpSpPr>
          <p:grpSpPr bwMode="auto">
            <a:xfrm>
              <a:off x="3630" y="1707"/>
              <a:ext cx="1233" cy="6"/>
              <a:chOff x="3630" y="1653"/>
              <a:chExt cx="1233" cy="6"/>
            </a:xfrm>
          </p:grpSpPr>
          <p:sp>
            <p:nvSpPr>
              <p:cNvPr id="219147" name="Line 48"/>
              <p:cNvSpPr>
                <a:spLocks noChangeShapeType="1"/>
              </p:cNvSpPr>
              <p:nvPr/>
            </p:nvSpPr>
            <p:spPr bwMode="auto">
              <a:xfrm>
                <a:off x="3885" y="165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48" name="Line 49"/>
              <p:cNvSpPr>
                <a:spLocks noChangeShapeType="1"/>
              </p:cNvSpPr>
              <p:nvPr/>
            </p:nvSpPr>
            <p:spPr bwMode="auto">
              <a:xfrm>
                <a:off x="3630" y="1659"/>
                <a:ext cx="252" cy="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49" name="Line 50"/>
              <p:cNvSpPr>
                <a:spLocks noChangeShapeType="1"/>
              </p:cNvSpPr>
              <p:nvPr/>
            </p:nvSpPr>
            <p:spPr bwMode="auto">
              <a:xfrm>
                <a:off x="4611" y="1659"/>
                <a:ext cx="252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9146" name="Freeform 51"/>
            <p:cNvSpPr>
              <a:spLocks/>
            </p:cNvSpPr>
            <p:nvPr/>
          </p:nvSpPr>
          <p:spPr bwMode="auto">
            <a:xfrm>
              <a:off x="2204" y="3231"/>
              <a:ext cx="1792" cy="324"/>
            </a:xfrm>
            <a:custGeom>
              <a:avLst/>
              <a:gdLst>
                <a:gd name="T0" fmla="*/ 55 w 1792"/>
                <a:gd name="T1" fmla="*/ 500 h 297"/>
                <a:gd name="T2" fmla="*/ 289 w 1792"/>
                <a:gd name="T3" fmla="*/ 153 h 297"/>
                <a:gd name="T4" fmla="*/ 1792 w 1792"/>
                <a:gd name="T5" fmla="*/ 0 h 297"/>
                <a:gd name="T6" fmla="*/ 0 60000 65536"/>
                <a:gd name="T7" fmla="*/ 0 60000 65536"/>
                <a:gd name="T8" fmla="*/ 0 60000 65536"/>
                <a:gd name="T9" fmla="*/ 0 w 1792"/>
                <a:gd name="T10" fmla="*/ 0 h 297"/>
                <a:gd name="T11" fmla="*/ 1792 w 1792"/>
                <a:gd name="T12" fmla="*/ 297 h 2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2" h="297">
                  <a:moveTo>
                    <a:pt x="55" y="297"/>
                  </a:moveTo>
                  <a:cubicBezTo>
                    <a:pt x="27" y="218"/>
                    <a:pt x="0" y="139"/>
                    <a:pt x="289" y="90"/>
                  </a:cubicBezTo>
                  <a:cubicBezTo>
                    <a:pt x="578" y="41"/>
                    <a:pt x="1542" y="15"/>
                    <a:pt x="1792" y="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69" grpId="0" autoUpdateAnimBg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19075" y="2038350"/>
          <a:ext cx="4287838" cy="3238500"/>
        </p:xfrm>
        <a:graphic>
          <a:graphicData uri="http://schemas.openxmlformats.org/presentationml/2006/ole">
            <p:oleObj spid="_x0000_s20482" name="Photo Editor Photo" r:id="rId4" imgW="9469172" imgH="7152381" progId="MSPhotoEd.3">
              <p:embed/>
            </p:oleObj>
          </a:graphicData>
        </a:graphic>
      </p:graphicFrame>
      <p:sp>
        <p:nvSpPr>
          <p:cNvPr id="20484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368300"/>
            <a:ext cx="8632825" cy="1143000"/>
          </a:xfrm>
        </p:spPr>
        <p:txBody>
          <a:bodyPr/>
          <a:lstStyle/>
          <a:p>
            <a:pPr eaLnBrk="1" hangingPunct="1"/>
            <a:r>
              <a:rPr lang="en-US" sz="2800" b="1" smtClean="0"/>
              <a:t>Repeat Graph (in Difference from the Overlap Graph) Enables Easy Processing of Mate-pairs</a:t>
            </a:r>
          </a:p>
        </p:txBody>
      </p:sp>
      <p:graphicFrame>
        <p:nvGraphicFramePr>
          <p:cNvPr id="20483" name="Object 4"/>
          <p:cNvGraphicFramePr>
            <a:graphicFrameLocks noChangeAspect="1"/>
          </p:cNvGraphicFramePr>
          <p:nvPr>
            <p:ph idx="1"/>
          </p:nvPr>
        </p:nvGraphicFramePr>
        <p:xfrm>
          <a:off x="5049838" y="2155825"/>
          <a:ext cx="4094162" cy="3078163"/>
        </p:xfrm>
        <a:graphic>
          <a:graphicData uri="http://schemas.openxmlformats.org/presentationml/2006/ole">
            <p:oleObj spid="_x0000_s20483" name="Photo Editor Photo" r:id="rId5" imgW="9514286" imgH="7152381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8" y="209550"/>
            <a:ext cx="8875712" cy="762000"/>
          </a:xfrm>
        </p:spPr>
        <p:txBody>
          <a:bodyPr/>
          <a:lstStyle/>
          <a:p>
            <a:pPr eaLnBrk="1" hangingPunct="1"/>
            <a:r>
              <a:rPr lang="en-US" altLang="zh-CN" sz="2800" b="1" smtClean="0"/>
              <a:t>Repeat graph before and after Transforming Mate-Pairs into Mate-Reads (Sanger Reads from </a:t>
            </a:r>
            <a:r>
              <a:rPr lang="en-US" altLang="zh-CN" sz="2800" b="1" i="1" smtClean="0"/>
              <a:t>N. Meningitidis</a:t>
            </a:r>
            <a:r>
              <a:rPr lang="en-US" altLang="zh-CN" sz="2800" b="1" smtClean="0"/>
              <a:t>)</a:t>
            </a:r>
          </a:p>
        </p:txBody>
      </p:sp>
      <p:pic>
        <p:nvPicPr>
          <p:cNvPr id="220163" name="Picture 3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556500" cy="956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1976438" y="6092825"/>
            <a:ext cx="4625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P.P. and Tang, ISMB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93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zh-CN" sz="2800" b="1" smtClean="0"/>
              <a:t>Complications in Transforming Mate-Pairs into Mate-Reads: Multiple Paths Matching the Distance Between Mate-Pairs</a:t>
            </a:r>
            <a:r>
              <a:rPr lang="en-US" altLang="zh-CN" sz="3200" b="1" smtClean="0"/>
              <a:t> </a:t>
            </a:r>
            <a:r>
              <a:rPr lang="en-US" altLang="zh-CN" sz="4000" smtClean="0">
                <a:solidFill>
                  <a:schemeClr val="tx1"/>
                </a:solidFill>
              </a:rPr>
              <a:t/>
            </a:r>
            <a:br>
              <a:rPr lang="en-US" altLang="zh-CN" sz="4000" smtClean="0">
                <a:solidFill>
                  <a:schemeClr val="tx1"/>
                </a:solidFill>
              </a:rPr>
            </a:br>
            <a:endParaRPr lang="en-US" altLang="zh-CN" sz="4000" smtClean="0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3490913"/>
            <a:ext cx="1625600" cy="2667000"/>
            <a:chOff x="1008" y="2352"/>
            <a:chExt cx="1024" cy="1680"/>
          </a:xfrm>
        </p:grpSpPr>
        <p:sp>
          <p:nvSpPr>
            <p:cNvPr id="221199" name="Line 4"/>
            <p:cNvSpPr>
              <a:spLocks noChangeShapeType="1"/>
            </p:cNvSpPr>
            <p:nvPr/>
          </p:nvSpPr>
          <p:spPr bwMode="auto">
            <a:xfrm>
              <a:off x="1056" y="2352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0" name="Line 5"/>
            <p:cNvSpPr>
              <a:spLocks noChangeShapeType="1"/>
            </p:cNvSpPr>
            <p:nvPr/>
          </p:nvSpPr>
          <p:spPr bwMode="auto">
            <a:xfrm flipH="1">
              <a:off x="1488" y="2352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1" name="Line 6"/>
            <p:cNvSpPr>
              <a:spLocks noChangeShapeType="1"/>
            </p:cNvSpPr>
            <p:nvPr/>
          </p:nvSpPr>
          <p:spPr bwMode="auto">
            <a:xfrm>
              <a:off x="1488" y="264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2" name="Freeform 7"/>
            <p:cNvSpPr>
              <a:spLocks/>
            </p:cNvSpPr>
            <p:nvPr/>
          </p:nvSpPr>
          <p:spPr bwMode="auto">
            <a:xfrm>
              <a:off x="1344" y="3024"/>
              <a:ext cx="144" cy="384"/>
            </a:xfrm>
            <a:custGeom>
              <a:avLst/>
              <a:gdLst>
                <a:gd name="T0" fmla="*/ 144 w 144"/>
                <a:gd name="T1" fmla="*/ 0 h 384"/>
                <a:gd name="T2" fmla="*/ 0 w 144"/>
                <a:gd name="T3" fmla="*/ 192 h 384"/>
                <a:gd name="T4" fmla="*/ 144 w 144"/>
                <a:gd name="T5" fmla="*/ 384 h 384"/>
                <a:gd name="T6" fmla="*/ 0 60000 65536"/>
                <a:gd name="T7" fmla="*/ 0 60000 65536"/>
                <a:gd name="T8" fmla="*/ 0 60000 65536"/>
                <a:gd name="T9" fmla="*/ 0 w 144"/>
                <a:gd name="T10" fmla="*/ 0 h 384"/>
                <a:gd name="T11" fmla="*/ 144 w 14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384">
                  <a:moveTo>
                    <a:pt x="144" y="0"/>
                  </a:moveTo>
                  <a:cubicBezTo>
                    <a:pt x="72" y="64"/>
                    <a:pt x="0" y="128"/>
                    <a:pt x="0" y="192"/>
                  </a:cubicBezTo>
                  <a:cubicBezTo>
                    <a:pt x="0" y="256"/>
                    <a:pt x="120" y="352"/>
                    <a:pt x="144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3" name="Freeform 8"/>
            <p:cNvSpPr>
              <a:spLocks/>
            </p:cNvSpPr>
            <p:nvPr/>
          </p:nvSpPr>
          <p:spPr bwMode="auto">
            <a:xfrm flipH="1">
              <a:off x="1488" y="3024"/>
              <a:ext cx="144" cy="384"/>
            </a:xfrm>
            <a:custGeom>
              <a:avLst/>
              <a:gdLst>
                <a:gd name="T0" fmla="*/ 144 w 144"/>
                <a:gd name="T1" fmla="*/ 0 h 384"/>
                <a:gd name="T2" fmla="*/ 0 w 144"/>
                <a:gd name="T3" fmla="*/ 192 h 384"/>
                <a:gd name="T4" fmla="*/ 144 w 144"/>
                <a:gd name="T5" fmla="*/ 384 h 384"/>
                <a:gd name="T6" fmla="*/ 0 60000 65536"/>
                <a:gd name="T7" fmla="*/ 0 60000 65536"/>
                <a:gd name="T8" fmla="*/ 0 60000 65536"/>
                <a:gd name="T9" fmla="*/ 0 w 144"/>
                <a:gd name="T10" fmla="*/ 0 h 384"/>
                <a:gd name="T11" fmla="*/ 144 w 14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384">
                  <a:moveTo>
                    <a:pt x="144" y="0"/>
                  </a:moveTo>
                  <a:cubicBezTo>
                    <a:pt x="72" y="64"/>
                    <a:pt x="0" y="128"/>
                    <a:pt x="0" y="192"/>
                  </a:cubicBezTo>
                  <a:cubicBezTo>
                    <a:pt x="0" y="256"/>
                    <a:pt x="120" y="352"/>
                    <a:pt x="144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4" name="Line 9"/>
            <p:cNvSpPr>
              <a:spLocks noChangeShapeType="1"/>
            </p:cNvSpPr>
            <p:nvPr/>
          </p:nvSpPr>
          <p:spPr bwMode="auto">
            <a:xfrm>
              <a:off x="1488" y="33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5" name="Line 10"/>
            <p:cNvSpPr>
              <a:spLocks noChangeShapeType="1"/>
            </p:cNvSpPr>
            <p:nvPr/>
          </p:nvSpPr>
          <p:spPr bwMode="auto">
            <a:xfrm flipH="1">
              <a:off x="1056" y="3744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6" name="Line 11"/>
            <p:cNvSpPr>
              <a:spLocks noChangeShapeType="1"/>
            </p:cNvSpPr>
            <p:nvPr/>
          </p:nvSpPr>
          <p:spPr bwMode="auto">
            <a:xfrm>
              <a:off x="1488" y="3744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7" name="Text Box 12"/>
            <p:cNvSpPr txBox="1">
              <a:spLocks noChangeArrowheads="1"/>
            </p:cNvSpPr>
            <p:nvPr/>
          </p:nvSpPr>
          <p:spPr bwMode="auto">
            <a:xfrm>
              <a:off x="1008" y="235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A</a:t>
              </a:r>
            </a:p>
          </p:txBody>
        </p:sp>
        <p:sp>
          <p:nvSpPr>
            <p:cNvPr id="221208" name="Text Box 13"/>
            <p:cNvSpPr txBox="1">
              <a:spLocks noChangeArrowheads="1"/>
            </p:cNvSpPr>
            <p:nvPr/>
          </p:nvSpPr>
          <p:spPr bwMode="auto">
            <a:xfrm>
              <a:off x="1713" y="2352"/>
              <a:ext cx="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A’</a:t>
              </a:r>
            </a:p>
          </p:txBody>
        </p:sp>
        <p:sp>
          <p:nvSpPr>
            <p:cNvPr id="221209" name="Text Box 14"/>
            <p:cNvSpPr txBox="1">
              <a:spLocks noChangeArrowheads="1"/>
            </p:cNvSpPr>
            <p:nvPr/>
          </p:nvSpPr>
          <p:spPr bwMode="auto">
            <a:xfrm>
              <a:off x="1233" y="2640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1</a:t>
              </a:r>
            </a:p>
          </p:txBody>
        </p:sp>
        <p:sp>
          <p:nvSpPr>
            <p:cNvPr id="221210" name="Text Box 15"/>
            <p:cNvSpPr txBox="1">
              <a:spLocks noChangeArrowheads="1"/>
            </p:cNvSpPr>
            <p:nvPr/>
          </p:nvSpPr>
          <p:spPr bwMode="auto">
            <a:xfrm>
              <a:off x="1239" y="340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2</a:t>
              </a:r>
            </a:p>
          </p:txBody>
        </p:sp>
        <p:sp>
          <p:nvSpPr>
            <p:cNvPr id="221211" name="Text Box 16"/>
            <p:cNvSpPr txBox="1">
              <a:spLocks noChangeArrowheads="1"/>
            </p:cNvSpPr>
            <p:nvPr/>
          </p:nvSpPr>
          <p:spPr bwMode="auto">
            <a:xfrm>
              <a:off x="1128" y="3072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B</a:t>
              </a:r>
            </a:p>
          </p:txBody>
        </p:sp>
        <p:sp>
          <p:nvSpPr>
            <p:cNvPr id="221212" name="Text Box 17"/>
            <p:cNvSpPr txBox="1">
              <a:spLocks noChangeArrowheads="1"/>
            </p:cNvSpPr>
            <p:nvPr/>
          </p:nvSpPr>
          <p:spPr bwMode="auto">
            <a:xfrm>
              <a:off x="1660" y="3072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B’</a:t>
              </a:r>
            </a:p>
          </p:txBody>
        </p:sp>
        <p:sp>
          <p:nvSpPr>
            <p:cNvPr id="221213" name="Text Box 18"/>
            <p:cNvSpPr txBox="1">
              <a:spLocks noChangeArrowheads="1"/>
            </p:cNvSpPr>
            <p:nvPr/>
          </p:nvSpPr>
          <p:spPr bwMode="auto">
            <a:xfrm>
              <a:off x="1104" y="3648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C</a:t>
              </a:r>
            </a:p>
          </p:txBody>
        </p:sp>
        <p:sp>
          <p:nvSpPr>
            <p:cNvPr id="221214" name="Text Box 19"/>
            <p:cNvSpPr txBox="1">
              <a:spLocks noChangeArrowheads="1"/>
            </p:cNvSpPr>
            <p:nvPr/>
          </p:nvSpPr>
          <p:spPr bwMode="auto">
            <a:xfrm>
              <a:off x="1636" y="364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C’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733800" y="3671888"/>
            <a:ext cx="228600" cy="2286000"/>
            <a:chOff x="1008" y="2448"/>
            <a:chExt cx="144" cy="1440"/>
          </a:xfrm>
        </p:grpSpPr>
        <p:sp>
          <p:nvSpPr>
            <p:cNvPr id="221197" name="Rectangle 21"/>
            <p:cNvSpPr>
              <a:spLocks noChangeArrowheads="1"/>
            </p:cNvSpPr>
            <p:nvPr/>
          </p:nvSpPr>
          <p:spPr bwMode="auto">
            <a:xfrm rot="1944996">
              <a:off x="1008" y="2448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8" name="Rectangle 22"/>
            <p:cNvSpPr>
              <a:spLocks noChangeArrowheads="1"/>
            </p:cNvSpPr>
            <p:nvPr/>
          </p:nvSpPr>
          <p:spPr bwMode="auto">
            <a:xfrm rot="19398453" flipH="1">
              <a:off x="1056" y="3696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038600" y="4433888"/>
            <a:ext cx="685800" cy="1676400"/>
            <a:chOff x="2544" y="3072"/>
            <a:chExt cx="432" cy="1056"/>
          </a:xfrm>
        </p:grpSpPr>
        <p:grpSp>
          <p:nvGrpSpPr>
            <p:cNvPr id="221193" name="Group 24"/>
            <p:cNvGrpSpPr>
              <a:grpSpLocks/>
            </p:cNvGrpSpPr>
            <p:nvPr/>
          </p:nvGrpSpPr>
          <p:grpSpPr bwMode="auto">
            <a:xfrm>
              <a:off x="2544" y="3216"/>
              <a:ext cx="384" cy="912"/>
              <a:chOff x="1200" y="3072"/>
              <a:chExt cx="384" cy="912"/>
            </a:xfrm>
          </p:grpSpPr>
          <p:sp>
            <p:nvSpPr>
              <p:cNvPr id="221195" name="Rectangle 25"/>
              <p:cNvSpPr>
                <a:spLocks noChangeArrowheads="1"/>
              </p:cNvSpPr>
              <p:nvPr/>
            </p:nvSpPr>
            <p:spPr bwMode="auto">
              <a:xfrm rot="2707115">
                <a:off x="1248" y="3024"/>
                <a:ext cx="96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196" name="Rectangle 26"/>
              <p:cNvSpPr>
                <a:spLocks noChangeArrowheads="1"/>
              </p:cNvSpPr>
              <p:nvPr/>
            </p:nvSpPr>
            <p:spPr bwMode="auto">
              <a:xfrm rot="2707115">
                <a:off x="1440" y="3840"/>
                <a:ext cx="96" cy="19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1194" name="Freeform 27"/>
            <p:cNvSpPr>
              <a:spLocks/>
            </p:cNvSpPr>
            <p:nvPr/>
          </p:nvSpPr>
          <p:spPr bwMode="auto">
            <a:xfrm>
              <a:off x="2640" y="3072"/>
              <a:ext cx="336" cy="864"/>
            </a:xfrm>
            <a:custGeom>
              <a:avLst/>
              <a:gdLst>
                <a:gd name="T0" fmla="*/ 0 w 336"/>
                <a:gd name="T1" fmla="*/ 0 h 864"/>
                <a:gd name="T2" fmla="*/ 144 w 336"/>
                <a:gd name="T3" fmla="*/ 144 h 864"/>
                <a:gd name="T4" fmla="*/ 96 w 336"/>
                <a:gd name="T5" fmla="*/ 624 h 864"/>
                <a:gd name="T6" fmla="*/ 336 w 336"/>
                <a:gd name="T7" fmla="*/ 864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864"/>
                <a:gd name="T14" fmla="*/ 336 w 336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864">
                  <a:moveTo>
                    <a:pt x="0" y="0"/>
                  </a:moveTo>
                  <a:cubicBezTo>
                    <a:pt x="64" y="20"/>
                    <a:pt x="128" y="40"/>
                    <a:pt x="144" y="144"/>
                  </a:cubicBezTo>
                  <a:cubicBezTo>
                    <a:pt x="160" y="248"/>
                    <a:pt x="64" y="504"/>
                    <a:pt x="96" y="624"/>
                  </a:cubicBezTo>
                  <a:cubicBezTo>
                    <a:pt x="128" y="744"/>
                    <a:pt x="296" y="824"/>
                    <a:pt x="336" y="864"/>
                  </a:cubicBezTo>
                </a:path>
              </a:pathLst>
            </a:custGeom>
            <a:noFill/>
            <a:ln w="9525" cap="flat">
              <a:solidFill>
                <a:srgbClr val="0000FF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476" name="Text Box 28"/>
          <p:cNvSpPr txBox="1">
            <a:spLocks noChangeArrowheads="1"/>
          </p:cNvSpPr>
          <p:nvPr/>
        </p:nvSpPr>
        <p:spPr bwMode="auto">
          <a:xfrm>
            <a:off x="685800" y="1530350"/>
            <a:ext cx="8458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kumimoji="1" lang="en-US" altLang="zh-CN" sz="2400"/>
              <a:t> P.P. and Tang, ISMB 2001 described how to deal with such complications. </a:t>
            </a:r>
          </a:p>
          <a:p>
            <a:pPr algn="l">
              <a:buFont typeface="Wingdings" pitchFamily="2" charset="2"/>
              <a:buChar char="v"/>
            </a:pPr>
            <a:r>
              <a:rPr kumimoji="1" lang="en-US" altLang="zh-CN" sz="2400"/>
              <a:t>VELVET (Breadcrumb) and ALLPATHS described similar approaches aimed at short reads assemblies (using multiple mate-pairs to transform a single mate-pair into a mate-read)</a:t>
            </a:r>
          </a:p>
        </p:txBody>
      </p:sp>
      <p:sp>
        <p:nvSpPr>
          <p:cNvPr id="616477" name="Freeform 29"/>
          <p:cNvSpPr>
            <a:spLocks/>
          </p:cNvSpPr>
          <p:nvPr/>
        </p:nvSpPr>
        <p:spPr bwMode="auto">
          <a:xfrm>
            <a:off x="3048000" y="3824288"/>
            <a:ext cx="723900" cy="1905000"/>
          </a:xfrm>
          <a:custGeom>
            <a:avLst/>
            <a:gdLst>
              <a:gd name="T0" fmla="*/ 0 w 456"/>
              <a:gd name="T1" fmla="*/ 0 h 1200"/>
              <a:gd name="T2" fmla="*/ 2147483647 w 456"/>
              <a:gd name="T3" fmla="*/ 2147483647 h 1200"/>
              <a:gd name="T4" fmla="*/ 2147483647 w 456"/>
              <a:gd name="T5" fmla="*/ 2147483647 h 1200"/>
              <a:gd name="T6" fmla="*/ 2147483647 w 456"/>
              <a:gd name="T7" fmla="*/ 2147483647 h 1200"/>
              <a:gd name="T8" fmla="*/ 2147483647 w 456"/>
              <a:gd name="T9" fmla="*/ 2147483647 h 1200"/>
              <a:gd name="T10" fmla="*/ 2147483647 w 456"/>
              <a:gd name="T11" fmla="*/ 2147483647 h 1200"/>
              <a:gd name="T12" fmla="*/ 2147483647 w 456"/>
              <a:gd name="T13" fmla="*/ 2147483647 h 1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6"/>
              <a:gd name="T22" fmla="*/ 0 h 1200"/>
              <a:gd name="T23" fmla="*/ 456 w 456"/>
              <a:gd name="T24" fmla="*/ 1200 h 1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6" h="1200">
                <a:moveTo>
                  <a:pt x="0" y="0"/>
                </a:moveTo>
                <a:cubicBezTo>
                  <a:pt x="156" y="100"/>
                  <a:pt x="312" y="200"/>
                  <a:pt x="384" y="288"/>
                </a:cubicBezTo>
                <a:cubicBezTo>
                  <a:pt x="456" y="376"/>
                  <a:pt x="456" y="472"/>
                  <a:pt x="432" y="528"/>
                </a:cubicBezTo>
                <a:cubicBezTo>
                  <a:pt x="408" y="584"/>
                  <a:pt x="248" y="576"/>
                  <a:pt x="240" y="624"/>
                </a:cubicBezTo>
                <a:cubicBezTo>
                  <a:pt x="232" y="672"/>
                  <a:pt x="360" y="752"/>
                  <a:pt x="384" y="816"/>
                </a:cubicBezTo>
                <a:cubicBezTo>
                  <a:pt x="408" y="880"/>
                  <a:pt x="424" y="944"/>
                  <a:pt x="384" y="1008"/>
                </a:cubicBezTo>
                <a:cubicBezTo>
                  <a:pt x="344" y="1072"/>
                  <a:pt x="184" y="1168"/>
                  <a:pt x="144" y="120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478" name="Freeform 30"/>
          <p:cNvSpPr>
            <a:spLocks/>
          </p:cNvSpPr>
          <p:nvPr/>
        </p:nvSpPr>
        <p:spPr bwMode="auto">
          <a:xfrm>
            <a:off x="3295650" y="3614738"/>
            <a:ext cx="1066800" cy="2514600"/>
          </a:xfrm>
          <a:custGeom>
            <a:avLst/>
            <a:gdLst>
              <a:gd name="T0" fmla="*/ 0 w 672"/>
              <a:gd name="T1" fmla="*/ 0 h 1584"/>
              <a:gd name="T2" fmla="*/ 2147483647 w 672"/>
              <a:gd name="T3" fmla="*/ 2147483647 h 1584"/>
              <a:gd name="T4" fmla="*/ 2147483647 w 672"/>
              <a:gd name="T5" fmla="*/ 2147483647 h 1584"/>
              <a:gd name="T6" fmla="*/ 2147483647 w 672"/>
              <a:gd name="T7" fmla="*/ 2147483647 h 1584"/>
              <a:gd name="T8" fmla="*/ 2147483647 w 672"/>
              <a:gd name="T9" fmla="*/ 2147483647 h 1584"/>
              <a:gd name="T10" fmla="*/ 2147483647 w 672"/>
              <a:gd name="T11" fmla="*/ 2147483647 h 1584"/>
              <a:gd name="T12" fmla="*/ 2147483647 w 672"/>
              <a:gd name="T13" fmla="*/ 2147483647 h 15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2"/>
              <a:gd name="T22" fmla="*/ 0 h 1584"/>
              <a:gd name="T23" fmla="*/ 672 w 672"/>
              <a:gd name="T24" fmla="*/ 1584 h 15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2" h="1584">
                <a:moveTo>
                  <a:pt x="0" y="0"/>
                </a:moveTo>
                <a:cubicBezTo>
                  <a:pt x="196" y="96"/>
                  <a:pt x="392" y="192"/>
                  <a:pt x="480" y="288"/>
                </a:cubicBezTo>
                <a:cubicBezTo>
                  <a:pt x="568" y="384"/>
                  <a:pt x="496" y="496"/>
                  <a:pt x="528" y="576"/>
                </a:cubicBezTo>
                <a:cubicBezTo>
                  <a:pt x="560" y="656"/>
                  <a:pt x="672" y="704"/>
                  <a:pt x="672" y="768"/>
                </a:cubicBezTo>
                <a:cubicBezTo>
                  <a:pt x="672" y="832"/>
                  <a:pt x="552" y="872"/>
                  <a:pt x="528" y="960"/>
                </a:cubicBezTo>
                <a:cubicBezTo>
                  <a:pt x="504" y="1048"/>
                  <a:pt x="584" y="1192"/>
                  <a:pt x="528" y="1296"/>
                </a:cubicBezTo>
                <a:cubicBezTo>
                  <a:pt x="472" y="1400"/>
                  <a:pt x="248" y="1536"/>
                  <a:pt x="192" y="1584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76" grpId="0" autoUpdateAnimBg="0"/>
      <p:bldP spid="616477" grpId="0" animBg="1"/>
      <p:bldP spid="616478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zh-CN" sz="3600" b="1" smtClean="0"/>
              <a:t>EULER’s Utilization of Mate-Pairs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752600"/>
            <a:ext cx="8382000" cy="609600"/>
            <a:chOff x="288" y="1008"/>
            <a:chExt cx="5280" cy="384"/>
          </a:xfrm>
        </p:grpSpPr>
        <p:sp>
          <p:nvSpPr>
            <p:cNvPr id="222291" name="Line 4"/>
            <p:cNvSpPr>
              <a:spLocks noChangeShapeType="1"/>
            </p:cNvSpPr>
            <p:nvPr/>
          </p:nvSpPr>
          <p:spPr bwMode="auto">
            <a:xfrm>
              <a:off x="288" y="11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92" name="Rectangle 5"/>
            <p:cNvSpPr>
              <a:spLocks noChangeArrowheads="1"/>
            </p:cNvSpPr>
            <p:nvPr/>
          </p:nvSpPr>
          <p:spPr bwMode="auto">
            <a:xfrm>
              <a:off x="528" y="1008"/>
              <a:ext cx="38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93" name="Line 6"/>
            <p:cNvSpPr>
              <a:spLocks noChangeShapeType="1"/>
            </p:cNvSpPr>
            <p:nvPr/>
          </p:nvSpPr>
          <p:spPr bwMode="auto">
            <a:xfrm>
              <a:off x="912" y="110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94" name="Line 7"/>
            <p:cNvSpPr>
              <a:spLocks noChangeShapeType="1"/>
            </p:cNvSpPr>
            <p:nvPr/>
          </p:nvSpPr>
          <p:spPr bwMode="auto">
            <a:xfrm>
              <a:off x="1584" y="110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95" name="Line 8"/>
            <p:cNvSpPr>
              <a:spLocks noChangeShapeType="1"/>
            </p:cNvSpPr>
            <p:nvPr/>
          </p:nvSpPr>
          <p:spPr bwMode="auto">
            <a:xfrm>
              <a:off x="2304" y="11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96" name="Rectangle 9"/>
            <p:cNvSpPr>
              <a:spLocks noChangeArrowheads="1"/>
            </p:cNvSpPr>
            <p:nvPr/>
          </p:nvSpPr>
          <p:spPr bwMode="auto">
            <a:xfrm>
              <a:off x="2688" y="1008"/>
              <a:ext cx="240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97" name="Line 10"/>
            <p:cNvSpPr>
              <a:spLocks noChangeShapeType="1"/>
            </p:cNvSpPr>
            <p:nvPr/>
          </p:nvSpPr>
          <p:spPr bwMode="auto">
            <a:xfrm>
              <a:off x="2928" y="110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98" name="Line 11"/>
            <p:cNvSpPr>
              <a:spLocks noChangeShapeType="1"/>
            </p:cNvSpPr>
            <p:nvPr/>
          </p:nvSpPr>
          <p:spPr bwMode="auto">
            <a:xfrm>
              <a:off x="3456" y="11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299" name="Rectangle 12"/>
            <p:cNvSpPr>
              <a:spLocks noChangeArrowheads="1"/>
            </p:cNvSpPr>
            <p:nvPr/>
          </p:nvSpPr>
          <p:spPr bwMode="auto">
            <a:xfrm>
              <a:off x="3840" y="1008"/>
              <a:ext cx="38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300" name="Line 13"/>
            <p:cNvSpPr>
              <a:spLocks noChangeShapeType="1"/>
            </p:cNvSpPr>
            <p:nvPr/>
          </p:nvSpPr>
          <p:spPr bwMode="auto">
            <a:xfrm>
              <a:off x="4608" y="11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01" name="Line 14"/>
            <p:cNvSpPr>
              <a:spLocks noChangeShapeType="1"/>
            </p:cNvSpPr>
            <p:nvPr/>
          </p:nvSpPr>
          <p:spPr bwMode="auto">
            <a:xfrm>
              <a:off x="5232" y="110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02" name="Rectangle 15"/>
            <p:cNvSpPr>
              <a:spLocks noChangeArrowheads="1"/>
            </p:cNvSpPr>
            <p:nvPr/>
          </p:nvSpPr>
          <p:spPr bwMode="auto">
            <a:xfrm>
              <a:off x="4992" y="1008"/>
              <a:ext cx="240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303" name="Line 16"/>
            <p:cNvSpPr>
              <a:spLocks noChangeShapeType="1"/>
            </p:cNvSpPr>
            <p:nvPr/>
          </p:nvSpPr>
          <p:spPr bwMode="auto">
            <a:xfrm>
              <a:off x="4224" y="110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304" name="Text Box 17"/>
            <p:cNvSpPr txBox="1">
              <a:spLocks noChangeArrowheads="1"/>
            </p:cNvSpPr>
            <p:nvPr/>
          </p:nvSpPr>
          <p:spPr bwMode="auto">
            <a:xfrm>
              <a:off x="614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1</a:t>
              </a:r>
            </a:p>
          </p:txBody>
        </p:sp>
        <p:sp>
          <p:nvSpPr>
            <p:cNvPr id="222305" name="Text Box 18"/>
            <p:cNvSpPr txBox="1">
              <a:spLocks noChangeArrowheads="1"/>
            </p:cNvSpPr>
            <p:nvPr/>
          </p:nvSpPr>
          <p:spPr bwMode="auto">
            <a:xfrm>
              <a:off x="3936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1</a:t>
              </a:r>
            </a:p>
          </p:txBody>
        </p:sp>
        <p:sp>
          <p:nvSpPr>
            <p:cNvPr id="222306" name="Text Box 19"/>
            <p:cNvSpPr txBox="1">
              <a:spLocks noChangeArrowheads="1"/>
            </p:cNvSpPr>
            <p:nvPr/>
          </p:nvSpPr>
          <p:spPr bwMode="auto">
            <a:xfrm>
              <a:off x="2727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2</a:t>
              </a:r>
            </a:p>
          </p:txBody>
        </p:sp>
        <p:sp>
          <p:nvSpPr>
            <p:cNvPr id="222307" name="Text Box 20"/>
            <p:cNvSpPr txBox="1">
              <a:spLocks noChangeArrowheads="1"/>
            </p:cNvSpPr>
            <p:nvPr/>
          </p:nvSpPr>
          <p:spPr bwMode="auto">
            <a:xfrm>
              <a:off x="5031" y="1104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kumimoji="1" lang="en-US" altLang="zh-CN" sz="2400"/>
                <a:t>R</a:t>
              </a:r>
              <a:r>
                <a:rPr kumimoji="1" lang="en-US" altLang="zh-CN" sz="2400" baseline="-25000"/>
                <a:t>2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17500" y="1574800"/>
            <a:ext cx="1790700" cy="482600"/>
            <a:chOff x="200" y="896"/>
            <a:chExt cx="1128" cy="304"/>
          </a:xfrm>
        </p:grpSpPr>
        <p:sp>
          <p:nvSpPr>
            <p:cNvPr id="222288" name="Rectangle 22"/>
            <p:cNvSpPr>
              <a:spLocks noChangeArrowheads="1"/>
            </p:cNvSpPr>
            <p:nvPr/>
          </p:nvSpPr>
          <p:spPr bwMode="auto">
            <a:xfrm>
              <a:off x="384" y="1008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9" name="Rectangle 23"/>
            <p:cNvSpPr>
              <a:spLocks noChangeArrowheads="1"/>
            </p:cNvSpPr>
            <p:nvPr/>
          </p:nvSpPr>
          <p:spPr bwMode="auto">
            <a:xfrm>
              <a:off x="1104" y="1008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90" name="Freeform 24"/>
            <p:cNvSpPr>
              <a:spLocks/>
            </p:cNvSpPr>
            <p:nvPr/>
          </p:nvSpPr>
          <p:spPr bwMode="auto">
            <a:xfrm>
              <a:off x="200" y="896"/>
              <a:ext cx="1128" cy="112"/>
            </a:xfrm>
            <a:custGeom>
              <a:avLst/>
              <a:gdLst>
                <a:gd name="T0" fmla="*/ 184 w 1128"/>
                <a:gd name="T1" fmla="*/ 112 h 112"/>
                <a:gd name="T2" fmla="*/ 136 w 1128"/>
                <a:gd name="T3" fmla="*/ 16 h 112"/>
                <a:gd name="T4" fmla="*/ 1000 w 1128"/>
                <a:gd name="T5" fmla="*/ 16 h 112"/>
                <a:gd name="T6" fmla="*/ 904 w 1128"/>
                <a:gd name="T7" fmla="*/ 112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057400" y="1524000"/>
            <a:ext cx="723900" cy="533400"/>
            <a:chOff x="1296" y="864"/>
            <a:chExt cx="456" cy="336"/>
          </a:xfrm>
        </p:grpSpPr>
        <p:sp>
          <p:nvSpPr>
            <p:cNvPr id="222285" name="Rectangle 26"/>
            <p:cNvSpPr>
              <a:spLocks noChangeArrowheads="1"/>
            </p:cNvSpPr>
            <p:nvPr/>
          </p:nvSpPr>
          <p:spPr bwMode="auto">
            <a:xfrm>
              <a:off x="1344" y="1008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6" name="Rectangle 27"/>
            <p:cNvSpPr>
              <a:spLocks noChangeArrowheads="1"/>
            </p:cNvSpPr>
            <p:nvPr/>
          </p:nvSpPr>
          <p:spPr bwMode="auto">
            <a:xfrm>
              <a:off x="1680" y="1008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7" name="Freeform 28"/>
            <p:cNvSpPr>
              <a:spLocks/>
            </p:cNvSpPr>
            <p:nvPr/>
          </p:nvSpPr>
          <p:spPr bwMode="auto">
            <a:xfrm>
              <a:off x="1296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99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162300" y="1524000"/>
            <a:ext cx="723900" cy="533400"/>
            <a:chOff x="1992" y="864"/>
            <a:chExt cx="456" cy="336"/>
          </a:xfrm>
        </p:grpSpPr>
        <p:sp>
          <p:nvSpPr>
            <p:cNvPr id="222282" name="Rectangle 30"/>
            <p:cNvSpPr>
              <a:spLocks noChangeArrowheads="1"/>
            </p:cNvSpPr>
            <p:nvPr/>
          </p:nvSpPr>
          <p:spPr bwMode="auto">
            <a:xfrm>
              <a:off x="2016" y="1008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3" name="Rectangle 31"/>
            <p:cNvSpPr>
              <a:spLocks noChangeArrowheads="1"/>
            </p:cNvSpPr>
            <p:nvPr/>
          </p:nvSpPr>
          <p:spPr bwMode="auto">
            <a:xfrm>
              <a:off x="2352" y="1008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4" name="Freeform 32"/>
            <p:cNvSpPr>
              <a:spLocks/>
            </p:cNvSpPr>
            <p:nvPr/>
          </p:nvSpPr>
          <p:spPr bwMode="auto">
            <a:xfrm>
              <a:off x="1992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86200" y="1524000"/>
            <a:ext cx="1219200" cy="533400"/>
            <a:chOff x="2448" y="864"/>
            <a:chExt cx="768" cy="336"/>
          </a:xfrm>
        </p:grpSpPr>
        <p:sp>
          <p:nvSpPr>
            <p:cNvPr id="222279" name="Rectangle 34"/>
            <p:cNvSpPr>
              <a:spLocks noChangeArrowheads="1"/>
            </p:cNvSpPr>
            <p:nvPr/>
          </p:nvSpPr>
          <p:spPr bwMode="auto">
            <a:xfrm>
              <a:off x="2544" y="1008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0" name="Rectangle 35"/>
            <p:cNvSpPr>
              <a:spLocks noChangeArrowheads="1"/>
            </p:cNvSpPr>
            <p:nvPr/>
          </p:nvSpPr>
          <p:spPr bwMode="auto">
            <a:xfrm>
              <a:off x="3072" y="1008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81" name="Freeform 36"/>
            <p:cNvSpPr>
              <a:spLocks/>
            </p:cNvSpPr>
            <p:nvPr/>
          </p:nvSpPr>
          <p:spPr bwMode="auto">
            <a:xfrm>
              <a:off x="2448" y="864"/>
              <a:ext cx="768" cy="144"/>
            </a:xfrm>
            <a:custGeom>
              <a:avLst/>
              <a:gdLst>
                <a:gd name="T0" fmla="*/ 18 w 1128"/>
                <a:gd name="T1" fmla="*/ 505 h 112"/>
                <a:gd name="T2" fmla="*/ 14 w 1128"/>
                <a:gd name="T3" fmla="*/ 75 h 112"/>
                <a:gd name="T4" fmla="*/ 99 w 1128"/>
                <a:gd name="T5" fmla="*/ 75 h 112"/>
                <a:gd name="T6" fmla="*/ 90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105400" y="1524000"/>
            <a:ext cx="723900" cy="533400"/>
            <a:chOff x="3216" y="864"/>
            <a:chExt cx="456" cy="336"/>
          </a:xfrm>
        </p:grpSpPr>
        <p:sp>
          <p:nvSpPr>
            <p:cNvPr id="222276" name="Rectangle 38"/>
            <p:cNvSpPr>
              <a:spLocks noChangeArrowheads="1"/>
            </p:cNvSpPr>
            <p:nvPr/>
          </p:nvSpPr>
          <p:spPr bwMode="auto">
            <a:xfrm>
              <a:off x="3264" y="1008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7" name="Rectangle 39"/>
            <p:cNvSpPr>
              <a:spLocks noChangeArrowheads="1"/>
            </p:cNvSpPr>
            <p:nvPr/>
          </p:nvSpPr>
          <p:spPr bwMode="auto">
            <a:xfrm>
              <a:off x="3552" y="1008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8" name="Freeform 40"/>
            <p:cNvSpPr>
              <a:spLocks/>
            </p:cNvSpPr>
            <p:nvPr/>
          </p:nvSpPr>
          <p:spPr bwMode="auto">
            <a:xfrm>
              <a:off x="3216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5791200" y="1524000"/>
            <a:ext cx="1219200" cy="533400"/>
            <a:chOff x="3648" y="864"/>
            <a:chExt cx="768" cy="336"/>
          </a:xfrm>
        </p:grpSpPr>
        <p:sp>
          <p:nvSpPr>
            <p:cNvPr id="222273" name="Rectangle 42"/>
            <p:cNvSpPr>
              <a:spLocks noChangeArrowheads="1"/>
            </p:cNvSpPr>
            <p:nvPr/>
          </p:nvSpPr>
          <p:spPr bwMode="auto">
            <a:xfrm>
              <a:off x="3744" y="1008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4" name="Rectangle 43"/>
            <p:cNvSpPr>
              <a:spLocks noChangeArrowheads="1"/>
            </p:cNvSpPr>
            <p:nvPr/>
          </p:nvSpPr>
          <p:spPr bwMode="auto">
            <a:xfrm>
              <a:off x="4272" y="1008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5" name="Freeform 44"/>
            <p:cNvSpPr>
              <a:spLocks/>
            </p:cNvSpPr>
            <p:nvPr/>
          </p:nvSpPr>
          <p:spPr bwMode="auto">
            <a:xfrm>
              <a:off x="3648" y="864"/>
              <a:ext cx="768" cy="144"/>
            </a:xfrm>
            <a:custGeom>
              <a:avLst/>
              <a:gdLst>
                <a:gd name="T0" fmla="*/ 18 w 1128"/>
                <a:gd name="T1" fmla="*/ 505 h 112"/>
                <a:gd name="T2" fmla="*/ 14 w 1128"/>
                <a:gd name="T3" fmla="*/ 75 h 112"/>
                <a:gd name="T4" fmla="*/ 99 w 1128"/>
                <a:gd name="T5" fmla="*/ 75 h 112"/>
                <a:gd name="T6" fmla="*/ 90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6896100" y="1524000"/>
            <a:ext cx="723900" cy="533400"/>
            <a:chOff x="4344" y="864"/>
            <a:chExt cx="456" cy="336"/>
          </a:xfrm>
        </p:grpSpPr>
        <p:sp>
          <p:nvSpPr>
            <p:cNvPr id="222270" name="Rectangle 46"/>
            <p:cNvSpPr>
              <a:spLocks noChangeArrowheads="1"/>
            </p:cNvSpPr>
            <p:nvPr/>
          </p:nvSpPr>
          <p:spPr bwMode="auto">
            <a:xfrm>
              <a:off x="4368" y="1008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1" name="Rectangle 47"/>
            <p:cNvSpPr>
              <a:spLocks noChangeArrowheads="1"/>
            </p:cNvSpPr>
            <p:nvPr/>
          </p:nvSpPr>
          <p:spPr bwMode="auto">
            <a:xfrm>
              <a:off x="4704" y="1008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72" name="Freeform 48"/>
            <p:cNvSpPr>
              <a:spLocks/>
            </p:cNvSpPr>
            <p:nvPr/>
          </p:nvSpPr>
          <p:spPr bwMode="auto">
            <a:xfrm>
              <a:off x="4344" y="864"/>
              <a:ext cx="456" cy="144"/>
            </a:xfrm>
            <a:custGeom>
              <a:avLst/>
              <a:gdLst>
                <a:gd name="T0" fmla="*/ 1 w 1128"/>
                <a:gd name="T1" fmla="*/ 505 h 112"/>
                <a:gd name="T2" fmla="*/ 1 w 1128"/>
                <a:gd name="T3" fmla="*/ 75 h 112"/>
                <a:gd name="T4" fmla="*/ 4 w 1128"/>
                <a:gd name="T5" fmla="*/ 75 h 112"/>
                <a:gd name="T6" fmla="*/ 4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CC99FF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7620000" y="1524000"/>
            <a:ext cx="1295400" cy="533400"/>
            <a:chOff x="4800" y="864"/>
            <a:chExt cx="816" cy="336"/>
          </a:xfrm>
        </p:grpSpPr>
        <p:sp>
          <p:nvSpPr>
            <p:cNvPr id="222267" name="Rectangle 50"/>
            <p:cNvSpPr>
              <a:spLocks noChangeArrowheads="1"/>
            </p:cNvSpPr>
            <p:nvPr/>
          </p:nvSpPr>
          <p:spPr bwMode="auto">
            <a:xfrm>
              <a:off x="4896" y="1008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68" name="Rectangle 51"/>
            <p:cNvSpPr>
              <a:spLocks noChangeArrowheads="1"/>
            </p:cNvSpPr>
            <p:nvPr/>
          </p:nvSpPr>
          <p:spPr bwMode="auto">
            <a:xfrm>
              <a:off x="5472" y="1008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69" name="Freeform 52"/>
            <p:cNvSpPr>
              <a:spLocks/>
            </p:cNvSpPr>
            <p:nvPr/>
          </p:nvSpPr>
          <p:spPr bwMode="auto">
            <a:xfrm>
              <a:off x="4800" y="864"/>
              <a:ext cx="816" cy="144"/>
            </a:xfrm>
            <a:custGeom>
              <a:avLst/>
              <a:gdLst>
                <a:gd name="T0" fmla="*/ 26 w 1128"/>
                <a:gd name="T1" fmla="*/ 505 h 112"/>
                <a:gd name="T2" fmla="*/ 20 w 1128"/>
                <a:gd name="T3" fmla="*/ 75 h 112"/>
                <a:gd name="T4" fmla="*/ 143 w 1128"/>
                <a:gd name="T5" fmla="*/ 75 h 112"/>
                <a:gd name="T6" fmla="*/ 129 w 1128"/>
                <a:gd name="T7" fmla="*/ 505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8"/>
                <a:gd name="T13" fmla="*/ 0 h 112"/>
                <a:gd name="T14" fmla="*/ 1128 w 112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8" h="112">
                  <a:moveTo>
                    <a:pt x="184" y="112"/>
                  </a:moveTo>
                  <a:cubicBezTo>
                    <a:pt x="92" y="72"/>
                    <a:pt x="0" y="32"/>
                    <a:pt x="136" y="16"/>
                  </a:cubicBezTo>
                  <a:cubicBezTo>
                    <a:pt x="272" y="0"/>
                    <a:pt x="872" y="0"/>
                    <a:pt x="1000" y="16"/>
                  </a:cubicBezTo>
                  <a:cubicBezTo>
                    <a:pt x="1128" y="32"/>
                    <a:pt x="920" y="96"/>
                    <a:pt x="904" y="112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1435100" y="3810000"/>
            <a:ext cx="6781800" cy="1676400"/>
            <a:chOff x="624" y="1872"/>
            <a:chExt cx="4272" cy="1056"/>
          </a:xfrm>
        </p:grpSpPr>
        <p:sp>
          <p:nvSpPr>
            <p:cNvPr id="222253" name="Line 54"/>
            <p:cNvSpPr>
              <a:spLocks noChangeShapeType="1"/>
            </p:cNvSpPr>
            <p:nvPr/>
          </p:nvSpPr>
          <p:spPr bwMode="auto">
            <a:xfrm>
              <a:off x="3888" y="2400"/>
              <a:ext cx="4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2254" name="Group 55"/>
            <p:cNvGrpSpPr>
              <a:grpSpLocks/>
            </p:cNvGrpSpPr>
            <p:nvPr/>
          </p:nvGrpSpPr>
          <p:grpSpPr bwMode="auto">
            <a:xfrm>
              <a:off x="624" y="1872"/>
              <a:ext cx="4272" cy="1056"/>
              <a:chOff x="624" y="1872"/>
              <a:chExt cx="4272" cy="1056"/>
            </a:xfrm>
          </p:grpSpPr>
          <p:sp>
            <p:nvSpPr>
              <p:cNvPr id="222255" name="Line 56"/>
              <p:cNvSpPr>
                <a:spLocks noChangeShapeType="1"/>
              </p:cNvSpPr>
              <p:nvPr/>
            </p:nvSpPr>
            <p:spPr bwMode="auto">
              <a:xfrm>
                <a:off x="816" y="1968"/>
                <a:ext cx="384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56" name="Line 57"/>
              <p:cNvSpPr>
                <a:spLocks noChangeShapeType="1"/>
              </p:cNvSpPr>
              <p:nvPr/>
            </p:nvSpPr>
            <p:spPr bwMode="auto">
              <a:xfrm flipV="1">
                <a:off x="624" y="2352"/>
                <a:ext cx="576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57" name="Line 58"/>
              <p:cNvSpPr>
                <a:spLocks noChangeShapeType="1"/>
              </p:cNvSpPr>
              <p:nvPr/>
            </p:nvSpPr>
            <p:spPr bwMode="auto">
              <a:xfrm>
                <a:off x="1200" y="235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58" name="Line 59"/>
              <p:cNvSpPr>
                <a:spLocks noChangeShapeType="1"/>
              </p:cNvSpPr>
              <p:nvPr/>
            </p:nvSpPr>
            <p:spPr bwMode="auto">
              <a:xfrm flipV="1">
                <a:off x="1824" y="1968"/>
                <a:ext cx="384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59" name="Line 60"/>
              <p:cNvSpPr>
                <a:spLocks noChangeShapeType="1"/>
              </p:cNvSpPr>
              <p:nvPr/>
            </p:nvSpPr>
            <p:spPr bwMode="auto">
              <a:xfrm>
                <a:off x="1824" y="2352"/>
                <a:ext cx="480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60" name="Line 61"/>
              <p:cNvSpPr>
                <a:spLocks noChangeShapeType="1"/>
              </p:cNvSpPr>
              <p:nvPr/>
            </p:nvSpPr>
            <p:spPr bwMode="auto">
              <a:xfrm>
                <a:off x="2544" y="1920"/>
                <a:ext cx="5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61" name="Line 62"/>
              <p:cNvSpPr>
                <a:spLocks noChangeShapeType="1"/>
              </p:cNvSpPr>
              <p:nvPr/>
            </p:nvSpPr>
            <p:spPr bwMode="auto">
              <a:xfrm>
                <a:off x="3360" y="2016"/>
                <a:ext cx="528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62" name="Line 63"/>
              <p:cNvSpPr>
                <a:spLocks noChangeShapeType="1"/>
              </p:cNvSpPr>
              <p:nvPr/>
            </p:nvSpPr>
            <p:spPr bwMode="auto">
              <a:xfrm flipV="1">
                <a:off x="3504" y="2400"/>
                <a:ext cx="384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63" name="Line 64"/>
              <p:cNvSpPr>
                <a:spLocks noChangeShapeType="1"/>
              </p:cNvSpPr>
              <p:nvPr/>
            </p:nvSpPr>
            <p:spPr bwMode="auto">
              <a:xfrm flipV="1">
                <a:off x="4368" y="1872"/>
                <a:ext cx="528" cy="5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64" name="Line 65"/>
              <p:cNvSpPr>
                <a:spLocks noChangeShapeType="1"/>
              </p:cNvSpPr>
              <p:nvPr/>
            </p:nvSpPr>
            <p:spPr bwMode="auto">
              <a:xfrm>
                <a:off x="4368" y="2400"/>
                <a:ext cx="288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65" name="Text Box 66"/>
              <p:cNvSpPr txBox="1">
                <a:spLocks noChangeArrowheads="1"/>
              </p:cNvSpPr>
              <p:nvPr/>
            </p:nvSpPr>
            <p:spPr bwMode="auto">
              <a:xfrm>
                <a:off x="1334" y="2330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R</a:t>
                </a:r>
                <a:r>
                  <a:rPr kumimoji="1" lang="en-US" altLang="zh-CN" sz="2400" baseline="-25000"/>
                  <a:t>1</a:t>
                </a:r>
              </a:p>
            </p:txBody>
          </p:sp>
          <p:sp>
            <p:nvSpPr>
              <p:cNvPr id="222266" name="Text Box 67"/>
              <p:cNvSpPr txBox="1">
                <a:spLocks noChangeArrowheads="1"/>
              </p:cNvSpPr>
              <p:nvPr/>
            </p:nvSpPr>
            <p:spPr bwMode="auto">
              <a:xfrm>
                <a:off x="3984" y="2160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kumimoji="1" lang="en-US" altLang="zh-CN" sz="2400"/>
                  <a:t>R</a:t>
                </a:r>
                <a:r>
                  <a:rPr kumimoji="1" lang="en-US" altLang="zh-CN" sz="2400" baseline="-25000"/>
                  <a:t>2</a:t>
                </a:r>
              </a:p>
            </p:txBody>
          </p:sp>
        </p:grpSp>
      </p:grp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1892300" y="3886200"/>
            <a:ext cx="1600200" cy="685800"/>
            <a:chOff x="912" y="1920"/>
            <a:chExt cx="1008" cy="432"/>
          </a:xfrm>
        </p:grpSpPr>
        <p:sp>
          <p:nvSpPr>
            <p:cNvPr id="222250" name="Rectangle 69"/>
            <p:cNvSpPr>
              <a:spLocks noChangeArrowheads="1"/>
            </p:cNvSpPr>
            <p:nvPr/>
          </p:nvSpPr>
          <p:spPr bwMode="auto">
            <a:xfrm rot="3174923">
              <a:off x="984" y="2040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51" name="Rectangle 70"/>
            <p:cNvSpPr>
              <a:spLocks noChangeArrowheads="1"/>
            </p:cNvSpPr>
            <p:nvPr/>
          </p:nvSpPr>
          <p:spPr bwMode="auto">
            <a:xfrm rot="8564908">
              <a:off x="1872" y="2160"/>
              <a:ext cx="48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52" name="Freeform 71"/>
            <p:cNvSpPr>
              <a:spLocks/>
            </p:cNvSpPr>
            <p:nvPr/>
          </p:nvSpPr>
          <p:spPr bwMode="auto">
            <a:xfrm>
              <a:off x="1008" y="1920"/>
              <a:ext cx="816" cy="296"/>
            </a:xfrm>
            <a:custGeom>
              <a:avLst/>
              <a:gdLst>
                <a:gd name="T0" fmla="*/ 0 w 816"/>
                <a:gd name="T1" fmla="*/ 0 h 296"/>
                <a:gd name="T2" fmla="*/ 240 w 816"/>
                <a:gd name="T3" fmla="*/ 240 h 296"/>
                <a:gd name="T4" fmla="*/ 624 w 816"/>
                <a:gd name="T5" fmla="*/ 288 h 296"/>
                <a:gd name="T6" fmla="*/ 816 w 816"/>
                <a:gd name="T7" fmla="*/ 192 h 2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6"/>
                <a:gd name="T13" fmla="*/ 0 h 296"/>
                <a:gd name="T14" fmla="*/ 816 w 816"/>
                <a:gd name="T15" fmla="*/ 296 h 2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6" h="296">
                  <a:moveTo>
                    <a:pt x="0" y="0"/>
                  </a:moveTo>
                  <a:cubicBezTo>
                    <a:pt x="68" y="96"/>
                    <a:pt x="136" y="192"/>
                    <a:pt x="240" y="240"/>
                  </a:cubicBezTo>
                  <a:cubicBezTo>
                    <a:pt x="344" y="288"/>
                    <a:pt x="528" y="296"/>
                    <a:pt x="624" y="288"/>
                  </a:cubicBezTo>
                  <a:cubicBezTo>
                    <a:pt x="720" y="280"/>
                    <a:pt x="784" y="208"/>
                    <a:pt x="816" y="19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72"/>
          <p:cNvGrpSpPr>
            <a:grpSpLocks/>
          </p:cNvGrpSpPr>
          <p:nvPr/>
        </p:nvGrpSpPr>
        <p:grpSpPr bwMode="auto">
          <a:xfrm>
            <a:off x="3416300" y="3657600"/>
            <a:ext cx="1295400" cy="685800"/>
            <a:chOff x="1872" y="1776"/>
            <a:chExt cx="816" cy="432"/>
          </a:xfrm>
        </p:grpSpPr>
        <p:sp>
          <p:nvSpPr>
            <p:cNvPr id="222247" name="Rectangle 73"/>
            <p:cNvSpPr>
              <a:spLocks noChangeArrowheads="1"/>
            </p:cNvSpPr>
            <p:nvPr/>
          </p:nvSpPr>
          <p:spPr bwMode="auto">
            <a:xfrm rot="-2687672">
              <a:off x="2064" y="2016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8" name="Rectangle 74"/>
            <p:cNvSpPr>
              <a:spLocks noChangeArrowheads="1"/>
            </p:cNvSpPr>
            <p:nvPr/>
          </p:nvSpPr>
          <p:spPr bwMode="auto">
            <a:xfrm>
              <a:off x="2592" y="1824"/>
              <a:ext cx="48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9" name="Freeform 75"/>
            <p:cNvSpPr>
              <a:spLocks/>
            </p:cNvSpPr>
            <p:nvPr/>
          </p:nvSpPr>
          <p:spPr bwMode="auto">
            <a:xfrm>
              <a:off x="1872" y="1776"/>
              <a:ext cx="816" cy="288"/>
            </a:xfrm>
            <a:custGeom>
              <a:avLst/>
              <a:gdLst>
                <a:gd name="T0" fmla="*/ 0 w 816"/>
                <a:gd name="T1" fmla="*/ 288 h 288"/>
                <a:gd name="T2" fmla="*/ 288 w 816"/>
                <a:gd name="T3" fmla="*/ 48 h 288"/>
                <a:gd name="T4" fmla="*/ 816 w 816"/>
                <a:gd name="T5" fmla="*/ 0 h 288"/>
                <a:gd name="T6" fmla="*/ 0 60000 65536"/>
                <a:gd name="T7" fmla="*/ 0 60000 65536"/>
                <a:gd name="T8" fmla="*/ 0 60000 65536"/>
                <a:gd name="T9" fmla="*/ 0 w 816"/>
                <a:gd name="T10" fmla="*/ 0 h 288"/>
                <a:gd name="T11" fmla="*/ 816 w 81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288">
                  <a:moveTo>
                    <a:pt x="0" y="288"/>
                  </a:moveTo>
                  <a:cubicBezTo>
                    <a:pt x="76" y="192"/>
                    <a:pt x="152" y="96"/>
                    <a:pt x="288" y="48"/>
                  </a:cubicBezTo>
                  <a:cubicBezTo>
                    <a:pt x="424" y="0"/>
                    <a:pt x="728" y="8"/>
                    <a:pt x="816" y="0"/>
                  </a:cubicBezTo>
                </a:path>
              </a:pathLst>
            </a:custGeom>
            <a:noFill/>
            <a:ln w="9525" cap="flat">
              <a:solidFill>
                <a:srgbClr val="FF99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76"/>
          <p:cNvGrpSpPr>
            <a:grpSpLocks/>
          </p:cNvGrpSpPr>
          <p:nvPr/>
        </p:nvGrpSpPr>
        <p:grpSpPr bwMode="auto">
          <a:xfrm>
            <a:off x="4940300" y="3594100"/>
            <a:ext cx="1295400" cy="596900"/>
            <a:chOff x="2832" y="1736"/>
            <a:chExt cx="816" cy="376"/>
          </a:xfrm>
        </p:grpSpPr>
        <p:sp>
          <p:nvSpPr>
            <p:cNvPr id="222244" name="Rectangle 77"/>
            <p:cNvSpPr>
              <a:spLocks noChangeArrowheads="1"/>
            </p:cNvSpPr>
            <p:nvPr/>
          </p:nvSpPr>
          <p:spPr bwMode="auto">
            <a:xfrm>
              <a:off x="2880" y="1824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5" name="Rectangle 78"/>
            <p:cNvSpPr>
              <a:spLocks noChangeArrowheads="1"/>
            </p:cNvSpPr>
            <p:nvPr/>
          </p:nvSpPr>
          <p:spPr bwMode="auto">
            <a:xfrm rot="2747414">
              <a:off x="3432" y="1992"/>
              <a:ext cx="4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6" name="Freeform 79"/>
            <p:cNvSpPr>
              <a:spLocks/>
            </p:cNvSpPr>
            <p:nvPr/>
          </p:nvSpPr>
          <p:spPr bwMode="auto">
            <a:xfrm>
              <a:off x="2832" y="1736"/>
              <a:ext cx="816" cy="280"/>
            </a:xfrm>
            <a:custGeom>
              <a:avLst/>
              <a:gdLst>
                <a:gd name="T0" fmla="*/ 0 w 816"/>
                <a:gd name="T1" fmla="*/ 40 h 280"/>
                <a:gd name="T2" fmla="*/ 384 w 816"/>
                <a:gd name="T3" fmla="*/ 40 h 280"/>
                <a:gd name="T4" fmla="*/ 816 w 816"/>
                <a:gd name="T5" fmla="*/ 280 h 280"/>
                <a:gd name="T6" fmla="*/ 0 60000 65536"/>
                <a:gd name="T7" fmla="*/ 0 60000 65536"/>
                <a:gd name="T8" fmla="*/ 0 60000 65536"/>
                <a:gd name="T9" fmla="*/ 0 w 816"/>
                <a:gd name="T10" fmla="*/ 0 h 280"/>
                <a:gd name="T11" fmla="*/ 816 w 816"/>
                <a:gd name="T12" fmla="*/ 280 h 2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280">
                  <a:moveTo>
                    <a:pt x="0" y="40"/>
                  </a:moveTo>
                  <a:cubicBezTo>
                    <a:pt x="124" y="20"/>
                    <a:pt x="248" y="0"/>
                    <a:pt x="384" y="40"/>
                  </a:cubicBezTo>
                  <a:cubicBezTo>
                    <a:pt x="520" y="80"/>
                    <a:pt x="744" y="240"/>
                    <a:pt x="816" y="280"/>
                  </a:cubicBezTo>
                </a:path>
              </a:pathLst>
            </a:custGeom>
            <a:noFill/>
            <a:ln w="9525" cap="flat">
              <a:solidFill>
                <a:srgbClr val="99CC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80"/>
          <p:cNvGrpSpPr>
            <a:grpSpLocks/>
          </p:cNvGrpSpPr>
          <p:nvPr/>
        </p:nvGrpSpPr>
        <p:grpSpPr bwMode="auto">
          <a:xfrm>
            <a:off x="6311900" y="4114800"/>
            <a:ext cx="1295400" cy="533400"/>
            <a:chOff x="3696" y="2064"/>
            <a:chExt cx="816" cy="336"/>
          </a:xfrm>
        </p:grpSpPr>
        <p:sp>
          <p:nvSpPr>
            <p:cNvPr id="222241" name="Rectangle 81"/>
            <p:cNvSpPr>
              <a:spLocks noChangeArrowheads="1"/>
            </p:cNvSpPr>
            <p:nvPr/>
          </p:nvSpPr>
          <p:spPr bwMode="auto">
            <a:xfrm rot="2303710">
              <a:off x="3696" y="2160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2" name="Rectangle 82"/>
            <p:cNvSpPr>
              <a:spLocks noChangeArrowheads="1"/>
            </p:cNvSpPr>
            <p:nvPr/>
          </p:nvSpPr>
          <p:spPr bwMode="auto">
            <a:xfrm rot="-2526765">
              <a:off x="4464" y="2208"/>
              <a:ext cx="4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3" name="Freeform 83"/>
            <p:cNvSpPr>
              <a:spLocks/>
            </p:cNvSpPr>
            <p:nvPr/>
          </p:nvSpPr>
          <p:spPr bwMode="auto">
            <a:xfrm>
              <a:off x="3744" y="2064"/>
              <a:ext cx="672" cy="224"/>
            </a:xfrm>
            <a:custGeom>
              <a:avLst/>
              <a:gdLst>
                <a:gd name="T0" fmla="*/ 0 w 672"/>
                <a:gd name="T1" fmla="*/ 0 h 224"/>
                <a:gd name="T2" fmla="*/ 240 w 672"/>
                <a:gd name="T3" fmla="*/ 192 h 224"/>
                <a:gd name="T4" fmla="*/ 480 w 672"/>
                <a:gd name="T5" fmla="*/ 192 h 224"/>
                <a:gd name="T6" fmla="*/ 672 w 672"/>
                <a:gd name="T7" fmla="*/ 48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224"/>
                <a:gd name="T14" fmla="*/ 672 w 672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224">
                  <a:moveTo>
                    <a:pt x="0" y="0"/>
                  </a:moveTo>
                  <a:cubicBezTo>
                    <a:pt x="80" y="80"/>
                    <a:pt x="160" y="160"/>
                    <a:pt x="240" y="192"/>
                  </a:cubicBezTo>
                  <a:cubicBezTo>
                    <a:pt x="320" y="224"/>
                    <a:pt x="408" y="216"/>
                    <a:pt x="480" y="192"/>
                  </a:cubicBezTo>
                  <a:cubicBezTo>
                    <a:pt x="552" y="168"/>
                    <a:pt x="640" y="72"/>
                    <a:pt x="672" y="4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84"/>
          <p:cNvGrpSpPr>
            <a:grpSpLocks/>
          </p:cNvGrpSpPr>
          <p:nvPr/>
        </p:nvGrpSpPr>
        <p:grpSpPr bwMode="auto">
          <a:xfrm>
            <a:off x="342900" y="2895600"/>
            <a:ext cx="8420100" cy="2514600"/>
            <a:chOff x="-64" y="1296"/>
            <a:chExt cx="5304" cy="1584"/>
          </a:xfrm>
        </p:grpSpPr>
        <p:sp>
          <p:nvSpPr>
            <p:cNvPr id="222238" name="Rectangle 85"/>
            <p:cNvSpPr>
              <a:spLocks noChangeArrowheads="1"/>
            </p:cNvSpPr>
            <p:nvPr/>
          </p:nvSpPr>
          <p:spPr bwMode="auto">
            <a:xfrm rot="-2713324">
              <a:off x="4680" y="1992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9" name="Rectangle 86"/>
            <p:cNvSpPr>
              <a:spLocks noChangeArrowheads="1"/>
            </p:cNvSpPr>
            <p:nvPr/>
          </p:nvSpPr>
          <p:spPr bwMode="auto">
            <a:xfrm rot="-2963923">
              <a:off x="696" y="2760"/>
              <a:ext cx="48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40" name="Freeform 87"/>
            <p:cNvSpPr>
              <a:spLocks/>
            </p:cNvSpPr>
            <p:nvPr/>
          </p:nvSpPr>
          <p:spPr bwMode="auto">
            <a:xfrm>
              <a:off x="-64" y="1296"/>
              <a:ext cx="5304" cy="1576"/>
            </a:xfrm>
            <a:custGeom>
              <a:avLst/>
              <a:gdLst>
                <a:gd name="T0" fmla="*/ 4576 w 5304"/>
                <a:gd name="T1" fmla="*/ 720 h 1576"/>
                <a:gd name="T2" fmla="*/ 4768 w 5304"/>
                <a:gd name="T3" fmla="*/ 528 h 1576"/>
                <a:gd name="T4" fmla="*/ 4624 w 5304"/>
                <a:gd name="T5" fmla="*/ 240 h 1576"/>
                <a:gd name="T6" fmla="*/ 688 w 5304"/>
                <a:gd name="T7" fmla="*/ 192 h 1576"/>
                <a:gd name="T8" fmla="*/ 496 w 5304"/>
                <a:gd name="T9" fmla="*/ 1392 h 1576"/>
                <a:gd name="T10" fmla="*/ 784 w 5304"/>
                <a:gd name="T11" fmla="*/ 1296 h 15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04"/>
                <a:gd name="T19" fmla="*/ 0 h 1576"/>
                <a:gd name="T20" fmla="*/ 5304 w 5304"/>
                <a:gd name="T21" fmla="*/ 1576 h 15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04" h="1576">
                  <a:moveTo>
                    <a:pt x="4576" y="720"/>
                  </a:moveTo>
                  <a:cubicBezTo>
                    <a:pt x="4668" y="664"/>
                    <a:pt x="4760" y="608"/>
                    <a:pt x="4768" y="528"/>
                  </a:cubicBezTo>
                  <a:cubicBezTo>
                    <a:pt x="4776" y="448"/>
                    <a:pt x="5304" y="296"/>
                    <a:pt x="4624" y="240"/>
                  </a:cubicBezTo>
                  <a:cubicBezTo>
                    <a:pt x="3944" y="184"/>
                    <a:pt x="1376" y="0"/>
                    <a:pt x="688" y="192"/>
                  </a:cubicBezTo>
                  <a:cubicBezTo>
                    <a:pt x="0" y="384"/>
                    <a:pt x="480" y="1208"/>
                    <a:pt x="496" y="1392"/>
                  </a:cubicBezTo>
                  <a:cubicBezTo>
                    <a:pt x="512" y="1576"/>
                    <a:pt x="736" y="1312"/>
                    <a:pt x="784" y="1296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1968500" y="4724400"/>
            <a:ext cx="1752600" cy="457200"/>
            <a:chOff x="960" y="2448"/>
            <a:chExt cx="1104" cy="288"/>
          </a:xfrm>
        </p:grpSpPr>
        <p:sp>
          <p:nvSpPr>
            <p:cNvPr id="222235" name="Rectangle 89"/>
            <p:cNvSpPr>
              <a:spLocks noChangeArrowheads="1"/>
            </p:cNvSpPr>
            <p:nvPr/>
          </p:nvSpPr>
          <p:spPr bwMode="auto">
            <a:xfrm rot="-3152104">
              <a:off x="1032" y="2424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6" name="Rectangle 90"/>
            <p:cNvSpPr>
              <a:spLocks noChangeArrowheads="1"/>
            </p:cNvSpPr>
            <p:nvPr/>
          </p:nvSpPr>
          <p:spPr bwMode="auto">
            <a:xfrm rot="2722045">
              <a:off x="1944" y="2376"/>
              <a:ext cx="48" cy="1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7" name="Freeform 91"/>
            <p:cNvSpPr>
              <a:spLocks/>
            </p:cNvSpPr>
            <p:nvPr/>
          </p:nvSpPr>
          <p:spPr bwMode="auto">
            <a:xfrm>
              <a:off x="1056" y="2568"/>
              <a:ext cx="864" cy="168"/>
            </a:xfrm>
            <a:custGeom>
              <a:avLst/>
              <a:gdLst>
                <a:gd name="T0" fmla="*/ 0 w 864"/>
                <a:gd name="T1" fmla="*/ 168 h 168"/>
                <a:gd name="T2" fmla="*/ 144 w 864"/>
                <a:gd name="T3" fmla="*/ 24 h 168"/>
                <a:gd name="T4" fmla="*/ 720 w 864"/>
                <a:gd name="T5" fmla="*/ 24 h 168"/>
                <a:gd name="T6" fmla="*/ 864 w 864"/>
                <a:gd name="T7" fmla="*/ 12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68"/>
                <a:gd name="T14" fmla="*/ 864 w 8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68">
                  <a:moveTo>
                    <a:pt x="0" y="168"/>
                  </a:moveTo>
                  <a:cubicBezTo>
                    <a:pt x="12" y="108"/>
                    <a:pt x="24" y="48"/>
                    <a:pt x="144" y="24"/>
                  </a:cubicBezTo>
                  <a:cubicBezTo>
                    <a:pt x="264" y="0"/>
                    <a:pt x="600" y="8"/>
                    <a:pt x="720" y="24"/>
                  </a:cubicBezTo>
                  <a:cubicBezTo>
                    <a:pt x="840" y="40"/>
                    <a:pt x="840" y="104"/>
                    <a:pt x="864" y="120"/>
                  </a:cubicBezTo>
                </a:path>
              </a:pathLst>
            </a:custGeom>
            <a:noFill/>
            <a:ln w="9525" cap="flat">
              <a:solidFill>
                <a:srgbClr val="FFFF00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92"/>
          <p:cNvGrpSpPr>
            <a:grpSpLocks/>
          </p:cNvGrpSpPr>
          <p:nvPr/>
        </p:nvGrpSpPr>
        <p:grpSpPr bwMode="auto">
          <a:xfrm>
            <a:off x="3733800" y="5016500"/>
            <a:ext cx="2667000" cy="774700"/>
            <a:chOff x="2064" y="2640"/>
            <a:chExt cx="1680" cy="488"/>
          </a:xfrm>
        </p:grpSpPr>
        <p:sp>
          <p:nvSpPr>
            <p:cNvPr id="222232" name="Rectangle 93"/>
            <p:cNvSpPr>
              <a:spLocks noChangeArrowheads="1"/>
            </p:cNvSpPr>
            <p:nvPr/>
          </p:nvSpPr>
          <p:spPr bwMode="auto">
            <a:xfrm rot="3013625">
              <a:off x="2184" y="2616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3" name="Rectangle 94"/>
            <p:cNvSpPr>
              <a:spLocks noChangeArrowheads="1"/>
            </p:cNvSpPr>
            <p:nvPr/>
          </p:nvSpPr>
          <p:spPr bwMode="auto">
            <a:xfrm rot="-2760094">
              <a:off x="3576" y="2568"/>
              <a:ext cx="48" cy="19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4" name="Freeform 95"/>
            <p:cNvSpPr>
              <a:spLocks/>
            </p:cNvSpPr>
            <p:nvPr/>
          </p:nvSpPr>
          <p:spPr bwMode="auto">
            <a:xfrm>
              <a:off x="2064" y="2736"/>
              <a:ext cx="1680" cy="392"/>
            </a:xfrm>
            <a:custGeom>
              <a:avLst/>
              <a:gdLst>
                <a:gd name="T0" fmla="*/ 0 w 1680"/>
                <a:gd name="T1" fmla="*/ 48 h 392"/>
                <a:gd name="T2" fmla="*/ 288 w 1680"/>
                <a:gd name="T3" fmla="*/ 288 h 392"/>
                <a:gd name="T4" fmla="*/ 720 w 1680"/>
                <a:gd name="T5" fmla="*/ 384 h 392"/>
                <a:gd name="T6" fmla="*/ 1488 w 1680"/>
                <a:gd name="T7" fmla="*/ 240 h 392"/>
                <a:gd name="T8" fmla="*/ 1584 w 1680"/>
                <a:gd name="T9" fmla="*/ 192 h 392"/>
                <a:gd name="T10" fmla="*/ 1680 w 1680"/>
                <a:gd name="T11" fmla="*/ 0 h 3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0"/>
                <a:gd name="T19" fmla="*/ 0 h 392"/>
                <a:gd name="T20" fmla="*/ 1680 w 1680"/>
                <a:gd name="T21" fmla="*/ 392 h 3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0" h="392">
                  <a:moveTo>
                    <a:pt x="0" y="48"/>
                  </a:moveTo>
                  <a:cubicBezTo>
                    <a:pt x="84" y="140"/>
                    <a:pt x="168" y="232"/>
                    <a:pt x="288" y="288"/>
                  </a:cubicBezTo>
                  <a:cubicBezTo>
                    <a:pt x="408" y="344"/>
                    <a:pt x="520" y="392"/>
                    <a:pt x="720" y="384"/>
                  </a:cubicBezTo>
                  <a:cubicBezTo>
                    <a:pt x="920" y="376"/>
                    <a:pt x="1344" y="272"/>
                    <a:pt x="1488" y="240"/>
                  </a:cubicBezTo>
                  <a:cubicBezTo>
                    <a:pt x="1632" y="208"/>
                    <a:pt x="1552" y="232"/>
                    <a:pt x="1584" y="192"/>
                  </a:cubicBezTo>
                  <a:cubicBezTo>
                    <a:pt x="1616" y="152"/>
                    <a:pt x="1664" y="32"/>
                    <a:pt x="1680" y="0"/>
                  </a:cubicBezTo>
                </a:path>
              </a:pathLst>
            </a:custGeom>
            <a:noFill/>
            <a:ln w="9525" cap="flat">
              <a:solidFill>
                <a:srgbClr val="CC99FF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96"/>
          <p:cNvGrpSpPr>
            <a:grpSpLocks/>
          </p:cNvGrpSpPr>
          <p:nvPr/>
        </p:nvGrpSpPr>
        <p:grpSpPr bwMode="auto">
          <a:xfrm>
            <a:off x="6388100" y="4648200"/>
            <a:ext cx="1447800" cy="457200"/>
            <a:chOff x="3744" y="2400"/>
            <a:chExt cx="912" cy="288"/>
          </a:xfrm>
        </p:grpSpPr>
        <p:sp>
          <p:nvSpPr>
            <p:cNvPr id="222229" name="Rectangle 97"/>
            <p:cNvSpPr>
              <a:spLocks noChangeArrowheads="1"/>
            </p:cNvSpPr>
            <p:nvPr/>
          </p:nvSpPr>
          <p:spPr bwMode="auto">
            <a:xfrm rot="-2388971">
              <a:off x="3744" y="2400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0" name="Rectangle 98"/>
            <p:cNvSpPr>
              <a:spLocks noChangeArrowheads="1"/>
            </p:cNvSpPr>
            <p:nvPr/>
          </p:nvSpPr>
          <p:spPr bwMode="auto">
            <a:xfrm rot="3211261">
              <a:off x="4536" y="2472"/>
              <a:ext cx="48" cy="192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1" name="Freeform 99"/>
            <p:cNvSpPr>
              <a:spLocks/>
            </p:cNvSpPr>
            <p:nvPr/>
          </p:nvSpPr>
          <p:spPr bwMode="auto">
            <a:xfrm>
              <a:off x="3792" y="2520"/>
              <a:ext cx="672" cy="168"/>
            </a:xfrm>
            <a:custGeom>
              <a:avLst/>
              <a:gdLst>
                <a:gd name="T0" fmla="*/ 0 w 672"/>
                <a:gd name="T1" fmla="*/ 120 h 168"/>
                <a:gd name="T2" fmla="*/ 144 w 672"/>
                <a:gd name="T3" fmla="*/ 24 h 168"/>
                <a:gd name="T4" fmla="*/ 528 w 672"/>
                <a:gd name="T5" fmla="*/ 24 h 168"/>
                <a:gd name="T6" fmla="*/ 672 w 672"/>
                <a:gd name="T7" fmla="*/ 168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2"/>
                <a:gd name="T13" fmla="*/ 0 h 168"/>
                <a:gd name="T14" fmla="*/ 672 w 672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2" h="168">
                  <a:moveTo>
                    <a:pt x="0" y="120"/>
                  </a:moveTo>
                  <a:cubicBezTo>
                    <a:pt x="28" y="80"/>
                    <a:pt x="56" y="40"/>
                    <a:pt x="144" y="24"/>
                  </a:cubicBezTo>
                  <a:cubicBezTo>
                    <a:pt x="232" y="8"/>
                    <a:pt x="440" y="0"/>
                    <a:pt x="528" y="24"/>
                  </a:cubicBezTo>
                  <a:cubicBezTo>
                    <a:pt x="616" y="48"/>
                    <a:pt x="648" y="144"/>
                    <a:pt x="672" y="168"/>
                  </a:cubicBezTo>
                </a:path>
              </a:pathLst>
            </a:custGeom>
            <a:noFill/>
            <a:ln w="9525" cap="flat">
              <a:solidFill>
                <a:srgbClr val="FF00FF"/>
              </a:solidFill>
              <a:prstDash val="dash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2222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b="1" smtClean="0"/>
              <a:t>EULER with Mate-Pairs: </a:t>
            </a:r>
            <a:br>
              <a:rPr lang="en-US" altLang="zh-CN" b="1" smtClean="0"/>
            </a:br>
            <a:r>
              <a:rPr lang="en-US" altLang="zh-CN" b="1" smtClean="0"/>
              <a:t>Does the Read Length Matter?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1976438"/>
            <a:ext cx="8485188" cy="4114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800" smtClean="0"/>
              <a:t>EULER provides an algorithmic solution for the problem of increasing the read lengths. 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800" smtClean="0"/>
              <a:t>Assuming that the read length is 50 bp and insert length in 300 bp, EULER generates mate-reads of length 300+50+50=400 bp. 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800" b="1" smtClean="0"/>
              <a:t>If all mate-pairs are transformed into mate-reads then the read length does not matter!</a:t>
            </a:r>
            <a:r>
              <a:rPr lang="en-US" sz="2800" smtClean="0"/>
              <a:t> The thing that matters is </a:t>
            </a:r>
          </a:p>
          <a:p>
            <a:pPr algn="just" eaLnBrk="1" hangingPunct="1">
              <a:lnSpc>
                <a:spcPct val="80000"/>
              </a:lnSpc>
            </a:pPr>
            <a:endParaRPr lang="en-US" sz="28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2800" i="1" smtClean="0">
                <a:solidFill>
                  <a:srgbClr val="FF0000"/>
                </a:solidFill>
              </a:rPr>
              <a:t>                       </a:t>
            </a:r>
            <a:r>
              <a:rPr lang="en-US" sz="2800" b="1" i="1" smtClean="0">
                <a:solidFill>
                  <a:srgbClr val="FF0000"/>
                </a:solidFill>
              </a:rPr>
              <a:t>SPAN</a:t>
            </a:r>
            <a:r>
              <a:rPr lang="en-US" sz="2800" i="1" smtClean="0">
                <a:solidFill>
                  <a:srgbClr val="FF0000"/>
                </a:solidFill>
              </a:rPr>
              <a:t>=</a:t>
            </a:r>
            <a:r>
              <a:rPr lang="en-US" sz="2800" b="1" i="1" smtClean="0">
                <a:solidFill>
                  <a:srgbClr val="FF0000"/>
                </a:solidFill>
              </a:rPr>
              <a:t>InsertLength+2*ReadLength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800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 smtClean="0"/>
              <a:t>EULER-USR with Mate-Pairs: </a:t>
            </a:r>
            <a:br>
              <a:rPr lang="en-US" altLang="zh-CN" b="1" smtClean="0"/>
            </a:br>
            <a:r>
              <a:rPr lang="en-US" altLang="zh-CN" b="1" smtClean="0"/>
              <a:t>Does the Read Length Matter?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1976438"/>
            <a:ext cx="8485188" cy="4114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EULER provides an algorithmic solution for the experimental problem of increasing read lengths. 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Assuming that the read length is 50 bp and insert length in 300 bp, EULER generates mate-reads of length 300+50+50=400 bp. 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400" b="1" smtClean="0"/>
              <a:t>If all mate-pairs are transformed into mate-reads then the read length almost does not matter!</a:t>
            </a:r>
            <a:r>
              <a:rPr lang="en-US" sz="2400" smtClean="0"/>
              <a:t> The thing that matters is </a:t>
            </a:r>
          </a:p>
          <a:p>
            <a:pPr algn="just" eaLnBrk="1" hangingPunct="1">
              <a:lnSpc>
                <a:spcPct val="80000"/>
              </a:lnSpc>
            </a:pPr>
            <a:endParaRPr lang="en-US" sz="24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2400" i="1" smtClean="0">
                <a:solidFill>
                  <a:srgbClr val="FF0000"/>
                </a:solidFill>
              </a:rPr>
              <a:t>                       </a:t>
            </a:r>
            <a:r>
              <a:rPr lang="en-US" sz="2400" b="1" i="1" smtClean="0">
                <a:solidFill>
                  <a:srgbClr val="FF0000"/>
                </a:solidFill>
              </a:rPr>
              <a:t>SPAN=InsertLength+2*ReadLength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400" b="1" i="1" smtClean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3333FF"/>
                </a:solidFill>
              </a:rPr>
              <a:t>But is it possible to transform mate-pairs into mate-reads with nearly 100% efficiency?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09600"/>
            <a:ext cx="8716963" cy="1143000"/>
          </a:xfrm>
        </p:spPr>
        <p:txBody>
          <a:bodyPr/>
          <a:lstStyle/>
          <a:p>
            <a:pPr eaLnBrk="1" hangingPunct="1"/>
            <a:r>
              <a:rPr lang="en-US" altLang="zh-CN" b="1" smtClean="0"/>
              <a:t>Read Length Does NOT Matter!</a:t>
            </a:r>
            <a:br>
              <a:rPr lang="en-US" altLang="zh-CN" b="1" smtClean="0"/>
            </a:br>
            <a:r>
              <a:rPr lang="en-US" altLang="zh-CN" sz="3600" b="1" smtClean="0"/>
              <a:t>(good news for short read technologies)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76438"/>
            <a:ext cx="9144000" cy="4114800"/>
          </a:xfrm>
        </p:spPr>
        <p:txBody>
          <a:bodyPr/>
          <a:lstStyle/>
          <a:p>
            <a:pPr algn="just" eaLnBrk="1" hangingPunct="1"/>
            <a:r>
              <a:rPr lang="en-US" sz="2800" smtClean="0"/>
              <a:t>EULER-USR was run with simulated (and real) reads varying from 25nt to 100nt and fixed-length span </a:t>
            </a:r>
            <a:r>
              <a:rPr lang="en-US" sz="2800" b="1" i="1" smtClean="0">
                <a:solidFill>
                  <a:srgbClr val="FF0000"/>
                </a:solidFill>
              </a:rPr>
              <a:t>SPAN</a:t>
            </a:r>
            <a:r>
              <a:rPr lang="en-US" sz="2800" smtClean="0"/>
              <a:t>=</a:t>
            </a:r>
            <a:r>
              <a:rPr lang="en-US" sz="2800" b="1" i="1" smtClean="0">
                <a:solidFill>
                  <a:srgbClr val="FF0000"/>
                </a:solidFill>
              </a:rPr>
              <a:t>InsertLength+2*ReadLength=300 </a:t>
            </a:r>
            <a:r>
              <a:rPr lang="en-US" sz="2800" b="1" smtClean="0"/>
              <a:t>(</a:t>
            </a:r>
            <a:r>
              <a:rPr lang="en-US" sz="2800" i="1" smtClean="0"/>
              <a:t>E.Coli</a:t>
            </a:r>
            <a:r>
              <a:rPr lang="en-US" sz="2800" smtClean="0"/>
              <a:t> genome)</a:t>
            </a:r>
          </a:p>
          <a:p>
            <a:pPr algn="just" eaLnBrk="1" hangingPunct="1"/>
            <a:endParaRPr lang="en-US" sz="2800" smtClean="0"/>
          </a:p>
          <a:p>
            <a:pPr algn="just" eaLnBrk="1" hangingPunct="1"/>
            <a:r>
              <a:rPr lang="en-US" sz="2800" smtClean="0"/>
              <a:t>For read length </a:t>
            </a:r>
            <a:r>
              <a:rPr lang="en-US" sz="2800" b="1" smtClean="0">
                <a:solidFill>
                  <a:srgbClr val="D60093"/>
                </a:solidFill>
              </a:rPr>
              <a:t>35</a:t>
            </a:r>
            <a:r>
              <a:rPr lang="en-US" sz="2800" smtClean="0"/>
              <a:t>,   the efficiency is </a:t>
            </a:r>
            <a:r>
              <a:rPr lang="en-US" sz="2800" b="1" smtClean="0">
                <a:solidFill>
                  <a:srgbClr val="FF0000"/>
                </a:solidFill>
              </a:rPr>
              <a:t>98.8%</a:t>
            </a:r>
            <a:r>
              <a:rPr lang="en-US" sz="2800" smtClean="0"/>
              <a:t> and N50= </a:t>
            </a:r>
            <a:r>
              <a:rPr lang="en-US" sz="28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/>
            <a:r>
              <a:rPr lang="en-US" sz="2800" smtClean="0"/>
              <a:t>For read length </a:t>
            </a:r>
            <a:r>
              <a:rPr lang="en-US" sz="2800" b="1" smtClean="0">
                <a:solidFill>
                  <a:srgbClr val="D60093"/>
                </a:solidFill>
              </a:rPr>
              <a:t>100</a:t>
            </a:r>
            <a:r>
              <a:rPr lang="en-US" sz="2800" smtClean="0"/>
              <a:t>, the efficiency is </a:t>
            </a:r>
            <a:r>
              <a:rPr lang="en-US" sz="2800" b="1" smtClean="0">
                <a:solidFill>
                  <a:srgbClr val="FF0000"/>
                </a:solidFill>
              </a:rPr>
              <a:t>98.9%</a:t>
            </a:r>
            <a:r>
              <a:rPr lang="en-US" sz="2800" smtClean="0"/>
              <a:t> and N50=</a:t>
            </a:r>
            <a:r>
              <a:rPr lang="en-US" sz="28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/>
            <a:endParaRPr lang="en-US" sz="2800" smtClean="0"/>
          </a:p>
          <a:p>
            <a:pPr algn="just" eaLnBrk="1" hangingPunct="1"/>
            <a:endParaRPr lang="en-US" sz="2800" smtClean="0"/>
          </a:p>
          <a:p>
            <a:pPr algn="just" eaLnBrk="1" hangingPunct="1"/>
            <a:endParaRPr lang="en-US" smtClean="0"/>
          </a:p>
          <a:p>
            <a:pPr algn="just" eaLnBrk="1" hangingPunct="1">
              <a:buFontTx/>
              <a:buNone/>
            </a:pPr>
            <a:endParaRPr lang="en-US" b="1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6463" y="0"/>
            <a:ext cx="7551737" cy="890588"/>
          </a:xfrm>
        </p:spPr>
        <p:txBody>
          <a:bodyPr/>
          <a:lstStyle/>
          <a:p>
            <a:pPr eaLnBrk="1" hangingPunct="1"/>
            <a:r>
              <a:rPr lang="en-US" sz="3800" b="1" smtClean="0"/>
              <a:t>Short Read Sequencing and SBH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42888" y="1724025"/>
            <a:ext cx="527685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kumimoji="1" lang="en-US" sz="2400" b="1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kumimoji="1" lang="en-US" sz="2400" b="1"/>
              <a:t>1988:</a:t>
            </a:r>
            <a:r>
              <a:rPr kumimoji="1" lang="en-US" sz="2400"/>
              <a:t>  SBH suggested as an  alternative to Sanger sequencing. </a:t>
            </a:r>
            <a:r>
              <a:rPr kumimoji="1" lang="en-US" sz="2400" b="1"/>
              <a:t>Nobody believed it will ever work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kumimoji="1" lang="en-US" sz="240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kumimoji="1" lang="en-US" sz="2400" b="1"/>
              <a:t>1991:</a:t>
            </a:r>
            <a:r>
              <a:rPr kumimoji="1" lang="en-US" sz="2400"/>
              <a:t>  Light directed polymer synthesis developed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kumimoji="1" lang="en-US" sz="240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kumimoji="1" lang="en-US" sz="2400"/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kumimoji="1" lang="en-US" sz="2400" b="1"/>
              <a:t>1994:</a:t>
            </a:r>
            <a:r>
              <a:rPr kumimoji="1" lang="en-US" sz="2400"/>
              <a:t>  Affymetrix develops first 64-kb DNA microarray</a:t>
            </a:r>
          </a:p>
          <a:p>
            <a:pPr marL="342900" indent="-342900" algn="l">
              <a:spcBef>
                <a:spcPct val="20000"/>
              </a:spcBef>
            </a:pPr>
            <a:endParaRPr kumimoji="1" lang="en-US" sz="2400" b="1"/>
          </a:p>
        </p:txBody>
      </p:sp>
      <p:grpSp>
        <p:nvGrpSpPr>
          <p:cNvPr id="50180" name="Group 9"/>
          <p:cNvGrpSpPr>
            <a:grpSpLocks/>
          </p:cNvGrpSpPr>
          <p:nvPr/>
        </p:nvGrpSpPr>
        <p:grpSpPr bwMode="auto">
          <a:xfrm>
            <a:off x="7597775" y="2200275"/>
            <a:ext cx="1023938" cy="4283075"/>
            <a:chOff x="4608" y="768"/>
            <a:chExt cx="822" cy="3059"/>
          </a:xfrm>
        </p:grpSpPr>
        <p:pic>
          <p:nvPicPr>
            <p:cNvPr id="50186" name="Picture 4" descr="npo00000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2" y="768"/>
              <a:ext cx="526" cy="1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187" name="Picture 6" descr="npo0000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8" y="1920"/>
              <a:ext cx="822" cy="6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188" name="Picture 8" descr="npo0000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8" y="2640"/>
              <a:ext cx="810" cy="11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5324475" y="2144713"/>
            <a:ext cx="16764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i="1">
                <a:latin typeface="Arial" charset="0"/>
                <a:cs typeface="Arial" charset="0"/>
              </a:rPr>
              <a:t>First microarray </a:t>
            </a:r>
          </a:p>
          <a:p>
            <a:pPr algn="l"/>
            <a:r>
              <a:rPr lang="en-US" sz="1600" i="1">
                <a:latin typeface="Arial" charset="0"/>
                <a:cs typeface="Arial" charset="0"/>
              </a:rPr>
              <a:t>prototype </a:t>
            </a:r>
            <a:r>
              <a:rPr lang="en-US" sz="1600" b="1" i="1">
                <a:latin typeface="Arial" charset="0"/>
                <a:cs typeface="Arial" charset="0"/>
              </a:rPr>
              <a:t>(1989)</a:t>
            </a:r>
          </a:p>
        </p:txBody>
      </p:sp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5257800" y="3657600"/>
            <a:ext cx="1912938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i="1">
                <a:latin typeface="Arial" charset="0"/>
                <a:cs typeface="Arial" charset="0"/>
              </a:rPr>
              <a:t>First commercial</a:t>
            </a:r>
          </a:p>
          <a:p>
            <a:pPr algn="l"/>
            <a:r>
              <a:rPr lang="en-US" sz="1600" i="1">
                <a:latin typeface="Arial" charset="0"/>
                <a:cs typeface="Arial" charset="0"/>
              </a:rPr>
              <a:t>DNA microarray</a:t>
            </a:r>
          </a:p>
          <a:p>
            <a:pPr algn="l"/>
            <a:r>
              <a:rPr lang="en-US" sz="1600" i="1">
                <a:latin typeface="Arial" charset="0"/>
                <a:cs typeface="Arial" charset="0"/>
              </a:rPr>
              <a:t>prototype w/16,000</a:t>
            </a:r>
          </a:p>
          <a:p>
            <a:pPr algn="l"/>
            <a:r>
              <a:rPr lang="en-US" sz="1600" i="1">
                <a:latin typeface="Arial" charset="0"/>
                <a:cs typeface="Arial" charset="0"/>
              </a:rPr>
              <a:t>features </a:t>
            </a:r>
            <a:r>
              <a:rPr lang="en-US" sz="1600" b="1" i="1">
                <a:latin typeface="Arial" charset="0"/>
                <a:cs typeface="Arial" charset="0"/>
              </a:rPr>
              <a:t>(1994)</a:t>
            </a: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5208588" y="5864225"/>
            <a:ext cx="17097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i="1">
                <a:latin typeface="Arial" charset="0"/>
                <a:cs typeface="Arial" charset="0"/>
              </a:rPr>
              <a:t>500,000 features</a:t>
            </a:r>
          </a:p>
          <a:p>
            <a:pPr algn="l"/>
            <a:r>
              <a:rPr lang="en-US" sz="1600" i="1">
                <a:latin typeface="Arial" charset="0"/>
                <a:cs typeface="Arial" charset="0"/>
              </a:rPr>
              <a:t>per chip </a:t>
            </a:r>
            <a:r>
              <a:rPr lang="en-US" sz="1600" b="1" i="1">
                <a:latin typeface="Arial" charset="0"/>
                <a:cs typeface="Arial" charset="0"/>
              </a:rPr>
              <a:t>(2002)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903288" y="823913"/>
            <a:ext cx="273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50185" name="Text Box 12"/>
          <p:cNvSpPr txBox="1">
            <a:spLocks noChangeArrowheads="1"/>
          </p:cNvSpPr>
          <p:nvPr/>
        </p:nvSpPr>
        <p:spPr bwMode="auto">
          <a:xfrm>
            <a:off x="288925" y="823913"/>
            <a:ext cx="88550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GB" b="1"/>
              <a:t>Short read sequencing was first proposed in 1988 under the name Sequencing by Hybridization (SBH)</a:t>
            </a:r>
            <a:endParaRPr kumimoji="1" lang="en-US" b="1"/>
          </a:p>
          <a:p>
            <a:endParaRPr kumimoji="1"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09600"/>
            <a:ext cx="8716963" cy="1143000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FF0000"/>
                </a:solidFill>
              </a:rPr>
              <a:t>BUT  the Read Length Does Matter!</a:t>
            </a:r>
            <a:br>
              <a:rPr lang="en-US" altLang="zh-CN" b="1" smtClean="0">
                <a:solidFill>
                  <a:srgbClr val="FF0000"/>
                </a:solidFill>
              </a:rPr>
            </a:br>
            <a:endParaRPr lang="en-US" altLang="zh-CN" sz="3600" b="1" smtClean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47838"/>
            <a:ext cx="9144000" cy="51101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800" smtClean="0"/>
              <a:t>EULER-USR was run with simulated (and real) read length varying from 25nt to 100nt and fixed-length span </a:t>
            </a:r>
            <a:r>
              <a:rPr lang="en-US" sz="2800" b="1" i="1" smtClean="0">
                <a:solidFill>
                  <a:srgbClr val="FF0000"/>
                </a:solidFill>
              </a:rPr>
              <a:t>InsertLength+2*ReadLength=300 </a:t>
            </a:r>
            <a:r>
              <a:rPr lang="en-US" sz="2800" b="1" smtClean="0"/>
              <a:t>(</a:t>
            </a:r>
            <a:r>
              <a:rPr lang="en-US" sz="2800" smtClean="0"/>
              <a:t>E.Coli genome)</a:t>
            </a:r>
          </a:p>
          <a:p>
            <a:pPr algn="just" eaLnBrk="1" hangingPunct="1">
              <a:lnSpc>
                <a:spcPct val="80000"/>
              </a:lnSpc>
            </a:pPr>
            <a:endParaRPr lang="en-US" sz="2800" smtClean="0"/>
          </a:p>
          <a:p>
            <a:pPr algn="just" eaLnBrk="1" hangingPunct="1">
              <a:lnSpc>
                <a:spcPct val="80000"/>
              </a:lnSpc>
            </a:pPr>
            <a:r>
              <a:rPr lang="en-US" sz="2800" smtClean="0"/>
              <a:t>For read length </a:t>
            </a:r>
            <a:r>
              <a:rPr lang="en-US" sz="2800" b="1" smtClean="0">
                <a:solidFill>
                  <a:schemeClr val="accent1"/>
                </a:solidFill>
              </a:rPr>
              <a:t>35</a:t>
            </a:r>
            <a:r>
              <a:rPr lang="en-US" sz="2800" smtClean="0"/>
              <a:t>,   the efficiency is </a:t>
            </a:r>
            <a:r>
              <a:rPr lang="en-US" sz="2800" b="1" smtClean="0">
                <a:solidFill>
                  <a:srgbClr val="FF0000"/>
                </a:solidFill>
              </a:rPr>
              <a:t>98.8%</a:t>
            </a:r>
            <a:r>
              <a:rPr lang="en-US" sz="2800" smtClean="0"/>
              <a:t> and N50= </a:t>
            </a:r>
            <a:r>
              <a:rPr lang="en-US" sz="28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800" smtClean="0"/>
              <a:t>For read length </a:t>
            </a:r>
            <a:r>
              <a:rPr lang="en-US" sz="2800" b="1" smtClean="0">
                <a:solidFill>
                  <a:schemeClr val="accent1"/>
                </a:solidFill>
              </a:rPr>
              <a:t>100</a:t>
            </a:r>
            <a:r>
              <a:rPr lang="en-US" sz="2800" smtClean="0"/>
              <a:t>, the efficiency is </a:t>
            </a:r>
            <a:r>
              <a:rPr lang="en-US" sz="2800" b="1" smtClean="0">
                <a:solidFill>
                  <a:srgbClr val="FF0000"/>
                </a:solidFill>
              </a:rPr>
              <a:t>98.9%</a:t>
            </a:r>
            <a:r>
              <a:rPr lang="en-US" sz="2800" smtClean="0"/>
              <a:t> and N50= </a:t>
            </a:r>
            <a:r>
              <a:rPr lang="en-US" sz="28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8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800" smtClean="0"/>
              <a:t>BUT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   for read length </a:t>
            </a:r>
            <a:r>
              <a:rPr lang="en-US" sz="2800" b="1" smtClean="0">
                <a:solidFill>
                  <a:schemeClr val="accent1"/>
                </a:solidFill>
              </a:rPr>
              <a:t>25</a:t>
            </a:r>
            <a:r>
              <a:rPr lang="en-US" sz="2800" smtClean="0"/>
              <a:t>,     the efficiency is </a:t>
            </a:r>
            <a:r>
              <a:rPr lang="en-US" sz="2800" b="1" smtClean="0">
                <a:solidFill>
                  <a:srgbClr val="FF0000"/>
                </a:solidFill>
              </a:rPr>
              <a:t>86.1%</a:t>
            </a:r>
            <a:r>
              <a:rPr lang="en-US" sz="2800" smtClean="0"/>
              <a:t> and N50= </a:t>
            </a:r>
            <a:r>
              <a:rPr lang="en-US" sz="2800" b="1" smtClean="0">
                <a:solidFill>
                  <a:srgbClr val="3333FF"/>
                </a:solidFill>
              </a:rPr>
              <a:t>41K</a:t>
            </a:r>
          </a:p>
          <a:p>
            <a:pPr algn="just" eaLnBrk="1" hangingPunct="1">
              <a:lnSpc>
                <a:spcPct val="80000"/>
              </a:lnSpc>
            </a:pPr>
            <a:endParaRPr lang="en-US" sz="28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8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8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000" b="1" smtClean="0">
              <a:solidFill>
                <a:schemeClr val="accent1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600" smtClean="0"/>
          </a:p>
          <a:p>
            <a:pPr algn="just" eaLnBrk="1" hangingPunct="1">
              <a:lnSpc>
                <a:spcPct val="80000"/>
              </a:lnSpc>
            </a:pPr>
            <a:endParaRPr lang="en-US" sz="1600" smtClean="0"/>
          </a:p>
          <a:p>
            <a:pPr algn="just" eaLnBrk="1" hangingPunct="1">
              <a:lnSpc>
                <a:spcPct val="80000"/>
              </a:lnSpc>
            </a:pPr>
            <a:endParaRPr lang="en-US" sz="18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09600"/>
            <a:ext cx="8716963" cy="1143000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FF0000"/>
                </a:solidFill>
              </a:rPr>
              <a:t>BUT  Read Length Does Matter!</a:t>
            </a:r>
            <a:br>
              <a:rPr lang="en-US" altLang="zh-CN" b="1" smtClean="0">
                <a:solidFill>
                  <a:srgbClr val="FF0000"/>
                </a:solidFill>
              </a:rPr>
            </a:br>
            <a:endParaRPr lang="en-US" altLang="zh-CN" sz="3600" b="1" smtClean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47838"/>
            <a:ext cx="8902700" cy="51101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EULER-USR was run with simulated (and real) read length varying from 25nt to 100nt and fixed-length span </a:t>
            </a:r>
            <a:r>
              <a:rPr lang="en-US" sz="2400" b="1" i="1" smtClean="0">
                <a:solidFill>
                  <a:srgbClr val="FF0000"/>
                </a:solidFill>
              </a:rPr>
              <a:t>InsertLength+2*ReadLength=300 </a:t>
            </a:r>
            <a:r>
              <a:rPr lang="en-US" sz="2400" b="1" smtClean="0"/>
              <a:t>(</a:t>
            </a:r>
            <a:r>
              <a:rPr lang="en-US" sz="2400" smtClean="0"/>
              <a:t>E.Coli genome)</a:t>
            </a:r>
          </a:p>
          <a:p>
            <a:pPr algn="just" eaLnBrk="1" hangingPunct="1">
              <a:lnSpc>
                <a:spcPct val="80000"/>
              </a:lnSpc>
            </a:pPr>
            <a:endParaRPr lang="en-US" sz="2400" smtClean="0"/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35</a:t>
            </a:r>
            <a:r>
              <a:rPr lang="en-US" sz="2400" smtClean="0"/>
              <a:t>,   the efficiency is </a:t>
            </a:r>
            <a:r>
              <a:rPr lang="en-US" sz="2400" b="1" smtClean="0">
                <a:solidFill>
                  <a:srgbClr val="FF0000"/>
                </a:solidFill>
              </a:rPr>
              <a:t>98.8%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100</a:t>
            </a:r>
            <a:r>
              <a:rPr lang="en-US" sz="2400" smtClean="0"/>
              <a:t>, the efficiency is </a:t>
            </a:r>
            <a:r>
              <a:rPr lang="en-US" sz="2400" b="1" smtClean="0">
                <a:solidFill>
                  <a:srgbClr val="FF0000"/>
                </a:solidFill>
              </a:rPr>
              <a:t>98.9%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25</a:t>
            </a:r>
            <a:r>
              <a:rPr lang="en-US" sz="2400" smtClean="0"/>
              <a:t>,   the efficiency is </a:t>
            </a:r>
            <a:r>
              <a:rPr lang="en-US" sz="2400" b="1" smtClean="0">
                <a:solidFill>
                  <a:srgbClr val="FF0000"/>
                </a:solidFill>
              </a:rPr>
              <a:t>86.1%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41.3K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3333FF"/>
                </a:solidFill>
              </a:rPr>
              <a:t>A small drop in read length results in a dramatic drop in efficiency and N50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800" b="1" smtClean="0">
              <a:solidFill>
                <a:schemeClr val="accent1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400" smtClean="0"/>
          </a:p>
          <a:p>
            <a:pPr algn="just" eaLnBrk="1" hangingPunct="1">
              <a:lnSpc>
                <a:spcPct val="80000"/>
              </a:lnSpc>
            </a:pPr>
            <a:endParaRPr lang="en-US" sz="1400" smtClean="0"/>
          </a:p>
          <a:p>
            <a:pPr algn="just" eaLnBrk="1" hangingPunct="1">
              <a:lnSpc>
                <a:spcPct val="80000"/>
              </a:lnSpc>
            </a:pPr>
            <a:endParaRPr lang="en-US" sz="16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1600" b="1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609600"/>
            <a:ext cx="8716963" cy="1143000"/>
          </a:xfrm>
        </p:spPr>
        <p:txBody>
          <a:bodyPr/>
          <a:lstStyle/>
          <a:p>
            <a:pPr eaLnBrk="1" hangingPunct="1"/>
            <a:r>
              <a:rPr lang="en-US" altLang="zh-CN" b="1" smtClean="0">
                <a:solidFill>
                  <a:srgbClr val="FF0000"/>
                </a:solidFill>
              </a:rPr>
              <a:t>BUT  Read Length Does Matter!</a:t>
            </a:r>
            <a:br>
              <a:rPr lang="en-US" altLang="zh-CN" b="1" smtClean="0">
                <a:solidFill>
                  <a:srgbClr val="FF0000"/>
                </a:solidFill>
              </a:rPr>
            </a:br>
            <a:endParaRPr lang="en-US" altLang="zh-CN" sz="3600" b="1" smtClean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79550"/>
            <a:ext cx="8902700" cy="53784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EULER-USR was run with simulated (and real) read length varying from 30nt to 100nt and fixed-length span </a:t>
            </a:r>
            <a:r>
              <a:rPr lang="en-US" sz="2400" b="1" i="1" smtClean="0">
                <a:solidFill>
                  <a:srgbClr val="FF0000"/>
                </a:solidFill>
              </a:rPr>
              <a:t>InsertLength+2*ReadLength=300 </a:t>
            </a:r>
            <a:r>
              <a:rPr lang="en-US" sz="2400" b="1" smtClean="0"/>
              <a:t>(</a:t>
            </a:r>
            <a:r>
              <a:rPr lang="en-US" sz="2400" smtClean="0"/>
              <a:t>E.Coli genome)</a:t>
            </a:r>
          </a:p>
          <a:p>
            <a:pPr algn="just" eaLnBrk="1" hangingPunct="1">
              <a:lnSpc>
                <a:spcPct val="80000"/>
              </a:lnSpc>
            </a:pPr>
            <a:endParaRPr lang="en-US" sz="2400" smtClean="0"/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35</a:t>
            </a:r>
            <a:r>
              <a:rPr lang="en-US" sz="2400" smtClean="0"/>
              <a:t>,   the efficiency is </a:t>
            </a:r>
            <a:r>
              <a:rPr lang="en-US" sz="2400" b="1" smtClean="0">
                <a:solidFill>
                  <a:srgbClr val="FF0000"/>
                </a:solidFill>
              </a:rPr>
              <a:t>98.8%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100</a:t>
            </a:r>
            <a:r>
              <a:rPr lang="en-US" sz="2400" smtClean="0"/>
              <a:t>, the efficiency is </a:t>
            </a:r>
            <a:r>
              <a:rPr lang="en-US" sz="2400" b="1" smtClean="0">
                <a:solidFill>
                  <a:srgbClr val="FF0000"/>
                </a:solidFill>
              </a:rPr>
              <a:t>98.9%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26</a:t>
            </a:r>
            <a:r>
              <a:rPr lang="en-US" sz="2400" smtClean="0"/>
              <a:t>,   the efficiency is </a:t>
            </a:r>
            <a:r>
              <a:rPr lang="en-US" sz="2400" b="1" smtClean="0">
                <a:solidFill>
                  <a:srgbClr val="FF0000"/>
                </a:solidFill>
              </a:rPr>
              <a:t>86.1%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41.3K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3333FF"/>
                </a:solidFill>
              </a:rPr>
              <a:t>A small drop in read length results in dramatic drop in efficiency and N50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30nt</a:t>
            </a:r>
            <a:r>
              <a:rPr lang="en-US" sz="2400" b="1" smtClean="0">
                <a:solidFill>
                  <a:srgbClr val="FF0000"/>
                </a:solidFill>
              </a:rPr>
              <a:t> is a BREAKPOINT separating the assemblies when the read length DOES NOT MATTER from the assemblies when the read length MATTERS. </a:t>
            </a:r>
            <a:r>
              <a:rPr lang="en-US" sz="2400" b="1" smtClean="0">
                <a:solidFill>
                  <a:schemeClr val="accent1"/>
                </a:solidFill>
              </a:rPr>
              <a:t>For BACTERIAL (E.Coli) genome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chemeClr val="accent1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800" b="1" smtClean="0">
              <a:solidFill>
                <a:schemeClr val="accent1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400" smtClean="0"/>
          </a:p>
          <a:p>
            <a:pPr algn="just" eaLnBrk="1" hangingPunct="1">
              <a:lnSpc>
                <a:spcPct val="80000"/>
              </a:lnSpc>
            </a:pPr>
            <a:endParaRPr lang="en-US" sz="1400" smtClean="0"/>
          </a:p>
          <a:p>
            <a:pPr algn="just" eaLnBrk="1" hangingPunct="1">
              <a:lnSpc>
                <a:spcPct val="80000"/>
              </a:lnSpc>
            </a:pPr>
            <a:endParaRPr lang="en-US" sz="16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1600" b="1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06400"/>
            <a:ext cx="8716963" cy="1143000"/>
          </a:xfrm>
        </p:spPr>
        <p:txBody>
          <a:bodyPr/>
          <a:lstStyle/>
          <a:p>
            <a:pPr eaLnBrk="1" hangingPunct="1"/>
            <a:r>
              <a:rPr lang="en-US" altLang="zh-CN" sz="2800" b="1" smtClean="0">
                <a:solidFill>
                  <a:srgbClr val="FF0000"/>
                </a:solidFill>
              </a:rPr>
              <a:t>Where is the Breakpoint for Assembling Yeast Genome?</a:t>
            </a:r>
            <a:br>
              <a:rPr lang="en-US" altLang="zh-CN" sz="2800" b="1" smtClean="0">
                <a:solidFill>
                  <a:srgbClr val="FF0000"/>
                </a:solidFill>
              </a:rPr>
            </a:br>
            <a:r>
              <a:rPr lang="en-US" altLang="zh-CN" sz="2800" b="1" smtClean="0">
                <a:solidFill>
                  <a:srgbClr val="FF0000"/>
                </a:solidFill>
              </a:rPr>
              <a:t> </a:t>
            </a:r>
            <a:r>
              <a:rPr lang="en-US" altLang="zh-CN" sz="2800" b="1" smtClean="0"/>
              <a:t>(bad news for Illumina, good news for 454)</a:t>
            </a:r>
            <a:r>
              <a:rPr lang="en-US" altLang="zh-CN" sz="3600" b="1" smtClean="0">
                <a:solidFill>
                  <a:srgbClr val="FF0000"/>
                </a:solidFill>
              </a:rPr>
              <a:t> </a:t>
            </a:r>
            <a:br>
              <a:rPr lang="en-US" altLang="zh-CN" sz="3600" b="1" smtClean="0">
                <a:solidFill>
                  <a:srgbClr val="FF0000"/>
                </a:solidFill>
              </a:rPr>
            </a:br>
            <a:r>
              <a:rPr lang="en-US" altLang="zh-CN" b="1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79550"/>
            <a:ext cx="8902700" cy="53784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EULER-USR was run with simulated (and real) read length varying from 30nt to 100nt and fixed-length span </a:t>
            </a:r>
            <a:r>
              <a:rPr lang="en-US" sz="2400" b="1" i="1" smtClean="0">
                <a:solidFill>
                  <a:srgbClr val="FF0000"/>
                </a:solidFill>
              </a:rPr>
              <a:t>InsertLength+2*ReadLength=300 </a:t>
            </a:r>
            <a:r>
              <a:rPr lang="en-US" sz="2400" b="1" smtClean="0"/>
              <a:t>(</a:t>
            </a:r>
            <a:r>
              <a:rPr lang="en-US" sz="2400" smtClean="0"/>
              <a:t>E.Coli genome)</a:t>
            </a:r>
          </a:p>
          <a:p>
            <a:pPr algn="just" eaLnBrk="1" hangingPunct="1">
              <a:lnSpc>
                <a:spcPct val="80000"/>
              </a:lnSpc>
            </a:pPr>
            <a:endParaRPr lang="en-US" sz="2400" smtClean="0"/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35</a:t>
            </a:r>
            <a:r>
              <a:rPr lang="en-US" sz="2400" smtClean="0"/>
              <a:t>,   the efficiency is </a:t>
            </a:r>
            <a:r>
              <a:rPr lang="en-US" sz="2400" b="1" smtClean="0">
                <a:solidFill>
                  <a:srgbClr val="FF0000"/>
                </a:solidFill>
              </a:rPr>
              <a:t>98.8%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100</a:t>
            </a:r>
            <a:r>
              <a:rPr lang="en-US" sz="2400" smtClean="0"/>
              <a:t>, the efficiency is </a:t>
            </a:r>
            <a:r>
              <a:rPr lang="en-US" sz="2400" b="1" smtClean="0">
                <a:solidFill>
                  <a:srgbClr val="FF0000"/>
                </a:solidFill>
              </a:rPr>
              <a:t>98.9%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61K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smtClean="0"/>
              <a:t>For read length </a:t>
            </a:r>
            <a:r>
              <a:rPr lang="en-US" sz="2400" b="1" smtClean="0">
                <a:solidFill>
                  <a:schemeClr val="accent1"/>
                </a:solidFill>
              </a:rPr>
              <a:t>26</a:t>
            </a:r>
            <a:r>
              <a:rPr lang="en-US" sz="2400" smtClean="0"/>
              <a:t>,   the efficiency is </a:t>
            </a:r>
            <a:r>
              <a:rPr lang="en-US" sz="2400" b="1" smtClean="0">
                <a:solidFill>
                  <a:srgbClr val="FF0000"/>
                </a:solidFill>
              </a:rPr>
              <a:t>86.1%</a:t>
            </a:r>
            <a:r>
              <a:rPr lang="en-US" sz="2400" smtClean="0"/>
              <a:t> and N50= </a:t>
            </a:r>
            <a:r>
              <a:rPr lang="en-US" sz="2400" b="1" smtClean="0">
                <a:solidFill>
                  <a:srgbClr val="3333FF"/>
                </a:solidFill>
              </a:rPr>
              <a:t>41.3K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2400" b="1" smtClean="0">
                <a:solidFill>
                  <a:srgbClr val="3333FF"/>
                </a:solidFill>
              </a:rPr>
              <a:t>A small drop in read length results in dramatic drop in efficiency and N50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3333FF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45nt</a:t>
            </a:r>
            <a:r>
              <a:rPr lang="en-US" sz="2400" b="1" smtClean="0">
                <a:solidFill>
                  <a:srgbClr val="FF0000"/>
                </a:solidFill>
              </a:rPr>
              <a:t> is a BREAKPOINT separating the assemblies when the read length DOES NOT MATTER from the assemblies when the read length MATTERS. </a:t>
            </a:r>
            <a:r>
              <a:rPr lang="en-US" sz="2400" b="1" smtClean="0">
                <a:solidFill>
                  <a:schemeClr val="accent1"/>
                </a:solidFill>
              </a:rPr>
              <a:t>For YEAST genome</a:t>
            </a: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chemeClr val="accent1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2400" b="1" smtClean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800" b="1" smtClean="0">
              <a:solidFill>
                <a:schemeClr val="accent1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en-US" sz="1400" smtClean="0"/>
          </a:p>
          <a:p>
            <a:pPr algn="just" eaLnBrk="1" hangingPunct="1">
              <a:lnSpc>
                <a:spcPct val="80000"/>
              </a:lnSpc>
            </a:pPr>
            <a:endParaRPr lang="en-US" sz="1400" smtClean="0"/>
          </a:p>
          <a:p>
            <a:pPr algn="just" eaLnBrk="1" hangingPunct="1">
              <a:lnSpc>
                <a:spcPct val="80000"/>
              </a:lnSpc>
            </a:pPr>
            <a:endParaRPr lang="en-US" sz="160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sz="1600" b="1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06400"/>
            <a:ext cx="8716963" cy="1143000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solidFill>
                  <a:srgbClr val="FF0000"/>
                </a:solidFill>
              </a:rPr>
              <a:t>OPEN PROBLEM: </a:t>
            </a:r>
            <a:br>
              <a:rPr lang="en-US" altLang="zh-CN" sz="4000" b="1" smtClean="0">
                <a:solidFill>
                  <a:srgbClr val="FF0000"/>
                </a:solidFill>
              </a:rPr>
            </a:br>
            <a:r>
              <a:rPr lang="en-US" altLang="zh-CN" sz="4000" b="1" smtClean="0">
                <a:solidFill>
                  <a:srgbClr val="FF0000"/>
                </a:solidFill>
              </a:rPr>
              <a:t>WHERE IS THE BREAKPOINT FOR MAMMALIAN GENOMES?</a:t>
            </a:r>
            <a:r>
              <a:rPr lang="en-US" altLang="zh-CN" sz="2800" b="1" smtClean="0">
                <a:solidFill>
                  <a:srgbClr val="FF0000"/>
                </a:solidFill>
              </a:rPr>
              <a:t> </a:t>
            </a:r>
            <a:endParaRPr lang="en-US" altLang="zh-CN" b="1" smtClean="0">
              <a:solidFill>
                <a:srgbClr val="FF0000"/>
              </a:solidFill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79550"/>
            <a:ext cx="8902700" cy="5378450"/>
          </a:xfrm>
        </p:spPr>
        <p:txBody>
          <a:bodyPr/>
          <a:lstStyle/>
          <a:p>
            <a:pPr algn="just" eaLnBrk="1" hangingPunct="1"/>
            <a:endParaRPr lang="en-US" sz="4400" b="1" smtClean="0">
              <a:solidFill>
                <a:schemeClr val="accent1"/>
              </a:solidFill>
            </a:endParaRPr>
          </a:p>
          <a:p>
            <a:pPr algn="just" eaLnBrk="1" hangingPunct="1"/>
            <a:endParaRPr lang="en-US" sz="4400" b="1" smtClean="0">
              <a:solidFill>
                <a:srgbClr val="FF0000"/>
              </a:solidFill>
            </a:endParaRPr>
          </a:p>
          <a:p>
            <a:pPr algn="just" eaLnBrk="1" hangingPunct="1"/>
            <a:endParaRPr lang="en-US" sz="3600" b="1" smtClean="0">
              <a:solidFill>
                <a:schemeClr val="accent1"/>
              </a:solidFill>
            </a:endParaRPr>
          </a:p>
          <a:p>
            <a:pPr algn="just" eaLnBrk="1" hangingPunct="1"/>
            <a:endParaRPr lang="en-US" sz="2800" smtClean="0"/>
          </a:p>
          <a:p>
            <a:pPr algn="just" eaLnBrk="1" hangingPunct="1"/>
            <a:endParaRPr lang="en-US" sz="2800" smtClean="0"/>
          </a:p>
          <a:p>
            <a:pPr algn="just" eaLnBrk="1" hangingPunct="1"/>
            <a:endParaRPr lang="en-US" smtClean="0"/>
          </a:p>
          <a:p>
            <a:pPr algn="just" eaLnBrk="1" hangingPunct="1">
              <a:buFontTx/>
              <a:buNone/>
            </a:pPr>
            <a:endParaRPr lang="en-US" b="1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2088" y="1219200"/>
            <a:ext cx="8951912" cy="51244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3333FF"/>
                </a:solidFill>
              </a:rPr>
              <a:t>Shotgun DNA sequencing for whole-genome assembly:</a:t>
            </a:r>
          </a:p>
          <a:p>
            <a:pPr marL="928688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500" smtClean="0"/>
              <a:t>Randomly read small portions of the genome – </a:t>
            </a:r>
            <a:r>
              <a:rPr lang="en-US" sz="2500" i="1" smtClean="0">
                <a:solidFill>
                  <a:srgbClr val="FF0000"/>
                </a:solidFill>
              </a:rPr>
              <a:t>reads</a:t>
            </a:r>
            <a:endParaRPr lang="en-US" sz="2500" smtClean="0"/>
          </a:p>
          <a:p>
            <a:pPr marL="928688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500" smtClean="0"/>
              <a:t>Find </a:t>
            </a:r>
            <a:r>
              <a:rPr lang="en-US" sz="2500" i="1" smtClean="0">
                <a:solidFill>
                  <a:srgbClr val="FF0000"/>
                </a:solidFill>
              </a:rPr>
              <a:t>pairwise overlaps</a:t>
            </a:r>
            <a:r>
              <a:rPr lang="en-US" sz="2500" smtClean="0"/>
              <a:t> between reads</a:t>
            </a:r>
          </a:p>
          <a:p>
            <a:pPr marL="928688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500" smtClean="0"/>
              <a:t>Assemble overlaps into long sequences - </a:t>
            </a:r>
            <a:r>
              <a:rPr lang="en-US" sz="2500" i="1" smtClean="0">
                <a:solidFill>
                  <a:srgbClr val="FF0000"/>
                </a:solidFill>
              </a:rPr>
              <a:t>contigs</a:t>
            </a:r>
            <a:endParaRPr lang="en-US" sz="2500" smtClean="0"/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3333FF"/>
                </a:solidFill>
              </a:rPr>
              <a:t>Can we also assemble spectra into whole-protein sequences?</a:t>
            </a:r>
          </a:p>
          <a:p>
            <a:pPr marL="928688" lvl="1" indent="-457200" eaLnBrk="1" hangingPunct="1">
              <a:lnSpc>
                <a:spcPct val="90000"/>
              </a:lnSpc>
            </a:pPr>
            <a:r>
              <a:rPr lang="en-US" sz="2500" smtClean="0"/>
              <a:t>Shotgun proteomics generate spectra of unknown peptides (</a:t>
            </a:r>
            <a:r>
              <a:rPr lang="en-US" sz="2500" smtClean="0">
                <a:solidFill>
                  <a:srgbClr val="FF0000"/>
                </a:solidFill>
              </a:rPr>
              <a:t>short reads?)</a:t>
            </a:r>
            <a:r>
              <a:rPr lang="en-US" sz="2500" smtClean="0"/>
              <a:t> </a:t>
            </a:r>
          </a:p>
          <a:p>
            <a:pPr marL="928688" lvl="1" indent="-457200" eaLnBrk="1" hangingPunct="1">
              <a:lnSpc>
                <a:spcPct val="90000"/>
              </a:lnSpc>
            </a:pPr>
            <a:r>
              <a:rPr lang="en-US" sz="2500" smtClean="0"/>
              <a:t>Find spectral pairs formed by spectra from overlapping peptides </a:t>
            </a:r>
            <a:r>
              <a:rPr lang="en-US" sz="2500" smtClean="0">
                <a:solidFill>
                  <a:srgbClr val="FF0000"/>
                </a:solidFill>
              </a:rPr>
              <a:t>(pairwise overlaps?)</a:t>
            </a:r>
          </a:p>
          <a:p>
            <a:pPr marL="928688" lvl="1" indent="-457200" eaLnBrk="1" hangingPunct="1">
              <a:lnSpc>
                <a:spcPct val="90000"/>
              </a:lnSpc>
            </a:pPr>
            <a:r>
              <a:rPr lang="en-US" sz="2500" i="1" smtClean="0"/>
              <a:t>Assemble overlapping spectra into long stretches of </a:t>
            </a:r>
            <a:r>
              <a:rPr lang="en-US" sz="2500" i="1" smtClean="0">
                <a:solidFill>
                  <a:srgbClr val="FF0000"/>
                </a:solidFill>
              </a:rPr>
              <a:t>amino acid (contigs?)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>
          <a:xfrm>
            <a:off x="577850" y="179388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Mass-Spectral Assembly</a:t>
            </a:r>
          </a:p>
        </p:txBody>
      </p:sp>
      <p:grpSp>
        <p:nvGrpSpPr>
          <p:cNvPr id="231428" name="Group 4"/>
          <p:cNvGrpSpPr>
            <a:grpSpLocks/>
          </p:cNvGrpSpPr>
          <p:nvPr/>
        </p:nvGrpSpPr>
        <p:grpSpPr bwMode="auto">
          <a:xfrm>
            <a:off x="8085138" y="0"/>
            <a:ext cx="1058862" cy="1136650"/>
            <a:chOff x="1824" y="633"/>
            <a:chExt cx="2834" cy="2849"/>
          </a:xfrm>
        </p:grpSpPr>
        <p:sp>
          <p:nvSpPr>
            <p:cNvPr id="231429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30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31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32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50213" cy="919162"/>
          </a:xfrm>
        </p:spPr>
        <p:txBody>
          <a:bodyPr/>
          <a:lstStyle/>
          <a:p>
            <a:pPr eaLnBrk="1" hangingPunct="1"/>
            <a:r>
              <a:rPr lang="en-US" smtClean="0"/>
              <a:t>Yet Another Problem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532812" cy="4646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/>
              <a:t>Given a large collection of MS/MS spectra from a sample with </a:t>
            </a:r>
            <a:r>
              <a:rPr lang="en-US" b="1" smtClean="0">
                <a:solidFill>
                  <a:srgbClr val="FF0000"/>
                </a:solidFill>
              </a:rPr>
              <a:t>unknown proteins: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   METAGENOMICS PROJECT?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   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   …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/>
              <a:t>   </a:t>
            </a:r>
            <a:r>
              <a:rPr lang="en-US" b="1" smtClean="0">
                <a:solidFill>
                  <a:srgbClr val="FF0000"/>
                </a:solidFill>
              </a:rPr>
              <a:t>de novo reconstruct all proteins in this sample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        </a:t>
            </a:r>
            <a:endParaRPr lang="en-US" sz="2800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2088" y="1103313"/>
            <a:ext cx="8951912" cy="512445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folHlink"/>
                </a:solidFill>
              </a:rPr>
              <a:t>Shotgun DNA sequencing for whole-genome assembly:</a:t>
            </a:r>
          </a:p>
          <a:p>
            <a:pPr marL="928688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mtClean="0"/>
              <a:t>Randomly read small portions of the genome – </a:t>
            </a:r>
            <a:r>
              <a:rPr lang="en-US" i="1" smtClean="0">
                <a:solidFill>
                  <a:srgbClr val="FF0000"/>
                </a:solidFill>
              </a:rPr>
              <a:t>reads</a:t>
            </a:r>
            <a:endParaRPr lang="en-US" smtClean="0"/>
          </a:p>
          <a:p>
            <a:pPr marL="928688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mtClean="0"/>
              <a:t>Find </a:t>
            </a:r>
            <a:r>
              <a:rPr lang="en-US" i="1" smtClean="0">
                <a:solidFill>
                  <a:srgbClr val="FF0000"/>
                </a:solidFill>
              </a:rPr>
              <a:t>pairwise overlaps</a:t>
            </a:r>
            <a:r>
              <a:rPr lang="en-US" smtClean="0"/>
              <a:t> between reads</a:t>
            </a:r>
          </a:p>
          <a:p>
            <a:pPr marL="928688" lvl="1" indent="-4572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mtClean="0"/>
              <a:t>Assemble overlaps into long sequences - </a:t>
            </a:r>
            <a:r>
              <a:rPr lang="en-US" i="1" smtClean="0">
                <a:solidFill>
                  <a:srgbClr val="FF0000"/>
                </a:solidFill>
              </a:rPr>
              <a:t>contigs</a:t>
            </a:r>
            <a:endParaRPr lang="en-US" smtClean="0"/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solidFill>
                  <a:schemeClr val="folHlink"/>
                </a:solidFill>
              </a:rPr>
              <a:t>Can we also assemble spectra into whole-protein sequences?</a:t>
            </a:r>
          </a:p>
          <a:p>
            <a:pPr marL="928688" lvl="1" indent="-457200" eaLnBrk="1" hangingPunct="1">
              <a:lnSpc>
                <a:spcPct val="90000"/>
              </a:lnSpc>
            </a:pPr>
            <a:r>
              <a:rPr lang="en-US" smtClean="0"/>
              <a:t>Shotgun proteomics generates many spectra of overlapping peptides (</a:t>
            </a:r>
            <a:r>
              <a:rPr lang="en-US" smtClean="0">
                <a:solidFill>
                  <a:srgbClr val="FF0000"/>
                </a:solidFill>
              </a:rPr>
              <a:t>short reads?)</a:t>
            </a:r>
            <a:r>
              <a:rPr lang="en-US" smtClean="0"/>
              <a:t> </a:t>
            </a:r>
          </a:p>
          <a:p>
            <a:pPr marL="928688" lvl="1" indent="-457200" eaLnBrk="1" hangingPunct="1">
              <a:lnSpc>
                <a:spcPct val="90000"/>
              </a:lnSpc>
            </a:pPr>
            <a:r>
              <a:rPr lang="en-US" smtClean="0"/>
              <a:t>We can find spectral pairs - pairs of spectra from overlapping peptides </a:t>
            </a:r>
            <a:r>
              <a:rPr lang="en-US" smtClean="0">
                <a:solidFill>
                  <a:srgbClr val="FF0000"/>
                </a:solidFill>
              </a:rPr>
              <a:t>(pairwise overlaps?)</a:t>
            </a:r>
          </a:p>
          <a:p>
            <a:pPr marL="928688" lvl="1" indent="-457200" eaLnBrk="1" hangingPunct="1">
              <a:lnSpc>
                <a:spcPct val="90000"/>
              </a:lnSpc>
              <a:buFontTx/>
              <a:buNone/>
            </a:pPr>
            <a:endParaRPr lang="en-US" sz="1200" smtClean="0"/>
          </a:p>
          <a:p>
            <a:pPr marL="928688" lvl="1" indent="-457200" eaLnBrk="1" hangingPunct="1">
              <a:lnSpc>
                <a:spcPct val="90000"/>
              </a:lnSpc>
              <a:buFontTx/>
              <a:buNone/>
            </a:pPr>
            <a:r>
              <a:rPr lang="en-US" i="1" smtClean="0">
                <a:sym typeface="Symbol" pitchFamily="18" charset="2"/>
              </a:rPr>
              <a:t> </a:t>
            </a:r>
            <a:r>
              <a:rPr lang="en-US" i="1" smtClean="0"/>
              <a:t>How can we assemble overlapping spectra into long </a:t>
            </a:r>
            <a:r>
              <a:rPr lang="en-US" i="1" smtClean="0">
                <a:solidFill>
                  <a:srgbClr val="FF0000"/>
                </a:solidFill>
              </a:rPr>
              <a:t>amino acid contigs?</a:t>
            </a:r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6313" y="3243263"/>
            <a:ext cx="18176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Spectral Assembly</a:t>
            </a:r>
          </a:p>
        </p:txBody>
      </p:sp>
      <p:grpSp>
        <p:nvGrpSpPr>
          <p:cNvPr id="233477" name="Group 5"/>
          <p:cNvGrpSpPr>
            <a:grpSpLocks/>
          </p:cNvGrpSpPr>
          <p:nvPr/>
        </p:nvGrpSpPr>
        <p:grpSpPr bwMode="auto">
          <a:xfrm>
            <a:off x="8085138" y="0"/>
            <a:ext cx="1058862" cy="1136650"/>
            <a:chOff x="1824" y="633"/>
            <a:chExt cx="2834" cy="2849"/>
          </a:xfrm>
        </p:grpSpPr>
        <p:sp>
          <p:nvSpPr>
            <p:cNvPr id="233478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79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80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481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752475" y="2276475"/>
            <a:ext cx="7993063" cy="4029075"/>
          </a:xfrm>
          <a:prstGeom prst="rect">
            <a:avLst/>
          </a:prstGeom>
          <a:solidFill>
            <a:srgbClr val="FAE38E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499" name="AutoShape 3"/>
          <p:cNvSpPr>
            <a:spLocks noChangeArrowheads="1"/>
          </p:cNvSpPr>
          <p:nvPr/>
        </p:nvSpPr>
        <p:spPr bwMode="auto">
          <a:xfrm rot="5400000">
            <a:off x="6318251" y="4721225"/>
            <a:ext cx="323850" cy="32099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4957763" y="6102350"/>
            <a:ext cx="307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>
                <a:solidFill>
                  <a:srgbClr val="FFCC00"/>
                </a:solidFill>
                <a:cs typeface="Arial" charset="0"/>
              </a:rPr>
              <a:t>Shotgun Protein Sequencing</a:t>
            </a:r>
          </a:p>
        </p:txBody>
      </p:sp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895350" y="2524125"/>
            <a:ext cx="7077075" cy="1714500"/>
          </a:xfrm>
          <a:prstGeom prst="rect">
            <a:avLst/>
          </a:prstGeom>
          <a:solidFill>
            <a:srgbClr val="FBE9A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4502" name="Group 6"/>
          <p:cNvGrpSpPr>
            <a:grpSpLocks/>
          </p:cNvGrpSpPr>
          <p:nvPr/>
        </p:nvGrpSpPr>
        <p:grpSpPr bwMode="auto">
          <a:xfrm>
            <a:off x="5646738" y="2301875"/>
            <a:ext cx="2190750" cy="396875"/>
            <a:chOff x="4169" y="2518"/>
            <a:chExt cx="1380" cy="250"/>
          </a:xfrm>
        </p:grpSpPr>
        <p:sp>
          <p:nvSpPr>
            <p:cNvPr id="234598" name="AutoShape 7"/>
            <p:cNvSpPr>
              <a:spLocks noChangeArrowheads="1"/>
            </p:cNvSpPr>
            <p:nvPr/>
          </p:nvSpPr>
          <p:spPr bwMode="auto">
            <a:xfrm rot="5400000">
              <a:off x="4757" y="1969"/>
              <a:ext cx="204" cy="138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9" name="Text Box 8"/>
            <p:cNvSpPr txBox="1">
              <a:spLocks noChangeArrowheads="1"/>
            </p:cNvSpPr>
            <p:nvPr/>
          </p:nvSpPr>
          <p:spPr bwMode="auto">
            <a:xfrm>
              <a:off x="4221" y="2518"/>
              <a:ext cx="12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FFCC00"/>
                  </a:solidFill>
                  <a:cs typeface="Arial" charset="0"/>
                </a:rPr>
                <a:t>Spectral Networks</a:t>
              </a:r>
            </a:p>
          </p:txBody>
        </p:sp>
      </p:grpSp>
      <p:sp>
        <p:nvSpPr>
          <p:cNvPr id="234503" name="Rectangle 9"/>
          <p:cNvSpPr>
            <a:spLocks noChangeArrowheads="1"/>
          </p:cNvSpPr>
          <p:nvPr/>
        </p:nvSpPr>
        <p:spPr bwMode="auto">
          <a:xfrm>
            <a:off x="1152525" y="2619375"/>
            <a:ext cx="1685925" cy="1524000"/>
          </a:xfrm>
          <a:prstGeom prst="rect">
            <a:avLst/>
          </a:prstGeom>
          <a:solidFill>
            <a:srgbClr val="FDF3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4504" name="Group 10"/>
          <p:cNvGrpSpPr>
            <a:grpSpLocks/>
          </p:cNvGrpSpPr>
          <p:nvPr/>
        </p:nvGrpSpPr>
        <p:grpSpPr bwMode="auto">
          <a:xfrm>
            <a:off x="900113" y="2667000"/>
            <a:ext cx="396875" cy="1419225"/>
            <a:chOff x="159" y="3006"/>
            <a:chExt cx="250" cy="894"/>
          </a:xfrm>
        </p:grpSpPr>
        <p:sp>
          <p:nvSpPr>
            <p:cNvPr id="234596" name="AutoShape 11"/>
            <p:cNvSpPr>
              <a:spLocks noChangeArrowheads="1"/>
            </p:cNvSpPr>
            <p:nvPr/>
          </p:nvSpPr>
          <p:spPr bwMode="auto">
            <a:xfrm>
              <a:off x="198" y="3006"/>
              <a:ext cx="204" cy="89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97" name="Text Box 12"/>
            <p:cNvSpPr txBox="1">
              <a:spLocks noChangeArrowheads="1"/>
            </p:cNvSpPr>
            <p:nvPr/>
          </p:nvSpPr>
          <p:spPr bwMode="auto">
            <a:xfrm rot="-5400000">
              <a:off x="-111" y="3328"/>
              <a:ext cx="7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i="1">
                  <a:solidFill>
                    <a:srgbClr val="FFCC00"/>
                  </a:solidFill>
                  <a:cs typeface="Arial" charset="0"/>
                </a:rPr>
                <a:t>Clustering</a:t>
              </a:r>
            </a:p>
          </p:txBody>
        </p:sp>
      </p:grpSp>
      <p:sp>
        <p:nvSpPr>
          <p:cNvPr id="23450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>
                <a:solidFill>
                  <a:srgbClr val="FFCC00"/>
                </a:solidFill>
                <a:latin typeface="Monotype Corsiva" pitchFamily="66" charset="0"/>
              </a:rPr>
              <a:t>E Pluribus Unum</a:t>
            </a:r>
          </a:p>
        </p:txBody>
      </p:sp>
      <p:sp>
        <p:nvSpPr>
          <p:cNvPr id="2345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57188" y="1052513"/>
            <a:ext cx="8229600" cy="1063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mtClean="0"/>
              <a:t>Main idea: use overlaps to assemble MS/MS spectra of overlapping peptides into  contigs (similar to DNA fragment assembly)</a:t>
            </a:r>
          </a:p>
        </p:txBody>
      </p:sp>
      <p:graphicFrame>
        <p:nvGraphicFramePr>
          <p:cNvPr id="588815" name="Group 15"/>
          <p:cNvGraphicFramePr>
            <a:graphicFrameLocks noGrp="1"/>
          </p:cNvGraphicFramePr>
          <p:nvPr/>
        </p:nvGraphicFramePr>
        <p:xfrm>
          <a:off x="1565275" y="2749550"/>
          <a:ext cx="927100" cy="1036638"/>
        </p:xfrm>
        <a:graphic>
          <a:graphicData uri="http://schemas.openxmlformats.org/drawingml/2006/table">
            <a:tbl>
              <a:tblPr/>
              <a:tblGrid>
                <a:gridCol w="330200"/>
                <a:gridCol w="287338"/>
                <a:gridCol w="309562"/>
              </a:tblGrid>
              <a:tr h="46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88834" name="Group 34"/>
          <p:cNvGraphicFramePr>
            <a:graphicFrameLocks noGrp="1"/>
          </p:cNvGraphicFramePr>
          <p:nvPr/>
        </p:nvGraphicFramePr>
        <p:xfrm>
          <a:off x="4486275" y="4389438"/>
          <a:ext cx="2762250" cy="1554162"/>
        </p:xfrm>
        <a:graphic>
          <a:graphicData uri="http://schemas.openxmlformats.org/drawingml/2006/table">
            <a:tbl>
              <a:tblPr/>
              <a:tblGrid>
                <a:gridCol w="314325"/>
                <a:gridCol w="298450"/>
                <a:gridCol w="330200"/>
                <a:gridCol w="361950"/>
                <a:gridCol w="361950"/>
                <a:gridCol w="352425"/>
                <a:gridCol w="323850"/>
                <a:gridCol w="419100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4546" name="Text Box 81"/>
          <p:cNvSpPr txBox="1">
            <a:spLocks noChangeArrowheads="1"/>
          </p:cNvSpPr>
          <p:nvPr/>
        </p:nvSpPr>
        <p:spPr bwMode="auto">
          <a:xfrm>
            <a:off x="1279525" y="3633788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>
                <a:cs typeface="Arial" charset="0"/>
              </a:rPr>
              <a:t>Same peptide</a:t>
            </a:r>
          </a:p>
        </p:txBody>
      </p:sp>
      <p:sp>
        <p:nvSpPr>
          <p:cNvPr id="234547" name="Text Box 82"/>
          <p:cNvSpPr txBox="1">
            <a:spLocks noChangeArrowheads="1"/>
          </p:cNvSpPr>
          <p:nvPr/>
        </p:nvSpPr>
        <p:spPr bwMode="auto">
          <a:xfrm>
            <a:off x="5441950" y="5691188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>
                <a:cs typeface="Arial" charset="0"/>
              </a:rPr>
              <a:t>Assembly</a:t>
            </a:r>
          </a:p>
        </p:txBody>
      </p:sp>
      <p:graphicFrame>
        <p:nvGraphicFramePr>
          <p:cNvPr id="588883" name="Group 83"/>
          <p:cNvGraphicFramePr>
            <a:graphicFrameLocks noGrp="1"/>
          </p:cNvGraphicFramePr>
          <p:nvPr/>
        </p:nvGraphicFramePr>
        <p:xfrm>
          <a:off x="2105025" y="4570413"/>
          <a:ext cx="1657350" cy="1036637"/>
        </p:xfrm>
        <a:graphic>
          <a:graphicData uri="http://schemas.openxmlformats.org/drawingml/2006/table">
            <a:tbl>
              <a:tblPr/>
              <a:tblGrid>
                <a:gridCol w="333375"/>
                <a:gridCol w="304800"/>
                <a:gridCol w="323850"/>
                <a:gridCol w="352425"/>
                <a:gridCol w="342900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4563" name="Text Box 111"/>
          <p:cNvSpPr txBox="1">
            <a:spLocks noChangeArrowheads="1"/>
          </p:cNvSpPr>
          <p:nvPr/>
        </p:nvSpPr>
        <p:spPr bwMode="auto">
          <a:xfrm>
            <a:off x="2070100" y="5481638"/>
            <a:ext cx="1760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>
                <a:cs typeface="Arial" charset="0"/>
              </a:rPr>
              <a:t>Partial-overlap</a:t>
            </a:r>
          </a:p>
        </p:txBody>
      </p:sp>
      <p:graphicFrame>
        <p:nvGraphicFramePr>
          <p:cNvPr id="588912" name="Group 112"/>
          <p:cNvGraphicFramePr>
            <a:graphicFrameLocks noGrp="1"/>
          </p:cNvGraphicFramePr>
          <p:nvPr/>
        </p:nvGraphicFramePr>
        <p:xfrm>
          <a:off x="5956300" y="2711450"/>
          <a:ext cx="927100" cy="517525"/>
        </p:xfrm>
        <a:graphic>
          <a:graphicData uri="http://schemas.openxmlformats.org/drawingml/2006/table">
            <a:tbl>
              <a:tblPr/>
              <a:tblGrid>
                <a:gridCol w="330200"/>
                <a:gridCol w="287338"/>
                <a:gridCol w="309562"/>
              </a:tblGrid>
              <a:tr h="46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88926" name="Group 126"/>
          <p:cNvGraphicFramePr>
            <a:graphicFrameLocks noGrp="1"/>
          </p:cNvGraphicFramePr>
          <p:nvPr/>
        </p:nvGraphicFramePr>
        <p:xfrm>
          <a:off x="5937250" y="3254375"/>
          <a:ext cx="1339850" cy="517525"/>
        </p:xfrm>
        <a:graphic>
          <a:graphicData uri="http://schemas.openxmlformats.org/drawingml/2006/table">
            <a:tbl>
              <a:tblPr/>
              <a:tblGrid>
                <a:gridCol w="349250"/>
                <a:gridCol w="685800"/>
                <a:gridCol w="304800"/>
              </a:tblGrid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  <a:r>
                        <a:rPr kumimoji="1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+8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4576" name="Line 140"/>
          <p:cNvSpPr>
            <a:spLocks noChangeShapeType="1"/>
          </p:cNvSpPr>
          <p:nvPr/>
        </p:nvSpPr>
        <p:spPr bwMode="auto">
          <a:xfrm>
            <a:off x="6286500" y="3138488"/>
            <a:ext cx="0" cy="1381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4577" name="Line 141"/>
          <p:cNvSpPr>
            <a:spLocks noChangeShapeType="1"/>
          </p:cNvSpPr>
          <p:nvPr/>
        </p:nvSpPr>
        <p:spPr bwMode="auto">
          <a:xfrm>
            <a:off x="6565900" y="3157538"/>
            <a:ext cx="414338" cy="1079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4578" name="Text Box 142"/>
          <p:cNvSpPr txBox="1">
            <a:spLocks noChangeArrowheads="1"/>
          </p:cNvSpPr>
          <p:nvPr/>
        </p:nvSpPr>
        <p:spPr bwMode="auto">
          <a:xfrm>
            <a:off x="5470525" y="3709988"/>
            <a:ext cx="2366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>
                <a:cs typeface="Arial" charset="0"/>
              </a:rPr>
              <a:t>Modified/Unmodified</a:t>
            </a:r>
          </a:p>
        </p:txBody>
      </p:sp>
      <p:graphicFrame>
        <p:nvGraphicFramePr>
          <p:cNvPr id="588943" name="Group 143"/>
          <p:cNvGraphicFramePr>
            <a:graphicFrameLocks noGrp="1"/>
          </p:cNvGraphicFramePr>
          <p:nvPr/>
        </p:nvGraphicFramePr>
        <p:xfrm>
          <a:off x="3476625" y="2732088"/>
          <a:ext cx="1657350" cy="1036637"/>
        </p:xfrm>
        <a:graphic>
          <a:graphicData uri="http://schemas.openxmlformats.org/drawingml/2006/table">
            <a:tbl>
              <a:tblPr/>
              <a:tblGrid>
                <a:gridCol w="333375"/>
                <a:gridCol w="304800"/>
                <a:gridCol w="323850"/>
                <a:gridCol w="352425"/>
                <a:gridCol w="342900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4594" name="Text Box 171"/>
          <p:cNvSpPr txBox="1">
            <a:spLocks noChangeArrowheads="1"/>
          </p:cNvSpPr>
          <p:nvPr/>
        </p:nvSpPr>
        <p:spPr bwMode="auto">
          <a:xfrm>
            <a:off x="3613150" y="3633788"/>
            <a:ext cx="1484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i="1">
                <a:cs typeface="Arial" charset="0"/>
              </a:rPr>
              <a:t>Prefix/suffix </a:t>
            </a:r>
          </a:p>
        </p:txBody>
      </p:sp>
      <p:pic>
        <p:nvPicPr>
          <p:cNvPr id="234595" name="Picture 172" descr="treas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6350" y="457200"/>
            <a:ext cx="140811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Partial-overlap alignment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572000" y="16002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kumimoji="1" lang="en-US"/>
              <a:t>Peptide pair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kumimoji="1" lang="en-US" sz="100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kumimoji="1" lang="en-US"/>
              <a:t>	 </a:t>
            </a:r>
            <a:r>
              <a:rPr kumimoji="1" lang="en-US">
                <a:latin typeface="Courier New" pitchFamily="49" charset="0"/>
                <a:cs typeface="Courier New" pitchFamily="49" charset="0"/>
              </a:rPr>
              <a:t>AV</a:t>
            </a:r>
            <a:r>
              <a:rPr kumimoji="1" lang="en-US" u="sng">
                <a:latin typeface="Courier New" pitchFamily="49" charset="0"/>
                <a:cs typeface="Courier New" pitchFamily="49" charset="0"/>
              </a:rPr>
              <a:t>TEVMA</a:t>
            </a:r>
            <a:r>
              <a:rPr kumimoji="1" lang="en-US">
                <a:latin typeface="Courier New" pitchFamily="49" charset="0"/>
                <a:cs typeface="Courier New" pitchFamily="49" charset="0"/>
              </a:rPr>
              <a:t>/</a:t>
            </a:r>
            <a:r>
              <a:rPr kumimoji="1" lang="en-US" u="sng">
                <a:latin typeface="Courier New" pitchFamily="49" charset="0"/>
                <a:cs typeface="Courier New" pitchFamily="49" charset="0"/>
              </a:rPr>
              <a:t>TEVMA</a:t>
            </a:r>
            <a:r>
              <a:rPr kumimoji="1" lang="en-US">
                <a:latin typeface="Courier New" pitchFamily="49" charset="0"/>
                <a:cs typeface="Courier New" pitchFamily="49" charset="0"/>
              </a:rPr>
              <a:t>AH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kumimoji="1" lang="en-US" sz="100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kumimoji="1" lang="en-US"/>
              <a:t>1. Very similar to prefix/suffix pairs </a:t>
            </a:r>
            <a:r>
              <a:rPr kumimoji="1" lang="en-US" i="1"/>
              <a:t>but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kumimoji="1" lang="en-US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kumimoji="1" lang="en-US"/>
              <a:t>2. Here we allow 2 jumps: one at the start and another at the end (</a:t>
            </a:r>
            <a:r>
              <a:rPr kumimoji="1" lang="en-US" b="1">
                <a:solidFill>
                  <a:srgbClr val="0000FF"/>
                </a:solidFill>
                <a:sym typeface="Symbol" pitchFamily="18" charset="2"/>
              </a:rPr>
              <a:t></a:t>
            </a:r>
            <a:r>
              <a:rPr kumimoji="1" lang="en-US">
                <a:sym typeface="Symbol" pitchFamily="18" charset="2"/>
              </a:rPr>
              <a:t>).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kumimoji="1" lang="en-US">
              <a:sym typeface="Symbol" pitchFamily="18" charset="2"/>
            </a:endParaRPr>
          </a:p>
        </p:txBody>
      </p:sp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111125" y="1582738"/>
          <a:ext cx="4443413" cy="4540250"/>
        </p:xfrm>
        <a:graphic>
          <a:graphicData uri="http://schemas.openxmlformats.org/presentationml/2006/ole">
            <p:oleObj spid="_x0000_s21506" name="Visio" r:id="rId4" imgW="3073177" imgH="3140826" progId="Visio.Drawing.11">
              <p:embed/>
            </p:oleObj>
          </a:graphicData>
        </a:graphic>
      </p:graphicFrame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901700" y="2451100"/>
            <a:ext cx="0" cy="974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3584575" y="6072188"/>
            <a:ext cx="854075" cy="1111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-241300"/>
            <a:ext cx="8247062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smtClean="0"/>
              <a:t>Fragment Assembly with Short Reads (</a:t>
            </a:r>
            <a:r>
              <a:rPr lang="en-GB" sz="3200" b="1" i="1" smtClean="0"/>
              <a:t>k-mers</a:t>
            </a:r>
            <a:r>
              <a:rPr lang="en-GB" sz="3200" b="1" smtClean="0"/>
              <a:t>)</a:t>
            </a:r>
            <a:r>
              <a:rPr lang="en-GB" smtClean="0"/>
              <a:t> </a:t>
            </a:r>
          </a:p>
        </p:txBody>
      </p:sp>
      <p:sp>
        <p:nvSpPr>
          <p:cNvPr id="51203" name="Text Box 6"/>
          <p:cNvSpPr txBox="1">
            <a:spLocks noChangeArrowheads="1"/>
          </p:cNvSpPr>
          <p:nvPr/>
        </p:nvSpPr>
        <p:spPr bwMode="auto">
          <a:xfrm>
            <a:off x="395288" y="852488"/>
            <a:ext cx="87487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/>
              <a:t>P.P. (1989) </a:t>
            </a:r>
            <a:r>
              <a:rPr lang="en-US" sz="3200" i="1"/>
              <a:t>k</a:t>
            </a:r>
            <a:r>
              <a:rPr lang="en-US" sz="3200"/>
              <a:t>-mer DNA sequencing. </a:t>
            </a:r>
            <a:endParaRPr lang="en-US" sz="3200" i="1"/>
          </a:p>
          <a:p>
            <a:endParaRPr lang="en-US" sz="3200" i="1"/>
          </a:p>
          <a:p>
            <a:pPr algn="l"/>
            <a:r>
              <a:rPr lang="en-US" sz="3200" b="1"/>
              <a:t>Result</a:t>
            </a:r>
            <a:r>
              <a:rPr lang="en-US" sz="3200"/>
              <a:t>: An optimal </a:t>
            </a:r>
            <a:r>
              <a:rPr lang="en-US" sz="3200" i="1"/>
              <a:t>Eulerian</a:t>
            </a:r>
            <a:r>
              <a:rPr lang="en-US" sz="3200"/>
              <a:t>        fragment assembly algorithm for SBH. </a:t>
            </a:r>
          </a:p>
          <a:p>
            <a:pPr algn="l"/>
            <a:endParaRPr lang="en-US" sz="3200"/>
          </a:p>
          <a:p>
            <a:pPr algn="l"/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1204" name="Picture 8" descr="mod_puzzle_abstract_scaled"/>
          <p:cNvPicPr>
            <a:picLocks noChangeAspect="1" noChangeArrowheads="1"/>
          </p:cNvPicPr>
          <p:nvPr/>
        </p:nvPicPr>
        <p:blipFill>
          <a:blip r:embed="rId3" cstate="print"/>
          <a:srcRect l="36000" r="46800" b="69704"/>
          <a:stretch>
            <a:fillRect/>
          </a:stretch>
        </p:blipFill>
        <p:spPr bwMode="auto">
          <a:xfrm>
            <a:off x="5286375" y="1511300"/>
            <a:ext cx="549275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ChangeArrowheads="1"/>
          </p:cNvSpPr>
          <p:nvPr/>
        </p:nvSpPr>
        <p:spPr bwMode="auto">
          <a:xfrm>
            <a:off x="4062413" y="4881563"/>
            <a:ext cx="4678362" cy="9429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27025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Shotgun Protein Sequencing</a:t>
            </a: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969963" y="2805113"/>
            <a:ext cx="2155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Courier New" pitchFamily="49" charset="0"/>
                <a:cs typeface="Courier New" pitchFamily="49" charset="0"/>
              </a:rPr>
              <a:t>  WSCILMEPKR</a:t>
            </a:r>
          </a:p>
          <a:p>
            <a:pPr algn="l"/>
            <a:r>
              <a:rPr lang="en-US" sz="2000">
                <a:latin typeface="Courier New" pitchFamily="49" charset="0"/>
                <a:cs typeface="Courier New" pitchFamily="49" charset="0"/>
              </a:rPr>
              <a:t>PEWSCILMEPK</a:t>
            </a:r>
          </a:p>
          <a:p>
            <a:pPr algn="l"/>
            <a:r>
              <a:rPr lang="en-US" sz="2000">
                <a:latin typeface="Courier New" pitchFamily="49" charset="0"/>
                <a:cs typeface="Courier New" pitchFamily="49" charset="0"/>
              </a:rPr>
              <a:t>  WSCILMEPK</a:t>
            </a:r>
          </a:p>
          <a:p>
            <a:pPr algn="l"/>
            <a:r>
              <a:rPr lang="en-US" sz="2000">
                <a:latin typeface="Courier New" pitchFamily="49" charset="0"/>
                <a:cs typeface="Courier New" pitchFamily="49" charset="0"/>
              </a:rPr>
              <a:t>  WSCILM</a:t>
            </a:r>
            <a:r>
              <a:rPr lang="en-US" sz="2000" baseline="30000">
                <a:latin typeface="Courier New" pitchFamily="49" charset="0"/>
                <a:cs typeface="Courier New" pitchFamily="49" charset="0"/>
              </a:rPr>
              <a:t>+16</a:t>
            </a:r>
            <a:r>
              <a:rPr lang="en-US" sz="2000">
                <a:latin typeface="Courier New" pitchFamily="49" charset="0"/>
                <a:cs typeface="Courier New" pitchFamily="49" charset="0"/>
              </a:rPr>
              <a:t>EPK</a:t>
            </a:r>
          </a:p>
        </p:txBody>
      </p:sp>
      <p:sp>
        <p:nvSpPr>
          <p:cNvPr id="22538" name="Text Box 5"/>
          <p:cNvSpPr txBox="1">
            <a:spLocks noChangeArrowheads="1"/>
          </p:cNvSpPr>
          <p:nvPr/>
        </p:nvSpPr>
        <p:spPr bwMode="auto">
          <a:xfrm>
            <a:off x="366713" y="1335088"/>
            <a:ext cx="75358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cs typeface="Arial" charset="0"/>
              </a:rPr>
              <a:t>Assembling MS/MS spectra from overlapping peptides into </a:t>
            </a:r>
          </a:p>
          <a:p>
            <a:pPr algn="l"/>
            <a:r>
              <a:rPr lang="en-US" sz="2400">
                <a:cs typeface="Arial" charset="0"/>
              </a:rPr>
              <a:t>protein sequences: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06725" y="2101850"/>
            <a:ext cx="4930775" cy="2613025"/>
            <a:chOff x="1894" y="1324"/>
            <a:chExt cx="3106" cy="1646"/>
          </a:xfrm>
        </p:grpSpPr>
        <p:graphicFrame>
          <p:nvGraphicFramePr>
            <p:cNvPr id="22534" name="Object 7"/>
            <p:cNvGraphicFramePr>
              <a:graphicFrameLocks noChangeAspect="1"/>
            </p:cNvGraphicFramePr>
            <p:nvPr/>
          </p:nvGraphicFramePr>
          <p:xfrm>
            <a:off x="2665" y="1324"/>
            <a:ext cx="2335" cy="1646"/>
          </p:xfrm>
          <a:graphic>
            <a:graphicData uri="http://schemas.openxmlformats.org/presentationml/2006/ole">
              <p:oleObj spid="_x0000_s22534" name="Visio" r:id="rId3" imgW="3706049" imgH="2613684" progId="Visio.Drawing.11">
                <p:embed/>
              </p:oleObj>
            </a:graphicData>
          </a:graphic>
        </p:graphicFrame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 flipV="1">
              <a:off x="1894" y="1512"/>
              <a:ext cx="691" cy="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Line 9"/>
            <p:cNvSpPr>
              <a:spLocks noChangeShapeType="1"/>
            </p:cNvSpPr>
            <p:nvPr/>
          </p:nvSpPr>
          <p:spPr bwMode="auto">
            <a:xfrm flipV="1">
              <a:off x="1909" y="1908"/>
              <a:ext cx="669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Line 10"/>
            <p:cNvSpPr>
              <a:spLocks noChangeShapeType="1"/>
            </p:cNvSpPr>
            <p:nvPr/>
          </p:nvSpPr>
          <p:spPr bwMode="auto">
            <a:xfrm>
              <a:off x="1908" y="2254"/>
              <a:ext cx="669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Line 11"/>
            <p:cNvSpPr>
              <a:spLocks noChangeShapeType="1"/>
            </p:cNvSpPr>
            <p:nvPr/>
          </p:nvSpPr>
          <p:spPr bwMode="auto">
            <a:xfrm>
              <a:off x="1936" y="2477"/>
              <a:ext cx="64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92908" name="Object 12"/>
          <p:cNvGraphicFramePr>
            <a:graphicFrameLocks noChangeAspect="1"/>
          </p:cNvGraphicFramePr>
          <p:nvPr/>
        </p:nvGraphicFramePr>
        <p:xfrm>
          <a:off x="4225925" y="2100263"/>
          <a:ext cx="4164013" cy="2613025"/>
        </p:xfrm>
        <a:graphic>
          <a:graphicData uri="http://schemas.openxmlformats.org/presentationml/2006/ole">
            <p:oleObj spid="_x0000_s22530" name="Visio" r:id="rId4" imgW="4164124" imgH="2613684" progId="Visio.Drawing.11">
              <p:embed/>
            </p:oleObj>
          </a:graphicData>
        </a:graphic>
      </p:graphicFrame>
      <p:graphicFrame>
        <p:nvGraphicFramePr>
          <p:cNvPr id="592909" name="Object 13"/>
          <p:cNvGraphicFramePr>
            <a:graphicFrameLocks noChangeAspect="1"/>
          </p:cNvGraphicFramePr>
          <p:nvPr/>
        </p:nvGraphicFramePr>
        <p:xfrm>
          <a:off x="4224338" y="2095500"/>
          <a:ext cx="4164012" cy="2619375"/>
        </p:xfrm>
        <a:graphic>
          <a:graphicData uri="http://schemas.openxmlformats.org/presentationml/2006/ole">
            <p:oleObj spid="_x0000_s22531" name="Visio" r:id="rId5" imgW="4163403" imgH="2619822" progId="Visio.Drawing.11">
              <p:embed/>
            </p:oleObj>
          </a:graphicData>
        </a:graphic>
      </p:graphicFrame>
      <p:graphicFrame>
        <p:nvGraphicFramePr>
          <p:cNvPr id="592910" name="Object 14"/>
          <p:cNvGraphicFramePr>
            <a:graphicFrameLocks noChangeAspect="1"/>
          </p:cNvGraphicFramePr>
          <p:nvPr/>
        </p:nvGraphicFramePr>
        <p:xfrm>
          <a:off x="4200525" y="1984375"/>
          <a:ext cx="4208463" cy="2736850"/>
        </p:xfrm>
        <a:graphic>
          <a:graphicData uri="http://schemas.openxmlformats.org/presentationml/2006/ole">
            <p:oleObj spid="_x0000_s22532" name="Visio" r:id="rId6" imgW="4208454" imgH="2736082" progId="Visio.Drawing.11">
              <p:embed/>
            </p:oleObj>
          </a:graphicData>
        </a:graphic>
      </p:graphicFrame>
      <p:sp>
        <p:nvSpPr>
          <p:cNvPr id="592911" name="Text Box 15"/>
          <p:cNvSpPr txBox="1">
            <a:spLocks noChangeArrowheads="1"/>
          </p:cNvSpPr>
          <p:nvPr/>
        </p:nvSpPr>
        <p:spPr bwMode="auto">
          <a:xfrm>
            <a:off x="293688" y="4443413"/>
            <a:ext cx="386715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en-US" sz="1700">
                <a:cs typeface="Arial" charset="0"/>
              </a:rPr>
              <a:t>Find pairwise spectral alignments</a:t>
            </a:r>
          </a:p>
          <a:p>
            <a:pPr marL="342900" indent="-342900" algn="l">
              <a:buFontTx/>
              <a:buAutoNum type="arabicPeriod"/>
            </a:pPr>
            <a:endParaRPr lang="en-US" sz="900">
              <a:cs typeface="Arial" charset="0"/>
            </a:endParaRPr>
          </a:p>
          <a:p>
            <a:pPr marL="342900" indent="-342900" algn="l">
              <a:buFontTx/>
              <a:buAutoNum type="arabicPeriod"/>
            </a:pPr>
            <a:r>
              <a:rPr lang="en-US" sz="1700">
                <a:cs typeface="Arial" charset="0"/>
              </a:rPr>
              <a:t>Construct multiple spectral alignments</a:t>
            </a:r>
          </a:p>
          <a:p>
            <a:pPr marL="342900" indent="-342900" algn="l">
              <a:buFontTx/>
              <a:buAutoNum type="arabicPeriod"/>
            </a:pPr>
            <a:endParaRPr lang="en-US" sz="900">
              <a:cs typeface="Arial" charset="0"/>
            </a:endParaRPr>
          </a:p>
          <a:p>
            <a:pPr marL="342900" indent="-342900" algn="l">
              <a:buFontTx/>
              <a:buAutoNum type="arabicPeriod"/>
            </a:pPr>
            <a:r>
              <a:rPr lang="en-US" sz="1700">
                <a:cs typeface="Arial" charset="0"/>
              </a:rPr>
              <a:t>Construct consensus spectrum</a:t>
            </a:r>
          </a:p>
        </p:txBody>
      </p:sp>
      <p:sp>
        <p:nvSpPr>
          <p:cNvPr id="592912" name="Rectangle 16"/>
          <p:cNvSpPr>
            <a:spLocks noChangeArrowheads="1"/>
          </p:cNvSpPr>
          <p:nvPr/>
        </p:nvSpPr>
        <p:spPr bwMode="auto">
          <a:xfrm>
            <a:off x="293688" y="5868988"/>
            <a:ext cx="583406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/>
            <a:r>
              <a:rPr lang="en-US" sz="1700">
                <a:cs typeface="Arial" charset="0"/>
              </a:rPr>
              <a:t>4.  Determine the consensus sequence for </a:t>
            </a:r>
            <a:r>
              <a:rPr lang="en-US" sz="1700" i="1">
                <a:cs typeface="Arial" charset="0"/>
              </a:rPr>
              <a:t>all</a:t>
            </a:r>
            <a:r>
              <a:rPr lang="en-US" sz="1700">
                <a:cs typeface="Arial" charset="0"/>
              </a:rPr>
              <a:t> aligned spectra</a:t>
            </a:r>
          </a:p>
        </p:txBody>
      </p:sp>
      <p:graphicFrame>
        <p:nvGraphicFramePr>
          <p:cNvPr id="592913" name="Object 17"/>
          <p:cNvGraphicFramePr>
            <a:graphicFrameLocks noChangeAspect="1"/>
          </p:cNvGraphicFramePr>
          <p:nvPr/>
        </p:nvGraphicFramePr>
        <p:xfrm>
          <a:off x="4256088" y="5029200"/>
          <a:ext cx="4213225" cy="784225"/>
        </p:xfrm>
        <a:graphic>
          <a:graphicData uri="http://schemas.openxmlformats.org/presentationml/2006/ole">
            <p:oleObj spid="_x0000_s22533" name="Visio" r:id="rId7" imgW="4213860" imgH="783491" progId="Visio.Drawing.11">
              <p:embed/>
            </p:oleObj>
          </a:graphicData>
        </a:graphic>
      </p:graphicFrame>
      <p:grpSp>
        <p:nvGrpSpPr>
          <p:cNvPr id="22542" name="Group 18"/>
          <p:cNvGrpSpPr>
            <a:grpSpLocks/>
          </p:cNvGrpSpPr>
          <p:nvPr/>
        </p:nvGrpSpPr>
        <p:grpSpPr bwMode="auto">
          <a:xfrm>
            <a:off x="7781925" y="-238125"/>
            <a:ext cx="1362075" cy="1638300"/>
            <a:chOff x="1824" y="633"/>
            <a:chExt cx="2834" cy="2849"/>
          </a:xfrm>
        </p:grpSpPr>
        <p:sp>
          <p:nvSpPr>
            <p:cNvPr id="22543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92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92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9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9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9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898" grpId="0" animBg="1"/>
      <p:bldP spid="592912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b="1" smtClean="0"/>
              <a:t>Spectral Assembly via Overlap Graph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   </a:t>
            </a:r>
            <a:endParaRPr lang="en-US" sz="2400" smtClean="0"/>
          </a:p>
        </p:txBody>
      </p:sp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1066800" y="1828800"/>
          <a:ext cx="6992938" cy="2551113"/>
        </p:xfrm>
        <a:graphic>
          <a:graphicData uri="http://schemas.openxmlformats.org/presentationml/2006/ole">
            <p:oleObj spid="_x0000_s23554" name="Visio" r:id="rId4" imgW="6993306" imgH="2551582" progId="Visio.Drawing.11">
              <p:embed/>
            </p:oleObj>
          </a:graphicData>
        </a:graphic>
      </p:graphicFrame>
      <p:graphicFrame>
        <p:nvGraphicFramePr>
          <p:cNvPr id="23555" name="Object 5"/>
          <p:cNvGraphicFramePr>
            <a:graphicFrameLocks noChangeAspect="1"/>
          </p:cNvGraphicFramePr>
          <p:nvPr/>
        </p:nvGraphicFramePr>
        <p:xfrm>
          <a:off x="1066800" y="1905000"/>
          <a:ext cx="3090863" cy="2605088"/>
        </p:xfrm>
        <a:graphic>
          <a:graphicData uri="http://schemas.openxmlformats.org/presentationml/2006/ole">
            <p:oleObj spid="_x0000_s23555" name="Visio" r:id="rId5" imgW="3091197" imgH="2605380" progId="Visio.Drawing.11">
              <p:embed/>
            </p:oleObj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3438" y="1981200"/>
            <a:ext cx="3814762" cy="4114800"/>
          </a:xfrm>
        </p:spPr>
        <p:txBody>
          <a:bodyPr/>
          <a:lstStyle/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sz="4000" b="1" smtClean="0"/>
              <a:t>Spectral Assembly via Overlap Graph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   </a:t>
            </a:r>
            <a:endParaRPr lang="en-US" sz="2400" smtClean="0"/>
          </a:p>
        </p:txBody>
      </p:sp>
      <p:graphicFrame>
        <p:nvGraphicFramePr>
          <p:cNvPr id="24578" name="Object 4"/>
          <p:cNvGraphicFramePr>
            <a:graphicFrameLocks noChangeAspect="1"/>
          </p:cNvGraphicFramePr>
          <p:nvPr/>
        </p:nvGraphicFramePr>
        <p:xfrm>
          <a:off x="1066800" y="1828800"/>
          <a:ext cx="6992938" cy="2551113"/>
        </p:xfrm>
        <a:graphic>
          <a:graphicData uri="http://schemas.openxmlformats.org/presentationml/2006/ole">
            <p:oleObj spid="_x0000_s24578" name="Visio" r:id="rId4" imgW="6993306" imgH="2551582" progId="Visio.Drawing.11">
              <p:embed/>
            </p:oleObj>
          </a:graphicData>
        </a:graphic>
      </p:graphicFrame>
      <p:graphicFrame>
        <p:nvGraphicFramePr>
          <p:cNvPr id="24579" name="Object 5"/>
          <p:cNvGraphicFramePr>
            <a:graphicFrameLocks noChangeAspect="1"/>
          </p:cNvGraphicFramePr>
          <p:nvPr/>
        </p:nvGraphicFramePr>
        <p:xfrm>
          <a:off x="1066800" y="1905000"/>
          <a:ext cx="3090863" cy="2605088"/>
        </p:xfrm>
        <a:graphic>
          <a:graphicData uri="http://schemas.openxmlformats.org/presentationml/2006/ole">
            <p:oleObj spid="_x0000_s24579" name="Visio" r:id="rId5" imgW="3091197" imgH="2605380" progId="Visio.Drawing.11">
              <p:embed/>
            </p:oleObj>
          </a:graphicData>
        </a:graphic>
      </p:graphicFrame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2057400" y="4752975"/>
            <a:ext cx="59436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800">
                <a:latin typeface="Arial" charset="0"/>
                <a:cs typeface="Arial" charset="0"/>
              </a:rPr>
              <a:t>Real samples contain modified peptides. Using an analogy with DNA sequencing, a modified peptide is not unlike a polymorphism.  </a:t>
            </a:r>
            <a:r>
              <a:rPr lang="en-US" sz="1800" b="1">
                <a:latin typeface="Arial" charset="0"/>
                <a:cs typeface="Arial" charset="0"/>
              </a:rPr>
              <a:t>Integrating them into the assembly pipeline is not unlike DNA assembly of  highly polymorphic genomes like sea squirt.</a:t>
            </a:r>
            <a:r>
              <a:rPr lang="en-US" sz="1800">
                <a:latin typeface="Arial" charset="0"/>
                <a:cs typeface="Arial" charset="0"/>
              </a:rPr>
              <a:t> </a:t>
            </a:r>
          </a:p>
          <a:p>
            <a:pPr algn="l" eaLnBrk="0" hangingPunct="0"/>
            <a:r>
              <a:rPr lang="en-US" sz="1800">
                <a:latin typeface="Arial" charset="0"/>
                <a:cs typeface="Arial" charset="0"/>
              </a:rPr>
              <a:t>      </a:t>
            </a:r>
          </a:p>
          <a:p>
            <a:pPr algn="l" eaLnBrk="0" hangingPunct="0"/>
            <a:r>
              <a:rPr lang="en-US" sz="1800">
                <a:latin typeface="Arial" charset="0"/>
                <a:cs typeface="Arial" charset="0"/>
              </a:rPr>
              <a:t>      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DIFFICULT ALGORITHMIC PROBLEM</a:t>
            </a:r>
            <a:r>
              <a:rPr lang="en-US" sz="1800">
                <a:latin typeface="Arial" charset="0"/>
                <a:cs typeface="Arial" charset="0"/>
              </a:rPr>
              <a:t> </a:t>
            </a:r>
          </a:p>
          <a:p>
            <a:pPr algn="l" eaLnBrk="0" hangingPunct="0"/>
            <a:endParaRPr lang="en-US" sz="1800">
              <a:latin typeface="Arial" charset="0"/>
              <a:cs typeface="Arial" charset="0"/>
            </a:endParaRPr>
          </a:p>
        </p:txBody>
      </p:sp>
      <p:graphicFrame>
        <p:nvGraphicFramePr>
          <p:cNvPr id="24580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0" y="4114800"/>
          <a:ext cx="1771650" cy="2133600"/>
        </p:xfrm>
        <a:graphic>
          <a:graphicData uri="http://schemas.openxmlformats.org/presentationml/2006/ole">
            <p:oleObj spid="_x0000_s24580" name="Visio" r:id="rId6" imgW="4891422" imgH="5893877" progId="Visio.Drawing.11">
              <p:embed/>
            </p:oleObj>
          </a:graphicData>
        </a:graphic>
      </p:graphicFrame>
      <p:pic>
        <p:nvPicPr>
          <p:cNvPr id="24584" name="Picture 8" descr="Ciona_savignyi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1938" y="4191000"/>
            <a:ext cx="10366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28600" y="6400800"/>
            <a:ext cx="165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>
                <a:latin typeface="Arial" charset="0"/>
                <a:cs typeface="Arial" charset="0"/>
              </a:rPr>
              <a:t>Spectral alignment of </a:t>
            </a:r>
          </a:p>
          <a:p>
            <a:pPr algn="l" eaLnBrk="0" hangingPunct="0"/>
            <a:r>
              <a:rPr lang="en-US" sz="1200">
                <a:latin typeface="Arial" charset="0"/>
                <a:cs typeface="Arial" charset="0"/>
              </a:rPr>
              <a:t>modified peptides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3" y="152400"/>
            <a:ext cx="9094787" cy="882650"/>
          </a:xfrm>
        </p:spPr>
        <p:txBody>
          <a:bodyPr/>
          <a:lstStyle/>
          <a:p>
            <a:pPr eaLnBrk="1" hangingPunct="1"/>
            <a:r>
              <a:rPr lang="en-US" sz="3200" b="1" smtClean="0"/>
              <a:t> Alignment as Gluing Instructions: A-Bruijn Graphs</a:t>
            </a:r>
            <a:endParaRPr lang="en-US" sz="2400" b="1" smtClean="0"/>
          </a:p>
        </p:txBody>
      </p:sp>
      <p:grpSp>
        <p:nvGrpSpPr>
          <p:cNvPr id="25608" name="Group 3"/>
          <p:cNvGrpSpPr>
            <a:grpSpLocks/>
          </p:cNvGrpSpPr>
          <p:nvPr/>
        </p:nvGrpSpPr>
        <p:grpSpPr bwMode="auto">
          <a:xfrm>
            <a:off x="185738" y="1263650"/>
            <a:ext cx="8610600" cy="1465263"/>
            <a:chOff x="117" y="796"/>
            <a:chExt cx="5424" cy="923"/>
          </a:xfrm>
        </p:grpSpPr>
        <p:graphicFrame>
          <p:nvGraphicFramePr>
            <p:cNvPr id="25602" name="Object 4"/>
            <p:cNvGraphicFramePr>
              <a:graphicFrameLocks noChangeAspect="1"/>
            </p:cNvGraphicFramePr>
            <p:nvPr/>
          </p:nvGraphicFramePr>
          <p:xfrm>
            <a:off x="1198" y="1010"/>
            <a:ext cx="1079" cy="593"/>
          </p:xfrm>
          <a:graphic>
            <a:graphicData uri="http://schemas.openxmlformats.org/presentationml/2006/ole">
              <p:oleObj spid="_x0000_s25602" name="Bitmap Image" r:id="rId4" imgW="866896" imgH="476316" progId="Paint.Picture">
                <p:embed/>
              </p:oleObj>
            </a:graphicData>
          </a:graphic>
        </p:graphicFrame>
        <p:graphicFrame>
          <p:nvGraphicFramePr>
            <p:cNvPr id="25603" name="Object 5"/>
            <p:cNvGraphicFramePr>
              <a:graphicFrameLocks noChangeAspect="1"/>
            </p:cNvGraphicFramePr>
            <p:nvPr/>
          </p:nvGraphicFramePr>
          <p:xfrm>
            <a:off x="3520" y="1010"/>
            <a:ext cx="1001" cy="583"/>
          </p:xfrm>
          <a:graphic>
            <a:graphicData uri="http://schemas.openxmlformats.org/presentationml/2006/ole">
              <p:oleObj spid="_x0000_s25603" name="Bitmap Image" r:id="rId5" imgW="866896" imgH="504762" progId="Paint.Picture">
                <p:embed/>
              </p:oleObj>
            </a:graphicData>
          </a:graphic>
        </p:graphicFrame>
        <p:graphicFrame>
          <p:nvGraphicFramePr>
            <p:cNvPr id="25604" name="Object 6"/>
            <p:cNvGraphicFramePr>
              <a:graphicFrameLocks noChangeAspect="1"/>
            </p:cNvGraphicFramePr>
            <p:nvPr/>
          </p:nvGraphicFramePr>
          <p:xfrm>
            <a:off x="4614" y="1019"/>
            <a:ext cx="927" cy="583"/>
          </p:xfrm>
          <a:graphic>
            <a:graphicData uri="http://schemas.openxmlformats.org/presentationml/2006/ole">
              <p:oleObj spid="_x0000_s25604" name="Bitmap Image" r:id="rId6" imgW="847843" imgH="533474" progId="Paint.Picture">
                <p:embed/>
              </p:oleObj>
            </a:graphicData>
          </a:graphic>
        </p:graphicFrame>
        <p:grpSp>
          <p:nvGrpSpPr>
            <p:cNvPr id="25658" name="Group 7"/>
            <p:cNvGrpSpPr>
              <a:grpSpLocks/>
            </p:cNvGrpSpPr>
            <p:nvPr/>
          </p:nvGrpSpPr>
          <p:grpSpPr bwMode="auto">
            <a:xfrm>
              <a:off x="117" y="796"/>
              <a:ext cx="1087" cy="923"/>
              <a:chOff x="99" y="2263"/>
              <a:chExt cx="1087" cy="923"/>
            </a:xfrm>
          </p:grpSpPr>
          <p:graphicFrame>
            <p:nvGraphicFramePr>
              <p:cNvPr id="25606" name="Object 8"/>
              <p:cNvGraphicFramePr>
                <a:graphicFrameLocks noChangeAspect="1"/>
              </p:cNvGraphicFramePr>
              <p:nvPr/>
            </p:nvGraphicFramePr>
            <p:xfrm>
              <a:off x="215" y="2452"/>
              <a:ext cx="904" cy="613"/>
            </p:xfrm>
            <a:graphic>
              <a:graphicData uri="http://schemas.openxmlformats.org/presentationml/2006/ole">
                <p:oleObj spid="_x0000_s25606" name="Bitmap Image" r:id="rId7" imgW="857143" imgH="581106" progId="Paint.Picture">
                  <p:embed/>
                </p:oleObj>
              </a:graphicData>
            </a:graphic>
          </p:graphicFrame>
          <p:sp>
            <p:nvSpPr>
              <p:cNvPr id="25662" name="Text Box 9"/>
              <p:cNvSpPr txBox="1">
                <a:spLocks noChangeArrowheads="1"/>
              </p:cNvSpPr>
              <p:nvPr/>
            </p:nvSpPr>
            <p:spPr bwMode="auto">
              <a:xfrm>
                <a:off x="99" y="2567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>
                    <a:cs typeface="Arial" charset="0"/>
                  </a:rPr>
                  <a:t>y</a:t>
                </a:r>
              </a:p>
            </p:txBody>
          </p:sp>
          <p:sp>
            <p:nvSpPr>
              <p:cNvPr id="25663" name="Text Box 10"/>
              <p:cNvSpPr txBox="1">
                <a:spLocks noChangeArrowheads="1"/>
              </p:cNvSpPr>
              <p:nvPr/>
            </p:nvSpPr>
            <p:spPr bwMode="auto">
              <a:xfrm>
                <a:off x="974" y="259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kumimoji="1" lang="en-US" sz="2400">
                    <a:cs typeface="Arial" charset="0"/>
                  </a:rPr>
                  <a:t>y</a:t>
                </a:r>
              </a:p>
            </p:txBody>
          </p:sp>
          <p:sp>
            <p:nvSpPr>
              <p:cNvPr id="25664" name="Text Box 11"/>
              <p:cNvSpPr txBox="1">
                <a:spLocks noChangeArrowheads="1"/>
              </p:cNvSpPr>
              <p:nvPr/>
            </p:nvSpPr>
            <p:spPr bwMode="auto">
              <a:xfrm>
                <a:off x="521" y="2263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sz="2400">
                    <a:cs typeface="Arial" charset="0"/>
                  </a:rPr>
                  <a:t>x</a:t>
                </a:r>
              </a:p>
            </p:txBody>
          </p:sp>
          <p:sp>
            <p:nvSpPr>
              <p:cNvPr id="25665" name="Text Box 12"/>
              <p:cNvSpPr txBox="1">
                <a:spLocks noChangeArrowheads="1"/>
              </p:cNvSpPr>
              <p:nvPr/>
            </p:nvSpPr>
            <p:spPr bwMode="auto">
              <a:xfrm>
                <a:off x="525" y="289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sz="2400">
                    <a:cs typeface="Arial" charset="0"/>
                  </a:rPr>
                  <a:t>x</a:t>
                </a:r>
              </a:p>
            </p:txBody>
          </p:sp>
        </p:grpSp>
        <p:grpSp>
          <p:nvGrpSpPr>
            <p:cNvPr id="25659" name="Group 13"/>
            <p:cNvGrpSpPr>
              <a:grpSpLocks/>
            </p:cNvGrpSpPr>
            <p:nvPr/>
          </p:nvGrpSpPr>
          <p:grpSpPr bwMode="auto">
            <a:xfrm>
              <a:off x="2313" y="1034"/>
              <a:ext cx="1139" cy="563"/>
              <a:chOff x="2341" y="2483"/>
              <a:chExt cx="1139" cy="563"/>
            </a:xfrm>
          </p:grpSpPr>
          <p:graphicFrame>
            <p:nvGraphicFramePr>
              <p:cNvPr id="25605" name="Object 14"/>
              <p:cNvGraphicFramePr>
                <a:graphicFrameLocks noChangeAspect="1"/>
              </p:cNvGraphicFramePr>
              <p:nvPr/>
            </p:nvGraphicFramePr>
            <p:xfrm>
              <a:off x="2341" y="2483"/>
              <a:ext cx="1139" cy="563"/>
            </p:xfrm>
            <a:graphic>
              <a:graphicData uri="http://schemas.openxmlformats.org/presentationml/2006/ole">
                <p:oleObj spid="_x0000_s25605" name="Bitmap Image" r:id="rId8" imgW="866896" imgH="428798" progId="Paint.Picture">
                  <p:embed/>
                </p:oleObj>
              </a:graphicData>
            </a:graphic>
          </p:graphicFrame>
          <p:sp>
            <p:nvSpPr>
              <p:cNvPr id="25660" name="Text Box 15"/>
              <p:cNvSpPr txBox="1">
                <a:spLocks noChangeArrowheads="1"/>
              </p:cNvSpPr>
              <p:nvPr/>
            </p:nvSpPr>
            <p:spPr bwMode="auto">
              <a:xfrm>
                <a:off x="2362" y="2688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sz="2400">
                    <a:cs typeface="Arial" charset="0"/>
                  </a:rPr>
                  <a:t>y</a:t>
                </a:r>
              </a:p>
            </p:txBody>
          </p:sp>
          <p:sp>
            <p:nvSpPr>
              <p:cNvPr id="25661" name="Text Box 16"/>
              <p:cNvSpPr txBox="1">
                <a:spLocks noChangeArrowheads="1"/>
              </p:cNvSpPr>
              <p:nvPr/>
            </p:nvSpPr>
            <p:spPr bwMode="auto">
              <a:xfrm>
                <a:off x="3127" y="2555"/>
                <a:ext cx="212" cy="288"/>
              </a:xfrm>
              <a:prstGeom prst="rect">
                <a:avLst/>
              </a:prstGeom>
              <a:noFill/>
              <a:ln w="9525">
                <a:noFill/>
                <a:prstDash val="sysDot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sz="2400">
                    <a:cs typeface="Arial" charset="0"/>
                  </a:rPr>
                  <a:t>y</a:t>
                </a:r>
              </a:p>
            </p:txBody>
          </p:sp>
        </p:grpSp>
      </p:grpSp>
      <p:grpSp>
        <p:nvGrpSpPr>
          <p:cNvPr id="25609" name="Group 17"/>
          <p:cNvGrpSpPr>
            <a:grpSpLocks/>
          </p:cNvGrpSpPr>
          <p:nvPr/>
        </p:nvGrpSpPr>
        <p:grpSpPr bwMode="auto">
          <a:xfrm>
            <a:off x="1339850" y="2743200"/>
            <a:ext cx="6550025" cy="508000"/>
            <a:chOff x="807" y="686"/>
            <a:chExt cx="4126" cy="320"/>
          </a:xfrm>
        </p:grpSpPr>
        <p:sp>
          <p:nvSpPr>
            <p:cNvPr id="25645" name="Line 18"/>
            <p:cNvSpPr>
              <a:spLocks noChangeShapeType="1"/>
            </p:cNvSpPr>
            <p:nvPr/>
          </p:nvSpPr>
          <p:spPr bwMode="auto">
            <a:xfrm>
              <a:off x="807" y="97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19"/>
            <p:cNvSpPr>
              <a:spLocks noChangeShapeType="1"/>
            </p:cNvSpPr>
            <p:nvPr/>
          </p:nvSpPr>
          <p:spPr bwMode="auto">
            <a:xfrm>
              <a:off x="1278" y="97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Line 20"/>
            <p:cNvSpPr>
              <a:spLocks noChangeShapeType="1"/>
            </p:cNvSpPr>
            <p:nvPr/>
          </p:nvSpPr>
          <p:spPr bwMode="auto">
            <a:xfrm>
              <a:off x="2194" y="978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Rectangle 21"/>
            <p:cNvSpPr>
              <a:spLocks noChangeArrowheads="1"/>
            </p:cNvSpPr>
            <p:nvPr/>
          </p:nvSpPr>
          <p:spPr bwMode="auto">
            <a:xfrm>
              <a:off x="1360" y="71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x</a:t>
              </a:r>
            </a:p>
          </p:txBody>
        </p:sp>
        <p:sp>
          <p:nvSpPr>
            <p:cNvPr id="25649" name="Rectangle 22"/>
            <p:cNvSpPr>
              <a:spLocks noChangeArrowheads="1"/>
            </p:cNvSpPr>
            <p:nvPr/>
          </p:nvSpPr>
          <p:spPr bwMode="auto">
            <a:xfrm>
              <a:off x="2299" y="691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y</a:t>
              </a:r>
            </a:p>
          </p:txBody>
        </p:sp>
        <p:sp>
          <p:nvSpPr>
            <p:cNvPr id="25650" name="Line 23"/>
            <p:cNvSpPr>
              <a:spLocks noChangeShapeType="1"/>
            </p:cNvSpPr>
            <p:nvPr/>
          </p:nvSpPr>
          <p:spPr bwMode="auto">
            <a:xfrm>
              <a:off x="1724" y="97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Line 24"/>
            <p:cNvSpPr>
              <a:spLocks noChangeShapeType="1"/>
            </p:cNvSpPr>
            <p:nvPr/>
          </p:nvSpPr>
          <p:spPr bwMode="auto">
            <a:xfrm>
              <a:off x="2640" y="97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25"/>
            <p:cNvSpPr>
              <a:spLocks noChangeShapeType="1"/>
            </p:cNvSpPr>
            <p:nvPr/>
          </p:nvSpPr>
          <p:spPr bwMode="auto">
            <a:xfrm>
              <a:off x="3111" y="969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26"/>
            <p:cNvSpPr>
              <a:spLocks noChangeShapeType="1"/>
            </p:cNvSpPr>
            <p:nvPr/>
          </p:nvSpPr>
          <p:spPr bwMode="auto">
            <a:xfrm>
              <a:off x="4027" y="973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Rectangle 27"/>
            <p:cNvSpPr>
              <a:spLocks noChangeArrowheads="1"/>
            </p:cNvSpPr>
            <p:nvPr/>
          </p:nvSpPr>
          <p:spPr bwMode="auto">
            <a:xfrm>
              <a:off x="3193" y="71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x</a:t>
              </a:r>
            </a:p>
          </p:txBody>
        </p:sp>
        <p:sp>
          <p:nvSpPr>
            <p:cNvPr id="25655" name="Rectangle 28"/>
            <p:cNvSpPr>
              <a:spLocks noChangeArrowheads="1"/>
            </p:cNvSpPr>
            <p:nvPr/>
          </p:nvSpPr>
          <p:spPr bwMode="auto">
            <a:xfrm>
              <a:off x="4132" y="686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y</a:t>
              </a:r>
            </a:p>
          </p:txBody>
        </p:sp>
        <p:sp>
          <p:nvSpPr>
            <p:cNvPr id="25656" name="Line 29"/>
            <p:cNvSpPr>
              <a:spLocks noChangeShapeType="1"/>
            </p:cNvSpPr>
            <p:nvPr/>
          </p:nvSpPr>
          <p:spPr bwMode="auto">
            <a:xfrm>
              <a:off x="3557" y="96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Line 30"/>
            <p:cNvSpPr>
              <a:spLocks noChangeShapeType="1"/>
            </p:cNvSpPr>
            <p:nvPr/>
          </p:nvSpPr>
          <p:spPr bwMode="auto">
            <a:xfrm>
              <a:off x="4476" y="981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0" name="Group 31"/>
          <p:cNvGrpSpPr>
            <a:grpSpLocks/>
          </p:cNvGrpSpPr>
          <p:nvPr/>
        </p:nvGrpSpPr>
        <p:grpSpPr bwMode="auto">
          <a:xfrm>
            <a:off x="4648200" y="5029200"/>
            <a:ext cx="3675063" cy="1089025"/>
            <a:chOff x="1602" y="2113"/>
            <a:chExt cx="2315" cy="686"/>
          </a:xfrm>
        </p:grpSpPr>
        <p:sp>
          <p:nvSpPr>
            <p:cNvPr id="25636" name="Line 32"/>
            <p:cNvSpPr>
              <a:spLocks noChangeShapeType="1"/>
            </p:cNvSpPr>
            <p:nvPr/>
          </p:nvSpPr>
          <p:spPr bwMode="auto">
            <a:xfrm>
              <a:off x="1602" y="256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3"/>
            <p:cNvSpPr>
              <a:spLocks noChangeShapeType="1"/>
            </p:cNvSpPr>
            <p:nvPr/>
          </p:nvSpPr>
          <p:spPr bwMode="auto">
            <a:xfrm>
              <a:off x="2073" y="256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34"/>
            <p:cNvSpPr>
              <a:spLocks noChangeShapeType="1"/>
            </p:cNvSpPr>
            <p:nvPr/>
          </p:nvSpPr>
          <p:spPr bwMode="auto">
            <a:xfrm>
              <a:off x="2989" y="2568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Rectangle 35"/>
            <p:cNvSpPr>
              <a:spLocks noChangeArrowheads="1"/>
            </p:cNvSpPr>
            <p:nvPr/>
          </p:nvSpPr>
          <p:spPr bwMode="auto">
            <a:xfrm>
              <a:off x="2155" y="2308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x</a:t>
              </a:r>
            </a:p>
          </p:txBody>
        </p:sp>
        <p:sp>
          <p:nvSpPr>
            <p:cNvPr id="25640" name="Rectangle 36"/>
            <p:cNvSpPr>
              <a:spLocks noChangeArrowheads="1"/>
            </p:cNvSpPr>
            <p:nvPr/>
          </p:nvSpPr>
          <p:spPr bwMode="auto">
            <a:xfrm>
              <a:off x="3094" y="2281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y</a:t>
              </a:r>
            </a:p>
          </p:txBody>
        </p:sp>
        <p:sp>
          <p:nvSpPr>
            <p:cNvPr id="25641" name="Line 37"/>
            <p:cNvSpPr>
              <a:spLocks noChangeShapeType="1"/>
            </p:cNvSpPr>
            <p:nvPr/>
          </p:nvSpPr>
          <p:spPr bwMode="auto">
            <a:xfrm>
              <a:off x="2519" y="256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Line 38"/>
            <p:cNvSpPr>
              <a:spLocks noChangeShapeType="1"/>
            </p:cNvSpPr>
            <p:nvPr/>
          </p:nvSpPr>
          <p:spPr bwMode="auto">
            <a:xfrm>
              <a:off x="3460" y="2580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Freeform 39"/>
            <p:cNvSpPr>
              <a:spLocks/>
            </p:cNvSpPr>
            <p:nvPr/>
          </p:nvSpPr>
          <p:spPr bwMode="auto">
            <a:xfrm>
              <a:off x="2053" y="2113"/>
              <a:ext cx="1380" cy="451"/>
            </a:xfrm>
            <a:custGeom>
              <a:avLst/>
              <a:gdLst>
                <a:gd name="T0" fmla="*/ 1380 w 1380"/>
                <a:gd name="T1" fmla="*/ 451 h 451"/>
                <a:gd name="T2" fmla="*/ 1015 w 1380"/>
                <a:gd name="T3" fmla="*/ 103 h 451"/>
                <a:gd name="T4" fmla="*/ 366 w 1380"/>
                <a:gd name="T5" fmla="*/ 58 h 451"/>
                <a:gd name="T6" fmla="*/ 0 w 1380"/>
                <a:gd name="T7" fmla="*/ 451 h 4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0"/>
                <a:gd name="T13" fmla="*/ 0 h 451"/>
                <a:gd name="T14" fmla="*/ 1380 w 1380"/>
                <a:gd name="T15" fmla="*/ 451 h 4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0" h="451">
                  <a:moveTo>
                    <a:pt x="1380" y="451"/>
                  </a:moveTo>
                  <a:cubicBezTo>
                    <a:pt x="1282" y="310"/>
                    <a:pt x="1184" y="169"/>
                    <a:pt x="1015" y="103"/>
                  </a:cubicBezTo>
                  <a:cubicBezTo>
                    <a:pt x="846" y="37"/>
                    <a:pt x="535" y="0"/>
                    <a:pt x="366" y="58"/>
                  </a:cubicBezTo>
                  <a:cubicBezTo>
                    <a:pt x="197" y="116"/>
                    <a:pt x="61" y="385"/>
                    <a:pt x="0" y="45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40"/>
            <p:cNvSpPr>
              <a:spLocks/>
            </p:cNvSpPr>
            <p:nvPr/>
          </p:nvSpPr>
          <p:spPr bwMode="auto">
            <a:xfrm>
              <a:off x="2533" y="2569"/>
              <a:ext cx="448" cy="230"/>
            </a:xfrm>
            <a:custGeom>
              <a:avLst/>
              <a:gdLst>
                <a:gd name="T0" fmla="*/ 0 w 448"/>
                <a:gd name="T1" fmla="*/ 88 h 157"/>
                <a:gd name="T2" fmla="*/ 155 w 448"/>
                <a:gd name="T3" fmla="*/ 1534 h 157"/>
                <a:gd name="T4" fmla="*/ 448 w 448"/>
                <a:gd name="T5" fmla="*/ 0 h 157"/>
                <a:gd name="T6" fmla="*/ 0 60000 65536"/>
                <a:gd name="T7" fmla="*/ 0 60000 65536"/>
                <a:gd name="T8" fmla="*/ 0 60000 65536"/>
                <a:gd name="T9" fmla="*/ 0 w 448"/>
                <a:gd name="T10" fmla="*/ 0 h 157"/>
                <a:gd name="T11" fmla="*/ 448 w 448"/>
                <a:gd name="T12" fmla="*/ 157 h 1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8" h="157">
                  <a:moveTo>
                    <a:pt x="0" y="9"/>
                  </a:moveTo>
                  <a:cubicBezTo>
                    <a:pt x="40" y="83"/>
                    <a:pt x="80" y="157"/>
                    <a:pt x="155" y="155"/>
                  </a:cubicBezTo>
                  <a:cubicBezTo>
                    <a:pt x="230" y="153"/>
                    <a:pt x="399" y="26"/>
                    <a:pt x="448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1" name="Group 41"/>
          <p:cNvGrpSpPr>
            <a:grpSpLocks/>
          </p:cNvGrpSpPr>
          <p:nvPr/>
        </p:nvGrpSpPr>
        <p:grpSpPr bwMode="auto">
          <a:xfrm>
            <a:off x="1854200" y="3543300"/>
            <a:ext cx="4938713" cy="1333500"/>
            <a:chOff x="1168" y="2160"/>
            <a:chExt cx="3111" cy="840"/>
          </a:xfrm>
        </p:grpSpPr>
        <p:sp>
          <p:nvSpPr>
            <p:cNvPr id="25624" name="Line 42"/>
            <p:cNvSpPr>
              <a:spLocks noChangeShapeType="1"/>
            </p:cNvSpPr>
            <p:nvPr/>
          </p:nvSpPr>
          <p:spPr bwMode="auto">
            <a:xfrm>
              <a:off x="1168" y="2671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43"/>
            <p:cNvSpPr>
              <a:spLocks noChangeShapeType="1"/>
            </p:cNvSpPr>
            <p:nvPr/>
          </p:nvSpPr>
          <p:spPr bwMode="auto">
            <a:xfrm>
              <a:off x="1639" y="2666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44"/>
            <p:cNvSpPr>
              <a:spLocks noChangeShapeType="1"/>
            </p:cNvSpPr>
            <p:nvPr/>
          </p:nvSpPr>
          <p:spPr bwMode="auto">
            <a:xfrm>
              <a:off x="2555" y="2670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Rectangle 45"/>
            <p:cNvSpPr>
              <a:spLocks noChangeArrowheads="1"/>
            </p:cNvSpPr>
            <p:nvPr/>
          </p:nvSpPr>
          <p:spPr bwMode="auto">
            <a:xfrm>
              <a:off x="1721" y="2592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x</a:t>
              </a:r>
            </a:p>
          </p:txBody>
        </p:sp>
        <p:sp>
          <p:nvSpPr>
            <p:cNvPr id="25628" name="Rectangle 46"/>
            <p:cNvSpPr>
              <a:spLocks noChangeArrowheads="1"/>
            </p:cNvSpPr>
            <p:nvPr/>
          </p:nvSpPr>
          <p:spPr bwMode="auto">
            <a:xfrm>
              <a:off x="2660" y="238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y</a:t>
              </a:r>
            </a:p>
          </p:txBody>
        </p:sp>
        <p:sp>
          <p:nvSpPr>
            <p:cNvPr id="25629" name="Line 47"/>
            <p:cNvSpPr>
              <a:spLocks noChangeShapeType="1"/>
            </p:cNvSpPr>
            <p:nvPr/>
          </p:nvSpPr>
          <p:spPr bwMode="auto">
            <a:xfrm>
              <a:off x="2085" y="2666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48"/>
            <p:cNvSpPr>
              <a:spLocks noChangeShapeType="1"/>
            </p:cNvSpPr>
            <p:nvPr/>
          </p:nvSpPr>
          <p:spPr bwMode="auto">
            <a:xfrm>
              <a:off x="3373" y="2656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Rectangle 49"/>
            <p:cNvSpPr>
              <a:spLocks noChangeArrowheads="1"/>
            </p:cNvSpPr>
            <p:nvPr/>
          </p:nvSpPr>
          <p:spPr bwMode="auto">
            <a:xfrm>
              <a:off x="3478" y="2369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y</a:t>
              </a:r>
            </a:p>
          </p:txBody>
        </p:sp>
        <p:sp>
          <p:nvSpPr>
            <p:cNvPr id="25632" name="Line 50"/>
            <p:cNvSpPr>
              <a:spLocks noChangeShapeType="1"/>
            </p:cNvSpPr>
            <p:nvPr/>
          </p:nvSpPr>
          <p:spPr bwMode="auto">
            <a:xfrm>
              <a:off x="3822" y="266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51"/>
            <p:cNvSpPr>
              <a:spLocks noChangeShapeType="1"/>
            </p:cNvSpPr>
            <p:nvPr/>
          </p:nvSpPr>
          <p:spPr bwMode="auto">
            <a:xfrm>
              <a:off x="1632" y="2544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52"/>
            <p:cNvSpPr>
              <a:spLocks/>
            </p:cNvSpPr>
            <p:nvPr/>
          </p:nvSpPr>
          <p:spPr bwMode="auto">
            <a:xfrm>
              <a:off x="1632" y="2160"/>
              <a:ext cx="1392" cy="528"/>
            </a:xfrm>
            <a:custGeom>
              <a:avLst/>
              <a:gdLst>
                <a:gd name="T0" fmla="*/ 1392 w 1392"/>
                <a:gd name="T1" fmla="*/ 528 h 528"/>
                <a:gd name="T2" fmla="*/ 1200 w 1392"/>
                <a:gd name="T3" fmla="*/ 96 h 528"/>
                <a:gd name="T4" fmla="*/ 336 w 1392"/>
                <a:gd name="T5" fmla="*/ 48 h 528"/>
                <a:gd name="T6" fmla="*/ 0 w 1392"/>
                <a:gd name="T7" fmla="*/ 384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528"/>
                <a:gd name="T14" fmla="*/ 1392 w 1392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528">
                  <a:moveTo>
                    <a:pt x="1392" y="528"/>
                  </a:moveTo>
                  <a:cubicBezTo>
                    <a:pt x="1384" y="352"/>
                    <a:pt x="1376" y="176"/>
                    <a:pt x="1200" y="96"/>
                  </a:cubicBezTo>
                  <a:cubicBezTo>
                    <a:pt x="1024" y="16"/>
                    <a:pt x="536" y="0"/>
                    <a:pt x="336" y="48"/>
                  </a:cubicBezTo>
                  <a:cubicBezTo>
                    <a:pt x="136" y="96"/>
                    <a:pt x="56" y="328"/>
                    <a:pt x="0" y="38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53"/>
            <p:cNvSpPr>
              <a:spLocks/>
            </p:cNvSpPr>
            <p:nvPr/>
          </p:nvSpPr>
          <p:spPr bwMode="auto">
            <a:xfrm>
              <a:off x="2064" y="2544"/>
              <a:ext cx="1344" cy="456"/>
            </a:xfrm>
            <a:custGeom>
              <a:avLst/>
              <a:gdLst>
                <a:gd name="T0" fmla="*/ 0 w 1344"/>
                <a:gd name="T1" fmla="*/ 0 h 456"/>
                <a:gd name="T2" fmla="*/ 144 w 1344"/>
                <a:gd name="T3" fmla="*/ 240 h 456"/>
                <a:gd name="T4" fmla="*/ 672 w 1344"/>
                <a:gd name="T5" fmla="*/ 432 h 456"/>
                <a:gd name="T6" fmla="*/ 1056 w 1344"/>
                <a:gd name="T7" fmla="*/ 384 h 456"/>
                <a:gd name="T8" fmla="*/ 1344 w 1344"/>
                <a:gd name="T9" fmla="*/ 9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4"/>
                <a:gd name="T16" fmla="*/ 0 h 456"/>
                <a:gd name="T17" fmla="*/ 1344 w 1344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4" h="456">
                  <a:moveTo>
                    <a:pt x="0" y="0"/>
                  </a:moveTo>
                  <a:cubicBezTo>
                    <a:pt x="16" y="84"/>
                    <a:pt x="32" y="168"/>
                    <a:pt x="144" y="240"/>
                  </a:cubicBezTo>
                  <a:cubicBezTo>
                    <a:pt x="256" y="312"/>
                    <a:pt x="520" y="408"/>
                    <a:pt x="672" y="432"/>
                  </a:cubicBezTo>
                  <a:cubicBezTo>
                    <a:pt x="824" y="456"/>
                    <a:pt x="944" y="440"/>
                    <a:pt x="1056" y="384"/>
                  </a:cubicBezTo>
                  <a:cubicBezTo>
                    <a:pt x="1168" y="328"/>
                    <a:pt x="1296" y="144"/>
                    <a:pt x="1344" y="9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2" name="Group 54"/>
          <p:cNvGrpSpPr>
            <a:grpSpLocks/>
          </p:cNvGrpSpPr>
          <p:nvPr/>
        </p:nvGrpSpPr>
        <p:grpSpPr bwMode="auto">
          <a:xfrm>
            <a:off x="685800" y="5029200"/>
            <a:ext cx="3621088" cy="1257300"/>
            <a:chOff x="432" y="3168"/>
            <a:chExt cx="2281" cy="792"/>
          </a:xfrm>
        </p:grpSpPr>
        <p:sp>
          <p:nvSpPr>
            <p:cNvPr id="25614" name="Line 55"/>
            <p:cNvSpPr>
              <a:spLocks noChangeShapeType="1"/>
            </p:cNvSpPr>
            <p:nvPr/>
          </p:nvSpPr>
          <p:spPr bwMode="auto">
            <a:xfrm>
              <a:off x="432" y="362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56"/>
            <p:cNvSpPr>
              <a:spLocks noChangeShapeType="1"/>
            </p:cNvSpPr>
            <p:nvPr/>
          </p:nvSpPr>
          <p:spPr bwMode="auto">
            <a:xfrm>
              <a:off x="903" y="3619"/>
              <a:ext cx="45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57"/>
            <p:cNvSpPr>
              <a:spLocks noChangeShapeType="1"/>
            </p:cNvSpPr>
            <p:nvPr/>
          </p:nvSpPr>
          <p:spPr bwMode="auto">
            <a:xfrm>
              <a:off x="1819" y="3623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58"/>
            <p:cNvSpPr>
              <a:spLocks noChangeArrowheads="1"/>
            </p:cNvSpPr>
            <p:nvPr/>
          </p:nvSpPr>
          <p:spPr bwMode="auto">
            <a:xfrm>
              <a:off x="985" y="3363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x</a:t>
              </a:r>
            </a:p>
          </p:txBody>
        </p:sp>
        <p:sp>
          <p:nvSpPr>
            <p:cNvPr id="25618" name="Rectangle 59"/>
            <p:cNvSpPr>
              <a:spLocks noChangeArrowheads="1"/>
            </p:cNvSpPr>
            <p:nvPr/>
          </p:nvSpPr>
          <p:spPr bwMode="auto">
            <a:xfrm>
              <a:off x="1924" y="3336"/>
              <a:ext cx="212" cy="28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2400">
                  <a:cs typeface="Arial" charset="0"/>
                </a:rPr>
                <a:t>y</a:t>
              </a:r>
            </a:p>
          </p:txBody>
        </p:sp>
        <p:sp>
          <p:nvSpPr>
            <p:cNvPr id="25619" name="Line 60"/>
            <p:cNvSpPr>
              <a:spLocks noChangeShapeType="1"/>
            </p:cNvSpPr>
            <p:nvPr/>
          </p:nvSpPr>
          <p:spPr bwMode="auto">
            <a:xfrm>
              <a:off x="1349" y="3619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61"/>
            <p:cNvSpPr>
              <a:spLocks noChangeShapeType="1"/>
            </p:cNvSpPr>
            <p:nvPr/>
          </p:nvSpPr>
          <p:spPr bwMode="auto">
            <a:xfrm>
              <a:off x="2256" y="3744"/>
              <a:ext cx="45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62"/>
            <p:cNvSpPr>
              <a:spLocks/>
            </p:cNvSpPr>
            <p:nvPr/>
          </p:nvSpPr>
          <p:spPr bwMode="auto">
            <a:xfrm>
              <a:off x="883" y="3168"/>
              <a:ext cx="1380" cy="451"/>
            </a:xfrm>
            <a:custGeom>
              <a:avLst/>
              <a:gdLst>
                <a:gd name="T0" fmla="*/ 1380 w 1380"/>
                <a:gd name="T1" fmla="*/ 451 h 451"/>
                <a:gd name="T2" fmla="*/ 1015 w 1380"/>
                <a:gd name="T3" fmla="*/ 103 h 451"/>
                <a:gd name="T4" fmla="*/ 366 w 1380"/>
                <a:gd name="T5" fmla="*/ 58 h 451"/>
                <a:gd name="T6" fmla="*/ 0 w 1380"/>
                <a:gd name="T7" fmla="*/ 451 h 4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0"/>
                <a:gd name="T13" fmla="*/ 0 h 451"/>
                <a:gd name="T14" fmla="*/ 1380 w 1380"/>
                <a:gd name="T15" fmla="*/ 451 h 4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0" h="451">
                  <a:moveTo>
                    <a:pt x="1380" y="451"/>
                  </a:moveTo>
                  <a:cubicBezTo>
                    <a:pt x="1282" y="310"/>
                    <a:pt x="1184" y="169"/>
                    <a:pt x="1015" y="103"/>
                  </a:cubicBezTo>
                  <a:cubicBezTo>
                    <a:pt x="846" y="37"/>
                    <a:pt x="535" y="0"/>
                    <a:pt x="366" y="58"/>
                  </a:cubicBezTo>
                  <a:cubicBezTo>
                    <a:pt x="197" y="116"/>
                    <a:pt x="61" y="385"/>
                    <a:pt x="0" y="45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63"/>
            <p:cNvSpPr>
              <a:spLocks noChangeShapeType="1"/>
            </p:cNvSpPr>
            <p:nvPr/>
          </p:nvSpPr>
          <p:spPr bwMode="auto">
            <a:xfrm>
              <a:off x="1824" y="3744"/>
              <a:ext cx="457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 64"/>
            <p:cNvSpPr>
              <a:spLocks/>
            </p:cNvSpPr>
            <p:nvPr/>
          </p:nvSpPr>
          <p:spPr bwMode="auto">
            <a:xfrm>
              <a:off x="1344" y="3600"/>
              <a:ext cx="480" cy="360"/>
            </a:xfrm>
            <a:custGeom>
              <a:avLst/>
              <a:gdLst>
                <a:gd name="T0" fmla="*/ 0 w 432"/>
                <a:gd name="T1" fmla="*/ 0 h 360"/>
                <a:gd name="T2" fmla="*/ 271 w 432"/>
                <a:gd name="T3" fmla="*/ 336 h 360"/>
                <a:gd name="T4" fmla="*/ 812 w 432"/>
                <a:gd name="T5" fmla="*/ 144 h 360"/>
                <a:gd name="T6" fmla="*/ 0 60000 65536"/>
                <a:gd name="T7" fmla="*/ 0 60000 65536"/>
                <a:gd name="T8" fmla="*/ 0 60000 65536"/>
                <a:gd name="T9" fmla="*/ 0 w 432"/>
                <a:gd name="T10" fmla="*/ 0 h 360"/>
                <a:gd name="T11" fmla="*/ 432 w 432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360">
                  <a:moveTo>
                    <a:pt x="0" y="0"/>
                  </a:moveTo>
                  <a:cubicBezTo>
                    <a:pt x="36" y="156"/>
                    <a:pt x="72" y="312"/>
                    <a:pt x="144" y="336"/>
                  </a:cubicBezTo>
                  <a:cubicBezTo>
                    <a:pt x="216" y="360"/>
                    <a:pt x="384" y="176"/>
                    <a:pt x="43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3" name="Text Box 65"/>
          <p:cNvSpPr txBox="1">
            <a:spLocks noChangeArrowheads="1"/>
          </p:cNvSpPr>
          <p:nvPr/>
        </p:nvSpPr>
        <p:spPr bwMode="auto">
          <a:xfrm>
            <a:off x="458788" y="6156325"/>
            <a:ext cx="7402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Pevzner et al (Genome Research, 2004) – efficient construction </a:t>
            </a:r>
          </a:p>
          <a:p>
            <a:pPr algn="l"/>
            <a:r>
              <a:rPr lang="en-US" sz="2000">
                <a:latin typeface="Arial" charset="0"/>
                <a:cs typeface="Arial" charset="0"/>
              </a:rPr>
              <a:t>of A-Bruijn graphs from noisy gluing instruction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7696200" cy="1143000"/>
          </a:xfrm>
        </p:spPr>
        <p:txBody>
          <a:bodyPr/>
          <a:lstStyle/>
          <a:p>
            <a:pPr eaLnBrk="1" hangingPunct="1"/>
            <a:r>
              <a:rPr lang="en-US" sz="2800" b="1" smtClean="0"/>
              <a:t>Protein Sequencing with Eulerian Approach</a:t>
            </a:r>
            <a:r>
              <a:rPr lang="en-US" smtClean="0"/>
              <a:t> </a:t>
            </a:r>
          </a:p>
        </p:txBody>
      </p:sp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3267075" y="1355725"/>
          <a:ext cx="1249363" cy="1625600"/>
        </p:xfrm>
        <a:graphic>
          <a:graphicData uri="http://schemas.openxmlformats.org/presentationml/2006/ole">
            <p:oleObj spid="_x0000_s26626" name="Visio" r:id="rId4" imgW="4526692" imgH="5888101" progId="Visio.Drawing.11">
              <p:embed/>
            </p:oleObj>
          </a:graphicData>
        </a:graphic>
      </p:graphicFrame>
      <p:graphicFrame>
        <p:nvGraphicFramePr>
          <p:cNvPr id="26627" name="Object 4"/>
          <p:cNvGraphicFramePr>
            <a:graphicFrameLocks noChangeAspect="1"/>
          </p:cNvGraphicFramePr>
          <p:nvPr/>
        </p:nvGraphicFramePr>
        <p:xfrm>
          <a:off x="4883150" y="1355725"/>
          <a:ext cx="1349375" cy="1627188"/>
        </p:xfrm>
        <a:graphic>
          <a:graphicData uri="http://schemas.openxmlformats.org/presentationml/2006/ole">
            <p:oleObj spid="_x0000_s26627" name="Visio" r:id="rId5" imgW="4891422" imgH="5893877" progId="Visio.Drawing.11">
              <p:embed/>
            </p:oleObj>
          </a:graphicData>
        </a:graphic>
      </p:graphicFrame>
      <p:graphicFrame>
        <p:nvGraphicFramePr>
          <p:cNvPr id="26628" name="Object 5"/>
          <p:cNvGraphicFramePr>
            <a:graphicFrameLocks noChangeAspect="1"/>
          </p:cNvGraphicFramePr>
          <p:nvPr/>
        </p:nvGraphicFramePr>
        <p:xfrm>
          <a:off x="6600825" y="1355725"/>
          <a:ext cx="1571625" cy="1625600"/>
        </p:xfrm>
        <a:graphic>
          <a:graphicData uri="http://schemas.openxmlformats.org/presentationml/2006/ole">
            <p:oleObj spid="_x0000_s26628" name="Visio" r:id="rId6" imgW="5692243" imgH="5889184" progId="Visio.Drawing.11">
              <p:embed/>
            </p:oleObj>
          </a:graphicData>
        </a:graphic>
      </p:graphicFrame>
      <p:graphicFrame>
        <p:nvGraphicFramePr>
          <p:cNvPr id="26629" name="Object 6"/>
          <p:cNvGraphicFramePr>
            <a:graphicFrameLocks noChangeAspect="1"/>
          </p:cNvGraphicFramePr>
          <p:nvPr/>
        </p:nvGraphicFramePr>
        <p:xfrm>
          <a:off x="1562100" y="3521075"/>
          <a:ext cx="6096000" cy="1570038"/>
        </p:xfrm>
        <a:graphic>
          <a:graphicData uri="http://schemas.openxmlformats.org/presentationml/2006/ole">
            <p:oleObj spid="_x0000_s26629" name="Visio" r:id="rId7" imgW="13635578" imgH="3514158" progId="Visio.Drawing.11">
              <p:embed/>
            </p:oleObj>
          </a:graphicData>
        </a:graphic>
      </p:graphicFrame>
      <p:graphicFrame>
        <p:nvGraphicFramePr>
          <p:cNvPr id="26630" name="Object 7"/>
          <p:cNvGraphicFramePr>
            <a:graphicFrameLocks noChangeAspect="1"/>
          </p:cNvGraphicFramePr>
          <p:nvPr/>
        </p:nvGraphicFramePr>
        <p:xfrm>
          <a:off x="1533525" y="5681663"/>
          <a:ext cx="6096000" cy="887412"/>
        </p:xfrm>
        <a:graphic>
          <a:graphicData uri="http://schemas.openxmlformats.org/presentationml/2006/ole">
            <p:oleObj spid="_x0000_s26630" name="Visio" r:id="rId8" imgW="13459700" imgH="1958368" progId="Visio.Drawing.11">
              <p:embed/>
            </p:oleObj>
          </a:graphicData>
        </a:graphic>
      </p:graphicFrame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50850" y="1419225"/>
            <a:ext cx="2524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u="sng">
                <a:cs typeface="Arial" charset="0"/>
              </a:rPr>
              <a:t>Stage 1</a:t>
            </a:r>
            <a:r>
              <a:rPr lang="en-US" sz="1800">
                <a:cs typeface="Arial" charset="0"/>
              </a:rPr>
              <a:t>: Generate spectral pairs using approach in Bandeira et al., PNAS 2007 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88950" y="3038475"/>
            <a:ext cx="827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b="1" u="sng">
                <a:cs typeface="Arial" charset="0"/>
              </a:rPr>
              <a:t>Stage 2</a:t>
            </a:r>
            <a:r>
              <a:rPr lang="en-US" sz="1800">
                <a:cs typeface="Arial" charset="0"/>
              </a:rPr>
              <a:t>: ‘Glue’ peaks in spectral pairs using approach in P.P. et al., Genome Res., 2004 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46100" y="5248275"/>
            <a:ext cx="833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b="1" u="sng">
                <a:cs typeface="Arial" charset="0"/>
              </a:rPr>
              <a:t>Stage 3</a:t>
            </a:r>
            <a:r>
              <a:rPr lang="en-US" sz="1800">
                <a:cs typeface="Arial" charset="0"/>
              </a:rPr>
              <a:t>: Sequencing on the A-Bruijn graph using approach in Bandeira et al., MCP 2007</a:t>
            </a:r>
          </a:p>
        </p:txBody>
      </p:sp>
      <p:pic>
        <p:nvPicPr>
          <p:cNvPr id="26635" name="Picture 11" descr="mod_puzzle_abstract_scal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0"/>
            <a:ext cx="1524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2114" name="Object 2"/>
          <p:cNvGraphicFramePr>
            <a:graphicFrameLocks noChangeAspect="1"/>
          </p:cNvGraphicFramePr>
          <p:nvPr/>
        </p:nvGraphicFramePr>
        <p:xfrm>
          <a:off x="1193800" y="1458913"/>
          <a:ext cx="6589713" cy="4565650"/>
        </p:xfrm>
        <a:graphic>
          <a:graphicData uri="http://schemas.openxmlformats.org/presentationml/2006/ole">
            <p:oleObj spid="_x0000_s27650" name="Visio" r:id="rId3" imgW="6589652" imgH="4565553" progId="Visio.Drawing.11">
              <p:embed/>
            </p:oleObj>
          </a:graphicData>
        </a:graphic>
      </p:graphicFrame>
      <p:graphicFrame>
        <p:nvGraphicFramePr>
          <p:cNvPr id="602115" name="Object 3"/>
          <p:cNvGraphicFramePr>
            <a:graphicFrameLocks noChangeAspect="1"/>
          </p:cNvGraphicFramePr>
          <p:nvPr/>
        </p:nvGraphicFramePr>
        <p:xfrm>
          <a:off x="1160463" y="1854200"/>
          <a:ext cx="6632575" cy="3854450"/>
        </p:xfrm>
        <a:graphic>
          <a:graphicData uri="http://schemas.openxmlformats.org/presentationml/2006/ole">
            <p:oleObj spid="_x0000_s27651" name="Visio" r:id="rId4" imgW="6365120" imgH="4064768" progId="Visio.Drawing.11">
              <p:embed/>
            </p:oleObj>
          </a:graphicData>
        </a:graphic>
      </p:graphicFrame>
      <p:graphicFrame>
        <p:nvGraphicFramePr>
          <p:cNvPr id="602116" name="Object 4"/>
          <p:cNvGraphicFramePr>
            <a:graphicFrameLocks noChangeAspect="1"/>
          </p:cNvGraphicFramePr>
          <p:nvPr/>
        </p:nvGraphicFramePr>
        <p:xfrm>
          <a:off x="1162050" y="1835150"/>
          <a:ext cx="6659563" cy="3894138"/>
        </p:xfrm>
        <a:graphic>
          <a:graphicData uri="http://schemas.openxmlformats.org/presentationml/2006/ole">
            <p:oleObj spid="_x0000_s27652" name="Visio" r:id="rId5" imgW="6663536" imgH="3884601" progId="Visio.Drawing.11">
              <p:embed/>
            </p:oleObj>
          </a:graphicData>
        </a:graphic>
      </p:graphicFrame>
      <p:sp>
        <p:nvSpPr>
          <p:cNvPr id="276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28 aa protein contig, 24 spectra</a:t>
            </a:r>
          </a:p>
        </p:txBody>
      </p:sp>
      <p:grpSp>
        <p:nvGrpSpPr>
          <p:cNvPr id="27655" name="Group 6"/>
          <p:cNvGrpSpPr>
            <a:grpSpLocks/>
          </p:cNvGrpSpPr>
          <p:nvPr/>
        </p:nvGrpSpPr>
        <p:grpSpPr bwMode="auto">
          <a:xfrm>
            <a:off x="7781925" y="-238125"/>
            <a:ext cx="1362075" cy="1638300"/>
            <a:chOff x="1824" y="633"/>
            <a:chExt cx="2834" cy="2849"/>
          </a:xfrm>
        </p:grpSpPr>
        <p:sp>
          <p:nvSpPr>
            <p:cNvPr id="27660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602123" name="Object 11"/>
          <p:cNvGraphicFramePr>
            <a:graphicFrameLocks noChangeAspect="1"/>
          </p:cNvGraphicFramePr>
          <p:nvPr/>
        </p:nvGraphicFramePr>
        <p:xfrm>
          <a:off x="1179513" y="1854200"/>
          <a:ext cx="5070475" cy="3854450"/>
        </p:xfrm>
        <a:graphic>
          <a:graphicData uri="http://schemas.openxmlformats.org/presentationml/2006/ole">
            <p:oleObj spid="_x0000_s27653" name="Visio" r:id="rId6" imgW="5071264" imgH="4064768" progId="Visio.Drawing.11">
              <p:embed/>
            </p:oleObj>
          </a:graphicData>
        </a:graphic>
      </p:graphicFrame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9850" y="2195513"/>
            <a:ext cx="8975725" cy="942975"/>
            <a:chOff x="44" y="1383"/>
            <a:chExt cx="5654" cy="594"/>
          </a:xfrm>
        </p:grpSpPr>
        <p:sp>
          <p:nvSpPr>
            <p:cNvPr id="27657" name="Rectangle 13"/>
            <p:cNvSpPr>
              <a:spLocks noChangeArrowheads="1"/>
            </p:cNvSpPr>
            <p:nvPr/>
          </p:nvSpPr>
          <p:spPr bwMode="auto">
            <a:xfrm>
              <a:off x="56" y="1383"/>
              <a:ext cx="5642" cy="59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Text Box 14"/>
            <p:cNvSpPr txBox="1">
              <a:spLocks noChangeArrowheads="1"/>
            </p:cNvSpPr>
            <p:nvPr/>
          </p:nvSpPr>
          <p:spPr bwMode="auto">
            <a:xfrm>
              <a:off x="44" y="1486"/>
              <a:ext cx="432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                 GRHS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L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FHPEDTG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K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VF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K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VSHSFPHP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L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YDMS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LLK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NRF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L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RPGDDSSHD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L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M</a:t>
              </a:r>
              <a:r>
                <a:rPr lang="en-US" sz="1300" i="1">
                  <a:latin typeface="Bookman Old Style" pitchFamily="18" charset="0"/>
                  <a:cs typeface="Courier New" pitchFamily="49" charset="0"/>
                </a:rPr>
                <a:t>LL</a:t>
              </a:r>
              <a:r>
                <a:rPr lang="en-US" sz="1300">
                  <a:latin typeface="Bookman Old Style" pitchFamily="18" charset="0"/>
                  <a:cs typeface="Courier New" pitchFamily="49" charset="0"/>
                </a:rPr>
                <a:t>R</a:t>
              </a:r>
            </a:p>
          </p:txBody>
        </p:sp>
        <p:sp>
          <p:nvSpPr>
            <p:cNvPr id="27659" name="Rectangle 15"/>
            <p:cNvSpPr>
              <a:spLocks noChangeArrowheads="1"/>
            </p:cNvSpPr>
            <p:nvPr/>
          </p:nvSpPr>
          <p:spPr bwMode="auto">
            <a:xfrm>
              <a:off x="269" y="1663"/>
              <a:ext cx="3675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/>
              <a:r>
                <a:rPr lang="en-US" sz="1700" i="1">
                  <a:cs typeface="Arial" charset="0"/>
                </a:rPr>
                <a:t>         50 amino acids long protein contig of 92 assembled spectra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2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2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02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Sequencing Snake Venoms 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2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Venom dataset from western</a:t>
            </a:r>
            <a:r>
              <a:rPr lang="en-US" sz="2400" smtClean="0"/>
              <a:t> </a:t>
            </a:r>
            <a:r>
              <a:rPr lang="en-US" sz="2800" smtClean="0"/>
              <a:t>diamondback rattlesnake generated by Karl Clauser at Broad Institute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Mixture of ~30 proteins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Digestion with: trypsin, chymotrypsin, Asp-N, Glu-C</a:t>
            </a:r>
          </a:p>
        </p:txBody>
      </p:sp>
      <p:pic>
        <p:nvPicPr>
          <p:cNvPr id="235524" name="Picture 4" descr="Crotalus%20atrox%20Kopf%20het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8125" y="4475163"/>
            <a:ext cx="304006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-168275" y="0"/>
            <a:ext cx="8229600" cy="990600"/>
          </a:xfrm>
        </p:spPr>
        <p:txBody>
          <a:bodyPr/>
          <a:lstStyle/>
          <a:p>
            <a:pPr eaLnBrk="1" hangingPunct="1"/>
            <a:r>
              <a:rPr lang="en-US" b="1" smtClean="0"/>
              <a:t>Sequencing Catrocollastatin 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52850"/>
            <a:ext cx="7772400" cy="698500"/>
          </a:xfrm>
        </p:spPr>
        <p:txBody>
          <a:bodyPr/>
          <a:lstStyle/>
          <a:p>
            <a:pPr marL="469900" indent="-469900" eaLnBrk="1" hangingPunct="1"/>
            <a:r>
              <a:rPr lang="en-US" sz="2400" smtClean="0">
                <a:solidFill>
                  <a:srgbClr val="00CC00"/>
                </a:solidFill>
              </a:rPr>
              <a:t>321 correct</a:t>
            </a:r>
            <a:r>
              <a:rPr lang="en-US" sz="2400" smtClean="0"/>
              <a:t>/ </a:t>
            </a:r>
            <a:r>
              <a:rPr lang="en-US" sz="2400" smtClean="0">
                <a:solidFill>
                  <a:srgbClr val="FF0000"/>
                </a:solidFill>
              </a:rPr>
              <a:t>11 incorrect</a:t>
            </a:r>
            <a:r>
              <a:rPr lang="en-US" sz="2400" smtClean="0"/>
              <a:t> amino acid calls</a:t>
            </a:r>
            <a:endParaRPr lang="en-US" sz="2400" smtClean="0">
              <a:solidFill>
                <a:srgbClr val="FF0000"/>
              </a:solidFill>
            </a:endParaRPr>
          </a:p>
          <a:p>
            <a:pPr marL="469900" indent="-469900" eaLnBrk="1" hangingPunct="1"/>
            <a:r>
              <a:rPr lang="en-US" sz="2400" smtClean="0"/>
              <a:t>Longest contiguous stretch – 108 amino acids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846138" y="4454525"/>
            <a:ext cx="73247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 algn="l">
              <a:lnSpc>
                <a:spcPct val="80000"/>
              </a:lnSpc>
              <a:spcBef>
                <a:spcPct val="20000"/>
              </a:spcBef>
            </a:pPr>
            <a:endParaRPr kumimoji="1" lang="en-US" sz="2400"/>
          </a:p>
          <a:p>
            <a:pPr marL="469900" indent="-469900" algn="l">
              <a:lnSpc>
                <a:spcPct val="80000"/>
              </a:lnSpc>
              <a:spcBef>
                <a:spcPct val="20000"/>
              </a:spcBef>
            </a:pPr>
            <a:r>
              <a:rPr kumimoji="1" lang="en-US" sz="2400">
                <a:sym typeface="Symbol" pitchFamily="18" charset="2"/>
              </a:rPr>
              <a:t> Over 2100 amino acid reconstructed</a:t>
            </a:r>
          </a:p>
          <a:p>
            <a:pPr marL="469900" indent="-469900" algn="l">
              <a:lnSpc>
                <a:spcPct val="80000"/>
              </a:lnSpc>
              <a:spcBef>
                <a:spcPct val="20000"/>
              </a:spcBef>
            </a:pPr>
            <a:r>
              <a:rPr kumimoji="1" lang="en-US" sz="2400">
                <a:sym typeface="Symbol" pitchFamily="18" charset="2"/>
              </a:rPr>
              <a:t> </a:t>
            </a:r>
            <a:r>
              <a:rPr kumimoji="1" lang="en-US" sz="2400"/>
              <a:t>Identified 15 SNP variants</a:t>
            </a:r>
          </a:p>
          <a:p>
            <a:pPr marL="469900" indent="-469900" algn="l">
              <a:lnSpc>
                <a:spcPct val="80000"/>
              </a:lnSpc>
              <a:spcBef>
                <a:spcPct val="20000"/>
              </a:spcBef>
            </a:pPr>
            <a:endParaRPr kumimoji="1" lang="en-US" sz="2400">
              <a:sym typeface="Symbol" pitchFamily="18" charset="2"/>
            </a:endParaRPr>
          </a:p>
        </p:txBody>
      </p:sp>
      <p:graphicFrame>
        <p:nvGraphicFramePr>
          <p:cNvPr id="28674" name="Object 5"/>
          <p:cNvGraphicFramePr>
            <a:graphicFrameLocks noChangeAspect="1"/>
          </p:cNvGraphicFramePr>
          <p:nvPr/>
        </p:nvGraphicFramePr>
        <p:xfrm>
          <a:off x="-892175" y="1450975"/>
          <a:ext cx="10721975" cy="1814513"/>
        </p:xfrm>
        <a:graphic>
          <a:graphicData uri="http://schemas.openxmlformats.org/presentationml/2006/ole">
            <p:oleObj spid="_x0000_s28674" name="Visio" r:id="rId4" imgW="8074523" imgH="1366597" progId="Visio.Drawing.11">
              <p:embed/>
            </p:oleObj>
          </a:graphicData>
        </a:graphic>
      </p:graphicFrame>
      <p:pic>
        <p:nvPicPr>
          <p:cNvPr id="28678" name="Picture 6" descr="Crotalus%20atrox%20Kopf%20hete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0" y="0"/>
            <a:ext cx="15875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-168275" y="0"/>
            <a:ext cx="8229600" cy="990600"/>
          </a:xfrm>
        </p:spPr>
        <p:txBody>
          <a:bodyPr/>
          <a:lstStyle/>
          <a:p>
            <a:pPr eaLnBrk="1" hangingPunct="1"/>
            <a:r>
              <a:rPr lang="en-US" sz="4000" b="1" smtClean="0"/>
              <a:t>Sequencing Antibodies </a:t>
            </a:r>
            <a:br>
              <a:rPr lang="en-US" sz="4000" b="1" smtClean="0"/>
            </a:br>
            <a:r>
              <a:rPr lang="en-US" sz="2400" b="1" smtClean="0"/>
              <a:t>(collaboration with Genentech antibody sequencing group)</a:t>
            </a:r>
            <a:r>
              <a:rPr lang="en-US" sz="4000" b="1" smtClean="0"/>
              <a:t> </a:t>
            </a:r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0" y="862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698" name="Object 7"/>
          <p:cNvGraphicFramePr>
            <a:graphicFrameLocks noChangeAspect="1"/>
          </p:cNvGraphicFramePr>
          <p:nvPr/>
        </p:nvGraphicFramePr>
        <p:xfrm>
          <a:off x="555625" y="1171575"/>
          <a:ext cx="7772400" cy="5133975"/>
        </p:xfrm>
        <a:graphic>
          <a:graphicData uri="http://schemas.openxmlformats.org/presentationml/2006/ole">
            <p:oleObj spid="_x0000_s29698" r:id="rId3" imgW="7965260" imgH="5253447" progId="Visio.Drawing.11">
              <p:embed/>
            </p:oleObj>
          </a:graphicData>
        </a:graphic>
      </p:graphicFrame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2263" y="0"/>
            <a:ext cx="1201737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4694238" y="6262688"/>
            <a:ext cx="444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Bandeira et al., Nature Biotech,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Acknowledgements</a:t>
            </a:r>
            <a:br>
              <a:rPr lang="en-US" sz="4000" b="1" smtClean="0"/>
            </a:br>
            <a:r>
              <a:rPr lang="en-US" sz="4000" b="1" smtClean="0"/>
              <a:t>(short reads DNA sequencing)</a:t>
            </a:r>
          </a:p>
        </p:txBody>
      </p:sp>
      <p:pic>
        <p:nvPicPr>
          <p:cNvPr id="30724" name="Picture 4" descr="Mark Cha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3988" y="2247900"/>
            <a:ext cx="1428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30213" y="3851275"/>
            <a:ext cx="4294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>
                <a:latin typeface="Arial Narrow" pitchFamily="34" charset="0"/>
              </a:rPr>
              <a:t>          Mark Chaisson</a:t>
            </a:r>
          </a:p>
          <a:p>
            <a:pPr algn="l"/>
            <a:r>
              <a:rPr lang="en-US" sz="2400" b="1">
                <a:latin typeface="Arial Narrow" pitchFamily="34" charset="0"/>
              </a:rPr>
              <a:t>(now at Pacific Biosciences)</a:t>
            </a:r>
          </a:p>
        </p:txBody>
      </p:sp>
      <p:graphicFrame>
        <p:nvGraphicFramePr>
          <p:cNvPr id="30722" name="Object 6"/>
          <p:cNvGraphicFramePr>
            <a:graphicFrameLocks noChangeAspect="1"/>
          </p:cNvGraphicFramePr>
          <p:nvPr>
            <p:ph idx="1"/>
          </p:nvPr>
        </p:nvGraphicFramePr>
        <p:xfrm>
          <a:off x="6223000" y="2262188"/>
          <a:ext cx="1223963" cy="1374775"/>
        </p:xfrm>
        <a:graphic>
          <a:graphicData uri="http://schemas.openxmlformats.org/presentationml/2006/ole">
            <p:oleObj spid="_x0000_s30722" name="Image" r:id="rId5" imgW="594361" imgH="691546" progId="Photoshop.Image.7">
              <p:embed/>
            </p:oleObj>
          </a:graphicData>
        </a:graphic>
      </p:graphicFrame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418715" y="3854017"/>
            <a:ext cx="33513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latin typeface="Arial Narrow" pitchFamily="34" charset="0"/>
              </a:rPr>
              <a:t>	</a:t>
            </a:r>
            <a:r>
              <a:rPr lang="en-US" sz="2400" b="1" dirty="0" err="1" smtClean="0">
                <a:latin typeface="Arial Narrow" pitchFamily="34" charset="0"/>
              </a:rPr>
              <a:t>Dima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>
                <a:latin typeface="Arial Narrow" pitchFamily="34" charset="0"/>
              </a:rPr>
              <a:t>Brinza</a:t>
            </a:r>
            <a:endParaRPr lang="en-US" sz="2400" b="1" dirty="0">
              <a:latin typeface="Arial Narrow" pitchFamily="34" charset="0"/>
            </a:endParaRPr>
          </a:p>
          <a:p>
            <a:pPr algn="l"/>
            <a:r>
              <a:rPr lang="en-US" sz="2400" b="1" dirty="0">
                <a:latin typeface="Arial Narrow" pitchFamily="34" charset="0"/>
              </a:rPr>
              <a:t>(now </a:t>
            </a:r>
            <a:r>
              <a:rPr lang="en-US" sz="2400" b="1" dirty="0" smtClean="0">
                <a:latin typeface="Arial Narrow" pitchFamily="34" charset="0"/>
              </a:rPr>
              <a:t>at Life Technologies)</a:t>
            </a:r>
            <a:endParaRPr lang="en-US" sz="2400" b="1" dirty="0">
              <a:latin typeface="Arial Narrow" pitchFamily="34" charset="0"/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495300" y="4791075"/>
            <a:ext cx="8116888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Collaboration with Xiaohua Huang at UCSD Bioengineering (supported by NHGRI)</a:t>
            </a:r>
          </a:p>
          <a:p>
            <a:pPr>
              <a:spcBef>
                <a:spcPct val="50000"/>
              </a:spcBef>
            </a:pPr>
            <a:r>
              <a:rPr lang="en-US" sz="2400" b="1"/>
              <a:t>Collaborations with Joe Ecker lab at Salk (BAC sequencing data) and Illumina team (E.Coli sequencing data)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-241300"/>
            <a:ext cx="8247062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smtClean="0"/>
              <a:t>Fragment Assembly with (very) Short Reads (</a:t>
            </a:r>
            <a:r>
              <a:rPr lang="en-GB" sz="2800" b="1" i="1" smtClean="0"/>
              <a:t>k-mers</a:t>
            </a:r>
            <a:r>
              <a:rPr lang="en-GB" sz="2800" b="1" smtClean="0"/>
              <a:t>)</a:t>
            </a:r>
            <a:r>
              <a:rPr lang="en-GB" sz="4000" smtClean="0"/>
              <a:t> 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7800" y="706438"/>
            <a:ext cx="8745538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/>
              <a:t>P.P. (1989) </a:t>
            </a:r>
            <a:r>
              <a:rPr lang="en-US" sz="3200" i="1"/>
              <a:t>k</a:t>
            </a:r>
            <a:r>
              <a:rPr lang="en-US" sz="3200"/>
              <a:t>-mer DNA sequencing.</a:t>
            </a:r>
            <a:endParaRPr lang="en-US" sz="3200" i="1"/>
          </a:p>
          <a:p>
            <a:endParaRPr lang="en-US" sz="3200" i="1"/>
          </a:p>
          <a:p>
            <a:pPr algn="l"/>
            <a:r>
              <a:rPr lang="en-US" sz="3200" b="1"/>
              <a:t>Result</a:t>
            </a:r>
            <a:r>
              <a:rPr lang="en-US" sz="3200"/>
              <a:t>: An optimal Eulerian fragment assembly algorithm for SBH. </a:t>
            </a:r>
          </a:p>
          <a:p>
            <a:pPr algn="l"/>
            <a:endParaRPr kumimoji="1" lang="en-GB" i="1"/>
          </a:p>
          <a:p>
            <a:pPr algn="l"/>
            <a:r>
              <a:rPr kumimoji="1" lang="en-GB">
                <a:solidFill>
                  <a:srgbClr val="3333FF"/>
                </a:solidFill>
              </a:rPr>
              <a:t>Idury and Waterman (1995)</a:t>
            </a:r>
            <a:r>
              <a:rPr kumimoji="1" lang="en-GB"/>
              <a:t> </a:t>
            </a:r>
            <a:r>
              <a:rPr kumimoji="1" lang="en-GB" b="1">
                <a:solidFill>
                  <a:srgbClr val="3333FF"/>
                </a:solidFill>
              </a:rPr>
              <a:t>Mimicking Sanger sequencing as SBH reconstruction (</a:t>
            </a:r>
            <a:r>
              <a:rPr kumimoji="1" lang="en-GB">
                <a:solidFill>
                  <a:srgbClr val="3333FF"/>
                </a:solidFill>
              </a:rPr>
              <a:t>first Eulerian algorithm for fragment assembly) </a:t>
            </a:r>
          </a:p>
          <a:p>
            <a:pPr algn="l"/>
            <a:endParaRPr kumimoji="1" lang="en-GB"/>
          </a:p>
          <a:p>
            <a:pPr algn="l"/>
            <a:endParaRPr kumimoji="1" lang="en-GB"/>
          </a:p>
          <a:p>
            <a:pPr lvl="1" algn="l"/>
            <a:r>
              <a:rPr kumimoji="1" lang="en-GB" i="1"/>
              <a:t>    </a:t>
            </a:r>
            <a:endParaRPr kumimoji="1" lang="en-US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Acknowledgements</a:t>
            </a:r>
            <a:br>
              <a:rPr lang="en-US" sz="4000" b="1" smtClean="0"/>
            </a:br>
            <a:r>
              <a:rPr lang="en-US" sz="4000" b="1" smtClean="0"/>
              <a:t>(short reads DNA sequencing)</a:t>
            </a:r>
          </a:p>
        </p:txBody>
      </p:sp>
      <p:pic>
        <p:nvPicPr>
          <p:cNvPr id="31748" name="Picture 3" descr="Mark Cha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5988" y="2187575"/>
            <a:ext cx="1428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1938338" y="3714750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latin typeface="Arial Narrow" pitchFamily="34" charset="0"/>
              </a:rPr>
              <a:t>Mark Chaisson</a:t>
            </a:r>
          </a:p>
        </p:txBody>
      </p:sp>
      <p:graphicFrame>
        <p:nvGraphicFramePr>
          <p:cNvPr id="31746" name="Object 5"/>
          <p:cNvGraphicFramePr>
            <a:graphicFrameLocks noChangeAspect="1"/>
          </p:cNvGraphicFramePr>
          <p:nvPr>
            <p:ph idx="1"/>
          </p:nvPr>
        </p:nvGraphicFramePr>
        <p:xfrm>
          <a:off x="5476875" y="2168525"/>
          <a:ext cx="1223963" cy="1374775"/>
        </p:xfrm>
        <a:graphic>
          <a:graphicData uri="http://schemas.openxmlformats.org/presentationml/2006/ole">
            <p:oleObj spid="_x0000_s31746" name="Image" r:id="rId5" imgW="594361" imgH="691546" progId="Photoshop.Image.7">
              <p:embed/>
            </p:oleObj>
          </a:graphicData>
        </a:graphic>
      </p:graphicFrame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259388" y="3741738"/>
            <a:ext cx="1976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latin typeface="Arial Narrow" pitchFamily="34" charset="0"/>
              </a:rPr>
              <a:t>Dumitru Brinza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95300" y="4791075"/>
            <a:ext cx="8116888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Collaboration with Xiaohua Huang at UCSD Bioengineering (supported by NHGRI)</a:t>
            </a:r>
          </a:p>
          <a:p>
            <a:pPr>
              <a:spcBef>
                <a:spcPct val="50000"/>
              </a:spcBef>
            </a:pPr>
            <a:r>
              <a:rPr lang="en-US" sz="2400" b="1"/>
              <a:t>Collaborations with Joe Ecker lab at Salk (BAC sequencing data) and Illumina team (E.Coli sequencing data)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Acknowledgements</a:t>
            </a:r>
            <a:br>
              <a:rPr lang="en-US" sz="4000" b="1" smtClean="0"/>
            </a:br>
            <a:r>
              <a:rPr lang="en-US" sz="4000" b="1" smtClean="0"/>
              <a:t>(shotgun protein sequencing)</a:t>
            </a:r>
          </a:p>
        </p:txBody>
      </p:sp>
      <p:sp>
        <p:nvSpPr>
          <p:cNvPr id="236547" name="Text Box 4"/>
          <p:cNvSpPr txBox="1">
            <a:spLocks noChangeArrowheads="1"/>
          </p:cNvSpPr>
          <p:nvPr/>
        </p:nvSpPr>
        <p:spPr bwMode="auto">
          <a:xfrm>
            <a:off x="782638" y="3875088"/>
            <a:ext cx="7850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latin typeface="Arial Narrow" pitchFamily="34" charset="0"/>
              </a:rPr>
              <a:t>Nuno Bandeira     Karl Clauser (Broad)     Jennie Lill (Genentech)</a:t>
            </a:r>
          </a:p>
        </p:txBody>
      </p:sp>
      <p:pic>
        <p:nvPicPr>
          <p:cNvPr id="236548" name="Picture 9" descr="nuno_bandi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725" y="2201863"/>
            <a:ext cx="140176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9290" name="Picture 10" descr="20050723-silhou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117725"/>
            <a:ext cx="15541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9291" name="Picture 11" descr="cid:A60F8F81-3DDF-4B62-885C-519EE40B4D57@dhcpssf.gene.com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6256338" y="2205038"/>
            <a:ext cx="14224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609600"/>
            <a:ext cx="8486775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Acknowledgements</a:t>
            </a:r>
            <a:br>
              <a:rPr lang="en-US" sz="4000" b="1" smtClean="0"/>
            </a:br>
            <a:r>
              <a:rPr lang="en-US" sz="4000" b="1" smtClean="0"/>
              <a:t>(sequencing non-ribosomal peptides)</a:t>
            </a: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782638" y="3875088"/>
            <a:ext cx="8361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>
                <a:latin typeface="Arial Narrow" pitchFamily="34" charset="0"/>
              </a:rPr>
              <a:t>Nuno Bandeira                 Julio Ng                   Pieter Dorrestein  </a:t>
            </a:r>
          </a:p>
          <a:p>
            <a:pPr algn="l"/>
            <a:r>
              <a:rPr lang="en-US" sz="2400" b="1">
                <a:latin typeface="Arial Narrow" pitchFamily="34" charset="0"/>
              </a:rPr>
              <a:t>                                                                      (UCSD Pharmacy School)  </a:t>
            </a:r>
          </a:p>
        </p:txBody>
      </p:sp>
      <p:pic>
        <p:nvPicPr>
          <p:cNvPr id="237572" name="Picture 4" descr="nuno_bandi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2079625"/>
            <a:ext cx="151765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3" name="Picture 7" descr="9DD6559A-603B-478C-9E87-8A9D8C4D239A@loc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1100" y="2163763"/>
            <a:ext cx="147320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0312" name="Picture 8" descr="Pieter_Dorrenstein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1438" y="2124075"/>
            <a:ext cx="1323975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-187325"/>
            <a:ext cx="777557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mtClean="0"/>
              <a:t>Acknowledgements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50" y="936625"/>
            <a:ext cx="3829050" cy="5697538"/>
          </a:xfrm>
        </p:spPr>
        <p:txBody>
          <a:bodyPr lIns="0" tIns="0" rIns="0" bIns="0"/>
          <a:lstStyle/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Rob Lipshutz</a:t>
            </a:r>
            <a:r>
              <a:rPr lang="en-GB" sz="2400" smtClean="0"/>
              <a:t>, Affymetrix – SBH </a:t>
            </a:r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400" b="1" smtClean="0"/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Haixu Tang</a:t>
            </a:r>
            <a:r>
              <a:rPr lang="en-GB" sz="2400" smtClean="0"/>
              <a:t> (Indiana), </a:t>
            </a:r>
            <a:r>
              <a:rPr lang="en-GB" sz="2400" b="1" smtClean="0"/>
              <a:t>Mike Waterman</a:t>
            </a:r>
            <a:r>
              <a:rPr lang="en-GB" sz="2400" smtClean="0"/>
              <a:t> (USC) – EULER assembler</a:t>
            </a:r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400" b="1" smtClean="0"/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Haixu Tang, Glenn Tesler</a:t>
            </a:r>
            <a:r>
              <a:rPr lang="en-GB" sz="2400" smtClean="0"/>
              <a:t> (UCSD) - EULER+ assembler  </a:t>
            </a:r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400" b="1" smtClean="0"/>
          </a:p>
          <a:p>
            <a:pPr marL="427038" indent="-322263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 smtClean="0"/>
              <a:t>Serafim Batzoglou </a:t>
            </a:r>
            <a:r>
              <a:rPr lang="en-GB" sz="2400" smtClean="0"/>
              <a:t>(Stanford) –  large assemblies with short reads</a:t>
            </a:r>
          </a:p>
          <a:p>
            <a:pPr marL="427038" indent="-322263" defTabSz="457200" eaLnBrk="1" hangingPunct="1">
              <a:lnSpc>
                <a:spcPct val="90000"/>
              </a:lnSpc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400" smtClean="0"/>
          </a:p>
        </p:txBody>
      </p:sp>
      <p:pic>
        <p:nvPicPr>
          <p:cNvPr id="238596" name="Picture 4" descr="seraf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275" y="5151438"/>
            <a:ext cx="10890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7" name="Picture 5" descr="water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1363" y="2032000"/>
            <a:ext cx="10509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8" name="Picture 6" descr="tes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788" y="3559175"/>
            <a:ext cx="1716087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599" name="Picture 7" descr="hatang_l"/>
          <p:cNvPicPr>
            <a:picLocks noChangeAspect="1" noChangeArrowheads="1"/>
          </p:cNvPicPr>
          <p:nvPr/>
        </p:nvPicPr>
        <p:blipFill>
          <a:blip r:embed="rId6" cstate="print"/>
          <a:srcRect r="19200"/>
          <a:stretch>
            <a:fillRect/>
          </a:stretch>
        </p:blipFill>
        <p:spPr bwMode="auto">
          <a:xfrm>
            <a:off x="4527550" y="2065338"/>
            <a:ext cx="108267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600" name="Picture 9" descr="ivdt0411p26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3900" y="696913"/>
            <a:ext cx="8953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-241300"/>
            <a:ext cx="8247062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smtClean="0"/>
              <a:t>Fragment Assembly with (very) Short Reads (</a:t>
            </a:r>
            <a:r>
              <a:rPr lang="en-GB" sz="2800" b="1" i="1" smtClean="0"/>
              <a:t>k-mers</a:t>
            </a:r>
            <a:r>
              <a:rPr lang="en-GB" sz="2800" b="1" smtClean="0"/>
              <a:t>)</a:t>
            </a:r>
            <a:r>
              <a:rPr lang="en-GB" sz="4000" smtClean="0"/>
              <a:t> 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77800" y="706438"/>
            <a:ext cx="8745538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P.P. (1989) </a:t>
            </a:r>
            <a:r>
              <a:rPr lang="en-US" i="1"/>
              <a:t>k</a:t>
            </a:r>
            <a:r>
              <a:rPr lang="en-US"/>
              <a:t>-mer DNA sequencing.</a:t>
            </a:r>
            <a:endParaRPr lang="en-US" i="1"/>
          </a:p>
          <a:p>
            <a:endParaRPr lang="en-US" i="1"/>
          </a:p>
          <a:p>
            <a:pPr algn="l"/>
            <a:r>
              <a:rPr lang="en-US" b="1"/>
              <a:t>Result</a:t>
            </a:r>
            <a:r>
              <a:rPr lang="en-US"/>
              <a:t>: An optimal and fast Eulerian fragment assembly algorithm for SBH. </a:t>
            </a:r>
          </a:p>
          <a:p>
            <a:pPr algn="l"/>
            <a:endParaRPr lang="en-US"/>
          </a:p>
          <a:p>
            <a:pPr algn="l"/>
            <a:endParaRPr kumimoji="1" lang="en-GB" i="1"/>
          </a:p>
          <a:p>
            <a:pPr algn="l"/>
            <a:r>
              <a:rPr kumimoji="1" lang="en-GB">
                <a:solidFill>
                  <a:srgbClr val="3333FF"/>
                </a:solidFill>
              </a:rPr>
              <a:t>Idury and Waterman (1995)</a:t>
            </a:r>
            <a:r>
              <a:rPr kumimoji="1" lang="en-GB"/>
              <a:t> </a:t>
            </a:r>
            <a:r>
              <a:rPr kumimoji="1" lang="en-GB" b="1">
                <a:solidFill>
                  <a:srgbClr val="3333FF"/>
                </a:solidFill>
              </a:rPr>
              <a:t>Mimicking Sanger sequencing as SBH reconstruction</a:t>
            </a:r>
            <a:r>
              <a:rPr kumimoji="1" lang="en-GB">
                <a:solidFill>
                  <a:srgbClr val="3333FF"/>
                </a:solidFill>
              </a:rPr>
              <a:t> (first Eulerian algorithm for fragment assembly)</a:t>
            </a:r>
          </a:p>
          <a:p>
            <a:pPr algn="l"/>
            <a:endParaRPr kumimoji="1" lang="en-GB">
              <a:solidFill>
                <a:srgbClr val="3333FF"/>
              </a:solidFill>
            </a:endParaRPr>
          </a:p>
          <a:p>
            <a:pPr lvl="1" algn="l"/>
            <a:r>
              <a:rPr kumimoji="1" lang="en-GB" i="1"/>
              <a:t>    </a:t>
            </a:r>
            <a:endParaRPr kumimoji="1" lang="en-US" i="1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5076825"/>
            <a:ext cx="91440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kumimoji="1" lang="en-GB" b="1">
                <a:solidFill>
                  <a:srgbClr val="FF0000"/>
                </a:solidFill>
              </a:rPr>
              <a:t>De novo assembly with short reads  is not unlike assembly with virtual universal DNA array</a:t>
            </a:r>
            <a:endParaRPr kumimoji="1" lang="en-GB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-241300"/>
            <a:ext cx="8247062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smtClean="0"/>
              <a:t>Fragment Assembly with (very) Short Reads (</a:t>
            </a:r>
            <a:r>
              <a:rPr lang="en-GB" sz="2800" b="1" i="1" smtClean="0"/>
              <a:t>l-mers</a:t>
            </a:r>
            <a:r>
              <a:rPr lang="en-GB" sz="2800" b="1" smtClean="0"/>
              <a:t>)</a:t>
            </a:r>
            <a:r>
              <a:rPr lang="en-GB" sz="4000" smtClean="0"/>
              <a:t> 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95288" y="852488"/>
            <a:ext cx="8072437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200"/>
              <a:t>Pevzner (1989) </a:t>
            </a:r>
            <a:r>
              <a:rPr lang="en-US" sz="3200" i="1"/>
              <a:t>l</a:t>
            </a:r>
            <a:r>
              <a:rPr lang="en-US" sz="3200"/>
              <a:t>-mer DNA sequencing.</a:t>
            </a:r>
            <a:endParaRPr lang="en-US" sz="3200" i="1"/>
          </a:p>
          <a:p>
            <a:endParaRPr lang="en-US" sz="3200" i="1"/>
          </a:p>
          <a:p>
            <a:pPr algn="l"/>
            <a:r>
              <a:rPr lang="en-US" sz="3200" b="1"/>
              <a:t>Result</a:t>
            </a:r>
            <a:r>
              <a:rPr lang="en-US" sz="3200"/>
              <a:t>: An optimal and fast Eulerian fragment assembly algorithm for SBH. </a:t>
            </a:r>
          </a:p>
          <a:p>
            <a:pPr algn="l"/>
            <a:endParaRPr lang="en-US" sz="3200"/>
          </a:p>
          <a:p>
            <a:pPr algn="l"/>
            <a:r>
              <a:rPr kumimoji="1" lang="en-GB" b="1"/>
              <a:t>Limits of SBH (</a:t>
            </a:r>
            <a:r>
              <a:rPr kumimoji="1" lang="en-GB"/>
              <a:t>Lipshutz and Pevzner, 1993</a:t>
            </a:r>
            <a:r>
              <a:rPr kumimoji="1" lang="en-GB" b="1"/>
              <a:t>):  </a:t>
            </a:r>
            <a:r>
              <a:rPr kumimoji="1" lang="en-GB"/>
              <a:t>The Eulerian approach solves SBH </a:t>
            </a:r>
          </a:p>
          <a:p>
            <a:pPr algn="l"/>
            <a:r>
              <a:rPr kumimoji="1" lang="en-GB"/>
              <a:t>                                   </a:t>
            </a:r>
            <a:r>
              <a:rPr kumimoji="1" lang="en-GB" b="1" i="1"/>
              <a:t>BUT…</a:t>
            </a:r>
          </a:p>
          <a:p>
            <a:pPr algn="l"/>
            <a:r>
              <a:rPr kumimoji="1" lang="en-GB"/>
              <a:t>the resolving power of DNA arrays with </a:t>
            </a:r>
            <a:r>
              <a:rPr kumimoji="1" lang="en-GB" i="1"/>
              <a:t>l-mers</a:t>
            </a:r>
            <a:r>
              <a:rPr kumimoji="1" lang="en-GB"/>
              <a:t> is only 2</a:t>
            </a:r>
            <a:r>
              <a:rPr kumimoji="1" lang="en-GB" i="1" baseline="30000"/>
              <a:t>l</a:t>
            </a:r>
            <a:r>
              <a:rPr kumimoji="1" lang="en-GB" i="1"/>
              <a:t>. </a:t>
            </a:r>
          </a:p>
          <a:p>
            <a:pPr algn="l"/>
            <a:endParaRPr kumimoji="1" lang="en-GB" i="1"/>
          </a:p>
          <a:p>
            <a:pPr lvl="1" algn="l"/>
            <a:r>
              <a:rPr kumimoji="1" lang="en-GB" i="1"/>
              <a:t>    Random 3 billion base long genome: l ≥32.</a:t>
            </a:r>
            <a:endParaRPr lang="en-US" sz="3200"/>
          </a:p>
          <a:p>
            <a:pPr algn="l"/>
            <a:endParaRPr 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554038"/>
            <a:ext cx="8232775" cy="1176337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smtClean="0"/>
              <a:t>Short Reads Assembly: Computational Challenge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906588"/>
            <a:ext cx="7807325" cy="4321175"/>
          </a:xfrm>
        </p:spPr>
        <p:txBody>
          <a:bodyPr lIns="0" tIns="0" rIns="0" bIns="0"/>
          <a:lstStyle/>
          <a:p>
            <a:pPr marL="427038" indent="-322263" defTabSz="457200" eaLnBrk="1" hangingPunct="1">
              <a:buFont typeface="StarSymbol" charset="0"/>
              <a:buChar char="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Difficult using current assemblers</a:t>
            </a:r>
          </a:p>
          <a:p>
            <a:pPr marL="858838" lvl="1" defTabSz="457200" eaLnBrk="1" hangingPunct="1">
              <a:buSzPct val="45000"/>
              <a:buFont typeface="StarSymbol" charset="0"/>
              <a:buChar char="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Number of read overlaps grows dramatically as compared with the conventional reads. </a:t>
            </a:r>
          </a:p>
          <a:p>
            <a:pPr marL="858838" lvl="1" defTabSz="457200" eaLnBrk="1" hangingPunct="1">
              <a:buSzPct val="45000"/>
              <a:buFont typeface="StarSymbol" charset="0"/>
              <a:buChar char="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mtClean="0"/>
              <a:t>Phrap failed to assemble a bacterial genome with simulated short reads (50 bp reads and 20X coverage) </a:t>
            </a:r>
            <a:r>
              <a:rPr lang="en-GB" b="1" i="1" smtClean="0">
                <a:solidFill>
                  <a:srgbClr val="3333FF"/>
                </a:solidFill>
              </a:rPr>
              <a:t>even with error-free reads</a:t>
            </a:r>
            <a:r>
              <a:rPr lang="en-GB" b="1" smtClean="0">
                <a:solidFill>
                  <a:srgbClr val="3333FF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5900"/>
            <a:ext cx="9144000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smtClean="0"/>
              <a:t>Fragment Assembly with Short Reads  is not Unlike Assembly with Virtual Universal DNA Array</a:t>
            </a:r>
            <a:endParaRPr lang="en-GB" sz="3200" smtClean="0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79413" y="1700213"/>
            <a:ext cx="8489950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/>
              <a:t>Chaisson, Tang, P.P (Bioinformatics 2004) </a:t>
            </a:r>
            <a:r>
              <a:rPr lang="en-US" sz="2400" b="1"/>
              <a:t>Fragment assembly with short reads</a:t>
            </a:r>
            <a:r>
              <a:rPr lang="en-US" sz="2400"/>
              <a:t>.</a:t>
            </a:r>
            <a:endParaRPr lang="en-US" sz="2400" i="1"/>
          </a:p>
          <a:p>
            <a:endParaRPr lang="en-US" sz="2400" i="1"/>
          </a:p>
          <a:p>
            <a:pPr algn="l"/>
            <a:r>
              <a:rPr lang="en-US" sz="2400" b="1"/>
              <a:t>Result</a:t>
            </a:r>
            <a:r>
              <a:rPr lang="en-US" sz="2400"/>
              <a:t>: While it is feasible to assemble short reads, </a:t>
            </a:r>
            <a:r>
              <a:rPr lang="en-US" sz="2400">
                <a:solidFill>
                  <a:srgbClr val="FF0000"/>
                </a:solidFill>
              </a:rPr>
              <a:t>the resulting contigs will require significant (if not prohibitive) finishing efforts.</a:t>
            </a:r>
          </a:p>
          <a:p>
            <a:pPr algn="l"/>
            <a:endParaRPr lang="en-US" sz="2400">
              <a:solidFill>
                <a:srgbClr val="FF0000"/>
              </a:solidFill>
            </a:endParaRPr>
          </a:p>
          <a:p>
            <a:pPr algn="l"/>
            <a:r>
              <a:rPr lang="en-US" sz="2400"/>
              <a:t>Chaisson and P.P. (Genome Research 2008) </a:t>
            </a:r>
            <a:r>
              <a:rPr lang="en-US" sz="2400" b="1"/>
              <a:t>Short reads assembly of bacterial genomes</a:t>
            </a:r>
          </a:p>
          <a:p>
            <a:pPr algn="l"/>
            <a:endParaRPr lang="en-US" sz="2400" b="1"/>
          </a:p>
          <a:p>
            <a:pPr algn="l"/>
            <a:r>
              <a:rPr lang="en-US" sz="2400" b="1"/>
              <a:t>Result: </a:t>
            </a:r>
            <a:r>
              <a:rPr lang="en-US" sz="2400"/>
              <a:t>Practical EULER-SR assembler for (semi)-short 454 reads but the number of contigs explodes for Illumina reads.  </a:t>
            </a:r>
          </a:p>
          <a:p>
            <a:pPr algn="l"/>
            <a:r>
              <a:rPr lang="en-US" sz="240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2400">
              <a:solidFill>
                <a:srgbClr val="FF0000"/>
              </a:solidFill>
            </a:endParaRPr>
          </a:p>
          <a:p>
            <a:pPr algn="l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286000" y="6178550"/>
            <a:ext cx="47672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33FF"/>
                </a:solidFill>
              </a:rPr>
              <a:t>Read length matters!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92163" y="274638"/>
            <a:ext cx="8186737" cy="715962"/>
          </a:xfrm>
        </p:spPr>
        <p:txBody>
          <a:bodyPr/>
          <a:lstStyle/>
          <a:p>
            <a:pPr eaLnBrk="1" hangingPunct="1"/>
            <a:r>
              <a:rPr lang="en-US" sz="4000" smtClean="0"/>
              <a:t>Chromosome Painting: Normal Cells</a:t>
            </a:r>
          </a:p>
        </p:txBody>
      </p:sp>
      <p:pic>
        <p:nvPicPr>
          <p:cNvPr id="57347" name="Picture 3" descr="img05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55950" y="1719263"/>
            <a:ext cx="5551488" cy="3700462"/>
          </a:xfr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1995488"/>
            <a:ext cx="30908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Human chromosomes </a:t>
            </a:r>
          </a:p>
          <a:p>
            <a:r>
              <a:rPr lang="en-US" sz="2400"/>
              <a:t>visualized with FISH </a:t>
            </a:r>
          </a:p>
          <a:p>
            <a:r>
              <a:rPr lang="en-US" sz="2400"/>
              <a:t>chromosome painting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9438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Tumor Cells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3124200" cy="5105400"/>
          </a:xfrm>
        </p:spPr>
        <p:txBody>
          <a:bodyPr/>
          <a:lstStyle/>
          <a:p>
            <a:pPr eaLnBrk="1" hangingPunct="1"/>
            <a:r>
              <a:rPr lang="en-US" sz="2800" smtClean="0"/>
              <a:t>Tumor cells often exhibit chromosomal aberrations: </a:t>
            </a:r>
          </a:p>
          <a:p>
            <a:pPr lvl="1" eaLnBrk="1" hangingPunct="1"/>
            <a:endParaRPr lang="en-US" sz="2400" smtClean="0"/>
          </a:p>
        </p:txBody>
      </p:sp>
      <p:pic>
        <p:nvPicPr>
          <p:cNvPr id="58372" name="Picture 4" descr="PhiladelphiaChromosome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1371600"/>
            <a:ext cx="5181600" cy="51498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688" y="207963"/>
            <a:ext cx="8977312" cy="1143000"/>
          </a:xfrm>
        </p:spPr>
        <p:txBody>
          <a:bodyPr/>
          <a:lstStyle/>
          <a:p>
            <a:pPr algn="just"/>
            <a:r>
              <a:rPr lang="en-US" sz="3600" b="1" smtClean="0"/>
              <a:t>Some puzzles are more difficult than other...</a:t>
            </a:r>
          </a:p>
        </p:txBody>
      </p:sp>
      <p:pic>
        <p:nvPicPr>
          <p:cNvPr id="35843" name="Picture 4" descr="npo00001e"/>
          <p:cNvPicPr>
            <a:picLocks noChangeAspect="1" noChangeArrowheads="1"/>
          </p:cNvPicPr>
          <p:nvPr/>
        </p:nvPicPr>
        <p:blipFill>
          <a:blip r:embed="rId3" cstate="print"/>
          <a:srcRect l="26735" t="19469" r="34302" b="35945"/>
          <a:stretch>
            <a:fillRect/>
          </a:stretch>
        </p:blipFill>
        <p:spPr bwMode="auto">
          <a:xfrm>
            <a:off x="3173413" y="1579563"/>
            <a:ext cx="5818187" cy="4779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93725" y="1550988"/>
            <a:ext cx="38258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1770063"/>
            <a:ext cx="3214688" cy="483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puzzle has only 16 pieces and looks simple</a:t>
            </a:r>
          </a:p>
          <a:p>
            <a:endParaRPr lang="en-US"/>
          </a:p>
          <a:p>
            <a:r>
              <a:rPr lang="en-US"/>
              <a:t>BUT there are repeats!!!</a:t>
            </a:r>
          </a:p>
          <a:p>
            <a:endParaRPr lang="en-US"/>
          </a:p>
          <a:p>
            <a:r>
              <a:rPr lang="en-US"/>
              <a:t>The repeats make it very difficult.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Tumor Genomes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562600"/>
            <a:ext cx="8001000" cy="990600"/>
          </a:xfrm>
        </p:spPr>
        <p:txBody>
          <a:bodyPr/>
          <a:lstStyle/>
          <a:p>
            <a:pPr eaLnBrk="1" hangingPunct="1"/>
            <a:r>
              <a:rPr lang="en-US" smtClean="0"/>
              <a:t>Thousands of individual rearrangements known for different tumors.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5035550" y="48006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492750" y="47244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6711950" y="4724400"/>
            <a:ext cx="914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5029200" y="40386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5486400" y="3962400"/>
            <a:ext cx="1219200" cy="152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705600" y="3962400"/>
            <a:ext cx="914400" cy="152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568950" y="4876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promoter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6711950" y="4876800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c-ab1 oncogene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6858000" y="41148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BCR gene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5562600" y="4114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promoter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>
            <a:off x="457200" y="40386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914400" y="3962400"/>
            <a:ext cx="1219200" cy="152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2133600" y="3962400"/>
            <a:ext cx="914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>
            <a:off x="457200" y="48006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914400" y="47244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2133600" y="4724400"/>
            <a:ext cx="914400" cy="152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990600" y="4114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promoter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2286000" y="41148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ABL gene</a:t>
            </a: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2286000" y="48768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BCR gene</a:t>
            </a:r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auto">
          <a:xfrm>
            <a:off x="990600" y="4876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promoter</a:t>
            </a:r>
          </a:p>
        </p:txBody>
      </p:sp>
      <p:sp>
        <p:nvSpPr>
          <p:cNvPr id="59416" name="AutoShape 24"/>
          <p:cNvSpPr>
            <a:spLocks noChangeArrowheads="1"/>
          </p:cNvSpPr>
          <p:nvPr/>
        </p:nvSpPr>
        <p:spPr bwMode="auto">
          <a:xfrm>
            <a:off x="3810000" y="4191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>
            <a:off x="1981200" y="4114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8" name="Line 26"/>
          <p:cNvSpPr>
            <a:spLocks noChangeShapeType="1"/>
          </p:cNvSpPr>
          <p:nvPr/>
        </p:nvSpPr>
        <p:spPr bwMode="auto">
          <a:xfrm flipV="1">
            <a:off x="1981200" y="4114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9" name="Rectangle 27"/>
          <p:cNvSpPr>
            <a:spLocks noChangeArrowheads="1"/>
          </p:cNvSpPr>
          <p:nvPr/>
        </p:nvSpPr>
        <p:spPr bwMode="auto">
          <a:xfrm>
            <a:off x="609600" y="1600200"/>
            <a:ext cx="807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kumimoji="1" lang="en-US" sz="3200"/>
              <a:t>Rearrangements may disrupt genes and alter gene regulation.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kumimoji="1" lang="en-US" sz="3200"/>
              <a:t>Example: translocation in leukemia yields “Philadelphia” chromosome: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212725" y="3617913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Chr 9</a:t>
            </a: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228600" y="43434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Chr 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Breast Cancer Tumor Genome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83820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MCF7 is human breast cancer cell line.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Cytogenetic analysis suggests complex architecture: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What is the detailed architecture of MCF7 tumor genome?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What sequence of rearrangements produced MCF7?</a:t>
            </a:r>
          </a:p>
        </p:txBody>
      </p:sp>
      <p:pic>
        <p:nvPicPr>
          <p:cNvPr id="60420" name="Picture 4" descr="MCF7SKY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514600"/>
            <a:ext cx="8534400" cy="22717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End Sequence Profiling (ESP)</a:t>
            </a:r>
            <a:br>
              <a:rPr lang="en-US" sz="4000" smtClean="0"/>
            </a:br>
            <a:r>
              <a:rPr lang="en-US" sz="2400" smtClean="0"/>
              <a:t> Collins et al. (UCSF Cancer Center)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533400" y="4724400"/>
            <a:ext cx="5029200" cy="762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2819400" y="1828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685800" y="34290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990600" y="35814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524000" y="34290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2895600" y="34290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352800" y="35814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3886200" y="34290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4419600" y="32766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4800600" y="34290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5867400" y="1728788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Tx/>
              <a:buAutoNum type="arabicParenR"/>
            </a:pPr>
            <a:r>
              <a:rPr lang="en-US" sz="1800">
                <a:latin typeface="Arial" charset="0"/>
                <a:cs typeface="Arial" charset="0"/>
              </a:rPr>
              <a:t>Pieces of tumor genome: clones (100-250kb).</a:t>
            </a: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2438400" y="35814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762000" y="25908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1066800" y="27432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1600200" y="25908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2971800" y="25908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3429000" y="27432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3962400" y="25908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4495800" y="24384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2" name="Rectangle 22"/>
          <p:cNvSpPr>
            <a:spLocks noChangeArrowheads="1"/>
          </p:cNvSpPr>
          <p:nvPr/>
        </p:nvSpPr>
        <p:spPr bwMode="auto">
          <a:xfrm>
            <a:off x="4876800" y="25908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2514600" y="27432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Rectangle 24"/>
          <p:cNvSpPr>
            <a:spLocks noChangeArrowheads="1"/>
          </p:cNvSpPr>
          <p:nvPr/>
        </p:nvSpPr>
        <p:spPr bwMode="auto">
          <a:xfrm>
            <a:off x="1219200" y="34290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5" name="Rectangle 25"/>
          <p:cNvSpPr>
            <a:spLocks noChangeArrowheads="1"/>
          </p:cNvSpPr>
          <p:nvPr/>
        </p:nvSpPr>
        <p:spPr bwMode="auto">
          <a:xfrm>
            <a:off x="2057400" y="34290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6" name="Rectangle 26"/>
          <p:cNvSpPr>
            <a:spLocks noChangeArrowheads="1"/>
          </p:cNvSpPr>
          <p:nvPr/>
        </p:nvSpPr>
        <p:spPr bwMode="auto">
          <a:xfrm>
            <a:off x="3429000" y="34290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7" name="Rectangle 27"/>
          <p:cNvSpPr>
            <a:spLocks noChangeArrowheads="1"/>
          </p:cNvSpPr>
          <p:nvPr/>
        </p:nvSpPr>
        <p:spPr bwMode="auto">
          <a:xfrm>
            <a:off x="3886200" y="35814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8" name="Rectangle 28"/>
          <p:cNvSpPr>
            <a:spLocks noChangeArrowheads="1"/>
          </p:cNvSpPr>
          <p:nvPr/>
        </p:nvSpPr>
        <p:spPr bwMode="auto">
          <a:xfrm>
            <a:off x="4419600" y="34290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4953000" y="32766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0" name="Rectangle 30"/>
          <p:cNvSpPr>
            <a:spLocks noChangeArrowheads="1"/>
          </p:cNvSpPr>
          <p:nvPr/>
        </p:nvSpPr>
        <p:spPr bwMode="auto">
          <a:xfrm>
            <a:off x="5334000" y="34290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1" name="Rectangle 31"/>
          <p:cNvSpPr>
            <a:spLocks noChangeArrowheads="1"/>
          </p:cNvSpPr>
          <p:nvPr/>
        </p:nvSpPr>
        <p:spPr bwMode="auto">
          <a:xfrm>
            <a:off x="1524000" y="34290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3352800" y="35814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2895600" y="34290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4" name="Rectangle 34"/>
          <p:cNvSpPr>
            <a:spLocks noChangeArrowheads="1"/>
          </p:cNvSpPr>
          <p:nvPr/>
        </p:nvSpPr>
        <p:spPr bwMode="auto">
          <a:xfrm>
            <a:off x="3886200" y="34290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5" name="Rectangle 35"/>
          <p:cNvSpPr>
            <a:spLocks noChangeArrowheads="1"/>
          </p:cNvSpPr>
          <p:nvPr/>
        </p:nvSpPr>
        <p:spPr bwMode="auto">
          <a:xfrm>
            <a:off x="4419600" y="32766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6" name="Rectangle 36"/>
          <p:cNvSpPr>
            <a:spLocks noChangeArrowheads="1"/>
          </p:cNvSpPr>
          <p:nvPr/>
        </p:nvSpPr>
        <p:spPr bwMode="auto">
          <a:xfrm>
            <a:off x="4800600" y="34290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7" name="Rectangle 37"/>
          <p:cNvSpPr>
            <a:spLocks noChangeArrowheads="1"/>
          </p:cNvSpPr>
          <p:nvPr/>
        </p:nvSpPr>
        <p:spPr bwMode="auto">
          <a:xfrm>
            <a:off x="685800" y="34290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8" name="Text Box 38"/>
          <p:cNvSpPr txBox="1">
            <a:spLocks noChangeArrowheads="1"/>
          </p:cNvSpPr>
          <p:nvPr/>
        </p:nvSpPr>
        <p:spPr bwMode="auto">
          <a:xfrm>
            <a:off x="457200" y="4876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Human DNA</a:t>
            </a:r>
          </a:p>
        </p:txBody>
      </p:sp>
      <p:sp>
        <p:nvSpPr>
          <p:cNvPr id="61479" name="Rectangle 39"/>
          <p:cNvSpPr>
            <a:spLocks noChangeArrowheads="1"/>
          </p:cNvSpPr>
          <p:nvPr/>
        </p:nvSpPr>
        <p:spPr bwMode="auto">
          <a:xfrm>
            <a:off x="5867400" y="3048000"/>
            <a:ext cx="2390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2) Sequence ends of clones (500bp).</a:t>
            </a:r>
          </a:p>
        </p:txBody>
      </p:sp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5867400" y="41910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3) Map end sequences to human genome. </a:t>
            </a:r>
          </a:p>
        </p:txBody>
      </p:sp>
      <p:sp>
        <p:nvSpPr>
          <p:cNvPr id="61481" name="Rectangle 41"/>
          <p:cNvSpPr>
            <a:spLocks noChangeArrowheads="1"/>
          </p:cNvSpPr>
          <p:nvPr/>
        </p:nvSpPr>
        <p:spPr bwMode="auto">
          <a:xfrm>
            <a:off x="457200" y="1676400"/>
            <a:ext cx="5029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2" name="Text Box 42"/>
          <p:cNvSpPr txBox="1">
            <a:spLocks noChangeArrowheads="1"/>
          </p:cNvSpPr>
          <p:nvPr/>
        </p:nvSpPr>
        <p:spPr bwMode="auto">
          <a:xfrm>
            <a:off x="457200" y="1752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>
                <a:latin typeface="Arial" charset="0"/>
                <a:cs typeface="Arial" charset="0"/>
              </a:rPr>
              <a:t>Tumor DNA</a:t>
            </a:r>
          </a:p>
        </p:txBody>
      </p:sp>
      <p:sp>
        <p:nvSpPr>
          <p:cNvPr id="61483" name="Rectangle 43"/>
          <p:cNvSpPr>
            <a:spLocks noChangeArrowheads="1"/>
          </p:cNvSpPr>
          <p:nvPr/>
        </p:nvSpPr>
        <p:spPr bwMode="auto">
          <a:xfrm>
            <a:off x="990600" y="35814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4" name="Rectangle 44"/>
          <p:cNvSpPr>
            <a:spLocks noChangeArrowheads="1"/>
          </p:cNvSpPr>
          <p:nvPr/>
        </p:nvSpPr>
        <p:spPr bwMode="auto">
          <a:xfrm>
            <a:off x="1524000" y="35814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5" name="Rectangle 45"/>
          <p:cNvSpPr>
            <a:spLocks noChangeArrowheads="1"/>
          </p:cNvSpPr>
          <p:nvPr/>
        </p:nvSpPr>
        <p:spPr bwMode="auto">
          <a:xfrm>
            <a:off x="2971800" y="35814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6" name="Rectangle 46"/>
          <p:cNvSpPr>
            <a:spLocks noChangeArrowheads="1"/>
          </p:cNvSpPr>
          <p:nvPr/>
        </p:nvSpPr>
        <p:spPr bwMode="auto">
          <a:xfrm>
            <a:off x="533400" y="5791200"/>
            <a:ext cx="777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2000">
                <a:latin typeface="Arial" charset="0"/>
                <a:cs typeface="Arial" charset="0"/>
              </a:rPr>
              <a:t>Each clone corresponds to a pair of end sequences (</a:t>
            </a:r>
            <a:r>
              <a:rPr lang="en-US" sz="2000" b="1" i="1">
                <a:solidFill>
                  <a:srgbClr val="FF0000"/>
                </a:solidFill>
                <a:latin typeface="Arial" charset="0"/>
                <a:cs typeface="Arial" charset="0"/>
              </a:rPr>
              <a:t>ES pair</a:t>
            </a:r>
            <a:r>
              <a:rPr lang="en-US" sz="2000" b="1" i="1">
                <a:latin typeface="Arial" charset="0"/>
                <a:cs typeface="Arial" charset="0"/>
              </a:rPr>
              <a:t>) </a:t>
            </a:r>
            <a:r>
              <a:rPr lang="en-US" sz="2000" i="1">
                <a:latin typeface="Arial" charset="0"/>
                <a:cs typeface="Arial" charset="0"/>
              </a:rPr>
              <a:t>(x,y).</a:t>
            </a:r>
          </a:p>
        </p:txBody>
      </p:sp>
      <p:sp>
        <p:nvSpPr>
          <p:cNvPr id="61487" name="Freeform 47"/>
          <p:cNvSpPr>
            <a:spLocks/>
          </p:cNvSpPr>
          <p:nvPr/>
        </p:nvSpPr>
        <p:spPr bwMode="auto">
          <a:xfrm>
            <a:off x="4648200" y="4419600"/>
            <a:ext cx="609600" cy="3810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0 h 224"/>
              <a:gd name="T4" fmla="*/ 2147483647 w 288"/>
              <a:gd name="T5" fmla="*/ 2147483647 h 224"/>
              <a:gd name="T6" fmla="*/ 0 60000 65536"/>
              <a:gd name="T7" fmla="*/ 0 60000 65536"/>
              <a:gd name="T8" fmla="*/ 0 60000 65536"/>
              <a:gd name="T9" fmla="*/ 0 w 288"/>
              <a:gd name="T10" fmla="*/ 0 h 224"/>
              <a:gd name="T11" fmla="*/ 288 w 288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24">
                <a:moveTo>
                  <a:pt x="0" y="192"/>
                </a:moveTo>
                <a:cubicBezTo>
                  <a:pt x="48" y="96"/>
                  <a:pt x="96" y="0"/>
                  <a:pt x="144" y="0"/>
                </a:cubicBezTo>
                <a:cubicBezTo>
                  <a:pt x="192" y="0"/>
                  <a:pt x="288" y="224"/>
                  <a:pt x="288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8" name="Freeform 48"/>
          <p:cNvSpPr>
            <a:spLocks/>
          </p:cNvSpPr>
          <p:nvPr/>
        </p:nvSpPr>
        <p:spPr bwMode="auto">
          <a:xfrm>
            <a:off x="2438400" y="4419600"/>
            <a:ext cx="1828800" cy="3810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0 h 224"/>
              <a:gd name="T4" fmla="*/ 2147483647 w 288"/>
              <a:gd name="T5" fmla="*/ 2147483647 h 224"/>
              <a:gd name="T6" fmla="*/ 0 60000 65536"/>
              <a:gd name="T7" fmla="*/ 0 60000 65536"/>
              <a:gd name="T8" fmla="*/ 0 60000 65536"/>
              <a:gd name="T9" fmla="*/ 0 w 288"/>
              <a:gd name="T10" fmla="*/ 0 h 224"/>
              <a:gd name="T11" fmla="*/ 288 w 288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24">
                <a:moveTo>
                  <a:pt x="0" y="192"/>
                </a:moveTo>
                <a:cubicBezTo>
                  <a:pt x="48" y="96"/>
                  <a:pt x="96" y="0"/>
                  <a:pt x="144" y="0"/>
                </a:cubicBezTo>
                <a:cubicBezTo>
                  <a:pt x="192" y="0"/>
                  <a:pt x="288" y="224"/>
                  <a:pt x="288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9" name="Rectangle 49"/>
          <p:cNvSpPr>
            <a:spLocks noChangeArrowheads="1"/>
          </p:cNvSpPr>
          <p:nvPr/>
        </p:nvSpPr>
        <p:spPr bwMode="auto">
          <a:xfrm>
            <a:off x="2438400" y="3581400"/>
            <a:ext cx="76200" cy="7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0" name="Freeform 50"/>
          <p:cNvSpPr>
            <a:spLocks/>
          </p:cNvSpPr>
          <p:nvPr/>
        </p:nvSpPr>
        <p:spPr bwMode="auto">
          <a:xfrm>
            <a:off x="1371600" y="4419600"/>
            <a:ext cx="685800" cy="3810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0 h 224"/>
              <a:gd name="T4" fmla="*/ 2147483647 w 288"/>
              <a:gd name="T5" fmla="*/ 2147483647 h 224"/>
              <a:gd name="T6" fmla="*/ 0 60000 65536"/>
              <a:gd name="T7" fmla="*/ 0 60000 65536"/>
              <a:gd name="T8" fmla="*/ 0 60000 65536"/>
              <a:gd name="T9" fmla="*/ 0 w 288"/>
              <a:gd name="T10" fmla="*/ 0 h 224"/>
              <a:gd name="T11" fmla="*/ 288 w 288"/>
              <a:gd name="T12" fmla="*/ 224 h 2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224">
                <a:moveTo>
                  <a:pt x="0" y="192"/>
                </a:moveTo>
                <a:cubicBezTo>
                  <a:pt x="48" y="96"/>
                  <a:pt x="96" y="0"/>
                  <a:pt x="144" y="0"/>
                </a:cubicBezTo>
                <a:cubicBezTo>
                  <a:pt x="192" y="0"/>
                  <a:pt x="288" y="224"/>
                  <a:pt x="288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1" name="Text Box 51"/>
          <p:cNvSpPr txBox="1">
            <a:spLocks noChangeArrowheads="1"/>
          </p:cNvSpPr>
          <p:nvPr/>
        </p:nvSpPr>
        <p:spPr bwMode="auto">
          <a:xfrm>
            <a:off x="5029200" y="4724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61492" name="Text Box 52"/>
          <p:cNvSpPr txBox="1">
            <a:spLocks noChangeArrowheads="1"/>
          </p:cNvSpPr>
          <p:nvPr/>
        </p:nvSpPr>
        <p:spPr bwMode="auto">
          <a:xfrm>
            <a:off x="4572000" y="4724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61493" name="Line 53"/>
          <p:cNvSpPr>
            <a:spLocks noChangeShapeType="1"/>
          </p:cNvSpPr>
          <p:nvPr/>
        </p:nvSpPr>
        <p:spPr bwMode="auto">
          <a:xfrm flipH="1">
            <a:off x="2362200" y="4724400"/>
            <a:ext cx="228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94" name="Line 54"/>
          <p:cNvSpPr>
            <a:spLocks noChangeShapeType="1"/>
          </p:cNvSpPr>
          <p:nvPr/>
        </p:nvSpPr>
        <p:spPr bwMode="auto">
          <a:xfrm>
            <a:off x="4038600" y="4724400"/>
            <a:ext cx="2286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95" name="Line 55"/>
          <p:cNvSpPr>
            <a:spLocks noChangeShapeType="1"/>
          </p:cNvSpPr>
          <p:nvPr/>
        </p:nvSpPr>
        <p:spPr bwMode="auto">
          <a:xfrm flipH="1">
            <a:off x="5029200" y="4724400"/>
            <a:ext cx="228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96" name="Line 56"/>
          <p:cNvSpPr>
            <a:spLocks noChangeShapeType="1"/>
          </p:cNvSpPr>
          <p:nvPr/>
        </p:nvSpPr>
        <p:spPr bwMode="auto">
          <a:xfrm>
            <a:off x="4648200" y="4724400"/>
            <a:ext cx="2286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97" name="Line 57"/>
          <p:cNvSpPr>
            <a:spLocks noChangeShapeType="1"/>
          </p:cNvSpPr>
          <p:nvPr/>
        </p:nvSpPr>
        <p:spPr bwMode="auto">
          <a:xfrm>
            <a:off x="1371600" y="4724400"/>
            <a:ext cx="2286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1498" name="Line 58"/>
          <p:cNvSpPr>
            <a:spLocks noChangeShapeType="1"/>
          </p:cNvSpPr>
          <p:nvPr/>
        </p:nvSpPr>
        <p:spPr bwMode="auto">
          <a:xfrm flipH="1">
            <a:off x="1828800" y="4724400"/>
            <a:ext cx="228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934200" y="1462088"/>
            <a:ext cx="1809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 genome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(known)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934200" y="2779713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Tumor genome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(unknown)</a:t>
            </a:r>
          </a:p>
        </p:txBody>
      </p:sp>
      <p:sp>
        <p:nvSpPr>
          <p:cNvPr id="365572" name="AutoShape 4"/>
          <p:cNvSpPr>
            <a:spLocks noChangeArrowheads="1"/>
          </p:cNvSpPr>
          <p:nvPr/>
        </p:nvSpPr>
        <p:spPr bwMode="auto">
          <a:xfrm>
            <a:off x="3810000" y="3681413"/>
            <a:ext cx="304800" cy="693737"/>
          </a:xfrm>
          <a:prstGeom prst="downArrow">
            <a:avLst>
              <a:gd name="adj1" fmla="val 50000"/>
              <a:gd name="adj2" fmla="val 56901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343400" y="2168525"/>
            <a:ext cx="250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Unknown sequence of 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rearrangements</a:t>
            </a:r>
          </a:p>
        </p:txBody>
      </p:sp>
      <p:sp>
        <p:nvSpPr>
          <p:cNvPr id="365574" name="Text Box 6"/>
          <p:cNvSpPr txBox="1">
            <a:spLocks noChangeArrowheads="1"/>
          </p:cNvSpPr>
          <p:nvPr/>
        </p:nvSpPr>
        <p:spPr bwMode="auto">
          <a:xfrm>
            <a:off x="6781800" y="4479925"/>
            <a:ext cx="2228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Location of ES pairs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in human genome.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(known)</a:t>
            </a: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3810000" y="2170113"/>
            <a:ext cx="304800" cy="671512"/>
          </a:xfrm>
          <a:prstGeom prst="downArrow">
            <a:avLst>
              <a:gd name="adj1" fmla="val 50000"/>
              <a:gd name="adj2" fmla="val 55078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4419600" y="3687763"/>
            <a:ext cx="183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Map ES pairs to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human genome.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5765800" y="3263900"/>
            <a:ext cx="914400" cy="1079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1447800" y="3263900"/>
            <a:ext cx="646113" cy="1079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2093913" y="3263900"/>
            <a:ext cx="828675" cy="1079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2921000" y="3263900"/>
            <a:ext cx="1595438" cy="1079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4505325" y="3263900"/>
            <a:ext cx="1270000" cy="1079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841500" y="2986088"/>
            <a:ext cx="4205288" cy="228600"/>
            <a:chOff x="1160" y="1881"/>
            <a:chExt cx="2649" cy="144"/>
          </a:xfrm>
        </p:grpSpPr>
        <p:sp>
          <p:nvSpPr>
            <p:cNvPr id="62529" name="Line 15"/>
            <p:cNvSpPr>
              <a:spLocks noChangeShapeType="1"/>
            </p:cNvSpPr>
            <p:nvPr/>
          </p:nvSpPr>
          <p:spPr bwMode="auto">
            <a:xfrm flipH="1">
              <a:off x="1352" y="2013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0" name="Line 16"/>
            <p:cNvSpPr>
              <a:spLocks noChangeShapeType="1"/>
            </p:cNvSpPr>
            <p:nvPr/>
          </p:nvSpPr>
          <p:spPr bwMode="auto">
            <a:xfrm>
              <a:off x="1160" y="2013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531" name="Group 17"/>
            <p:cNvGrpSpPr>
              <a:grpSpLocks/>
            </p:cNvGrpSpPr>
            <p:nvPr/>
          </p:nvGrpSpPr>
          <p:grpSpPr bwMode="auto">
            <a:xfrm>
              <a:off x="1160" y="1881"/>
              <a:ext cx="2649" cy="144"/>
              <a:chOff x="1160" y="1881"/>
              <a:chExt cx="2649" cy="144"/>
            </a:xfrm>
          </p:grpSpPr>
          <p:grpSp>
            <p:nvGrpSpPr>
              <p:cNvPr id="62532" name="Group 18"/>
              <p:cNvGrpSpPr>
                <a:grpSpLocks/>
              </p:cNvGrpSpPr>
              <p:nvPr/>
            </p:nvGrpSpPr>
            <p:grpSpPr bwMode="auto">
              <a:xfrm>
                <a:off x="2679" y="1881"/>
                <a:ext cx="336" cy="144"/>
                <a:chOff x="1104" y="1680"/>
                <a:chExt cx="336" cy="144"/>
              </a:xfrm>
            </p:grpSpPr>
            <p:sp>
              <p:nvSpPr>
                <p:cNvPr id="62546" name="Freeform 19"/>
                <p:cNvSpPr>
                  <a:spLocks/>
                </p:cNvSpPr>
                <p:nvPr/>
              </p:nvSpPr>
              <p:spPr bwMode="auto">
                <a:xfrm>
                  <a:off x="1104" y="1680"/>
                  <a:ext cx="336" cy="144"/>
                </a:xfrm>
                <a:custGeom>
                  <a:avLst/>
                  <a:gdLst>
                    <a:gd name="T0" fmla="*/ 0 w 288"/>
                    <a:gd name="T1" fmla="*/ 14 h 224"/>
                    <a:gd name="T2" fmla="*/ 364 w 288"/>
                    <a:gd name="T3" fmla="*/ 0 h 224"/>
                    <a:gd name="T4" fmla="*/ 726 w 288"/>
                    <a:gd name="T5" fmla="*/ 14 h 224"/>
                    <a:gd name="T6" fmla="*/ 0 60000 65536"/>
                    <a:gd name="T7" fmla="*/ 0 60000 65536"/>
                    <a:gd name="T8" fmla="*/ 0 60000 65536"/>
                    <a:gd name="T9" fmla="*/ 0 w 288"/>
                    <a:gd name="T10" fmla="*/ 0 h 224"/>
                    <a:gd name="T11" fmla="*/ 288 w 288"/>
                    <a:gd name="T12" fmla="*/ 224 h 2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8" h="224">
                      <a:moveTo>
                        <a:pt x="0" y="192"/>
                      </a:moveTo>
                      <a:cubicBezTo>
                        <a:pt x="48" y="96"/>
                        <a:pt x="96" y="0"/>
                        <a:pt x="144" y="0"/>
                      </a:cubicBezTo>
                      <a:cubicBezTo>
                        <a:pt x="192" y="0"/>
                        <a:pt x="288" y="224"/>
                        <a:pt x="288" y="192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47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296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48" name="Line 21"/>
                <p:cNvSpPr>
                  <a:spLocks noChangeShapeType="1"/>
                </p:cNvSpPr>
                <p:nvPr/>
              </p:nvSpPr>
              <p:spPr bwMode="auto">
                <a:xfrm>
                  <a:off x="1104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533" name="Freeform 22"/>
              <p:cNvSpPr>
                <a:spLocks/>
              </p:cNvSpPr>
              <p:nvPr/>
            </p:nvSpPr>
            <p:spPr bwMode="auto">
              <a:xfrm>
                <a:off x="1160" y="1881"/>
                <a:ext cx="336" cy="144"/>
              </a:xfrm>
              <a:custGeom>
                <a:avLst/>
                <a:gdLst>
                  <a:gd name="T0" fmla="*/ 0 w 288"/>
                  <a:gd name="T1" fmla="*/ 14 h 224"/>
                  <a:gd name="T2" fmla="*/ 364 w 288"/>
                  <a:gd name="T3" fmla="*/ 0 h 224"/>
                  <a:gd name="T4" fmla="*/ 726 w 288"/>
                  <a:gd name="T5" fmla="*/ 14 h 224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224"/>
                  <a:gd name="T11" fmla="*/ 288 w 288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224">
                    <a:moveTo>
                      <a:pt x="0" y="192"/>
                    </a:moveTo>
                    <a:cubicBezTo>
                      <a:pt x="48" y="96"/>
                      <a:pt x="96" y="0"/>
                      <a:pt x="144" y="0"/>
                    </a:cubicBezTo>
                    <a:cubicBezTo>
                      <a:pt x="192" y="0"/>
                      <a:pt x="288" y="224"/>
                      <a:pt x="288" y="1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534" name="Group 23"/>
              <p:cNvGrpSpPr>
                <a:grpSpLocks/>
              </p:cNvGrpSpPr>
              <p:nvPr/>
            </p:nvGrpSpPr>
            <p:grpSpPr bwMode="auto">
              <a:xfrm>
                <a:off x="1680" y="1881"/>
                <a:ext cx="336" cy="144"/>
                <a:chOff x="1104" y="1680"/>
                <a:chExt cx="336" cy="144"/>
              </a:xfrm>
            </p:grpSpPr>
            <p:sp>
              <p:nvSpPr>
                <p:cNvPr id="62543" name="Freeform 24"/>
                <p:cNvSpPr>
                  <a:spLocks/>
                </p:cNvSpPr>
                <p:nvPr/>
              </p:nvSpPr>
              <p:spPr bwMode="auto">
                <a:xfrm>
                  <a:off x="1104" y="1680"/>
                  <a:ext cx="336" cy="144"/>
                </a:xfrm>
                <a:custGeom>
                  <a:avLst/>
                  <a:gdLst>
                    <a:gd name="T0" fmla="*/ 0 w 288"/>
                    <a:gd name="T1" fmla="*/ 14 h 224"/>
                    <a:gd name="T2" fmla="*/ 364 w 288"/>
                    <a:gd name="T3" fmla="*/ 0 h 224"/>
                    <a:gd name="T4" fmla="*/ 726 w 288"/>
                    <a:gd name="T5" fmla="*/ 14 h 224"/>
                    <a:gd name="T6" fmla="*/ 0 60000 65536"/>
                    <a:gd name="T7" fmla="*/ 0 60000 65536"/>
                    <a:gd name="T8" fmla="*/ 0 60000 65536"/>
                    <a:gd name="T9" fmla="*/ 0 w 288"/>
                    <a:gd name="T10" fmla="*/ 0 h 224"/>
                    <a:gd name="T11" fmla="*/ 288 w 288"/>
                    <a:gd name="T12" fmla="*/ 224 h 2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8" h="224">
                      <a:moveTo>
                        <a:pt x="0" y="192"/>
                      </a:moveTo>
                      <a:cubicBezTo>
                        <a:pt x="48" y="96"/>
                        <a:pt x="96" y="0"/>
                        <a:pt x="144" y="0"/>
                      </a:cubicBezTo>
                      <a:cubicBezTo>
                        <a:pt x="192" y="0"/>
                        <a:pt x="288" y="224"/>
                        <a:pt x="288" y="192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44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1296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45" name="Line 26"/>
                <p:cNvSpPr>
                  <a:spLocks noChangeShapeType="1"/>
                </p:cNvSpPr>
                <p:nvPr/>
              </p:nvSpPr>
              <p:spPr bwMode="auto">
                <a:xfrm>
                  <a:off x="1104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2535" name="Group 27"/>
              <p:cNvGrpSpPr>
                <a:grpSpLocks/>
              </p:cNvGrpSpPr>
              <p:nvPr/>
            </p:nvGrpSpPr>
            <p:grpSpPr bwMode="auto">
              <a:xfrm>
                <a:off x="3473" y="1881"/>
                <a:ext cx="336" cy="144"/>
                <a:chOff x="1104" y="1680"/>
                <a:chExt cx="336" cy="144"/>
              </a:xfrm>
            </p:grpSpPr>
            <p:sp>
              <p:nvSpPr>
                <p:cNvPr id="62540" name="Freeform 28"/>
                <p:cNvSpPr>
                  <a:spLocks/>
                </p:cNvSpPr>
                <p:nvPr/>
              </p:nvSpPr>
              <p:spPr bwMode="auto">
                <a:xfrm>
                  <a:off x="1104" y="1680"/>
                  <a:ext cx="336" cy="144"/>
                </a:xfrm>
                <a:custGeom>
                  <a:avLst/>
                  <a:gdLst>
                    <a:gd name="T0" fmla="*/ 0 w 288"/>
                    <a:gd name="T1" fmla="*/ 14 h 224"/>
                    <a:gd name="T2" fmla="*/ 364 w 288"/>
                    <a:gd name="T3" fmla="*/ 0 h 224"/>
                    <a:gd name="T4" fmla="*/ 726 w 288"/>
                    <a:gd name="T5" fmla="*/ 14 h 224"/>
                    <a:gd name="T6" fmla="*/ 0 60000 65536"/>
                    <a:gd name="T7" fmla="*/ 0 60000 65536"/>
                    <a:gd name="T8" fmla="*/ 0 60000 65536"/>
                    <a:gd name="T9" fmla="*/ 0 w 288"/>
                    <a:gd name="T10" fmla="*/ 0 h 224"/>
                    <a:gd name="T11" fmla="*/ 288 w 288"/>
                    <a:gd name="T12" fmla="*/ 224 h 2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8" h="224">
                      <a:moveTo>
                        <a:pt x="0" y="192"/>
                      </a:moveTo>
                      <a:cubicBezTo>
                        <a:pt x="48" y="96"/>
                        <a:pt x="96" y="0"/>
                        <a:pt x="144" y="0"/>
                      </a:cubicBezTo>
                      <a:cubicBezTo>
                        <a:pt x="192" y="0"/>
                        <a:pt x="288" y="224"/>
                        <a:pt x="288" y="192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4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296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42" name="Line 30"/>
                <p:cNvSpPr>
                  <a:spLocks noChangeShapeType="1"/>
                </p:cNvSpPr>
                <p:nvPr/>
              </p:nvSpPr>
              <p:spPr bwMode="auto">
                <a:xfrm>
                  <a:off x="1104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2536" name="Group 31"/>
              <p:cNvGrpSpPr>
                <a:grpSpLocks/>
              </p:cNvGrpSpPr>
              <p:nvPr/>
            </p:nvGrpSpPr>
            <p:grpSpPr bwMode="auto">
              <a:xfrm>
                <a:off x="2294" y="1881"/>
                <a:ext cx="336" cy="144"/>
                <a:chOff x="1104" y="1680"/>
                <a:chExt cx="336" cy="144"/>
              </a:xfrm>
            </p:grpSpPr>
            <p:sp>
              <p:nvSpPr>
                <p:cNvPr id="62537" name="Freeform 32"/>
                <p:cNvSpPr>
                  <a:spLocks/>
                </p:cNvSpPr>
                <p:nvPr/>
              </p:nvSpPr>
              <p:spPr bwMode="auto">
                <a:xfrm>
                  <a:off x="1104" y="1680"/>
                  <a:ext cx="336" cy="144"/>
                </a:xfrm>
                <a:custGeom>
                  <a:avLst/>
                  <a:gdLst>
                    <a:gd name="T0" fmla="*/ 0 w 288"/>
                    <a:gd name="T1" fmla="*/ 14 h 224"/>
                    <a:gd name="T2" fmla="*/ 364 w 288"/>
                    <a:gd name="T3" fmla="*/ 0 h 224"/>
                    <a:gd name="T4" fmla="*/ 726 w 288"/>
                    <a:gd name="T5" fmla="*/ 14 h 224"/>
                    <a:gd name="T6" fmla="*/ 0 60000 65536"/>
                    <a:gd name="T7" fmla="*/ 0 60000 65536"/>
                    <a:gd name="T8" fmla="*/ 0 60000 65536"/>
                    <a:gd name="T9" fmla="*/ 0 w 288"/>
                    <a:gd name="T10" fmla="*/ 0 h 224"/>
                    <a:gd name="T11" fmla="*/ 288 w 288"/>
                    <a:gd name="T12" fmla="*/ 224 h 2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8" h="224">
                      <a:moveTo>
                        <a:pt x="0" y="192"/>
                      </a:moveTo>
                      <a:cubicBezTo>
                        <a:pt x="48" y="96"/>
                        <a:pt x="96" y="0"/>
                        <a:pt x="144" y="0"/>
                      </a:cubicBezTo>
                      <a:cubicBezTo>
                        <a:pt x="192" y="0"/>
                        <a:pt x="288" y="224"/>
                        <a:pt x="288" y="192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3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296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39" name="Line 34"/>
                <p:cNvSpPr>
                  <a:spLocks noChangeShapeType="1"/>
                </p:cNvSpPr>
                <p:nvPr/>
              </p:nvSpPr>
              <p:spPr bwMode="auto">
                <a:xfrm>
                  <a:off x="1104" y="1812"/>
                  <a:ext cx="144" cy="0"/>
                </a:xfrm>
                <a:prstGeom prst="line">
                  <a:avLst/>
                </a:prstGeom>
                <a:noFill/>
                <a:ln w="25400">
                  <a:solidFill>
                    <a:srgbClr val="008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2479" name="Rectangle 35"/>
          <p:cNvSpPr>
            <a:spLocks noChangeArrowheads="1"/>
          </p:cNvSpPr>
          <p:nvPr/>
        </p:nvSpPr>
        <p:spPr bwMode="auto">
          <a:xfrm>
            <a:off x="1447800" y="1809750"/>
            <a:ext cx="646113" cy="1079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Rectangle 36"/>
          <p:cNvSpPr>
            <a:spLocks noChangeArrowheads="1"/>
          </p:cNvSpPr>
          <p:nvPr/>
        </p:nvSpPr>
        <p:spPr bwMode="auto">
          <a:xfrm>
            <a:off x="3352800" y="1809750"/>
            <a:ext cx="828675" cy="1079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1" name="Rectangle 37"/>
          <p:cNvSpPr>
            <a:spLocks noChangeArrowheads="1"/>
          </p:cNvSpPr>
          <p:nvPr/>
        </p:nvSpPr>
        <p:spPr bwMode="auto">
          <a:xfrm>
            <a:off x="4181475" y="1809750"/>
            <a:ext cx="1595438" cy="1079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2" name="Rectangle 38"/>
          <p:cNvSpPr>
            <a:spLocks noChangeArrowheads="1"/>
          </p:cNvSpPr>
          <p:nvPr/>
        </p:nvSpPr>
        <p:spPr bwMode="auto">
          <a:xfrm>
            <a:off x="2093913" y="1809750"/>
            <a:ext cx="1270000" cy="1079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Rectangle 39"/>
          <p:cNvSpPr>
            <a:spLocks noChangeArrowheads="1"/>
          </p:cNvSpPr>
          <p:nvPr/>
        </p:nvSpPr>
        <p:spPr bwMode="auto">
          <a:xfrm>
            <a:off x="5765800" y="1809750"/>
            <a:ext cx="914400" cy="1079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Text Box 40"/>
          <p:cNvSpPr txBox="1">
            <a:spLocks noChangeArrowheads="1"/>
          </p:cNvSpPr>
          <p:nvPr/>
        </p:nvSpPr>
        <p:spPr bwMode="auto">
          <a:xfrm>
            <a:off x="2309813" y="3327400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-C</a:t>
            </a:r>
          </a:p>
        </p:txBody>
      </p:sp>
      <p:sp>
        <p:nvSpPr>
          <p:cNvPr id="62485" name="Text Box 41"/>
          <p:cNvSpPr txBox="1">
            <a:spLocks noChangeArrowheads="1"/>
          </p:cNvSpPr>
          <p:nvPr/>
        </p:nvSpPr>
        <p:spPr bwMode="auto">
          <a:xfrm>
            <a:off x="3497263" y="3328988"/>
            <a:ext cx="42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-D</a:t>
            </a:r>
          </a:p>
        </p:txBody>
      </p:sp>
      <p:sp>
        <p:nvSpPr>
          <p:cNvPr id="62486" name="Text Box 42"/>
          <p:cNvSpPr txBox="1">
            <a:spLocks noChangeArrowheads="1"/>
          </p:cNvSpPr>
          <p:nvPr/>
        </p:nvSpPr>
        <p:spPr bwMode="auto">
          <a:xfrm>
            <a:off x="6018213" y="3327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62487" name="Text Box 43"/>
          <p:cNvSpPr txBox="1">
            <a:spLocks noChangeArrowheads="1"/>
          </p:cNvSpPr>
          <p:nvPr/>
        </p:nvSpPr>
        <p:spPr bwMode="auto">
          <a:xfrm>
            <a:off x="1589088" y="3327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62488" name="Text Box 44"/>
          <p:cNvSpPr txBox="1">
            <a:spLocks noChangeArrowheads="1"/>
          </p:cNvSpPr>
          <p:nvPr/>
        </p:nvSpPr>
        <p:spPr bwMode="auto">
          <a:xfrm>
            <a:off x="4984750" y="33289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62489" name="Text Box 45"/>
          <p:cNvSpPr txBox="1">
            <a:spLocks noChangeArrowheads="1"/>
          </p:cNvSpPr>
          <p:nvPr/>
        </p:nvSpPr>
        <p:spPr bwMode="auto">
          <a:xfrm>
            <a:off x="2525713" y="183991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B</a:t>
            </a:r>
          </a:p>
        </p:txBody>
      </p:sp>
      <p:sp>
        <p:nvSpPr>
          <p:cNvPr id="62490" name="Text Box 46"/>
          <p:cNvSpPr txBox="1">
            <a:spLocks noChangeArrowheads="1"/>
          </p:cNvSpPr>
          <p:nvPr/>
        </p:nvSpPr>
        <p:spPr bwMode="auto">
          <a:xfrm>
            <a:off x="3629025" y="18383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C</a:t>
            </a:r>
          </a:p>
        </p:txBody>
      </p:sp>
      <p:sp>
        <p:nvSpPr>
          <p:cNvPr id="62491" name="Text Box 47"/>
          <p:cNvSpPr txBox="1">
            <a:spLocks noChangeArrowheads="1"/>
          </p:cNvSpPr>
          <p:nvPr/>
        </p:nvSpPr>
        <p:spPr bwMode="auto">
          <a:xfrm>
            <a:off x="6018213" y="1838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62492" name="Text Box 48"/>
          <p:cNvSpPr txBox="1">
            <a:spLocks noChangeArrowheads="1"/>
          </p:cNvSpPr>
          <p:nvPr/>
        </p:nvSpPr>
        <p:spPr bwMode="auto">
          <a:xfrm>
            <a:off x="1589088" y="1838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62493" name="Text Box 49"/>
          <p:cNvSpPr txBox="1">
            <a:spLocks noChangeArrowheads="1"/>
          </p:cNvSpPr>
          <p:nvPr/>
        </p:nvSpPr>
        <p:spPr bwMode="auto">
          <a:xfrm>
            <a:off x="4829175" y="18399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D</a:t>
            </a: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1447800" y="4365625"/>
            <a:ext cx="5232400" cy="954088"/>
            <a:chOff x="912" y="2750"/>
            <a:chExt cx="3296" cy="601"/>
          </a:xfrm>
        </p:grpSpPr>
        <p:sp>
          <p:nvSpPr>
            <p:cNvPr id="62498" name="Freeform 51"/>
            <p:cNvSpPr>
              <a:spLocks/>
            </p:cNvSpPr>
            <p:nvPr/>
          </p:nvSpPr>
          <p:spPr bwMode="auto">
            <a:xfrm>
              <a:off x="2180" y="2840"/>
              <a:ext cx="1406" cy="245"/>
            </a:xfrm>
            <a:custGeom>
              <a:avLst/>
              <a:gdLst>
                <a:gd name="T0" fmla="*/ 0 w 288"/>
                <a:gd name="T1" fmla="*/ 330 h 224"/>
                <a:gd name="T2" fmla="*/ 1949497 w 288"/>
                <a:gd name="T3" fmla="*/ 0 h 224"/>
                <a:gd name="T4" fmla="*/ 3898999 w 288"/>
                <a:gd name="T5" fmla="*/ 330 h 224"/>
                <a:gd name="T6" fmla="*/ 0 60000 65536"/>
                <a:gd name="T7" fmla="*/ 0 60000 65536"/>
                <a:gd name="T8" fmla="*/ 0 60000 65536"/>
                <a:gd name="T9" fmla="*/ 0 w 288"/>
                <a:gd name="T10" fmla="*/ 0 h 224"/>
                <a:gd name="T11" fmla="*/ 288 w 288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24">
                  <a:moveTo>
                    <a:pt x="0" y="192"/>
                  </a:moveTo>
                  <a:cubicBezTo>
                    <a:pt x="48" y="96"/>
                    <a:pt x="96" y="0"/>
                    <a:pt x="144" y="0"/>
                  </a:cubicBezTo>
                  <a:cubicBezTo>
                    <a:pt x="192" y="0"/>
                    <a:pt x="288" y="224"/>
                    <a:pt x="288" y="1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99" name="Group 52"/>
            <p:cNvGrpSpPr>
              <a:grpSpLocks/>
            </p:cNvGrpSpPr>
            <p:nvPr/>
          </p:nvGrpSpPr>
          <p:grpSpPr bwMode="auto">
            <a:xfrm>
              <a:off x="2888" y="2941"/>
              <a:ext cx="336" cy="144"/>
              <a:chOff x="1104" y="1680"/>
              <a:chExt cx="336" cy="144"/>
            </a:xfrm>
          </p:grpSpPr>
          <p:sp>
            <p:nvSpPr>
              <p:cNvPr id="62526" name="Freeform 53"/>
              <p:cNvSpPr>
                <a:spLocks/>
              </p:cNvSpPr>
              <p:nvPr/>
            </p:nvSpPr>
            <p:spPr bwMode="auto">
              <a:xfrm>
                <a:off x="1104" y="1680"/>
                <a:ext cx="336" cy="144"/>
              </a:xfrm>
              <a:custGeom>
                <a:avLst/>
                <a:gdLst>
                  <a:gd name="T0" fmla="*/ 0 w 288"/>
                  <a:gd name="T1" fmla="*/ 14 h 224"/>
                  <a:gd name="T2" fmla="*/ 364 w 288"/>
                  <a:gd name="T3" fmla="*/ 0 h 224"/>
                  <a:gd name="T4" fmla="*/ 726 w 288"/>
                  <a:gd name="T5" fmla="*/ 14 h 224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224"/>
                  <a:gd name="T11" fmla="*/ 288 w 288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224">
                    <a:moveTo>
                      <a:pt x="0" y="192"/>
                    </a:moveTo>
                    <a:cubicBezTo>
                      <a:pt x="48" y="96"/>
                      <a:pt x="96" y="0"/>
                      <a:pt x="144" y="0"/>
                    </a:cubicBezTo>
                    <a:cubicBezTo>
                      <a:pt x="192" y="0"/>
                      <a:pt x="288" y="224"/>
                      <a:pt x="288" y="1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7" name="Line 54"/>
              <p:cNvSpPr>
                <a:spLocks noChangeShapeType="1"/>
              </p:cNvSpPr>
              <p:nvPr/>
            </p:nvSpPr>
            <p:spPr bwMode="auto">
              <a:xfrm flipH="1">
                <a:off x="1296" y="1812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8" name="Line 55"/>
              <p:cNvSpPr>
                <a:spLocks noChangeShapeType="1"/>
              </p:cNvSpPr>
              <p:nvPr/>
            </p:nvSpPr>
            <p:spPr bwMode="auto">
              <a:xfrm>
                <a:off x="1104" y="1812"/>
                <a:ext cx="144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00" name="Freeform 56"/>
            <p:cNvSpPr>
              <a:spLocks/>
            </p:cNvSpPr>
            <p:nvPr/>
          </p:nvSpPr>
          <p:spPr bwMode="auto">
            <a:xfrm>
              <a:off x="1364" y="2788"/>
              <a:ext cx="1451" cy="325"/>
            </a:xfrm>
            <a:custGeom>
              <a:avLst/>
              <a:gdLst>
                <a:gd name="T0" fmla="*/ 0 w 288"/>
                <a:gd name="T1" fmla="*/ 1796 h 224"/>
                <a:gd name="T2" fmla="*/ 2356948 w 288"/>
                <a:gd name="T3" fmla="*/ 0 h 224"/>
                <a:gd name="T4" fmla="*/ 4709940 w 288"/>
                <a:gd name="T5" fmla="*/ 1796 h 224"/>
                <a:gd name="T6" fmla="*/ 0 60000 65536"/>
                <a:gd name="T7" fmla="*/ 0 60000 65536"/>
                <a:gd name="T8" fmla="*/ 0 60000 65536"/>
                <a:gd name="T9" fmla="*/ 0 w 288"/>
                <a:gd name="T10" fmla="*/ 0 h 224"/>
                <a:gd name="T11" fmla="*/ 288 w 288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24">
                  <a:moveTo>
                    <a:pt x="0" y="192"/>
                  </a:moveTo>
                  <a:cubicBezTo>
                    <a:pt x="48" y="96"/>
                    <a:pt x="96" y="0"/>
                    <a:pt x="144" y="0"/>
                  </a:cubicBezTo>
                  <a:cubicBezTo>
                    <a:pt x="192" y="0"/>
                    <a:pt x="288" y="224"/>
                    <a:pt x="288" y="1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Text Box 57"/>
            <p:cNvSpPr txBox="1">
              <a:spLocks noChangeArrowheads="1"/>
            </p:cNvSpPr>
            <p:nvPr/>
          </p:nvSpPr>
          <p:spPr bwMode="auto">
            <a:xfrm>
              <a:off x="1327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x</a:t>
              </a:r>
              <a:r>
                <a:rPr lang="en-US" sz="1800" baseline="-25000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62502" name="Text Box 58"/>
            <p:cNvSpPr txBox="1">
              <a:spLocks noChangeArrowheads="1"/>
            </p:cNvSpPr>
            <p:nvPr/>
          </p:nvSpPr>
          <p:spPr bwMode="auto">
            <a:xfrm>
              <a:off x="2665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y</a:t>
              </a:r>
              <a:r>
                <a:rPr lang="en-US" sz="1800" baseline="-25000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62503" name="Text Box 59"/>
            <p:cNvSpPr txBox="1">
              <a:spLocks noChangeArrowheads="1"/>
            </p:cNvSpPr>
            <p:nvPr/>
          </p:nvSpPr>
          <p:spPr bwMode="auto">
            <a:xfrm>
              <a:off x="1908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x</a:t>
              </a:r>
              <a:r>
                <a:rPr lang="en-US" sz="1800" baseline="-25000"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62504" name="Text Box 60"/>
            <p:cNvSpPr txBox="1">
              <a:spLocks noChangeArrowheads="1"/>
            </p:cNvSpPr>
            <p:nvPr/>
          </p:nvSpPr>
          <p:spPr bwMode="auto">
            <a:xfrm>
              <a:off x="2112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x</a:t>
              </a:r>
              <a:r>
                <a:rPr lang="en-US" sz="1800" baseline="-25000">
                  <a:latin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62505" name="Text Box 61"/>
            <p:cNvSpPr txBox="1">
              <a:spLocks noChangeArrowheads="1"/>
            </p:cNvSpPr>
            <p:nvPr/>
          </p:nvSpPr>
          <p:spPr bwMode="auto">
            <a:xfrm>
              <a:off x="2421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y</a:t>
              </a:r>
              <a:r>
                <a:rPr lang="en-US" sz="1800" baseline="-25000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62506" name="Text Box 62"/>
            <p:cNvSpPr txBox="1">
              <a:spLocks noChangeArrowheads="1"/>
            </p:cNvSpPr>
            <p:nvPr/>
          </p:nvSpPr>
          <p:spPr bwMode="auto">
            <a:xfrm>
              <a:off x="2874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x</a:t>
              </a:r>
              <a:r>
                <a:rPr lang="en-US" sz="1800" baseline="-25000">
                  <a:latin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62507" name="Text Box 63"/>
            <p:cNvSpPr txBox="1">
              <a:spLocks noChangeArrowheads="1"/>
            </p:cNvSpPr>
            <p:nvPr/>
          </p:nvSpPr>
          <p:spPr bwMode="auto">
            <a:xfrm>
              <a:off x="3051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y</a:t>
              </a:r>
              <a:r>
                <a:rPr lang="en-US" sz="1800" baseline="-25000">
                  <a:latin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62508" name="Text Box 64"/>
            <p:cNvSpPr txBox="1">
              <a:spLocks noChangeArrowheads="1"/>
            </p:cNvSpPr>
            <p:nvPr/>
          </p:nvSpPr>
          <p:spPr bwMode="auto">
            <a:xfrm>
              <a:off x="3408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y</a:t>
              </a:r>
              <a:r>
                <a:rPr lang="en-US" sz="1800" baseline="-25000">
                  <a:latin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62509" name="Text Box 65"/>
            <p:cNvSpPr txBox="1">
              <a:spLocks noChangeArrowheads="1"/>
            </p:cNvSpPr>
            <p:nvPr/>
          </p:nvSpPr>
          <p:spPr bwMode="auto">
            <a:xfrm>
              <a:off x="3695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y</a:t>
              </a:r>
              <a:r>
                <a:rPr lang="en-US" sz="1800" baseline="-25000"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62510" name="Text Box 66"/>
            <p:cNvSpPr txBox="1">
              <a:spLocks noChangeArrowheads="1"/>
            </p:cNvSpPr>
            <p:nvPr/>
          </p:nvSpPr>
          <p:spPr bwMode="auto">
            <a:xfrm>
              <a:off x="1092" y="3120"/>
              <a:ext cx="2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x</a:t>
              </a:r>
              <a:r>
                <a:rPr lang="en-US" sz="1800" baseline="-25000"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62511" name="Rectangle 67"/>
            <p:cNvSpPr>
              <a:spLocks noChangeArrowheads="1"/>
            </p:cNvSpPr>
            <p:nvPr/>
          </p:nvSpPr>
          <p:spPr bwMode="auto">
            <a:xfrm>
              <a:off x="912" y="3113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2" name="Rectangle 68"/>
            <p:cNvSpPr>
              <a:spLocks noChangeArrowheads="1"/>
            </p:cNvSpPr>
            <p:nvPr/>
          </p:nvSpPr>
          <p:spPr bwMode="auto">
            <a:xfrm>
              <a:off x="2112" y="3113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3" name="Rectangle 69"/>
            <p:cNvSpPr>
              <a:spLocks noChangeArrowheads="1"/>
            </p:cNvSpPr>
            <p:nvPr/>
          </p:nvSpPr>
          <p:spPr bwMode="auto">
            <a:xfrm>
              <a:off x="2634" y="3113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4" name="Rectangle 70"/>
            <p:cNvSpPr>
              <a:spLocks noChangeArrowheads="1"/>
            </p:cNvSpPr>
            <p:nvPr/>
          </p:nvSpPr>
          <p:spPr bwMode="auto">
            <a:xfrm>
              <a:off x="1319" y="3113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5" name="Rectangle 71"/>
            <p:cNvSpPr>
              <a:spLocks noChangeArrowheads="1"/>
            </p:cNvSpPr>
            <p:nvPr/>
          </p:nvSpPr>
          <p:spPr bwMode="auto">
            <a:xfrm>
              <a:off x="3632" y="3113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16" name="Freeform 72"/>
            <p:cNvSpPr>
              <a:spLocks/>
            </p:cNvSpPr>
            <p:nvPr/>
          </p:nvSpPr>
          <p:spPr bwMode="auto">
            <a:xfrm>
              <a:off x="1976" y="2788"/>
              <a:ext cx="1864" cy="325"/>
            </a:xfrm>
            <a:custGeom>
              <a:avLst/>
              <a:gdLst>
                <a:gd name="T0" fmla="*/ 0 w 288"/>
                <a:gd name="T1" fmla="*/ 1796 h 224"/>
                <a:gd name="T2" fmla="*/ 10584509 w 288"/>
                <a:gd name="T3" fmla="*/ 0 h 224"/>
                <a:gd name="T4" fmla="*/ 21169264 w 288"/>
                <a:gd name="T5" fmla="*/ 1796 h 224"/>
                <a:gd name="T6" fmla="*/ 0 60000 65536"/>
                <a:gd name="T7" fmla="*/ 0 60000 65536"/>
                <a:gd name="T8" fmla="*/ 0 60000 65536"/>
                <a:gd name="T9" fmla="*/ 0 w 288"/>
                <a:gd name="T10" fmla="*/ 0 h 224"/>
                <a:gd name="T11" fmla="*/ 288 w 288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24">
                  <a:moveTo>
                    <a:pt x="0" y="192"/>
                  </a:moveTo>
                  <a:cubicBezTo>
                    <a:pt x="48" y="96"/>
                    <a:pt x="96" y="0"/>
                    <a:pt x="144" y="0"/>
                  </a:cubicBezTo>
                  <a:cubicBezTo>
                    <a:pt x="192" y="0"/>
                    <a:pt x="288" y="224"/>
                    <a:pt x="288" y="1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7" name="Freeform 73"/>
            <p:cNvSpPr>
              <a:spLocks/>
            </p:cNvSpPr>
            <p:nvPr/>
          </p:nvSpPr>
          <p:spPr bwMode="auto">
            <a:xfrm>
              <a:off x="1182" y="2750"/>
              <a:ext cx="1451" cy="370"/>
            </a:xfrm>
            <a:custGeom>
              <a:avLst/>
              <a:gdLst>
                <a:gd name="T0" fmla="*/ 0 w 288"/>
                <a:gd name="T1" fmla="*/ 3902 h 224"/>
                <a:gd name="T2" fmla="*/ 2356948 w 288"/>
                <a:gd name="T3" fmla="*/ 0 h 224"/>
                <a:gd name="T4" fmla="*/ 4709940 w 288"/>
                <a:gd name="T5" fmla="*/ 3902 h 224"/>
                <a:gd name="T6" fmla="*/ 0 60000 65536"/>
                <a:gd name="T7" fmla="*/ 0 60000 65536"/>
                <a:gd name="T8" fmla="*/ 0 60000 65536"/>
                <a:gd name="T9" fmla="*/ 0 w 288"/>
                <a:gd name="T10" fmla="*/ 0 h 224"/>
                <a:gd name="T11" fmla="*/ 288 w 288"/>
                <a:gd name="T12" fmla="*/ 224 h 2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224">
                  <a:moveTo>
                    <a:pt x="0" y="192"/>
                  </a:moveTo>
                  <a:cubicBezTo>
                    <a:pt x="48" y="96"/>
                    <a:pt x="96" y="0"/>
                    <a:pt x="144" y="0"/>
                  </a:cubicBezTo>
                  <a:cubicBezTo>
                    <a:pt x="192" y="0"/>
                    <a:pt x="288" y="224"/>
                    <a:pt x="288" y="1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8" name="Line 74"/>
            <p:cNvSpPr>
              <a:spLocks noChangeShapeType="1"/>
            </p:cNvSpPr>
            <p:nvPr/>
          </p:nvSpPr>
          <p:spPr bwMode="auto">
            <a:xfrm>
              <a:off x="3456" y="3073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9" name="Line 75"/>
            <p:cNvSpPr>
              <a:spLocks noChangeShapeType="1"/>
            </p:cNvSpPr>
            <p:nvPr/>
          </p:nvSpPr>
          <p:spPr bwMode="auto">
            <a:xfrm flipH="1">
              <a:off x="1341" y="3073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0" name="Line 76"/>
            <p:cNvSpPr>
              <a:spLocks noChangeShapeType="1"/>
            </p:cNvSpPr>
            <p:nvPr/>
          </p:nvSpPr>
          <p:spPr bwMode="auto">
            <a:xfrm>
              <a:off x="2475" y="3073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1" name="Line 77"/>
            <p:cNvSpPr>
              <a:spLocks noChangeShapeType="1"/>
            </p:cNvSpPr>
            <p:nvPr/>
          </p:nvSpPr>
          <p:spPr bwMode="auto">
            <a:xfrm flipH="1">
              <a:off x="3696" y="3073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2" name="Line 78"/>
            <p:cNvSpPr>
              <a:spLocks noChangeShapeType="1"/>
            </p:cNvSpPr>
            <p:nvPr/>
          </p:nvSpPr>
          <p:spPr bwMode="auto">
            <a:xfrm flipH="1">
              <a:off x="2657" y="3073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3" name="Line 79"/>
            <p:cNvSpPr>
              <a:spLocks noChangeShapeType="1"/>
            </p:cNvSpPr>
            <p:nvPr/>
          </p:nvSpPr>
          <p:spPr bwMode="auto">
            <a:xfrm>
              <a:off x="1175" y="3073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4" name="Line 80"/>
            <p:cNvSpPr>
              <a:spLocks noChangeShapeType="1"/>
            </p:cNvSpPr>
            <p:nvPr/>
          </p:nvSpPr>
          <p:spPr bwMode="auto">
            <a:xfrm>
              <a:off x="1976" y="3073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5" name="Line 81"/>
            <p:cNvSpPr>
              <a:spLocks noChangeShapeType="1"/>
            </p:cNvSpPr>
            <p:nvPr/>
          </p:nvSpPr>
          <p:spPr bwMode="auto">
            <a:xfrm flipH="1">
              <a:off x="2150" y="3073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95" name="Rectangle 82"/>
          <p:cNvSpPr>
            <a:spLocks noGrp="1" noChangeArrowheads="1"/>
          </p:cNvSpPr>
          <p:nvPr>
            <p:ph type="title"/>
          </p:nvPr>
        </p:nvSpPr>
        <p:spPr>
          <a:xfrm>
            <a:off x="355600" y="288925"/>
            <a:ext cx="8788400" cy="1143000"/>
          </a:xfrm>
          <a:noFill/>
        </p:spPr>
        <p:txBody>
          <a:bodyPr/>
          <a:lstStyle/>
          <a:p>
            <a:pPr eaLnBrk="1" hangingPunct="1"/>
            <a:r>
              <a:rPr lang="en-US" sz="3600" smtClean="0"/>
              <a:t>Tumor Genome Reconstruction Puzzle</a:t>
            </a:r>
          </a:p>
        </p:txBody>
      </p:sp>
      <p:sp>
        <p:nvSpPr>
          <p:cNvPr id="365651" name="AutoShape 83"/>
          <p:cNvSpPr>
            <a:spLocks noChangeArrowheads="1"/>
          </p:cNvSpPr>
          <p:nvPr/>
        </p:nvSpPr>
        <p:spPr bwMode="auto">
          <a:xfrm flipV="1">
            <a:off x="762000" y="2819400"/>
            <a:ext cx="533400" cy="2438400"/>
          </a:xfrm>
          <a:prstGeom prst="curvedRightArrow">
            <a:avLst>
              <a:gd name="adj1" fmla="val 91429"/>
              <a:gd name="adj2" fmla="val 182857"/>
              <a:gd name="adj3" fmla="val 3333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5652" name="Text Box 84"/>
          <p:cNvSpPr txBox="1">
            <a:spLocks noChangeArrowheads="1"/>
          </p:cNvSpPr>
          <p:nvPr/>
        </p:nvSpPr>
        <p:spPr bwMode="auto">
          <a:xfrm>
            <a:off x="990600" y="3886200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Reconstruct tumor</a:t>
            </a:r>
          </a:p>
          <a:p>
            <a:pPr algn="l"/>
            <a:r>
              <a:rPr 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 genome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2" grpId="0" animBg="1"/>
      <p:bldP spid="365574" grpId="0"/>
      <p:bldP spid="365576" grpId="0"/>
      <p:bldP spid="365651" grpId="0" animBg="1"/>
      <p:bldP spid="3656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2"/>
          <p:cNvSpPr>
            <a:spLocks noChangeAspect="1" noChangeShapeType="1"/>
          </p:cNvSpPr>
          <p:nvPr/>
        </p:nvSpPr>
        <p:spPr bwMode="auto">
          <a:xfrm flipH="1">
            <a:off x="2181225" y="5106988"/>
            <a:ext cx="509588" cy="515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1" name="Line 3"/>
          <p:cNvSpPr>
            <a:spLocks noChangeAspect="1" noChangeShapeType="1"/>
          </p:cNvSpPr>
          <p:nvPr/>
        </p:nvSpPr>
        <p:spPr bwMode="auto">
          <a:xfrm flipH="1">
            <a:off x="6364288" y="714375"/>
            <a:ext cx="747712" cy="747713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2" name="Line 4"/>
          <p:cNvSpPr>
            <a:spLocks noChangeAspect="1" noChangeShapeType="1"/>
          </p:cNvSpPr>
          <p:nvPr/>
        </p:nvSpPr>
        <p:spPr bwMode="auto">
          <a:xfrm flipH="1" flipV="1">
            <a:off x="4064000" y="4270375"/>
            <a:ext cx="688975" cy="65881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3" name="Line 5"/>
          <p:cNvSpPr>
            <a:spLocks noChangeAspect="1" noChangeShapeType="1"/>
          </p:cNvSpPr>
          <p:nvPr/>
        </p:nvSpPr>
        <p:spPr bwMode="auto">
          <a:xfrm flipH="1" flipV="1">
            <a:off x="4900613" y="2776538"/>
            <a:ext cx="1285875" cy="1284287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4" name="Rectangle 6"/>
          <p:cNvSpPr>
            <a:spLocks noChangeAspect="1" noChangeArrowheads="1"/>
          </p:cNvSpPr>
          <p:nvPr/>
        </p:nvSpPr>
        <p:spPr bwMode="auto">
          <a:xfrm>
            <a:off x="2181225" y="5622925"/>
            <a:ext cx="536575" cy="88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Rectangle 7"/>
          <p:cNvSpPr>
            <a:spLocks noChangeAspect="1" noChangeArrowheads="1"/>
          </p:cNvSpPr>
          <p:nvPr/>
        </p:nvSpPr>
        <p:spPr bwMode="auto">
          <a:xfrm>
            <a:off x="4049713" y="5622925"/>
            <a:ext cx="687387" cy="889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Rectangle 8"/>
          <p:cNvSpPr>
            <a:spLocks noChangeAspect="1" noChangeArrowheads="1"/>
          </p:cNvSpPr>
          <p:nvPr/>
        </p:nvSpPr>
        <p:spPr bwMode="auto">
          <a:xfrm>
            <a:off x="4886325" y="5622925"/>
            <a:ext cx="1323975" cy="889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Rectangle 9"/>
          <p:cNvSpPr>
            <a:spLocks noChangeAspect="1" noChangeArrowheads="1"/>
          </p:cNvSpPr>
          <p:nvPr/>
        </p:nvSpPr>
        <p:spPr bwMode="auto">
          <a:xfrm>
            <a:off x="2854325" y="5622925"/>
            <a:ext cx="1054100" cy="889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8" name="Rectangle 10"/>
          <p:cNvSpPr>
            <a:spLocks noChangeAspect="1" noChangeArrowheads="1"/>
          </p:cNvSpPr>
          <p:nvPr/>
        </p:nvSpPr>
        <p:spPr bwMode="auto">
          <a:xfrm>
            <a:off x="6350000" y="5622925"/>
            <a:ext cx="758825" cy="889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9" name="Text Box 11"/>
          <p:cNvSpPr txBox="1">
            <a:spLocks noChangeAspect="1" noChangeArrowheads="1"/>
          </p:cNvSpPr>
          <p:nvPr/>
        </p:nvSpPr>
        <p:spPr bwMode="auto">
          <a:xfrm>
            <a:off x="3213100" y="56403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3500" name="Text Box 12"/>
          <p:cNvSpPr txBox="1">
            <a:spLocks noChangeAspect="1" noChangeArrowheads="1"/>
          </p:cNvSpPr>
          <p:nvPr/>
        </p:nvSpPr>
        <p:spPr bwMode="auto">
          <a:xfrm>
            <a:off x="4279900" y="56403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3501" name="Text Box 13"/>
          <p:cNvSpPr txBox="1">
            <a:spLocks noChangeAspect="1" noChangeArrowheads="1"/>
          </p:cNvSpPr>
          <p:nvPr/>
        </p:nvSpPr>
        <p:spPr bwMode="auto">
          <a:xfrm>
            <a:off x="6559550" y="56403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3502" name="Text Box 14"/>
          <p:cNvSpPr txBox="1">
            <a:spLocks noChangeAspect="1" noChangeArrowheads="1"/>
          </p:cNvSpPr>
          <p:nvPr/>
        </p:nvSpPr>
        <p:spPr bwMode="auto">
          <a:xfrm>
            <a:off x="2298700" y="56403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3503" name="Text Box 15"/>
          <p:cNvSpPr txBox="1">
            <a:spLocks noChangeAspect="1" noChangeArrowheads="1"/>
          </p:cNvSpPr>
          <p:nvPr/>
        </p:nvSpPr>
        <p:spPr bwMode="auto">
          <a:xfrm>
            <a:off x="5424488" y="56403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3504" name="Text Box 16"/>
          <p:cNvSpPr txBox="1">
            <a:spLocks noChangeAspect="1" noChangeArrowheads="1"/>
          </p:cNvSpPr>
          <p:nvPr/>
        </p:nvSpPr>
        <p:spPr bwMode="auto">
          <a:xfrm>
            <a:off x="1739900" y="44196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-C</a:t>
            </a:r>
          </a:p>
        </p:txBody>
      </p:sp>
      <p:sp>
        <p:nvSpPr>
          <p:cNvPr id="63505" name="Text Box 17"/>
          <p:cNvSpPr txBox="1">
            <a:spLocks noChangeAspect="1" noChangeArrowheads="1"/>
          </p:cNvSpPr>
          <p:nvPr/>
        </p:nvSpPr>
        <p:spPr bwMode="auto">
          <a:xfrm>
            <a:off x="1733550" y="3224213"/>
            <a:ext cx="42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-D</a:t>
            </a:r>
          </a:p>
        </p:txBody>
      </p:sp>
      <p:sp>
        <p:nvSpPr>
          <p:cNvPr id="63506" name="Text Box 18"/>
          <p:cNvSpPr txBox="1">
            <a:spLocks noChangeAspect="1" noChangeArrowheads="1"/>
          </p:cNvSpPr>
          <p:nvPr/>
        </p:nvSpPr>
        <p:spPr bwMode="auto">
          <a:xfrm>
            <a:off x="1776413" y="9239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3507" name="Text Box 19"/>
          <p:cNvSpPr txBox="1">
            <a:spLocks noChangeAspect="1" noChangeArrowheads="1"/>
          </p:cNvSpPr>
          <p:nvPr/>
        </p:nvSpPr>
        <p:spPr bwMode="auto">
          <a:xfrm>
            <a:off x="1765300" y="51673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3508" name="Text Box 20"/>
          <p:cNvSpPr txBox="1">
            <a:spLocks noChangeAspect="1" noChangeArrowheads="1"/>
          </p:cNvSpPr>
          <p:nvPr/>
        </p:nvSpPr>
        <p:spPr bwMode="auto">
          <a:xfrm>
            <a:off x="1770063" y="19097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3509" name="Rectangle 21"/>
          <p:cNvSpPr>
            <a:spLocks noChangeAspect="1" noChangeArrowheads="1"/>
          </p:cNvSpPr>
          <p:nvPr/>
        </p:nvSpPr>
        <p:spPr bwMode="auto">
          <a:xfrm rot="-5400000">
            <a:off x="1757362" y="1020763"/>
            <a:ext cx="758825" cy="889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0" name="Rectangle 22"/>
          <p:cNvSpPr>
            <a:spLocks noChangeAspect="1" noChangeArrowheads="1"/>
          </p:cNvSpPr>
          <p:nvPr/>
        </p:nvSpPr>
        <p:spPr bwMode="auto">
          <a:xfrm rot="-5400000">
            <a:off x="1866106" y="5303044"/>
            <a:ext cx="536575" cy="9048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1" name="Rectangle 23"/>
          <p:cNvSpPr>
            <a:spLocks noChangeAspect="1" noChangeArrowheads="1"/>
          </p:cNvSpPr>
          <p:nvPr/>
        </p:nvSpPr>
        <p:spPr bwMode="auto">
          <a:xfrm rot="-5400000">
            <a:off x="1790700" y="4549775"/>
            <a:ext cx="687388" cy="904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2" name="Rectangle 24"/>
          <p:cNvSpPr>
            <a:spLocks noChangeAspect="1" noChangeArrowheads="1"/>
          </p:cNvSpPr>
          <p:nvPr/>
        </p:nvSpPr>
        <p:spPr bwMode="auto">
          <a:xfrm rot="-5400000">
            <a:off x="1473994" y="3394869"/>
            <a:ext cx="1323975" cy="9048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3" name="Rectangle 25"/>
          <p:cNvSpPr>
            <a:spLocks noChangeAspect="1" noChangeArrowheads="1"/>
          </p:cNvSpPr>
          <p:nvPr/>
        </p:nvSpPr>
        <p:spPr bwMode="auto">
          <a:xfrm rot="-5400000">
            <a:off x="1609725" y="2068513"/>
            <a:ext cx="1054100" cy="889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14" name="Line 26"/>
          <p:cNvSpPr>
            <a:spLocks noChangeAspect="1" noChangeShapeType="1"/>
          </p:cNvSpPr>
          <p:nvPr/>
        </p:nvSpPr>
        <p:spPr bwMode="auto">
          <a:xfrm flipH="1">
            <a:off x="2870200" y="1581150"/>
            <a:ext cx="1046163" cy="1038225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5" name="Text Box 27"/>
          <p:cNvSpPr txBox="1">
            <a:spLocks noChangeAspect="1" noChangeArrowheads="1"/>
          </p:cNvSpPr>
          <p:nvPr/>
        </p:nvSpPr>
        <p:spPr bwMode="auto">
          <a:xfrm>
            <a:off x="914400" y="280193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Tumor</a:t>
            </a:r>
          </a:p>
        </p:txBody>
      </p:sp>
      <p:sp>
        <p:nvSpPr>
          <p:cNvPr id="63516" name="Text Box 28"/>
          <p:cNvSpPr txBox="1">
            <a:spLocks noChangeAspect="1" noChangeArrowheads="1"/>
          </p:cNvSpPr>
          <p:nvPr/>
        </p:nvSpPr>
        <p:spPr bwMode="auto">
          <a:xfrm>
            <a:off x="4260850" y="586740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3517" name="Rectangle 29"/>
          <p:cNvSpPr>
            <a:spLocks noGrp="1" noChangeArrowheads="1"/>
          </p:cNvSpPr>
          <p:nvPr>
            <p:ph type="title"/>
          </p:nvPr>
        </p:nvSpPr>
        <p:spPr>
          <a:xfrm>
            <a:off x="623888" y="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sz="3600" smtClean="0"/>
              <a:t>Tumor Genome Reconstruction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 noChangeAspect="1"/>
          </p:cNvGrpSpPr>
          <p:nvPr/>
        </p:nvGrpSpPr>
        <p:grpSpPr bwMode="auto">
          <a:xfrm>
            <a:off x="914400" y="685800"/>
            <a:ext cx="6197600" cy="5548313"/>
            <a:chOff x="192" y="204"/>
            <a:chExt cx="4704" cy="4211"/>
          </a:xfrm>
        </p:grpSpPr>
        <p:sp>
          <p:nvSpPr>
            <p:cNvPr id="64516" name="Line 3"/>
            <p:cNvSpPr>
              <a:spLocks noChangeAspect="1" noChangeShapeType="1"/>
            </p:cNvSpPr>
            <p:nvPr/>
          </p:nvSpPr>
          <p:spPr bwMode="auto">
            <a:xfrm flipH="1">
              <a:off x="1154" y="3560"/>
              <a:ext cx="386" cy="39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17" name="Line 4"/>
            <p:cNvSpPr>
              <a:spLocks noChangeAspect="1" noChangeShapeType="1"/>
            </p:cNvSpPr>
            <p:nvPr/>
          </p:nvSpPr>
          <p:spPr bwMode="auto">
            <a:xfrm flipH="1">
              <a:off x="4329" y="226"/>
              <a:ext cx="567" cy="567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18" name="Line 5"/>
            <p:cNvSpPr>
              <a:spLocks noChangeAspect="1" noChangeShapeType="1"/>
            </p:cNvSpPr>
            <p:nvPr/>
          </p:nvSpPr>
          <p:spPr bwMode="auto">
            <a:xfrm flipH="1" flipV="1">
              <a:off x="2583" y="2925"/>
              <a:ext cx="522" cy="499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19" name="Line 6"/>
            <p:cNvSpPr>
              <a:spLocks noChangeAspect="1" noChangeShapeType="1"/>
            </p:cNvSpPr>
            <p:nvPr/>
          </p:nvSpPr>
          <p:spPr bwMode="auto">
            <a:xfrm flipH="1" flipV="1">
              <a:off x="3218" y="1791"/>
              <a:ext cx="975" cy="975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20" name="Rectangle 7"/>
            <p:cNvSpPr>
              <a:spLocks noChangeAspect="1" noChangeArrowheads="1"/>
            </p:cNvSpPr>
            <p:nvPr/>
          </p:nvSpPr>
          <p:spPr bwMode="auto">
            <a:xfrm>
              <a:off x="1154" y="395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1" name="Rectangle 8"/>
            <p:cNvSpPr>
              <a:spLocks noChangeAspect="1" noChangeArrowheads="1"/>
            </p:cNvSpPr>
            <p:nvPr/>
          </p:nvSpPr>
          <p:spPr bwMode="auto">
            <a:xfrm>
              <a:off x="2572" y="395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2" name="Rectangle 9"/>
            <p:cNvSpPr>
              <a:spLocks noChangeAspect="1" noChangeArrowheads="1"/>
            </p:cNvSpPr>
            <p:nvPr/>
          </p:nvSpPr>
          <p:spPr bwMode="auto">
            <a:xfrm>
              <a:off x="3207" y="395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3" name="Rectangle 10"/>
            <p:cNvSpPr>
              <a:spLocks noChangeAspect="1" noChangeArrowheads="1"/>
            </p:cNvSpPr>
            <p:nvPr/>
          </p:nvSpPr>
          <p:spPr bwMode="auto">
            <a:xfrm>
              <a:off x="1665" y="395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4" name="Rectangle 11"/>
            <p:cNvSpPr>
              <a:spLocks noChangeAspect="1" noChangeArrowheads="1"/>
            </p:cNvSpPr>
            <p:nvPr/>
          </p:nvSpPr>
          <p:spPr bwMode="auto">
            <a:xfrm>
              <a:off x="4318" y="395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5" name="Text Box 12"/>
            <p:cNvSpPr txBox="1">
              <a:spLocks noChangeAspect="1" noChangeArrowheads="1"/>
            </p:cNvSpPr>
            <p:nvPr/>
          </p:nvSpPr>
          <p:spPr bwMode="auto">
            <a:xfrm>
              <a:off x="1937" y="3964"/>
              <a:ext cx="25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B</a:t>
              </a:r>
            </a:p>
          </p:txBody>
        </p:sp>
        <p:sp>
          <p:nvSpPr>
            <p:cNvPr id="64526" name="Text Box 13"/>
            <p:cNvSpPr txBox="1">
              <a:spLocks noChangeAspect="1" noChangeArrowheads="1"/>
            </p:cNvSpPr>
            <p:nvPr/>
          </p:nvSpPr>
          <p:spPr bwMode="auto">
            <a:xfrm>
              <a:off x="2746" y="3964"/>
              <a:ext cx="25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C</a:t>
              </a:r>
            </a:p>
          </p:txBody>
        </p:sp>
        <p:sp>
          <p:nvSpPr>
            <p:cNvPr id="64527" name="Text Box 14"/>
            <p:cNvSpPr txBox="1">
              <a:spLocks noChangeAspect="1" noChangeArrowheads="1"/>
            </p:cNvSpPr>
            <p:nvPr/>
          </p:nvSpPr>
          <p:spPr bwMode="auto">
            <a:xfrm>
              <a:off x="4477" y="3964"/>
              <a:ext cx="24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E</a:t>
              </a:r>
            </a:p>
          </p:txBody>
        </p:sp>
        <p:sp>
          <p:nvSpPr>
            <p:cNvPr id="64528" name="Text Box 15"/>
            <p:cNvSpPr txBox="1">
              <a:spLocks noChangeAspect="1" noChangeArrowheads="1"/>
            </p:cNvSpPr>
            <p:nvPr/>
          </p:nvSpPr>
          <p:spPr bwMode="auto">
            <a:xfrm>
              <a:off x="1243" y="3964"/>
              <a:ext cx="26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64529" name="Text Box 16"/>
            <p:cNvSpPr txBox="1">
              <a:spLocks noChangeAspect="1" noChangeArrowheads="1"/>
            </p:cNvSpPr>
            <p:nvPr/>
          </p:nvSpPr>
          <p:spPr bwMode="auto">
            <a:xfrm>
              <a:off x="3615" y="3964"/>
              <a:ext cx="26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D</a:t>
              </a:r>
            </a:p>
          </p:txBody>
        </p:sp>
        <p:sp>
          <p:nvSpPr>
            <p:cNvPr id="64530" name="Text Box 17"/>
            <p:cNvSpPr txBox="1">
              <a:spLocks noChangeAspect="1" noChangeArrowheads="1"/>
            </p:cNvSpPr>
            <p:nvPr/>
          </p:nvSpPr>
          <p:spPr bwMode="auto">
            <a:xfrm>
              <a:off x="819" y="3038"/>
              <a:ext cx="313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-C</a:t>
              </a:r>
            </a:p>
          </p:txBody>
        </p:sp>
        <p:sp>
          <p:nvSpPr>
            <p:cNvPr id="64531" name="Text Box 18"/>
            <p:cNvSpPr txBox="1">
              <a:spLocks noChangeAspect="1" noChangeArrowheads="1"/>
            </p:cNvSpPr>
            <p:nvPr/>
          </p:nvSpPr>
          <p:spPr bwMode="auto">
            <a:xfrm>
              <a:off x="814" y="2131"/>
              <a:ext cx="323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-D</a:t>
              </a:r>
            </a:p>
          </p:txBody>
        </p:sp>
        <p:sp>
          <p:nvSpPr>
            <p:cNvPr id="64532" name="Text Box 19"/>
            <p:cNvSpPr txBox="1">
              <a:spLocks noChangeAspect="1" noChangeArrowheads="1"/>
            </p:cNvSpPr>
            <p:nvPr/>
          </p:nvSpPr>
          <p:spPr bwMode="auto">
            <a:xfrm>
              <a:off x="846" y="385"/>
              <a:ext cx="246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E</a:t>
              </a:r>
            </a:p>
          </p:txBody>
        </p:sp>
        <p:sp>
          <p:nvSpPr>
            <p:cNvPr id="64533" name="Text Box 20"/>
            <p:cNvSpPr txBox="1">
              <a:spLocks noChangeAspect="1" noChangeArrowheads="1"/>
            </p:cNvSpPr>
            <p:nvPr/>
          </p:nvSpPr>
          <p:spPr bwMode="auto">
            <a:xfrm>
              <a:off x="838" y="3605"/>
              <a:ext cx="26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64534" name="Text Box 21"/>
            <p:cNvSpPr txBox="1">
              <a:spLocks noChangeAspect="1" noChangeArrowheads="1"/>
            </p:cNvSpPr>
            <p:nvPr/>
          </p:nvSpPr>
          <p:spPr bwMode="auto">
            <a:xfrm>
              <a:off x="841" y="1133"/>
              <a:ext cx="256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B</a:t>
              </a:r>
            </a:p>
          </p:txBody>
        </p:sp>
        <p:sp>
          <p:nvSpPr>
            <p:cNvPr id="64535" name="Rectangle 22"/>
            <p:cNvSpPr>
              <a:spLocks noChangeAspect="1" noChangeArrowheads="1"/>
            </p:cNvSpPr>
            <p:nvPr/>
          </p:nvSpPr>
          <p:spPr bwMode="auto">
            <a:xfrm rot="-5400000">
              <a:off x="832" y="458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6" name="Rectangle 23"/>
            <p:cNvSpPr>
              <a:spLocks noChangeAspect="1" noChangeArrowheads="1"/>
            </p:cNvSpPr>
            <p:nvPr/>
          </p:nvSpPr>
          <p:spPr bwMode="auto">
            <a:xfrm rot="-5400000">
              <a:off x="914" y="3709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7" name="Rectangle 24"/>
            <p:cNvSpPr>
              <a:spLocks noChangeAspect="1" noChangeArrowheads="1"/>
            </p:cNvSpPr>
            <p:nvPr/>
          </p:nvSpPr>
          <p:spPr bwMode="auto">
            <a:xfrm rot="-5400000">
              <a:off x="857" y="3137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8" name="Rectangle 25"/>
            <p:cNvSpPr>
              <a:spLocks noChangeAspect="1" noChangeArrowheads="1"/>
            </p:cNvSpPr>
            <p:nvPr/>
          </p:nvSpPr>
          <p:spPr bwMode="auto">
            <a:xfrm rot="-5400000">
              <a:off x="616" y="226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9" name="Rectangle 26"/>
            <p:cNvSpPr>
              <a:spLocks noChangeAspect="1" noChangeArrowheads="1"/>
            </p:cNvSpPr>
            <p:nvPr/>
          </p:nvSpPr>
          <p:spPr bwMode="auto">
            <a:xfrm rot="-5400000">
              <a:off x="720" y="1253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0" name="Line 27"/>
            <p:cNvSpPr>
              <a:spLocks noChangeAspect="1" noChangeShapeType="1"/>
            </p:cNvSpPr>
            <p:nvPr/>
          </p:nvSpPr>
          <p:spPr bwMode="auto">
            <a:xfrm flipH="1">
              <a:off x="1676" y="884"/>
              <a:ext cx="794" cy="788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1" name="Text Box 28"/>
            <p:cNvSpPr txBox="1">
              <a:spLocks noChangeAspect="1" noChangeArrowheads="1"/>
            </p:cNvSpPr>
            <p:nvPr/>
          </p:nvSpPr>
          <p:spPr bwMode="auto">
            <a:xfrm>
              <a:off x="192" y="1810"/>
              <a:ext cx="641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Tumor</a:t>
              </a:r>
            </a:p>
          </p:txBody>
        </p:sp>
        <p:sp>
          <p:nvSpPr>
            <p:cNvPr id="64542" name="Text Box 29"/>
            <p:cNvSpPr txBox="1">
              <a:spLocks noChangeAspect="1" noChangeArrowheads="1"/>
            </p:cNvSpPr>
            <p:nvPr/>
          </p:nvSpPr>
          <p:spPr bwMode="auto">
            <a:xfrm>
              <a:off x="2732" y="4137"/>
              <a:ext cx="699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Human</a:t>
              </a:r>
            </a:p>
          </p:txBody>
        </p:sp>
        <p:sp>
          <p:nvSpPr>
            <p:cNvPr id="64543" name="Line 30"/>
            <p:cNvSpPr>
              <a:spLocks noChangeAspect="1" noChangeShapeType="1"/>
            </p:cNvSpPr>
            <p:nvPr/>
          </p:nvSpPr>
          <p:spPr bwMode="auto">
            <a:xfrm flipH="1" flipV="1">
              <a:off x="1653" y="1678"/>
              <a:ext cx="1565" cy="113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4" name="Line 31"/>
            <p:cNvSpPr>
              <a:spLocks noChangeAspect="1" noChangeShapeType="1"/>
            </p:cNvSpPr>
            <p:nvPr/>
          </p:nvSpPr>
          <p:spPr bwMode="auto">
            <a:xfrm flipH="1">
              <a:off x="2470" y="793"/>
              <a:ext cx="1859" cy="91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Line 32"/>
            <p:cNvSpPr>
              <a:spLocks noChangeAspect="1" noChangeShapeType="1"/>
            </p:cNvSpPr>
            <p:nvPr/>
          </p:nvSpPr>
          <p:spPr bwMode="auto">
            <a:xfrm flipH="1">
              <a:off x="2583" y="2766"/>
              <a:ext cx="1610" cy="159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6" name="Line 33"/>
            <p:cNvSpPr>
              <a:spLocks noChangeAspect="1" noChangeShapeType="1"/>
            </p:cNvSpPr>
            <p:nvPr/>
          </p:nvSpPr>
          <p:spPr bwMode="auto">
            <a:xfrm flipH="1">
              <a:off x="1540" y="3424"/>
              <a:ext cx="1565" cy="136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15" name="Rectangle 34"/>
          <p:cNvSpPr>
            <a:spLocks noGrp="1" noChangeArrowheads="1"/>
          </p:cNvSpPr>
          <p:nvPr>
            <p:ph type="title"/>
          </p:nvPr>
        </p:nvSpPr>
        <p:spPr>
          <a:xfrm>
            <a:off x="427038" y="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sz="3600" smtClean="0"/>
              <a:t>Tumor Genome Reconstruction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2"/>
          <p:cNvSpPr>
            <a:spLocks noChangeAspect="1" noChangeShapeType="1"/>
          </p:cNvSpPr>
          <p:nvPr/>
        </p:nvSpPr>
        <p:spPr bwMode="auto">
          <a:xfrm flipH="1">
            <a:off x="2181225" y="5106988"/>
            <a:ext cx="509588" cy="515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39" name="Line 3"/>
          <p:cNvSpPr>
            <a:spLocks noChangeAspect="1" noChangeShapeType="1"/>
          </p:cNvSpPr>
          <p:nvPr/>
        </p:nvSpPr>
        <p:spPr bwMode="auto">
          <a:xfrm flipH="1">
            <a:off x="6364288" y="714375"/>
            <a:ext cx="747712" cy="747713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0" name="Line 4"/>
          <p:cNvSpPr>
            <a:spLocks noChangeAspect="1" noChangeShapeType="1"/>
          </p:cNvSpPr>
          <p:nvPr/>
        </p:nvSpPr>
        <p:spPr bwMode="auto">
          <a:xfrm flipH="1" flipV="1">
            <a:off x="4064000" y="4270375"/>
            <a:ext cx="688975" cy="65881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1" name="Line 5"/>
          <p:cNvSpPr>
            <a:spLocks noChangeAspect="1" noChangeShapeType="1"/>
          </p:cNvSpPr>
          <p:nvPr/>
        </p:nvSpPr>
        <p:spPr bwMode="auto">
          <a:xfrm flipH="1" flipV="1">
            <a:off x="4900613" y="2776538"/>
            <a:ext cx="1285875" cy="1284287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42" name="Rectangle 6"/>
          <p:cNvSpPr>
            <a:spLocks noChangeAspect="1" noChangeArrowheads="1"/>
          </p:cNvSpPr>
          <p:nvPr/>
        </p:nvSpPr>
        <p:spPr bwMode="auto">
          <a:xfrm>
            <a:off x="2181225" y="5622925"/>
            <a:ext cx="536575" cy="88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Rectangle 7"/>
          <p:cNvSpPr>
            <a:spLocks noChangeAspect="1" noChangeArrowheads="1"/>
          </p:cNvSpPr>
          <p:nvPr/>
        </p:nvSpPr>
        <p:spPr bwMode="auto">
          <a:xfrm>
            <a:off x="4049713" y="5622925"/>
            <a:ext cx="687387" cy="889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Rectangle 8"/>
          <p:cNvSpPr>
            <a:spLocks noChangeAspect="1" noChangeArrowheads="1"/>
          </p:cNvSpPr>
          <p:nvPr/>
        </p:nvSpPr>
        <p:spPr bwMode="auto">
          <a:xfrm>
            <a:off x="4886325" y="5622925"/>
            <a:ext cx="1323975" cy="889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Rectangle 9"/>
          <p:cNvSpPr>
            <a:spLocks noChangeAspect="1" noChangeArrowheads="1"/>
          </p:cNvSpPr>
          <p:nvPr/>
        </p:nvSpPr>
        <p:spPr bwMode="auto">
          <a:xfrm>
            <a:off x="2854325" y="5622925"/>
            <a:ext cx="1054100" cy="889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Rectangle 10"/>
          <p:cNvSpPr>
            <a:spLocks noChangeAspect="1" noChangeArrowheads="1"/>
          </p:cNvSpPr>
          <p:nvPr/>
        </p:nvSpPr>
        <p:spPr bwMode="auto">
          <a:xfrm>
            <a:off x="6350000" y="5622925"/>
            <a:ext cx="758825" cy="889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Text Box 11"/>
          <p:cNvSpPr txBox="1">
            <a:spLocks noChangeAspect="1" noChangeArrowheads="1"/>
          </p:cNvSpPr>
          <p:nvPr/>
        </p:nvSpPr>
        <p:spPr bwMode="auto">
          <a:xfrm>
            <a:off x="3213100" y="56403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5548" name="Text Box 12"/>
          <p:cNvSpPr txBox="1">
            <a:spLocks noChangeAspect="1" noChangeArrowheads="1"/>
          </p:cNvSpPr>
          <p:nvPr/>
        </p:nvSpPr>
        <p:spPr bwMode="auto">
          <a:xfrm>
            <a:off x="4279900" y="56403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5549" name="Text Box 13"/>
          <p:cNvSpPr txBox="1">
            <a:spLocks noChangeAspect="1" noChangeArrowheads="1"/>
          </p:cNvSpPr>
          <p:nvPr/>
        </p:nvSpPr>
        <p:spPr bwMode="auto">
          <a:xfrm>
            <a:off x="6559550" y="56403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5550" name="Text Box 14"/>
          <p:cNvSpPr txBox="1">
            <a:spLocks noChangeAspect="1" noChangeArrowheads="1"/>
          </p:cNvSpPr>
          <p:nvPr/>
        </p:nvSpPr>
        <p:spPr bwMode="auto">
          <a:xfrm>
            <a:off x="2298700" y="56403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5551" name="Text Box 15"/>
          <p:cNvSpPr txBox="1">
            <a:spLocks noChangeAspect="1" noChangeArrowheads="1"/>
          </p:cNvSpPr>
          <p:nvPr/>
        </p:nvSpPr>
        <p:spPr bwMode="auto">
          <a:xfrm>
            <a:off x="5424488" y="56403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5552" name="Text Box 16"/>
          <p:cNvSpPr txBox="1">
            <a:spLocks noChangeAspect="1" noChangeArrowheads="1"/>
          </p:cNvSpPr>
          <p:nvPr/>
        </p:nvSpPr>
        <p:spPr bwMode="auto">
          <a:xfrm>
            <a:off x="1739900" y="44196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-C</a:t>
            </a:r>
          </a:p>
        </p:txBody>
      </p:sp>
      <p:sp>
        <p:nvSpPr>
          <p:cNvPr id="65553" name="Text Box 17"/>
          <p:cNvSpPr txBox="1">
            <a:spLocks noChangeAspect="1" noChangeArrowheads="1"/>
          </p:cNvSpPr>
          <p:nvPr/>
        </p:nvSpPr>
        <p:spPr bwMode="auto">
          <a:xfrm>
            <a:off x="1733550" y="3224213"/>
            <a:ext cx="42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-D</a:t>
            </a:r>
          </a:p>
        </p:txBody>
      </p:sp>
      <p:sp>
        <p:nvSpPr>
          <p:cNvPr id="65554" name="Text Box 18"/>
          <p:cNvSpPr txBox="1">
            <a:spLocks noChangeAspect="1" noChangeArrowheads="1"/>
          </p:cNvSpPr>
          <p:nvPr/>
        </p:nvSpPr>
        <p:spPr bwMode="auto">
          <a:xfrm>
            <a:off x="1776413" y="9239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5555" name="Text Box 19"/>
          <p:cNvSpPr txBox="1">
            <a:spLocks noChangeAspect="1" noChangeArrowheads="1"/>
          </p:cNvSpPr>
          <p:nvPr/>
        </p:nvSpPr>
        <p:spPr bwMode="auto">
          <a:xfrm>
            <a:off x="1765300" y="5167313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5556" name="Text Box 20"/>
          <p:cNvSpPr txBox="1">
            <a:spLocks noChangeAspect="1" noChangeArrowheads="1"/>
          </p:cNvSpPr>
          <p:nvPr/>
        </p:nvSpPr>
        <p:spPr bwMode="auto">
          <a:xfrm>
            <a:off x="1770063" y="1909763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5557" name="Rectangle 21"/>
          <p:cNvSpPr>
            <a:spLocks noChangeAspect="1" noChangeArrowheads="1"/>
          </p:cNvSpPr>
          <p:nvPr/>
        </p:nvSpPr>
        <p:spPr bwMode="auto">
          <a:xfrm rot="-5400000">
            <a:off x="1757362" y="1020763"/>
            <a:ext cx="758825" cy="8890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Rectangle 22"/>
          <p:cNvSpPr>
            <a:spLocks noChangeAspect="1" noChangeArrowheads="1"/>
          </p:cNvSpPr>
          <p:nvPr/>
        </p:nvSpPr>
        <p:spPr bwMode="auto">
          <a:xfrm rot="-5400000">
            <a:off x="1866106" y="5303044"/>
            <a:ext cx="536575" cy="9048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Rectangle 23"/>
          <p:cNvSpPr>
            <a:spLocks noChangeAspect="1" noChangeArrowheads="1"/>
          </p:cNvSpPr>
          <p:nvPr/>
        </p:nvSpPr>
        <p:spPr bwMode="auto">
          <a:xfrm rot="-5400000">
            <a:off x="1790700" y="4549775"/>
            <a:ext cx="687388" cy="904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Rectangle 24"/>
          <p:cNvSpPr>
            <a:spLocks noChangeAspect="1" noChangeArrowheads="1"/>
          </p:cNvSpPr>
          <p:nvPr/>
        </p:nvSpPr>
        <p:spPr bwMode="auto">
          <a:xfrm rot="-5400000">
            <a:off x="1473994" y="3394869"/>
            <a:ext cx="1323975" cy="9048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1" name="Rectangle 25"/>
          <p:cNvSpPr>
            <a:spLocks noChangeAspect="1" noChangeArrowheads="1"/>
          </p:cNvSpPr>
          <p:nvPr/>
        </p:nvSpPr>
        <p:spPr bwMode="auto">
          <a:xfrm rot="-5400000">
            <a:off x="1609725" y="2068513"/>
            <a:ext cx="1054100" cy="889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62" name="Line 26"/>
          <p:cNvSpPr>
            <a:spLocks noChangeAspect="1" noChangeShapeType="1"/>
          </p:cNvSpPr>
          <p:nvPr/>
        </p:nvSpPr>
        <p:spPr bwMode="auto">
          <a:xfrm flipH="1">
            <a:off x="2870200" y="1581150"/>
            <a:ext cx="1046163" cy="1038225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3" name="Text Box 27"/>
          <p:cNvSpPr txBox="1">
            <a:spLocks noChangeAspect="1" noChangeArrowheads="1"/>
          </p:cNvSpPr>
          <p:nvPr/>
        </p:nvSpPr>
        <p:spPr bwMode="auto">
          <a:xfrm>
            <a:off x="914400" y="2801938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Tumor</a:t>
            </a:r>
          </a:p>
        </p:txBody>
      </p:sp>
      <p:sp>
        <p:nvSpPr>
          <p:cNvPr id="65564" name="Line 28"/>
          <p:cNvSpPr>
            <a:spLocks noChangeAspect="1" noChangeShapeType="1"/>
          </p:cNvSpPr>
          <p:nvPr/>
        </p:nvSpPr>
        <p:spPr bwMode="auto">
          <a:xfrm flipH="1" flipV="1">
            <a:off x="2840038" y="2627313"/>
            <a:ext cx="2060575" cy="149225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5" name="Line 29"/>
          <p:cNvSpPr>
            <a:spLocks noChangeAspect="1" noChangeShapeType="1"/>
          </p:cNvSpPr>
          <p:nvPr/>
        </p:nvSpPr>
        <p:spPr bwMode="auto">
          <a:xfrm flipH="1">
            <a:off x="3916363" y="1462088"/>
            <a:ext cx="2447925" cy="119062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6" name="Line 30"/>
          <p:cNvSpPr>
            <a:spLocks noChangeAspect="1" noChangeShapeType="1"/>
          </p:cNvSpPr>
          <p:nvPr/>
        </p:nvSpPr>
        <p:spPr bwMode="auto">
          <a:xfrm flipH="1">
            <a:off x="4064000" y="4060825"/>
            <a:ext cx="2122488" cy="20955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7" name="Line 31"/>
          <p:cNvSpPr>
            <a:spLocks noChangeAspect="1" noChangeShapeType="1"/>
          </p:cNvSpPr>
          <p:nvPr/>
        </p:nvSpPr>
        <p:spPr bwMode="auto">
          <a:xfrm flipH="1">
            <a:off x="2690813" y="4929188"/>
            <a:ext cx="2062162" cy="1778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68" name="Text Box 32"/>
          <p:cNvSpPr txBox="1">
            <a:spLocks noChangeArrowheads="1"/>
          </p:cNvSpPr>
          <p:nvPr/>
        </p:nvSpPr>
        <p:spPr bwMode="auto">
          <a:xfrm>
            <a:off x="3394075" y="2681288"/>
            <a:ext cx="796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2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2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4876800" y="1538288"/>
            <a:ext cx="796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3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3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4953000" y="4114800"/>
            <a:ext cx="796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4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4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>
            <a:off x="2955925" y="4648200"/>
            <a:ext cx="796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1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1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5572" name="Text Box 36"/>
          <p:cNvSpPr txBox="1">
            <a:spLocks noChangeArrowheads="1"/>
          </p:cNvSpPr>
          <p:nvPr/>
        </p:nvSpPr>
        <p:spPr bwMode="auto">
          <a:xfrm>
            <a:off x="5997575" y="6300788"/>
            <a:ext cx="70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y</a:t>
            </a:r>
            <a:r>
              <a:rPr lang="en-US" sz="1800" baseline="-25000">
                <a:latin typeface="Arial" charset="0"/>
                <a:cs typeface="Arial" charset="0"/>
              </a:rPr>
              <a:t>4</a:t>
            </a:r>
            <a:r>
              <a:rPr lang="en-US" sz="1800">
                <a:latin typeface="Arial" charset="0"/>
                <a:cs typeface="Arial" charset="0"/>
              </a:rPr>
              <a:t>  y</a:t>
            </a:r>
            <a:r>
              <a:rPr lang="en-US" sz="1800" baseline="-25000">
                <a:latin typeface="Arial" charset="0"/>
                <a:cs typeface="Arial" charset="0"/>
              </a:rPr>
              <a:t>3</a:t>
            </a: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65573" name="Text Box 37"/>
          <p:cNvSpPr txBox="1">
            <a:spLocks noChangeArrowheads="1"/>
          </p:cNvSpPr>
          <p:nvPr/>
        </p:nvSpPr>
        <p:spPr bwMode="auto">
          <a:xfrm>
            <a:off x="2492375" y="6300788"/>
            <a:ext cx="70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x</a:t>
            </a:r>
            <a:r>
              <a:rPr lang="en-US" sz="1800" baseline="-25000">
                <a:latin typeface="Arial" charset="0"/>
                <a:cs typeface="Arial" charset="0"/>
              </a:rPr>
              <a:t>1</a:t>
            </a:r>
            <a:r>
              <a:rPr lang="en-US" sz="1800">
                <a:latin typeface="Arial" charset="0"/>
                <a:cs typeface="Arial" charset="0"/>
              </a:rPr>
              <a:t>  x</a:t>
            </a:r>
            <a:r>
              <a:rPr lang="en-US" sz="1800" baseline="-25000">
                <a:latin typeface="Arial" charset="0"/>
                <a:cs typeface="Arial" charset="0"/>
              </a:rPr>
              <a:t>2</a:t>
            </a: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65574" name="Text Box 38"/>
          <p:cNvSpPr txBox="1">
            <a:spLocks noChangeArrowheads="1"/>
          </p:cNvSpPr>
          <p:nvPr/>
        </p:nvSpPr>
        <p:spPr bwMode="auto">
          <a:xfrm>
            <a:off x="3657600" y="6300788"/>
            <a:ext cx="70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x</a:t>
            </a:r>
            <a:r>
              <a:rPr lang="en-US" sz="1800" baseline="-25000">
                <a:latin typeface="Arial" charset="0"/>
                <a:cs typeface="Arial" charset="0"/>
              </a:rPr>
              <a:t>3</a:t>
            </a:r>
            <a:r>
              <a:rPr lang="en-US" sz="1800">
                <a:latin typeface="Arial" charset="0"/>
                <a:cs typeface="Arial" charset="0"/>
              </a:rPr>
              <a:t>  x</a:t>
            </a:r>
            <a:r>
              <a:rPr lang="en-US" sz="1800" baseline="-25000">
                <a:latin typeface="Arial" charset="0"/>
                <a:cs typeface="Arial" charset="0"/>
              </a:rPr>
              <a:t>4</a:t>
            </a: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65575" name="Text Box 39"/>
          <p:cNvSpPr txBox="1">
            <a:spLocks noChangeArrowheads="1"/>
          </p:cNvSpPr>
          <p:nvPr/>
        </p:nvSpPr>
        <p:spPr bwMode="auto">
          <a:xfrm>
            <a:off x="4549775" y="6300788"/>
            <a:ext cx="70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y</a:t>
            </a:r>
            <a:r>
              <a:rPr lang="en-US" sz="1800" baseline="-25000">
                <a:latin typeface="Arial" charset="0"/>
                <a:cs typeface="Arial" charset="0"/>
              </a:rPr>
              <a:t>1</a:t>
            </a:r>
            <a:r>
              <a:rPr lang="en-US" sz="1800">
                <a:latin typeface="Arial" charset="0"/>
                <a:cs typeface="Arial" charset="0"/>
              </a:rPr>
              <a:t>  y</a:t>
            </a:r>
            <a:r>
              <a:rPr lang="en-US" sz="1800" baseline="-25000">
                <a:latin typeface="Arial" charset="0"/>
                <a:cs typeface="Arial" charset="0"/>
              </a:rPr>
              <a:t>2</a:t>
            </a: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65576" name="Rectangle 40"/>
          <p:cNvSpPr>
            <a:spLocks noGrp="1" noChangeArrowheads="1"/>
          </p:cNvSpPr>
          <p:nvPr>
            <p:ph type="title"/>
          </p:nvPr>
        </p:nvSpPr>
        <p:spPr>
          <a:xfrm>
            <a:off x="488950" y="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sz="3600" smtClean="0"/>
              <a:t>Human vs Tumor Comparison</a:t>
            </a:r>
          </a:p>
        </p:txBody>
      </p:sp>
      <p:sp>
        <p:nvSpPr>
          <p:cNvPr id="65577" name="Line 41"/>
          <p:cNvSpPr>
            <a:spLocks noChangeShapeType="1"/>
          </p:cNvSpPr>
          <p:nvPr/>
        </p:nvSpPr>
        <p:spPr bwMode="auto">
          <a:xfrm>
            <a:off x="2181225" y="6353175"/>
            <a:ext cx="49228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78" name="Freeform 42"/>
          <p:cNvSpPr>
            <a:spLocks/>
          </p:cNvSpPr>
          <p:nvPr/>
        </p:nvSpPr>
        <p:spPr bwMode="auto">
          <a:xfrm>
            <a:off x="3852863" y="6042025"/>
            <a:ext cx="2528887" cy="2286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79" name="Line 43"/>
          <p:cNvSpPr>
            <a:spLocks noChangeShapeType="1"/>
          </p:cNvSpPr>
          <p:nvPr/>
        </p:nvSpPr>
        <p:spPr bwMode="auto">
          <a:xfrm>
            <a:off x="3683000" y="6289675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0" name="Line 44"/>
          <p:cNvSpPr>
            <a:spLocks noChangeShapeType="1"/>
          </p:cNvSpPr>
          <p:nvPr/>
        </p:nvSpPr>
        <p:spPr bwMode="auto">
          <a:xfrm flipH="1">
            <a:off x="4071938" y="6288088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1" name="Line 45"/>
          <p:cNvSpPr>
            <a:spLocks noChangeShapeType="1"/>
          </p:cNvSpPr>
          <p:nvPr/>
        </p:nvSpPr>
        <p:spPr bwMode="auto">
          <a:xfrm>
            <a:off x="2500313" y="6289675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2" name="Line 46"/>
          <p:cNvSpPr>
            <a:spLocks noChangeShapeType="1"/>
          </p:cNvSpPr>
          <p:nvPr/>
        </p:nvSpPr>
        <p:spPr bwMode="auto">
          <a:xfrm flipH="1">
            <a:off x="4913313" y="6288088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3" name="Line 47"/>
          <p:cNvSpPr>
            <a:spLocks noChangeShapeType="1"/>
          </p:cNvSpPr>
          <p:nvPr/>
        </p:nvSpPr>
        <p:spPr bwMode="auto">
          <a:xfrm>
            <a:off x="4506913" y="6289675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4" name="Freeform 48"/>
          <p:cNvSpPr>
            <a:spLocks/>
          </p:cNvSpPr>
          <p:nvPr/>
        </p:nvSpPr>
        <p:spPr bwMode="auto">
          <a:xfrm>
            <a:off x="2914650" y="6042025"/>
            <a:ext cx="1997075" cy="2286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5" name="Line 49"/>
          <p:cNvSpPr>
            <a:spLocks noChangeShapeType="1"/>
          </p:cNvSpPr>
          <p:nvPr/>
        </p:nvSpPr>
        <p:spPr bwMode="auto">
          <a:xfrm flipH="1">
            <a:off x="2887663" y="628015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6" name="Line 50"/>
          <p:cNvSpPr>
            <a:spLocks noChangeShapeType="1"/>
          </p:cNvSpPr>
          <p:nvPr/>
        </p:nvSpPr>
        <p:spPr bwMode="auto">
          <a:xfrm flipH="1">
            <a:off x="6359525" y="6270625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7" name="Freeform 51"/>
          <p:cNvSpPr>
            <a:spLocks/>
          </p:cNvSpPr>
          <p:nvPr/>
        </p:nvSpPr>
        <p:spPr bwMode="auto">
          <a:xfrm>
            <a:off x="2714625" y="6042025"/>
            <a:ext cx="1997075" cy="2286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8" name="Line 52"/>
          <p:cNvSpPr>
            <a:spLocks noChangeShapeType="1"/>
          </p:cNvSpPr>
          <p:nvPr/>
        </p:nvSpPr>
        <p:spPr bwMode="auto">
          <a:xfrm>
            <a:off x="5988050" y="6280150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89" name="Freeform 53"/>
          <p:cNvSpPr>
            <a:spLocks/>
          </p:cNvSpPr>
          <p:nvPr/>
        </p:nvSpPr>
        <p:spPr bwMode="auto">
          <a:xfrm>
            <a:off x="4105275" y="6116638"/>
            <a:ext cx="2062163" cy="144462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66620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1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2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3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24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3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6564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6565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6566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6567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6568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6569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66615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6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7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8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19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70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1" name="Line 21"/>
          <p:cNvSpPr>
            <a:spLocks noChangeAspect="1" noChangeShapeType="1"/>
          </p:cNvSpPr>
          <p:nvPr/>
        </p:nvSpPr>
        <p:spPr bwMode="auto">
          <a:xfrm flipH="1">
            <a:off x="4102100" y="3013075"/>
            <a:ext cx="695325" cy="723900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2" name="Line 22"/>
          <p:cNvSpPr>
            <a:spLocks noChangeAspect="1" noChangeShapeType="1"/>
          </p:cNvSpPr>
          <p:nvPr/>
        </p:nvSpPr>
        <p:spPr bwMode="auto">
          <a:xfrm flipH="1">
            <a:off x="4948238" y="1531938"/>
            <a:ext cx="1328737" cy="1330325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73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6574" name="Group 24"/>
          <p:cNvGrpSpPr>
            <a:grpSpLocks noChangeAspect="1"/>
          </p:cNvGrpSpPr>
          <p:nvPr/>
        </p:nvGrpSpPr>
        <p:grpSpPr bwMode="auto">
          <a:xfrm>
            <a:off x="2651125" y="2922588"/>
            <a:ext cx="192088" cy="192087"/>
            <a:chOff x="4119" y="2354"/>
            <a:chExt cx="144" cy="144"/>
          </a:xfrm>
        </p:grpSpPr>
        <p:grpSp>
          <p:nvGrpSpPr>
            <p:cNvPr id="66609" name="Group 25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6613" name="Arc 26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14" name="Arc 27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610" name="Group 28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6611" name="Arc 29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12" name="Arc 30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6575" name="Group 31"/>
          <p:cNvGrpSpPr>
            <a:grpSpLocks noChangeAspect="1"/>
          </p:cNvGrpSpPr>
          <p:nvPr/>
        </p:nvGrpSpPr>
        <p:grpSpPr bwMode="auto">
          <a:xfrm>
            <a:off x="2792413" y="2743200"/>
            <a:ext cx="192087" cy="192088"/>
            <a:chOff x="461" y="1458"/>
            <a:chExt cx="144" cy="144"/>
          </a:xfrm>
        </p:grpSpPr>
        <p:grpSp>
          <p:nvGrpSpPr>
            <p:cNvPr id="66603" name="Group 32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66607" name="Arc 33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8" name="Arc 34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604" name="Group 35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66605" name="Arc 36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6" name="Arc 37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6576" name="Group 38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66597" name="Group 39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66601" name="Arc 40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2" name="Arc 41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598" name="Group 42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66599" name="Arc 43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0" name="Arc 44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6577" name="Group 45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66591" name="Group 46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6595" name="Arc 47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96" name="Arc 48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592" name="Group 49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6593" name="Arc 50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94" name="Arc 51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6578" name="Text Box 52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6579" name="Text Box 53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6580" name="Text Box 54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6581" name="Text Box 55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6582" name="Text Box 56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6583" name="Text Box 57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6584" name="Text Box 58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  <p:sp>
        <p:nvSpPr>
          <p:cNvPr id="66585" name="Text Box 59"/>
          <p:cNvSpPr txBox="1">
            <a:spLocks noChangeArrowheads="1"/>
          </p:cNvSpPr>
          <p:nvPr/>
        </p:nvSpPr>
        <p:spPr bwMode="auto">
          <a:xfrm>
            <a:off x="2894013" y="2284413"/>
            <a:ext cx="796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2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2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6586" name="Text Box 60"/>
          <p:cNvSpPr txBox="1">
            <a:spLocks noChangeArrowheads="1"/>
          </p:cNvSpPr>
          <p:nvPr/>
        </p:nvSpPr>
        <p:spPr bwMode="auto">
          <a:xfrm>
            <a:off x="3148013" y="923925"/>
            <a:ext cx="796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3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3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6587" name="Text Box 61"/>
          <p:cNvSpPr txBox="1">
            <a:spLocks noChangeArrowheads="1"/>
          </p:cNvSpPr>
          <p:nvPr/>
        </p:nvSpPr>
        <p:spPr bwMode="auto">
          <a:xfrm>
            <a:off x="4151313" y="1539875"/>
            <a:ext cx="796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4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4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6588" name="Text Box 62"/>
          <p:cNvSpPr txBox="1">
            <a:spLocks noChangeArrowheads="1"/>
          </p:cNvSpPr>
          <p:nvPr/>
        </p:nvSpPr>
        <p:spPr bwMode="auto">
          <a:xfrm>
            <a:off x="2481263" y="3167063"/>
            <a:ext cx="796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(x</a:t>
            </a:r>
            <a:r>
              <a:rPr lang="en-US" sz="1800" baseline="-25000">
                <a:latin typeface="Arial" charset="0"/>
                <a:cs typeface="Arial" charset="0"/>
              </a:rPr>
              <a:t>1</a:t>
            </a:r>
            <a:r>
              <a:rPr lang="en-US" sz="1800">
                <a:latin typeface="Arial" charset="0"/>
                <a:cs typeface="Arial" charset="0"/>
              </a:rPr>
              <a:t>,y</a:t>
            </a:r>
            <a:r>
              <a:rPr lang="en-US" sz="1800" baseline="-25000">
                <a:latin typeface="Arial" charset="0"/>
                <a:cs typeface="Arial" charset="0"/>
              </a:rPr>
              <a:t>1</a:t>
            </a:r>
            <a:r>
              <a:rPr lang="en-US" sz="18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66589" name="Rectangle 63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8229600" cy="6858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Human vs Human Comparison</a:t>
            </a:r>
          </a:p>
        </p:txBody>
      </p:sp>
      <p:sp>
        <p:nvSpPr>
          <p:cNvPr id="66590" name="Text Box 6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67640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1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2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3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4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587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7588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7589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7590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7591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7592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7593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67635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6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7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8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9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594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5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6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7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8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7599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7600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7601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7602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7603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7604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7605" name="Line 31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7606" name="Group 32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67629" name="Group 33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7633" name="Arc 34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4" name="Arc 35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30" name="Group 36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7631" name="Arc 37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2" name="Arc 38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7607" name="Group 39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67623" name="Group 40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67627" name="Arc 41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8" name="Arc 42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24" name="Group 43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67625" name="Arc 44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6" name="Arc 45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7608" name="Group 46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67617" name="Group 47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67621" name="Arc 48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2" name="Arc 49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18" name="Group 50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67619" name="Arc 51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0" name="Arc 52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7609" name="Group 53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67611" name="Group 54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7615" name="Arc 55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6" name="Arc 56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7612" name="Group 57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7613" name="Arc 58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4" name="Arc 59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7610" name="Text Box 60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68665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6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7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8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9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1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8612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8613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8614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8615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8616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8617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68660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1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2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3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4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8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19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20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21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22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8623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8624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8625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8626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8627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8628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8629" name="Line 31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30" name="Line 32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8631" name="Group 33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68654" name="Group 34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8658" name="Arc 35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59" name="Arc 36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55" name="Group 37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8656" name="Arc 38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57" name="Arc 39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8632" name="Group 40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68648" name="Group 41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68652" name="Arc 42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53" name="Arc 43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49" name="Group 44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68650" name="Arc 45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51" name="Arc 46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8633" name="Group 47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68642" name="Group 48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68646" name="Arc 49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7" name="Arc 50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43" name="Group 51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68644" name="Arc 52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5" name="Arc 53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8634" name="Group 54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68636" name="Group 55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8640" name="Arc 56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1" name="Arc 57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37" name="Group 58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8638" name="Arc 59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9" name="Arc 60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8635" name="Text Box 61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/>
              <a:t>Does the Read Length Matter?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 smtClean="0"/>
          </a:p>
        </p:txBody>
      </p:sp>
      <p:pic>
        <p:nvPicPr>
          <p:cNvPr id="30724" name="Picture 4" descr="Mark Chais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3988" y="2247900"/>
            <a:ext cx="1428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30213" y="3851275"/>
            <a:ext cx="4294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b="1" dirty="0">
                <a:latin typeface="Arial Narrow" pitchFamily="34" charset="0"/>
              </a:rPr>
              <a:t>          </a:t>
            </a:r>
            <a:r>
              <a:rPr lang="en-US" sz="2400" b="1" dirty="0" smtClean="0">
                <a:latin typeface="Arial Narrow" pitchFamily="34" charset="0"/>
              </a:rPr>
              <a:t>  Mark </a:t>
            </a:r>
            <a:r>
              <a:rPr lang="en-US" sz="2400" b="1" dirty="0" err="1">
                <a:latin typeface="Arial Narrow" pitchFamily="34" charset="0"/>
              </a:rPr>
              <a:t>Chaisson</a:t>
            </a:r>
            <a:endParaRPr lang="en-US" sz="2400" b="1" dirty="0">
              <a:latin typeface="Arial Narrow" pitchFamily="34" charset="0"/>
            </a:endParaRPr>
          </a:p>
          <a:p>
            <a:pPr algn="l"/>
            <a:r>
              <a:rPr lang="en-US" sz="2400" b="1" dirty="0">
                <a:latin typeface="Arial Narrow" pitchFamily="34" charset="0"/>
              </a:rPr>
              <a:t>(now at Pacific Biosciences)</a:t>
            </a:r>
          </a:p>
        </p:txBody>
      </p:sp>
      <p:graphicFrame>
        <p:nvGraphicFramePr>
          <p:cNvPr id="30722" name="Object 6"/>
          <p:cNvGraphicFramePr>
            <a:graphicFrameLocks noChangeAspect="1"/>
          </p:cNvGraphicFramePr>
          <p:nvPr>
            <p:ph idx="1"/>
          </p:nvPr>
        </p:nvGraphicFramePr>
        <p:xfrm>
          <a:off x="6223000" y="2262188"/>
          <a:ext cx="1223963" cy="1374775"/>
        </p:xfrm>
        <a:graphic>
          <a:graphicData uri="http://schemas.openxmlformats.org/presentationml/2006/ole">
            <p:oleObj spid="_x0000_s466946" name="Image" r:id="rId5" imgW="594361" imgH="691546" progId="Photoshop.Image.7">
              <p:embed/>
            </p:oleObj>
          </a:graphicData>
        </a:graphic>
      </p:graphicFrame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418715" y="3854017"/>
            <a:ext cx="33513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latin typeface="Arial Narrow" pitchFamily="34" charset="0"/>
              </a:rPr>
              <a:t> </a:t>
            </a:r>
            <a:r>
              <a:rPr lang="en-US" sz="2400" b="1" dirty="0" smtClean="0">
                <a:latin typeface="Arial Narrow" pitchFamily="34" charset="0"/>
              </a:rPr>
              <a:t>         </a:t>
            </a:r>
            <a:r>
              <a:rPr lang="en-US" sz="2400" b="1" dirty="0" err="1" smtClean="0">
                <a:latin typeface="Arial Narrow" pitchFamily="34" charset="0"/>
              </a:rPr>
              <a:t>Dima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dirty="0" err="1">
                <a:latin typeface="Arial Narrow" pitchFamily="34" charset="0"/>
              </a:rPr>
              <a:t>Brinza</a:t>
            </a:r>
            <a:endParaRPr lang="en-US" sz="2400" b="1" dirty="0">
              <a:latin typeface="Arial Narrow" pitchFamily="34" charset="0"/>
            </a:endParaRPr>
          </a:p>
          <a:p>
            <a:pPr algn="l"/>
            <a:r>
              <a:rPr lang="en-US" sz="2400" b="1" dirty="0">
                <a:latin typeface="Arial Narrow" pitchFamily="34" charset="0"/>
              </a:rPr>
              <a:t>(now </a:t>
            </a:r>
            <a:r>
              <a:rPr lang="en-US" sz="2400" b="1" dirty="0" smtClean="0">
                <a:latin typeface="Arial Narrow" pitchFamily="34" charset="0"/>
              </a:rPr>
              <a:t>at Life Technologies)</a:t>
            </a:r>
            <a:endParaRPr lang="en-US" sz="2400" b="1" dirty="0">
              <a:latin typeface="Arial Narrow" pitchFamily="34" charset="0"/>
            </a:endParaRP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495300" y="4791075"/>
            <a:ext cx="8116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69690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91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92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93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94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5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9636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9637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9638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9639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9640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9641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69685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86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87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88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89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42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3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4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5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6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9647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69648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69649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69650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69651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69652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69653" name="Line 31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54" name="Line 32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55" name="Line 33"/>
          <p:cNvSpPr>
            <a:spLocks noChangeShapeType="1"/>
          </p:cNvSpPr>
          <p:nvPr/>
        </p:nvSpPr>
        <p:spPr bwMode="auto">
          <a:xfrm flipH="1">
            <a:off x="4114800" y="1600200"/>
            <a:ext cx="0" cy="2133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9656" name="Group 34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69679" name="Group 35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9683" name="Arc 36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4" name="Arc 37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9680" name="Group 38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9681" name="Arc 39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2" name="Arc 40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9657" name="Group 41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69673" name="Group 42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69677" name="Arc 43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78" name="Arc 44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9674" name="Group 45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69675" name="Arc 46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76" name="Arc 47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9658" name="Group 48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69667" name="Group 49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69671" name="Arc 50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72" name="Arc 51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9668" name="Group 52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69669" name="Arc 53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70" name="Arc 54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9659" name="Group 55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69661" name="Group 56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69665" name="Arc 57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6" name="Arc 58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9662" name="Group 59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69663" name="Arc 60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64" name="Arc 61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9660" name="Text Box 62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70715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6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7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8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9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59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0660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0661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0662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0663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0664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0665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70710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1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2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3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4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66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7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8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9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70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0671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0672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0673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0674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0675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0676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0677" name="Line 31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78" name="Line 32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79" name="Line 33"/>
          <p:cNvSpPr>
            <a:spLocks noChangeShapeType="1"/>
          </p:cNvSpPr>
          <p:nvPr/>
        </p:nvSpPr>
        <p:spPr bwMode="auto">
          <a:xfrm flipH="1">
            <a:off x="4191000" y="15240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80" name="Line 34"/>
          <p:cNvSpPr>
            <a:spLocks noChangeShapeType="1"/>
          </p:cNvSpPr>
          <p:nvPr/>
        </p:nvSpPr>
        <p:spPr bwMode="auto">
          <a:xfrm flipH="1">
            <a:off x="4114800" y="1600200"/>
            <a:ext cx="0" cy="2133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0681" name="Group 35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70704" name="Group 36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0708" name="Arc 37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9" name="Arc 38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705" name="Group 39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0706" name="Arc 40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7" name="Arc 41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682" name="Group 42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70698" name="Group 43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70702" name="Arc 44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3" name="Arc 45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699" name="Group 46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70700" name="Arc 47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701" name="Arc 48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683" name="Group 49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70692" name="Group 50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70696" name="Arc 51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7" name="Arc 52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693" name="Group 53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70694" name="Arc 54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5" name="Arc 55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684" name="Group 56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70686" name="Group 57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0690" name="Arc 58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91" name="Arc 59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0687" name="Group 60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0688" name="Arc 61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689" name="Arc 62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685" name="Text Box 63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71740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1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2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3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4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83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1684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1685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1686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1687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1688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689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71735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6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7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8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9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690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2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3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4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1695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1696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1697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1698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1699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1700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1701" name="Line 31"/>
          <p:cNvSpPr>
            <a:spLocks noChangeShapeType="1"/>
          </p:cNvSpPr>
          <p:nvPr/>
        </p:nvSpPr>
        <p:spPr bwMode="auto">
          <a:xfrm flipH="1">
            <a:off x="2895600" y="2819400"/>
            <a:ext cx="2057400" cy="15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2" name="Line 32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3" name="Line 33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4" name="Line 34"/>
          <p:cNvSpPr>
            <a:spLocks noChangeShapeType="1"/>
          </p:cNvSpPr>
          <p:nvPr/>
        </p:nvSpPr>
        <p:spPr bwMode="auto">
          <a:xfrm flipH="1">
            <a:off x="4191000" y="15240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05" name="Line 35"/>
          <p:cNvSpPr>
            <a:spLocks noChangeShapeType="1"/>
          </p:cNvSpPr>
          <p:nvPr/>
        </p:nvSpPr>
        <p:spPr bwMode="auto">
          <a:xfrm flipH="1">
            <a:off x="4114800" y="1600200"/>
            <a:ext cx="0" cy="2133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1706" name="Group 36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71729" name="Group 37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1733" name="Arc 38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34" name="Arc 39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30" name="Group 40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1731" name="Arc 41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32" name="Arc 42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707" name="Group 43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71723" name="Group 44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71727" name="Arc 45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8" name="Arc 46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24" name="Group 47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71725" name="Arc 48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6" name="Arc 49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708" name="Group 50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71717" name="Group 51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71721" name="Arc 52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2" name="Arc 53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18" name="Group 54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71719" name="Arc 55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20" name="Arc 56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1709" name="Group 57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71711" name="Group 58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1715" name="Arc 59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16" name="Arc 60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712" name="Group 61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1713" name="Arc 62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14" name="Arc 63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710" name="Text Box 64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72765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6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7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8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9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07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2708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2709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2710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2711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2712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13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72760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1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2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3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4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14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6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8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2719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2720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2721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2722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2723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2724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2725" name="Line 31"/>
          <p:cNvSpPr>
            <a:spLocks noChangeShapeType="1"/>
          </p:cNvSpPr>
          <p:nvPr/>
        </p:nvSpPr>
        <p:spPr bwMode="auto">
          <a:xfrm flipH="1">
            <a:off x="2895600" y="2819400"/>
            <a:ext cx="2057400" cy="15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6" name="Line 32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7" name="Line 33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8" name="Line 34"/>
          <p:cNvSpPr>
            <a:spLocks noChangeShapeType="1"/>
          </p:cNvSpPr>
          <p:nvPr/>
        </p:nvSpPr>
        <p:spPr bwMode="auto">
          <a:xfrm flipH="1">
            <a:off x="2895600" y="2895600"/>
            <a:ext cx="0" cy="203041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29" name="Line 35"/>
          <p:cNvSpPr>
            <a:spLocks noChangeShapeType="1"/>
          </p:cNvSpPr>
          <p:nvPr/>
        </p:nvSpPr>
        <p:spPr bwMode="auto">
          <a:xfrm flipH="1">
            <a:off x="4191000" y="15240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30" name="Line 36"/>
          <p:cNvSpPr>
            <a:spLocks noChangeShapeType="1"/>
          </p:cNvSpPr>
          <p:nvPr/>
        </p:nvSpPr>
        <p:spPr bwMode="auto">
          <a:xfrm flipH="1">
            <a:off x="4114800" y="1600200"/>
            <a:ext cx="0" cy="2133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2731" name="Group 37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72754" name="Group 38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2758" name="Arc 39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9" name="Arc 40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2755" name="Group 41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2756" name="Arc 42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7" name="Arc 43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32" name="Group 44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72748" name="Group 45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72752" name="Arc 46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3" name="Arc 47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2749" name="Group 48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72750" name="Arc 49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1" name="Arc 50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33" name="Group 51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72742" name="Group 52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72746" name="Arc 53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7" name="Arc 54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2743" name="Group 55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72744" name="Arc 56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5" name="Arc 57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2734" name="Group 58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72736" name="Group 59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2740" name="Arc 60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1" name="Arc 61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2737" name="Group 62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2738" name="Arc 63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9" name="Arc 64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735" name="Text Box 65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73790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1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2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3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4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1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3732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3733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3734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3735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3736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3737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73785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6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7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8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9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8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9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0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1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2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3743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3744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3745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3746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3747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3748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3749" name="Line 31"/>
          <p:cNvSpPr>
            <a:spLocks noChangeShapeType="1"/>
          </p:cNvSpPr>
          <p:nvPr/>
        </p:nvSpPr>
        <p:spPr bwMode="auto">
          <a:xfrm flipH="1">
            <a:off x="2895600" y="2819400"/>
            <a:ext cx="2057400" cy="15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0" name="Line 32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1" name="Line 33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2" name="Line 34"/>
          <p:cNvSpPr>
            <a:spLocks noChangeShapeType="1"/>
          </p:cNvSpPr>
          <p:nvPr/>
        </p:nvSpPr>
        <p:spPr bwMode="auto">
          <a:xfrm flipH="1">
            <a:off x="2895600" y="2895600"/>
            <a:ext cx="0" cy="203041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3" name="Line 35"/>
          <p:cNvSpPr>
            <a:spLocks noChangeShapeType="1"/>
          </p:cNvSpPr>
          <p:nvPr/>
        </p:nvSpPr>
        <p:spPr bwMode="auto">
          <a:xfrm flipH="1">
            <a:off x="4191000" y="15240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4" name="Line 36"/>
          <p:cNvSpPr>
            <a:spLocks noChangeShapeType="1"/>
          </p:cNvSpPr>
          <p:nvPr/>
        </p:nvSpPr>
        <p:spPr bwMode="auto">
          <a:xfrm flipH="1">
            <a:off x="4114800" y="1600200"/>
            <a:ext cx="0" cy="2133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55" name="Line 37"/>
          <p:cNvSpPr>
            <a:spLocks noChangeShapeType="1"/>
          </p:cNvSpPr>
          <p:nvPr/>
        </p:nvSpPr>
        <p:spPr bwMode="auto">
          <a:xfrm flipH="1">
            <a:off x="3962400" y="1524000"/>
            <a:ext cx="0" cy="2362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3756" name="Group 38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73779" name="Group 39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3783" name="Arc 40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84" name="Arc 41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3780" name="Group 42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3781" name="Arc 43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82" name="Arc 44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3757" name="Group 45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73773" name="Group 46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73777" name="Arc 47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78" name="Arc 48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3774" name="Group 49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73775" name="Arc 50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76" name="Arc 51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3758" name="Group 52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73767" name="Group 53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73771" name="Arc 54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72" name="Arc 55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3768" name="Group 56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73769" name="Arc 57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70" name="Arc 58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3759" name="Group 59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73761" name="Group 60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3765" name="Arc 61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66" name="Arc 62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3762" name="Group 63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3763" name="Arc 64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64" name="Arc 65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3760" name="Text Box 66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74815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6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7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8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9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5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4756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4757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4758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4759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4760" name="Line 13"/>
          <p:cNvSpPr>
            <a:spLocks noChangeAspect="1" noChangeShapeType="1"/>
          </p:cNvSpPr>
          <p:nvPr/>
        </p:nvSpPr>
        <p:spPr bwMode="auto">
          <a:xfrm flipH="1">
            <a:off x="2894013" y="3859213"/>
            <a:ext cx="1057275" cy="1049337"/>
          </a:xfrm>
          <a:prstGeom prst="line">
            <a:avLst/>
          </a:prstGeom>
          <a:noFill/>
          <a:ln w="38100">
            <a:solidFill>
              <a:srgbClr val="33CC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4761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74810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1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2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3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4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62" name="Line 20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3" name="Line 21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4" name="Line 22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5" name="Line 23"/>
          <p:cNvSpPr>
            <a:spLocks noChangeAspect="1" noChangeShapeType="1"/>
          </p:cNvSpPr>
          <p:nvPr/>
        </p:nvSpPr>
        <p:spPr bwMode="auto">
          <a:xfrm flipH="1">
            <a:off x="2198688" y="5067300"/>
            <a:ext cx="544512" cy="550863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66" name="Text Box 24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4767" name="Text Box 25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4768" name="Text Box 26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4769" name="Text Box 27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4770" name="Text Box 28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4771" name="Text Box 29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4772" name="Text Box 30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4773" name="Line 31"/>
          <p:cNvSpPr>
            <a:spLocks noChangeShapeType="1"/>
          </p:cNvSpPr>
          <p:nvPr/>
        </p:nvSpPr>
        <p:spPr bwMode="auto">
          <a:xfrm flipH="1">
            <a:off x="2895600" y="2819400"/>
            <a:ext cx="2057400" cy="15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4" name="Line 32"/>
          <p:cNvSpPr>
            <a:spLocks noChangeShapeType="1"/>
          </p:cNvSpPr>
          <p:nvPr/>
        </p:nvSpPr>
        <p:spPr bwMode="auto">
          <a:xfrm flipH="1">
            <a:off x="2743200" y="29718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5" name="Line 33"/>
          <p:cNvSpPr>
            <a:spLocks noChangeShapeType="1"/>
          </p:cNvSpPr>
          <p:nvPr/>
        </p:nvSpPr>
        <p:spPr bwMode="auto">
          <a:xfrm flipH="1">
            <a:off x="2743200" y="2971800"/>
            <a:ext cx="0" cy="20955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6" name="Line 34"/>
          <p:cNvSpPr>
            <a:spLocks noChangeShapeType="1"/>
          </p:cNvSpPr>
          <p:nvPr/>
        </p:nvSpPr>
        <p:spPr bwMode="auto">
          <a:xfrm flipH="1">
            <a:off x="2895600" y="2895600"/>
            <a:ext cx="0" cy="2030413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7" name="Line 35"/>
          <p:cNvSpPr>
            <a:spLocks noChangeShapeType="1"/>
          </p:cNvSpPr>
          <p:nvPr/>
        </p:nvSpPr>
        <p:spPr bwMode="auto">
          <a:xfrm flipH="1">
            <a:off x="4191000" y="1524000"/>
            <a:ext cx="20574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8" name="Line 36"/>
          <p:cNvSpPr>
            <a:spLocks noChangeShapeType="1"/>
          </p:cNvSpPr>
          <p:nvPr/>
        </p:nvSpPr>
        <p:spPr bwMode="auto">
          <a:xfrm flipH="1">
            <a:off x="4114800" y="1600200"/>
            <a:ext cx="0" cy="2133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79" name="Line 37"/>
          <p:cNvSpPr>
            <a:spLocks noChangeShapeType="1"/>
          </p:cNvSpPr>
          <p:nvPr/>
        </p:nvSpPr>
        <p:spPr bwMode="auto">
          <a:xfrm flipH="1">
            <a:off x="3962400" y="1524000"/>
            <a:ext cx="0" cy="2362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4780" name="Group 38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74804" name="Group 39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4808" name="Arc 40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9" name="Arc 41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805" name="Group 42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4806" name="Arc 43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7" name="Arc 44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4781" name="Group 45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74798" name="Group 46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74802" name="Arc 47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3" name="Arc 48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799" name="Group 49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74800" name="Arc 50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Arc 51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4782" name="Group 52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74792" name="Group 53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74796" name="Arc 54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Arc 55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793" name="Group 56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74794" name="Arc 57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Arc 58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4783" name="Line 59"/>
          <p:cNvSpPr>
            <a:spLocks noChangeShapeType="1"/>
          </p:cNvSpPr>
          <p:nvPr/>
        </p:nvSpPr>
        <p:spPr bwMode="auto">
          <a:xfrm flipH="1">
            <a:off x="3886200" y="1371600"/>
            <a:ext cx="25908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4784" name="Group 60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74786" name="Group 61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4790" name="Arc 62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1" name="Arc 63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787" name="Group 64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4788" name="Arc 65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9" name="Arc 66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4785" name="Text Box 67"/>
          <p:cNvSpPr txBox="1">
            <a:spLocks noChangeArrowheads="1"/>
          </p:cNvSpPr>
          <p:nvPr/>
        </p:nvSpPr>
        <p:spPr bwMode="auto">
          <a:xfrm>
            <a:off x="5810250" y="2695575"/>
            <a:ext cx="3041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>
                <a:latin typeface="Arial" charset="0"/>
                <a:cs typeface="Arial" charset="0"/>
              </a:rPr>
              <a:t>2D Representation of ESP Data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Each point is ES pair.</a:t>
            </a:r>
          </a:p>
          <a:p>
            <a:pPr algn="l">
              <a:buFontTx/>
              <a:buChar char="•"/>
            </a:pPr>
            <a:r>
              <a:rPr lang="en-US" sz="2000">
                <a:latin typeface="Arial" charset="0"/>
                <a:cs typeface="Arial" charset="0"/>
              </a:rPr>
              <a:t> Can we reconstruct the tumor genome from the positions of the ES pairs?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 noChangeAspect="1"/>
          </p:cNvGrpSpPr>
          <p:nvPr/>
        </p:nvGrpSpPr>
        <p:grpSpPr bwMode="auto">
          <a:xfrm rot="-5400000">
            <a:off x="-337344" y="3071019"/>
            <a:ext cx="4981575" cy="90488"/>
            <a:chOff x="453" y="3821"/>
            <a:chExt cx="3740" cy="68"/>
          </a:xfrm>
        </p:grpSpPr>
        <p:sp>
          <p:nvSpPr>
            <p:cNvPr id="75868" name="Rectangle 3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69" name="Rectangle 4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70" name="Rectangle 5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71" name="Rectangle 6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72" name="Rectangle 7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79" name="Text Box 8"/>
          <p:cNvSpPr txBox="1">
            <a:spLocks noChangeAspect="1" noChangeArrowheads="1"/>
          </p:cNvSpPr>
          <p:nvPr/>
        </p:nvSpPr>
        <p:spPr bwMode="auto">
          <a:xfrm>
            <a:off x="1751013" y="42513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5780" name="Text Box 9"/>
          <p:cNvSpPr txBox="1">
            <a:spLocks noChangeAspect="1" noChangeArrowheads="1"/>
          </p:cNvSpPr>
          <p:nvPr/>
        </p:nvSpPr>
        <p:spPr bwMode="auto">
          <a:xfrm>
            <a:off x="1746250" y="32543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5781" name="Text Box 10"/>
          <p:cNvSpPr txBox="1">
            <a:spLocks noChangeAspect="1" noChangeArrowheads="1"/>
          </p:cNvSpPr>
          <p:nvPr/>
        </p:nvSpPr>
        <p:spPr bwMode="auto">
          <a:xfrm>
            <a:off x="1787525" y="868363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5782" name="Text Box 11"/>
          <p:cNvSpPr txBox="1">
            <a:spLocks noChangeAspect="1" noChangeArrowheads="1"/>
          </p:cNvSpPr>
          <p:nvPr/>
        </p:nvSpPr>
        <p:spPr bwMode="auto">
          <a:xfrm>
            <a:off x="17780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5783" name="Text Box 12"/>
          <p:cNvSpPr txBox="1">
            <a:spLocks noChangeAspect="1" noChangeArrowheads="1"/>
          </p:cNvSpPr>
          <p:nvPr/>
        </p:nvSpPr>
        <p:spPr bwMode="auto">
          <a:xfrm>
            <a:off x="1782763" y="210185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5784" name="Line 13"/>
          <p:cNvSpPr>
            <a:spLocks noChangeAspect="1" noChangeShapeType="1"/>
          </p:cNvSpPr>
          <p:nvPr/>
        </p:nvSpPr>
        <p:spPr bwMode="auto">
          <a:xfrm flipV="1">
            <a:off x="2895600" y="4271963"/>
            <a:ext cx="647700" cy="642937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75785" name="Group 14"/>
          <p:cNvGrpSpPr>
            <a:grpSpLocks noChangeAspect="1"/>
          </p:cNvGrpSpPr>
          <p:nvPr/>
        </p:nvGrpSpPr>
        <p:grpSpPr bwMode="auto">
          <a:xfrm>
            <a:off x="2198688" y="5618163"/>
            <a:ext cx="4981575" cy="90487"/>
            <a:chOff x="453" y="3821"/>
            <a:chExt cx="3740" cy="68"/>
          </a:xfrm>
        </p:grpSpPr>
        <p:sp>
          <p:nvSpPr>
            <p:cNvPr id="75863" name="Rectangle 15"/>
            <p:cNvSpPr>
              <a:spLocks noChangeAspect="1" noChangeArrowheads="1"/>
            </p:cNvSpPr>
            <p:nvPr/>
          </p:nvSpPr>
          <p:spPr bwMode="auto">
            <a:xfrm>
              <a:off x="453" y="3821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64" name="Rectangle 16"/>
            <p:cNvSpPr>
              <a:spLocks noChangeAspect="1" noChangeArrowheads="1"/>
            </p:cNvSpPr>
            <p:nvPr/>
          </p:nvSpPr>
          <p:spPr bwMode="auto">
            <a:xfrm>
              <a:off x="1871" y="3821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65" name="Rectangle 17"/>
            <p:cNvSpPr>
              <a:spLocks noChangeAspect="1" noChangeArrowheads="1"/>
            </p:cNvSpPr>
            <p:nvPr/>
          </p:nvSpPr>
          <p:spPr bwMode="auto">
            <a:xfrm>
              <a:off x="2506" y="3821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66" name="Rectangle 18"/>
            <p:cNvSpPr>
              <a:spLocks noChangeAspect="1" noChangeArrowheads="1"/>
            </p:cNvSpPr>
            <p:nvPr/>
          </p:nvSpPr>
          <p:spPr bwMode="auto">
            <a:xfrm>
              <a:off x="964" y="3821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67" name="Rectangle 19"/>
            <p:cNvSpPr>
              <a:spLocks noChangeAspect="1" noChangeArrowheads="1"/>
            </p:cNvSpPr>
            <p:nvPr/>
          </p:nvSpPr>
          <p:spPr bwMode="auto">
            <a:xfrm>
              <a:off x="3617" y="3821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6" name="Line 20"/>
          <p:cNvSpPr>
            <a:spLocks noChangeAspect="1" noChangeShapeType="1"/>
          </p:cNvSpPr>
          <p:nvPr/>
        </p:nvSpPr>
        <p:spPr bwMode="auto">
          <a:xfrm flipV="1">
            <a:off x="6477000" y="981075"/>
            <a:ext cx="406400" cy="390525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787" name="Line 21"/>
          <p:cNvSpPr>
            <a:spLocks noChangeAspect="1" noChangeShapeType="1"/>
          </p:cNvSpPr>
          <p:nvPr/>
        </p:nvSpPr>
        <p:spPr bwMode="auto">
          <a:xfrm flipH="1">
            <a:off x="4465638" y="2992438"/>
            <a:ext cx="366712" cy="3810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788" name="Line 22"/>
          <p:cNvSpPr>
            <a:spLocks noChangeAspect="1" noChangeShapeType="1"/>
          </p:cNvSpPr>
          <p:nvPr/>
        </p:nvSpPr>
        <p:spPr bwMode="auto">
          <a:xfrm flipH="1">
            <a:off x="5624513" y="1539875"/>
            <a:ext cx="647700" cy="649288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789" name="Text Box 23"/>
          <p:cNvSpPr txBox="1">
            <a:spLocks noChangeAspect="1" noChangeArrowheads="1"/>
          </p:cNvSpPr>
          <p:nvPr/>
        </p:nvSpPr>
        <p:spPr bwMode="auto">
          <a:xfrm>
            <a:off x="4297363" y="58658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5790" name="Text Box 24"/>
          <p:cNvSpPr txBox="1">
            <a:spLocks noChangeAspect="1" noChangeArrowheads="1"/>
          </p:cNvSpPr>
          <p:nvPr/>
        </p:nvSpPr>
        <p:spPr bwMode="auto">
          <a:xfrm>
            <a:off x="914400" y="27654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</a:t>
            </a:r>
          </a:p>
        </p:txBody>
      </p:sp>
      <p:sp>
        <p:nvSpPr>
          <p:cNvPr id="75791" name="Text Box 25"/>
          <p:cNvSpPr txBox="1">
            <a:spLocks noChangeAspect="1" noChangeArrowheads="1"/>
          </p:cNvSpPr>
          <p:nvPr/>
        </p:nvSpPr>
        <p:spPr bwMode="auto">
          <a:xfrm>
            <a:off x="3238500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5792" name="Text Box 26"/>
          <p:cNvSpPr txBox="1">
            <a:spLocks noChangeAspect="1" noChangeArrowheads="1"/>
          </p:cNvSpPr>
          <p:nvPr/>
        </p:nvSpPr>
        <p:spPr bwMode="auto">
          <a:xfrm>
            <a:off x="5638800" y="2209800"/>
            <a:ext cx="42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-D</a:t>
            </a:r>
          </a:p>
        </p:txBody>
      </p:sp>
      <p:sp>
        <p:nvSpPr>
          <p:cNvPr id="75793" name="Text Box 27"/>
          <p:cNvSpPr txBox="1">
            <a:spLocks noChangeAspect="1" noChangeArrowheads="1"/>
          </p:cNvSpPr>
          <p:nvPr/>
        </p:nvSpPr>
        <p:spPr bwMode="auto">
          <a:xfrm>
            <a:off x="6621463" y="5635625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5794" name="Text Box 28"/>
          <p:cNvSpPr txBox="1">
            <a:spLocks noChangeAspect="1" noChangeArrowheads="1"/>
          </p:cNvSpPr>
          <p:nvPr/>
        </p:nvSpPr>
        <p:spPr bwMode="auto">
          <a:xfrm>
            <a:off x="2476500" y="51577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5795" name="Text Box 29"/>
          <p:cNvSpPr txBox="1">
            <a:spLocks noChangeAspect="1" noChangeArrowheads="1"/>
          </p:cNvSpPr>
          <p:nvPr/>
        </p:nvSpPr>
        <p:spPr bwMode="auto">
          <a:xfrm>
            <a:off x="5473700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D</a:t>
            </a:r>
          </a:p>
        </p:txBody>
      </p:sp>
      <p:sp>
        <p:nvSpPr>
          <p:cNvPr id="75796" name="Line 30"/>
          <p:cNvSpPr>
            <a:spLocks noChangeShapeType="1"/>
          </p:cNvSpPr>
          <p:nvPr/>
        </p:nvSpPr>
        <p:spPr bwMode="auto">
          <a:xfrm flipH="1">
            <a:off x="2895600" y="2819400"/>
            <a:ext cx="762000" cy="1588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7" name="Line 31"/>
          <p:cNvSpPr>
            <a:spLocks noChangeShapeType="1"/>
          </p:cNvSpPr>
          <p:nvPr/>
        </p:nvSpPr>
        <p:spPr bwMode="auto">
          <a:xfrm flipH="1">
            <a:off x="3657600" y="2819400"/>
            <a:ext cx="13716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798" name="Line 32"/>
          <p:cNvSpPr>
            <a:spLocks noChangeShapeType="1"/>
          </p:cNvSpPr>
          <p:nvPr/>
        </p:nvSpPr>
        <p:spPr bwMode="auto">
          <a:xfrm flipH="1">
            <a:off x="2895600" y="2819400"/>
            <a:ext cx="0" cy="1143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799" name="Line 33"/>
          <p:cNvSpPr>
            <a:spLocks noChangeShapeType="1"/>
          </p:cNvSpPr>
          <p:nvPr/>
        </p:nvSpPr>
        <p:spPr bwMode="auto">
          <a:xfrm flipH="1">
            <a:off x="2895600" y="3886200"/>
            <a:ext cx="0" cy="990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0" name="Line 34"/>
          <p:cNvSpPr>
            <a:spLocks noChangeShapeType="1"/>
          </p:cNvSpPr>
          <p:nvPr/>
        </p:nvSpPr>
        <p:spPr bwMode="auto">
          <a:xfrm flipH="1">
            <a:off x="5181600" y="1524000"/>
            <a:ext cx="10668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1" name="Line 35"/>
          <p:cNvSpPr>
            <a:spLocks noChangeShapeType="1"/>
          </p:cNvSpPr>
          <p:nvPr/>
        </p:nvSpPr>
        <p:spPr bwMode="auto">
          <a:xfrm flipH="1">
            <a:off x="4114800" y="1600200"/>
            <a:ext cx="0" cy="9144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2" name="Line 36"/>
          <p:cNvSpPr>
            <a:spLocks noChangeShapeType="1"/>
          </p:cNvSpPr>
          <p:nvPr/>
        </p:nvSpPr>
        <p:spPr bwMode="auto">
          <a:xfrm flipH="1">
            <a:off x="3962400" y="1524000"/>
            <a:ext cx="0" cy="9144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5803" name="Group 37"/>
          <p:cNvGrpSpPr>
            <a:grpSpLocks noChangeAspect="1"/>
          </p:cNvGrpSpPr>
          <p:nvPr/>
        </p:nvGrpSpPr>
        <p:grpSpPr bwMode="auto">
          <a:xfrm>
            <a:off x="2792413" y="2703513"/>
            <a:ext cx="192087" cy="192087"/>
            <a:chOff x="461" y="1458"/>
            <a:chExt cx="144" cy="144"/>
          </a:xfrm>
        </p:grpSpPr>
        <p:grpSp>
          <p:nvGrpSpPr>
            <p:cNvPr id="75857" name="Group 38"/>
            <p:cNvGrpSpPr>
              <a:grpSpLocks noChangeAspect="1"/>
            </p:cNvGrpSpPr>
            <p:nvPr/>
          </p:nvGrpSpPr>
          <p:grpSpPr bwMode="auto">
            <a:xfrm>
              <a:off x="461" y="1458"/>
              <a:ext cx="72" cy="144"/>
              <a:chOff x="4259" y="2498"/>
              <a:chExt cx="218" cy="436"/>
            </a:xfrm>
          </p:grpSpPr>
          <p:sp>
            <p:nvSpPr>
              <p:cNvPr id="75861" name="Arc 39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62" name="Arc 40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858" name="Group 41"/>
            <p:cNvGrpSpPr>
              <a:grpSpLocks noChangeAspect="1"/>
            </p:cNvGrpSpPr>
            <p:nvPr/>
          </p:nvGrpSpPr>
          <p:grpSpPr bwMode="auto">
            <a:xfrm>
              <a:off x="533" y="1458"/>
              <a:ext cx="72" cy="144"/>
              <a:chOff x="4477" y="2498"/>
              <a:chExt cx="218" cy="436"/>
            </a:xfrm>
          </p:grpSpPr>
          <p:sp>
            <p:nvSpPr>
              <p:cNvPr id="75859" name="Arc 42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60" name="Arc 43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5804" name="Group 44"/>
          <p:cNvGrpSpPr>
            <a:grpSpLocks noChangeAspect="1"/>
          </p:cNvGrpSpPr>
          <p:nvPr/>
        </p:nvGrpSpPr>
        <p:grpSpPr bwMode="auto">
          <a:xfrm flipH="1">
            <a:off x="4002088" y="1441450"/>
            <a:ext cx="190500" cy="193675"/>
            <a:chOff x="1882" y="754"/>
            <a:chExt cx="143" cy="145"/>
          </a:xfrm>
        </p:grpSpPr>
        <p:grpSp>
          <p:nvGrpSpPr>
            <p:cNvPr id="75851" name="Group 45"/>
            <p:cNvGrpSpPr>
              <a:grpSpLocks noChangeAspect="1"/>
            </p:cNvGrpSpPr>
            <p:nvPr/>
          </p:nvGrpSpPr>
          <p:grpSpPr bwMode="auto">
            <a:xfrm>
              <a:off x="1882" y="754"/>
              <a:ext cx="72" cy="144"/>
              <a:chOff x="4259" y="2498"/>
              <a:chExt cx="218" cy="436"/>
            </a:xfrm>
          </p:grpSpPr>
          <p:sp>
            <p:nvSpPr>
              <p:cNvPr id="75855" name="Arc 46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56" name="Arc 47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852" name="Group 48"/>
            <p:cNvGrpSpPr>
              <a:grpSpLocks noChangeAspect="1"/>
            </p:cNvGrpSpPr>
            <p:nvPr/>
          </p:nvGrpSpPr>
          <p:grpSpPr bwMode="auto">
            <a:xfrm>
              <a:off x="1953" y="755"/>
              <a:ext cx="72" cy="144"/>
              <a:chOff x="4477" y="2498"/>
              <a:chExt cx="218" cy="436"/>
            </a:xfrm>
          </p:grpSpPr>
          <p:sp>
            <p:nvSpPr>
              <p:cNvPr id="75853" name="Arc 49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54" name="Arc 50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5805" name="Line 51"/>
          <p:cNvSpPr>
            <a:spLocks noChangeShapeType="1"/>
          </p:cNvSpPr>
          <p:nvPr/>
        </p:nvSpPr>
        <p:spPr bwMode="auto">
          <a:xfrm flipH="1">
            <a:off x="5029200" y="1371600"/>
            <a:ext cx="14478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5806" name="Group 52"/>
          <p:cNvGrpSpPr>
            <a:grpSpLocks noChangeAspect="1"/>
          </p:cNvGrpSpPr>
          <p:nvPr/>
        </p:nvGrpSpPr>
        <p:grpSpPr bwMode="auto">
          <a:xfrm>
            <a:off x="3849688" y="1290638"/>
            <a:ext cx="192087" cy="192087"/>
            <a:chOff x="4119" y="2354"/>
            <a:chExt cx="144" cy="144"/>
          </a:xfrm>
        </p:grpSpPr>
        <p:grpSp>
          <p:nvGrpSpPr>
            <p:cNvPr id="75845" name="Group 53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5849" name="Arc 54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50" name="Arc 55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846" name="Group 56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5847" name="Arc 57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48" name="Arc 58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5807" name="Line 59"/>
          <p:cNvSpPr>
            <a:spLocks noChangeShapeType="1"/>
          </p:cNvSpPr>
          <p:nvPr/>
        </p:nvSpPr>
        <p:spPr bwMode="auto">
          <a:xfrm flipH="1">
            <a:off x="2743200" y="2971800"/>
            <a:ext cx="0" cy="838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8" name="Line 60"/>
          <p:cNvSpPr>
            <a:spLocks noChangeShapeType="1"/>
          </p:cNvSpPr>
          <p:nvPr/>
        </p:nvSpPr>
        <p:spPr bwMode="auto">
          <a:xfrm flipH="1" flipV="1">
            <a:off x="4114800" y="2438400"/>
            <a:ext cx="0" cy="12573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09" name="Line 61"/>
          <p:cNvSpPr>
            <a:spLocks noChangeShapeType="1"/>
          </p:cNvSpPr>
          <p:nvPr/>
        </p:nvSpPr>
        <p:spPr bwMode="auto">
          <a:xfrm flipH="1">
            <a:off x="3733800" y="2971800"/>
            <a:ext cx="10668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10" name="Line 62"/>
          <p:cNvSpPr>
            <a:spLocks noChangeShapeType="1"/>
          </p:cNvSpPr>
          <p:nvPr/>
        </p:nvSpPr>
        <p:spPr bwMode="auto">
          <a:xfrm flipH="1" flipV="1">
            <a:off x="3962400" y="2438400"/>
            <a:ext cx="0" cy="1406525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11" name="Line 63"/>
          <p:cNvSpPr>
            <a:spLocks noChangeShapeType="1"/>
          </p:cNvSpPr>
          <p:nvPr/>
        </p:nvSpPr>
        <p:spPr bwMode="auto">
          <a:xfrm>
            <a:off x="2743200" y="2971800"/>
            <a:ext cx="9906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12" name="Line 64"/>
          <p:cNvSpPr>
            <a:spLocks noChangeShapeType="1"/>
          </p:cNvSpPr>
          <p:nvPr/>
        </p:nvSpPr>
        <p:spPr bwMode="auto">
          <a:xfrm>
            <a:off x="4076700" y="1371600"/>
            <a:ext cx="9906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13" name="Line 65"/>
          <p:cNvSpPr>
            <a:spLocks noChangeShapeType="1"/>
          </p:cNvSpPr>
          <p:nvPr/>
        </p:nvSpPr>
        <p:spPr bwMode="auto">
          <a:xfrm>
            <a:off x="4191000" y="1524000"/>
            <a:ext cx="9906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14" name="Line 66"/>
          <p:cNvSpPr>
            <a:spLocks noChangeShapeType="1"/>
          </p:cNvSpPr>
          <p:nvPr/>
        </p:nvSpPr>
        <p:spPr bwMode="auto">
          <a:xfrm flipH="1" flipV="1">
            <a:off x="2743200" y="3810000"/>
            <a:ext cx="0" cy="12573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15" name="Text Box 67"/>
          <p:cNvSpPr txBox="1">
            <a:spLocks noChangeAspect="1" noChangeArrowheads="1"/>
          </p:cNvSpPr>
          <p:nvPr/>
        </p:nvSpPr>
        <p:spPr bwMode="auto">
          <a:xfrm>
            <a:off x="2314575" y="5635625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5816" name="Text Box 68"/>
          <p:cNvSpPr txBox="1">
            <a:spLocks noChangeAspect="1" noChangeArrowheads="1"/>
          </p:cNvSpPr>
          <p:nvPr/>
        </p:nvSpPr>
        <p:spPr bwMode="auto">
          <a:xfrm>
            <a:off x="4316413" y="563562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5817" name="Text Box 69"/>
          <p:cNvSpPr txBox="1">
            <a:spLocks noChangeAspect="1" noChangeArrowheads="1"/>
          </p:cNvSpPr>
          <p:nvPr/>
        </p:nvSpPr>
        <p:spPr bwMode="auto">
          <a:xfrm>
            <a:off x="6858000" y="99060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E</a:t>
            </a:r>
          </a:p>
        </p:txBody>
      </p:sp>
      <p:sp>
        <p:nvSpPr>
          <p:cNvPr id="75818" name="Text Box 70"/>
          <p:cNvSpPr txBox="1">
            <a:spLocks noChangeAspect="1" noChangeArrowheads="1"/>
          </p:cNvSpPr>
          <p:nvPr/>
        </p:nvSpPr>
        <p:spPr bwMode="auto">
          <a:xfrm>
            <a:off x="4419600" y="335280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-C</a:t>
            </a:r>
          </a:p>
        </p:txBody>
      </p:sp>
      <p:sp>
        <p:nvSpPr>
          <p:cNvPr id="75819" name="Text Box 71"/>
          <p:cNvSpPr txBox="1">
            <a:spLocks noChangeAspect="1" noChangeArrowheads="1"/>
          </p:cNvSpPr>
          <p:nvPr/>
        </p:nvSpPr>
        <p:spPr bwMode="auto">
          <a:xfrm>
            <a:off x="3505200" y="4343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5820" name="Line 72"/>
          <p:cNvSpPr>
            <a:spLocks noChangeAspect="1" noChangeShapeType="1"/>
          </p:cNvSpPr>
          <p:nvPr/>
        </p:nvSpPr>
        <p:spPr bwMode="auto">
          <a:xfrm flipH="1">
            <a:off x="3505200" y="3859213"/>
            <a:ext cx="446088" cy="442912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21" name="Line 73"/>
          <p:cNvSpPr>
            <a:spLocks noChangeAspect="1" noChangeShapeType="1"/>
          </p:cNvSpPr>
          <p:nvPr/>
        </p:nvSpPr>
        <p:spPr bwMode="auto">
          <a:xfrm flipV="1">
            <a:off x="2209800" y="5238750"/>
            <a:ext cx="338138" cy="34131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5822" name="Line 74"/>
          <p:cNvSpPr>
            <a:spLocks noChangeAspect="1" noChangeShapeType="1"/>
          </p:cNvSpPr>
          <p:nvPr/>
        </p:nvSpPr>
        <p:spPr bwMode="auto">
          <a:xfrm flipH="1">
            <a:off x="4102100" y="2971800"/>
            <a:ext cx="735013" cy="765175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23" name="Line 75"/>
          <p:cNvSpPr>
            <a:spLocks noChangeAspect="1" noChangeShapeType="1"/>
          </p:cNvSpPr>
          <p:nvPr/>
        </p:nvSpPr>
        <p:spPr bwMode="auto">
          <a:xfrm flipH="1">
            <a:off x="4991100" y="1531938"/>
            <a:ext cx="1285875" cy="128746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24" name="Line 76"/>
          <p:cNvSpPr>
            <a:spLocks noChangeAspect="1" noChangeShapeType="1"/>
          </p:cNvSpPr>
          <p:nvPr/>
        </p:nvSpPr>
        <p:spPr bwMode="auto">
          <a:xfrm flipH="1">
            <a:off x="6427788" y="701675"/>
            <a:ext cx="739775" cy="709613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25" name="Line 77"/>
          <p:cNvSpPr>
            <a:spLocks noChangeAspect="1" noChangeShapeType="1"/>
          </p:cNvSpPr>
          <p:nvPr/>
        </p:nvSpPr>
        <p:spPr bwMode="auto">
          <a:xfrm flipH="1">
            <a:off x="2209800" y="5029200"/>
            <a:ext cx="544513" cy="550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5826" name="Group 78"/>
          <p:cNvGrpSpPr>
            <a:grpSpLocks noChangeAspect="1"/>
          </p:cNvGrpSpPr>
          <p:nvPr/>
        </p:nvGrpSpPr>
        <p:grpSpPr bwMode="auto">
          <a:xfrm>
            <a:off x="2276475" y="6407150"/>
            <a:ext cx="4845050" cy="427038"/>
            <a:chOff x="1344" y="4036"/>
            <a:chExt cx="3296" cy="291"/>
          </a:xfrm>
        </p:grpSpPr>
        <p:sp>
          <p:nvSpPr>
            <p:cNvPr id="75835" name="Rectangle 79"/>
            <p:cNvSpPr>
              <a:spLocks noChangeAspect="1" noChangeArrowheads="1"/>
            </p:cNvSpPr>
            <p:nvPr/>
          </p:nvSpPr>
          <p:spPr bwMode="auto">
            <a:xfrm>
              <a:off x="4064" y="4036"/>
              <a:ext cx="576" cy="68"/>
            </a:xfrm>
            <a:prstGeom prst="rect">
              <a:avLst/>
            </a:prstGeom>
            <a:solidFill>
              <a:srgbClr val="9933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36" name="Rectangle 80"/>
            <p:cNvSpPr>
              <a:spLocks noChangeAspect="1" noChangeArrowheads="1"/>
            </p:cNvSpPr>
            <p:nvPr/>
          </p:nvSpPr>
          <p:spPr bwMode="auto">
            <a:xfrm>
              <a:off x="1344" y="4036"/>
              <a:ext cx="407" cy="6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37" name="Rectangle 81"/>
            <p:cNvSpPr>
              <a:spLocks noChangeAspect="1" noChangeArrowheads="1"/>
            </p:cNvSpPr>
            <p:nvPr/>
          </p:nvSpPr>
          <p:spPr bwMode="auto">
            <a:xfrm>
              <a:off x="2272" y="4036"/>
              <a:ext cx="1005" cy="68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38" name="Rectangle 82"/>
            <p:cNvSpPr>
              <a:spLocks noChangeAspect="1" noChangeArrowheads="1"/>
            </p:cNvSpPr>
            <p:nvPr/>
          </p:nvSpPr>
          <p:spPr bwMode="auto">
            <a:xfrm>
              <a:off x="3270" y="4036"/>
              <a:ext cx="800" cy="6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39" name="Text Box 83"/>
            <p:cNvSpPr txBox="1">
              <a:spLocks noChangeAspect="1" noChangeArrowheads="1"/>
            </p:cNvSpPr>
            <p:nvPr/>
          </p:nvSpPr>
          <p:spPr bwMode="auto">
            <a:xfrm>
              <a:off x="1887" y="4076"/>
              <a:ext cx="2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-C</a:t>
              </a:r>
            </a:p>
          </p:txBody>
        </p:sp>
        <p:sp>
          <p:nvSpPr>
            <p:cNvPr id="75840" name="Text Box 84"/>
            <p:cNvSpPr txBox="1">
              <a:spLocks noChangeAspect="1" noChangeArrowheads="1"/>
            </p:cNvSpPr>
            <p:nvPr/>
          </p:nvSpPr>
          <p:spPr bwMode="auto">
            <a:xfrm>
              <a:off x="2635" y="4077"/>
              <a:ext cx="28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-D</a:t>
              </a:r>
            </a:p>
          </p:txBody>
        </p:sp>
        <p:sp>
          <p:nvSpPr>
            <p:cNvPr id="75841" name="Text Box 85"/>
            <p:cNvSpPr txBox="1">
              <a:spLocks noChangeAspect="1" noChangeArrowheads="1"/>
            </p:cNvSpPr>
            <p:nvPr/>
          </p:nvSpPr>
          <p:spPr bwMode="auto">
            <a:xfrm>
              <a:off x="4223" y="4076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E</a:t>
              </a:r>
            </a:p>
          </p:txBody>
        </p:sp>
        <p:sp>
          <p:nvSpPr>
            <p:cNvPr id="75842" name="Text Box 86"/>
            <p:cNvSpPr txBox="1">
              <a:spLocks noChangeAspect="1" noChangeArrowheads="1"/>
            </p:cNvSpPr>
            <p:nvPr/>
          </p:nvSpPr>
          <p:spPr bwMode="auto">
            <a:xfrm>
              <a:off x="1434" y="4076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A</a:t>
              </a:r>
            </a:p>
          </p:txBody>
        </p:sp>
        <p:sp>
          <p:nvSpPr>
            <p:cNvPr id="75843" name="Text Box 87"/>
            <p:cNvSpPr txBox="1">
              <a:spLocks noChangeAspect="1" noChangeArrowheads="1"/>
            </p:cNvSpPr>
            <p:nvPr/>
          </p:nvSpPr>
          <p:spPr bwMode="auto">
            <a:xfrm>
              <a:off x="3572" y="4077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75844" name="Rectangle 88"/>
            <p:cNvSpPr>
              <a:spLocks noChangeAspect="1" noChangeArrowheads="1"/>
            </p:cNvSpPr>
            <p:nvPr/>
          </p:nvSpPr>
          <p:spPr bwMode="auto">
            <a:xfrm>
              <a:off x="1751" y="4036"/>
              <a:ext cx="522" cy="6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827" name="Text Box 89"/>
          <p:cNvSpPr txBox="1">
            <a:spLocks noChangeArrowheads="1"/>
          </p:cNvSpPr>
          <p:nvPr/>
        </p:nvSpPr>
        <p:spPr bwMode="auto">
          <a:xfrm>
            <a:off x="355600" y="6138863"/>
            <a:ext cx="178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Reconstructed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Tumor Genome</a:t>
            </a:r>
          </a:p>
        </p:txBody>
      </p:sp>
      <p:grpSp>
        <p:nvGrpSpPr>
          <p:cNvPr id="75828" name="Group 90"/>
          <p:cNvGrpSpPr>
            <a:grpSpLocks noChangeAspect="1"/>
          </p:cNvGrpSpPr>
          <p:nvPr/>
        </p:nvGrpSpPr>
        <p:grpSpPr bwMode="auto">
          <a:xfrm>
            <a:off x="2651125" y="2895600"/>
            <a:ext cx="192088" cy="192088"/>
            <a:chOff x="4119" y="2354"/>
            <a:chExt cx="144" cy="144"/>
          </a:xfrm>
        </p:grpSpPr>
        <p:grpSp>
          <p:nvGrpSpPr>
            <p:cNvPr id="75829" name="Group 91"/>
            <p:cNvGrpSpPr>
              <a:grpSpLocks noChangeAspect="1"/>
            </p:cNvGrpSpPr>
            <p:nvPr/>
          </p:nvGrpSpPr>
          <p:grpSpPr bwMode="auto">
            <a:xfrm>
              <a:off x="4119" y="2354"/>
              <a:ext cx="72" cy="144"/>
              <a:chOff x="4259" y="2498"/>
              <a:chExt cx="218" cy="436"/>
            </a:xfrm>
          </p:grpSpPr>
          <p:sp>
            <p:nvSpPr>
              <p:cNvPr id="75833" name="Arc 92"/>
              <p:cNvSpPr>
                <a:spLocks noChangeAspect="1"/>
              </p:cNvSpPr>
              <p:nvPr/>
            </p:nvSpPr>
            <p:spPr bwMode="auto">
              <a:xfrm flipH="1">
                <a:off x="4259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34" name="Arc 93"/>
              <p:cNvSpPr>
                <a:spLocks noChangeAspect="1"/>
              </p:cNvSpPr>
              <p:nvPr/>
            </p:nvSpPr>
            <p:spPr bwMode="auto">
              <a:xfrm flipH="1" flipV="1">
                <a:off x="4259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830" name="Group 94"/>
            <p:cNvGrpSpPr>
              <a:grpSpLocks noChangeAspect="1"/>
            </p:cNvGrpSpPr>
            <p:nvPr/>
          </p:nvGrpSpPr>
          <p:grpSpPr bwMode="auto">
            <a:xfrm>
              <a:off x="4191" y="2354"/>
              <a:ext cx="72" cy="144"/>
              <a:chOff x="4477" y="2498"/>
              <a:chExt cx="218" cy="436"/>
            </a:xfrm>
          </p:grpSpPr>
          <p:sp>
            <p:nvSpPr>
              <p:cNvPr id="75831" name="Arc 95"/>
              <p:cNvSpPr>
                <a:spLocks noChangeAspect="1"/>
              </p:cNvSpPr>
              <p:nvPr/>
            </p:nvSpPr>
            <p:spPr bwMode="auto">
              <a:xfrm flipV="1">
                <a:off x="4477" y="2716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32" name="Arc 96"/>
              <p:cNvSpPr>
                <a:spLocks noChangeAspect="1"/>
              </p:cNvSpPr>
              <p:nvPr/>
            </p:nvSpPr>
            <p:spPr bwMode="auto">
              <a:xfrm>
                <a:off x="4477" y="2498"/>
                <a:ext cx="218" cy="2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31825" y="277813"/>
            <a:ext cx="818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>
                <a:latin typeface="Arial" charset="0"/>
                <a:cs typeface="Arial" charset="0"/>
              </a:rPr>
              <a:t>Real cancer data noisy and incomplete!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113" y="979488"/>
            <a:ext cx="6584950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uman_mcf7chroms3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66788" y="1238250"/>
            <a:ext cx="7210425" cy="4178300"/>
          </a:xfrm>
          <a:noFill/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n-US" sz="4400">
                <a:solidFill>
                  <a:schemeClr val="tx2"/>
                </a:solidFill>
              </a:rPr>
              <a:t>Breast Cancer MCF7 Cell Line</a:t>
            </a: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238250" y="5457825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 chromosomes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6115050" y="545782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MCF7 chromosomes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>
            <a:off x="3905250" y="5686425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946150" y="6040438"/>
            <a:ext cx="600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                           Raphael, Volik, Collins, Pevzner.</a:t>
            </a:r>
            <a:r>
              <a:rPr lang="en-US" sz="1800" i="1">
                <a:latin typeface="Arial" charset="0"/>
                <a:cs typeface="Arial" charset="0"/>
              </a:rPr>
              <a:t> </a:t>
            </a:r>
            <a:r>
              <a:rPr lang="en-US" sz="1800">
                <a:latin typeface="Arial" charset="0"/>
                <a:cs typeface="Arial" charset="0"/>
              </a:rPr>
              <a:t>2003.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1143000"/>
            <a:ext cx="4024313" cy="4038600"/>
          </a:xfrm>
          <a:noFill/>
        </p:spPr>
      </p:pic>
      <p:pic>
        <p:nvPicPr>
          <p:cNvPr id="78851" name="Picture 3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" y="933450"/>
            <a:ext cx="4419600" cy="4130675"/>
          </a:xfrm>
          <a:noFill/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000750" y="5199063"/>
            <a:ext cx="207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33/70 clusters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Total length: 31Mb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534400" cy="1143000"/>
          </a:xfrm>
          <a:noFill/>
        </p:spPr>
        <p:txBody>
          <a:bodyPr/>
          <a:lstStyle/>
          <a:p>
            <a:pPr eaLnBrk="1" hangingPunct="1"/>
            <a:r>
              <a:rPr lang="en-US" sz="3600" smtClean="0"/>
              <a:t>Complications with MCF7: </a:t>
            </a:r>
            <a:r>
              <a:rPr lang="en-US" sz="2000" smtClean="0"/>
              <a:t>Chromosomes 1,3,17, 20</a:t>
            </a:r>
            <a:endParaRPr lang="en-US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AutoShape 2"/>
          <p:cNvSpPr>
            <a:spLocks/>
          </p:cNvSpPr>
          <p:nvPr/>
        </p:nvSpPr>
        <p:spPr bwMode="auto">
          <a:xfrm>
            <a:off x="2973388" y="2724150"/>
            <a:ext cx="2697162" cy="1160463"/>
          </a:xfrm>
          <a:prstGeom prst="roundRect">
            <a:avLst>
              <a:gd name="adj" fmla="val 11537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87" name="AutoShape 3"/>
          <p:cNvSpPr>
            <a:spLocks/>
          </p:cNvSpPr>
          <p:nvPr/>
        </p:nvSpPr>
        <p:spPr bwMode="auto">
          <a:xfrm>
            <a:off x="4179888" y="3911600"/>
            <a:ext cx="1473200" cy="1160463"/>
          </a:xfrm>
          <a:prstGeom prst="roundRect">
            <a:avLst>
              <a:gd name="adj" fmla="val 11537"/>
            </a:avLst>
          </a:prstGeom>
          <a:solidFill>
            <a:srgbClr val="0080FF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88" name="AutoShape 4"/>
          <p:cNvSpPr>
            <a:spLocks/>
          </p:cNvSpPr>
          <p:nvPr/>
        </p:nvSpPr>
        <p:spPr bwMode="auto">
          <a:xfrm>
            <a:off x="4179888" y="5099050"/>
            <a:ext cx="1473200" cy="1160463"/>
          </a:xfrm>
          <a:prstGeom prst="roundRect">
            <a:avLst>
              <a:gd name="adj" fmla="val 11537"/>
            </a:avLst>
          </a:prstGeom>
          <a:solidFill>
            <a:srgbClr val="0080FF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89" name="AutoShape 5"/>
          <p:cNvSpPr>
            <a:spLocks/>
          </p:cNvSpPr>
          <p:nvPr/>
        </p:nvSpPr>
        <p:spPr bwMode="auto">
          <a:xfrm>
            <a:off x="857250" y="1536700"/>
            <a:ext cx="1473200" cy="1160463"/>
          </a:xfrm>
          <a:prstGeom prst="roundRect">
            <a:avLst>
              <a:gd name="adj" fmla="val 11537"/>
            </a:avLst>
          </a:prstGeom>
          <a:solidFill>
            <a:srgbClr val="A70055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90" name="AutoShape 6"/>
          <p:cNvSpPr>
            <a:spLocks/>
          </p:cNvSpPr>
          <p:nvPr/>
        </p:nvSpPr>
        <p:spPr bwMode="auto">
          <a:xfrm>
            <a:off x="857250" y="2724150"/>
            <a:ext cx="1473200" cy="1160463"/>
          </a:xfrm>
          <a:prstGeom prst="roundRect">
            <a:avLst>
              <a:gd name="adj" fmla="val 11537"/>
            </a:avLst>
          </a:prstGeom>
          <a:solidFill>
            <a:schemeClr val="accent1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91" name="AutoShape 7"/>
          <p:cNvSpPr>
            <a:spLocks/>
          </p:cNvSpPr>
          <p:nvPr/>
        </p:nvSpPr>
        <p:spPr bwMode="auto">
          <a:xfrm>
            <a:off x="857250" y="3911600"/>
            <a:ext cx="1473200" cy="1160463"/>
          </a:xfrm>
          <a:prstGeom prst="roundRect">
            <a:avLst>
              <a:gd name="adj" fmla="val 11537"/>
            </a:avLst>
          </a:prstGeom>
          <a:solidFill>
            <a:srgbClr val="0080FF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92" name="AutoShape 8"/>
          <p:cNvSpPr>
            <a:spLocks/>
          </p:cNvSpPr>
          <p:nvPr/>
        </p:nvSpPr>
        <p:spPr bwMode="auto">
          <a:xfrm>
            <a:off x="857250" y="5099050"/>
            <a:ext cx="1473200" cy="1160463"/>
          </a:xfrm>
          <a:prstGeom prst="roundRect">
            <a:avLst>
              <a:gd name="adj" fmla="val 11537"/>
            </a:avLst>
          </a:prstGeom>
          <a:solidFill>
            <a:srgbClr val="0080FF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393" name="AutoShape 9"/>
          <p:cNvSpPr>
            <a:spLocks/>
          </p:cNvSpPr>
          <p:nvPr/>
        </p:nvSpPr>
        <p:spPr bwMode="auto">
          <a:xfrm>
            <a:off x="2965450" y="1536700"/>
            <a:ext cx="2687638" cy="847725"/>
          </a:xfrm>
          <a:prstGeom prst="roundRect">
            <a:avLst>
              <a:gd name="adj" fmla="val 15787"/>
            </a:avLst>
          </a:prstGeom>
          <a:solidFill>
            <a:srgbClr val="A70055"/>
          </a:solidFill>
          <a:ln w="25400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6874" name="Rectangle 10"/>
          <p:cNvSpPr>
            <a:spLocks noGrp="1" noChangeArrowheads="1"/>
          </p:cNvSpPr>
          <p:nvPr>
            <p:ph type="title"/>
          </p:nvPr>
        </p:nvSpPr>
        <p:spPr/>
        <p:txBody>
          <a:bodyPr rIns="35717"/>
          <a:lstStyle/>
          <a:p>
            <a:pPr marL="407988" eaLnBrk="1" hangingPunct="1">
              <a:lnSpc>
                <a:spcPct val="90000"/>
              </a:lnSpc>
            </a:pPr>
            <a:r>
              <a:rPr lang="en-US" smtClean="0"/>
              <a:t>What are short reads?</a:t>
            </a:r>
          </a:p>
        </p:txBody>
      </p:sp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975" y="2822575"/>
            <a:ext cx="790575" cy="763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650" y="3960813"/>
            <a:ext cx="922338" cy="839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156200"/>
            <a:ext cx="1241425" cy="798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78" name="Rectangle 14"/>
          <p:cNvSpPr>
            <a:spLocks/>
          </p:cNvSpPr>
          <p:nvPr/>
        </p:nvSpPr>
        <p:spPr bwMode="auto">
          <a:xfrm>
            <a:off x="1133475" y="3582988"/>
            <a:ext cx="857250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400">
                <a:solidFill>
                  <a:srgbClr val="FFFFFF"/>
                </a:solidFill>
                <a:latin typeface="Gill Sans" charset="0"/>
                <a:sym typeface="Gill Sans" charset="0"/>
              </a:rPr>
              <a:t>454 GSFlx</a:t>
            </a:r>
          </a:p>
        </p:txBody>
      </p:sp>
      <p:sp>
        <p:nvSpPr>
          <p:cNvPr id="36879" name="Rectangle 15"/>
          <p:cNvSpPr>
            <a:spLocks/>
          </p:cNvSpPr>
          <p:nvPr/>
        </p:nvSpPr>
        <p:spPr bwMode="auto">
          <a:xfrm>
            <a:off x="1162050" y="4759325"/>
            <a:ext cx="866775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Illumina</a:t>
            </a:r>
          </a:p>
        </p:txBody>
      </p:sp>
      <p:sp>
        <p:nvSpPr>
          <p:cNvPr id="36880" name="Rectangle 16"/>
          <p:cNvSpPr>
            <a:spLocks/>
          </p:cNvSpPr>
          <p:nvPr/>
        </p:nvSpPr>
        <p:spPr bwMode="auto">
          <a:xfrm>
            <a:off x="1084263" y="5784850"/>
            <a:ext cx="973137" cy="447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AB</a:t>
            </a:r>
            <a:r>
              <a:rPr lang="en-US" sz="3000">
                <a:solidFill>
                  <a:srgbClr val="FFFFFF"/>
                </a:solidFill>
                <a:latin typeface="Gill Sans" charset="0"/>
                <a:sym typeface="Gill Sans" charset="0"/>
              </a:rPr>
              <a:t> </a:t>
            </a:r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Solid</a:t>
            </a:r>
          </a:p>
        </p:txBody>
      </p:sp>
      <p:pic>
        <p:nvPicPr>
          <p:cNvPr id="36881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9488" y="1606550"/>
            <a:ext cx="1235075" cy="709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82" name="Rectangle 18"/>
          <p:cNvSpPr>
            <a:spLocks/>
          </p:cNvSpPr>
          <p:nvPr/>
        </p:nvSpPr>
        <p:spPr bwMode="auto">
          <a:xfrm>
            <a:off x="1201738" y="2357438"/>
            <a:ext cx="56515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3730</a:t>
            </a:r>
            <a:r>
              <a:rPr lang="en-US" sz="1700" i="1">
                <a:solidFill>
                  <a:srgbClr val="FFFFFF"/>
                </a:solidFill>
                <a:latin typeface="Gill Sans" charset="0"/>
                <a:sym typeface="Gill Sans" charset="0"/>
              </a:rPr>
              <a:t>xl</a:t>
            </a:r>
          </a:p>
        </p:txBody>
      </p:sp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2400" y="5416550"/>
            <a:ext cx="196850" cy="487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8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33938" y="2841625"/>
            <a:ext cx="636587" cy="487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85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2400" y="4244975"/>
            <a:ext cx="196850" cy="487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86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9913" y="1833563"/>
            <a:ext cx="2360612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87" name="Line 23"/>
          <p:cNvSpPr>
            <a:spLocks noChangeShapeType="1"/>
          </p:cNvSpPr>
          <p:nvPr/>
        </p:nvSpPr>
        <p:spPr bwMode="auto">
          <a:xfrm>
            <a:off x="3103563" y="1708150"/>
            <a:ext cx="612775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4835525" y="1708150"/>
            <a:ext cx="612775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Rectangle 25"/>
          <p:cNvSpPr>
            <a:spLocks/>
          </p:cNvSpPr>
          <p:nvPr/>
        </p:nvSpPr>
        <p:spPr bwMode="auto">
          <a:xfrm>
            <a:off x="3851275" y="1517650"/>
            <a:ext cx="817563" cy="28257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800 bases</a:t>
            </a: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3101975" y="1649413"/>
            <a:ext cx="0" cy="127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5454650" y="1649413"/>
            <a:ext cx="0" cy="1270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892" name="Picture 28"/>
          <p:cNvPicPr>
            <a:picLocks noChangeAspect="1" noChangeArrowheads="1"/>
          </p:cNvPicPr>
          <p:nvPr/>
        </p:nvPicPr>
        <p:blipFill>
          <a:blip r:embed="rId9" cstate="print"/>
          <a:srcRect l="37700"/>
          <a:stretch>
            <a:fillRect/>
          </a:stretch>
        </p:blipFill>
        <p:spPr bwMode="auto">
          <a:xfrm>
            <a:off x="4008438" y="3360738"/>
            <a:ext cx="1471612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93" name="AutoShape 29"/>
          <p:cNvSpPr>
            <a:spLocks/>
          </p:cNvSpPr>
          <p:nvPr/>
        </p:nvSpPr>
        <p:spPr bwMode="auto">
          <a:xfrm>
            <a:off x="9055100" y="3911600"/>
            <a:ext cx="1473200" cy="1160463"/>
          </a:xfrm>
          <a:prstGeom prst="roundRect">
            <a:avLst>
              <a:gd name="adj" fmla="val 11537"/>
            </a:avLst>
          </a:prstGeom>
          <a:solidFill>
            <a:srgbClr val="0080FF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94" name="Rectangle 30"/>
          <p:cNvSpPr>
            <a:spLocks/>
          </p:cNvSpPr>
          <p:nvPr/>
        </p:nvSpPr>
        <p:spPr bwMode="auto">
          <a:xfrm>
            <a:off x="3867150" y="2949575"/>
            <a:ext cx="857250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200</a:t>
            </a:r>
          </a:p>
        </p:txBody>
      </p:sp>
      <p:sp>
        <p:nvSpPr>
          <p:cNvPr id="36895" name="Rectangle 31"/>
          <p:cNvSpPr>
            <a:spLocks/>
          </p:cNvSpPr>
          <p:nvPr/>
        </p:nvSpPr>
        <p:spPr bwMode="auto">
          <a:xfrm>
            <a:off x="3133725" y="3467100"/>
            <a:ext cx="857250" cy="28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500</a:t>
            </a:r>
          </a:p>
        </p:txBody>
      </p:sp>
      <p:sp>
        <p:nvSpPr>
          <p:cNvPr id="36896" name="Rectangle 32"/>
          <p:cNvSpPr>
            <a:spLocks/>
          </p:cNvSpPr>
          <p:nvPr/>
        </p:nvSpPr>
        <p:spPr bwMode="auto">
          <a:xfrm>
            <a:off x="4224338" y="4341813"/>
            <a:ext cx="857250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50</a:t>
            </a:r>
          </a:p>
        </p:txBody>
      </p:sp>
      <p:sp>
        <p:nvSpPr>
          <p:cNvPr id="36897" name="Rectangle 33"/>
          <p:cNvSpPr>
            <a:spLocks/>
          </p:cNvSpPr>
          <p:nvPr/>
        </p:nvSpPr>
        <p:spPr bwMode="auto">
          <a:xfrm>
            <a:off x="4224338" y="5538788"/>
            <a:ext cx="857250" cy="284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700">
                <a:solidFill>
                  <a:srgbClr val="FFFFFF"/>
                </a:solidFill>
                <a:latin typeface="Gill Sans" charset="0"/>
                <a:sym typeface="Gill Sans" charset="0"/>
              </a:rPr>
              <a:t>30</a:t>
            </a:r>
          </a:p>
        </p:txBody>
      </p:sp>
      <p:sp>
        <p:nvSpPr>
          <p:cNvPr id="528418" name="AutoShape 34"/>
          <p:cNvSpPr>
            <a:spLocks/>
          </p:cNvSpPr>
          <p:nvPr/>
        </p:nvSpPr>
        <p:spPr bwMode="auto">
          <a:xfrm>
            <a:off x="6680200" y="2840038"/>
            <a:ext cx="303213" cy="303212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blipFill dpi="0" rotWithShape="0">
            <a:blip r:embed="rId10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419" name="AutoShape 35"/>
          <p:cNvSpPr>
            <a:spLocks/>
          </p:cNvSpPr>
          <p:nvPr/>
        </p:nvSpPr>
        <p:spPr bwMode="auto">
          <a:xfrm>
            <a:off x="6680200" y="4348163"/>
            <a:ext cx="303213" cy="3048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blipFill dpi="0" rotWithShape="0">
            <a:blip r:embed="rId10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28420" name="AutoShape 36"/>
          <p:cNvSpPr>
            <a:spLocks/>
          </p:cNvSpPr>
          <p:nvPr/>
        </p:nvSpPr>
        <p:spPr bwMode="auto">
          <a:xfrm>
            <a:off x="6680200" y="5473700"/>
            <a:ext cx="303213" cy="303213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blipFill dpi="0" rotWithShape="0">
            <a:blip r:embed="rId10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6901" name="Rectangle 37"/>
          <p:cNvSpPr>
            <a:spLocks/>
          </p:cNvSpPr>
          <p:nvPr/>
        </p:nvSpPr>
        <p:spPr bwMode="auto">
          <a:xfrm>
            <a:off x="6029325" y="1682750"/>
            <a:ext cx="1963738" cy="84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42938"/>
            <a:r>
              <a:rPr lang="en-US" sz="1300">
                <a:latin typeface="Helvetica Neue Bold Condensed" charset="0"/>
                <a:sym typeface="Helvetica Neue Bold Condensed" charset="0"/>
              </a:rPr>
              <a:t>DO NOT SEEM</a:t>
            </a:r>
          </a:p>
          <a:p>
            <a:pPr algn="l" defTabSz="642938"/>
            <a:r>
              <a:rPr lang="en-US" sz="1300">
                <a:latin typeface="Helvetica Neue Bold Condensed" charset="0"/>
                <a:sym typeface="Helvetica Neue Bold Condensed" charset="0"/>
              </a:rPr>
              <a:t>TO WORK WITH</a:t>
            </a:r>
          </a:p>
          <a:p>
            <a:pPr algn="l" defTabSz="642938"/>
            <a:r>
              <a:rPr lang="en-US" sz="1300">
                <a:latin typeface="Helvetica Neue Bold Condensed" charset="0"/>
                <a:sym typeface="Helvetica Neue Bold Condensed" charset="0"/>
              </a:rPr>
              <a:t>CONVENTIONAL ASSEMBLERS</a:t>
            </a:r>
          </a:p>
          <a:p>
            <a:pPr algn="l" defTabSz="642938"/>
            <a:endParaRPr lang="en-US" sz="1300">
              <a:latin typeface="Helvetica Neue Bold Condensed" charset="0"/>
              <a:sym typeface="Helvetica Neue Bold Condense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reeform 2"/>
          <p:cNvSpPr>
            <a:spLocks/>
          </p:cNvSpPr>
          <p:nvPr/>
        </p:nvSpPr>
        <p:spPr bwMode="auto">
          <a:xfrm>
            <a:off x="5534025" y="2070100"/>
            <a:ext cx="457200" cy="2286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5" name="Freeform 3"/>
          <p:cNvSpPr>
            <a:spLocks/>
          </p:cNvSpPr>
          <p:nvPr/>
        </p:nvSpPr>
        <p:spPr bwMode="auto">
          <a:xfrm>
            <a:off x="7515225" y="2070100"/>
            <a:ext cx="457200" cy="2286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6" name="Freeform 4"/>
          <p:cNvSpPr>
            <a:spLocks/>
          </p:cNvSpPr>
          <p:nvPr/>
        </p:nvSpPr>
        <p:spPr bwMode="auto">
          <a:xfrm>
            <a:off x="663575" y="1917700"/>
            <a:ext cx="1981200" cy="3810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7" name="Freeform 5"/>
          <p:cNvSpPr>
            <a:spLocks/>
          </p:cNvSpPr>
          <p:nvPr/>
        </p:nvSpPr>
        <p:spPr bwMode="auto">
          <a:xfrm>
            <a:off x="968375" y="1917700"/>
            <a:ext cx="2133600" cy="381000"/>
          </a:xfrm>
          <a:custGeom>
            <a:avLst/>
            <a:gdLst>
              <a:gd name="T0" fmla="*/ 0 w 1776"/>
              <a:gd name="T1" fmla="*/ 2147483647 h 288"/>
              <a:gd name="T2" fmla="*/ 2147483647 w 1776"/>
              <a:gd name="T3" fmla="*/ 0 h 288"/>
              <a:gd name="T4" fmla="*/ 2147483647 w 1776"/>
              <a:gd name="T5" fmla="*/ 2147483647 h 288"/>
              <a:gd name="T6" fmla="*/ 0 60000 65536"/>
              <a:gd name="T7" fmla="*/ 0 60000 65536"/>
              <a:gd name="T8" fmla="*/ 0 60000 65536"/>
              <a:gd name="T9" fmla="*/ 0 w 1776"/>
              <a:gd name="T10" fmla="*/ 0 h 288"/>
              <a:gd name="T11" fmla="*/ 1776 w 177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288">
                <a:moveTo>
                  <a:pt x="0" y="288"/>
                </a:moveTo>
                <a:cubicBezTo>
                  <a:pt x="284" y="144"/>
                  <a:pt x="568" y="0"/>
                  <a:pt x="864" y="0"/>
                </a:cubicBezTo>
                <a:cubicBezTo>
                  <a:pt x="1160" y="0"/>
                  <a:pt x="1468" y="144"/>
                  <a:pt x="1776" y="288"/>
                </a:cubicBezTo>
              </a:path>
            </a:pathLst>
          </a:custGeom>
          <a:noFill/>
          <a:ln w="19050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5622925" y="2389188"/>
            <a:ext cx="273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s</a:t>
            </a: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5762625" y="22987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5153025" y="2082800"/>
            <a:ext cx="349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7631113" y="2387600"/>
            <a:ext cx="24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t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8124825" y="2082800"/>
            <a:ext cx="336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5076825" y="2387600"/>
            <a:ext cx="34290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7781925" y="22987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6607175" y="2082800"/>
            <a:ext cx="412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-B</a:t>
            </a:r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H="1">
            <a:off x="7800975" y="22987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>
            <a:off x="7496175" y="2298700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>
            <a:off x="5476875" y="2298700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H="1">
            <a:off x="5781675" y="22987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752475" y="2376488"/>
            <a:ext cx="2730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s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282575" y="2070100"/>
            <a:ext cx="349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A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2760663" y="2374900"/>
            <a:ext cx="24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t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3254375" y="2070100"/>
            <a:ext cx="336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C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1774825" y="2070100"/>
            <a:ext cx="336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800">
                <a:cs typeface="Times New Roman" pitchFamily="18" charset="0"/>
              </a:rPr>
              <a:t>B</a:t>
            </a:r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 flipH="1">
            <a:off x="2930525" y="22987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2625725" y="2298700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97" name="Line 25"/>
          <p:cNvSpPr>
            <a:spLocks noChangeShapeType="1"/>
          </p:cNvSpPr>
          <p:nvPr/>
        </p:nvSpPr>
        <p:spPr bwMode="auto">
          <a:xfrm>
            <a:off x="606425" y="2298700"/>
            <a:ext cx="2286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98" name="Line 26"/>
          <p:cNvSpPr>
            <a:spLocks noChangeShapeType="1"/>
          </p:cNvSpPr>
          <p:nvPr/>
        </p:nvSpPr>
        <p:spPr bwMode="auto">
          <a:xfrm flipH="1">
            <a:off x="911225" y="2298700"/>
            <a:ext cx="22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99" name="Line 27"/>
          <p:cNvSpPr>
            <a:spLocks noChangeShapeType="1"/>
          </p:cNvSpPr>
          <p:nvPr/>
        </p:nvSpPr>
        <p:spPr bwMode="auto">
          <a:xfrm>
            <a:off x="2911475" y="22987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00" name="Line 28"/>
          <p:cNvSpPr>
            <a:spLocks noChangeShapeType="1"/>
          </p:cNvSpPr>
          <p:nvPr/>
        </p:nvSpPr>
        <p:spPr bwMode="auto">
          <a:xfrm>
            <a:off x="892175" y="22987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3829050" y="23749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902" name="Text Box 30"/>
          <p:cNvSpPr txBox="1">
            <a:spLocks noChangeArrowheads="1"/>
          </p:cNvSpPr>
          <p:nvPr/>
        </p:nvSpPr>
        <p:spPr bwMode="auto">
          <a:xfrm>
            <a:off x="3692525" y="19558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cs typeface="Times New Roman" pitchFamily="18" charset="0"/>
              </a:rPr>
              <a:t>inversion</a:t>
            </a:r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1447800" y="1219200"/>
            <a:ext cx="116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cs typeface="Times New Roman" pitchFamily="18" charset="0"/>
              </a:rPr>
              <a:t>Human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28600" y="4191000"/>
            <a:ext cx="8839200" cy="1155700"/>
            <a:chOff x="144" y="2640"/>
            <a:chExt cx="5568" cy="728"/>
          </a:xfrm>
        </p:grpSpPr>
        <p:sp>
          <p:nvSpPr>
            <p:cNvPr id="79973" name="Freeform 33"/>
            <p:cNvSpPr>
              <a:spLocks/>
            </p:cNvSpPr>
            <p:nvPr/>
          </p:nvSpPr>
          <p:spPr bwMode="auto">
            <a:xfrm>
              <a:off x="3312" y="2936"/>
              <a:ext cx="288" cy="144"/>
            </a:xfrm>
            <a:custGeom>
              <a:avLst/>
              <a:gdLst>
                <a:gd name="T0" fmla="*/ 0 w 1776"/>
                <a:gd name="T1" fmla="*/ 5 h 288"/>
                <a:gd name="T2" fmla="*/ 0 w 1776"/>
                <a:gd name="T3" fmla="*/ 0 h 288"/>
                <a:gd name="T4" fmla="*/ 0 w 1776"/>
                <a:gd name="T5" fmla="*/ 5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4" name="Freeform 34"/>
            <p:cNvSpPr>
              <a:spLocks/>
            </p:cNvSpPr>
            <p:nvPr/>
          </p:nvSpPr>
          <p:spPr bwMode="auto">
            <a:xfrm>
              <a:off x="3900" y="2936"/>
              <a:ext cx="288" cy="144"/>
            </a:xfrm>
            <a:custGeom>
              <a:avLst/>
              <a:gdLst>
                <a:gd name="T0" fmla="*/ 0 w 1776"/>
                <a:gd name="T1" fmla="*/ 5 h 288"/>
                <a:gd name="T2" fmla="*/ 0 w 1776"/>
                <a:gd name="T3" fmla="*/ 0 h 288"/>
                <a:gd name="T4" fmla="*/ 0 w 1776"/>
                <a:gd name="T5" fmla="*/ 5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5" name="Freeform 35"/>
            <p:cNvSpPr>
              <a:spLocks/>
            </p:cNvSpPr>
            <p:nvPr/>
          </p:nvSpPr>
          <p:spPr bwMode="auto">
            <a:xfrm>
              <a:off x="432" y="2840"/>
              <a:ext cx="1056" cy="240"/>
            </a:xfrm>
            <a:custGeom>
              <a:avLst/>
              <a:gdLst>
                <a:gd name="T0" fmla="*/ 0 w 1776"/>
                <a:gd name="T1" fmla="*/ 97 h 288"/>
                <a:gd name="T2" fmla="*/ 38 w 1776"/>
                <a:gd name="T3" fmla="*/ 0 h 288"/>
                <a:gd name="T4" fmla="*/ 78 w 1776"/>
                <a:gd name="T5" fmla="*/ 97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6" name="Freeform 36"/>
            <p:cNvSpPr>
              <a:spLocks/>
            </p:cNvSpPr>
            <p:nvPr/>
          </p:nvSpPr>
          <p:spPr bwMode="auto">
            <a:xfrm>
              <a:off x="624" y="2840"/>
              <a:ext cx="1344" cy="240"/>
            </a:xfrm>
            <a:custGeom>
              <a:avLst/>
              <a:gdLst>
                <a:gd name="T0" fmla="*/ 0 w 1776"/>
                <a:gd name="T1" fmla="*/ 97 h 288"/>
                <a:gd name="T2" fmla="*/ 163 w 1776"/>
                <a:gd name="T3" fmla="*/ 0 h 288"/>
                <a:gd name="T4" fmla="*/ 334 w 1776"/>
                <a:gd name="T5" fmla="*/ 97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7" name="Text Box 37"/>
            <p:cNvSpPr txBox="1">
              <a:spLocks noChangeArrowheads="1"/>
            </p:cNvSpPr>
            <p:nvPr/>
          </p:nvSpPr>
          <p:spPr bwMode="auto">
            <a:xfrm>
              <a:off x="3360" y="3137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u</a:t>
              </a:r>
            </a:p>
          </p:txBody>
        </p:sp>
        <p:sp>
          <p:nvSpPr>
            <p:cNvPr id="79978" name="Line 38"/>
            <p:cNvSpPr>
              <a:spLocks noChangeShapeType="1"/>
            </p:cNvSpPr>
            <p:nvPr/>
          </p:nvSpPr>
          <p:spPr bwMode="auto">
            <a:xfrm>
              <a:off x="3456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9" name="Text Box 39"/>
            <p:cNvSpPr txBox="1">
              <a:spLocks noChangeArrowheads="1"/>
            </p:cNvSpPr>
            <p:nvPr/>
          </p:nvSpPr>
          <p:spPr bwMode="auto">
            <a:xfrm>
              <a:off x="3072" y="2944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79980" name="Text Box 40"/>
            <p:cNvSpPr txBox="1">
              <a:spLocks noChangeArrowheads="1"/>
            </p:cNvSpPr>
            <p:nvPr/>
          </p:nvSpPr>
          <p:spPr bwMode="auto">
            <a:xfrm>
              <a:off x="4176" y="2936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B</a:t>
              </a:r>
            </a:p>
          </p:txBody>
        </p:sp>
        <p:sp>
          <p:nvSpPr>
            <p:cNvPr id="79981" name="Line 41"/>
            <p:cNvSpPr>
              <a:spLocks noChangeShapeType="1"/>
            </p:cNvSpPr>
            <p:nvPr/>
          </p:nvSpPr>
          <p:spPr bwMode="auto">
            <a:xfrm flipH="1">
              <a:off x="4080" y="3080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2" name="Line 42"/>
            <p:cNvSpPr>
              <a:spLocks noChangeShapeType="1"/>
            </p:cNvSpPr>
            <p:nvPr/>
          </p:nvSpPr>
          <p:spPr bwMode="auto">
            <a:xfrm>
              <a:off x="3888" y="3080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3" name="Line 43"/>
            <p:cNvSpPr>
              <a:spLocks noChangeShapeType="1"/>
            </p:cNvSpPr>
            <p:nvPr/>
          </p:nvSpPr>
          <p:spPr bwMode="auto">
            <a:xfrm>
              <a:off x="3276" y="3080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4" name="Line 44"/>
            <p:cNvSpPr>
              <a:spLocks noChangeShapeType="1"/>
            </p:cNvSpPr>
            <p:nvPr/>
          </p:nvSpPr>
          <p:spPr bwMode="auto">
            <a:xfrm flipH="1">
              <a:off x="3468" y="3080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85" name="Text Box 45"/>
            <p:cNvSpPr txBox="1">
              <a:spLocks noChangeArrowheads="1"/>
            </p:cNvSpPr>
            <p:nvPr/>
          </p:nvSpPr>
          <p:spPr bwMode="auto">
            <a:xfrm>
              <a:off x="480" y="3129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u</a:t>
              </a:r>
            </a:p>
          </p:txBody>
        </p:sp>
        <p:sp>
          <p:nvSpPr>
            <p:cNvPr id="79986" name="Text Box 46"/>
            <p:cNvSpPr txBox="1">
              <a:spLocks noChangeArrowheads="1"/>
            </p:cNvSpPr>
            <p:nvPr/>
          </p:nvSpPr>
          <p:spPr bwMode="auto">
            <a:xfrm>
              <a:off x="192" y="2936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79987" name="Text Box 47"/>
            <p:cNvSpPr txBox="1">
              <a:spLocks noChangeArrowheads="1"/>
            </p:cNvSpPr>
            <p:nvPr/>
          </p:nvSpPr>
          <p:spPr bwMode="auto">
            <a:xfrm>
              <a:off x="5348" y="3128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w</a:t>
              </a:r>
            </a:p>
          </p:txBody>
        </p:sp>
        <p:sp>
          <p:nvSpPr>
            <p:cNvPr id="79988" name="Text Box 48"/>
            <p:cNvSpPr txBox="1">
              <a:spLocks noChangeArrowheads="1"/>
            </p:cNvSpPr>
            <p:nvPr/>
          </p:nvSpPr>
          <p:spPr bwMode="auto">
            <a:xfrm>
              <a:off x="3668" y="2936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D</a:t>
              </a:r>
            </a:p>
          </p:txBody>
        </p:sp>
        <p:sp>
          <p:nvSpPr>
            <p:cNvPr id="79989" name="Line 49"/>
            <p:cNvSpPr>
              <a:spLocks noChangeShapeType="1"/>
            </p:cNvSpPr>
            <p:nvPr/>
          </p:nvSpPr>
          <p:spPr bwMode="auto">
            <a:xfrm>
              <a:off x="3456" y="3128"/>
              <a:ext cx="624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0" name="Text Box 50"/>
            <p:cNvSpPr txBox="1">
              <a:spLocks noChangeArrowheads="1"/>
            </p:cNvSpPr>
            <p:nvPr/>
          </p:nvSpPr>
          <p:spPr bwMode="auto">
            <a:xfrm>
              <a:off x="768" y="2936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B</a:t>
              </a:r>
            </a:p>
          </p:txBody>
        </p:sp>
        <p:sp>
          <p:nvSpPr>
            <p:cNvPr id="79991" name="Line 51"/>
            <p:cNvSpPr>
              <a:spLocks noChangeShapeType="1"/>
            </p:cNvSpPr>
            <p:nvPr/>
          </p:nvSpPr>
          <p:spPr bwMode="auto">
            <a:xfrm>
              <a:off x="396" y="3080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2" name="Line 52"/>
            <p:cNvSpPr>
              <a:spLocks noChangeShapeType="1"/>
            </p:cNvSpPr>
            <p:nvPr/>
          </p:nvSpPr>
          <p:spPr bwMode="auto">
            <a:xfrm flipH="1">
              <a:off x="588" y="3080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3" name="Line 53"/>
            <p:cNvSpPr>
              <a:spLocks noChangeShapeType="1"/>
            </p:cNvSpPr>
            <p:nvPr/>
          </p:nvSpPr>
          <p:spPr bwMode="auto">
            <a:xfrm>
              <a:off x="4832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4" name="Line 54"/>
            <p:cNvSpPr>
              <a:spLocks noChangeShapeType="1"/>
            </p:cNvSpPr>
            <p:nvPr/>
          </p:nvSpPr>
          <p:spPr bwMode="auto">
            <a:xfrm>
              <a:off x="576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5" name="Line 55"/>
            <p:cNvSpPr>
              <a:spLocks noChangeShapeType="1"/>
            </p:cNvSpPr>
            <p:nvPr/>
          </p:nvSpPr>
          <p:spPr bwMode="auto">
            <a:xfrm>
              <a:off x="2412" y="312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6" name="Line 56"/>
            <p:cNvSpPr>
              <a:spLocks noChangeShapeType="1"/>
            </p:cNvSpPr>
            <p:nvPr/>
          </p:nvSpPr>
          <p:spPr bwMode="auto">
            <a:xfrm>
              <a:off x="3024" y="3128"/>
              <a:ext cx="432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7" name="Line 57"/>
            <p:cNvSpPr>
              <a:spLocks noChangeShapeType="1"/>
            </p:cNvSpPr>
            <p:nvPr/>
          </p:nvSpPr>
          <p:spPr bwMode="auto">
            <a:xfrm flipH="1">
              <a:off x="4080" y="3128"/>
              <a:ext cx="384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8" name="Line 58"/>
            <p:cNvSpPr>
              <a:spLocks noChangeShapeType="1"/>
            </p:cNvSpPr>
            <p:nvPr/>
          </p:nvSpPr>
          <p:spPr bwMode="auto">
            <a:xfrm>
              <a:off x="144" y="3128"/>
              <a:ext cx="816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99" name="Text Box 59"/>
            <p:cNvSpPr txBox="1">
              <a:spLocks noChangeArrowheads="1"/>
            </p:cNvSpPr>
            <p:nvPr/>
          </p:nvSpPr>
          <p:spPr bwMode="auto">
            <a:xfrm>
              <a:off x="4592" y="2936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C</a:t>
              </a:r>
            </a:p>
          </p:txBody>
        </p:sp>
        <p:sp>
          <p:nvSpPr>
            <p:cNvPr id="80000" name="Text Box 60"/>
            <p:cNvSpPr txBox="1">
              <a:spLocks noChangeArrowheads="1"/>
            </p:cNvSpPr>
            <p:nvPr/>
          </p:nvSpPr>
          <p:spPr bwMode="auto">
            <a:xfrm>
              <a:off x="5024" y="2936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D</a:t>
              </a:r>
            </a:p>
          </p:txBody>
        </p:sp>
        <p:sp>
          <p:nvSpPr>
            <p:cNvPr id="80001" name="Line 61"/>
            <p:cNvSpPr>
              <a:spLocks noChangeShapeType="1"/>
            </p:cNvSpPr>
            <p:nvPr/>
          </p:nvSpPr>
          <p:spPr bwMode="auto">
            <a:xfrm>
              <a:off x="4592" y="3128"/>
              <a:ext cx="1104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2" name="Text Box 62"/>
            <p:cNvSpPr txBox="1">
              <a:spLocks noChangeArrowheads="1"/>
            </p:cNvSpPr>
            <p:nvPr/>
          </p:nvSpPr>
          <p:spPr bwMode="auto">
            <a:xfrm>
              <a:off x="4736" y="3128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v</a:t>
              </a:r>
            </a:p>
          </p:txBody>
        </p:sp>
        <p:sp>
          <p:nvSpPr>
            <p:cNvPr id="80003" name="Line 63"/>
            <p:cNvSpPr>
              <a:spLocks noChangeShapeType="1"/>
            </p:cNvSpPr>
            <p:nvPr/>
          </p:nvSpPr>
          <p:spPr bwMode="auto">
            <a:xfrm>
              <a:off x="4080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4" name="Text Box 64"/>
            <p:cNvSpPr txBox="1">
              <a:spLocks noChangeArrowheads="1"/>
            </p:cNvSpPr>
            <p:nvPr/>
          </p:nvSpPr>
          <p:spPr bwMode="auto">
            <a:xfrm>
              <a:off x="5508" y="2936"/>
              <a:ext cx="2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E</a:t>
              </a:r>
            </a:p>
          </p:txBody>
        </p:sp>
        <p:sp>
          <p:nvSpPr>
            <p:cNvPr id="80005" name="Line 65"/>
            <p:cNvSpPr>
              <a:spLocks noChangeShapeType="1"/>
            </p:cNvSpPr>
            <p:nvPr/>
          </p:nvSpPr>
          <p:spPr bwMode="auto">
            <a:xfrm>
              <a:off x="5456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6" name="Text Box 66"/>
            <p:cNvSpPr txBox="1">
              <a:spLocks noChangeArrowheads="1"/>
            </p:cNvSpPr>
            <p:nvPr/>
          </p:nvSpPr>
          <p:spPr bwMode="auto">
            <a:xfrm>
              <a:off x="1940" y="3128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w</a:t>
              </a:r>
            </a:p>
          </p:txBody>
        </p:sp>
        <p:sp>
          <p:nvSpPr>
            <p:cNvPr id="80007" name="Line 67"/>
            <p:cNvSpPr>
              <a:spLocks noChangeShapeType="1"/>
            </p:cNvSpPr>
            <p:nvPr/>
          </p:nvSpPr>
          <p:spPr bwMode="auto">
            <a:xfrm>
              <a:off x="1860" y="3080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8" name="Line 68"/>
            <p:cNvSpPr>
              <a:spLocks noChangeShapeType="1"/>
            </p:cNvSpPr>
            <p:nvPr/>
          </p:nvSpPr>
          <p:spPr bwMode="auto">
            <a:xfrm flipH="1">
              <a:off x="1440" y="3080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09" name="Line 69"/>
            <p:cNvSpPr>
              <a:spLocks noChangeShapeType="1"/>
            </p:cNvSpPr>
            <p:nvPr/>
          </p:nvSpPr>
          <p:spPr bwMode="auto">
            <a:xfrm>
              <a:off x="1392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0" name="Text Box 70"/>
            <p:cNvSpPr txBox="1">
              <a:spLocks noChangeArrowheads="1"/>
            </p:cNvSpPr>
            <p:nvPr/>
          </p:nvSpPr>
          <p:spPr bwMode="auto">
            <a:xfrm>
              <a:off x="1152" y="2936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C</a:t>
              </a:r>
            </a:p>
          </p:txBody>
        </p:sp>
        <p:sp>
          <p:nvSpPr>
            <p:cNvPr id="80011" name="Text Box 71"/>
            <p:cNvSpPr txBox="1">
              <a:spLocks noChangeArrowheads="1"/>
            </p:cNvSpPr>
            <p:nvPr/>
          </p:nvSpPr>
          <p:spPr bwMode="auto">
            <a:xfrm>
              <a:off x="1584" y="2936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D</a:t>
              </a:r>
            </a:p>
          </p:txBody>
        </p:sp>
        <p:sp>
          <p:nvSpPr>
            <p:cNvPr id="80012" name="Line 72"/>
            <p:cNvSpPr>
              <a:spLocks noChangeShapeType="1"/>
            </p:cNvSpPr>
            <p:nvPr/>
          </p:nvSpPr>
          <p:spPr bwMode="auto">
            <a:xfrm>
              <a:off x="1152" y="3128"/>
              <a:ext cx="1104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3" name="Text Box 73"/>
            <p:cNvSpPr txBox="1">
              <a:spLocks noChangeArrowheads="1"/>
            </p:cNvSpPr>
            <p:nvPr/>
          </p:nvSpPr>
          <p:spPr bwMode="auto">
            <a:xfrm>
              <a:off x="1248" y="3128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v</a:t>
              </a:r>
            </a:p>
          </p:txBody>
        </p:sp>
        <p:sp>
          <p:nvSpPr>
            <p:cNvPr id="80014" name="Text Box 74"/>
            <p:cNvSpPr txBox="1">
              <a:spLocks noChangeArrowheads="1"/>
            </p:cNvSpPr>
            <p:nvPr/>
          </p:nvSpPr>
          <p:spPr bwMode="auto">
            <a:xfrm>
              <a:off x="2068" y="2936"/>
              <a:ext cx="2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E</a:t>
              </a:r>
            </a:p>
          </p:txBody>
        </p:sp>
        <p:sp>
          <p:nvSpPr>
            <p:cNvPr id="80015" name="Line 75"/>
            <p:cNvSpPr>
              <a:spLocks noChangeShapeType="1"/>
            </p:cNvSpPr>
            <p:nvPr/>
          </p:nvSpPr>
          <p:spPr bwMode="auto">
            <a:xfrm>
              <a:off x="2016" y="308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016" name="Text Box 76"/>
            <p:cNvSpPr txBox="1">
              <a:spLocks noChangeArrowheads="1"/>
            </p:cNvSpPr>
            <p:nvPr/>
          </p:nvSpPr>
          <p:spPr bwMode="auto">
            <a:xfrm>
              <a:off x="2260" y="2640"/>
              <a:ext cx="8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duplication/</a:t>
              </a:r>
            </a:p>
            <a:p>
              <a:pPr algn="l"/>
              <a:r>
                <a:rPr lang="en-US" sz="1800">
                  <a:cs typeface="Times New Roman" pitchFamily="18" charset="0"/>
                </a:rPr>
                <a:t>transposition</a:t>
              </a:r>
            </a:p>
          </p:txBody>
        </p:sp>
      </p:grpSp>
      <p:grpSp>
        <p:nvGrpSpPr>
          <p:cNvPr id="3" name="Group 77"/>
          <p:cNvGrpSpPr>
            <a:grpSpLocks/>
          </p:cNvGrpSpPr>
          <p:nvPr/>
        </p:nvGrpSpPr>
        <p:grpSpPr bwMode="auto">
          <a:xfrm>
            <a:off x="188913" y="5803900"/>
            <a:ext cx="5768975" cy="825500"/>
            <a:chOff x="119" y="3656"/>
            <a:chExt cx="3634" cy="520"/>
          </a:xfrm>
        </p:grpSpPr>
        <p:sp>
          <p:nvSpPr>
            <p:cNvPr id="79952" name="Freeform 78"/>
            <p:cNvSpPr>
              <a:spLocks/>
            </p:cNvSpPr>
            <p:nvPr/>
          </p:nvSpPr>
          <p:spPr bwMode="auto">
            <a:xfrm>
              <a:off x="407" y="3656"/>
              <a:ext cx="1056" cy="240"/>
            </a:xfrm>
            <a:custGeom>
              <a:avLst/>
              <a:gdLst>
                <a:gd name="T0" fmla="*/ 0 w 1776"/>
                <a:gd name="T1" fmla="*/ 97 h 288"/>
                <a:gd name="T2" fmla="*/ 38 w 1776"/>
                <a:gd name="T3" fmla="*/ 0 h 288"/>
                <a:gd name="T4" fmla="*/ 78 w 1776"/>
                <a:gd name="T5" fmla="*/ 97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3" name="Freeform 79"/>
            <p:cNvSpPr>
              <a:spLocks/>
            </p:cNvSpPr>
            <p:nvPr/>
          </p:nvSpPr>
          <p:spPr bwMode="auto">
            <a:xfrm>
              <a:off x="599" y="3656"/>
              <a:ext cx="1344" cy="240"/>
            </a:xfrm>
            <a:custGeom>
              <a:avLst/>
              <a:gdLst>
                <a:gd name="T0" fmla="*/ 0 w 1776"/>
                <a:gd name="T1" fmla="*/ 97 h 288"/>
                <a:gd name="T2" fmla="*/ 163 w 1776"/>
                <a:gd name="T3" fmla="*/ 0 h 288"/>
                <a:gd name="T4" fmla="*/ 334 w 1776"/>
                <a:gd name="T5" fmla="*/ 97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4" name="Text Box 80"/>
            <p:cNvSpPr txBox="1">
              <a:spLocks noChangeArrowheads="1"/>
            </p:cNvSpPr>
            <p:nvPr/>
          </p:nvSpPr>
          <p:spPr bwMode="auto">
            <a:xfrm>
              <a:off x="455" y="3945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u</a:t>
              </a:r>
            </a:p>
          </p:txBody>
        </p:sp>
        <p:sp>
          <p:nvSpPr>
            <p:cNvPr id="79955" name="Text Box 81"/>
            <p:cNvSpPr txBox="1">
              <a:spLocks noChangeArrowheads="1"/>
            </p:cNvSpPr>
            <p:nvPr/>
          </p:nvSpPr>
          <p:spPr bwMode="auto">
            <a:xfrm>
              <a:off x="167" y="3752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79956" name="Text Box 82"/>
            <p:cNvSpPr txBox="1">
              <a:spLocks noChangeArrowheads="1"/>
            </p:cNvSpPr>
            <p:nvPr/>
          </p:nvSpPr>
          <p:spPr bwMode="auto">
            <a:xfrm>
              <a:off x="743" y="3752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B</a:t>
              </a:r>
            </a:p>
          </p:txBody>
        </p:sp>
        <p:sp>
          <p:nvSpPr>
            <p:cNvPr id="79957" name="Line 83"/>
            <p:cNvSpPr>
              <a:spLocks noChangeShapeType="1"/>
            </p:cNvSpPr>
            <p:nvPr/>
          </p:nvSpPr>
          <p:spPr bwMode="auto">
            <a:xfrm>
              <a:off x="371" y="3896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8" name="Line 84"/>
            <p:cNvSpPr>
              <a:spLocks noChangeShapeType="1"/>
            </p:cNvSpPr>
            <p:nvPr/>
          </p:nvSpPr>
          <p:spPr bwMode="auto">
            <a:xfrm flipH="1">
              <a:off x="563" y="3896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9" name="Line 85"/>
            <p:cNvSpPr>
              <a:spLocks noChangeShapeType="1"/>
            </p:cNvSpPr>
            <p:nvPr/>
          </p:nvSpPr>
          <p:spPr bwMode="auto">
            <a:xfrm>
              <a:off x="551" y="389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0" name="Line 86"/>
            <p:cNvSpPr>
              <a:spLocks noChangeShapeType="1"/>
            </p:cNvSpPr>
            <p:nvPr/>
          </p:nvSpPr>
          <p:spPr bwMode="auto">
            <a:xfrm>
              <a:off x="2404" y="3944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1" name="Line 87"/>
            <p:cNvSpPr>
              <a:spLocks noChangeShapeType="1"/>
            </p:cNvSpPr>
            <p:nvPr/>
          </p:nvSpPr>
          <p:spPr bwMode="auto">
            <a:xfrm>
              <a:off x="119" y="3944"/>
              <a:ext cx="816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2" name="Text Box 88"/>
            <p:cNvSpPr txBox="1">
              <a:spLocks noChangeArrowheads="1"/>
            </p:cNvSpPr>
            <p:nvPr/>
          </p:nvSpPr>
          <p:spPr bwMode="auto">
            <a:xfrm>
              <a:off x="1915" y="3944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w</a:t>
              </a:r>
            </a:p>
          </p:txBody>
        </p:sp>
        <p:sp>
          <p:nvSpPr>
            <p:cNvPr id="79963" name="Line 89"/>
            <p:cNvSpPr>
              <a:spLocks noChangeShapeType="1"/>
            </p:cNvSpPr>
            <p:nvPr/>
          </p:nvSpPr>
          <p:spPr bwMode="auto">
            <a:xfrm>
              <a:off x="1835" y="3896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4" name="Line 90"/>
            <p:cNvSpPr>
              <a:spLocks noChangeShapeType="1"/>
            </p:cNvSpPr>
            <p:nvPr/>
          </p:nvSpPr>
          <p:spPr bwMode="auto">
            <a:xfrm flipH="1">
              <a:off x="1415" y="3896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5" name="Line 91"/>
            <p:cNvSpPr>
              <a:spLocks noChangeShapeType="1"/>
            </p:cNvSpPr>
            <p:nvPr/>
          </p:nvSpPr>
          <p:spPr bwMode="auto">
            <a:xfrm>
              <a:off x="1367" y="389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6" name="Text Box 92"/>
            <p:cNvSpPr txBox="1">
              <a:spLocks noChangeArrowheads="1"/>
            </p:cNvSpPr>
            <p:nvPr/>
          </p:nvSpPr>
          <p:spPr bwMode="auto">
            <a:xfrm>
              <a:off x="1127" y="3752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C</a:t>
              </a:r>
            </a:p>
          </p:txBody>
        </p:sp>
        <p:sp>
          <p:nvSpPr>
            <p:cNvPr id="79967" name="Line 93"/>
            <p:cNvSpPr>
              <a:spLocks noChangeShapeType="1"/>
            </p:cNvSpPr>
            <p:nvPr/>
          </p:nvSpPr>
          <p:spPr bwMode="auto">
            <a:xfrm>
              <a:off x="1751" y="3944"/>
              <a:ext cx="480" cy="0"/>
            </a:xfrm>
            <a:prstGeom prst="line">
              <a:avLst/>
            </a:prstGeom>
            <a:noFill/>
            <a:ln w="50800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68" name="Text Box 94"/>
            <p:cNvSpPr txBox="1">
              <a:spLocks noChangeArrowheads="1"/>
            </p:cNvSpPr>
            <p:nvPr/>
          </p:nvSpPr>
          <p:spPr bwMode="auto">
            <a:xfrm>
              <a:off x="1223" y="3944"/>
              <a:ext cx="1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v</a:t>
              </a:r>
            </a:p>
          </p:txBody>
        </p:sp>
        <p:sp>
          <p:nvSpPr>
            <p:cNvPr id="79969" name="Text Box 95"/>
            <p:cNvSpPr txBox="1">
              <a:spLocks noChangeArrowheads="1"/>
            </p:cNvSpPr>
            <p:nvPr/>
          </p:nvSpPr>
          <p:spPr bwMode="auto">
            <a:xfrm>
              <a:off x="2043" y="3752"/>
              <a:ext cx="2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E</a:t>
              </a:r>
            </a:p>
          </p:txBody>
        </p:sp>
        <p:sp>
          <p:nvSpPr>
            <p:cNvPr id="79970" name="Line 96"/>
            <p:cNvSpPr>
              <a:spLocks noChangeShapeType="1"/>
            </p:cNvSpPr>
            <p:nvPr/>
          </p:nvSpPr>
          <p:spPr bwMode="auto">
            <a:xfrm>
              <a:off x="1991" y="389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1" name="Line 97"/>
            <p:cNvSpPr>
              <a:spLocks noChangeShapeType="1"/>
            </p:cNvSpPr>
            <p:nvPr/>
          </p:nvSpPr>
          <p:spPr bwMode="auto">
            <a:xfrm>
              <a:off x="1127" y="3944"/>
              <a:ext cx="480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72" name="Text Box 98"/>
            <p:cNvSpPr txBox="1">
              <a:spLocks noChangeArrowheads="1"/>
            </p:cNvSpPr>
            <p:nvPr/>
          </p:nvSpPr>
          <p:spPr bwMode="auto">
            <a:xfrm>
              <a:off x="3181" y="3716"/>
              <a:ext cx="5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>
                  <a:cs typeface="Times New Roman" pitchFamily="18" charset="0"/>
                </a:rPr>
                <a:t>????</a:t>
              </a:r>
            </a:p>
          </p:txBody>
        </p:sp>
      </p:grpSp>
      <p:sp>
        <p:nvSpPr>
          <p:cNvPr id="79906" name="Rectangle 99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Rearrangement Signatures </a:t>
            </a:r>
          </a:p>
        </p:txBody>
      </p:sp>
      <p:sp>
        <p:nvSpPr>
          <p:cNvPr id="79907" name="Text Box 100"/>
          <p:cNvSpPr txBox="1">
            <a:spLocks noChangeArrowheads="1"/>
          </p:cNvSpPr>
          <p:nvPr/>
        </p:nvSpPr>
        <p:spPr bwMode="auto">
          <a:xfrm>
            <a:off x="6432550" y="1219200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cs typeface="Times New Roman" pitchFamily="18" charset="0"/>
              </a:rPr>
              <a:t>Tumor</a:t>
            </a:r>
          </a:p>
        </p:txBody>
      </p:sp>
      <p:sp>
        <p:nvSpPr>
          <p:cNvPr id="79908" name="Line 101"/>
          <p:cNvSpPr>
            <a:spLocks noChangeShapeType="1"/>
          </p:cNvSpPr>
          <p:nvPr/>
        </p:nvSpPr>
        <p:spPr bwMode="auto">
          <a:xfrm>
            <a:off x="228600" y="2362200"/>
            <a:ext cx="34290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09" name="Line 102"/>
          <p:cNvSpPr>
            <a:spLocks noChangeShapeType="1"/>
          </p:cNvSpPr>
          <p:nvPr/>
        </p:nvSpPr>
        <p:spPr bwMode="auto">
          <a:xfrm>
            <a:off x="1295400" y="2362200"/>
            <a:ext cx="3810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910" name="Line 103"/>
          <p:cNvSpPr>
            <a:spLocks noChangeShapeType="1"/>
          </p:cNvSpPr>
          <p:nvPr/>
        </p:nvSpPr>
        <p:spPr bwMode="auto">
          <a:xfrm flipH="1">
            <a:off x="6948488" y="2387600"/>
            <a:ext cx="3810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209550" y="3213100"/>
            <a:ext cx="8296275" cy="838200"/>
            <a:chOff x="132" y="2024"/>
            <a:chExt cx="5226" cy="528"/>
          </a:xfrm>
        </p:grpSpPr>
        <p:sp>
          <p:nvSpPr>
            <p:cNvPr id="79914" name="Freeform 105"/>
            <p:cNvSpPr>
              <a:spLocks/>
            </p:cNvSpPr>
            <p:nvPr/>
          </p:nvSpPr>
          <p:spPr bwMode="auto">
            <a:xfrm>
              <a:off x="3534" y="2120"/>
              <a:ext cx="288" cy="144"/>
            </a:xfrm>
            <a:custGeom>
              <a:avLst/>
              <a:gdLst>
                <a:gd name="T0" fmla="*/ 0 w 1776"/>
                <a:gd name="T1" fmla="*/ 5 h 288"/>
                <a:gd name="T2" fmla="*/ 0 w 1776"/>
                <a:gd name="T3" fmla="*/ 0 h 288"/>
                <a:gd name="T4" fmla="*/ 0 w 1776"/>
                <a:gd name="T5" fmla="*/ 5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5" name="Freeform 106"/>
            <p:cNvSpPr>
              <a:spLocks/>
            </p:cNvSpPr>
            <p:nvPr/>
          </p:nvSpPr>
          <p:spPr bwMode="auto">
            <a:xfrm>
              <a:off x="4782" y="2120"/>
              <a:ext cx="288" cy="144"/>
            </a:xfrm>
            <a:custGeom>
              <a:avLst/>
              <a:gdLst>
                <a:gd name="T0" fmla="*/ 0 w 1776"/>
                <a:gd name="T1" fmla="*/ 5 h 288"/>
                <a:gd name="T2" fmla="*/ 0 w 1776"/>
                <a:gd name="T3" fmla="*/ 0 h 288"/>
                <a:gd name="T4" fmla="*/ 0 w 1776"/>
                <a:gd name="T5" fmla="*/ 5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6" name="Freeform 107"/>
            <p:cNvSpPr>
              <a:spLocks/>
            </p:cNvSpPr>
            <p:nvPr/>
          </p:nvSpPr>
          <p:spPr bwMode="auto">
            <a:xfrm>
              <a:off x="420" y="2024"/>
              <a:ext cx="1248" cy="240"/>
            </a:xfrm>
            <a:custGeom>
              <a:avLst/>
              <a:gdLst>
                <a:gd name="T0" fmla="*/ 0 w 1776"/>
                <a:gd name="T1" fmla="*/ 97 h 288"/>
                <a:gd name="T2" fmla="*/ 104 w 1776"/>
                <a:gd name="T3" fmla="*/ 0 h 288"/>
                <a:gd name="T4" fmla="*/ 214 w 1776"/>
                <a:gd name="T5" fmla="*/ 97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7" name="Freeform 108"/>
            <p:cNvSpPr>
              <a:spLocks/>
            </p:cNvSpPr>
            <p:nvPr/>
          </p:nvSpPr>
          <p:spPr bwMode="auto">
            <a:xfrm>
              <a:off x="612" y="2024"/>
              <a:ext cx="1344" cy="240"/>
            </a:xfrm>
            <a:custGeom>
              <a:avLst/>
              <a:gdLst>
                <a:gd name="T0" fmla="*/ 0 w 1776"/>
                <a:gd name="T1" fmla="*/ 97 h 288"/>
                <a:gd name="T2" fmla="*/ 163 w 1776"/>
                <a:gd name="T3" fmla="*/ 0 h 288"/>
                <a:gd name="T4" fmla="*/ 334 w 1776"/>
                <a:gd name="T5" fmla="*/ 97 h 288"/>
                <a:gd name="T6" fmla="*/ 0 60000 65536"/>
                <a:gd name="T7" fmla="*/ 0 60000 65536"/>
                <a:gd name="T8" fmla="*/ 0 60000 65536"/>
                <a:gd name="T9" fmla="*/ 0 w 1776"/>
                <a:gd name="T10" fmla="*/ 0 h 288"/>
                <a:gd name="T11" fmla="*/ 1776 w 1776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76" h="288">
                  <a:moveTo>
                    <a:pt x="0" y="288"/>
                  </a:moveTo>
                  <a:cubicBezTo>
                    <a:pt x="284" y="144"/>
                    <a:pt x="568" y="0"/>
                    <a:pt x="864" y="0"/>
                  </a:cubicBezTo>
                  <a:cubicBezTo>
                    <a:pt x="1160" y="0"/>
                    <a:pt x="1468" y="144"/>
                    <a:pt x="1776" y="288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8" name="Text Box 109"/>
            <p:cNvSpPr txBox="1">
              <a:spLocks noChangeArrowheads="1"/>
            </p:cNvSpPr>
            <p:nvPr/>
          </p:nvSpPr>
          <p:spPr bwMode="auto">
            <a:xfrm>
              <a:off x="3590" y="2321"/>
              <a:ext cx="1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s</a:t>
              </a:r>
            </a:p>
          </p:txBody>
        </p:sp>
        <p:sp>
          <p:nvSpPr>
            <p:cNvPr id="79919" name="Line 110"/>
            <p:cNvSpPr>
              <a:spLocks noChangeShapeType="1"/>
            </p:cNvSpPr>
            <p:nvPr/>
          </p:nvSpPr>
          <p:spPr bwMode="auto">
            <a:xfrm>
              <a:off x="3678" y="22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0" name="Text Box 111"/>
            <p:cNvSpPr txBox="1">
              <a:spLocks noChangeArrowheads="1"/>
            </p:cNvSpPr>
            <p:nvPr/>
          </p:nvSpPr>
          <p:spPr bwMode="auto">
            <a:xfrm>
              <a:off x="3294" y="2128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79921" name="Text Box 112"/>
            <p:cNvSpPr txBox="1">
              <a:spLocks noChangeArrowheads="1"/>
            </p:cNvSpPr>
            <p:nvPr/>
          </p:nvSpPr>
          <p:spPr bwMode="auto">
            <a:xfrm>
              <a:off x="4855" y="2320"/>
              <a:ext cx="15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t</a:t>
              </a:r>
            </a:p>
          </p:txBody>
        </p:sp>
        <p:sp>
          <p:nvSpPr>
            <p:cNvPr id="79922" name="Line 113"/>
            <p:cNvSpPr>
              <a:spLocks noChangeShapeType="1"/>
            </p:cNvSpPr>
            <p:nvPr/>
          </p:nvSpPr>
          <p:spPr bwMode="auto">
            <a:xfrm>
              <a:off x="4926" y="22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3" name="Text Box 114"/>
            <p:cNvSpPr txBox="1">
              <a:spLocks noChangeArrowheads="1"/>
            </p:cNvSpPr>
            <p:nvPr/>
          </p:nvSpPr>
          <p:spPr bwMode="auto">
            <a:xfrm>
              <a:off x="4522" y="2120"/>
              <a:ext cx="2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-B</a:t>
              </a:r>
            </a:p>
          </p:txBody>
        </p:sp>
        <p:sp>
          <p:nvSpPr>
            <p:cNvPr id="79924" name="Line 115"/>
            <p:cNvSpPr>
              <a:spLocks noChangeShapeType="1"/>
            </p:cNvSpPr>
            <p:nvPr/>
          </p:nvSpPr>
          <p:spPr bwMode="auto">
            <a:xfrm flipH="1">
              <a:off x="4962" y="2264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Line 116"/>
            <p:cNvSpPr>
              <a:spLocks noChangeShapeType="1"/>
            </p:cNvSpPr>
            <p:nvPr/>
          </p:nvSpPr>
          <p:spPr bwMode="auto">
            <a:xfrm>
              <a:off x="4770" y="2264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Line 117"/>
            <p:cNvSpPr>
              <a:spLocks noChangeShapeType="1"/>
            </p:cNvSpPr>
            <p:nvPr/>
          </p:nvSpPr>
          <p:spPr bwMode="auto">
            <a:xfrm>
              <a:off x="3498" y="2264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7" name="Line 118"/>
            <p:cNvSpPr>
              <a:spLocks noChangeShapeType="1"/>
            </p:cNvSpPr>
            <p:nvPr/>
          </p:nvSpPr>
          <p:spPr bwMode="auto">
            <a:xfrm flipH="1">
              <a:off x="3690" y="2264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8" name="Text Box 119"/>
            <p:cNvSpPr txBox="1">
              <a:spLocks noChangeArrowheads="1"/>
            </p:cNvSpPr>
            <p:nvPr/>
          </p:nvSpPr>
          <p:spPr bwMode="auto">
            <a:xfrm>
              <a:off x="476" y="2313"/>
              <a:ext cx="1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s</a:t>
              </a:r>
            </a:p>
          </p:txBody>
        </p:sp>
        <p:sp>
          <p:nvSpPr>
            <p:cNvPr id="79929" name="Text Box 120"/>
            <p:cNvSpPr txBox="1">
              <a:spLocks noChangeArrowheads="1"/>
            </p:cNvSpPr>
            <p:nvPr/>
          </p:nvSpPr>
          <p:spPr bwMode="auto">
            <a:xfrm>
              <a:off x="180" y="2120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A</a:t>
              </a:r>
            </a:p>
          </p:txBody>
        </p:sp>
        <p:sp>
          <p:nvSpPr>
            <p:cNvPr id="79930" name="Text Box 121"/>
            <p:cNvSpPr txBox="1">
              <a:spLocks noChangeArrowheads="1"/>
            </p:cNvSpPr>
            <p:nvPr/>
          </p:nvSpPr>
          <p:spPr bwMode="auto">
            <a:xfrm>
              <a:off x="1741" y="2312"/>
              <a:ext cx="15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t</a:t>
              </a:r>
            </a:p>
          </p:txBody>
        </p:sp>
        <p:sp>
          <p:nvSpPr>
            <p:cNvPr id="79931" name="Text Box 122"/>
            <p:cNvSpPr txBox="1">
              <a:spLocks noChangeArrowheads="1"/>
            </p:cNvSpPr>
            <p:nvPr/>
          </p:nvSpPr>
          <p:spPr bwMode="auto">
            <a:xfrm>
              <a:off x="3922" y="2120"/>
              <a:ext cx="2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-C</a:t>
              </a:r>
            </a:p>
          </p:txBody>
        </p:sp>
        <p:sp>
          <p:nvSpPr>
            <p:cNvPr id="79932" name="Line 123"/>
            <p:cNvSpPr>
              <a:spLocks noChangeShapeType="1"/>
            </p:cNvSpPr>
            <p:nvPr/>
          </p:nvSpPr>
          <p:spPr bwMode="auto">
            <a:xfrm>
              <a:off x="3678" y="2312"/>
              <a:ext cx="624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3" name="Text Box 124"/>
            <p:cNvSpPr txBox="1">
              <a:spLocks noChangeArrowheads="1"/>
            </p:cNvSpPr>
            <p:nvPr/>
          </p:nvSpPr>
          <p:spPr bwMode="auto">
            <a:xfrm>
              <a:off x="756" y="2120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B</a:t>
              </a:r>
            </a:p>
          </p:txBody>
        </p:sp>
        <p:sp>
          <p:nvSpPr>
            <p:cNvPr id="79934" name="Line 125"/>
            <p:cNvSpPr>
              <a:spLocks noChangeShapeType="1"/>
            </p:cNvSpPr>
            <p:nvPr/>
          </p:nvSpPr>
          <p:spPr bwMode="auto">
            <a:xfrm flipH="1">
              <a:off x="1848" y="2264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5" name="Line 126"/>
            <p:cNvSpPr>
              <a:spLocks noChangeShapeType="1"/>
            </p:cNvSpPr>
            <p:nvPr/>
          </p:nvSpPr>
          <p:spPr bwMode="auto">
            <a:xfrm>
              <a:off x="1656" y="2264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6" name="Line 127"/>
            <p:cNvSpPr>
              <a:spLocks noChangeShapeType="1"/>
            </p:cNvSpPr>
            <p:nvPr/>
          </p:nvSpPr>
          <p:spPr bwMode="auto">
            <a:xfrm>
              <a:off x="384" y="2264"/>
              <a:ext cx="144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Line 128"/>
            <p:cNvSpPr>
              <a:spLocks noChangeShapeType="1"/>
            </p:cNvSpPr>
            <p:nvPr/>
          </p:nvSpPr>
          <p:spPr bwMode="auto">
            <a:xfrm flipH="1">
              <a:off x="576" y="2264"/>
              <a:ext cx="14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8" name="Line 129"/>
            <p:cNvSpPr>
              <a:spLocks noChangeShapeType="1"/>
            </p:cNvSpPr>
            <p:nvPr/>
          </p:nvSpPr>
          <p:spPr bwMode="auto">
            <a:xfrm>
              <a:off x="1836" y="22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39" name="Line 130"/>
            <p:cNvSpPr>
              <a:spLocks noChangeShapeType="1"/>
            </p:cNvSpPr>
            <p:nvPr/>
          </p:nvSpPr>
          <p:spPr bwMode="auto">
            <a:xfrm>
              <a:off x="564" y="22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0" name="Line 131"/>
            <p:cNvSpPr>
              <a:spLocks noChangeShapeType="1"/>
            </p:cNvSpPr>
            <p:nvPr/>
          </p:nvSpPr>
          <p:spPr bwMode="auto">
            <a:xfrm>
              <a:off x="2412" y="2312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1" name="Text Box 132"/>
            <p:cNvSpPr txBox="1">
              <a:spLocks noChangeArrowheads="1"/>
            </p:cNvSpPr>
            <p:nvPr/>
          </p:nvSpPr>
          <p:spPr bwMode="auto">
            <a:xfrm>
              <a:off x="5090" y="2120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D</a:t>
              </a:r>
            </a:p>
          </p:txBody>
        </p:sp>
        <p:sp>
          <p:nvSpPr>
            <p:cNvPr id="79942" name="Line 133"/>
            <p:cNvSpPr>
              <a:spLocks noChangeShapeType="1"/>
            </p:cNvSpPr>
            <p:nvPr/>
          </p:nvSpPr>
          <p:spPr bwMode="auto">
            <a:xfrm>
              <a:off x="3246" y="2312"/>
              <a:ext cx="432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3" name="Line 134"/>
            <p:cNvSpPr>
              <a:spLocks noChangeShapeType="1"/>
            </p:cNvSpPr>
            <p:nvPr/>
          </p:nvSpPr>
          <p:spPr bwMode="auto">
            <a:xfrm flipH="1">
              <a:off x="4542" y="2312"/>
              <a:ext cx="384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4" name="Line 135"/>
            <p:cNvSpPr>
              <a:spLocks noChangeShapeType="1"/>
            </p:cNvSpPr>
            <p:nvPr/>
          </p:nvSpPr>
          <p:spPr bwMode="auto">
            <a:xfrm>
              <a:off x="132" y="2312"/>
              <a:ext cx="816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5" name="Line 136"/>
            <p:cNvSpPr>
              <a:spLocks noChangeShapeType="1"/>
            </p:cNvSpPr>
            <p:nvPr/>
          </p:nvSpPr>
          <p:spPr bwMode="auto">
            <a:xfrm>
              <a:off x="4926" y="2312"/>
              <a:ext cx="432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6" name="Text Box 137"/>
            <p:cNvSpPr txBox="1">
              <a:spLocks noChangeArrowheads="1"/>
            </p:cNvSpPr>
            <p:nvPr/>
          </p:nvSpPr>
          <p:spPr bwMode="auto">
            <a:xfrm>
              <a:off x="1284" y="2120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C</a:t>
              </a:r>
            </a:p>
          </p:txBody>
        </p:sp>
        <p:sp>
          <p:nvSpPr>
            <p:cNvPr id="79947" name="Text Box 138"/>
            <p:cNvSpPr txBox="1">
              <a:spLocks noChangeArrowheads="1"/>
            </p:cNvSpPr>
            <p:nvPr/>
          </p:nvSpPr>
          <p:spPr bwMode="auto">
            <a:xfrm>
              <a:off x="2048" y="2120"/>
              <a:ext cx="22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800">
                  <a:cs typeface="Times New Roman" pitchFamily="18" charset="0"/>
                </a:rPr>
                <a:t>D</a:t>
              </a:r>
            </a:p>
          </p:txBody>
        </p:sp>
        <p:sp>
          <p:nvSpPr>
            <p:cNvPr id="79948" name="Line 139"/>
            <p:cNvSpPr>
              <a:spLocks noChangeShapeType="1"/>
            </p:cNvSpPr>
            <p:nvPr/>
          </p:nvSpPr>
          <p:spPr bwMode="auto">
            <a:xfrm>
              <a:off x="1236" y="2312"/>
              <a:ext cx="1008" cy="0"/>
            </a:xfrm>
            <a:prstGeom prst="line">
              <a:avLst/>
            </a:prstGeom>
            <a:noFill/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49" name="Text Box 140"/>
            <p:cNvSpPr txBox="1">
              <a:spLocks noChangeArrowheads="1"/>
            </p:cNvSpPr>
            <p:nvPr/>
          </p:nvSpPr>
          <p:spPr bwMode="auto">
            <a:xfrm>
              <a:off x="2222" y="2048"/>
              <a:ext cx="8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cs typeface="Times New Roman" pitchFamily="18" charset="0"/>
                </a:rPr>
                <a:t>translocation</a:t>
              </a:r>
            </a:p>
          </p:txBody>
        </p:sp>
        <p:sp>
          <p:nvSpPr>
            <p:cNvPr id="79950" name="Line 141"/>
            <p:cNvSpPr>
              <a:spLocks noChangeShapeType="1"/>
            </p:cNvSpPr>
            <p:nvPr/>
          </p:nvSpPr>
          <p:spPr bwMode="auto">
            <a:xfrm>
              <a:off x="643" y="2313"/>
              <a:ext cx="240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51" name="Line 142"/>
            <p:cNvSpPr>
              <a:spLocks noChangeShapeType="1"/>
            </p:cNvSpPr>
            <p:nvPr/>
          </p:nvSpPr>
          <p:spPr bwMode="auto">
            <a:xfrm flipH="1">
              <a:off x="4676" y="2312"/>
              <a:ext cx="240" cy="0"/>
            </a:xfrm>
            <a:prstGeom prst="line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912" name="Line 143"/>
          <p:cNvSpPr>
            <a:spLocks noChangeShapeType="1"/>
          </p:cNvSpPr>
          <p:nvPr/>
        </p:nvSpPr>
        <p:spPr bwMode="auto">
          <a:xfrm>
            <a:off x="1981200" y="2362200"/>
            <a:ext cx="3810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913" name="Line 144"/>
          <p:cNvSpPr>
            <a:spLocks noChangeShapeType="1"/>
          </p:cNvSpPr>
          <p:nvPr/>
        </p:nvSpPr>
        <p:spPr bwMode="auto">
          <a:xfrm flipH="1">
            <a:off x="6296025" y="2387600"/>
            <a:ext cx="3810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Complex Tumor Genomes</a:t>
            </a:r>
          </a:p>
        </p:txBody>
      </p:sp>
      <p:sp>
        <p:nvSpPr>
          <p:cNvPr id="385027" name="Rectangle 3"/>
          <p:cNvSpPr>
            <a:spLocks noChangeArrowheads="1"/>
          </p:cNvSpPr>
          <p:nvPr/>
        </p:nvSpPr>
        <p:spPr bwMode="auto">
          <a:xfrm>
            <a:off x="952500" y="3848100"/>
            <a:ext cx="802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endParaRPr kumimoji="1" lang="en-US" sz="2400"/>
          </a:p>
        </p:txBody>
      </p:sp>
      <p:pic>
        <p:nvPicPr>
          <p:cNvPr id="80900" name="Picture 4" descr="MCF7SK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66850"/>
            <a:ext cx="857408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Structure of Duplications in Tumors?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638800"/>
            <a:ext cx="80010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Mechanisms not well understood.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454400"/>
            <a:ext cx="4605338" cy="203200"/>
          </a:xfrm>
          <a:noFill/>
        </p:spPr>
      </p:pic>
      <p:pic>
        <p:nvPicPr>
          <p:cNvPr id="81925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33500" y="4778375"/>
            <a:ext cx="6405563" cy="207963"/>
          </a:xfrm>
          <a:noFill/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93725" y="281781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 genome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609600" y="4157663"/>
            <a:ext cx="173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Tumor genome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57200" y="1600200"/>
            <a:ext cx="8001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kumimoji="1" lang="en-US"/>
              <a:t>Duplicated segments may co-localize </a:t>
            </a:r>
          </a:p>
          <a:p>
            <a:pPr marL="742950" lvl="1" indent="-285750" algn="l">
              <a:spcBef>
                <a:spcPct val="20000"/>
              </a:spcBef>
            </a:pPr>
            <a:r>
              <a:rPr kumimoji="1" lang="en-US" sz="1600"/>
              <a:t>(Guan et al. </a:t>
            </a:r>
            <a:r>
              <a:rPr kumimoji="1" lang="en-US" sz="1600" i="1"/>
              <a:t>Nat.Gen.</a:t>
            </a:r>
            <a:r>
              <a:rPr kumimoji="1" lang="en-US" sz="1600"/>
              <a:t>1994)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619375" y="152400"/>
            <a:ext cx="4248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Arial" charset="0"/>
                <a:cs typeface="Arial" charset="0"/>
              </a:rPr>
              <a:t>Tumor Amplisomes </a:t>
            </a:r>
          </a:p>
          <a:p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219200"/>
            <a:ext cx="5867400" cy="1849438"/>
          </a:xfrm>
          <a:noFill/>
        </p:spPr>
      </p:pic>
      <p:pic>
        <p:nvPicPr>
          <p:cNvPr id="82948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5867400"/>
            <a:ext cx="8763000" cy="822325"/>
          </a:xfrm>
          <a:noFill/>
        </p:spPr>
      </p:pic>
      <p:pic>
        <p:nvPicPr>
          <p:cNvPr id="387077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04938" y="3435350"/>
            <a:ext cx="5326062" cy="235585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219200"/>
            <a:ext cx="4024313" cy="4038600"/>
          </a:xfrm>
          <a:noFill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023938" y="5349875"/>
            <a:ext cx="27098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Arial" charset="0"/>
                <a:cs typeface="Arial" charset="0"/>
              </a:rPr>
              <a:t>33 clusters</a:t>
            </a:r>
          </a:p>
          <a:p>
            <a:r>
              <a:rPr lang="en-US" sz="2400">
                <a:latin typeface="Arial" charset="0"/>
                <a:cs typeface="Arial" charset="0"/>
              </a:rPr>
              <a:t>Total length: 31Mb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248400" y="5232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7239000" y="5272088"/>
            <a:ext cx="3048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7712075" y="5272088"/>
            <a:ext cx="3048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6340475" y="5272088"/>
            <a:ext cx="3048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6797675" y="5272088"/>
            <a:ext cx="3048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400175" y="195263"/>
            <a:ext cx="683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>
                <a:latin typeface="Arial" charset="0"/>
                <a:cs typeface="Arial" charset="0"/>
              </a:rPr>
              <a:t>Reconstructed MCF7 amplisome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4648200" y="5272088"/>
            <a:ext cx="155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Chromosome</a:t>
            </a:r>
          </a:p>
          <a:p>
            <a:pPr algn="l"/>
            <a:r>
              <a:rPr lang="en-US" sz="1800">
                <a:latin typeface="Arial" charset="0"/>
                <a:cs typeface="Arial" charset="0"/>
              </a:rPr>
              <a:t>colors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5715000" y="5881688"/>
            <a:ext cx="330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Explains 24/33 invalid clusters.</a:t>
            </a:r>
          </a:p>
        </p:txBody>
      </p:sp>
      <p:pic>
        <p:nvPicPr>
          <p:cNvPr id="8398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75" y="1454150"/>
            <a:ext cx="3400425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2679700" y="6370638"/>
            <a:ext cx="307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Raphael and Pevzner, 2004.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523875" y="1450975"/>
            <a:ext cx="7769225" cy="2774950"/>
            <a:chOff x="330" y="1008"/>
            <a:chExt cx="4854" cy="1788"/>
          </a:xfrm>
        </p:grpSpPr>
        <p:pic>
          <p:nvPicPr>
            <p:cNvPr id="8499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" y="1008"/>
              <a:ext cx="4704" cy="1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999" name="Rectangle 4"/>
            <p:cNvSpPr>
              <a:spLocks noChangeArrowheads="1"/>
            </p:cNvSpPr>
            <p:nvPr/>
          </p:nvSpPr>
          <p:spPr bwMode="auto">
            <a:xfrm>
              <a:off x="4914" y="1356"/>
              <a:ext cx="240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0" name="Rectangle 5"/>
            <p:cNvSpPr>
              <a:spLocks noChangeArrowheads="1"/>
            </p:cNvSpPr>
            <p:nvPr/>
          </p:nvSpPr>
          <p:spPr bwMode="auto">
            <a:xfrm>
              <a:off x="330" y="1776"/>
              <a:ext cx="372" cy="7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1" name="Rectangle 6"/>
            <p:cNvSpPr>
              <a:spLocks noChangeArrowheads="1"/>
            </p:cNvSpPr>
            <p:nvPr/>
          </p:nvSpPr>
          <p:spPr bwMode="auto">
            <a:xfrm>
              <a:off x="420" y="1044"/>
              <a:ext cx="372" cy="7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995" name="Text Box 7"/>
          <p:cNvSpPr txBox="1">
            <a:spLocks noChangeArrowheads="1"/>
          </p:cNvSpPr>
          <p:nvPr/>
        </p:nvSpPr>
        <p:spPr bwMode="auto">
          <a:xfrm>
            <a:off x="1400175" y="1952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sz="3600">
              <a:latin typeface="Arial" charset="0"/>
              <a:cs typeface="Arial" charset="0"/>
            </a:endParaRPr>
          </a:p>
        </p:txBody>
      </p:sp>
      <p:sp>
        <p:nvSpPr>
          <p:cNvPr id="84996" name="Text Box 8"/>
          <p:cNvSpPr txBox="1">
            <a:spLocks noChangeArrowheads="1"/>
          </p:cNvSpPr>
          <p:nvPr/>
        </p:nvSpPr>
        <p:spPr bwMode="auto">
          <a:xfrm>
            <a:off x="304800" y="0"/>
            <a:ext cx="9531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600">
                <a:latin typeface="Arial" charset="0"/>
                <a:cs typeface="Arial" charset="0"/>
              </a:rPr>
              <a:t>     Sequencing Tumor Clones Confirms </a:t>
            </a:r>
          </a:p>
          <a:p>
            <a:pPr algn="l"/>
            <a:r>
              <a:rPr lang="en-US" sz="3600">
                <a:latin typeface="Arial" charset="0"/>
                <a:cs typeface="Arial" charset="0"/>
              </a:rPr>
              <a:t>             Complex Mosaic Structure</a:t>
            </a: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84997" name="Text Box 9"/>
          <p:cNvSpPr txBox="1">
            <a:spLocks noChangeArrowheads="1"/>
          </p:cNvSpPr>
          <p:nvPr/>
        </p:nvSpPr>
        <p:spPr bwMode="auto">
          <a:xfrm>
            <a:off x="347663" y="4398963"/>
            <a:ext cx="851376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>
                <a:latin typeface="Arial" charset="0"/>
                <a:cs typeface="Arial" charset="0"/>
              </a:rPr>
              <a:t>Volik et al., 2006 </a:t>
            </a:r>
            <a:r>
              <a:rPr lang="en-US" sz="2400" b="1">
                <a:latin typeface="Arial" charset="0"/>
                <a:cs typeface="Arial" charset="0"/>
              </a:rPr>
              <a:t>Decoding the fine-scale structure of breast cancer genome and transcriptome: Implications for Tumor Genome Project</a:t>
            </a:r>
            <a:r>
              <a:rPr lang="en-US" sz="2400">
                <a:latin typeface="Arial" charset="0"/>
                <a:cs typeface="Arial" charset="0"/>
              </a:rPr>
              <a:t>, </a:t>
            </a:r>
            <a:r>
              <a:rPr lang="en-US" sz="2400" i="1">
                <a:latin typeface="Arial" charset="0"/>
                <a:cs typeface="Arial" charset="0"/>
              </a:rPr>
              <a:t>Genome Research</a:t>
            </a:r>
            <a:endParaRPr lang="en-US" sz="2400">
              <a:latin typeface="Arial" charset="0"/>
              <a:cs typeface="Arial" charset="0"/>
            </a:endParaRPr>
          </a:p>
          <a:p>
            <a:pPr algn="l"/>
            <a:endParaRPr lang="en-US" sz="2400">
              <a:latin typeface="Arial" charset="0"/>
              <a:cs typeface="Arial" charset="0"/>
            </a:endParaRPr>
          </a:p>
          <a:p>
            <a:pPr algn="l"/>
            <a:r>
              <a:rPr lang="en-US" sz="2400">
                <a:latin typeface="Arial" charset="0"/>
                <a:cs typeface="Arial" charset="0"/>
              </a:rPr>
              <a:t>Raphael et al., 2006 Reconstructing Genomic Architectures of Solid Tumors (in preparation)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Tumor </a:t>
            </a:r>
            <a:r>
              <a:rPr lang="en-US" b="1" smtClean="0"/>
              <a:t>Genomes</a:t>
            </a:r>
            <a:r>
              <a:rPr lang="en-US" smtClean="0"/>
              <a:t> Projects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384925" y="20574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Tumor genome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050925" y="2057400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Human genome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609600" y="3841750"/>
            <a:ext cx="8382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Tx/>
              <a:buAutoNum type="arabicParenR"/>
            </a:pPr>
            <a:r>
              <a:rPr lang="en-US" sz="2400">
                <a:latin typeface="Arial" charset="0"/>
                <a:cs typeface="Arial" charset="0"/>
              </a:rPr>
              <a:t>Identify recurrent aberrations</a:t>
            </a:r>
          </a:p>
          <a:p>
            <a:pPr marL="342900" indent="-342900" algn="l">
              <a:buFontTx/>
              <a:buAutoNum type="arabicParenR"/>
            </a:pPr>
            <a:r>
              <a:rPr lang="en-US" sz="2400">
                <a:latin typeface="Arial" charset="0"/>
                <a:cs typeface="Arial" charset="0"/>
              </a:rPr>
              <a:t>Identify temporal sequence of aberrations</a:t>
            </a:r>
          </a:p>
          <a:p>
            <a:pPr marL="342900" indent="-342900" algn="l">
              <a:buFontTx/>
              <a:buAutoNum type="arabicParenR"/>
            </a:pPr>
            <a:r>
              <a:rPr lang="en-US" sz="2400">
                <a:latin typeface="Arial" charset="0"/>
                <a:cs typeface="Arial" charset="0"/>
              </a:rPr>
              <a:t>Use these data for tumor diagnostics and therapeutics	</a:t>
            </a:r>
          </a:p>
          <a:p>
            <a:pPr marL="1257300" lvl="2" indent="-342900" algn="l">
              <a:buFontTx/>
              <a:buChar char="•"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505200" y="1865313"/>
            <a:ext cx="208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Arial" charset="0"/>
                <a:cs typeface="Arial" charset="0"/>
              </a:rPr>
              <a:t>Mutation, selection</a:t>
            </a:r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2971800" y="2286000"/>
            <a:ext cx="32766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6024" name="Group 8"/>
          <p:cNvGrpSpPr>
            <a:grpSpLocks/>
          </p:cNvGrpSpPr>
          <p:nvPr/>
        </p:nvGrpSpPr>
        <p:grpSpPr bwMode="auto">
          <a:xfrm>
            <a:off x="2971800" y="2452688"/>
            <a:ext cx="4362450" cy="1128712"/>
            <a:chOff x="1872" y="1545"/>
            <a:chExt cx="2748" cy="711"/>
          </a:xfrm>
        </p:grpSpPr>
        <p:sp>
          <p:nvSpPr>
            <p:cNvPr id="86025" name="Text Box 9"/>
            <p:cNvSpPr txBox="1">
              <a:spLocks noChangeArrowheads="1"/>
            </p:cNvSpPr>
            <p:nvPr/>
          </p:nvSpPr>
          <p:spPr bwMode="auto">
            <a:xfrm>
              <a:off x="2400" y="1545"/>
              <a:ext cx="1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Tumor genome 2</a:t>
              </a:r>
            </a:p>
          </p:txBody>
        </p:sp>
        <p:sp>
          <p:nvSpPr>
            <p:cNvPr id="86026" name="Text Box 10"/>
            <p:cNvSpPr txBox="1">
              <a:spLocks noChangeArrowheads="1"/>
            </p:cNvSpPr>
            <p:nvPr/>
          </p:nvSpPr>
          <p:spPr bwMode="auto">
            <a:xfrm>
              <a:off x="2832" y="2025"/>
              <a:ext cx="1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Tumor genome 4</a:t>
              </a:r>
            </a:p>
          </p:txBody>
        </p:sp>
        <p:sp>
          <p:nvSpPr>
            <p:cNvPr id="86027" name="Text Box 11"/>
            <p:cNvSpPr txBox="1">
              <a:spLocks noChangeArrowheads="1"/>
            </p:cNvSpPr>
            <p:nvPr/>
          </p:nvSpPr>
          <p:spPr bwMode="auto">
            <a:xfrm>
              <a:off x="3408" y="1785"/>
              <a:ext cx="1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latin typeface="Arial" charset="0"/>
                  <a:cs typeface="Arial" charset="0"/>
                </a:rPr>
                <a:t>Tumor genome 3</a:t>
              </a:r>
            </a:p>
          </p:txBody>
        </p:sp>
        <p:sp>
          <p:nvSpPr>
            <p:cNvPr id="86028" name="Line 12"/>
            <p:cNvSpPr>
              <a:spLocks noChangeShapeType="1"/>
            </p:cNvSpPr>
            <p:nvPr/>
          </p:nvSpPr>
          <p:spPr bwMode="auto">
            <a:xfrm>
              <a:off x="1872" y="2160"/>
              <a:ext cx="912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29" name="Line 13"/>
            <p:cNvSpPr>
              <a:spLocks noChangeShapeType="1"/>
            </p:cNvSpPr>
            <p:nvPr/>
          </p:nvSpPr>
          <p:spPr bwMode="auto">
            <a:xfrm>
              <a:off x="1872" y="1680"/>
              <a:ext cx="528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0" name="Line 14"/>
            <p:cNvSpPr>
              <a:spLocks noChangeShapeType="1"/>
            </p:cNvSpPr>
            <p:nvPr/>
          </p:nvSpPr>
          <p:spPr bwMode="auto">
            <a:xfrm>
              <a:off x="1872" y="1920"/>
              <a:ext cx="1584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00050" y="609600"/>
            <a:ext cx="8343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kumimoji="1" lang="en-US" altLang="zh-CN" sz="4000" b="1"/>
              <a:t>Knight Tours (Baghdad, 10</a:t>
            </a:r>
            <a:r>
              <a:rPr kumimoji="1" lang="en-US" altLang="zh-CN" sz="4000" b="1" baseline="30000"/>
              <a:t>th</a:t>
            </a:r>
            <a:r>
              <a:rPr kumimoji="1" lang="en-US" altLang="zh-CN" sz="4000" b="1"/>
              <a:t> century)</a:t>
            </a:r>
          </a:p>
        </p:txBody>
      </p:sp>
      <p:pic>
        <p:nvPicPr>
          <p:cNvPr id="87043" name="Picture 3" descr="Al-Ad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15176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597150" y="5422900"/>
            <a:ext cx="392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0" y="1371600"/>
            <a:ext cx="7315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Knight Tour Problem</a:t>
            </a:r>
            <a:r>
              <a:rPr lang="en-US"/>
              <a:t>: Find a knight path on a chessboard that visits every square exactly once.</a:t>
            </a:r>
          </a:p>
        </p:txBody>
      </p:sp>
      <p:pic>
        <p:nvPicPr>
          <p:cNvPr id="87046" name="Picture 6" descr="Marche_du_cavalier_selon_al-Adli_ar-Ru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743200"/>
            <a:ext cx="31924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31800" y="266700"/>
            <a:ext cx="8343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kumimoji="1" lang="en-US" altLang="zh-CN" sz="4400"/>
              <a:t>Knight’s Tour Problem: Solutions</a:t>
            </a:r>
          </a:p>
        </p:txBody>
      </p:sp>
      <p:pic>
        <p:nvPicPr>
          <p:cNvPr id="88067" name="Picture 7" descr="ches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9625" y="952500"/>
            <a:ext cx="4878388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8"/>
          <p:cNvSpPr txBox="1">
            <a:spLocks noChangeArrowheads="1"/>
          </p:cNvSpPr>
          <p:nvPr/>
        </p:nvSpPr>
        <p:spPr bwMode="auto">
          <a:xfrm>
            <a:off x="696913" y="3695700"/>
            <a:ext cx="844708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1759: Berlin Academy of Sciences proposed a 4000 francs prize for the solution of the NxN Knight’s Tour problem</a:t>
            </a:r>
          </a:p>
          <a:p>
            <a:pPr algn="l"/>
            <a:endParaRPr lang="en-US" sz="2000">
              <a:latin typeface="Arial" charset="0"/>
              <a:cs typeface="Arial" charset="0"/>
            </a:endParaRPr>
          </a:p>
          <a:p>
            <a:pPr algn="l"/>
            <a:r>
              <a:rPr lang="en-US" sz="2000">
                <a:latin typeface="Arial" charset="0"/>
                <a:cs typeface="Arial" charset="0"/>
              </a:rPr>
              <a:t>NxN  problem was solved in 1766 by </a:t>
            </a:r>
            <a:r>
              <a:rPr lang="en-US" sz="2000" b="1" i="1">
                <a:latin typeface="Arial" charset="0"/>
                <a:cs typeface="Arial" charset="0"/>
              </a:rPr>
              <a:t>Leonhard</a:t>
            </a:r>
            <a:r>
              <a:rPr lang="en-US" sz="2000">
                <a:latin typeface="Arial" charset="0"/>
                <a:cs typeface="Arial" charset="0"/>
              </a:rPr>
              <a:t> </a:t>
            </a:r>
            <a:r>
              <a:rPr lang="en-US" sz="2000" b="1" i="1">
                <a:latin typeface="Arial" charset="0"/>
                <a:cs typeface="Arial" charset="0"/>
              </a:rPr>
              <a:t>Euler</a:t>
            </a:r>
          </a:p>
          <a:p>
            <a:pPr algn="l"/>
            <a:endParaRPr lang="en-US" sz="2000" b="1" i="1">
              <a:latin typeface="Arial" charset="0"/>
              <a:cs typeface="Arial" charset="0"/>
            </a:endParaRPr>
          </a:p>
          <a:p>
            <a:pPr algn="l"/>
            <a:r>
              <a:rPr lang="en-US" sz="2000">
                <a:latin typeface="Arial" charset="0"/>
                <a:cs typeface="Arial" charset="0"/>
              </a:rPr>
              <a:t>The prize was never awarded since Euler was ineligible as Director of  Mathematics at Berlin Academy at that time.  </a:t>
            </a:r>
          </a:p>
          <a:p>
            <a:pPr algn="l"/>
            <a:endParaRPr lang="en-US" sz="2000">
              <a:latin typeface="Arial" charset="0"/>
              <a:cs typeface="Arial" charset="0"/>
            </a:endParaRPr>
          </a:p>
          <a:p>
            <a:pPr algn="l"/>
            <a:r>
              <a:rPr lang="en-US" sz="2000">
                <a:latin typeface="Arial" charset="0"/>
                <a:cs typeface="Arial" charset="0"/>
              </a:rPr>
              <a:t>Even after he resigned in favor of Lagrange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Hamiltonian Cycle Problem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256063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Find a cycle that visits every </a:t>
            </a:r>
            <a:r>
              <a:rPr lang="en-US" b="1" i="1" smtClean="0"/>
              <a:t>vertex</a:t>
            </a:r>
            <a:r>
              <a:rPr lang="en-US" smtClean="0"/>
              <a:t> exactly once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/>
              <a:t>NP – complete 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16538" y="1666875"/>
            <a:ext cx="2806700" cy="2408238"/>
          </a:xfrm>
          <a:noFill/>
        </p:spPr>
      </p:pic>
      <p:pic>
        <p:nvPicPr>
          <p:cNvPr id="89093" name="Picture 7" descr="Marche_du_cavalier_selon_al-Adli_ar-Ru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5613" y="4232275"/>
            <a:ext cx="23225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3" y="850900"/>
            <a:ext cx="6475412" cy="5014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-457200" y="5881688"/>
            <a:ext cx="8202613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EULER </a:t>
            </a:r>
            <a:r>
              <a:rPr lang="en-US" b="1">
                <a:solidFill>
                  <a:srgbClr val="FF0000"/>
                </a:solidFill>
              </a:rPr>
              <a:t>Short Reads</a:t>
            </a:r>
            <a:r>
              <a:rPr lang="en-US" b="1"/>
              <a:t> assembler </a:t>
            </a:r>
          </a:p>
          <a:p>
            <a:pPr>
              <a:spcBef>
                <a:spcPct val="50000"/>
              </a:spcBef>
            </a:pPr>
            <a:r>
              <a:rPr lang="en-US" sz="2000" b="1"/>
              <a:t>(Chaisson et al, Bioinformatics 2004, Genome Res., 2008, 2009)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3288" y="3543300"/>
            <a:ext cx="1497012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025" y="1162050"/>
            <a:ext cx="1911350" cy="1223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400050" y="609600"/>
            <a:ext cx="8343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kumimoji="1" lang="en-US" altLang="zh-CN" sz="4400"/>
              <a:t>Knight Tour Problem: Solutions</a:t>
            </a:r>
          </a:p>
        </p:txBody>
      </p:sp>
      <p:pic>
        <p:nvPicPr>
          <p:cNvPr id="90115" name="Picture 3" descr="rudr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563" y="4090988"/>
            <a:ext cx="4837112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 descr="ches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8663" y="1377950"/>
            <a:ext cx="4878387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3495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Hamiltonian Cycle Problem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1925" y="1981200"/>
            <a:ext cx="4587875" cy="256063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Find a walk (cycle) in a network (graph) that visits every </a:t>
            </a:r>
            <a:r>
              <a:rPr lang="en-US" b="1" i="1" smtClean="0">
                <a:solidFill>
                  <a:srgbClr val="FF0000"/>
                </a:solidFill>
              </a:rPr>
              <a:t>NODE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en-US" smtClean="0"/>
              <a:t>exactly once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Intractable problem</a:t>
            </a:r>
            <a:r>
              <a:rPr lang="en-US" smtClean="0"/>
              <a:t> (NP – complete) 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981200"/>
            <a:ext cx="3751262" cy="3217863"/>
          </a:xfrm>
          <a:noFill/>
        </p:spPr>
      </p:pic>
      <p:sp>
        <p:nvSpPr>
          <p:cNvPr id="91141" name="Line 6"/>
          <p:cNvSpPr>
            <a:spLocks noChangeShapeType="1"/>
          </p:cNvSpPr>
          <p:nvPr/>
        </p:nvSpPr>
        <p:spPr bwMode="auto">
          <a:xfrm flipV="1">
            <a:off x="4976813" y="2141538"/>
            <a:ext cx="1528762" cy="1058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2" name="Line 8"/>
          <p:cNvSpPr>
            <a:spLocks noChangeShapeType="1"/>
          </p:cNvSpPr>
          <p:nvPr/>
        </p:nvSpPr>
        <p:spPr bwMode="auto">
          <a:xfrm>
            <a:off x="6518275" y="2155825"/>
            <a:ext cx="1489075" cy="1031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3" name="Line 9"/>
          <p:cNvSpPr>
            <a:spLocks noChangeShapeType="1"/>
          </p:cNvSpPr>
          <p:nvPr/>
        </p:nvSpPr>
        <p:spPr bwMode="auto">
          <a:xfrm flipH="1">
            <a:off x="7459663" y="3225800"/>
            <a:ext cx="587375" cy="1711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4" name="Line 11"/>
          <p:cNvSpPr>
            <a:spLocks noChangeShapeType="1"/>
          </p:cNvSpPr>
          <p:nvPr/>
        </p:nvSpPr>
        <p:spPr bwMode="auto">
          <a:xfrm flipH="1">
            <a:off x="5578475" y="4924425"/>
            <a:ext cx="1866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5" name="Line 12"/>
          <p:cNvSpPr>
            <a:spLocks noChangeShapeType="1"/>
          </p:cNvSpPr>
          <p:nvPr/>
        </p:nvSpPr>
        <p:spPr bwMode="auto">
          <a:xfrm flipV="1">
            <a:off x="5591175" y="4519613"/>
            <a:ext cx="287338" cy="3794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6" name="Line 13"/>
          <p:cNvSpPr>
            <a:spLocks noChangeShapeType="1"/>
          </p:cNvSpPr>
          <p:nvPr/>
        </p:nvSpPr>
        <p:spPr bwMode="auto">
          <a:xfrm flipV="1">
            <a:off x="5865813" y="4427538"/>
            <a:ext cx="652462" cy="79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7" name="Line 15"/>
          <p:cNvSpPr>
            <a:spLocks noChangeShapeType="1"/>
          </p:cNvSpPr>
          <p:nvPr/>
        </p:nvSpPr>
        <p:spPr bwMode="auto">
          <a:xfrm>
            <a:off x="6518275" y="4427538"/>
            <a:ext cx="652463" cy="92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8" name="Line 16"/>
          <p:cNvSpPr>
            <a:spLocks noChangeShapeType="1"/>
          </p:cNvSpPr>
          <p:nvPr/>
        </p:nvSpPr>
        <p:spPr bwMode="auto">
          <a:xfrm flipV="1">
            <a:off x="7158038" y="3932238"/>
            <a:ext cx="104775" cy="600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 flipV="1">
            <a:off x="7275513" y="3317875"/>
            <a:ext cx="287337" cy="587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0" name="Line 19"/>
          <p:cNvSpPr>
            <a:spLocks noChangeShapeType="1"/>
          </p:cNvSpPr>
          <p:nvPr/>
        </p:nvSpPr>
        <p:spPr bwMode="auto">
          <a:xfrm flipH="1" flipV="1">
            <a:off x="7002463" y="3030538"/>
            <a:ext cx="574675" cy="327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H="1" flipV="1">
            <a:off x="6505575" y="2638425"/>
            <a:ext cx="509588" cy="4175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2" name="Line 21"/>
          <p:cNvSpPr>
            <a:spLocks noChangeShapeType="1"/>
          </p:cNvSpPr>
          <p:nvPr/>
        </p:nvSpPr>
        <p:spPr bwMode="auto">
          <a:xfrm flipH="1">
            <a:off x="6035675" y="2613025"/>
            <a:ext cx="469900" cy="430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3" name="Line 22"/>
          <p:cNvSpPr>
            <a:spLocks noChangeShapeType="1"/>
          </p:cNvSpPr>
          <p:nvPr/>
        </p:nvSpPr>
        <p:spPr bwMode="auto">
          <a:xfrm>
            <a:off x="6021388" y="3043238"/>
            <a:ext cx="249237" cy="301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4" name="Line 23"/>
          <p:cNvSpPr>
            <a:spLocks noChangeShapeType="1"/>
          </p:cNvSpPr>
          <p:nvPr/>
        </p:nvSpPr>
        <p:spPr bwMode="auto">
          <a:xfrm>
            <a:off x="6270625" y="3357563"/>
            <a:ext cx="4699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5" name="Line 24"/>
          <p:cNvSpPr>
            <a:spLocks noChangeShapeType="1"/>
          </p:cNvSpPr>
          <p:nvPr/>
        </p:nvSpPr>
        <p:spPr bwMode="auto">
          <a:xfrm>
            <a:off x="6753225" y="3357563"/>
            <a:ext cx="130175" cy="417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6" name="Line 25"/>
          <p:cNvSpPr>
            <a:spLocks noChangeShapeType="1"/>
          </p:cNvSpPr>
          <p:nvPr/>
        </p:nvSpPr>
        <p:spPr bwMode="auto">
          <a:xfrm flipH="1">
            <a:off x="6518275" y="3787775"/>
            <a:ext cx="365125" cy="249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7" name="Line 26"/>
          <p:cNvSpPr>
            <a:spLocks noChangeShapeType="1"/>
          </p:cNvSpPr>
          <p:nvPr/>
        </p:nvSpPr>
        <p:spPr bwMode="auto">
          <a:xfrm flipH="1" flipV="1">
            <a:off x="6126163" y="3802063"/>
            <a:ext cx="366712" cy="247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8" name="Line 27"/>
          <p:cNvSpPr>
            <a:spLocks noChangeShapeType="1"/>
          </p:cNvSpPr>
          <p:nvPr/>
        </p:nvSpPr>
        <p:spPr bwMode="auto">
          <a:xfrm flipH="1">
            <a:off x="5748338" y="3787775"/>
            <a:ext cx="390525" cy="131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59" name="Line 28"/>
          <p:cNvSpPr>
            <a:spLocks noChangeShapeType="1"/>
          </p:cNvSpPr>
          <p:nvPr/>
        </p:nvSpPr>
        <p:spPr bwMode="auto">
          <a:xfrm flipH="1" flipV="1">
            <a:off x="5473700" y="3357563"/>
            <a:ext cx="287338" cy="561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160" name="Line 29"/>
          <p:cNvSpPr>
            <a:spLocks noChangeShapeType="1"/>
          </p:cNvSpPr>
          <p:nvPr/>
        </p:nvSpPr>
        <p:spPr bwMode="auto">
          <a:xfrm flipH="1" flipV="1">
            <a:off x="5003800" y="3187700"/>
            <a:ext cx="482600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1161" name="Picture 30" descr="Marche_du_cavalier_selon_al-Adli_ar-Ru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7588" y="244475"/>
            <a:ext cx="15414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438"/>
            <a:ext cx="84582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Arial" charset="0"/>
              </a:rPr>
              <a:t>The Bridges of Konigsberg  Problem</a:t>
            </a:r>
          </a:p>
        </p:txBody>
      </p:sp>
      <p:pic>
        <p:nvPicPr>
          <p:cNvPr id="92163" name="Picture 4" descr="npo0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2425" y="2393950"/>
            <a:ext cx="5353050" cy="3849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971800" y="6224588"/>
            <a:ext cx="29352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 i="1">
                <a:latin typeface="Arial" charset="0"/>
                <a:cs typeface="Arial" charset="0"/>
              </a:rPr>
              <a:t>Bridges of Königsberg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506413" y="1236663"/>
            <a:ext cx="76962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3000">
                <a:latin typeface="Arial" charset="0"/>
                <a:cs typeface="Arial" charset="0"/>
              </a:rPr>
              <a:t>Find a path crossing every bridge just once</a:t>
            </a:r>
          </a:p>
          <a:p>
            <a:pPr algn="l"/>
            <a:r>
              <a:rPr lang="en-US" sz="3000" i="1">
                <a:latin typeface="Arial" charset="0"/>
                <a:cs typeface="Arial" charset="0"/>
              </a:rPr>
              <a:t>Leonhard Euler, 1735</a:t>
            </a:r>
            <a:r>
              <a:rPr lang="en-US" sz="300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92166" name="Picture 6" descr="mod_puzzle_abstract_scaled"/>
          <p:cNvPicPr>
            <a:picLocks noChangeAspect="1" noChangeArrowheads="1"/>
          </p:cNvPicPr>
          <p:nvPr/>
        </p:nvPicPr>
        <p:blipFill>
          <a:blip r:embed="rId4" cstate="print"/>
          <a:srcRect l="36000" r="46800" b="69704"/>
          <a:stretch>
            <a:fillRect/>
          </a:stretch>
        </p:blipFill>
        <p:spPr bwMode="auto">
          <a:xfrm>
            <a:off x="8405813" y="300038"/>
            <a:ext cx="54927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08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Eulerian Cycle Problem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152900" cy="2698750"/>
          </a:xfrm>
          <a:noFill/>
        </p:spPr>
        <p:txBody>
          <a:bodyPr/>
          <a:lstStyle/>
          <a:p>
            <a:pPr eaLnBrk="1" hangingPunct="1"/>
            <a:r>
              <a:rPr lang="en-US" sz="2800" smtClean="0"/>
              <a:t>Find a cycle that visits every</a:t>
            </a:r>
            <a:r>
              <a:rPr lang="en-US" sz="2800" b="1" smtClean="0"/>
              <a:t> </a:t>
            </a:r>
            <a:r>
              <a:rPr lang="en-US" sz="2800" b="1" i="1" smtClean="0"/>
              <a:t>edge </a:t>
            </a:r>
            <a:r>
              <a:rPr lang="en-US" sz="2800" smtClean="0"/>
              <a:t>exactly once</a:t>
            </a:r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/>
            <a:r>
              <a:rPr lang="en-US" sz="2800" smtClean="0"/>
              <a:t>Linear time algorithm</a:t>
            </a:r>
          </a:p>
        </p:txBody>
      </p:sp>
      <p:pic>
        <p:nvPicPr>
          <p:cNvPr id="93188" name="Picture 7" descr="npo0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38" y="1119188"/>
            <a:ext cx="4332287" cy="504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495800" y="6211888"/>
            <a:ext cx="396240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" charset="0"/>
                <a:cs typeface="Arial" charset="0"/>
              </a:rPr>
              <a:t>More complicated Königsberg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Eulerian Cycle Problem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968500"/>
            <a:ext cx="3957638" cy="269875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Find a cycle that visits every</a:t>
            </a:r>
            <a:r>
              <a:rPr lang="en-US" sz="2800" b="1" smtClean="0"/>
              <a:t> </a:t>
            </a:r>
            <a:r>
              <a:rPr lang="en-US" sz="2800" b="1" i="1" smtClean="0">
                <a:solidFill>
                  <a:srgbClr val="FF0000"/>
                </a:solidFill>
              </a:rPr>
              <a:t>edge</a:t>
            </a:r>
            <a:r>
              <a:rPr lang="en-US" sz="2800" b="1" i="1" smtClean="0"/>
              <a:t> </a:t>
            </a:r>
            <a:r>
              <a:rPr lang="en-US" sz="2800" smtClean="0"/>
              <a:t>in the network (graph) exactly once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Easy to solve problem</a:t>
            </a:r>
            <a:r>
              <a:rPr lang="en-US" sz="2800" smtClean="0"/>
              <a:t> (linear time algorithm)</a:t>
            </a:r>
          </a:p>
        </p:txBody>
      </p:sp>
      <p:pic>
        <p:nvPicPr>
          <p:cNvPr id="94212" name="Picture 7" descr="npo0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1106488"/>
            <a:ext cx="4233863" cy="4926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4403725" y="6134100"/>
            <a:ext cx="396240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" charset="0"/>
                <a:cs typeface="Arial" charset="0"/>
              </a:rPr>
              <a:t>More complicated Königsberg </a:t>
            </a:r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5395913" y="4179888"/>
            <a:ext cx="9540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6292850" y="4187825"/>
            <a:ext cx="549275" cy="14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flipV="1">
            <a:off x="6797675" y="4197350"/>
            <a:ext cx="746125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7537450" y="4179888"/>
            <a:ext cx="641350" cy="822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flipH="1">
            <a:off x="7011988" y="4972050"/>
            <a:ext cx="25400" cy="1227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6994525" y="4471988"/>
            <a:ext cx="39688" cy="549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7370763" y="4976813"/>
            <a:ext cx="730250" cy="396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H="1" flipV="1">
            <a:off x="6946900" y="4464050"/>
            <a:ext cx="444500" cy="549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5799138" y="4827588"/>
            <a:ext cx="563562" cy="520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V="1">
            <a:off x="5060950" y="4797425"/>
            <a:ext cx="771525" cy="614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 flipH="1">
            <a:off x="5005388" y="5421313"/>
            <a:ext cx="12525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flipH="1" flipV="1">
            <a:off x="6242050" y="5429250"/>
            <a:ext cx="782638" cy="758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H="1" flipV="1">
            <a:off x="6292850" y="4319588"/>
            <a:ext cx="547688" cy="469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flipV="1">
            <a:off x="6315075" y="4745038"/>
            <a:ext cx="547688" cy="41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 flipH="1" flipV="1">
            <a:off x="6337300" y="4819650"/>
            <a:ext cx="0" cy="522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 flipH="1" flipV="1">
            <a:off x="5291138" y="4294188"/>
            <a:ext cx="611187" cy="392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5843588" y="4354513"/>
            <a:ext cx="457200" cy="352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Eulerian Cycle Problem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1577975"/>
            <a:ext cx="3957638" cy="26987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Find a walk (cycle) that visits every</a:t>
            </a:r>
            <a:r>
              <a:rPr lang="en-US" sz="2800" b="1" smtClean="0"/>
              <a:t> </a:t>
            </a:r>
            <a:r>
              <a:rPr lang="en-US" sz="2800" b="1" i="1" smtClean="0">
                <a:solidFill>
                  <a:srgbClr val="FF0000"/>
                </a:solidFill>
              </a:rPr>
              <a:t>EDGE </a:t>
            </a:r>
            <a:r>
              <a:rPr lang="en-US" sz="2800" smtClean="0"/>
              <a:t>exactly once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Linear time algorithm!</a:t>
            </a:r>
          </a:p>
        </p:txBody>
      </p:sp>
      <p:pic>
        <p:nvPicPr>
          <p:cNvPr id="95236" name="Picture 7" descr="npo0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1106488"/>
            <a:ext cx="4233863" cy="4926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840163" y="6245225"/>
            <a:ext cx="5303837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" charset="0"/>
                <a:cs typeface="Arial" charset="0"/>
              </a:rPr>
              <a:t>More complicated version of Königsberg </a:t>
            </a:r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5395913" y="4179888"/>
            <a:ext cx="9540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 flipV="1">
            <a:off x="6292850" y="4187825"/>
            <a:ext cx="549275" cy="14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 flipV="1">
            <a:off x="6797675" y="4197350"/>
            <a:ext cx="746125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7537450" y="4179888"/>
            <a:ext cx="641350" cy="822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 flipH="1">
            <a:off x="7011988" y="4972050"/>
            <a:ext cx="25400" cy="1227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>
            <a:off x="6994525" y="4471988"/>
            <a:ext cx="39688" cy="549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4" name="Line 12"/>
          <p:cNvSpPr>
            <a:spLocks noChangeShapeType="1"/>
          </p:cNvSpPr>
          <p:nvPr/>
        </p:nvSpPr>
        <p:spPr bwMode="auto">
          <a:xfrm flipH="1">
            <a:off x="7370763" y="4976813"/>
            <a:ext cx="730250" cy="396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5" name="Line 13"/>
          <p:cNvSpPr>
            <a:spLocks noChangeShapeType="1"/>
          </p:cNvSpPr>
          <p:nvPr/>
        </p:nvSpPr>
        <p:spPr bwMode="auto">
          <a:xfrm flipH="1" flipV="1">
            <a:off x="6946900" y="4464050"/>
            <a:ext cx="444500" cy="549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6" name="Line 14"/>
          <p:cNvSpPr>
            <a:spLocks noChangeShapeType="1"/>
          </p:cNvSpPr>
          <p:nvPr/>
        </p:nvSpPr>
        <p:spPr bwMode="auto">
          <a:xfrm>
            <a:off x="5799138" y="4827588"/>
            <a:ext cx="563562" cy="520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7" name="Line 15"/>
          <p:cNvSpPr>
            <a:spLocks noChangeShapeType="1"/>
          </p:cNvSpPr>
          <p:nvPr/>
        </p:nvSpPr>
        <p:spPr bwMode="auto">
          <a:xfrm flipV="1">
            <a:off x="5060950" y="4797425"/>
            <a:ext cx="771525" cy="614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8" name="Line 16"/>
          <p:cNvSpPr>
            <a:spLocks noChangeShapeType="1"/>
          </p:cNvSpPr>
          <p:nvPr/>
        </p:nvSpPr>
        <p:spPr bwMode="auto">
          <a:xfrm flipH="1">
            <a:off x="5005388" y="5421313"/>
            <a:ext cx="12525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 flipV="1">
            <a:off x="6242050" y="5429250"/>
            <a:ext cx="782638" cy="758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292850" y="4319588"/>
            <a:ext cx="547688" cy="469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V="1">
            <a:off x="6315075" y="4745038"/>
            <a:ext cx="547688" cy="41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52" name="Line 20"/>
          <p:cNvSpPr>
            <a:spLocks noChangeShapeType="1"/>
          </p:cNvSpPr>
          <p:nvPr/>
        </p:nvSpPr>
        <p:spPr bwMode="auto">
          <a:xfrm flipH="1" flipV="1">
            <a:off x="6337300" y="4819650"/>
            <a:ext cx="0" cy="522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53" name="Line 21"/>
          <p:cNvSpPr>
            <a:spLocks noChangeShapeType="1"/>
          </p:cNvSpPr>
          <p:nvPr/>
        </p:nvSpPr>
        <p:spPr bwMode="auto">
          <a:xfrm flipH="1" flipV="1">
            <a:off x="5291138" y="4294188"/>
            <a:ext cx="611187" cy="392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54" name="Line 22"/>
          <p:cNvSpPr>
            <a:spLocks noChangeShapeType="1"/>
          </p:cNvSpPr>
          <p:nvPr/>
        </p:nvSpPr>
        <p:spPr bwMode="auto">
          <a:xfrm flipH="1">
            <a:off x="5843588" y="4354513"/>
            <a:ext cx="457200" cy="352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55" name="Text Box 24"/>
          <p:cNvSpPr txBox="1">
            <a:spLocks noChangeArrowheads="1"/>
          </p:cNvSpPr>
          <p:nvPr/>
        </p:nvSpPr>
        <p:spPr bwMode="auto">
          <a:xfrm>
            <a:off x="914400" y="6205538"/>
            <a:ext cx="3057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Eulerian Cycle Problem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1577975"/>
            <a:ext cx="3957638" cy="2698750"/>
          </a:xfrm>
          <a:noFill/>
        </p:spPr>
        <p:txBody>
          <a:bodyPr/>
          <a:lstStyle/>
          <a:p>
            <a:pPr eaLnBrk="1" hangingPunct="1"/>
            <a:r>
              <a:rPr lang="en-US" sz="2800" smtClean="0"/>
              <a:t>Find a walk (cycle) that visits every</a:t>
            </a:r>
            <a:r>
              <a:rPr lang="en-US" sz="2800" b="1" smtClean="0"/>
              <a:t> </a:t>
            </a:r>
            <a:r>
              <a:rPr lang="en-US" sz="2800" b="1" i="1" smtClean="0"/>
              <a:t>edge </a:t>
            </a:r>
            <a:r>
              <a:rPr lang="en-US" sz="2800" smtClean="0"/>
              <a:t>exactly once</a:t>
            </a:r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/>
            <a:r>
              <a:rPr lang="en-US" sz="2800" smtClean="0"/>
              <a:t>Linear time algorithm</a:t>
            </a:r>
          </a:p>
        </p:txBody>
      </p:sp>
      <p:pic>
        <p:nvPicPr>
          <p:cNvPr id="96260" name="Picture 7" descr="npo0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1106488"/>
            <a:ext cx="4233863" cy="4926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4403725" y="6134100"/>
            <a:ext cx="396240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" charset="0"/>
                <a:cs typeface="Arial" charset="0"/>
              </a:rPr>
              <a:t>More complicated Königsberg </a:t>
            </a:r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>
            <a:off x="5395913" y="4179888"/>
            <a:ext cx="9540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 flipV="1">
            <a:off x="6292850" y="4187825"/>
            <a:ext cx="549275" cy="14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 flipV="1">
            <a:off x="6797675" y="4197350"/>
            <a:ext cx="746125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>
            <a:off x="7537450" y="4179888"/>
            <a:ext cx="641350" cy="8223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 flipH="1">
            <a:off x="7011988" y="4972050"/>
            <a:ext cx="25400" cy="1227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7" name="Line 11"/>
          <p:cNvSpPr>
            <a:spLocks noChangeShapeType="1"/>
          </p:cNvSpPr>
          <p:nvPr/>
        </p:nvSpPr>
        <p:spPr bwMode="auto">
          <a:xfrm>
            <a:off x="6994525" y="4471988"/>
            <a:ext cx="39688" cy="549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8" name="Line 12"/>
          <p:cNvSpPr>
            <a:spLocks noChangeShapeType="1"/>
          </p:cNvSpPr>
          <p:nvPr/>
        </p:nvSpPr>
        <p:spPr bwMode="auto">
          <a:xfrm flipH="1">
            <a:off x="7370763" y="4976813"/>
            <a:ext cx="730250" cy="396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 flipH="1" flipV="1">
            <a:off x="6946900" y="4464050"/>
            <a:ext cx="444500" cy="549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>
            <a:off x="5799138" y="4827588"/>
            <a:ext cx="563562" cy="520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1" name="Line 15"/>
          <p:cNvSpPr>
            <a:spLocks noChangeShapeType="1"/>
          </p:cNvSpPr>
          <p:nvPr/>
        </p:nvSpPr>
        <p:spPr bwMode="auto">
          <a:xfrm flipV="1">
            <a:off x="5060950" y="4797425"/>
            <a:ext cx="771525" cy="614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2" name="Line 16"/>
          <p:cNvSpPr>
            <a:spLocks noChangeShapeType="1"/>
          </p:cNvSpPr>
          <p:nvPr/>
        </p:nvSpPr>
        <p:spPr bwMode="auto">
          <a:xfrm flipH="1">
            <a:off x="5005388" y="5421313"/>
            <a:ext cx="12525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3" name="Line 17"/>
          <p:cNvSpPr>
            <a:spLocks noChangeShapeType="1"/>
          </p:cNvSpPr>
          <p:nvPr/>
        </p:nvSpPr>
        <p:spPr bwMode="auto">
          <a:xfrm flipH="1" flipV="1">
            <a:off x="6242050" y="5429250"/>
            <a:ext cx="782638" cy="758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4" name="Line 18"/>
          <p:cNvSpPr>
            <a:spLocks noChangeShapeType="1"/>
          </p:cNvSpPr>
          <p:nvPr/>
        </p:nvSpPr>
        <p:spPr bwMode="auto">
          <a:xfrm flipH="1" flipV="1">
            <a:off x="6292850" y="4319588"/>
            <a:ext cx="547688" cy="469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5" name="Line 19"/>
          <p:cNvSpPr>
            <a:spLocks noChangeShapeType="1"/>
          </p:cNvSpPr>
          <p:nvPr/>
        </p:nvSpPr>
        <p:spPr bwMode="auto">
          <a:xfrm flipV="1">
            <a:off x="6315075" y="4745038"/>
            <a:ext cx="547688" cy="412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 flipV="1">
            <a:off x="6337300" y="4819650"/>
            <a:ext cx="0" cy="522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7" name="Line 21"/>
          <p:cNvSpPr>
            <a:spLocks noChangeShapeType="1"/>
          </p:cNvSpPr>
          <p:nvPr/>
        </p:nvSpPr>
        <p:spPr bwMode="auto">
          <a:xfrm flipH="1" flipV="1">
            <a:off x="5291138" y="4294188"/>
            <a:ext cx="611187" cy="392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278" name="Line 22"/>
          <p:cNvSpPr>
            <a:spLocks noChangeShapeType="1"/>
          </p:cNvSpPr>
          <p:nvPr/>
        </p:nvSpPr>
        <p:spPr bwMode="auto">
          <a:xfrm flipH="1">
            <a:off x="5843588" y="4354513"/>
            <a:ext cx="457200" cy="352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627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0950" y="4067175"/>
            <a:ext cx="2455863" cy="2106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6280" name="Text Box 24"/>
          <p:cNvSpPr txBox="1">
            <a:spLocks noChangeArrowheads="1"/>
          </p:cNvSpPr>
          <p:nvPr/>
        </p:nvSpPr>
        <p:spPr bwMode="auto">
          <a:xfrm>
            <a:off x="914400" y="6205538"/>
            <a:ext cx="3057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628650" y="6156325"/>
            <a:ext cx="3605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/>
              <a:t>Hamiltonian cycle exists Eulerian cycle does not exist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92088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Fragment Assembly via </a:t>
            </a:r>
            <a:br>
              <a:rPr lang="en-US" sz="4000" b="1" smtClean="0"/>
            </a:br>
            <a:r>
              <a:rPr lang="en-US" sz="4000" b="1" smtClean="0"/>
              <a:t>the Overlap-Layout-Consensus</a:t>
            </a:r>
            <a:r>
              <a:rPr lang="en-US" sz="4000" smtClean="0"/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48400" y="2362200"/>
            <a:ext cx="2119313" cy="322263"/>
            <a:chOff x="3901" y="1190"/>
            <a:chExt cx="1335" cy="203"/>
          </a:xfrm>
        </p:grpSpPr>
        <p:sp>
          <p:nvSpPr>
            <p:cNvPr id="97395" name="Line 4"/>
            <p:cNvSpPr>
              <a:spLocks noChangeShapeType="1"/>
            </p:cNvSpPr>
            <p:nvPr/>
          </p:nvSpPr>
          <p:spPr bwMode="auto">
            <a:xfrm>
              <a:off x="3901" y="1190"/>
              <a:ext cx="938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96" name="Line 5"/>
            <p:cNvSpPr>
              <a:spLocks noChangeShapeType="1"/>
            </p:cNvSpPr>
            <p:nvPr/>
          </p:nvSpPr>
          <p:spPr bwMode="auto">
            <a:xfrm>
              <a:off x="4298" y="1393"/>
              <a:ext cx="938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397" name="Group 6"/>
            <p:cNvGrpSpPr>
              <a:grpSpLocks/>
            </p:cNvGrpSpPr>
            <p:nvPr/>
          </p:nvGrpSpPr>
          <p:grpSpPr bwMode="auto">
            <a:xfrm>
              <a:off x="4320" y="1211"/>
              <a:ext cx="498" cy="162"/>
              <a:chOff x="3240" y="2318"/>
              <a:chExt cx="498" cy="162"/>
            </a:xfrm>
          </p:grpSpPr>
          <p:sp>
            <p:nvSpPr>
              <p:cNvPr id="97398" name="Line 7"/>
              <p:cNvSpPr>
                <a:spLocks noChangeShapeType="1"/>
              </p:cNvSpPr>
              <p:nvPr/>
            </p:nvSpPr>
            <p:spPr bwMode="auto">
              <a:xfrm>
                <a:off x="3240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399" name="Line 8"/>
              <p:cNvSpPr>
                <a:spLocks noChangeShapeType="1"/>
              </p:cNvSpPr>
              <p:nvPr/>
            </p:nvSpPr>
            <p:spPr bwMode="auto">
              <a:xfrm>
                <a:off x="3282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0" name="Line 9"/>
              <p:cNvSpPr>
                <a:spLocks noChangeShapeType="1"/>
              </p:cNvSpPr>
              <p:nvPr/>
            </p:nvSpPr>
            <p:spPr bwMode="auto">
              <a:xfrm>
                <a:off x="3318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1" name="Line 10"/>
              <p:cNvSpPr>
                <a:spLocks noChangeShapeType="1"/>
              </p:cNvSpPr>
              <p:nvPr/>
            </p:nvSpPr>
            <p:spPr bwMode="auto">
              <a:xfrm>
                <a:off x="3360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2" name="Line 11"/>
              <p:cNvSpPr>
                <a:spLocks noChangeShapeType="1"/>
              </p:cNvSpPr>
              <p:nvPr/>
            </p:nvSpPr>
            <p:spPr bwMode="auto">
              <a:xfrm>
                <a:off x="3396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3" name="Line 12"/>
              <p:cNvSpPr>
                <a:spLocks noChangeShapeType="1"/>
              </p:cNvSpPr>
              <p:nvPr/>
            </p:nvSpPr>
            <p:spPr bwMode="auto">
              <a:xfrm>
                <a:off x="3438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4" name="Line 13"/>
              <p:cNvSpPr>
                <a:spLocks noChangeShapeType="1"/>
              </p:cNvSpPr>
              <p:nvPr/>
            </p:nvSpPr>
            <p:spPr bwMode="auto">
              <a:xfrm>
                <a:off x="3474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5" name="Line 14"/>
              <p:cNvSpPr>
                <a:spLocks noChangeShapeType="1"/>
              </p:cNvSpPr>
              <p:nvPr/>
            </p:nvSpPr>
            <p:spPr bwMode="auto">
              <a:xfrm>
                <a:off x="3516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6" name="Line 15"/>
              <p:cNvSpPr>
                <a:spLocks noChangeShapeType="1"/>
              </p:cNvSpPr>
              <p:nvPr/>
            </p:nvSpPr>
            <p:spPr bwMode="auto">
              <a:xfrm>
                <a:off x="3552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7" name="Line 16"/>
              <p:cNvSpPr>
                <a:spLocks noChangeShapeType="1"/>
              </p:cNvSpPr>
              <p:nvPr/>
            </p:nvSpPr>
            <p:spPr bwMode="auto">
              <a:xfrm>
                <a:off x="3594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8" name="Line 17"/>
              <p:cNvSpPr>
                <a:spLocks noChangeShapeType="1"/>
              </p:cNvSpPr>
              <p:nvPr/>
            </p:nvSpPr>
            <p:spPr bwMode="auto">
              <a:xfrm>
                <a:off x="3630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09" name="Line 18"/>
              <p:cNvSpPr>
                <a:spLocks noChangeShapeType="1"/>
              </p:cNvSpPr>
              <p:nvPr/>
            </p:nvSpPr>
            <p:spPr bwMode="auto">
              <a:xfrm>
                <a:off x="3672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10" name="Line 19"/>
              <p:cNvSpPr>
                <a:spLocks noChangeShapeType="1"/>
              </p:cNvSpPr>
              <p:nvPr/>
            </p:nvSpPr>
            <p:spPr bwMode="auto">
              <a:xfrm>
                <a:off x="3708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411" name="Line 20"/>
              <p:cNvSpPr>
                <a:spLocks noChangeShapeType="1"/>
              </p:cNvSpPr>
              <p:nvPr/>
            </p:nvSpPr>
            <p:spPr bwMode="auto">
              <a:xfrm>
                <a:off x="3738" y="2318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477000" y="3276600"/>
            <a:ext cx="1677988" cy="538163"/>
            <a:chOff x="4060" y="1928"/>
            <a:chExt cx="1057" cy="339"/>
          </a:xfrm>
        </p:grpSpPr>
        <p:sp>
          <p:nvSpPr>
            <p:cNvPr id="97379" name="Line 22"/>
            <p:cNvSpPr>
              <a:spLocks noChangeShapeType="1"/>
            </p:cNvSpPr>
            <p:nvPr/>
          </p:nvSpPr>
          <p:spPr bwMode="auto">
            <a:xfrm>
              <a:off x="4078" y="1940"/>
              <a:ext cx="32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0" name="Line 23"/>
            <p:cNvSpPr>
              <a:spLocks noChangeShapeType="1"/>
            </p:cNvSpPr>
            <p:nvPr/>
          </p:nvSpPr>
          <p:spPr bwMode="auto">
            <a:xfrm>
              <a:off x="4836" y="1935"/>
              <a:ext cx="241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1" name="Line 24"/>
            <p:cNvSpPr>
              <a:spLocks noChangeShapeType="1"/>
            </p:cNvSpPr>
            <p:nvPr/>
          </p:nvSpPr>
          <p:spPr bwMode="auto">
            <a:xfrm>
              <a:off x="4205" y="2133"/>
              <a:ext cx="32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2" name="Line 25"/>
            <p:cNvSpPr>
              <a:spLocks noChangeShapeType="1"/>
            </p:cNvSpPr>
            <p:nvPr/>
          </p:nvSpPr>
          <p:spPr bwMode="auto">
            <a:xfrm>
              <a:off x="4361" y="1994"/>
              <a:ext cx="21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3" name="Line 26"/>
            <p:cNvSpPr>
              <a:spLocks noChangeShapeType="1"/>
            </p:cNvSpPr>
            <p:nvPr/>
          </p:nvSpPr>
          <p:spPr bwMode="auto">
            <a:xfrm>
              <a:off x="4115" y="2060"/>
              <a:ext cx="21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4" name="Line 27"/>
            <p:cNvSpPr>
              <a:spLocks noChangeShapeType="1"/>
            </p:cNvSpPr>
            <p:nvPr/>
          </p:nvSpPr>
          <p:spPr bwMode="auto">
            <a:xfrm>
              <a:off x="4127" y="2197"/>
              <a:ext cx="26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5" name="Line 28"/>
            <p:cNvSpPr>
              <a:spLocks noChangeShapeType="1"/>
            </p:cNvSpPr>
            <p:nvPr/>
          </p:nvSpPr>
          <p:spPr bwMode="auto">
            <a:xfrm>
              <a:off x="4429" y="2197"/>
              <a:ext cx="32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6" name="Line 29"/>
            <p:cNvSpPr>
              <a:spLocks noChangeShapeType="1"/>
            </p:cNvSpPr>
            <p:nvPr/>
          </p:nvSpPr>
          <p:spPr bwMode="auto">
            <a:xfrm>
              <a:off x="4060" y="2267"/>
              <a:ext cx="105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7" name="Line 30"/>
            <p:cNvSpPr>
              <a:spLocks noChangeShapeType="1"/>
            </p:cNvSpPr>
            <p:nvPr/>
          </p:nvSpPr>
          <p:spPr bwMode="auto">
            <a:xfrm>
              <a:off x="4797" y="2197"/>
              <a:ext cx="32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8" name="Line 31"/>
            <p:cNvSpPr>
              <a:spLocks noChangeShapeType="1"/>
            </p:cNvSpPr>
            <p:nvPr/>
          </p:nvSpPr>
          <p:spPr bwMode="auto">
            <a:xfrm>
              <a:off x="4421" y="2060"/>
              <a:ext cx="32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89" name="Line 32"/>
            <p:cNvSpPr>
              <a:spLocks noChangeShapeType="1"/>
            </p:cNvSpPr>
            <p:nvPr/>
          </p:nvSpPr>
          <p:spPr bwMode="auto">
            <a:xfrm>
              <a:off x="4596" y="2133"/>
              <a:ext cx="22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90" name="Line 33"/>
            <p:cNvSpPr>
              <a:spLocks noChangeShapeType="1"/>
            </p:cNvSpPr>
            <p:nvPr/>
          </p:nvSpPr>
          <p:spPr bwMode="auto">
            <a:xfrm>
              <a:off x="4536" y="1928"/>
              <a:ext cx="22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91" name="Line 34"/>
            <p:cNvSpPr>
              <a:spLocks noChangeShapeType="1"/>
            </p:cNvSpPr>
            <p:nvPr/>
          </p:nvSpPr>
          <p:spPr bwMode="auto">
            <a:xfrm>
              <a:off x="4878" y="2030"/>
              <a:ext cx="22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92" name="Line 35"/>
            <p:cNvSpPr>
              <a:spLocks noChangeShapeType="1"/>
            </p:cNvSpPr>
            <p:nvPr/>
          </p:nvSpPr>
          <p:spPr bwMode="auto">
            <a:xfrm flipV="1">
              <a:off x="4675" y="1995"/>
              <a:ext cx="20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93" name="Line 36"/>
            <p:cNvSpPr>
              <a:spLocks noChangeShapeType="1"/>
            </p:cNvSpPr>
            <p:nvPr/>
          </p:nvSpPr>
          <p:spPr bwMode="auto">
            <a:xfrm>
              <a:off x="4842" y="2096"/>
              <a:ext cx="241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94" name="Line 37"/>
            <p:cNvSpPr>
              <a:spLocks noChangeShapeType="1"/>
            </p:cNvSpPr>
            <p:nvPr/>
          </p:nvSpPr>
          <p:spPr bwMode="auto">
            <a:xfrm>
              <a:off x="4061" y="1994"/>
              <a:ext cx="21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85" name="Text Box 38"/>
          <p:cNvSpPr txBox="1">
            <a:spLocks noChangeArrowheads="1"/>
          </p:cNvSpPr>
          <p:nvPr/>
        </p:nvSpPr>
        <p:spPr bwMode="auto">
          <a:xfrm>
            <a:off x="1066800" y="1423988"/>
            <a:ext cx="7316788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 b="1">
                <a:latin typeface="Arial" charset="0"/>
                <a:cs typeface="Arial" charset="0"/>
              </a:rPr>
              <a:t>Assemblers:	</a:t>
            </a:r>
            <a:r>
              <a:rPr lang="en-US" sz="2200">
                <a:latin typeface="Arial" charset="0"/>
                <a:cs typeface="Arial" charset="0"/>
              </a:rPr>
              <a:t>ARACHNE, PHRAP, CAP, TIGR, CELERA</a:t>
            </a:r>
          </a:p>
        </p:txBody>
      </p:sp>
      <p:sp>
        <p:nvSpPr>
          <p:cNvPr id="516135" name="Text Box 39"/>
          <p:cNvSpPr txBox="1">
            <a:spLocks noChangeArrowheads="1"/>
          </p:cNvSpPr>
          <p:nvPr/>
        </p:nvSpPr>
        <p:spPr bwMode="auto">
          <a:xfrm>
            <a:off x="228600" y="2338388"/>
            <a:ext cx="5564188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 b="1" i="1">
                <a:latin typeface="Arial" charset="0"/>
                <a:cs typeface="Arial" charset="0"/>
              </a:rPr>
              <a:t>Overlap:</a:t>
            </a:r>
            <a:r>
              <a:rPr lang="en-US" sz="2200">
                <a:latin typeface="Arial" charset="0"/>
                <a:cs typeface="Arial" charset="0"/>
              </a:rPr>
              <a:t>  find potentially overlapping reads</a:t>
            </a:r>
          </a:p>
        </p:txBody>
      </p:sp>
      <p:sp>
        <p:nvSpPr>
          <p:cNvPr id="516136" name="Text Box 40"/>
          <p:cNvSpPr txBox="1">
            <a:spLocks noChangeArrowheads="1"/>
          </p:cNvSpPr>
          <p:nvPr/>
        </p:nvSpPr>
        <p:spPr bwMode="auto">
          <a:xfrm>
            <a:off x="228600" y="3733800"/>
            <a:ext cx="51974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 b="1" i="1">
                <a:latin typeface="Arial" charset="0"/>
                <a:cs typeface="Arial" charset="0"/>
              </a:rPr>
              <a:t>Layout:</a:t>
            </a:r>
            <a:r>
              <a:rPr lang="en-US" sz="2200">
                <a:latin typeface="Arial" charset="0"/>
                <a:cs typeface="Arial" charset="0"/>
              </a:rPr>
              <a:t>  merge reads into contigs and                   </a:t>
            </a:r>
          </a:p>
          <a:p>
            <a:pPr algn="l"/>
            <a:r>
              <a:rPr lang="en-US" sz="2200">
                <a:latin typeface="Arial" charset="0"/>
                <a:cs typeface="Arial" charset="0"/>
              </a:rPr>
              <a:t>               contigs into supercontigs</a:t>
            </a:r>
          </a:p>
        </p:txBody>
      </p:sp>
      <p:sp>
        <p:nvSpPr>
          <p:cNvPr id="516137" name="Text Box 41"/>
          <p:cNvSpPr txBox="1">
            <a:spLocks noChangeArrowheads="1"/>
          </p:cNvSpPr>
          <p:nvPr/>
        </p:nvSpPr>
        <p:spPr bwMode="auto">
          <a:xfrm>
            <a:off x="228600" y="5334000"/>
            <a:ext cx="48768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b="1" i="1">
                <a:latin typeface="Arial" charset="0"/>
                <a:cs typeface="Arial" charset="0"/>
              </a:rPr>
              <a:t>Consensus:</a:t>
            </a:r>
            <a:r>
              <a:rPr lang="en-US" sz="2200">
                <a:latin typeface="Arial" charset="0"/>
                <a:cs typeface="Arial" charset="0"/>
              </a:rPr>
              <a:t>  derive the DNA sequence and correct read errors</a:t>
            </a:r>
          </a:p>
        </p:txBody>
      </p: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38800" y="4114800"/>
            <a:ext cx="3038475" cy="752475"/>
            <a:chOff x="3609" y="2670"/>
            <a:chExt cx="1914" cy="474"/>
          </a:xfrm>
        </p:grpSpPr>
        <p:sp>
          <p:nvSpPr>
            <p:cNvPr id="97291" name="Line 43"/>
            <p:cNvSpPr>
              <a:spLocks noChangeShapeType="1"/>
            </p:cNvSpPr>
            <p:nvPr/>
          </p:nvSpPr>
          <p:spPr bwMode="auto">
            <a:xfrm>
              <a:off x="3612" y="3039"/>
              <a:ext cx="3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44"/>
            <p:cNvSpPr>
              <a:spLocks noChangeShapeType="1"/>
            </p:cNvSpPr>
            <p:nvPr/>
          </p:nvSpPr>
          <p:spPr bwMode="auto">
            <a:xfrm>
              <a:off x="4028" y="3039"/>
              <a:ext cx="51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3" name="Line 45"/>
            <p:cNvSpPr>
              <a:spLocks noChangeShapeType="1"/>
            </p:cNvSpPr>
            <p:nvPr/>
          </p:nvSpPr>
          <p:spPr bwMode="auto">
            <a:xfrm>
              <a:off x="4615" y="3039"/>
              <a:ext cx="4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4" name="Line 46"/>
            <p:cNvSpPr>
              <a:spLocks noChangeShapeType="1"/>
            </p:cNvSpPr>
            <p:nvPr/>
          </p:nvSpPr>
          <p:spPr bwMode="auto">
            <a:xfrm>
              <a:off x="5107" y="3039"/>
              <a:ext cx="4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5" name="Line 47"/>
            <p:cNvSpPr>
              <a:spLocks noChangeShapeType="1"/>
            </p:cNvSpPr>
            <p:nvPr/>
          </p:nvSpPr>
          <p:spPr bwMode="auto">
            <a:xfrm>
              <a:off x="3616" y="2980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6" name="Line 48"/>
            <p:cNvSpPr>
              <a:spLocks noChangeShapeType="1"/>
            </p:cNvSpPr>
            <p:nvPr/>
          </p:nvSpPr>
          <p:spPr bwMode="auto">
            <a:xfrm>
              <a:off x="3640" y="294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7" name="Line 49"/>
            <p:cNvSpPr>
              <a:spLocks noChangeShapeType="1"/>
            </p:cNvSpPr>
            <p:nvPr/>
          </p:nvSpPr>
          <p:spPr bwMode="auto">
            <a:xfrm>
              <a:off x="3844" y="2977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8" name="Line 50"/>
            <p:cNvSpPr>
              <a:spLocks noChangeShapeType="1"/>
            </p:cNvSpPr>
            <p:nvPr/>
          </p:nvSpPr>
          <p:spPr bwMode="auto">
            <a:xfrm>
              <a:off x="3742" y="2974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9" name="Line 51"/>
            <p:cNvSpPr>
              <a:spLocks noChangeShapeType="1"/>
            </p:cNvSpPr>
            <p:nvPr/>
          </p:nvSpPr>
          <p:spPr bwMode="auto">
            <a:xfrm>
              <a:off x="3859" y="2896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0" name="Line 52"/>
            <p:cNvSpPr>
              <a:spLocks noChangeShapeType="1"/>
            </p:cNvSpPr>
            <p:nvPr/>
          </p:nvSpPr>
          <p:spPr bwMode="auto">
            <a:xfrm>
              <a:off x="3835" y="2932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1" name="Line 53"/>
            <p:cNvSpPr>
              <a:spLocks noChangeShapeType="1"/>
            </p:cNvSpPr>
            <p:nvPr/>
          </p:nvSpPr>
          <p:spPr bwMode="auto">
            <a:xfrm>
              <a:off x="3649" y="2899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2" name="Line 54"/>
            <p:cNvSpPr>
              <a:spLocks noChangeShapeType="1"/>
            </p:cNvSpPr>
            <p:nvPr/>
          </p:nvSpPr>
          <p:spPr bwMode="auto">
            <a:xfrm>
              <a:off x="3769" y="2911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3" name="Line 55"/>
            <p:cNvSpPr>
              <a:spLocks noChangeShapeType="1"/>
            </p:cNvSpPr>
            <p:nvPr/>
          </p:nvSpPr>
          <p:spPr bwMode="auto">
            <a:xfrm>
              <a:off x="3739" y="2935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4" name="Line 56"/>
            <p:cNvSpPr>
              <a:spLocks noChangeShapeType="1"/>
            </p:cNvSpPr>
            <p:nvPr/>
          </p:nvSpPr>
          <p:spPr bwMode="auto">
            <a:xfrm>
              <a:off x="3628" y="2869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5" name="Line 57"/>
            <p:cNvSpPr>
              <a:spLocks noChangeShapeType="1"/>
            </p:cNvSpPr>
            <p:nvPr/>
          </p:nvSpPr>
          <p:spPr bwMode="auto">
            <a:xfrm>
              <a:off x="3847" y="2821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6" name="Line 58"/>
            <p:cNvSpPr>
              <a:spLocks noChangeShapeType="1"/>
            </p:cNvSpPr>
            <p:nvPr/>
          </p:nvSpPr>
          <p:spPr bwMode="auto">
            <a:xfrm>
              <a:off x="3796" y="2857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7" name="Line 59"/>
            <p:cNvSpPr>
              <a:spLocks noChangeShapeType="1"/>
            </p:cNvSpPr>
            <p:nvPr/>
          </p:nvSpPr>
          <p:spPr bwMode="auto">
            <a:xfrm>
              <a:off x="3619" y="282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8" name="Line 60"/>
            <p:cNvSpPr>
              <a:spLocks noChangeShapeType="1"/>
            </p:cNvSpPr>
            <p:nvPr/>
          </p:nvSpPr>
          <p:spPr bwMode="auto">
            <a:xfrm>
              <a:off x="3748" y="2836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9" name="Line 61"/>
            <p:cNvSpPr>
              <a:spLocks noChangeShapeType="1"/>
            </p:cNvSpPr>
            <p:nvPr/>
          </p:nvSpPr>
          <p:spPr bwMode="auto">
            <a:xfrm>
              <a:off x="4018" y="2977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0" name="Line 62"/>
            <p:cNvSpPr>
              <a:spLocks noChangeShapeType="1"/>
            </p:cNvSpPr>
            <p:nvPr/>
          </p:nvSpPr>
          <p:spPr bwMode="auto">
            <a:xfrm>
              <a:off x="4249" y="2941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1" name="Line 63"/>
            <p:cNvSpPr>
              <a:spLocks noChangeShapeType="1"/>
            </p:cNvSpPr>
            <p:nvPr/>
          </p:nvSpPr>
          <p:spPr bwMode="auto">
            <a:xfrm>
              <a:off x="4246" y="297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Line 64"/>
            <p:cNvSpPr>
              <a:spLocks noChangeShapeType="1"/>
            </p:cNvSpPr>
            <p:nvPr/>
          </p:nvSpPr>
          <p:spPr bwMode="auto">
            <a:xfrm>
              <a:off x="4144" y="2971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3" name="Line 65"/>
            <p:cNvSpPr>
              <a:spLocks noChangeShapeType="1"/>
            </p:cNvSpPr>
            <p:nvPr/>
          </p:nvSpPr>
          <p:spPr bwMode="auto">
            <a:xfrm>
              <a:off x="4468" y="2893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4" name="Line 66"/>
            <p:cNvSpPr>
              <a:spLocks noChangeShapeType="1"/>
            </p:cNvSpPr>
            <p:nvPr/>
          </p:nvSpPr>
          <p:spPr bwMode="auto">
            <a:xfrm>
              <a:off x="4444" y="2929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5" name="Line 67"/>
            <p:cNvSpPr>
              <a:spLocks noChangeShapeType="1"/>
            </p:cNvSpPr>
            <p:nvPr/>
          </p:nvSpPr>
          <p:spPr bwMode="auto">
            <a:xfrm>
              <a:off x="4258" y="2896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Line 68"/>
            <p:cNvSpPr>
              <a:spLocks noChangeShapeType="1"/>
            </p:cNvSpPr>
            <p:nvPr/>
          </p:nvSpPr>
          <p:spPr bwMode="auto">
            <a:xfrm>
              <a:off x="4378" y="2908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7" name="Line 69"/>
            <p:cNvSpPr>
              <a:spLocks noChangeShapeType="1"/>
            </p:cNvSpPr>
            <p:nvPr/>
          </p:nvSpPr>
          <p:spPr bwMode="auto">
            <a:xfrm>
              <a:off x="4348" y="2932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8" name="Line 70"/>
            <p:cNvSpPr>
              <a:spLocks noChangeShapeType="1"/>
            </p:cNvSpPr>
            <p:nvPr/>
          </p:nvSpPr>
          <p:spPr bwMode="auto">
            <a:xfrm>
              <a:off x="4237" y="2866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9" name="Line 71"/>
            <p:cNvSpPr>
              <a:spLocks noChangeShapeType="1"/>
            </p:cNvSpPr>
            <p:nvPr/>
          </p:nvSpPr>
          <p:spPr bwMode="auto">
            <a:xfrm>
              <a:off x="4456" y="2818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Line 72"/>
            <p:cNvSpPr>
              <a:spLocks noChangeShapeType="1"/>
            </p:cNvSpPr>
            <p:nvPr/>
          </p:nvSpPr>
          <p:spPr bwMode="auto">
            <a:xfrm>
              <a:off x="4405" y="285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1" name="Line 73"/>
            <p:cNvSpPr>
              <a:spLocks noChangeShapeType="1"/>
            </p:cNvSpPr>
            <p:nvPr/>
          </p:nvSpPr>
          <p:spPr bwMode="auto">
            <a:xfrm>
              <a:off x="4228" y="2821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2" name="Line 74"/>
            <p:cNvSpPr>
              <a:spLocks noChangeShapeType="1"/>
            </p:cNvSpPr>
            <p:nvPr/>
          </p:nvSpPr>
          <p:spPr bwMode="auto">
            <a:xfrm>
              <a:off x="4357" y="2833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3" name="Line 75"/>
            <p:cNvSpPr>
              <a:spLocks noChangeShapeType="1"/>
            </p:cNvSpPr>
            <p:nvPr/>
          </p:nvSpPr>
          <p:spPr bwMode="auto">
            <a:xfrm>
              <a:off x="4030" y="2911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Line 76"/>
            <p:cNvSpPr>
              <a:spLocks noChangeShapeType="1"/>
            </p:cNvSpPr>
            <p:nvPr/>
          </p:nvSpPr>
          <p:spPr bwMode="auto">
            <a:xfrm>
              <a:off x="4054" y="294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5" name="Line 77"/>
            <p:cNvSpPr>
              <a:spLocks noChangeShapeType="1"/>
            </p:cNvSpPr>
            <p:nvPr/>
          </p:nvSpPr>
          <p:spPr bwMode="auto">
            <a:xfrm>
              <a:off x="4066" y="2866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6" name="Line 78"/>
            <p:cNvSpPr>
              <a:spLocks noChangeShapeType="1"/>
            </p:cNvSpPr>
            <p:nvPr/>
          </p:nvSpPr>
          <p:spPr bwMode="auto">
            <a:xfrm>
              <a:off x="4045" y="2836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7" name="Line 79"/>
            <p:cNvSpPr>
              <a:spLocks noChangeShapeType="1"/>
            </p:cNvSpPr>
            <p:nvPr/>
          </p:nvSpPr>
          <p:spPr bwMode="auto">
            <a:xfrm>
              <a:off x="4363" y="297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Line 80"/>
            <p:cNvSpPr>
              <a:spLocks noChangeShapeType="1"/>
            </p:cNvSpPr>
            <p:nvPr/>
          </p:nvSpPr>
          <p:spPr bwMode="auto">
            <a:xfrm>
              <a:off x="4483" y="2968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9" name="Line 81"/>
            <p:cNvSpPr>
              <a:spLocks noChangeShapeType="1"/>
            </p:cNvSpPr>
            <p:nvPr/>
          </p:nvSpPr>
          <p:spPr bwMode="auto">
            <a:xfrm>
              <a:off x="4135" y="2890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0" name="Line 82"/>
            <p:cNvSpPr>
              <a:spLocks noChangeShapeType="1"/>
            </p:cNvSpPr>
            <p:nvPr/>
          </p:nvSpPr>
          <p:spPr bwMode="auto">
            <a:xfrm>
              <a:off x="4174" y="2929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1" name="Line 83"/>
            <p:cNvSpPr>
              <a:spLocks noChangeShapeType="1"/>
            </p:cNvSpPr>
            <p:nvPr/>
          </p:nvSpPr>
          <p:spPr bwMode="auto">
            <a:xfrm>
              <a:off x="4930" y="297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Line 84"/>
            <p:cNvSpPr>
              <a:spLocks noChangeShapeType="1"/>
            </p:cNvSpPr>
            <p:nvPr/>
          </p:nvSpPr>
          <p:spPr bwMode="auto">
            <a:xfrm>
              <a:off x="4612" y="2971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3" name="Line 85"/>
            <p:cNvSpPr>
              <a:spLocks noChangeShapeType="1"/>
            </p:cNvSpPr>
            <p:nvPr/>
          </p:nvSpPr>
          <p:spPr bwMode="auto">
            <a:xfrm>
              <a:off x="4945" y="2893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4" name="Line 86"/>
            <p:cNvSpPr>
              <a:spLocks noChangeShapeType="1"/>
            </p:cNvSpPr>
            <p:nvPr/>
          </p:nvSpPr>
          <p:spPr bwMode="auto">
            <a:xfrm>
              <a:off x="4921" y="2929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5" name="Line 87"/>
            <p:cNvSpPr>
              <a:spLocks noChangeShapeType="1"/>
            </p:cNvSpPr>
            <p:nvPr/>
          </p:nvSpPr>
          <p:spPr bwMode="auto">
            <a:xfrm>
              <a:off x="4639" y="2908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6" name="Line 88"/>
            <p:cNvSpPr>
              <a:spLocks noChangeShapeType="1"/>
            </p:cNvSpPr>
            <p:nvPr/>
          </p:nvSpPr>
          <p:spPr bwMode="auto">
            <a:xfrm>
              <a:off x="4609" y="2932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7" name="Line 89"/>
            <p:cNvSpPr>
              <a:spLocks noChangeShapeType="1"/>
            </p:cNvSpPr>
            <p:nvPr/>
          </p:nvSpPr>
          <p:spPr bwMode="auto">
            <a:xfrm>
              <a:off x="4933" y="2818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Line 90"/>
            <p:cNvSpPr>
              <a:spLocks noChangeShapeType="1"/>
            </p:cNvSpPr>
            <p:nvPr/>
          </p:nvSpPr>
          <p:spPr bwMode="auto">
            <a:xfrm>
              <a:off x="4666" y="285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9" name="Line 91"/>
            <p:cNvSpPr>
              <a:spLocks noChangeShapeType="1"/>
            </p:cNvSpPr>
            <p:nvPr/>
          </p:nvSpPr>
          <p:spPr bwMode="auto">
            <a:xfrm>
              <a:off x="4618" y="2833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0" name="Line 92"/>
            <p:cNvSpPr>
              <a:spLocks noChangeShapeType="1"/>
            </p:cNvSpPr>
            <p:nvPr/>
          </p:nvSpPr>
          <p:spPr bwMode="auto">
            <a:xfrm>
              <a:off x="4714" y="2938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1" name="Line 93"/>
            <p:cNvSpPr>
              <a:spLocks noChangeShapeType="1"/>
            </p:cNvSpPr>
            <p:nvPr/>
          </p:nvSpPr>
          <p:spPr bwMode="auto">
            <a:xfrm>
              <a:off x="4711" y="2971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2" name="Line 94"/>
            <p:cNvSpPr>
              <a:spLocks noChangeShapeType="1"/>
            </p:cNvSpPr>
            <p:nvPr/>
          </p:nvSpPr>
          <p:spPr bwMode="auto">
            <a:xfrm>
              <a:off x="4723" y="2893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3" name="Line 95"/>
            <p:cNvSpPr>
              <a:spLocks noChangeShapeType="1"/>
            </p:cNvSpPr>
            <p:nvPr/>
          </p:nvSpPr>
          <p:spPr bwMode="auto">
            <a:xfrm>
              <a:off x="4843" y="2905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4" name="Line 96"/>
            <p:cNvSpPr>
              <a:spLocks noChangeShapeType="1"/>
            </p:cNvSpPr>
            <p:nvPr/>
          </p:nvSpPr>
          <p:spPr bwMode="auto">
            <a:xfrm>
              <a:off x="4813" y="2929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5" name="Line 97"/>
            <p:cNvSpPr>
              <a:spLocks noChangeShapeType="1"/>
            </p:cNvSpPr>
            <p:nvPr/>
          </p:nvSpPr>
          <p:spPr bwMode="auto">
            <a:xfrm>
              <a:off x="4693" y="2818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6" name="Line 98"/>
            <p:cNvSpPr>
              <a:spLocks noChangeShapeType="1"/>
            </p:cNvSpPr>
            <p:nvPr/>
          </p:nvSpPr>
          <p:spPr bwMode="auto">
            <a:xfrm>
              <a:off x="4822" y="2830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7" name="Line 99"/>
            <p:cNvSpPr>
              <a:spLocks noChangeShapeType="1"/>
            </p:cNvSpPr>
            <p:nvPr/>
          </p:nvSpPr>
          <p:spPr bwMode="auto">
            <a:xfrm>
              <a:off x="4828" y="2971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8" name="Line 100"/>
            <p:cNvSpPr>
              <a:spLocks noChangeShapeType="1"/>
            </p:cNvSpPr>
            <p:nvPr/>
          </p:nvSpPr>
          <p:spPr bwMode="auto">
            <a:xfrm>
              <a:off x="4876" y="2857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49" name="Line 101"/>
            <p:cNvSpPr>
              <a:spLocks noChangeShapeType="1"/>
            </p:cNvSpPr>
            <p:nvPr/>
          </p:nvSpPr>
          <p:spPr bwMode="auto">
            <a:xfrm>
              <a:off x="4774" y="2854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0" name="Line 102"/>
            <p:cNvSpPr>
              <a:spLocks noChangeShapeType="1"/>
            </p:cNvSpPr>
            <p:nvPr/>
          </p:nvSpPr>
          <p:spPr bwMode="auto">
            <a:xfrm flipH="1" flipV="1">
              <a:off x="5404" y="2833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1" name="Line 103"/>
            <p:cNvSpPr>
              <a:spLocks noChangeShapeType="1"/>
            </p:cNvSpPr>
            <p:nvPr/>
          </p:nvSpPr>
          <p:spPr bwMode="auto">
            <a:xfrm flipH="1" flipV="1">
              <a:off x="5305" y="2839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2" name="Line 104"/>
            <p:cNvSpPr>
              <a:spLocks noChangeShapeType="1"/>
            </p:cNvSpPr>
            <p:nvPr/>
          </p:nvSpPr>
          <p:spPr bwMode="auto">
            <a:xfrm flipH="1" flipV="1">
              <a:off x="5392" y="2899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3" name="Line 105"/>
            <p:cNvSpPr>
              <a:spLocks noChangeShapeType="1"/>
            </p:cNvSpPr>
            <p:nvPr/>
          </p:nvSpPr>
          <p:spPr bwMode="auto">
            <a:xfrm flipH="1" flipV="1">
              <a:off x="5368" y="2866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4" name="Line 106"/>
            <p:cNvSpPr>
              <a:spLocks noChangeShapeType="1"/>
            </p:cNvSpPr>
            <p:nvPr/>
          </p:nvSpPr>
          <p:spPr bwMode="auto">
            <a:xfrm flipH="1" flipV="1">
              <a:off x="5356" y="294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5" name="Line 107"/>
            <p:cNvSpPr>
              <a:spLocks noChangeShapeType="1"/>
            </p:cNvSpPr>
            <p:nvPr/>
          </p:nvSpPr>
          <p:spPr bwMode="auto">
            <a:xfrm flipH="1" flipV="1">
              <a:off x="5377" y="297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6" name="Line 108"/>
            <p:cNvSpPr>
              <a:spLocks noChangeShapeType="1"/>
            </p:cNvSpPr>
            <p:nvPr/>
          </p:nvSpPr>
          <p:spPr bwMode="auto">
            <a:xfrm flipH="1" flipV="1">
              <a:off x="5287" y="2920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7" name="Line 109"/>
            <p:cNvSpPr>
              <a:spLocks noChangeShapeType="1"/>
            </p:cNvSpPr>
            <p:nvPr/>
          </p:nvSpPr>
          <p:spPr bwMode="auto">
            <a:xfrm flipH="1" flipV="1">
              <a:off x="5275" y="2881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8" name="Line 110"/>
            <p:cNvSpPr>
              <a:spLocks noChangeShapeType="1"/>
            </p:cNvSpPr>
            <p:nvPr/>
          </p:nvSpPr>
          <p:spPr bwMode="auto">
            <a:xfrm>
              <a:off x="5173" y="2902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59" name="Line 111"/>
            <p:cNvSpPr>
              <a:spLocks noChangeShapeType="1"/>
            </p:cNvSpPr>
            <p:nvPr/>
          </p:nvSpPr>
          <p:spPr bwMode="auto">
            <a:xfrm>
              <a:off x="5143" y="2926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0" name="Line 112"/>
            <p:cNvSpPr>
              <a:spLocks noChangeShapeType="1"/>
            </p:cNvSpPr>
            <p:nvPr/>
          </p:nvSpPr>
          <p:spPr bwMode="auto">
            <a:xfrm>
              <a:off x="5179" y="2818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1" name="Line 113"/>
            <p:cNvSpPr>
              <a:spLocks noChangeShapeType="1"/>
            </p:cNvSpPr>
            <p:nvPr/>
          </p:nvSpPr>
          <p:spPr bwMode="auto">
            <a:xfrm>
              <a:off x="5158" y="2968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2" name="Line 114"/>
            <p:cNvSpPr>
              <a:spLocks noChangeShapeType="1"/>
            </p:cNvSpPr>
            <p:nvPr/>
          </p:nvSpPr>
          <p:spPr bwMode="auto">
            <a:xfrm>
              <a:off x="5206" y="2854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3" name="Line 115"/>
            <p:cNvSpPr>
              <a:spLocks noChangeShapeType="1"/>
            </p:cNvSpPr>
            <p:nvPr/>
          </p:nvSpPr>
          <p:spPr bwMode="auto">
            <a:xfrm>
              <a:off x="5104" y="2851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4" name="Line 116"/>
            <p:cNvSpPr>
              <a:spLocks noChangeShapeType="1"/>
            </p:cNvSpPr>
            <p:nvPr/>
          </p:nvSpPr>
          <p:spPr bwMode="auto">
            <a:xfrm flipV="1">
              <a:off x="5281" y="2971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5" name="Line 117"/>
            <p:cNvSpPr>
              <a:spLocks noChangeShapeType="1"/>
            </p:cNvSpPr>
            <p:nvPr/>
          </p:nvSpPr>
          <p:spPr bwMode="auto">
            <a:xfrm flipV="1">
              <a:off x="5251" y="2947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6" name="AutoShape 118"/>
            <p:cNvSpPr>
              <a:spLocks/>
            </p:cNvSpPr>
            <p:nvPr/>
          </p:nvSpPr>
          <p:spPr bwMode="auto">
            <a:xfrm rot="-5400000">
              <a:off x="4028" y="2581"/>
              <a:ext cx="72" cy="387"/>
            </a:xfrm>
            <a:prstGeom prst="rightBrace">
              <a:avLst>
                <a:gd name="adj1" fmla="val 44792"/>
                <a:gd name="adj2" fmla="val 50000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7" name="AutoShape 119"/>
            <p:cNvSpPr>
              <a:spLocks/>
            </p:cNvSpPr>
            <p:nvPr/>
          </p:nvSpPr>
          <p:spPr bwMode="auto">
            <a:xfrm rot="-5400000">
              <a:off x="3997" y="2462"/>
              <a:ext cx="63" cy="486"/>
            </a:xfrm>
            <a:prstGeom prst="rightBrace">
              <a:avLst>
                <a:gd name="adj1" fmla="val 64286"/>
                <a:gd name="adj2" fmla="val 50000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68" name="Line 120"/>
            <p:cNvSpPr>
              <a:spLocks noChangeShapeType="1"/>
            </p:cNvSpPr>
            <p:nvPr/>
          </p:nvSpPr>
          <p:spPr bwMode="auto">
            <a:xfrm>
              <a:off x="3754" y="2743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69" name="Line 121"/>
            <p:cNvSpPr>
              <a:spLocks noChangeShapeType="1"/>
            </p:cNvSpPr>
            <p:nvPr/>
          </p:nvSpPr>
          <p:spPr bwMode="auto">
            <a:xfrm>
              <a:off x="4246" y="2743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70" name="AutoShape 122"/>
            <p:cNvSpPr>
              <a:spLocks/>
            </p:cNvSpPr>
            <p:nvPr/>
          </p:nvSpPr>
          <p:spPr bwMode="auto">
            <a:xfrm rot="-5400000">
              <a:off x="4578" y="2655"/>
              <a:ext cx="72" cy="234"/>
            </a:xfrm>
            <a:prstGeom prst="rightBrace">
              <a:avLst>
                <a:gd name="adj1" fmla="val 27083"/>
                <a:gd name="adj2" fmla="val 50000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1" name="AutoShape 123"/>
            <p:cNvSpPr>
              <a:spLocks/>
            </p:cNvSpPr>
            <p:nvPr/>
          </p:nvSpPr>
          <p:spPr bwMode="auto">
            <a:xfrm rot="-5400000">
              <a:off x="4593" y="2508"/>
              <a:ext cx="63" cy="387"/>
            </a:xfrm>
            <a:prstGeom prst="rightBrace">
              <a:avLst>
                <a:gd name="adj1" fmla="val 51190"/>
                <a:gd name="adj2" fmla="val 50000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2" name="Line 124"/>
            <p:cNvSpPr>
              <a:spLocks noChangeShapeType="1"/>
            </p:cNvSpPr>
            <p:nvPr/>
          </p:nvSpPr>
          <p:spPr bwMode="auto">
            <a:xfrm>
              <a:off x="4399" y="2740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73" name="Line 125"/>
            <p:cNvSpPr>
              <a:spLocks noChangeShapeType="1"/>
            </p:cNvSpPr>
            <p:nvPr/>
          </p:nvSpPr>
          <p:spPr bwMode="auto">
            <a:xfrm>
              <a:off x="4792" y="2740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74" name="AutoShape 126"/>
            <p:cNvSpPr>
              <a:spLocks/>
            </p:cNvSpPr>
            <p:nvPr/>
          </p:nvSpPr>
          <p:spPr bwMode="auto">
            <a:xfrm rot="-5400000">
              <a:off x="5061" y="2652"/>
              <a:ext cx="72" cy="234"/>
            </a:xfrm>
            <a:prstGeom prst="rightBrace">
              <a:avLst>
                <a:gd name="adj1" fmla="val 27083"/>
                <a:gd name="adj2" fmla="val 50000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5" name="AutoShape 127"/>
            <p:cNvSpPr>
              <a:spLocks/>
            </p:cNvSpPr>
            <p:nvPr/>
          </p:nvSpPr>
          <p:spPr bwMode="auto">
            <a:xfrm rot="-5400000">
              <a:off x="5112" y="2523"/>
              <a:ext cx="63" cy="387"/>
            </a:xfrm>
            <a:prstGeom prst="rightBrace">
              <a:avLst>
                <a:gd name="adj1" fmla="val 51190"/>
                <a:gd name="adj2" fmla="val 50000"/>
              </a:avLst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6" name="Line 128"/>
            <p:cNvSpPr>
              <a:spLocks noChangeShapeType="1"/>
            </p:cNvSpPr>
            <p:nvPr/>
          </p:nvSpPr>
          <p:spPr bwMode="auto">
            <a:xfrm>
              <a:off x="4918" y="2755"/>
              <a:ext cx="57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77" name="Line 129"/>
            <p:cNvSpPr>
              <a:spLocks noChangeShapeType="1"/>
            </p:cNvSpPr>
            <p:nvPr/>
          </p:nvSpPr>
          <p:spPr bwMode="auto">
            <a:xfrm>
              <a:off x="5311" y="2755"/>
              <a:ext cx="8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78" name="Line 130"/>
            <p:cNvSpPr>
              <a:spLocks noChangeShapeType="1"/>
            </p:cNvSpPr>
            <p:nvPr/>
          </p:nvSpPr>
          <p:spPr bwMode="auto">
            <a:xfrm>
              <a:off x="3609" y="3144"/>
              <a:ext cx="1913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6227" name="Text Box 131"/>
          <p:cNvSpPr txBox="1">
            <a:spLocks noChangeArrowheads="1"/>
          </p:cNvSpPr>
          <p:nvPr/>
        </p:nvSpPr>
        <p:spPr bwMode="auto">
          <a:xfrm>
            <a:off x="5486400" y="5538788"/>
            <a:ext cx="35226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solidFill>
                  <a:srgbClr val="003366"/>
                </a:solidFill>
                <a:latin typeface="Arial Unicode MS" pitchFamily="34" charset="-128"/>
                <a:cs typeface="Arial" charset="0"/>
              </a:rPr>
              <a:t>..ACGATTACAATAGGTT..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35" grpId="0" autoUpdateAnimBg="0"/>
      <p:bldP spid="516136" grpId="0" autoUpdateAnimBg="0"/>
      <p:bldP spid="516137" grpId="0" autoUpdateAnimBg="0"/>
      <p:bldP spid="51622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smtClean="0">
                <a:solidFill>
                  <a:schemeClr val="accent2"/>
                </a:solidFill>
                <a:latin typeface="Arial" charset="0"/>
                <a:cs typeface="Arial" charset="0"/>
              </a:rPr>
              <a:t>DNA Sequencing  </a:t>
            </a:r>
            <a:r>
              <a:rPr lang="en-US" altLang="zh-CN" sz="3600" smtClean="0">
                <a:solidFill>
                  <a:schemeClr val="accent2"/>
                </a:solidFill>
              </a:rPr>
              <a:t> </a:t>
            </a:r>
          </a:p>
        </p:txBody>
      </p:sp>
      <p:pic>
        <p:nvPicPr>
          <p:cNvPr id="98307" name="Picture 3" descr="tem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828800"/>
            <a:ext cx="56388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4"/>
          <p:cNvGrpSpPr>
            <a:grpSpLocks/>
          </p:cNvGrpSpPr>
          <p:nvPr/>
        </p:nvGrpSpPr>
        <p:grpSpPr bwMode="auto">
          <a:xfrm>
            <a:off x="609600" y="2743200"/>
            <a:ext cx="8305800" cy="304800"/>
            <a:chOff x="384" y="1488"/>
            <a:chExt cx="5232" cy="192"/>
          </a:xfrm>
        </p:grpSpPr>
        <p:grpSp>
          <p:nvGrpSpPr>
            <p:cNvPr id="99516" name="Group 46"/>
            <p:cNvGrpSpPr>
              <a:grpSpLocks/>
            </p:cNvGrpSpPr>
            <p:nvPr/>
          </p:nvGrpSpPr>
          <p:grpSpPr bwMode="auto">
            <a:xfrm>
              <a:off x="384" y="1488"/>
              <a:ext cx="912" cy="192"/>
              <a:chOff x="288" y="672"/>
              <a:chExt cx="912" cy="192"/>
            </a:xfrm>
          </p:grpSpPr>
          <p:sp>
            <p:nvSpPr>
              <p:cNvPr id="99547" name="Line 47"/>
              <p:cNvSpPr>
                <a:spLocks noChangeShapeType="1"/>
              </p:cNvSpPr>
              <p:nvPr/>
            </p:nvSpPr>
            <p:spPr bwMode="auto">
              <a:xfrm>
                <a:off x="288" y="76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8" name="Line 48"/>
              <p:cNvSpPr>
                <a:spLocks noChangeShapeType="1"/>
              </p:cNvSpPr>
              <p:nvPr/>
            </p:nvSpPr>
            <p:spPr bwMode="auto">
              <a:xfrm>
                <a:off x="624" y="67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9" name="Line 49"/>
              <p:cNvSpPr>
                <a:spLocks noChangeShapeType="1"/>
              </p:cNvSpPr>
              <p:nvPr/>
            </p:nvSpPr>
            <p:spPr bwMode="auto">
              <a:xfrm>
                <a:off x="86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517" name="Group 202"/>
            <p:cNvGrpSpPr>
              <a:grpSpLocks/>
            </p:cNvGrpSpPr>
            <p:nvPr/>
          </p:nvGrpSpPr>
          <p:grpSpPr bwMode="auto">
            <a:xfrm>
              <a:off x="1296" y="1488"/>
              <a:ext cx="720" cy="192"/>
              <a:chOff x="1296" y="1488"/>
              <a:chExt cx="720" cy="192"/>
            </a:xfrm>
          </p:grpSpPr>
          <p:sp>
            <p:nvSpPr>
              <p:cNvPr id="99542" name="Line 50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3" name="Line 51"/>
              <p:cNvSpPr>
                <a:spLocks noChangeShapeType="1"/>
              </p:cNvSpPr>
              <p:nvPr/>
            </p:nvSpPr>
            <p:spPr bwMode="auto">
              <a:xfrm>
                <a:off x="1296" y="1680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4" name="Line 52"/>
              <p:cNvSpPr>
                <a:spLocks noChangeShapeType="1"/>
              </p:cNvSpPr>
              <p:nvPr/>
            </p:nvSpPr>
            <p:spPr bwMode="auto">
              <a:xfrm>
                <a:off x="1344" y="1584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5" name="Line 53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6" name="Line 54"/>
              <p:cNvSpPr>
                <a:spLocks noChangeShapeType="1"/>
              </p:cNvSpPr>
              <p:nvPr/>
            </p:nvSpPr>
            <p:spPr bwMode="auto">
              <a:xfrm>
                <a:off x="1872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518" name="Group 55"/>
            <p:cNvGrpSpPr>
              <a:grpSpLocks/>
            </p:cNvGrpSpPr>
            <p:nvPr/>
          </p:nvGrpSpPr>
          <p:grpSpPr bwMode="auto">
            <a:xfrm>
              <a:off x="2016" y="1488"/>
              <a:ext cx="576" cy="192"/>
              <a:chOff x="1920" y="672"/>
              <a:chExt cx="576" cy="192"/>
            </a:xfrm>
          </p:grpSpPr>
          <p:sp>
            <p:nvSpPr>
              <p:cNvPr id="99538" name="Line 56"/>
              <p:cNvSpPr>
                <a:spLocks noChangeShapeType="1"/>
              </p:cNvSpPr>
              <p:nvPr/>
            </p:nvSpPr>
            <p:spPr bwMode="auto">
              <a:xfrm>
                <a:off x="1920" y="67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9" name="Line 57"/>
              <p:cNvSpPr>
                <a:spLocks noChangeShapeType="1"/>
              </p:cNvSpPr>
              <p:nvPr/>
            </p:nvSpPr>
            <p:spPr bwMode="auto">
              <a:xfrm>
                <a:off x="1920" y="86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0" name="Line 58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41" name="Line 59"/>
              <p:cNvSpPr>
                <a:spLocks noChangeShapeType="1"/>
              </p:cNvSpPr>
              <p:nvPr/>
            </p:nvSpPr>
            <p:spPr bwMode="auto">
              <a:xfrm>
                <a:off x="2400" y="672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519" name="Group 203"/>
            <p:cNvGrpSpPr>
              <a:grpSpLocks/>
            </p:cNvGrpSpPr>
            <p:nvPr/>
          </p:nvGrpSpPr>
          <p:grpSpPr bwMode="auto">
            <a:xfrm>
              <a:off x="2592" y="1488"/>
              <a:ext cx="720" cy="192"/>
              <a:chOff x="2592" y="1488"/>
              <a:chExt cx="720" cy="192"/>
            </a:xfrm>
          </p:grpSpPr>
          <p:sp>
            <p:nvSpPr>
              <p:cNvPr id="99534" name="Line 60"/>
              <p:cNvSpPr>
                <a:spLocks noChangeShapeType="1"/>
              </p:cNvSpPr>
              <p:nvPr/>
            </p:nvSpPr>
            <p:spPr bwMode="auto">
              <a:xfrm>
                <a:off x="2592" y="1488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5" name="Line 61"/>
              <p:cNvSpPr>
                <a:spLocks noChangeShapeType="1"/>
              </p:cNvSpPr>
              <p:nvPr/>
            </p:nvSpPr>
            <p:spPr bwMode="auto">
              <a:xfrm>
                <a:off x="2592" y="1584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6" name="Line 62"/>
              <p:cNvSpPr>
                <a:spLocks noChangeShapeType="1"/>
              </p:cNvSpPr>
              <p:nvPr/>
            </p:nvSpPr>
            <p:spPr bwMode="auto">
              <a:xfrm>
                <a:off x="2688" y="1680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7" name="Line 63"/>
              <p:cNvSpPr>
                <a:spLocks noChangeShapeType="1"/>
              </p:cNvSpPr>
              <p:nvPr/>
            </p:nvSpPr>
            <p:spPr bwMode="auto">
              <a:xfrm>
                <a:off x="2976" y="1584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520" name="Group 64"/>
            <p:cNvGrpSpPr>
              <a:grpSpLocks/>
            </p:cNvGrpSpPr>
            <p:nvPr/>
          </p:nvGrpSpPr>
          <p:grpSpPr bwMode="auto">
            <a:xfrm>
              <a:off x="3312" y="1488"/>
              <a:ext cx="768" cy="192"/>
              <a:chOff x="3216" y="672"/>
              <a:chExt cx="768" cy="192"/>
            </a:xfrm>
          </p:grpSpPr>
          <p:sp>
            <p:nvSpPr>
              <p:cNvPr id="99530" name="Line 65"/>
              <p:cNvSpPr>
                <a:spLocks noChangeShapeType="1"/>
              </p:cNvSpPr>
              <p:nvPr/>
            </p:nvSpPr>
            <p:spPr bwMode="auto">
              <a:xfrm>
                <a:off x="3216" y="768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1" name="Line 66"/>
              <p:cNvSpPr>
                <a:spLocks noChangeShapeType="1"/>
              </p:cNvSpPr>
              <p:nvPr/>
            </p:nvSpPr>
            <p:spPr bwMode="auto">
              <a:xfrm>
                <a:off x="3312" y="672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2" name="Line 67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33" name="Line 68"/>
              <p:cNvSpPr>
                <a:spLocks noChangeShapeType="1"/>
              </p:cNvSpPr>
              <p:nvPr/>
            </p:nvSpPr>
            <p:spPr bwMode="auto">
              <a:xfrm>
                <a:off x="3840" y="76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521" name="Group 69"/>
            <p:cNvGrpSpPr>
              <a:grpSpLocks/>
            </p:cNvGrpSpPr>
            <p:nvPr/>
          </p:nvGrpSpPr>
          <p:grpSpPr bwMode="auto">
            <a:xfrm>
              <a:off x="4080" y="1488"/>
              <a:ext cx="720" cy="192"/>
              <a:chOff x="3984" y="672"/>
              <a:chExt cx="720" cy="192"/>
            </a:xfrm>
          </p:grpSpPr>
          <p:sp>
            <p:nvSpPr>
              <p:cNvPr id="99526" name="Line 70"/>
              <p:cNvSpPr>
                <a:spLocks noChangeShapeType="1"/>
              </p:cNvSpPr>
              <p:nvPr/>
            </p:nvSpPr>
            <p:spPr bwMode="auto">
              <a:xfrm>
                <a:off x="3984" y="768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27" name="Line 71"/>
              <p:cNvSpPr>
                <a:spLocks noChangeShapeType="1"/>
              </p:cNvSpPr>
              <p:nvPr/>
            </p:nvSpPr>
            <p:spPr bwMode="auto">
              <a:xfrm>
                <a:off x="398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28" name="Line 72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29" name="Line 73"/>
              <p:cNvSpPr>
                <a:spLocks noChangeShapeType="1"/>
              </p:cNvSpPr>
              <p:nvPr/>
            </p:nvSpPr>
            <p:spPr bwMode="auto">
              <a:xfrm>
                <a:off x="4560" y="864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522" name="Group 74"/>
            <p:cNvGrpSpPr>
              <a:grpSpLocks/>
            </p:cNvGrpSpPr>
            <p:nvPr/>
          </p:nvGrpSpPr>
          <p:grpSpPr bwMode="auto">
            <a:xfrm>
              <a:off x="4800" y="1488"/>
              <a:ext cx="816" cy="192"/>
              <a:chOff x="4704" y="672"/>
              <a:chExt cx="816" cy="192"/>
            </a:xfrm>
          </p:grpSpPr>
          <p:sp>
            <p:nvSpPr>
              <p:cNvPr id="99523" name="Line 75"/>
              <p:cNvSpPr>
                <a:spLocks noChangeShapeType="1"/>
              </p:cNvSpPr>
              <p:nvPr/>
            </p:nvSpPr>
            <p:spPr bwMode="auto">
              <a:xfrm>
                <a:off x="4704" y="672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24" name="Line 76"/>
              <p:cNvSpPr>
                <a:spLocks noChangeShapeType="1"/>
              </p:cNvSpPr>
              <p:nvPr/>
            </p:nvSpPr>
            <p:spPr bwMode="auto">
              <a:xfrm>
                <a:off x="4704" y="86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25" name="Line 77"/>
              <p:cNvSpPr>
                <a:spLocks noChangeShapeType="1"/>
              </p:cNvSpPr>
              <p:nvPr/>
            </p:nvSpPr>
            <p:spPr bwMode="auto">
              <a:xfrm>
                <a:off x="4896" y="768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212"/>
          <p:cNvGrpSpPr>
            <a:grpSpLocks/>
          </p:cNvGrpSpPr>
          <p:nvPr/>
        </p:nvGrpSpPr>
        <p:grpSpPr bwMode="auto">
          <a:xfrm>
            <a:off x="609600" y="2743200"/>
            <a:ext cx="8305800" cy="304800"/>
            <a:chOff x="384" y="1488"/>
            <a:chExt cx="5232" cy="192"/>
          </a:xfrm>
        </p:grpSpPr>
        <p:grpSp>
          <p:nvGrpSpPr>
            <p:cNvPr id="99482" name="Group 213"/>
            <p:cNvGrpSpPr>
              <a:grpSpLocks/>
            </p:cNvGrpSpPr>
            <p:nvPr/>
          </p:nvGrpSpPr>
          <p:grpSpPr bwMode="auto">
            <a:xfrm>
              <a:off x="384" y="1488"/>
              <a:ext cx="912" cy="192"/>
              <a:chOff x="288" y="672"/>
              <a:chExt cx="912" cy="192"/>
            </a:xfrm>
          </p:grpSpPr>
          <p:sp>
            <p:nvSpPr>
              <p:cNvPr id="99513" name="Line 214"/>
              <p:cNvSpPr>
                <a:spLocks noChangeShapeType="1"/>
              </p:cNvSpPr>
              <p:nvPr/>
            </p:nvSpPr>
            <p:spPr bwMode="auto">
              <a:xfrm>
                <a:off x="288" y="76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14" name="Line 215"/>
              <p:cNvSpPr>
                <a:spLocks noChangeShapeType="1"/>
              </p:cNvSpPr>
              <p:nvPr/>
            </p:nvSpPr>
            <p:spPr bwMode="auto">
              <a:xfrm>
                <a:off x="624" y="67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15" name="Line 216"/>
              <p:cNvSpPr>
                <a:spLocks noChangeShapeType="1"/>
              </p:cNvSpPr>
              <p:nvPr/>
            </p:nvSpPr>
            <p:spPr bwMode="auto">
              <a:xfrm>
                <a:off x="86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83" name="Group 217"/>
            <p:cNvGrpSpPr>
              <a:grpSpLocks/>
            </p:cNvGrpSpPr>
            <p:nvPr/>
          </p:nvGrpSpPr>
          <p:grpSpPr bwMode="auto">
            <a:xfrm>
              <a:off x="1296" y="1488"/>
              <a:ext cx="720" cy="192"/>
              <a:chOff x="1296" y="1488"/>
              <a:chExt cx="720" cy="192"/>
            </a:xfrm>
          </p:grpSpPr>
          <p:sp>
            <p:nvSpPr>
              <p:cNvPr id="99508" name="Line 218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9" name="Line 219"/>
              <p:cNvSpPr>
                <a:spLocks noChangeShapeType="1"/>
              </p:cNvSpPr>
              <p:nvPr/>
            </p:nvSpPr>
            <p:spPr bwMode="auto">
              <a:xfrm>
                <a:off x="1296" y="1680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10" name="Line 220"/>
              <p:cNvSpPr>
                <a:spLocks noChangeShapeType="1"/>
              </p:cNvSpPr>
              <p:nvPr/>
            </p:nvSpPr>
            <p:spPr bwMode="auto">
              <a:xfrm>
                <a:off x="1344" y="15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11" name="Line 221"/>
              <p:cNvSpPr>
                <a:spLocks noChangeShapeType="1"/>
              </p:cNvSpPr>
              <p:nvPr/>
            </p:nvSpPr>
            <p:spPr bwMode="auto">
              <a:xfrm>
                <a:off x="1728" y="1488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12" name="Line 222"/>
              <p:cNvSpPr>
                <a:spLocks noChangeShapeType="1"/>
              </p:cNvSpPr>
              <p:nvPr/>
            </p:nvSpPr>
            <p:spPr bwMode="auto">
              <a:xfrm>
                <a:off x="1872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84" name="Group 223"/>
            <p:cNvGrpSpPr>
              <a:grpSpLocks/>
            </p:cNvGrpSpPr>
            <p:nvPr/>
          </p:nvGrpSpPr>
          <p:grpSpPr bwMode="auto">
            <a:xfrm>
              <a:off x="2016" y="1488"/>
              <a:ext cx="576" cy="192"/>
              <a:chOff x="1920" y="672"/>
              <a:chExt cx="576" cy="192"/>
            </a:xfrm>
          </p:grpSpPr>
          <p:sp>
            <p:nvSpPr>
              <p:cNvPr id="99504" name="Line 224"/>
              <p:cNvSpPr>
                <a:spLocks noChangeShapeType="1"/>
              </p:cNvSpPr>
              <p:nvPr/>
            </p:nvSpPr>
            <p:spPr bwMode="auto">
              <a:xfrm>
                <a:off x="1920" y="67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5" name="Line 225"/>
              <p:cNvSpPr>
                <a:spLocks noChangeShapeType="1"/>
              </p:cNvSpPr>
              <p:nvPr/>
            </p:nvSpPr>
            <p:spPr bwMode="auto">
              <a:xfrm>
                <a:off x="1920" y="86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6" name="Line 226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7" name="Line 227"/>
              <p:cNvSpPr>
                <a:spLocks noChangeShapeType="1"/>
              </p:cNvSpPr>
              <p:nvPr/>
            </p:nvSpPr>
            <p:spPr bwMode="auto">
              <a:xfrm>
                <a:off x="2400" y="6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85" name="Group 228"/>
            <p:cNvGrpSpPr>
              <a:grpSpLocks/>
            </p:cNvGrpSpPr>
            <p:nvPr/>
          </p:nvGrpSpPr>
          <p:grpSpPr bwMode="auto">
            <a:xfrm>
              <a:off x="2592" y="1488"/>
              <a:ext cx="720" cy="192"/>
              <a:chOff x="2592" y="1488"/>
              <a:chExt cx="720" cy="192"/>
            </a:xfrm>
          </p:grpSpPr>
          <p:sp>
            <p:nvSpPr>
              <p:cNvPr id="99500" name="Line 229"/>
              <p:cNvSpPr>
                <a:spLocks noChangeShapeType="1"/>
              </p:cNvSpPr>
              <p:nvPr/>
            </p:nvSpPr>
            <p:spPr bwMode="auto">
              <a:xfrm>
                <a:off x="2592" y="148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1" name="Line 230"/>
              <p:cNvSpPr>
                <a:spLocks noChangeShapeType="1"/>
              </p:cNvSpPr>
              <p:nvPr/>
            </p:nvSpPr>
            <p:spPr bwMode="auto">
              <a:xfrm>
                <a:off x="2592" y="158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2" name="Line 231"/>
              <p:cNvSpPr>
                <a:spLocks noChangeShapeType="1"/>
              </p:cNvSpPr>
              <p:nvPr/>
            </p:nvSpPr>
            <p:spPr bwMode="auto">
              <a:xfrm>
                <a:off x="2688" y="1680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503" name="Line 232"/>
              <p:cNvSpPr>
                <a:spLocks noChangeShapeType="1"/>
              </p:cNvSpPr>
              <p:nvPr/>
            </p:nvSpPr>
            <p:spPr bwMode="auto">
              <a:xfrm>
                <a:off x="2976" y="158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86" name="Group 233"/>
            <p:cNvGrpSpPr>
              <a:grpSpLocks/>
            </p:cNvGrpSpPr>
            <p:nvPr/>
          </p:nvGrpSpPr>
          <p:grpSpPr bwMode="auto">
            <a:xfrm>
              <a:off x="3312" y="1488"/>
              <a:ext cx="768" cy="192"/>
              <a:chOff x="3216" y="672"/>
              <a:chExt cx="768" cy="192"/>
            </a:xfrm>
          </p:grpSpPr>
          <p:sp>
            <p:nvSpPr>
              <p:cNvPr id="99496" name="Line 234"/>
              <p:cNvSpPr>
                <a:spLocks noChangeShapeType="1"/>
              </p:cNvSpPr>
              <p:nvPr/>
            </p:nvSpPr>
            <p:spPr bwMode="auto">
              <a:xfrm>
                <a:off x="3216" y="76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7" name="Line 235"/>
              <p:cNvSpPr>
                <a:spLocks noChangeShapeType="1"/>
              </p:cNvSpPr>
              <p:nvPr/>
            </p:nvSpPr>
            <p:spPr bwMode="auto">
              <a:xfrm>
                <a:off x="3312" y="67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8" name="Line 236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9" name="Line 237"/>
              <p:cNvSpPr>
                <a:spLocks noChangeShapeType="1"/>
              </p:cNvSpPr>
              <p:nvPr/>
            </p:nvSpPr>
            <p:spPr bwMode="auto">
              <a:xfrm>
                <a:off x="3840" y="76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87" name="Group 238"/>
            <p:cNvGrpSpPr>
              <a:grpSpLocks/>
            </p:cNvGrpSpPr>
            <p:nvPr/>
          </p:nvGrpSpPr>
          <p:grpSpPr bwMode="auto">
            <a:xfrm>
              <a:off x="4080" y="1488"/>
              <a:ext cx="720" cy="192"/>
              <a:chOff x="3984" y="672"/>
              <a:chExt cx="720" cy="192"/>
            </a:xfrm>
          </p:grpSpPr>
          <p:sp>
            <p:nvSpPr>
              <p:cNvPr id="99492" name="Line 239"/>
              <p:cNvSpPr>
                <a:spLocks noChangeShapeType="1"/>
              </p:cNvSpPr>
              <p:nvPr/>
            </p:nvSpPr>
            <p:spPr bwMode="auto">
              <a:xfrm>
                <a:off x="3984" y="768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3" name="Line 240"/>
              <p:cNvSpPr>
                <a:spLocks noChangeShapeType="1"/>
              </p:cNvSpPr>
              <p:nvPr/>
            </p:nvSpPr>
            <p:spPr bwMode="auto">
              <a:xfrm>
                <a:off x="398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4" name="Line 241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5" name="Line 242"/>
              <p:cNvSpPr>
                <a:spLocks noChangeShapeType="1"/>
              </p:cNvSpPr>
              <p:nvPr/>
            </p:nvSpPr>
            <p:spPr bwMode="auto">
              <a:xfrm>
                <a:off x="4560" y="86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88" name="Group 243"/>
            <p:cNvGrpSpPr>
              <a:grpSpLocks/>
            </p:cNvGrpSpPr>
            <p:nvPr/>
          </p:nvGrpSpPr>
          <p:grpSpPr bwMode="auto">
            <a:xfrm>
              <a:off x="4800" y="1488"/>
              <a:ext cx="816" cy="192"/>
              <a:chOff x="4704" y="672"/>
              <a:chExt cx="816" cy="192"/>
            </a:xfrm>
          </p:grpSpPr>
          <p:sp>
            <p:nvSpPr>
              <p:cNvPr id="99489" name="Line 244"/>
              <p:cNvSpPr>
                <a:spLocks noChangeShapeType="1"/>
              </p:cNvSpPr>
              <p:nvPr/>
            </p:nvSpPr>
            <p:spPr bwMode="auto">
              <a:xfrm>
                <a:off x="4704" y="67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0" name="Line 245"/>
              <p:cNvSpPr>
                <a:spLocks noChangeShapeType="1"/>
              </p:cNvSpPr>
              <p:nvPr/>
            </p:nvSpPr>
            <p:spPr bwMode="auto">
              <a:xfrm>
                <a:off x="4704" y="86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91" name="Line 246"/>
              <p:cNvSpPr>
                <a:spLocks noChangeShapeType="1"/>
              </p:cNvSpPr>
              <p:nvPr/>
            </p:nvSpPr>
            <p:spPr bwMode="auto">
              <a:xfrm>
                <a:off x="4896" y="7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>
            <a:off x="1143000" y="2362200"/>
            <a:ext cx="7239000" cy="698500"/>
            <a:chOff x="720" y="1480"/>
            <a:chExt cx="4560" cy="440"/>
          </a:xfrm>
        </p:grpSpPr>
        <p:sp>
          <p:nvSpPr>
            <p:cNvPr id="99467" name="Freeform 95"/>
            <p:cNvSpPr>
              <a:spLocks/>
            </p:cNvSpPr>
            <p:nvPr/>
          </p:nvSpPr>
          <p:spPr bwMode="auto">
            <a:xfrm>
              <a:off x="1680" y="1480"/>
              <a:ext cx="336" cy="296"/>
            </a:xfrm>
            <a:custGeom>
              <a:avLst/>
              <a:gdLst>
                <a:gd name="T0" fmla="*/ 0 w 336"/>
                <a:gd name="T1" fmla="*/ 296 h 296"/>
                <a:gd name="T2" fmla="*/ 96 w 336"/>
                <a:gd name="T3" fmla="*/ 8 h 296"/>
                <a:gd name="T4" fmla="*/ 336 w 336"/>
                <a:gd name="T5" fmla="*/ 248 h 296"/>
                <a:gd name="T6" fmla="*/ 0 60000 65536"/>
                <a:gd name="T7" fmla="*/ 0 60000 65536"/>
                <a:gd name="T8" fmla="*/ 0 60000 65536"/>
                <a:gd name="T9" fmla="*/ 0 w 336"/>
                <a:gd name="T10" fmla="*/ 0 h 296"/>
                <a:gd name="T11" fmla="*/ 336 w 336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296">
                  <a:moveTo>
                    <a:pt x="0" y="296"/>
                  </a:moveTo>
                  <a:cubicBezTo>
                    <a:pt x="20" y="156"/>
                    <a:pt x="40" y="16"/>
                    <a:pt x="96" y="8"/>
                  </a:cubicBezTo>
                  <a:cubicBezTo>
                    <a:pt x="152" y="0"/>
                    <a:pt x="296" y="208"/>
                    <a:pt x="336" y="248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68" name="Line 97"/>
            <p:cNvSpPr>
              <a:spLocks noChangeShapeType="1"/>
            </p:cNvSpPr>
            <p:nvPr/>
          </p:nvSpPr>
          <p:spPr bwMode="auto">
            <a:xfrm>
              <a:off x="1152" y="1776"/>
              <a:ext cx="144" cy="14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69" name="Line 98"/>
            <p:cNvSpPr>
              <a:spLocks noChangeShapeType="1"/>
            </p:cNvSpPr>
            <p:nvPr/>
          </p:nvSpPr>
          <p:spPr bwMode="auto">
            <a:xfrm flipV="1">
              <a:off x="720" y="1728"/>
              <a:ext cx="336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0" name="Line 99"/>
            <p:cNvSpPr>
              <a:spLocks noChangeShapeType="1"/>
            </p:cNvSpPr>
            <p:nvPr/>
          </p:nvSpPr>
          <p:spPr bwMode="auto">
            <a:xfrm>
              <a:off x="2016" y="1728"/>
              <a:ext cx="144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1" name="Line 100"/>
            <p:cNvSpPr>
              <a:spLocks noChangeShapeType="1"/>
            </p:cNvSpPr>
            <p:nvPr/>
          </p:nvSpPr>
          <p:spPr bwMode="auto">
            <a:xfrm flipV="1">
              <a:off x="2160" y="1824"/>
              <a:ext cx="288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2" name="Line 101"/>
            <p:cNvSpPr>
              <a:spLocks noChangeShapeType="1"/>
            </p:cNvSpPr>
            <p:nvPr/>
          </p:nvSpPr>
          <p:spPr bwMode="auto">
            <a:xfrm flipV="1">
              <a:off x="2544" y="1728"/>
              <a:ext cx="336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3" name="Line 106"/>
            <p:cNvSpPr>
              <a:spLocks noChangeShapeType="1"/>
            </p:cNvSpPr>
            <p:nvPr/>
          </p:nvSpPr>
          <p:spPr bwMode="auto">
            <a:xfrm>
              <a:off x="2832" y="1728"/>
              <a:ext cx="144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4" name="Line 107"/>
            <p:cNvSpPr>
              <a:spLocks noChangeShapeType="1"/>
            </p:cNvSpPr>
            <p:nvPr/>
          </p:nvSpPr>
          <p:spPr bwMode="auto">
            <a:xfrm flipV="1">
              <a:off x="2976" y="1824"/>
              <a:ext cx="384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5" name="Line 108"/>
            <p:cNvSpPr>
              <a:spLocks noChangeShapeType="1"/>
            </p:cNvSpPr>
            <p:nvPr/>
          </p:nvSpPr>
          <p:spPr bwMode="auto">
            <a:xfrm flipV="1">
              <a:off x="3408" y="1728"/>
              <a:ext cx="288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6" name="Line 109"/>
            <p:cNvSpPr>
              <a:spLocks noChangeShapeType="1"/>
            </p:cNvSpPr>
            <p:nvPr/>
          </p:nvSpPr>
          <p:spPr bwMode="auto">
            <a:xfrm flipV="1">
              <a:off x="1296" y="1824"/>
              <a:ext cx="384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7" name="Line 118"/>
            <p:cNvSpPr>
              <a:spLocks noChangeShapeType="1"/>
            </p:cNvSpPr>
            <p:nvPr/>
          </p:nvSpPr>
          <p:spPr bwMode="auto">
            <a:xfrm flipV="1">
              <a:off x="4224" y="1728"/>
              <a:ext cx="384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8" name="Line 119"/>
            <p:cNvSpPr>
              <a:spLocks noChangeShapeType="1"/>
            </p:cNvSpPr>
            <p:nvPr/>
          </p:nvSpPr>
          <p:spPr bwMode="auto">
            <a:xfrm flipV="1">
              <a:off x="4032" y="1824"/>
              <a:ext cx="192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79" name="Line 120"/>
            <p:cNvSpPr>
              <a:spLocks noChangeShapeType="1"/>
            </p:cNvSpPr>
            <p:nvPr/>
          </p:nvSpPr>
          <p:spPr bwMode="auto">
            <a:xfrm>
              <a:off x="3696" y="1728"/>
              <a:ext cx="384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80" name="Line 121"/>
            <p:cNvSpPr>
              <a:spLocks noChangeShapeType="1"/>
            </p:cNvSpPr>
            <p:nvPr/>
          </p:nvSpPr>
          <p:spPr bwMode="auto">
            <a:xfrm>
              <a:off x="4608" y="1728"/>
              <a:ext cx="336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81" name="Line 122"/>
            <p:cNvSpPr>
              <a:spLocks noChangeShapeType="1"/>
            </p:cNvSpPr>
            <p:nvPr/>
          </p:nvSpPr>
          <p:spPr bwMode="auto">
            <a:xfrm flipV="1">
              <a:off x="4944" y="1824"/>
              <a:ext cx="336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323"/>
          <p:cNvGrpSpPr>
            <a:grpSpLocks/>
          </p:cNvGrpSpPr>
          <p:nvPr/>
        </p:nvGrpSpPr>
        <p:grpSpPr bwMode="auto">
          <a:xfrm>
            <a:off x="1270000" y="1689100"/>
            <a:ext cx="7899400" cy="2273300"/>
            <a:chOff x="800" y="816"/>
            <a:chExt cx="4976" cy="1432"/>
          </a:xfrm>
        </p:grpSpPr>
        <p:sp>
          <p:nvSpPr>
            <p:cNvPr id="99457" name="Freeform 113"/>
            <p:cNvSpPr>
              <a:spLocks/>
            </p:cNvSpPr>
            <p:nvPr/>
          </p:nvSpPr>
          <p:spPr bwMode="auto">
            <a:xfrm>
              <a:off x="1240" y="1680"/>
              <a:ext cx="1792" cy="168"/>
            </a:xfrm>
            <a:custGeom>
              <a:avLst/>
              <a:gdLst>
                <a:gd name="T0" fmla="*/ 56 w 1792"/>
                <a:gd name="T1" fmla="*/ 0 h 168"/>
                <a:gd name="T2" fmla="*/ 248 w 1792"/>
                <a:gd name="T3" fmla="*/ 144 h 168"/>
                <a:gd name="T4" fmla="*/ 1544 w 1792"/>
                <a:gd name="T5" fmla="*/ 144 h 168"/>
                <a:gd name="T6" fmla="*/ 1736 w 1792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2"/>
                <a:gd name="T13" fmla="*/ 0 h 168"/>
                <a:gd name="T14" fmla="*/ 1792 w 1792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2" h="168">
                  <a:moveTo>
                    <a:pt x="56" y="0"/>
                  </a:moveTo>
                  <a:cubicBezTo>
                    <a:pt x="28" y="60"/>
                    <a:pt x="0" y="120"/>
                    <a:pt x="248" y="144"/>
                  </a:cubicBezTo>
                  <a:cubicBezTo>
                    <a:pt x="496" y="168"/>
                    <a:pt x="1296" y="168"/>
                    <a:pt x="1544" y="144"/>
                  </a:cubicBezTo>
                  <a:cubicBezTo>
                    <a:pt x="1792" y="120"/>
                    <a:pt x="1704" y="24"/>
                    <a:pt x="17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458" name="Group 322"/>
            <p:cNvGrpSpPr>
              <a:grpSpLocks/>
            </p:cNvGrpSpPr>
            <p:nvPr/>
          </p:nvGrpSpPr>
          <p:grpSpPr bwMode="auto">
            <a:xfrm>
              <a:off x="800" y="816"/>
              <a:ext cx="4976" cy="1432"/>
              <a:chOff x="800" y="816"/>
              <a:chExt cx="4976" cy="1432"/>
            </a:xfrm>
          </p:grpSpPr>
          <p:sp>
            <p:nvSpPr>
              <p:cNvPr id="99459" name="Freeform 134"/>
              <p:cNvSpPr>
                <a:spLocks/>
              </p:cNvSpPr>
              <p:nvPr/>
            </p:nvSpPr>
            <p:spPr bwMode="auto">
              <a:xfrm>
                <a:off x="2032" y="1208"/>
                <a:ext cx="800" cy="280"/>
              </a:xfrm>
              <a:custGeom>
                <a:avLst/>
                <a:gdLst>
                  <a:gd name="T0" fmla="*/ 784 w 800"/>
                  <a:gd name="T1" fmla="*/ 280 h 280"/>
                  <a:gd name="T2" fmla="*/ 688 w 800"/>
                  <a:gd name="T3" fmla="*/ 40 h 280"/>
                  <a:gd name="T4" fmla="*/ 112 w 800"/>
                  <a:gd name="T5" fmla="*/ 40 h 280"/>
                  <a:gd name="T6" fmla="*/ 16 w 800"/>
                  <a:gd name="T7" fmla="*/ 280 h 2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0"/>
                  <a:gd name="T13" fmla="*/ 0 h 280"/>
                  <a:gd name="T14" fmla="*/ 800 w 800"/>
                  <a:gd name="T15" fmla="*/ 280 h 2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0" h="280">
                    <a:moveTo>
                      <a:pt x="784" y="280"/>
                    </a:moveTo>
                    <a:cubicBezTo>
                      <a:pt x="792" y="180"/>
                      <a:pt x="800" y="80"/>
                      <a:pt x="688" y="40"/>
                    </a:cubicBezTo>
                    <a:cubicBezTo>
                      <a:pt x="576" y="0"/>
                      <a:pt x="224" y="0"/>
                      <a:pt x="112" y="40"/>
                    </a:cubicBezTo>
                    <a:cubicBezTo>
                      <a:pt x="0" y="80"/>
                      <a:pt x="32" y="248"/>
                      <a:pt x="16" y="2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0" name="Freeform 117"/>
              <p:cNvSpPr>
                <a:spLocks/>
              </p:cNvSpPr>
              <p:nvPr/>
            </p:nvSpPr>
            <p:spPr bwMode="auto">
              <a:xfrm>
                <a:off x="2656" y="1112"/>
                <a:ext cx="2368" cy="328"/>
              </a:xfrm>
              <a:custGeom>
                <a:avLst/>
                <a:gdLst>
                  <a:gd name="T0" fmla="*/ 176 w 2368"/>
                  <a:gd name="T1" fmla="*/ 328 h 328"/>
                  <a:gd name="T2" fmla="*/ 320 w 2368"/>
                  <a:gd name="T3" fmla="*/ 40 h 328"/>
                  <a:gd name="T4" fmla="*/ 2096 w 2368"/>
                  <a:gd name="T5" fmla="*/ 88 h 328"/>
                  <a:gd name="T6" fmla="*/ 1952 w 2368"/>
                  <a:gd name="T7" fmla="*/ 328 h 3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68"/>
                  <a:gd name="T13" fmla="*/ 0 h 328"/>
                  <a:gd name="T14" fmla="*/ 2368 w 2368"/>
                  <a:gd name="T15" fmla="*/ 328 h 3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68" h="328">
                    <a:moveTo>
                      <a:pt x="176" y="328"/>
                    </a:moveTo>
                    <a:cubicBezTo>
                      <a:pt x="88" y="204"/>
                      <a:pt x="0" y="80"/>
                      <a:pt x="320" y="40"/>
                    </a:cubicBezTo>
                    <a:cubicBezTo>
                      <a:pt x="640" y="0"/>
                      <a:pt x="1824" y="40"/>
                      <a:pt x="2096" y="88"/>
                    </a:cubicBezTo>
                    <a:cubicBezTo>
                      <a:pt x="2368" y="136"/>
                      <a:pt x="1976" y="288"/>
                      <a:pt x="1952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1" name="Freeform 123"/>
              <p:cNvSpPr>
                <a:spLocks/>
              </p:cNvSpPr>
              <p:nvPr/>
            </p:nvSpPr>
            <p:spPr bwMode="auto">
              <a:xfrm>
                <a:off x="2976" y="1728"/>
                <a:ext cx="1920" cy="272"/>
              </a:xfrm>
              <a:custGeom>
                <a:avLst/>
                <a:gdLst>
                  <a:gd name="T0" fmla="*/ 0 w 1920"/>
                  <a:gd name="T1" fmla="*/ 0 h 272"/>
                  <a:gd name="T2" fmla="*/ 480 w 1920"/>
                  <a:gd name="T3" fmla="*/ 192 h 272"/>
                  <a:gd name="T4" fmla="*/ 1584 w 1920"/>
                  <a:gd name="T5" fmla="*/ 240 h 272"/>
                  <a:gd name="T6" fmla="*/ 1920 w 1920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0"/>
                  <a:gd name="T13" fmla="*/ 0 h 272"/>
                  <a:gd name="T14" fmla="*/ 1920 w 1920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0" h="272">
                    <a:moveTo>
                      <a:pt x="0" y="0"/>
                    </a:moveTo>
                    <a:cubicBezTo>
                      <a:pt x="108" y="76"/>
                      <a:pt x="216" y="152"/>
                      <a:pt x="480" y="192"/>
                    </a:cubicBezTo>
                    <a:cubicBezTo>
                      <a:pt x="744" y="232"/>
                      <a:pt x="1344" y="272"/>
                      <a:pt x="1584" y="240"/>
                    </a:cubicBezTo>
                    <a:cubicBezTo>
                      <a:pt x="1824" y="208"/>
                      <a:pt x="1864" y="40"/>
                      <a:pt x="192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2" name="Freeform 124"/>
              <p:cNvSpPr>
                <a:spLocks/>
              </p:cNvSpPr>
              <p:nvPr/>
            </p:nvSpPr>
            <p:spPr bwMode="auto">
              <a:xfrm>
                <a:off x="3264" y="1248"/>
                <a:ext cx="960" cy="288"/>
              </a:xfrm>
              <a:custGeom>
                <a:avLst/>
                <a:gdLst>
                  <a:gd name="T0" fmla="*/ 1137 w 928"/>
                  <a:gd name="T1" fmla="*/ 275 h 280"/>
                  <a:gd name="T2" fmla="*/ 901 w 928"/>
                  <a:gd name="T3" fmla="*/ 46 h 280"/>
                  <a:gd name="T4" fmla="*/ 137 w 928"/>
                  <a:gd name="T5" fmla="*/ 46 h 280"/>
                  <a:gd name="T6" fmla="*/ 77 w 928"/>
                  <a:gd name="T7" fmla="*/ 331 h 2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8"/>
                  <a:gd name="T13" fmla="*/ 0 h 280"/>
                  <a:gd name="T14" fmla="*/ 928 w 928"/>
                  <a:gd name="T15" fmla="*/ 280 h 2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8" h="280">
                    <a:moveTo>
                      <a:pt x="928" y="232"/>
                    </a:moveTo>
                    <a:cubicBezTo>
                      <a:pt x="900" y="152"/>
                      <a:pt x="872" y="72"/>
                      <a:pt x="736" y="40"/>
                    </a:cubicBezTo>
                    <a:cubicBezTo>
                      <a:pt x="600" y="8"/>
                      <a:pt x="224" y="0"/>
                      <a:pt x="112" y="40"/>
                    </a:cubicBezTo>
                    <a:cubicBezTo>
                      <a:pt x="0" y="80"/>
                      <a:pt x="72" y="240"/>
                      <a:pt x="64" y="2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3" name="Freeform 126"/>
              <p:cNvSpPr>
                <a:spLocks/>
              </p:cNvSpPr>
              <p:nvPr/>
            </p:nvSpPr>
            <p:spPr bwMode="auto">
              <a:xfrm>
                <a:off x="1528" y="1632"/>
                <a:ext cx="2896" cy="616"/>
              </a:xfrm>
              <a:custGeom>
                <a:avLst/>
                <a:gdLst>
                  <a:gd name="T0" fmla="*/ 2744 w 2896"/>
                  <a:gd name="T1" fmla="*/ 0 h 616"/>
                  <a:gd name="T2" fmla="*/ 2504 w 2896"/>
                  <a:gd name="T3" fmla="*/ 528 h 616"/>
                  <a:gd name="T4" fmla="*/ 392 w 2896"/>
                  <a:gd name="T5" fmla="*/ 528 h 616"/>
                  <a:gd name="T6" fmla="*/ 152 w 2896"/>
                  <a:gd name="T7" fmla="*/ 0 h 6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96"/>
                  <a:gd name="T13" fmla="*/ 0 h 616"/>
                  <a:gd name="T14" fmla="*/ 2896 w 2896"/>
                  <a:gd name="T15" fmla="*/ 616 h 6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96" h="616">
                    <a:moveTo>
                      <a:pt x="2744" y="0"/>
                    </a:moveTo>
                    <a:cubicBezTo>
                      <a:pt x="2820" y="220"/>
                      <a:pt x="2896" y="440"/>
                      <a:pt x="2504" y="528"/>
                    </a:cubicBezTo>
                    <a:cubicBezTo>
                      <a:pt x="2112" y="616"/>
                      <a:pt x="784" y="616"/>
                      <a:pt x="392" y="528"/>
                    </a:cubicBezTo>
                    <a:cubicBezTo>
                      <a:pt x="0" y="440"/>
                      <a:pt x="192" y="88"/>
                      <a:pt x="152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4" name="Freeform 128"/>
              <p:cNvSpPr>
                <a:spLocks/>
              </p:cNvSpPr>
              <p:nvPr/>
            </p:nvSpPr>
            <p:spPr bwMode="auto">
              <a:xfrm>
                <a:off x="3024" y="1608"/>
                <a:ext cx="1200" cy="456"/>
              </a:xfrm>
              <a:custGeom>
                <a:avLst/>
                <a:gdLst>
                  <a:gd name="T0" fmla="*/ 817 w 1296"/>
                  <a:gd name="T1" fmla="*/ 0 h 504"/>
                  <a:gd name="T2" fmla="*/ 695 w 1296"/>
                  <a:gd name="T3" fmla="*/ 237 h 504"/>
                  <a:gd name="T4" fmla="*/ 181 w 1296"/>
                  <a:gd name="T5" fmla="*/ 237 h 504"/>
                  <a:gd name="T6" fmla="*/ 0 w 1296"/>
                  <a:gd name="T7" fmla="*/ 52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6"/>
                  <a:gd name="T13" fmla="*/ 0 h 504"/>
                  <a:gd name="T14" fmla="*/ 1296 w 1296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6" h="504">
                    <a:moveTo>
                      <a:pt x="1296" y="0"/>
                    </a:moveTo>
                    <a:cubicBezTo>
                      <a:pt x="1284" y="180"/>
                      <a:pt x="1272" y="360"/>
                      <a:pt x="1104" y="432"/>
                    </a:cubicBezTo>
                    <a:cubicBezTo>
                      <a:pt x="936" y="504"/>
                      <a:pt x="472" y="488"/>
                      <a:pt x="288" y="432"/>
                    </a:cubicBezTo>
                    <a:cubicBezTo>
                      <a:pt x="104" y="376"/>
                      <a:pt x="48" y="152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5" name="Freeform 138"/>
              <p:cNvSpPr>
                <a:spLocks/>
              </p:cNvSpPr>
              <p:nvPr/>
            </p:nvSpPr>
            <p:spPr bwMode="auto">
              <a:xfrm>
                <a:off x="800" y="816"/>
                <a:ext cx="4976" cy="720"/>
              </a:xfrm>
              <a:custGeom>
                <a:avLst/>
                <a:gdLst>
                  <a:gd name="T0" fmla="*/ 880 w 4976"/>
                  <a:gd name="T1" fmla="*/ 720 h 720"/>
                  <a:gd name="T2" fmla="*/ 592 w 4976"/>
                  <a:gd name="T3" fmla="*/ 96 h 720"/>
                  <a:gd name="T4" fmla="*/ 4432 w 4976"/>
                  <a:gd name="T5" fmla="*/ 144 h 720"/>
                  <a:gd name="T6" fmla="*/ 3856 w 4976"/>
                  <a:gd name="T7" fmla="*/ 672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76"/>
                  <a:gd name="T13" fmla="*/ 0 h 720"/>
                  <a:gd name="T14" fmla="*/ 4976 w 4976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76" h="720">
                    <a:moveTo>
                      <a:pt x="880" y="720"/>
                    </a:moveTo>
                    <a:cubicBezTo>
                      <a:pt x="440" y="456"/>
                      <a:pt x="0" y="192"/>
                      <a:pt x="592" y="96"/>
                    </a:cubicBezTo>
                    <a:cubicBezTo>
                      <a:pt x="1184" y="0"/>
                      <a:pt x="3888" y="48"/>
                      <a:pt x="4432" y="144"/>
                    </a:cubicBezTo>
                    <a:cubicBezTo>
                      <a:pt x="4976" y="240"/>
                      <a:pt x="3952" y="584"/>
                      <a:pt x="3856" y="67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66" name="Freeform 140"/>
              <p:cNvSpPr>
                <a:spLocks/>
              </p:cNvSpPr>
              <p:nvPr/>
            </p:nvSpPr>
            <p:spPr bwMode="auto">
              <a:xfrm>
                <a:off x="1336" y="1032"/>
                <a:ext cx="1496" cy="504"/>
              </a:xfrm>
              <a:custGeom>
                <a:avLst/>
                <a:gdLst>
                  <a:gd name="T0" fmla="*/ 1496 w 1496"/>
                  <a:gd name="T1" fmla="*/ 456 h 504"/>
                  <a:gd name="T2" fmla="*/ 1256 w 1496"/>
                  <a:gd name="T3" fmla="*/ 72 h 504"/>
                  <a:gd name="T4" fmla="*/ 152 w 1496"/>
                  <a:gd name="T5" fmla="*/ 72 h 504"/>
                  <a:gd name="T6" fmla="*/ 344 w 1496"/>
                  <a:gd name="T7" fmla="*/ 504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96"/>
                  <a:gd name="T13" fmla="*/ 0 h 504"/>
                  <a:gd name="T14" fmla="*/ 1496 w 1496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96" h="504">
                    <a:moveTo>
                      <a:pt x="1496" y="456"/>
                    </a:moveTo>
                    <a:cubicBezTo>
                      <a:pt x="1488" y="296"/>
                      <a:pt x="1480" y="136"/>
                      <a:pt x="1256" y="72"/>
                    </a:cubicBezTo>
                    <a:cubicBezTo>
                      <a:pt x="1032" y="8"/>
                      <a:pt x="304" y="0"/>
                      <a:pt x="152" y="72"/>
                    </a:cubicBezTo>
                    <a:cubicBezTo>
                      <a:pt x="0" y="144"/>
                      <a:pt x="312" y="432"/>
                      <a:pt x="344" y="5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013" name="Freeform 141"/>
          <p:cNvSpPr>
            <a:spLocks/>
          </p:cNvSpPr>
          <p:nvPr/>
        </p:nvSpPr>
        <p:spPr bwMode="auto">
          <a:xfrm>
            <a:off x="2730500" y="2984500"/>
            <a:ext cx="2755900" cy="711200"/>
          </a:xfrm>
          <a:custGeom>
            <a:avLst/>
            <a:gdLst>
              <a:gd name="T0" fmla="*/ 2147483647 w 1736"/>
              <a:gd name="T1" fmla="*/ 0 h 448"/>
              <a:gd name="T2" fmla="*/ 2147483647 w 1736"/>
              <a:gd name="T3" fmla="*/ 2147483647 h 448"/>
              <a:gd name="T4" fmla="*/ 2147483647 w 1736"/>
              <a:gd name="T5" fmla="*/ 2147483647 h 448"/>
              <a:gd name="T6" fmla="*/ 2147483647 w 1736"/>
              <a:gd name="T7" fmla="*/ 0 h 448"/>
              <a:gd name="T8" fmla="*/ 0 60000 65536"/>
              <a:gd name="T9" fmla="*/ 0 60000 65536"/>
              <a:gd name="T10" fmla="*/ 0 60000 65536"/>
              <a:gd name="T11" fmla="*/ 0 60000 65536"/>
              <a:gd name="T12" fmla="*/ 0 w 1736"/>
              <a:gd name="T13" fmla="*/ 0 h 448"/>
              <a:gd name="T14" fmla="*/ 1736 w 1736"/>
              <a:gd name="T15" fmla="*/ 448 h 4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36" h="448">
                <a:moveTo>
                  <a:pt x="8" y="0"/>
                </a:moveTo>
                <a:cubicBezTo>
                  <a:pt x="4" y="160"/>
                  <a:pt x="0" y="320"/>
                  <a:pt x="248" y="384"/>
                </a:cubicBezTo>
                <a:cubicBezTo>
                  <a:pt x="496" y="448"/>
                  <a:pt x="1256" y="448"/>
                  <a:pt x="1496" y="384"/>
                </a:cubicBezTo>
                <a:cubicBezTo>
                  <a:pt x="1736" y="320"/>
                  <a:pt x="1656" y="64"/>
                  <a:pt x="1688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143"/>
          <p:cNvGrpSpPr>
            <a:grpSpLocks/>
          </p:cNvGrpSpPr>
          <p:nvPr/>
        </p:nvGrpSpPr>
        <p:grpSpPr bwMode="auto">
          <a:xfrm>
            <a:off x="457200" y="1295400"/>
            <a:ext cx="8305800" cy="304800"/>
            <a:chOff x="288" y="672"/>
            <a:chExt cx="5232" cy="192"/>
          </a:xfrm>
        </p:grpSpPr>
        <p:grpSp>
          <p:nvGrpSpPr>
            <p:cNvPr id="99425" name="Group 18"/>
            <p:cNvGrpSpPr>
              <a:grpSpLocks/>
            </p:cNvGrpSpPr>
            <p:nvPr/>
          </p:nvGrpSpPr>
          <p:grpSpPr bwMode="auto">
            <a:xfrm>
              <a:off x="288" y="672"/>
              <a:ext cx="912" cy="192"/>
              <a:chOff x="288" y="672"/>
              <a:chExt cx="912" cy="192"/>
            </a:xfrm>
          </p:grpSpPr>
          <p:sp>
            <p:nvSpPr>
              <p:cNvPr id="99454" name="Line 9"/>
              <p:cNvSpPr>
                <a:spLocks noChangeShapeType="1"/>
              </p:cNvSpPr>
              <p:nvPr/>
            </p:nvSpPr>
            <p:spPr bwMode="auto">
              <a:xfrm>
                <a:off x="288" y="76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55" name="Line 10"/>
              <p:cNvSpPr>
                <a:spLocks noChangeShapeType="1"/>
              </p:cNvSpPr>
              <p:nvPr/>
            </p:nvSpPr>
            <p:spPr bwMode="auto">
              <a:xfrm>
                <a:off x="624" y="67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56" name="Line 11"/>
              <p:cNvSpPr>
                <a:spLocks noChangeShapeType="1"/>
              </p:cNvSpPr>
              <p:nvPr/>
            </p:nvSpPr>
            <p:spPr bwMode="auto">
              <a:xfrm>
                <a:off x="86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9426" name="Line 12"/>
            <p:cNvSpPr>
              <a:spLocks noChangeShapeType="1"/>
            </p:cNvSpPr>
            <p:nvPr/>
          </p:nvSpPr>
          <p:spPr bwMode="auto">
            <a:xfrm>
              <a:off x="1200" y="672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27" name="Line 13"/>
            <p:cNvSpPr>
              <a:spLocks noChangeShapeType="1"/>
            </p:cNvSpPr>
            <p:nvPr/>
          </p:nvSpPr>
          <p:spPr bwMode="auto">
            <a:xfrm>
              <a:off x="1200" y="864"/>
              <a:ext cx="4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28" name="Line 14"/>
            <p:cNvSpPr>
              <a:spLocks noChangeShapeType="1"/>
            </p:cNvSpPr>
            <p:nvPr/>
          </p:nvSpPr>
          <p:spPr bwMode="auto">
            <a:xfrm>
              <a:off x="1248" y="768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29" name="Line 15"/>
            <p:cNvSpPr>
              <a:spLocks noChangeShapeType="1"/>
            </p:cNvSpPr>
            <p:nvPr/>
          </p:nvSpPr>
          <p:spPr bwMode="auto">
            <a:xfrm>
              <a:off x="1632" y="672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30" name="Line 16"/>
            <p:cNvSpPr>
              <a:spLocks noChangeShapeType="1"/>
            </p:cNvSpPr>
            <p:nvPr/>
          </p:nvSpPr>
          <p:spPr bwMode="auto">
            <a:xfrm>
              <a:off x="1776" y="864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431" name="Group 23"/>
            <p:cNvGrpSpPr>
              <a:grpSpLocks/>
            </p:cNvGrpSpPr>
            <p:nvPr/>
          </p:nvGrpSpPr>
          <p:grpSpPr bwMode="auto">
            <a:xfrm>
              <a:off x="1920" y="672"/>
              <a:ext cx="576" cy="192"/>
              <a:chOff x="1920" y="672"/>
              <a:chExt cx="576" cy="192"/>
            </a:xfrm>
          </p:grpSpPr>
          <p:sp>
            <p:nvSpPr>
              <p:cNvPr id="99450" name="Line 19"/>
              <p:cNvSpPr>
                <a:spLocks noChangeShapeType="1"/>
              </p:cNvSpPr>
              <p:nvPr/>
            </p:nvSpPr>
            <p:spPr bwMode="auto">
              <a:xfrm>
                <a:off x="1920" y="67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51" name="Line 20"/>
              <p:cNvSpPr>
                <a:spLocks noChangeShapeType="1"/>
              </p:cNvSpPr>
              <p:nvPr/>
            </p:nvSpPr>
            <p:spPr bwMode="auto">
              <a:xfrm>
                <a:off x="1920" y="86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52" name="Line 21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53" name="Line 22"/>
              <p:cNvSpPr>
                <a:spLocks noChangeShapeType="1"/>
              </p:cNvSpPr>
              <p:nvPr/>
            </p:nvSpPr>
            <p:spPr bwMode="auto">
              <a:xfrm>
                <a:off x="2400" y="672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9432" name="Line 24"/>
            <p:cNvSpPr>
              <a:spLocks noChangeShapeType="1"/>
            </p:cNvSpPr>
            <p:nvPr/>
          </p:nvSpPr>
          <p:spPr bwMode="auto">
            <a:xfrm>
              <a:off x="2496" y="672"/>
              <a:ext cx="5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33" name="Line 25"/>
            <p:cNvSpPr>
              <a:spLocks noChangeShapeType="1"/>
            </p:cNvSpPr>
            <p:nvPr/>
          </p:nvSpPr>
          <p:spPr bwMode="auto">
            <a:xfrm>
              <a:off x="2496" y="768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34" name="Line 26"/>
            <p:cNvSpPr>
              <a:spLocks noChangeShapeType="1"/>
            </p:cNvSpPr>
            <p:nvPr/>
          </p:nvSpPr>
          <p:spPr bwMode="auto">
            <a:xfrm>
              <a:off x="2592" y="864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435" name="Line 27"/>
            <p:cNvSpPr>
              <a:spLocks noChangeShapeType="1"/>
            </p:cNvSpPr>
            <p:nvPr/>
          </p:nvSpPr>
          <p:spPr bwMode="auto">
            <a:xfrm>
              <a:off x="2880" y="768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436" name="Group 42"/>
            <p:cNvGrpSpPr>
              <a:grpSpLocks/>
            </p:cNvGrpSpPr>
            <p:nvPr/>
          </p:nvGrpSpPr>
          <p:grpSpPr bwMode="auto">
            <a:xfrm>
              <a:off x="3216" y="672"/>
              <a:ext cx="768" cy="192"/>
              <a:chOff x="3216" y="672"/>
              <a:chExt cx="768" cy="192"/>
            </a:xfrm>
          </p:grpSpPr>
          <p:sp>
            <p:nvSpPr>
              <p:cNvPr id="99446" name="Line 28"/>
              <p:cNvSpPr>
                <a:spLocks noChangeShapeType="1"/>
              </p:cNvSpPr>
              <p:nvPr/>
            </p:nvSpPr>
            <p:spPr bwMode="auto">
              <a:xfrm>
                <a:off x="3216" y="768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7" name="Line 29"/>
              <p:cNvSpPr>
                <a:spLocks noChangeShapeType="1"/>
              </p:cNvSpPr>
              <p:nvPr/>
            </p:nvSpPr>
            <p:spPr bwMode="auto">
              <a:xfrm>
                <a:off x="3312" y="672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8" name="Line 30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9" name="Line 31"/>
              <p:cNvSpPr>
                <a:spLocks noChangeShapeType="1"/>
              </p:cNvSpPr>
              <p:nvPr/>
            </p:nvSpPr>
            <p:spPr bwMode="auto">
              <a:xfrm>
                <a:off x="3840" y="76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37" name="Group 43"/>
            <p:cNvGrpSpPr>
              <a:grpSpLocks/>
            </p:cNvGrpSpPr>
            <p:nvPr/>
          </p:nvGrpSpPr>
          <p:grpSpPr bwMode="auto">
            <a:xfrm>
              <a:off x="3984" y="672"/>
              <a:ext cx="720" cy="192"/>
              <a:chOff x="3984" y="672"/>
              <a:chExt cx="720" cy="192"/>
            </a:xfrm>
          </p:grpSpPr>
          <p:sp>
            <p:nvSpPr>
              <p:cNvPr id="99442" name="Line 33"/>
              <p:cNvSpPr>
                <a:spLocks noChangeShapeType="1"/>
              </p:cNvSpPr>
              <p:nvPr/>
            </p:nvSpPr>
            <p:spPr bwMode="auto">
              <a:xfrm>
                <a:off x="3984" y="768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3" name="Line 34"/>
              <p:cNvSpPr>
                <a:spLocks noChangeShapeType="1"/>
              </p:cNvSpPr>
              <p:nvPr/>
            </p:nvSpPr>
            <p:spPr bwMode="auto">
              <a:xfrm>
                <a:off x="398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4" name="Line 35"/>
              <p:cNvSpPr>
                <a:spLocks noChangeShapeType="1"/>
              </p:cNvSpPr>
              <p:nvPr/>
            </p:nvSpPr>
            <p:spPr bwMode="auto">
              <a:xfrm>
                <a:off x="4176" y="672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5" name="Line 38"/>
              <p:cNvSpPr>
                <a:spLocks noChangeShapeType="1"/>
              </p:cNvSpPr>
              <p:nvPr/>
            </p:nvSpPr>
            <p:spPr bwMode="auto">
              <a:xfrm>
                <a:off x="4560" y="864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9438" name="Group 45"/>
            <p:cNvGrpSpPr>
              <a:grpSpLocks/>
            </p:cNvGrpSpPr>
            <p:nvPr/>
          </p:nvGrpSpPr>
          <p:grpSpPr bwMode="auto">
            <a:xfrm>
              <a:off x="4704" y="672"/>
              <a:ext cx="816" cy="192"/>
              <a:chOff x="4704" y="672"/>
              <a:chExt cx="816" cy="192"/>
            </a:xfrm>
          </p:grpSpPr>
          <p:sp>
            <p:nvSpPr>
              <p:cNvPr id="99439" name="Line 36"/>
              <p:cNvSpPr>
                <a:spLocks noChangeShapeType="1"/>
              </p:cNvSpPr>
              <p:nvPr/>
            </p:nvSpPr>
            <p:spPr bwMode="auto">
              <a:xfrm>
                <a:off x="4704" y="672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0" name="Line 39"/>
              <p:cNvSpPr>
                <a:spLocks noChangeShapeType="1"/>
              </p:cNvSpPr>
              <p:nvPr/>
            </p:nvSpPr>
            <p:spPr bwMode="auto">
              <a:xfrm>
                <a:off x="4704" y="86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441" name="Line 44"/>
              <p:cNvSpPr>
                <a:spLocks noChangeShapeType="1"/>
              </p:cNvSpPr>
              <p:nvPr/>
            </p:nvSpPr>
            <p:spPr bwMode="auto">
              <a:xfrm>
                <a:off x="4896" y="768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" name="Group 209"/>
          <p:cNvGrpSpPr>
            <a:grpSpLocks/>
          </p:cNvGrpSpPr>
          <p:nvPr/>
        </p:nvGrpSpPr>
        <p:grpSpPr bwMode="auto">
          <a:xfrm>
            <a:off x="1066800" y="2679700"/>
            <a:ext cx="7391400" cy="533400"/>
            <a:chOff x="672" y="1440"/>
            <a:chExt cx="4656" cy="336"/>
          </a:xfrm>
        </p:grpSpPr>
        <p:sp>
          <p:nvSpPr>
            <p:cNvPr id="99406" name="Oval 85"/>
            <p:cNvSpPr>
              <a:spLocks noChangeArrowheads="1"/>
            </p:cNvSpPr>
            <p:nvPr/>
          </p:nvSpPr>
          <p:spPr bwMode="auto">
            <a:xfrm>
              <a:off x="2784" y="1440"/>
              <a:ext cx="96" cy="96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9407" name="Group 207"/>
            <p:cNvGrpSpPr>
              <a:grpSpLocks/>
            </p:cNvGrpSpPr>
            <p:nvPr/>
          </p:nvGrpSpPr>
          <p:grpSpPr bwMode="auto">
            <a:xfrm>
              <a:off x="672" y="1440"/>
              <a:ext cx="4656" cy="336"/>
              <a:chOff x="672" y="1440"/>
              <a:chExt cx="4656" cy="336"/>
            </a:xfrm>
          </p:grpSpPr>
          <p:grpSp>
            <p:nvGrpSpPr>
              <p:cNvPr id="99408" name="Group 206"/>
              <p:cNvGrpSpPr>
                <a:grpSpLocks/>
              </p:cNvGrpSpPr>
              <p:nvPr/>
            </p:nvGrpSpPr>
            <p:grpSpPr bwMode="auto">
              <a:xfrm>
                <a:off x="672" y="1440"/>
                <a:ext cx="4656" cy="336"/>
                <a:chOff x="672" y="1440"/>
                <a:chExt cx="4656" cy="336"/>
              </a:xfrm>
            </p:grpSpPr>
            <p:grpSp>
              <p:nvGrpSpPr>
                <p:cNvPr id="99410" name="Group 205"/>
                <p:cNvGrpSpPr>
                  <a:grpSpLocks/>
                </p:cNvGrpSpPr>
                <p:nvPr/>
              </p:nvGrpSpPr>
              <p:grpSpPr bwMode="auto">
                <a:xfrm>
                  <a:off x="672" y="1440"/>
                  <a:ext cx="4656" cy="336"/>
                  <a:chOff x="672" y="1440"/>
                  <a:chExt cx="4656" cy="336"/>
                </a:xfrm>
              </p:grpSpPr>
              <p:sp>
                <p:nvSpPr>
                  <p:cNvPr id="99412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44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672" y="1536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1632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5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536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6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144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7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168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8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1536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1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536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2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144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2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1536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22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1632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23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4896" y="1632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424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5232" y="1536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9411" name="Oval 90"/>
                <p:cNvSpPr>
                  <a:spLocks noChangeArrowheads="1"/>
                </p:cNvSpPr>
                <p:nvPr/>
              </p:nvSpPr>
              <p:spPr bwMode="auto">
                <a:xfrm>
                  <a:off x="4560" y="1440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9409" name="Oval 86"/>
              <p:cNvSpPr>
                <a:spLocks noChangeArrowheads="1"/>
              </p:cNvSpPr>
              <p:nvPr/>
            </p:nvSpPr>
            <p:spPr bwMode="auto">
              <a:xfrm>
                <a:off x="2928" y="1632"/>
                <a:ext cx="96" cy="9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1" name="Group 307"/>
          <p:cNvGrpSpPr>
            <a:grpSpLocks/>
          </p:cNvGrpSpPr>
          <p:nvPr/>
        </p:nvGrpSpPr>
        <p:grpSpPr bwMode="auto">
          <a:xfrm>
            <a:off x="457200" y="609600"/>
            <a:ext cx="8305800" cy="533400"/>
            <a:chOff x="288" y="0"/>
            <a:chExt cx="5232" cy="336"/>
          </a:xfrm>
        </p:grpSpPr>
        <p:grpSp>
          <p:nvGrpSpPr>
            <p:cNvPr id="99395" name="Group 142"/>
            <p:cNvGrpSpPr>
              <a:grpSpLocks/>
            </p:cNvGrpSpPr>
            <p:nvPr/>
          </p:nvGrpSpPr>
          <p:grpSpPr bwMode="auto">
            <a:xfrm>
              <a:off x="288" y="192"/>
              <a:ext cx="5232" cy="144"/>
              <a:chOff x="288" y="432"/>
              <a:chExt cx="5232" cy="144"/>
            </a:xfrm>
          </p:grpSpPr>
          <p:sp>
            <p:nvSpPr>
              <p:cNvPr id="99399" name="Rectangle 2"/>
              <p:cNvSpPr>
                <a:spLocks noChangeArrowheads="1"/>
              </p:cNvSpPr>
              <p:nvPr/>
            </p:nvSpPr>
            <p:spPr bwMode="auto">
              <a:xfrm>
                <a:off x="288" y="432"/>
                <a:ext cx="912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00" name="Rectangle 3"/>
              <p:cNvSpPr>
                <a:spLocks noChangeArrowheads="1"/>
              </p:cNvSpPr>
              <p:nvPr/>
            </p:nvSpPr>
            <p:spPr bwMode="auto">
              <a:xfrm>
                <a:off x="1200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01" name="Rectangle 4"/>
              <p:cNvSpPr>
                <a:spLocks noChangeArrowheads="1"/>
              </p:cNvSpPr>
              <p:nvPr/>
            </p:nvSpPr>
            <p:spPr bwMode="auto">
              <a:xfrm>
                <a:off x="1920" y="432"/>
                <a:ext cx="576" cy="144"/>
              </a:xfrm>
              <a:prstGeom prst="rect">
                <a:avLst/>
              </a:prstGeom>
              <a:solidFill>
                <a:srgbClr val="99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02" name="Rectangle 5"/>
              <p:cNvSpPr>
                <a:spLocks noChangeArrowheads="1"/>
              </p:cNvSpPr>
              <p:nvPr/>
            </p:nvSpPr>
            <p:spPr bwMode="auto">
              <a:xfrm>
                <a:off x="2496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03" name="Rectangle 6"/>
              <p:cNvSpPr>
                <a:spLocks noChangeArrowheads="1"/>
              </p:cNvSpPr>
              <p:nvPr/>
            </p:nvSpPr>
            <p:spPr bwMode="auto">
              <a:xfrm>
                <a:off x="3216" y="432"/>
                <a:ext cx="768" cy="144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04" name="Rectangle 7"/>
              <p:cNvSpPr>
                <a:spLocks noChangeArrowheads="1"/>
              </p:cNvSpPr>
              <p:nvPr/>
            </p:nvSpPr>
            <p:spPr bwMode="auto">
              <a:xfrm>
                <a:off x="4704" y="432"/>
                <a:ext cx="816" cy="1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05" name="Rectangle 8"/>
              <p:cNvSpPr>
                <a:spLocks noChangeArrowheads="1"/>
              </p:cNvSpPr>
              <p:nvPr/>
            </p:nvSpPr>
            <p:spPr bwMode="auto">
              <a:xfrm>
                <a:off x="3984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9396" name="Text Box 193"/>
            <p:cNvSpPr txBox="1">
              <a:spLocks noChangeArrowheads="1"/>
            </p:cNvSpPr>
            <p:nvPr/>
          </p:nvSpPr>
          <p:spPr bwMode="auto">
            <a:xfrm>
              <a:off x="1248" y="9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99397" name="Text Box 194"/>
            <p:cNvSpPr txBox="1">
              <a:spLocks noChangeArrowheads="1"/>
            </p:cNvSpPr>
            <p:nvPr/>
          </p:nvSpPr>
          <p:spPr bwMode="auto">
            <a:xfrm>
              <a:off x="2572" y="9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99398" name="Text Box 195"/>
            <p:cNvSpPr txBox="1">
              <a:spLocks noChangeArrowheads="1"/>
            </p:cNvSpPr>
            <p:nvPr/>
          </p:nvSpPr>
          <p:spPr bwMode="auto">
            <a:xfrm>
              <a:off x="4080" y="0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</p:grpSp>
      <p:grpSp>
        <p:nvGrpSpPr>
          <p:cNvPr id="100353" name="Group 303"/>
          <p:cNvGrpSpPr>
            <a:grpSpLocks/>
          </p:cNvGrpSpPr>
          <p:nvPr/>
        </p:nvGrpSpPr>
        <p:grpSpPr bwMode="auto">
          <a:xfrm>
            <a:off x="1143000" y="4775200"/>
            <a:ext cx="7188200" cy="1778000"/>
            <a:chOff x="736" y="2856"/>
            <a:chExt cx="4528" cy="1120"/>
          </a:xfrm>
        </p:grpSpPr>
        <p:sp>
          <p:nvSpPr>
            <p:cNvPr id="99380" name="Line 256"/>
            <p:cNvSpPr>
              <a:spLocks noChangeShapeType="1"/>
            </p:cNvSpPr>
            <p:nvPr/>
          </p:nvSpPr>
          <p:spPr bwMode="auto">
            <a:xfrm flipV="1">
              <a:off x="2960" y="3312"/>
              <a:ext cx="384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1" name="Line 257"/>
            <p:cNvSpPr>
              <a:spLocks noChangeShapeType="1"/>
            </p:cNvSpPr>
            <p:nvPr/>
          </p:nvSpPr>
          <p:spPr bwMode="auto">
            <a:xfrm flipV="1">
              <a:off x="3392" y="3216"/>
              <a:ext cx="288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2" name="Line 260"/>
            <p:cNvSpPr>
              <a:spLocks noChangeShapeType="1"/>
            </p:cNvSpPr>
            <p:nvPr/>
          </p:nvSpPr>
          <p:spPr bwMode="auto">
            <a:xfrm flipV="1">
              <a:off x="4016" y="3312"/>
              <a:ext cx="192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3" name="Line 261"/>
            <p:cNvSpPr>
              <a:spLocks noChangeShapeType="1"/>
            </p:cNvSpPr>
            <p:nvPr/>
          </p:nvSpPr>
          <p:spPr bwMode="auto">
            <a:xfrm>
              <a:off x="3680" y="3216"/>
              <a:ext cx="384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4" name="Line 262"/>
            <p:cNvSpPr>
              <a:spLocks noChangeShapeType="1"/>
            </p:cNvSpPr>
            <p:nvPr/>
          </p:nvSpPr>
          <p:spPr bwMode="auto">
            <a:xfrm>
              <a:off x="4592" y="3216"/>
              <a:ext cx="336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5" name="Freeform 267"/>
            <p:cNvSpPr>
              <a:spLocks/>
            </p:cNvSpPr>
            <p:nvPr/>
          </p:nvSpPr>
          <p:spPr bwMode="auto">
            <a:xfrm>
              <a:off x="1224" y="3408"/>
              <a:ext cx="1792" cy="168"/>
            </a:xfrm>
            <a:custGeom>
              <a:avLst/>
              <a:gdLst>
                <a:gd name="T0" fmla="*/ 56 w 1792"/>
                <a:gd name="T1" fmla="*/ 0 h 168"/>
                <a:gd name="T2" fmla="*/ 248 w 1792"/>
                <a:gd name="T3" fmla="*/ 144 h 168"/>
                <a:gd name="T4" fmla="*/ 1544 w 1792"/>
                <a:gd name="T5" fmla="*/ 144 h 168"/>
                <a:gd name="T6" fmla="*/ 1736 w 1792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2"/>
                <a:gd name="T13" fmla="*/ 0 h 168"/>
                <a:gd name="T14" fmla="*/ 1792 w 1792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2" h="168">
                  <a:moveTo>
                    <a:pt x="56" y="0"/>
                  </a:moveTo>
                  <a:cubicBezTo>
                    <a:pt x="28" y="60"/>
                    <a:pt x="0" y="120"/>
                    <a:pt x="248" y="144"/>
                  </a:cubicBezTo>
                  <a:cubicBezTo>
                    <a:pt x="496" y="168"/>
                    <a:pt x="1296" y="168"/>
                    <a:pt x="1544" y="144"/>
                  </a:cubicBezTo>
                  <a:cubicBezTo>
                    <a:pt x="1792" y="120"/>
                    <a:pt x="1704" y="24"/>
                    <a:pt x="1736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6" name="Freeform 271"/>
            <p:cNvSpPr>
              <a:spLocks/>
            </p:cNvSpPr>
            <p:nvPr/>
          </p:nvSpPr>
          <p:spPr bwMode="auto">
            <a:xfrm>
              <a:off x="1512" y="3360"/>
              <a:ext cx="2896" cy="616"/>
            </a:xfrm>
            <a:custGeom>
              <a:avLst/>
              <a:gdLst>
                <a:gd name="T0" fmla="*/ 2744 w 2896"/>
                <a:gd name="T1" fmla="*/ 0 h 616"/>
                <a:gd name="T2" fmla="*/ 2504 w 2896"/>
                <a:gd name="T3" fmla="*/ 528 h 616"/>
                <a:gd name="T4" fmla="*/ 392 w 2896"/>
                <a:gd name="T5" fmla="*/ 528 h 616"/>
                <a:gd name="T6" fmla="*/ 152 w 2896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96"/>
                <a:gd name="T13" fmla="*/ 0 h 616"/>
                <a:gd name="T14" fmla="*/ 2896 w 2896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96" h="616">
                  <a:moveTo>
                    <a:pt x="2744" y="0"/>
                  </a:moveTo>
                  <a:cubicBezTo>
                    <a:pt x="2820" y="220"/>
                    <a:pt x="2896" y="440"/>
                    <a:pt x="2504" y="528"/>
                  </a:cubicBezTo>
                  <a:cubicBezTo>
                    <a:pt x="2112" y="616"/>
                    <a:pt x="784" y="616"/>
                    <a:pt x="392" y="528"/>
                  </a:cubicBezTo>
                  <a:cubicBezTo>
                    <a:pt x="0" y="440"/>
                    <a:pt x="192" y="88"/>
                    <a:pt x="152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7" name="Line 263"/>
            <p:cNvSpPr>
              <a:spLocks noChangeShapeType="1"/>
            </p:cNvSpPr>
            <p:nvPr/>
          </p:nvSpPr>
          <p:spPr bwMode="auto">
            <a:xfrm flipV="1">
              <a:off x="4928" y="3320"/>
              <a:ext cx="336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8" name="Line 252"/>
            <p:cNvSpPr>
              <a:spLocks noChangeShapeType="1"/>
            </p:cNvSpPr>
            <p:nvPr/>
          </p:nvSpPr>
          <p:spPr bwMode="auto">
            <a:xfrm>
              <a:off x="2032" y="3232"/>
              <a:ext cx="144" cy="19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89" name="Line 253"/>
            <p:cNvSpPr>
              <a:spLocks noChangeShapeType="1"/>
            </p:cNvSpPr>
            <p:nvPr/>
          </p:nvSpPr>
          <p:spPr bwMode="auto">
            <a:xfrm flipV="1">
              <a:off x="2176" y="3328"/>
              <a:ext cx="288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90" name="Line 254"/>
            <p:cNvSpPr>
              <a:spLocks noChangeShapeType="1"/>
            </p:cNvSpPr>
            <p:nvPr/>
          </p:nvSpPr>
          <p:spPr bwMode="auto">
            <a:xfrm flipV="1">
              <a:off x="2560" y="3232"/>
              <a:ext cx="336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91" name="Freeform 268"/>
            <p:cNvSpPr>
              <a:spLocks/>
            </p:cNvSpPr>
            <p:nvPr/>
          </p:nvSpPr>
          <p:spPr bwMode="auto">
            <a:xfrm>
              <a:off x="2672" y="2856"/>
              <a:ext cx="2368" cy="328"/>
            </a:xfrm>
            <a:custGeom>
              <a:avLst/>
              <a:gdLst>
                <a:gd name="T0" fmla="*/ 176 w 2368"/>
                <a:gd name="T1" fmla="*/ 328 h 328"/>
                <a:gd name="T2" fmla="*/ 320 w 2368"/>
                <a:gd name="T3" fmla="*/ 40 h 328"/>
                <a:gd name="T4" fmla="*/ 2096 w 2368"/>
                <a:gd name="T5" fmla="*/ 88 h 328"/>
                <a:gd name="T6" fmla="*/ 1952 w 2368"/>
                <a:gd name="T7" fmla="*/ 328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68"/>
                <a:gd name="T13" fmla="*/ 0 h 328"/>
                <a:gd name="T14" fmla="*/ 2368 w 2368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68" h="328">
                  <a:moveTo>
                    <a:pt x="176" y="328"/>
                  </a:moveTo>
                  <a:cubicBezTo>
                    <a:pt x="88" y="204"/>
                    <a:pt x="0" y="80"/>
                    <a:pt x="320" y="40"/>
                  </a:cubicBezTo>
                  <a:cubicBezTo>
                    <a:pt x="640" y="0"/>
                    <a:pt x="1824" y="40"/>
                    <a:pt x="2096" y="88"/>
                  </a:cubicBezTo>
                  <a:cubicBezTo>
                    <a:pt x="2368" y="136"/>
                    <a:pt x="1976" y="288"/>
                    <a:pt x="1952" y="328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92" name="Freeform 249"/>
            <p:cNvSpPr>
              <a:spLocks/>
            </p:cNvSpPr>
            <p:nvPr/>
          </p:nvSpPr>
          <p:spPr bwMode="auto">
            <a:xfrm>
              <a:off x="1696" y="2984"/>
              <a:ext cx="336" cy="296"/>
            </a:xfrm>
            <a:custGeom>
              <a:avLst/>
              <a:gdLst>
                <a:gd name="T0" fmla="*/ 0 w 336"/>
                <a:gd name="T1" fmla="*/ 296 h 296"/>
                <a:gd name="T2" fmla="*/ 96 w 336"/>
                <a:gd name="T3" fmla="*/ 8 h 296"/>
                <a:gd name="T4" fmla="*/ 336 w 336"/>
                <a:gd name="T5" fmla="*/ 248 h 296"/>
                <a:gd name="T6" fmla="*/ 0 60000 65536"/>
                <a:gd name="T7" fmla="*/ 0 60000 65536"/>
                <a:gd name="T8" fmla="*/ 0 60000 65536"/>
                <a:gd name="T9" fmla="*/ 0 w 336"/>
                <a:gd name="T10" fmla="*/ 0 h 296"/>
                <a:gd name="T11" fmla="*/ 336 w 336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296">
                  <a:moveTo>
                    <a:pt x="0" y="296"/>
                  </a:moveTo>
                  <a:cubicBezTo>
                    <a:pt x="20" y="156"/>
                    <a:pt x="40" y="16"/>
                    <a:pt x="96" y="8"/>
                  </a:cubicBezTo>
                  <a:cubicBezTo>
                    <a:pt x="152" y="0"/>
                    <a:pt x="296" y="208"/>
                    <a:pt x="336" y="248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93" name="Line 250"/>
            <p:cNvSpPr>
              <a:spLocks noChangeShapeType="1"/>
            </p:cNvSpPr>
            <p:nvPr/>
          </p:nvSpPr>
          <p:spPr bwMode="auto">
            <a:xfrm>
              <a:off x="1168" y="3272"/>
              <a:ext cx="144" cy="14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394" name="Line 251"/>
            <p:cNvSpPr>
              <a:spLocks noChangeShapeType="1"/>
            </p:cNvSpPr>
            <p:nvPr/>
          </p:nvSpPr>
          <p:spPr bwMode="auto">
            <a:xfrm flipV="1">
              <a:off x="736" y="3224"/>
              <a:ext cx="336" cy="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354" name="Group 324"/>
          <p:cNvGrpSpPr>
            <a:grpSpLocks/>
          </p:cNvGrpSpPr>
          <p:nvPr/>
        </p:nvGrpSpPr>
        <p:grpSpPr bwMode="auto">
          <a:xfrm>
            <a:off x="1244600" y="4279900"/>
            <a:ext cx="7899400" cy="2032000"/>
            <a:chOff x="784" y="2400"/>
            <a:chExt cx="4976" cy="1280"/>
          </a:xfrm>
        </p:grpSpPr>
        <p:sp>
          <p:nvSpPr>
            <p:cNvPr id="99369" name="Line 255"/>
            <p:cNvSpPr>
              <a:spLocks noChangeShapeType="1"/>
            </p:cNvSpPr>
            <p:nvPr/>
          </p:nvSpPr>
          <p:spPr bwMode="auto">
            <a:xfrm>
              <a:off x="2848" y="3088"/>
              <a:ext cx="144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370" name="Group 304"/>
            <p:cNvGrpSpPr>
              <a:grpSpLocks/>
            </p:cNvGrpSpPr>
            <p:nvPr/>
          </p:nvGrpSpPr>
          <p:grpSpPr bwMode="auto">
            <a:xfrm>
              <a:off x="784" y="2400"/>
              <a:ext cx="4976" cy="1280"/>
              <a:chOff x="784" y="2544"/>
              <a:chExt cx="4976" cy="1280"/>
            </a:xfrm>
          </p:grpSpPr>
          <p:sp>
            <p:nvSpPr>
              <p:cNvPr id="99371" name="Freeform 273"/>
              <p:cNvSpPr>
                <a:spLocks/>
              </p:cNvSpPr>
              <p:nvPr/>
            </p:nvSpPr>
            <p:spPr bwMode="auto">
              <a:xfrm>
                <a:off x="784" y="2544"/>
                <a:ext cx="4976" cy="720"/>
              </a:xfrm>
              <a:custGeom>
                <a:avLst/>
                <a:gdLst>
                  <a:gd name="T0" fmla="*/ 880 w 4976"/>
                  <a:gd name="T1" fmla="*/ 720 h 720"/>
                  <a:gd name="T2" fmla="*/ 592 w 4976"/>
                  <a:gd name="T3" fmla="*/ 96 h 720"/>
                  <a:gd name="T4" fmla="*/ 4432 w 4976"/>
                  <a:gd name="T5" fmla="*/ 144 h 720"/>
                  <a:gd name="T6" fmla="*/ 3856 w 4976"/>
                  <a:gd name="T7" fmla="*/ 672 h 7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76"/>
                  <a:gd name="T13" fmla="*/ 0 h 720"/>
                  <a:gd name="T14" fmla="*/ 4976 w 4976"/>
                  <a:gd name="T15" fmla="*/ 720 h 7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76" h="720">
                    <a:moveTo>
                      <a:pt x="880" y="720"/>
                    </a:moveTo>
                    <a:cubicBezTo>
                      <a:pt x="440" y="456"/>
                      <a:pt x="0" y="192"/>
                      <a:pt x="592" y="96"/>
                    </a:cubicBezTo>
                    <a:cubicBezTo>
                      <a:pt x="1184" y="0"/>
                      <a:pt x="3888" y="48"/>
                      <a:pt x="4432" y="144"/>
                    </a:cubicBezTo>
                    <a:cubicBezTo>
                      <a:pt x="4976" y="240"/>
                      <a:pt x="3952" y="584"/>
                      <a:pt x="3856" y="672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2" name="Line 259"/>
              <p:cNvSpPr>
                <a:spLocks noChangeShapeType="1"/>
              </p:cNvSpPr>
              <p:nvPr/>
            </p:nvSpPr>
            <p:spPr bwMode="auto">
              <a:xfrm flipV="1">
                <a:off x="4224" y="3216"/>
                <a:ext cx="38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3" name="Line 258"/>
              <p:cNvSpPr>
                <a:spLocks noChangeShapeType="1"/>
              </p:cNvSpPr>
              <p:nvPr/>
            </p:nvSpPr>
            <p:spPr bwMode="auto">
              <a:xfrm flipV="1">
                <a:off x="1312" y="3328"/>
                <a:ext cx="38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4" name="Freeform 265"/>
              <p:cNvSpPr>
                <a:spLocks/>
              </p:cNvSpPr>
              <p:nvPr/>
            </p:nvSpPr>
            <p:spPr bwMode="auto">
              <a:xfrm>
                <a:off x="2048" y="2952"/>
                <a:ext cx="800" cy="280"/>
              </a:xfrm>
              <a:custGeom>
                <a:avLst/>
                <a:gdLst>
                  <a:gd name="T0" fmla="*/ 784 w 800"/>
                  <a:gd name="T1" fmla="*/ 280 h 280"/>
                  <a:gd name="T2" fmla="*/ 688 w 800"/>
                  <a:gd name="T3" fmla="*/ 40 h 280"/>
                  <a:gd name="T4" fmla="*/ 112 w 800"/>
                  <a:gd name="T5" fmla="*/ 40 h 280"/>
                  <a:gd name="T6" fmla="*/ 16 w 800"/>
                  <a:gd name="T7" fmla="*/ 280 h 2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00"/>
                  <a:gd name="T13" fmla="*/ 0 h 280"/>
                  <a:gd name="T14" fmla="*/ 800 w 800"/>
                  <a:gd name="T15" fmla="*/ 280 h 2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00" h="280">
                    <a:moveTo>
                      <a:pt x="784" y="280"/>
                    </a:moveTo>
                    <a:cubicBezTo>
                      <a:pt x="792" y="180"/>
                      <a:pt x="800" y="80"/>
                      <a:pt x="688" y="40"/>
                    </a:cubicBezTo>
                    <a:cubicBezTo>
                      <a:pt x="576" y="0"/>
                      <a:pt x="224" y="0"/>
                      <a:pt x="112" y="40"/>
                    </a:cubicBezTo>
                    <a:cubicBezTo>
                      <a:pt x="0" y="80"/>
                      <a:pt x="32" y="248"/>
                      <a:pt x="16" y="2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5" name="Freeform 269"/>
              <p:cNvSpPr>
                <a:spLocks/>
              </p:cNvSpPr>
              <p:nvPr/>
            </p:nvSpPr>
            <p:spPr bwMode="auto">
              <a:xfrm>
                <a:off x="2992" y="3472"/>
                <a:ext cx="1920" cy="272"/>
              </a:xfrm>
              <a:custGeom>
                <a:avLst/>
                <a:gdLst>
                  <a:gd name="T0" fmla="*/ 0 w 1920"/>
                  <a:gd name="T1" fmla="*/ 0 h 272"/>
                  <a:gd name="T2" fmla="*/ 480 w 1920"/>
                  <a:gd name="T3" fmla="*/ 192 h 272"/>
                  <a:gd name="T4" fmla="*/ 1584 w 1920"/>
                  <a:gd name="T5" fmla="*/ 240 h 272"/>
                  <a:gd name="T6" fmla="*/ 1920 w 1920"/>
                  <a:gd name="T7" fmla="*/ 0 h 2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0"/>
                  <a:gd name="T13" fmla="*/ 0 h 272"/>
                  <a:gd name="T14" fmla="*/ 1920 w 1920"/>
                  <a:gd name="T15" fmla="*/ 272 h 2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0" h="272">
                    <a:moveTo>
                      <a:pt x="0" y="0"/>
                    </a:moveTo>
                    <a:cubicBezTo>
                      <a:pt x="108" y="76"/>
                      <a:pt x="216" y="152"/>
                      <a:pt x="480" y="192"/>
                    </a:cubicBezTo>
                    <a:cubicBezTo>
                      <a:pt x="744" y="232"/>
                      <a:pt x="1344" y="272"/>
                      <a:pt x="1584" y="240"/>
                    </a:cubicBezTo>
                    <a:cubicBezTo>
                      <a:pt x="1824" y="208"/>
                      <a:pt x="1864" y="40"/>
                      <a:pt x="192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6" name="Freeform 270"/>
              <p:cNvSpPr>
                <a:spLocks/>
              </p:cNvSpPr>
              <p:nvPr/>
            </p:nvSpPr>
            <p:spPr bwMode="auto">
              <a:xfrm>
                <a:off x="3280" y="2992"/>
                <a:ext cx="960" cy="288"/>
              </a:xfrm>
              <a:custGeom>
                <a:avLst/>
                <a:gdLst>
                  <a:gd name="T0" fmla="*/ 1137 w 928"/>
                  <a:gd name="T1" fmla="*/ 275 h 280"/>
                  <a:gd name="T2" fmla="*/ 901 w 928"/>
                  <a:gd name="T3" fmla="*/ 46 h 280"/>
                  <a:gd name="T4" fmla="*/ 137 w 928"/>
                  <a:gd name="T5" fmla="*/ 46 h 280"/>
                  <a:gd name="T6" fmla="*/ 77 w 928"/>
                  <a:gd name="T7" fmla="*/ 331 h 2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8"/>
                  <a:gd name="T13" fmla="*/ 0 h 280"/>
                  <a:gd name="T14" fmla="*/ 928 w 928"/>
                  <a:gd name="T15" fmla="*/ 280 h 2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8" h="280">
                    <a:moveTo>
                      <a:pt x="928" y="232"/>
                    </a:moveTo>
                    <a:cubicBezTo>
                      <a:pt x="900" y="152"/>
                      <a:pt x="872" y="72"/>
                      <a:pt x="736" y="40"/>
                    </a:cubicBezTo>
                    <a:cubicBezTo>
                      <a:pt x="600" y="8"/>
                      <a:pt x="224" y="0"/>
                      <a:pt x="112" y="40"/>
                    </a:cubicBezTo>
                    <a:cubicBezTo>
                      <a:pt x="0" y="80"/>
                      <a:pt x="72" y="240"/>
                      <a:pt x="64" y="2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7" name="Freeform 272"/>
              <p:cNvSpPr>
                <a:spLocks/>
              </p:cNvSpPr>
              <p:nvPr/>
            </p:nvSpPr>
            <p:spPr bwMode="auto">
              <a:xfrm>
                <a:off x="3040" y="3352"/>
                <a:ext cx="1200" cy="456"/>
              </a:xfrm>
              <a:custGeom>
                <a:avLst/>
                <a:gdLst>
                  <a:gd name="T0" fmla="*/ 817 w 1296"/>
                  <a:gd name="T1" fmla="*/ 0 h 504"/>
                  <a:gd name="T2" fmla="*/ 695 w 1296"/>
                  <a:gd name="T3" fmla="*/ 237 h 504"/>
                  <a:gd name="T4" fmla="*/ 181 w 1296"/>
                  <a:gd name="T5" fmla="*/ 237 h 504"/>
                  <a:gd name="T6" fmla="*/ 0 w 1296"/>
                  <a:gd name="T7" fmla="*/ 52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6"/>
                  <a:gd name="T13" fmla="*/ 0 h 504"/>
                  <a:gd name="T14" fmla="*/ 1296 w 1296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6" h="504">
                    <a:moveTo>
                      <a:pt x="1296" y="0"/>
                    </a:moveTo>
                    <a:cubicBezTo>
                      <a:pt x="1284" y="180"/>
                      <a:pt x="1272" y="360"/>
                      <a:pt x="1104" y="432"/>
                    </a:cubicBezTo>
                    <a:cubicBezTo>
                      <a:pt x="936" y="504"/>
                      <a:pt x="472" y="488"/>
                      <a:pt x="288" y="432"/>
                    </a:cubicBezTo>
                    <a:cubicBezTo>
                      <a:pt x="104" y="376"/>
                      <a:pt x="48" y="152"/>
                      <a:pt x="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8" name="Freeform 274"/>
              <p:cNvSpPr>
                <a:spLocks/>
              </p:cNvSpPr>
              <p:nvPr/>
            </p:nvSpPr>
            <p:spPr bwMode="auto">
              <a:xfrm>
                <a:off x="1352" y="2776"/>
                <a:ext cx="1496" cy="504"/>
              </a:xfrm>
              <a:custGeom>
                <a:avLst/>
                <a:gdLst>
                  <a:gd name="T0" fmla="*/ 1496 w 1496"/>
                  <a:gd name="T1" fmla="*/ 456 h 504"/>
                  <a:gd name="T2" fmla="*/ 1256 w 1496"/>
                  <a:gd name="T3" fmla="*/ 72 h 504"/>
                  <a:gd name="T4" fmla="*/ 152 w 1496"/>
                  <a:gd name="T5" fmla="*/ 72 h 504"/>
                  <a:gd name="T6" fmla="*/ 344 w 1496"/>
                  <a:gd name="T7" fmla="*/ 504 h 5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96"/>
                  <a:gd name="T13" fmla="*/ 0 h 504"/>
                  <a:gd name="T14" fmla="*/ 1496 w 1496"/>
                  <a:gd name="T15" fmla="*/ 504 h 5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96" h="504">
                    <a:moveTo>
                      <a:pt x="1496" y="456"/>
                    </a:moveTo>
                    <a:cubicBezTo>
                      <a:pt x="1488" y="296"/>
                      <a:pt x="1480" y="136"/>
                      <a:pt x="1256" y="72"/>
                    </a:cubicBezTo>
                    <a:cubicBezTo>
                      <a:pt x="1032" y="8"/>
                      <a:pt x="304" y="0"/>
                      <a:pt x="152" y="72"/>
                    </a:cubicBezTo>
                    <a:cubicBezTo>
                      <a:pt x="0" y="144"/>
                      <a:pt x="312" y="432"/>
                      <a:pt x="344" y="5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9" name="Freeform 275"/>
              <p:cNvSpPr>
                <a:spLocks/>
              </p:cNvSpPr>
              <p:nvPr/>
            </p:nvSpPr>
            <p:spPr bwMode="auto">
              <a:xfrm>
                <a:off x="1736" y="3376"/>
                <a:ext cx="1736" cy="448"/>
              </a:xfrm>
              <a:custGeom>
                <a:avLst/>
                <a:gdLst>
                  <a:gd name="T0" fmla="*/ 8 w 1736"/>
                  <a:gd name="T1" fmla="*/ 0 h 448"/>
                  <a:gd name="T2" fmla="*/ 248 w 1736"/>
                  <a:gd name="T3" fmla="*/ 384 h 448"/>
                  <a:gd name="T4" fmla="*/ 1496 w 1736"/>
                  <a:gd name="T5" fmla="*/ 384 h 448"/>
                  <a:gd name="T6" fmla="*/ 1688 w 1736"/>
                  <a:gd name="T7" fmla="*/ 0 h 4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6"/>
                  <a:gd name="T13" fmla="*/ 0 h 448"/>
                  <a:gd name="T14" fmla="*/ 1736 w 1736"/>
                  <a:gd name="T15" fmla="*/ 448 h 4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6" h="448">
                    <a:moveTo>
                      <a:pt x="8" y="0"/>
                    </a:moveTo>
                    <a:cubicBezTo>
                      <a:pt x="4" y="160"/>
                      <a:pt x="0" y="320"/>
                      <a:pt x="248" y="384"/>
                    </a:cubicBezTo>
                    <a:cubicBezTo>
                      <a:pt x="496" y="448"/>
                      <a:pt x="1256" y="448"/>
                      <a:pt x="1496" y="384"/>
                    </a:cubicBezTo>
                    <a:cubicBezTo>
                      <a:pt x="1736" y="320"/>
                      <a:pt x="1656" y="64"/>
                      <a:pt x="16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0356" name="Group 306"/>
          <p:cNvGrpSpPr>
            <a:grpSpLocks/>
          </p:cNvGrpSpPr>
          <p:nvPr/>
        </p:nvGrpSpPr>
        <p:grpSpPr bwMode="auto">
          <a:xfrm>
            <a:off x="1041400" y="5283200"/>
            <a:ext cx="7391400" cy="533400"/>
            <a:chOff x="656" y="3176"/>
            <a:chExt cx="4656" cy="336"/>
          </a:xfrm>
        </p:grpSpPr>
        <p:sp>
          <p:nvSpPr>
            <p:cNvPr id="99351" name="Oval 277"/>
            <p:cNvSpPr>
              <a:spLocks noChangeArrowheads="1"/>
            </p:cNvSpPr>
            <p:nvPr/>
          </p:nvSpPr>
          <p:spPr bwMode="auto">
            <a:xfrm>
              <a:off x="2768" y="3176"/>
              <a:ext cx="96" cy="96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9352" name="Group 279"/>
            <p:cNvGrpSpPr>
              <a:grpSpLocks/>
            </p:cNvGrpSpPr>
            <p:nvPr/>
          </p:nvGrpSpPr>
          <p:grpSpPr bwMode="auto">
            <a:xfrm>
              <a:off x="656" y="3176"/>
              <a:ext cx="4656" cy="336"/>
              <a:chOff x="672" y="1440"/>
              <a:chExt cx="4656" cy="336"/>
            </a:xfrm>
          </p:grpSpPr>
          <p:grpSp>
            <p:nvGrpSpPr>
              <p:cNvPr id="99354" name="Group 280"/>
              <p:cNvGrpSpPr>
                <a:grpSpLocks/>
              </p:cNvGrpSpPr>
              <p:nvPr/>
            </p:nvGrpSpPr>
            <p:grpSpPr bwMode="auto">
              <a:xfrm>
                <a:off x="672" y="1440"/>
                <a:ext cx="4656" cy="336"/>
                <a:chOff x="672" y="1440"/>
                <a:chExt cx="4656" cy="336"/>
              </a:xfrm>
            </p:grpSpPr>
            <p:sp>
              <p:nvSpPr>
                <p:cNvPr id="99356" name="Oval 281"/>
                <p:cNvSpPr>
                  <a:spLocks noChangeArrowheads="1"/>
                </p:cNvSpPr>
                <p:nvPr/>
              </p:nvSpPr>
              <p:spPr bwMode="auto">
                <a:xfrm>
                  <a:off x="1056" y="1440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57" name="Oval 282"/>
                <p:cNvSpPr>
                  <a:spLocks noChangeArrowheads="1"/>
                </p:cNvSpPr>
                <p:nvPr/>
              </p:nvSpPr>
              <p:spPr bwMode="auto">
                <a:xfrm>
                  <a:off x="672" y="1536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58" name="Oval 283"/>
                <p:cNvSpPr>
                  <a:spLocks noChangeArrowheads="1"/>
                </p:cNvSpPr>
                <p:nvPr/>
              </p:nvSpPr>
              <p:spPr bwMode="auto">
                <a:xfrm>
                  <a:off x="1248" y="1632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59" name="Oval 284"/>
                <p:cNvSpPr>
                  <a:spLocks noChangeArrowheads="1"/>
                </p:cNvSpPr>
                <p:nvPr/>
              </p:nvSpPr>
              <p:spPr bwMode="auto">
                <a:xfrm>
                  <a:off x="1632" y="1536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0" name="Oval 285"/>
                <p:cNvSpPr>
                  <a:spLocks noChangeArrowheads="1"/>
                </p:cNvSpPr>
                <p:nvPr/>
              </p:nvSpPr>
              <p:spPr bwMode="auto">
                <a:xfrm>
                  <a:off x="1968" y="1440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1" name="Oval 286"/>
                <p:cNvSpPr>
                  <a:spLocks noChangeArrowheads="1"/>
                </p:cNvSpPr>
                <p:nvPr/>
              </p:nvSpPr>
              <p:spPr bwMode="auto">
                <a:xfrm>
                  <a:off x="2112" y="1680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2" name="Oval 287"/>
                <p:cNvSpPr>
                  <a:spLocks noChangeArrowheads="1"/>
                </p:cNvSpPr>
                <p:nvPr/>
              </p:nvSpPr>
              <p:spPr bwMode="auto">
                <a:xfrm>
                  <a:off x="2448" y="1536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3" name="Oval 288"/>
                <p:cNvSpPr>
                  <a:spLocks noChangeArrowheads="1"/>
                </p:cNvSpPr>
                <p:nvPr/>
              </p:nvSpPr>
              <p:spPr bwMode="auto">
                <a:xfrm>
                  <a:off x="3312" y="1536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4" name="Oval 289"/>
                <p:cNvSpPr>
                  <a:spLocks noChangeArrowheads="1"/>
                </p:cNvSpPr>
                <p:nvPr/>
              </p:nvSpPr>
              <p:spPr bwMode="auto">
                <a:xfrm>
                  <a:off x="3648" y="1440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5" name="Oval 290"/>
                <p:cNvSpPr>
                  <a:spLocks noChangeArrowheads="1"/>
                </p:cNvSpPr>
                <p:nvPr/>
              </p:nvSpPr>
              <p:spPr bwMode="auto">
                <a:xfrm>
                  <a:off x="4176" y="1536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6" name="Oval 291"/>
                <p:cNvSpPr>
                  <a:spLocks noChangeArrowheads="1"/>
                </p:cNvSpPr>
                <p:nvPr/>
              </p:nvSpPr>
              <p:spPr bwMode="auto">
                <a:xfrm>
                  <a:off x="4032" y="1632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7" name="Oval 292"/>
                <p:cNvSpPr>
                  <a:spLocks noChangeArrowheads="1"/>
                </p:cNvSpPr>
                <p:nvPr/>
              </p:nvSpPr>
              <p:spPr bwMode="auto">
                <a:xfrm>
                  <a:off x="4896" y="1632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68" name="Oval 293"/>
                <p:cNvSpPr>
                  <a:spLocks noChangeArrowheads="1"/>
                </p:cNvSpPr>
                <p:nvPr/>
              </p:nvSpPr>
              <p:spPr bwMode="auto">
                <a:xfrm>
                  <a:off x="5232" y="1536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9355" name="Oval 294"/>
              <p:cNvSpPr>
                <a:spLocks noChangeArrowheads="1"/>
              </p:cNvSpPr>
              <p:nvPr/>
            </p:nvSpPr>
            <p:spPr bwMode="auto">
              <a:xfrm>
                <a:off x="4560" y="1440"/>
                <a:ext cx="96" cy="9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9353" name="Oval 295"/>
            <p:cNvSpPr>
              <a:spLocks noChangeArrowheads="1"/>
            </p:cNvSpPr>
            <p:nvPr/>
          </p:nvSpPr>
          <p:spPr bwMode="auto">
            <a:xfrm>
              <a:off x="2912" y="3368"/>
              <a:ext cx="96" cy="96"/>
            </a:xfrm>
            <a:prstGeom prst="ellipse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359" name="Group 321"/>
          <p:cNvGrpSpPr>
            <a:grpSpLocks/>
          </p:cNvGrpSpPr>
          <p:nvPr/>
        </p:nvGrpSpPr>
        <p:grpSpPr bwMode="auto">
          <a:xfrm>
            <a:off x="457200" y="6629400"/>
            <a:ext cx="8305800" cy="228600"/>
            <a:chOff x="288" y="3984"/>
            <a:chExt cx="5232" cy="144"/>
          </a:xfrm>
        </p:grpSpPr>
        <p:sp>
          <p:nvSpPr>
            <p:cNvPr id="99344" name="Rectangle 310"/>
            <p:cNvSpPr>
              <a:spLocks noChangeArrowheads="1"/>
            </p:cNvSpPr>
            <p:nvPr/>
          </p:nvSpPr>
          <p:spPr bwMode="auto">
            <a:xfrm>
              <a:off x="288" y="3984"/>
              <a:ext cx="91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5" name="Rectangle 311"/>
            <p:cNvSpPr>
              <a:spLocks noChangeArrowheads="1"/>
            </p:cNvSpPr>
            <p:nvPr/>
          </p:nvSpPr>
          <p:spPr bwMode="auto">
            <a:xfrm>
              <a:off x="1200" y="3984"/>
              <a:ext cx="72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6" name="Rectangle 312"/>
            <p:cNvSpPr>
              <a:spLocks noChangeArrowheads="1"/>
            </p:cNvSpPr>
            <p:nvPr/>
          </p:nvSpPr>
          <p:spPr bwMode="auto">
            <a:xfrm>
              <a:off x="3408" y="3984"/>
              <a:ext cx="576" cy="144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7" name="Rectangle 313"/>
            <p:cNvSpPr>
              <a:spLocks noChangeArrowheads="1"/>
            </p:cNvSpPr>
            <p:nvPr/>
          </p:nvSpPr>
          <p:spPr bwMode="auto">
            <a:xfrm>
              <a:off x="2688" y="3984"/>
              <a:ext cx="72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8" name="Rectangle 314"/>
            <p:cNvSpPr>
              <a:spLocks noChangeArrowheads="1"/>
            </p:cNvSpPr>
            <p:nvPr/>
          </p:nvSpPr>
          <p:spPr bwMode="auto">
            <a:xfrm>
              <a:off x="1920" y="3984"/>
              <a:ext cx="768" cy="14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9" name="Rectangle 315"/>
            <p:cNvSpPr>
              <a:spLocks noChangeArrowheads="1"/>
            </p:cNvSpPr>
            <p:nvPr/>
          </p:nvSpPr>
          <p:spPr bwMode="auto">
            <a:xfrm>
              <a:off x="4704" y="3984"/>
              <a:ext cx="816" cy="1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0" name="Rectangle 316"/>
            <p:cNvSpPr>
              <a:spLocks noChangeArrowheads="1"/>
            </p:cNvSpPr>
            <p:nvPr/>
          </p:nvSpPr>
          <p:spPr bwMode="auto">
            <a:xfrm>
              <a:off x="3984" y="3984"/>
              <a:ext cx="72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197" name="Text Box 325"/>
          <p:cNvSpPr txBox="1">
            <a:spLocks noChangeArrowheads="1"/>
          </p:cNvSpPr>
          <p:nvPr/>
        </p:nvSpPr>
        <p:spPr bwMode="auto">
          <a:xfrm>
            <a:off x="1117600" y="3900488"/>
            <a:ext cx="725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>
                <a:solidFill>
                  <a:srgbClr val="003399"/>
                </a:solidFill>
              </a:rPr>
              <a:t>Finding a path visiting every </a:t>
            </a:r>
            <a:r>
              <a:rPr kumimoji="1" lang="en-US" sz="1800" b="1" i="1">
                <a:solidFill>
                  <a:srgbClr val="FF0000"/>
                </a:solidFill>
              </a:rPr>
              <a:t>NODE</a:t>
            </a:r>
            <a:r>
              <a:rPr kumimoji="1" lang="en-US" sz="1800">
                <a:solidFill>
                  <a:srgbClr val="003399"/>
                </a:solidFill>
              </a:rPr>
              <a:t> exactly once: </a:t>
            </a:r>
            <a:r>
              <a:rPr kumimoji="1" lang="en-US" sz="1800">
                <a:solidFill>
                  <a:srgbClr val="D60093"/>
                </a:solidFill>
              </a:rPr>
              <a:t>Hamiltonian path problem</a:t>
            </a:r>
          </a:p>
        </p:txBody>
      </p:sp>
      <p:sp>
        <p:nvSpPr>
          <p:cNvPr id="99343" name="Rectangle 32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2800" b="1" smtClean="0"/>
              <a:t>OVERLAP GRAPH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13" grpId="0" animBg="1"/>
      <p:bldP spid="8019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3400" y="1050925"/>
            <a:ext cx="2085975" cy="1335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5" name="Picture 6" descr="mod_puzzle_abstract_sca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525" y="1268413"/>
            <a:ext cx="5113338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309563"/>
            <a:ext cx="8359775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 </a:t>
            </a:r>
            <a:r>
              <a:rPr lang="en-US" sz="3600" b="1" smtClean="0"/>
              <a:t>Traveling Salesman/Hamiltonian Cycle Problem</a:t>
            </a:r>
          </a:p>
        </p:txBody>
      </p:sp>
      <p:pic>
        <p:nvPicPr>
          <p:cNvPr id="100355" name="Picture 3" descr="usa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25" y="1490663"/>
            <a:ext cx="755650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 descr="car54_smal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0075" y="4287838"/>
            <a:ext cx="199707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ar54_sma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342900"/>
            <a:ext cx="51435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1"/>
          <p:cNvGrpSpPr>
            <a:grpSpLocks/>
          </p:cNvGrpSpPr>
          <p:nvPr/>
        </p:nvGrpSpPr>
        <p:grpSpPr bwMode="auto">
          <a:xfrm>
            <a:off x="228600" y="914400"/>
            <a:ext cx="8305800" cy="609600"/>
            <a:chOff x="144" y="496"/>
            <a:chExt cx="5232" cy="384"/>
          </a:xfrm>
        </p:grpSpPr>
        <p:grpSp>
          <p:nvGrpSpPr>
            <p:cNvPr id="102439" name="Group 11"/>
            <p:cNvGrpSpPr>
              <a:grpSpLocks/>
            </p:cNvGrpSpPr>
            <p:nvPr/>
          </p:nvGrpSpPr>
          <p:grpSpPr bwMode="auto">
            <a:xfrm>
              <a:off x="144" y="736"/>
              <a:ext cx="5232" cy="144"/>
              <a:chOff x="288" y="432"/>
              <a:chExt cx="5232" cy="144"/>
            </a:xfrm>
          </p:grpSpPr>
          <p:sp>
            <p:nvSpPr>
              <p:cNvPr id="102443" name="Rectangle 12"/>
              <p:cNvSpPr>
                <a:spLocks noChangeArrowheads="1"/>
              </p:cNvSpPr>
              <p:nvPr/>
            </p:nvSpPr>
            <p:spPr bwMode="auto">
              <a:xfrm>
                <a:off x="288" y="432"/>
                <a:ext cx="912" cy="144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44" name="Rectangle 13"/>
              <p:cNvSpPr>
                <a:spLocks noChangeArrowheads="1"/>
              </p:cNvSpPr>
              <p:nvPr/>
            </p:nvSpPr>
            <p:spPr bwMode="auto">
              <a:xfrm>
                <a:off x="1200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45" name="Rectangle 14"/>
              <p:cNvSpPr>
                <a:spLocks noChangeArrowheads="1"/>
              </p:cNvSpPr>
              <p:nvPr/>
            </p:nvSpPr>
            <p:spPr bwMode="auto">
              <a:xfrm>
                <a:off x="1920" y="432"/>
                <a:ext cx="576" cy="144"/>
              </a:xfrm>
              <a:prstGeom prst="rect">
                <a:avLst/>
              </a:prstGeom>
              <a:solidFill>
                <a:srgbClr val="99FF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46" name="Rectangle 15"/>
              <p:cNvSpPr>
                <a:spLocks noChangeArrowheads="1"/>
              </p:cNvSpPr>
              <p:nvPr/>
            </p:nvSpPr>
            <p:spPr bwMode="auto">
              <a:xfrm>
                <a:off x="2496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47" name="Rectangle 16"/>
              <p:cNvSpPr>
                <a:spLocks noChangeArrowheads="1"/>
              </p:cNvSpPr>
              <p:nvPr/>
            </p:nvSpPr>
            <p:spPr bwMode="auto">
              <a:xfrm>
                <a:off x="3216" y="432"/>
                <a:ext cx="768" cy="144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48" name="Rectangle 17"/>
              <p:cNvSpPr>
                <a:spLocks noChangeArrowheads="1"/>
              </p:cNvSpPr>
              <p:nvPr/>
            </p:nvSpPr>
            <p:spPr bwMode="auto">
              <a:xfrm>
                <a:off x="4704" y="432"/>
                <a:ext cx="816" cy="14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49" name="Rectangle 18"/>
              <p:cNvSpPr>
                <a:spLocks noChangeArrowheads="1"/>
              </p:cNvSpPr>
              <p:nvPr/>
            </p:nvSpPr>
            <p:spPr bwMode="auto">
              <a:xfrm>
                <a:off x="3984" y="432"/>
                <a:ext cx="720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440" name="Text Box 52"/>
            <p:cNvSpPr txBox="1">
              <a:spLocks noChangeArrowheads="1"/>
            </p:cNvSpPr>
            <p:nvPr/>
          </p:nvSpPr>
          <p:spPr bwMode="auto">
            <a:xfrm>
              <a:off x="1152" y="505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102441" name="Text Box 53"/>
            <p:cNvSpPr txBox="1">
              <a:spLocks noChangeArrowheads="1"/>
            </p:cNvSpPr>
            <p:nvPr/>
          </p:nvSpPr>
          <p:spPr bwMode="auto">
            <a:xfrm>
              <a:off x="2476" y="505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  <p:sp>
          <p:nvSpPr>
            <p:cNvPr id="102442" name="Text Box 54"/>
            <p:cNvSpPr txBox="1">
              <a:spLocks noChangeArrowheads="1"/>
            </p:cNvSpPr>
            <p:nvPr/>
          </p:nvSpPr>
          <p:spPr bwMode="auto">
            <a:xfrm>
              <a:off x="3984" y="496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</a:t>
              </a:r>
            </a:p>
          </p:txBody>
        </p:sp>
      </p:grp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228600" y="2387600"/>
            <a:ext cx="8229600" cy="0"/>
            <a:chOff x="144" y="1504"/>
            <a:chExt cx="5184" cy="0"/>
          </a:xfrm>
        </p:grpSpPr>
        <p:sp>
          <p:nvSpPr>
            <p:cNvPr id="102431" name="Line 65"/>
            <p:cNvSpPr>
              <a:spLocks noChangeShapeType="1"/>
            </p:cNvSpPr>
            <p:nvPr/>
          </p:nvSpPr>
          <p:spPr bwMode="auto">
            <a:xfrm>
              <a:off x="144" y="1504"/>
              <a:ext cx="86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32" name="Line 66"/>
            <p:cNvSpPr>
              <a:spLocks noChangeShapeType="1"/>
            </p:cNvSpPr>
            <p:nvPr/>
          </p:nvSpPr>
          <p:spPr bwMode="auto">
            <a:xfrm>
              <a:off x="1008" y="1504"/>
              <a:ext cx="76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33" name="Line 68"/>
            <p:cNvSpPr>
              <a:spLocks noChangeShapeType="1"/>
            </p:cNvSpPr>
            <p:nvPr/>
          </p:nvSpPr>
          <p:spPr bwMode="auto">
            <a:xfrm>
              <a:off x="1776" y="1504"/>
              <a:ext cx="672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34" name="Line 72"/>
            <p:cNvSpPr>
              <a:spLocks noChangeShapeType="1"/>
            </p:cNvSpPr>
            <p:nvPr/>
          </p:nvSpPr>
          <p:spPr bwMode="auto">
            <a:xfrm>
              <a:off x="2400" y="1504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435" name="Group 77"/>
            <p:cNvGrpSpPr>
              <a:grpSpLocks/>
            </p:cNvGrpSpPr>
            <p:nvPr/>
          </p:nvGrpSpPr>
          <p:grpSpPr bwMode="auto">
            <a:xfrm>
              <a:off x="3072" y="1504"/>
              <a:ext cx="2256" cy="0"/>
              <a:chOff x="3072" y="1680"/>
              <a:chExt cx="2256" cy="0"/>
            </a:xfrm>
          </p:grpSpPr>
          <p:sp>
            <p:nvSpPr>
              <p:cNvPr id="102436" name="Line 73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7" name="Line 74"/>
              <p:cNvSpPr>
                <a:spLocks noChangeShapeType="1"/>
              </p:cNvSpPr>
              <p:nvPr/>
            </p:nvSpPr>
            <p:spPr bwMode="auto">
              <a:xfrm>
                <a:off x="3072" y="1680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8" name="Line 75"/>
              <p:cNvSpPr>
                <a:spLocks noChangeShapeType="1"/>
              </p:cNvSpPr>
              <p:nvPr/>
            </p:nvSpPr>
            <p:spPr bwMode="auto">
              <a:xfrm>
                <a:off x="4560" y="1680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98"/>
          <p:cNvGrpSpPr>
            <a:grpSpLocks/>
          </p:cNvGrpSpPr>
          <p:nvPr/>
        </p:nvGrpSpPr>
        <p:grpSpPr bwMode="auto">
          <a:xfrm>
            <a:off x="228600" y="2692400"/>
            <a:ext cx="6019800" cy="698500"/>
            <a:chOff x="144" y="2104"/>
            <a:chExt cx="3792" cy="440"/>
          </a:xfrm>
        </p:grpSpPr>
        <p:sp>
          <p:nvSpPr>
            <p:cNvPr id="102423" name="Line 56"/>
            <p:cNvSpPr>
              <a:spLocks noChangeShapeType="1"/>
            </p:cNvSpPr>
            <p:nvPr/>
          </p:nvSpPr>
          <p:spPr bwMode="auto">
            <a:xfrm>
              <a:off x="144" y="2544"/>
              <a:ext cx="86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24" name="Line 57"/>
            <p:cNvSpPr>
              <a:spLocks noChangeShapeType="1"/>
            </p:cNvSpPr>
            <p:nvPr/>
          </p:nvSpPr>
          <p:spPr bwMode="auto">
            <a:xfrm>
              <a:off x="1008" y="2544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425" name="Group 78"/>
            <p:cNvGrpSpPr>
              <a:grpSpLocks/>
            </p:cNvGrpSpPr>
            <p:nvPr/>
          </p:nvGrpSpPr>
          <p:grpSpPr bwMode="auto">
            <a:xfrm>
              <a:off x="1680" y="2448"/>
              <a:ext cx="2256" cy="0"/>
              <a:chOff x="3072" y="1680"/>
              <a:chExt cx="2256" cy="0"/>
            </a:xfrm>
          </p:grpSpPr>
          <p:sp>
            <p:nvSpPr>
              <p:cNvPr id="102428" name="Line 79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29" name="Line 80"/>
              <p:cNvSpPr>
                <a:spLocks noChangeShapeType="1"/>
              </p:cNvSpPr>
              <p:nvPr/>
            </p:nvSpPr>
            <p:spPr bwMode="auto">
              <a:xfrm>
                <a:off x="3072" y="1680"/>
                <a:ext cx="816" cy="0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30" name="Line 81"/>
              <p:cNvSpPr>
                <a:spLocks noChangeShapeType="1"/>
              </p:cNvSpPr>
              <p:nvPr/>
            </p:nvSpPr>
            <p:spPr bwMode="auto">
              <a:xfrm>
                <a:off x="4560" y="1680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426" name="Line 89"/>
            <p:cNvSpPr>
              <a:spLocks noChangeShapeType="1"/>
            </p:cNvSpPr>
            <p:nvPr/>
          </p:nvSpPr>
          <p:spPr bwMode="auto">
            <a:xfrm>
              <a:off x="1008" y="2448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27" name="Freeform 93"/>
            <p:cNvSpPr>
              <a:spLocks/>
            </p:cNvSpPr>
            <p:nvPr/>
          </p:nvSpPr>
          <p:spPr bwMode="auto">
            <a:xfrm>
              <a:off x="624" y="2104"/>
              <a:ext cx="1400" cy="440"/>
            </a:xfrm>
            <a:custGeom>
              <a:avLst/>
              <a:gdLst>
                <a:gd name="T0" fmla="*/ 384 w 1400"/>
                <a:gd name="T1" fmla="*/ 344 h 440"/>
                <a:gd name="T2" fmla="*/ 144 w 1400"/>
                <a:gd name="T3" fmla="*/ 104 h 440"/>
                <a:gd name="T4" fmla="*/ 1248 w 1400"/>
                <a:gd name="T5" fmla="*/ 56 h 440"/>
                <a:gd name="T6" fmla="*/ 1056 w 1400"/>
                <a:gd name="T7" fmla="*/ 440 h 4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00"/>
                <a:gd name="T13" fmla="*/ 0 h 440"/>
                <a:gd name="T14" fmla="*/ 1400 w 1400"/>
                <a:gd name="T15" fmla="*/ 440 h 4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00" h="440">
                  <a:moveTo>
                    <a:pt x="384" y="344"/>
                  </a:moveTo>
                  <a:cubicBezTo>
                    <a:pt x="192" y="248"/>
                    <a:pt x="0" y="152"/>
                    <a:pt x="144" y="104"/>
                  </a:cubicBezTo>
                  <a:cubicBezTo>
                    <a:pt x="288" y="56"/>
                    <a:pt x="1096" y="0"/>
                    <a:pt x="1248" y="56"/>
                  </a:cubicBezTo>
                  <a:cubicBezTo>
                    <a:pt x="1400" y="112"/>
                    <a:pt x="1088" y="376"/>
                    <a:pt x="1056" y="440"/>
                  </a:cubicBez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304800" y="3759200"/>
            <a:ext cx="3657600" cy="1282700"/>
            <a:chOff x="192" y="2368"/>
            <a:chExt cx="2304" cy="808"/>
          </a:xfrm>
        </p:grpSpPr>
        <p:sp>
          <p:nvSpPr>
            <p:cNvPr id="102416" name="Line 3"/>
            <p:cNvSpPr>
              <a:spLocks noChangeShapeType="1"/>
            </p:cNvSpPr>
            <p:nvPr/>
          </p:nvSpPr>
          <p:spPr bwMode="auto">
            <a:xfrm>
              <a:off x="192" y="2816"/>
              <a:ext cx="86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7" name="Line 4"/>
            <p:cNvSpPr>
              <a:spLocks noChangeShapeType="1"/>
            </p:cNvSpPr>
            <p:nvPr/>
          </p:nvSpPr>
          <p:spPr bwMode="auto">
            <a:xfrm>
              <a:off x="1056" y="2816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8" name="Line 7"/>
            <p:cNvSpPr>
              <a:spLocks noChangeShapeType="1"/>
            </p:cNvSpPr>
            <p:nvPr/>
          </p:nvSpPr>
          <p:spPr bwMode="auto">
            <a:xfrm>
              <a:off x="1728" y="2904"/>
              <a:ext cx="76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9" name="Line 91"/>
            <p:cNvSpPr>
              <a:spLocks noChangeShapeType="1"/>
            </p:cNvSpPr>
            <p:nvPr/>
          </p:nvSpPr>
          <p:spPr bwMode="auto">
            <a:xfrm>
              <a:off x="1056" y="2712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20" name="Freeform 94"/>
            <p:cNvSpPr>
              <a:spLocks/>
            </p:cNvSpPr>
            <p:nvPr/>
          </p:nvSpPr>
          <p:spPr bwMode="auto">
            <a:xfrm>
              <a:off x="672" y="2368"/>
              <a:ext cx="1400" cy="440"/>
            </a:xfrm>
            <a:custGeom>
              <a:avLst/>
              <a:gdLst>
                <a:gd name="T0" fmla="*/ 384 w 1400"/>
                <a:gd name="T1" fmla="*/ 344 h 440"/>
                <a:gd name="T2" fmla="*/ 144 w 1400"/>
                <a:gd name="T3" fmla="*/ 104 h 440"/>
                <a:gd name="T4" fmla="*/ 1248 w 1400"/>
                <a:gd name="T5" fmla="*/ 56 h 440"/>
                <a:gd name="T6" fmla="*/ 1056 w 1400"/>
                <a:gd name="T7" fmla="*/ 440 h 4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00"/>
                <a:gd name="T13" fmla="*/ 0 h 440"/>
                <a:gd name="T14" fmla="*/ 1400 w 1400"/>
                <a:gd name="T15" fmla="*/ 440 h 4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00" h="440">
                  <a:moveTo>
                    <a:pt x="384" y="344"/>
                  </a:moveTo>
                  <a:cubicBezTo>
                    <a:pt x="192" y="248"/>
                    <a:pt x="0" y="152"/>
                    <a:pt x="144" y="104"/>
                  </a:cubicBezTo>
                  <a:cubicBezTo>
                    <a:pt x="288" y="56"/>
                    <a:pt x="1096" y="0"/>
                    <a:pt x="1248" y="56"/>
                  </a:cubicBezTo>
                  <a:cubicBezTo>
                    <a:pt x="1400" y="112"/>
                    <a:pt x="1088" y="376"/>
                    <a:pt x="1056" y="440"/>
                  </a:cubicBez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21" name="Line 95"/>
            <p:cNvSpPr>
              <a:spLocks noChangeShapeType="1"/>
            </p:cNvSpPr>
            <p:nvPr/>
          </p:nvSpPr>
          <p:spPr bwMode="auto">
            <a:xfrm>
              <a:off x="1056" y="2904"/>
              <a:ext cx="67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22" name="Freeform 96"/>
            <p:cNvSpPr>
              <a:spLocks/>
            </p:cNvSpPr>
            <p:nvPr/>
          </p:nvSpPr>
          <p:spPr bwMode="auto">
            <a:xfrm>
              <a:off x="824" y="2712"/>
              <a:ext cx="1176" cy="464"/>
            </a:xfrm>
            <a:custGeom>
              <a:avLst/>
              <a:gdLst>
                <a:gd name="T0" fmla="*/ 904 w 1176"/>
                <a:gd name="T1" fmla="*/ 0 h 464"/>
                <a:gd name="T2" fmla="*/ 1048 w 1176"/>
                <a:gd name="T3" fmla="*/ 384 h 464"/>
                <a:gd name="T4" fmla="*/ 136 w 1176"/>
                <a:gd name="T5" fmla="*/ 432 h 464"/>
                <a:gd name="T6" fmla="*/ 232 w 1176"/>
                <a:gd name="T7" fmla="*/ 192 h 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6"/>
                <a:gd name="T13" fmla="*/ 0 h 464"/>
                <a:gd name="T14" fmla="*/ 1176 w 1176"/>
                <a:gd name="T15" fmla="*/ 464 h 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6" h="464">
                  <a:moveTo>
                    <a:pt x="904" y="0"/>
                  </a:moveTo>
                  <a:cubicBezTo>
                    <a:pt x="1040" y="156"/>
                    <a:pt x="1176" y="312"/>
                    <a:pt x="1048" y="384"/>
                  </a:cubicBezTo>
                  <a:cubicBezTo>
                    <a:pt x="920" y="456"/>
                    <a:pt x="272" y="464"/>
                    <a:pt x="136" y="432"/>
                  </a:cubicBezTo>
                  <a:cubicBezTo>
                    <a:pt x="0" y="400"/>
                    <a:pt x="216" y="232"/>
                    <a:pt x="232" y="192"/>
                  </a:cubicBezTo>
                </a:path>
              </a:pathLst>
            </a:custGeom>
            <a:noFill/>
            <a:ln w="9525" cap="flat" cmpd="sng">
              <a:solidFill>
                <a:srgbClr val="00CC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26"/>
          <p:cNvGrpSpPr>
            <a:grpSpLocks/>
          </p:cNvGrpSpPr>
          <p:nvPr/>
        </p:nvGrpSpPr>
        <p:grpSpPr bwMode="auto">
          <a:xfrm>
            <a:off x="304800" y="5202238"/>
            <a:ext cx="3657600" cy="889000"/>
            <a:chOff x="192" y="3277"/>
            <a:chExt cx="2304" cy="560"/>
          </a:xfrm>
        </p:grpSpPr>
        <p:sp>
          <p:nvSpPr>
            <p:cNvPr id="102411" name="Line 101"/>
            <p:cNvSpPr>
              <a:spLocks noChangeShapeType="1"/>
            </p:cNvSpPr>
            <p:nvPr/>
          </p:nvSpPr>
          <p:spPr bwMode="auto">
            <a:xfrm>
              <a:off x="192" y="3557"/>
              <a:ext cx="86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2" name="Line 102"/>
            <p:cNvSpPr>
              <a:spLocks noChangeShapeType="1"/>
            </p:cNvSpPr>
            <p:nvPr/>
          </p:nvSpPr>
          <p:spPr bwMode="auto">
            <a:xfrm>
              <a:off x="1056" y="3557"/>
              <a:ext cx="6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Line 103"/>
            <p:cNvSpPr>
              <a:spLocks noChangeShapeType="1"/>
            </p:cNvSpPr>
            <p:nvPr/>
          </p:nvSpPr>
          <p:spPr bwMode="auto">
            <a:xfrm>
              <a:off x="1728" y="3557"/>
              <a:ext cx="76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Freeform 108"/>
            <p:cNvSpPr>
              <a:spLocks/>
            </p:cNvSpPr>
            <p:nvPr/>
          </p:nvSpPr>
          <p:spPr bwMode="auto">
            <a:xfrm>
              <a:off x="728" y="3277"/>
              <a:ext cx="1288" cy="280"/>
            </a:xfrm>
            <a:custGeom>
              <a:avLst/>
              <a:gdLst>
                <a:gd name="T0" fmla="*/ 328 w 1288"/>
                <a:gd name="T1" fmla="*/ 280 h 280"/>
                <a:gd name="T2" fmla="*/ 136 w 1288"/>
                <a:gd name="T3" fmla="*/ 40 h 280"/>
                <a:gd name="T4" fmla="*/ 1144 w 1288"/>
                <a:gd name="T5" fmla="*/ 40 h 280"/>
                <a:gd name="T6" fmla="*/ 1000 w 1288"/>
                <a:gd name="T7" fmla="*/ 280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8"/>
                <a:gd name="T13" fmla="*/ 0 h 280"/>
                <a:gd name="T14" fmla="*/ 1288 w 1288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8" h="280">
                  <a:moveTo>
                    <a:pt x="328" y="280"/>
                  </a:moveTo>
                  <a:cubicBezTo>
                    <a:pt x="164" y="180"/>
                    <a:pt x="0" y="80"/>
                    <a:pt x="136" y="40"/>
                  </a:cubicBezTo>
                  <a:cubicBezTo>
                    <a:pt x="272" y="0"/>
                    <a:pt x="1000" y="0"/>
                    <a:pt x="1144" y="40"/>
                  </a:cubicBezTo>
                  <a:cubicBezTo>
                    <a:pt x="1288" y="80"/>
                    <a:pt x="1024" y="240"/>
                    <a:pt x="1000" y="280"/>
                  </a:cubicBez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 type="triangle" w="lg" len="lg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15" name="Freeform 109"/>
            <p:cNvSpPr>
              <a:spLocks/>
            </p:cNvSpPr>
            <p:nvPr/>
          </p:nvSpPr>
          <p:spPr bwMode="auto">
            <a:xfrm>
              <a:off x="784" y="3557"/>
              <a:ext cx="1176" cy="280"/>
            </a:xfrm>
            <a:custGeom>
              <a:avLst/>
              <a:gdLst>
                <a:gd name="T0" fmla="*/ 272 w 1176"/>
                <a:gd name="T1" fmla="*/ 0 h 280"/>
                <a:gd name="T2" fmla="*/ 128 w 1176"/>
                <a:gd name="T3" fmla="*/ 240 h 280"/>
                <a:gd name="T4" fmla="*/ 1040 w 1176"/>
                <a:gd name="T5" fmla="*/ 240 h 280"/>
                <a:gd name="T6" fmla="*/ 944 w 1176"/>
                <a:gd name="T7" fmla="*/ 0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6"/>
                <a:gd name="T13" fmla="*/ 0 h 280"/>
                <a:gd name="T14" fmla="*/ 1176 w 1176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6" h="280">
                  <a:moveTo>
                    <a:pt x="272" y="0"/>
                  </a:moveTo>
                  <a:cubicBezTo>
                    <a:pt x="136" y="100"/>
                    <a:pt x="0" y="200"/>
                    <a:pt x="128" y="240"/>
                  </a:cubicBezTo>
                  <a:cubicBezTo>
                    <a:pt x="256" y="280"/>
                    <a:pt x="904" y="280"/>
                    <a:pt x="1040" y="240"/>
                  </a:cubicBezTo>
                  <a:cubicBezTo>
                    <a:pt x="1176" y="200"/>
                    <a:pt x="960" y="40"/>
                    <a:pt x="944" y="0"/>
                  </a:cubicBezTo>
                </a:path>
              </a:pathLst>
            </a:custGeom>
            <a:noFill/>
            <a:ln w="9525" cap="flat" cmpd="sng">
              <a:solidFill>
                <a:srgbClr val="00FFFF"/>
              </a:solidFill>
              <a:prstDash val="solid"/>
              <a:round/>
              <a:headEnd type="triangle" w="lg" len="lg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008" name="Freeform 112"/>
          <p:cNvSpPr>
            <a:spLocks/>
          </p:cNvSpPr>
          <p:nvPr/>
        </p:nvSpPr>
        <p:spPr bwMode="auto">
          <a:xfrm>
            <a:off x="304800" y="5214938"/>
            <a:ext cx="3505200" cy="850900"/>
          </a:xfrm>
          <a:custGeom>
            <a:avLst/>
            <a:gdLst>
              <a:gd name="T0" fmla="*/ 0 w 2208"/>
              <a:gd name="T1" fmla="*/ 2147483647 h 536"/>
              <a:gd name="T2" fmla="*/ 2147483647 w 2208"/>
              <a:gd name="T3" fmla="*/ 2147483647 h 536"/>
              <a:gd name="T4" fmla="*/ 2147483647 w 2208"/>
              <a:gd name="T5" fmla="*/ 2147483647 h 536"/>
              <a:gd name="T6" fmla="*/ 2147483647 w 2208"/>
              <a:gd name="T7" fmla="*/ 2147483647 h 536"/>
              <a:gd name="T8" fmla="*/ 2147483647 w 2208"/>
              <a:gd name="T9" fmla="*/ 2147483647 h 536"/>
              <a:gd name="T10" fmla="*/ 2147483647 w 2208"/>
              <a:gd name="T11" fmla="*/ 2147483647 h 536"/>
              <a:gd name="T12" fmla="*/ 2147483647 w 2208"/>
              <a:gd name="T13" fmla="*/ 2147483647 h 536"/>
              <a:gd name="T14" fmla="*/ 2147483647 w 2208"/>
              <a:gd name="T15" fmla="*/ 2147483647 h 536"/>
              <a:gd name="T16" fmla="*/ 2147483647 w 2208"/>
              <a:gd name="T17" fmla="*/ 2147483647 h 536"/>
              <a:gd name="T18" fmla="*/ 2147483647 w 2208"/>
              <a:gd name="T19" fmla="*/ 2147483647 h 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08"/>
              <a:gd name="T31" fmla="*/ 0 h 536"/>
              <a:gd name="T32" fmla="*/ 2208 w 2208"/>
              <a:gd name="T33" fmla="*/ 536 h 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08" h="536">
                <a:moveTo>
                  <a:pt x="0" y="224"/>
                </a:moveTo>
                <a:cubicBezTo>
                  <a:pt x="620" y="240"/>
                  <a:pt x="1240" y="256"/>
                  <a:pt x="1488" y="224"/>
                </a:cubicBezTo>
                <a:cubicBezTo>
                  <a:pt x="1736" y="192"/>
                  <a:pt x="1608" y="64"/>
                  <a:pt x="1488" y="32"/>
                </a:cubicBezTo>
                <a:cubicBezTo>
                  <a:pt x="1368" y="0"/>
                  <a:pt x="872" y="8"/>
                  <a:pt x="768" y="32"/>
                </a:cubicBezTo>
                <a:cubicBezTo>
                  <a:pt x="664" y="56"/>
                  <a:pt x="760" y="152"/>
                  <a:pt x="864" y="176"/>
                </a:cubicBezTo>
                <a:cubicBezTo>
                  <a:pt x="968" y="200"/>
                  <a:pt x="1272" y="128"/>
                  <a:pt x="1392" y="176"/>
                </a:cubicBezTo>
                <a:cubicBezTo>
                  <a:pt x="1512" y="224"/>
                  <a:pt x="1680" y="408"/>
                  <a:pt x="1584" y="464"/>
                </a:cubicBezTo>
                <a:cubicBezTo>
                  <a:pt x="1488" y="520"/>
                  <a:pt x="928" y="536"/>
                  <a:pt x="816" y="512"/>
                </a:cubicBezTo>
                <a:cubicBezTo>
                  <a:pt x="704" y="488"/>
                  <a:pt x="680" y="352"/>
                  <a:pt x="912" y="320"/>
                </a:cubicBezTo>
                <a:cubicBezTo>
                  <a:pt x="1144" y="288"/>
                  <a:pt x="1992" y="320"/>
                  <a:pt x="2208" y="32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013" name="Freeform 117"/>
          <p:cNvSpPr>
            <a:spLocks/>
          </p:cNvSpPr>
          <p:nvPr/>
        </p:nvSpPr>
        <p:spPr bwMode="auto">
          <a:xfrm>
            <a:off x="304800" y="5265738"/>
            <a:ext cx="3505200" cy="723900"/>
          </a:xfrm>
          <a:custGeom>
            <a:avLst/>
            <a:gdLst>
              <a:gd name="T0" fmla="*/ 0 w 2208"/>
              <a:gd name="T1" fmla="*/ 2147483647 h 456"/>
              <a:gd name="T2" fmla="*/ 2147483647 w 2208"/>
              <a:gd name="T3" fmla="*/ 2147483647 h 456"/>
              <a:gd name="T4" fmla="*/ 2147483647 w 2208"/>
              <a:gd name="T5" fmla="*/ 2147483647 h 456"/>
              <a:gd name="T6" fmla="*/ 2147483647 w 2208"/>
              <a:gd name="T7" fmla="*/ 2147483647 h 456"/>
              <a:gd name="T8" fmla="*/ 2147483647 w 2208"/>
              <a:gd name="T9" fmla="*/ 2147483647 h 456"/>
              <a:gd name="T10" fmla="*/ 2147483647 w 2208"/>
              <a:gd name="T11" fmla="*/ 2147483647 h 456"/>
              <a:gd name="T12" fmla="*/ 2147483647 w 2208"/>
              <a:gd name="T13" fmla="*/ 2147483647 h 456"/>
              <a:gd name="T14" fmla="*/ 2147483647 w 2208"/>
              <a:gd name="T15" fmla="*/ 2147483647 h 456"/>
              <a:gd name="T16" fmla="*/ 2147483647 w 2208"/>
              <a:gd name="T17" fmla="*/ 2147483647 h 456"/>
              <a:gd name="T18" fmla="*/ 2147483647 w 2208"/>
              <a:gd name="T19" fmla="*/ 2147483647 h 4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08"/>
              <a:gd name="T31" fmla="*/ 0 h 456"/>
              <a:gd name="T32" fmla="*/ 2208 w 2208"/>
              <a:gd name="T33" fmla="*/ 456 h 4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08" h="456">
                <a:moveTo>
                  <a:pt x="0" y="288"/>
                </a:moveTo>
                <a:cubicBezTo>
                  <a:pt x="596" y="276"/>
                  <a:pt x="1192" y="264"/>
                  <a:pt x="1440" y="288"/>
                </a:cubicBezTo>
                <a:cubicBezTo>
                  <a:pt x="1688" y="312"/>
                  <a:pt x="1592" y="408"/>
                  <a:pt x="1488" y="432"/>
                </a:cubicBezTo>
                <a:cubicBezTo>
                  <a:pt x="1384" y="456"/>
                  <a:pt x="912" y="448"/>
                  <a:pt x="816" y="432"/>
                </a:cubicBezTo>
                <a:cubicBezTo>
                  <a:pt x="720" y="416"/>
                  <a:pt x="808" y="352"/>
                  <a:pt x="912" y="336"/>
                </a:cubicBezTo>
                <a:cubicBezTo>
                  <a:pt x="1016" y="320"/>
                  <a:pt x="1336" y="384"/>
                  <a:pt x="1440" y="336"/>
                </a:cubicBezTo>
                <a:cubicBezTo>
                  <a:pt x="1544" y="288"/>
                  <a:pt x="1656" y="96"/>
                  <a:pt x="1536" y="48"/>
                </a:cubicBezTo>
                <a:cubicBezTo>
                  <a:pt x="1416" y="0"/>
                  <a:pt x="832" y="32"/>
                  <a:pt x="720" y="48"/>
                </a:cubicBezTo>
                <a:cubicBezTo>
                  <a:pt x="608" y="64"/>
                  <a:pt x="616" y="128"/>
                  <a:pt x="864" y="144"/>
                </a:cubicBezTo>
                <a:cubicBezTo>
                  <a:pt x="1112" y="160"/>
                  <a:pt x="1984" y="144"/>
                  <a:pt x="2208" y="144"/>
                </a:cubicBezTo>
              </a:path>
            </a:pathLst>
          </a:custGeom>
          <a:noFill/>
          <a:ln w="9525" cap="flat" cmpd="sng">
            <a:solidFill>
              <a:srgbClr val="993300"/>
            </a:solidFill>
            <a:prstDash val="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014" name="Text Box 118"/>
          <p:cNvSpPr txBox="1">
            <a:spLocks noChangeArrowheads="1"/>
          </p:cNvSpPr>
          <p:nvPr/>
        </p:nvSpPr>
        <p:spPr bwMode="auto">
          <a:xfrm>
            <a:off x="4076700" y="5341938"/>
            <a:ext cx="4792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kumimoji="1" lang="en-US" sz="1800">
                <a:solidFill>
                  <a:srgbClr val="003399"/>
                </a:solidFill>
              </a:rPr>
              <a:t>Find a path visiting every </a:t>
            </a:r>
            <a:r>
              <a:rPr kumimoji="1" lang="en-US" sz="1800" b="1" i="1">
                <a:solidFill>
                  <a:srgbClr val="FF0000"/>
                </a:solidFill>
              </a:rPr>
              <a:t>EDGE</a:t>
            </a:r>
            <a:r>
              <a:rPr kumimoji="1" lang="en-US" sz="1800">
                <a:solidFill>
                  <a:srgbClr val="003399"/>
                </a:solidFill>
              </a:rPr>
              <a:t> exactly once:</a:t>
            </a:r>
          </a:p>
          <a:p>
            <a:pPr algn="just"/>
            <a:r>
              <a:rPr kumimoji="1" lang="en-US" sz="1800">
                <a:solidFill>
                  <a:srgbClr val="D60093"/>
                </a:solidFill>
              </a:rPr>
              <a:t>Eulerian path problem </a:t>
            </a:r>
            <a:r>
              <a:rPr kumimoji="1" lang="en-US" sz="1800"/>
              <a:t>(taking into account   multiplicity of edges – red edge is visited 3 times)</a:t>
            </a:r>
          </a:p>
        </p:txBody>
      </p:sp>
      <p:sp>
        <p:nvSpPr>
          <p:cNvPr id="102410" name="Rectangle 120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b="1" smtClean="0"/>
              <a:t>REPEAT GRAPH versus OVERLAP GRAPH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08" grpId="0" animBg="1"/>
      <p:bldP spid="81013" grpId="0" animBg="1"/>
      <p:bldP spid="81014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smtClean="0"/>
              <a:t>REPEAT GRAPH</a:t>
            </a: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233488"/>
            <a:ext cx="8001000" cy="595312"/>
            <a:chOff x="144" y="489"/>
            <a:chExt cx="5040" cy="375"/>
          </a:xfrm>
        </p:grpSpPr>
        <p:sp>
          <p:nvSpPr>
            <p:cNvPr id="103458" name="Rectangle 4"/>
            <p:cNvSpPr>
              <a:spLocks noChangeArrowheads="1"/>
            </p:cNvSpPr>
            <p:nvPr/>
          </p:nvSpPr>
          <p:spPr bwMode="auto">
            <a:xfrm>
              <a:off x="144" y="720"/>
              <a:ext cx="91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59" name="Rectangle 5"/>
            <p:cNvSpPr>
              <a:spLocks noChangeArrowheads="1"/>
            </p:cNvSpPr>
            <p:nvPr/>
          </p:nvSpPr>
          <p:spPr bwMode="auto">
            <a:xfrm>
              <a:off x="1632" y="720"/>
              <a:ext cx="480" cy="144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0" name="Rectangle 6"/>
            <p:cNvSpPr>
              <a:spLocks noChangeArrowheads="1"/>
            </p:cNvSpPr>
            <p:nvPr/>
          </p:nvSpPr>
          <p:spPr bwMode="auto">
            <a:xfrm>
              <a:off x="2544" y="720"/>
              <a:ext cx="528" cy="14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1" name="Rectangle 7"/>
            <p:cNvSpPr>
              <a:spLocks noChangeArrowheads="1"/>
            </p:cNvSpPr>
            <p:nvPr/>
          </p:nvSpPr>
          <p:spPr bwMode="auto">
            <a:xfrm>
              <a:off x="3648" y="720"/>
              <a:ext cx="528" cy="1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2" name="Rectangle 8"/>
            <p:cNvSpPr>
              <a:spLocks noChangeArrowheads="1"/>
            </p:cNvSpPr>
            <p:nvPr/>
          </p:nvSpPr>
          <p:spPr bwMode="auto">
            <a:xfrm>
              <a:off x="2112" y="720"/>
              <a:ext cx="432" cy="14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3" name="Text Box 9"/>
            <p:cNvSpPr txBox="1">
              <a:spLocks noChangeArrowheads="1"/>
            </p:cNvSpPr>
            <p:nvPr/>
          </p:nvSpPr>
          <p:spPr bwMode="auto">
            <a:xfrm>
              <a:off x="1060" y="505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Repeat1</a:t>
              </a:r>
            </a:p>
          </p:txBody>
        </p:sp>
        <p:sp>
          <p:nvSpPr>
            <p:cNvPr id="103464" name="Text Box 10"/>
            <p:cNvSpPr txBox="1">
              <a:spLocks noChangeArrowheads="1"/>
            </p:cNvSpPr>
            <p:nvPr/>
          </p:nvSpPr>
          <p:spPr bwMode="auto">
            <a:xfrm>
              <a:off x="3076" y="505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Repeat1</a:t>
              </a:r>
            </a:p>
          </p:txBody>
        </p:sp>
        <p:sp>
          <p:nvSpPr>
            <p:cNvPr id="103465" name="Text Box 11"/>
            <p:cNvSpPr txBox="1">
              <a:spLocks noChangeArrowheads="1"/>
            </p:cNvSpPr>
            <p:nvPr/>
          </p:nvSpPr>
          <p:spPr bwMode="auto">
            <a:xfrm>
              <a:off x="2020" y="489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Repeat2</a:t>
              </a:r>
            </a:p>
          </p:txBody>
        </p:sp>
        <p:sp>
          <p:nvSpPr>
            <p:cNvPr id="103466" name="Rectangle 12"/>
            <p:cNvSpPr>
              <a:spLocks noChangeArrowheads="1"/>
            </p:cNvSpPr>
            <p:nvPr/>
          </p:nvSpPr>
          <p:spPr bwMode="auto">
            <a:xfrm>
              <a:off x="1056" y="720"/>
              <a:ext cx="576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7" name="Rectangle 13"/>
            <p:cNvSpPr>
              <a:spLocks noChangeArrowheads="1"/>
            </p:cNvSpPr>
            <p:nvPr/>
          </p:nvSpPr>
          <p:spPr bwMode="auto">
            <a:xfrm>
              <a:off x="3072" y="720"/>
              <a:ext cx="576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8" name="Rectangle 14"/>
            <p:cNvSpPr>
              <a:spLocks noChangeArrowheads="1"/>
            </p:cNvSpPr>
            <p:nvPr/>
          </p:nvSpPr>
          <p:spPr bwMode="auto">
            <a:xfrm>
              <a:off x="4176" y="720"/>
              <a:ext cx="432" cy="14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69" name="Rectangle 15"/>
            <p:cNvSpPr>
              <a:spLocks noChangeArrowheads="1"/>
            </p:cNvSpPr>
            <p:nvPr/>
          </p:nvSpPr>
          <p:spPr bwMode="auto">
            <a:xfrm>
              <a:off x="4608" y="720"/>
              <a:ext cx="576" cy="144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70" name="Text Box 16"/>
            <p:cNvSpPr txBox="1">
              <a:spLocks noChangeArrowheads="1"/>
            </p:cNvSpPr>
            <p:nvPr/>
          </p:nvSpPr>
          <p:spPr bwMode="auto">
            <a:xfrm>
              <a:off x="4080" y="489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Repeat2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04800" y="5105400"/>
            <a:ext cx="4953000" cy="876300"/>
            <a:chOff x="192" y="3216"/>
            <a:chExt cx="3120" cy="552"/>
          </a:xfrm>
        </p:grpSpPr>
        <p:sp>
          <p:nvSpPr>
            <p:cNvPr id="103451" name="Line 18"/>
            <p:cNvSpPr>
              <a:spLocks noChangeShapeType="1"/>
            </p:cNvSpPr>
            <p:nvPr/>
          </p:nvSpPr>
          <p:spPr bwMode="auto">
            <a:xfrm>
              <a:off x="192" y="3544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2" name="Line 19"/>
            <p:cNvSpPr>
              <a:spLocks noChangeShapeType="1"/>
            </p:cNvSpPr>
            <p:nvPr/>
          </p:nvSpPr>
          <p:spPr bwMode="auto">
            <a:xfrm>
              <a:off x="1104" y="3544"/>
              <a:ext cx="576" cy="0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3" name="Line 20"/>
            <p:cNvSpPr>
              <a:spLocks noChangeShapeType="1"/>
            </p:cNvSpPr>
            <p:nvPr/>
          </p:nvSpPr>
          <p:spPr bwMode="auto">
            <a:xfrm>
              <a:off x="1680" y="3544"/>
              <a:ext cx="48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4" name="Line 21"/>
            <p:cNvSpPr>
              <a:spLocks noChangeShapeType="1"/>
            </p:cNvSpPr>
            <p:nvPr/>
          </p:nvSpPr>
          <p:spPr bwMode="auto">
            <a:xfrm>
              <a:off x="2160" y="3544"/>
              <a:ext cx="480" cy="0"/>
            </a:xfrm>
            <a:prstGeom prst="line">
              <a:avLst/>
            </a:prstGeom>
            <a:noFill/>
            <a:ln w="349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5" name="Line 22"/>
            <p:cNvSpPr>
              <a:spLocks noChangeShapeType="1"/>
            </p:cNvSpPr>
            <p:nvPr/>
          </p:nvSpPr>
          <p:spPr bwMode="auto">
            <a:xfrm>
              <a:off x="2640" y="3544"/>
              <a:ext cx="672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6" name="Freeform 23"/>
            <p:cNvSpPr>
              <a:spLocks/>
            </p:cNvSpPr>
            <p:nvPr/>
          </p:nvSpPr>
          <p:spPr bwMode="auto">
            <a:xfrm>
              <a:off x="1104" y="3216"/>
              <a:ext cx="1536" cy="328"/>
            </a:xfrm>
            <a:custGeom>
              <a:avLst/>
              <a:gdLst>
                <a:gd name="T0" fmla="*/ 1536 w 1536"/>
                <a:gd name="T1" fmla="*/ 328 h 328"/>
                <a:gd name="T2" fmla="*/ 1200 w 1536"/>
                <a:gd name="T3" fmla="*/ 88 h 328"/>
                <a:gd name="T4" fmla="*/ 240 w 1536"/>
                <a:gd name="T5" fmla="*/ 40 h 328"/>
                <a:gd name="T6" fmla="*/ 0 w 1536"/>
                <a:gd name="T7" fmla="*/ 328 h 3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6"/>
                <a:gd name="T13" fmla="*/ 0 h 328"/>
                <a:gd name="T14" fmla="*/ 1536 w 1536"/>
                <a:gd name="T15" fmla="*/ 328 h 3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6" h="328">
                  <a:moveTo>
                    <a:pt x="1536" y="328"/>
                  </a:moveTo>
                  <a:cubicBezTo>
                    <a:pt x="1476" y="232"/>
                    <a:pt x="1416" y="136"/>
                    <a:pt x="1200" y="88"/>
                  </a:cubicBezTo>
                  <a:cubicBezTo>
                    <a:pt x="984" y="40"/>
                    <a:pt x="440" y="0"/>
                    <a:pt x="240" y="40"/>
                  </a:cubicBezTo>
                  <a:cubicBezTo>
                    <a:pt x="40" y="80"/>
                    <a:pt x="40" y="280"/>
                    <a:pt x="0" y="328"/>
                  </a:cubicBezTo>
                </a:path>
              </a:pathLst>
            </a:custGeom>
            <a:noFill/>
            <a:ln w="9525" cap="flat" cmpd="sng">
              <a:solidFill>
                <a:srgbClr val="00808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7" name="Freeform 24"/>
            <p:cNvSpPr>
              <a:spLocks/>
            </p:cNvSpPr>
            <p:nvPr/>
          </p:nvSpPr>
          <p:spPr bwMode="auto">
            <a:xfrm>
              <a:off x="1488" y="3544"/>
              <a:ext cx="864" cy="224"/>
            </a:xfrm>
            <a:custGeom>
              <a:avLst/>
              <a:gdLst>
                <a:gd name="T0" fmla="*/ 192 w 864"/>
                <a:gd name="T1" fmla="*/ 0 h 224"/>
                <a:gd name="T2" fmla="*/ 96 w 864"/>
                <a:gd name="T3" fmla="*/ 192 h 224"/>
                <a:gd name="T4" fmla="*/ 768 w 864"/>
                <a:gd name="T5" fmla="*/ 192 h 224"/>
                <a:gd name="T6" fmla="*/ 672 w 8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224"/>
                <a:gd name="T14" fmla="*/ 864 w 8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224">
                  <a:moveTo>
                    <a:pt x="192" y="0"/>
                  </a:moveTo>
                  <a:cubicBezTo>
                    <a:pt x="96" y="80"/>
                    <a:pt x="0" y="160"/>
                    <a:pt x="96" y="192"/>
                  </a:cubicBezTo>
                  <a:cubicBezTo>
                    <a:pt x="192" y="224"/>
                    <a:pt x="672" y="224"/>
                    <a:pt x="768" y="192"/>
                  </a:cubicBezTo>
                  <a:cubicBezTo>
                    <a:pt x="864" y="160"/>
                    <a:pt x="688" y="32"/>
                    <a:pt x="672" y="0"/>
                  </a:cubicBezTo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3433" name="Freeform 25"/>
          <p:cNvSpPr>
            <a:spLocks/>
          </p:cNvSpPr>
          <p:nvPr/>
        </p:nvSpPr>
        <p:spPr bwMode="auto">
          <a:xfrm>
            <a:off x="304800" y="5227638"/>
            <a:ext cx="4876800" cy="673100"/>
          </a:xfrm>
          <a:custGeom>
            <a:avLst/>
            <a:gdLst>
              <a:gd name="T0" fmla="*/ 0 w 3072"/>
              <a:gd name="T1" fmla="*/ 2147483647 h 424"/>
              <a:gd name="T2" fmla="*/ 2147483647 w 3072"/>
              <a:gd name="T3" fmla="*/ 2147483647 h 424"/>
              <a:gd name="T4" fmla="*/ 2147483647 w 3072"/>
              <a:gd name="T5" fmla="*/ 2147483647 h 424"/>
              <a:gd name="T6" fmla="*/ 2147483647 w 3072"/>
              <a:gd name="T7" fmla="*/ 2147483647 h 424"/>
              <a:gd name="T8" fmla="*/ 2147483647 w 3072"/>
              <a:gd name="T9" fmla="*/ 2147483647 h 424"/>
              <a:gd name="T10" fmla="*/ 2147483647 w 3072"/>
              <a:gd name="T11" fmla="*/ 2147483647 h 424"/>
              <a:gd name="T12" fmla="*/ 2147483647 w 3072"/>
              <a:gd name="T13" fmla="*/ 2147483647 h 424"/>
              <a:gd name="T14" fmla="*/ 2147483647 w 3072"/>
              <a:gd name="T15" fmla="*/ 2147483647 h 424"/>
              <a:gd name="T16" fmla="*/ 2147483647 w 3072"/>
              <a:gd name="T17" fmla="*/ 2147483647 h 4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72"/>
              <a:gd name="T28" fmla="*/ 0 h 424"/>
              <a:gd name="T29" fmla="*/ 3072 w 3072"/>
              <a:gd name="T30" fmla="*/ 424 h 4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72" h="424">
                <a:moveTo>
                  <a:pt x="0" y="168"/>
                </a:moveTo>
                <a:cubicBezTo>
                  <a:pt x="988" y="180"/>
                  <a:pt x="1976" y="192"/>
                  <a:pt x="2208" y="168"/>
                </a:cubicBezTo>
                <a:cubicBezTo>
                  <a:pt x="2440" y="144"/>
                  <a:pt x="1600" y="0"/>
                  <a:pt x="1392" y="24"/>
                </a:cubicBezTo>
                <a:cubicBezTo>
                  <a:pt x="1184" y="48"/>
                  <a:pt x="936" y="264"/>
                  <a:pt x="960" y="312"/>
                </a:cubicBezTo>
                <a:cubicBezTo>
                  <a:pt x="984" y="360"/>
                  <a:pt x="1456" y="296"/>
                  <a:pt x="1536" y="312"/>
                </a:cubicBezTo>
                <a:cubicBezTo>
                  <a:pt x="1616" y="328"/>
                  <a:pt x="1360" y="392"/>
                  <a:pt x="1440" y="408"/>
                </a:cubicBezTo>
                <a:cubicBezTo>
                  <a:pt x="1520" y="424"/>
                  <a:pt x="1944" y="424"/>
                  <a:pt x="2016" y="408"/>
                </a:cubicBezTo>
                <a:cubicBezTo>
                  <a:pt x="2088" y="392"/>
                  <a:pt x="1696" y="328"/>
                  <a:pt x="1872" y="312"/>
                </a:cubicBezTo>
                <a:cubicBezTo>
                  <a:pt x="2048" y="296"/>
                  <a:pt x="2872" y="312"/>
                  <a:pt x="3072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3434" name="Freeform 26"/>
          <p:cNvSpPr>
            <a:spLocks/>
          </p:cNvSpPr>
          <p:nvPr/>
        </p:nvSpPr>
        <p:spPr bwMode="auto">
          <a:xfrm>
            <a:off x="304800" y="5219700"/>
            <a:ext cx="4876800" cy="673100"/>
          </a:xfrm>
          <a:custGeom>
            <a:avLst/>
            <a:gdLst>
              <a:gd name="T0" fmla="*/ 0 w 3072"/>
              <a:gd name="T1" fmla="*/ 2147483647 h 424"/>
              <a:gd name="T2" fmla="*/ 2147483647 w 3072"/>
              <a:gd name="T3" fmla="*/ 2147483647 h 424"/>
              <a:gd name="T4" fmla="*/ 2147483647 w 3072"/>
              <a:gd name="T5" fmla="*/ 2147483647 h 424"/>
              <a:gd name="T6" fmla="*/ 2147483647 w 3072"/>
              <a:gd name="T7" fmla="*/ 2147483647 h 424"/>
              <a:gd name="T8" fmla="*/ 2147483647 w 3072"/>
              <a:gd name="T9" fmla="*/ 2147483647 h 424"/>
              <a:gd name="T10" fmla="*/ 2147483647 w 3072"/>
              <a:gd name="T11" fmla="*/ 2147483647 h 424"/>
              <a:gd name="T12" fmla="*/ 2147483647 w 3072"/>
              <a:gd name="T13" fmla="*/ 2147483647 h 424"/>
              <a:gd name="T14" fmla="*/ 2147483647 w 3072"/>
              <a:gd name="T15" fmla="*/ 2147483647 h 424"/>
              <a:gd name="T16" fmla="*/ 2147483647 w 3072"/>
              <a:gd name="T17" fmla="*/ 2147483647 h 424"/>
              <a:gd name="T18" fmla="*/ 2147483647 w 3072"/>
              <a:gd name="T19" fmla="*/ 2147483647 h 4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072"/>
              <a:gd name="T31" fmla="*/ 0 h 424"/>
              <a:gd name="T32" fmla="*/ 3072 w 3072"/>
              <a:gd name="T33" fmla="*/ 424 h 4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072" h="424">
                <a:moveTo>
                  <a:pt x="0" y="312"/>
                </a:moveTo>
                <a:cubicBezTo>
                  <a:pt x="624" y="304"/>
                  <a:pt x="1248" y="296"/>
                  <a:pt x="1488" y="312"/>
                </a:cubicBezTo>
                <a:cubicBezTo>
                  <a:pt x="1728" y="328"/>
                  <a:pt x="1360" y="392"/>
                  <a:pt x="1440" y="408"/>
                </a:cubicBezTo>
                <a:cubicBezTo>
                  <a:pt x="1520" y="424"/>
                  <a:pt x="1912" y="424"/>
                  <a:pt x="1968" y="408"/>
                </a:cubicBezTo>
                <a:cubicBezTo>
                  <a:pt x="2024" y="392"/>
                  <a:pt x="1704" y="328"/>
                  <a:pt x="1776" y="312"/>
                </a:cubicBezTo>
                <a:cubicBezTo>
                  <a:pt x="1848" y="296"/>
                  <a:pt x="2336" y="352"/>
                  <a:pt x="2400" y="312"/>
                </a:cubicBezTo>
                <a:cubicBezTo>
                  <a:pt x="2464" y="272"/>
                  <a:pt x="2360" y="120"/>
                  <a:pt x="2160" y="72"/>
                </a:cubicBezTo>
                <a:cubicBezTo>
                  <a:pt x="1960" y="24"/>
                  <a:pt x="1384" y="0"/>
                  <a:pt x="1200" y="24"/>
                </a:cubicBezTo>
                <a:cubicBezTo>
                  <a:pt x="1016" y="48"/>
                  <a:pt x="744" y="184"/>
                  <a:pt x="1056" y="216"/>
                </a:cubicBezTo>
                <a:cubicBezTo>
                  <a:pt x="1368" y="248"/>
                  <a:pt x="2736" y="216"/>
                  <a:pt x="3072" y="216"/>
                </a:cubicBezTo>
              </a:path>
            </a:pathLst>
          </a:custGeom>
          <a:noFill/>
          <a:ln w="9525" cap="flat" cmpd="sng">
            <a:solidFill>
              <a:srgbClr val="993300"/>
            </a:solidFill>
            <a:prstDash val="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04800" y="2590800"/>
            <a:ext cx="8001000" cy="0"/>
            <a:chOff x="192" y="1632"/>
            <a:chExt cx="5040" cy="0"/>
          </a:xfrm>
        </p:grpSpPr>
        <p:sp>
          <p:nvSpPr>
            <p:cNvPr id="103442" name="Line 28"/>
            <p:cNvSpPr>
              <a:spLocks noChangeShapeType="1"/>
            </p:cNvSpPr>
            <p:nvPr/>
          </p:nvSpPr>
          <p:spPr bwMode="auto">
            <a:xfrm>
              <a:off x="192" y="1632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3" name="Line 29"/>
            <p:cNvSpPr>
              <a:spLocks noChangeShapeType="1"/>
            </p:cNvSpPr>
            <p:nvPr/>
          </p:nvSpPr>
          <p:spPr bwMode="auto">
            <a:xfrm>
              <a:off x="1104" y="1632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4" name="Line 30"/>
            <p:cNvSpPr>
              <a:spLocks noChangeShapeType="1"/>
            </p:cNvSpPr>
            <p:nvPr/>
          </p:nvSpPr>
          <p:spPr bwMode="auto">
            <a:xfrm>
              <a:off x="1680" y="1632"/>
              <a:ext cx="48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5" name="Line 31"/>
            <p:cNvSpPr>
              <a:spLocks noChangeShapeType="1"/>
            </p:cNvSpPr>
            <p:nvPr/>
          </p:nvSpPr>
          <p:spPr bwMode="auto">
            <a:xfrm>
              <a:off x="2160" y="1632"/>
              <a:ext cx="480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Line 32"/>
            <p:cNvSpPr>
              <a:spLocks noChangeShapeType="1"/>
            </p:cNvSpPr>
            <p:nvPr/>
          </p:nvSpPr>
          <p:spPr bwMode="auto">
            <a:xfrm>
              <a:off x="4608" y="1632"/>
              <a:ext cx="62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7" name="Line 33"/>
            <p:cNvSpPr>
              <a:spLocks noChangeShapeType="1"/>
            </p:cNvSpPr>
            <p:nvPr/>
          </p:nvSpPr>
          <p:spPr bwMode="auto">
            <a:xfrm>
              <a:off x="2592" y="1632"/>
              <a:ext cx="480" cy="0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8" name="Line 34"/>
            <p:cNvSpPr>
              <a:spLocks noChangeShapeType="1"/>
            </p:cNvSpPr>
            <p:nvPr/>
          </p:nvSpPr>
          <p:spPr bwMode="auto">
            <a:xfrm>
              <a:off x="3072" y="1632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9" name="Line 35"/>
            <p:cNvSpPr>
              <a:spLocks noChangeShapeType="1"/>
            </p:cNvSpPr>
            <p:nvPr/>
          </p:nvSpPr>
          <p:spPr bwMode="auto">
            <a:xfrm>
              <a:off x="3648" y="1632"/>
              <a:ext cx="48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Line 36"/>
            <p:cNvSpPr>
              <a:spLocks noChangeShapeType="1"/>
            </p:cNvSpPr>
            <p:nvPr/>
          </p:nvSpPr>
          <p:spPr bwMode="auto">
            <a:xfrm>
              <a:off x="4128" y="1632"/>
              <a:ext cx="480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04800" y="3352800"/>
            <a:ext cx="4876800" cy="977900"/>
            <a:chOff x="144" y="2384"/>
            <a:chExt cx="3072" cy="616"/>
          </a:xfrm>
        </p:grpSpPr>
        <p:sp>
          <p:nvSpPr>
            <p:cNvPr id="103433" name="Line 38"/>
            <p:cNvSpPr>
              <a:spLocks noChangeShapeType="1"/>
            </p:cNvSpPr>
            <p:nvPr/>
          </p:nvSpPr>
          <p:spPr bwMode="auto">
            <a:xfrm>
              <a:off x="144" y="2752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Line 39"/>
            <p:cNvSpPr>
              <a:spLocks noChangeShapeType="1"/>
            </p:cNvSpPr>
            <p:nvPr/>
          </p:nvSpPr>
          <p:spPr bwMode="auto">
            <a:xfrm>
              <a:off x="1056" y="2752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5" name="Line 40"/>
            <p:cNvSpPr>
              <a:spLocks noChangeShapeType="1"/>
            </p:cNvSpPr>
            <p:nvPr/>
          </p:nvSpPr>
          <p:spPr bwMode="auto">
            <a:xfrm>
              <a:off x="1632" y="2752"/>
              <a:ext cx="480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6" name="Line 41"/>
            <p:cNvSpPr>
              <a:spLocks noChangeShapeType="1"/>
            </p:cNvSpPr>
            <p:nvPr/>
          </p:nvSpPr>
          <p:spPr bwMode="auto">
            <a:xfrm>
              <a:off x="2112" y="2752"/>
              <a:ext cx="480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7" name="Freeform 42"/>
            <p:cNvSpPr>
              <a:spLocks/>
            </p:cNvSpPr>
            <p:nvPr/>
          </p:nvSpPr>
          <p:spPr bwMode="auto">
            <a:xfrm>
              <a:off x="1056" y="2384"/>
              <a:ext cx="1560" cy="448"/>
            </a:xfrm>
            <a:custGeom>
              <a:avLst/>
              <a:gdLst>
                <a:gd name="T0" fmla="*/ 1536 w 1560"/>
                <a:gd name="T1" fmla="*/ 352 h 448"/>
                <a:gd name="T2" fmla="*/ 1344 w 1560"/>
                <a:gd name="T3" fmla="*/ 64 h 448"/>
                <a:gd name="T4" fmla="*/ 240 w 1560"/>
                <a:gd name="T5" fmla="*/ 64 h 448"/>
                <a:gd name="T6" fmla="*/ 0 w 1560"/>
                <a:gd name="T7" fmla="*/ 448 h 4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0"/>
                <a:gd name="T13" fmla="*/ 0 h 448"/>
                <a:gd name="T14" fmla="*/ 1560 w 1560"/>
                <a:gd name="T15" fmla="*/ 448 h 4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0" h="448">
                  <a:moveTo>
                    <a:pt x="1536" y="352"/>
                  </a:moveTo>
                  <a:cubicBezTo>
                    <a:pt x="1548" y="232"/>
                    <a:pt x="1560" y="112"/>
                    <a:pt x="1344" y="64"/>
                  </a:cubicBezTo>
                  <a:cubicBezTo>
                    <a:pt x="1128" y="16"/>
                    <a:pt x="464" y="0"/>
                    <a:pt x="240" y="64"/>
                  </a:cubicBezTo>
                  <a:cubicBezTo>
                    <a:pt x="16" y="128"/>
                    <a:pt x="40" y="384"/>
                    <a:pt x="0" y="448"/>
                  </a:cubicBezTo>
                </a:path>
              </a:pathLst>
            </a:custGeom>
            <a:noFill/>
            <a:ln w="9525" cap="flat" cmpd="sng">
              <a:solidFill>
                <a:srgbClr val="00FF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Line 43"/>
            <p:cNvSpPr>
              <a:spLocks noChangeShapeType="1"/>
            </p:cNvSpPr>
            <p:nvPr/>
          </p:nvSpPr>
          <p:spPr bwMode="auto">
            <a:xfrm>
              <a:off x="2592" y="2832"/>
              <a:ext cx="624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9" name="Line 44"/>
            <p:cNvSpPr>
              <a:spLocks noChangeShapeType="1"/>
            </p:cNvSpPr>
            <p:nvPr/>
          </p:nvSpPr>
          <p:spPr bwMode="auto">
            <a:xfrm>
              <a:off x="1056" y="2832"/>
              <a:ext cx="5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0" name="Line 45"/>
            <p:cNvSpPr>
              <a:spLocks noChangeShapeType="1"/>
            </p:cNvSpPr>
            <p:nvPr/>
          </p:nvSpPr>
          <p:spPr bwMode="auto">
            <a:xfrm>
              <a:off x="2112" y="2832"/>
              <a:ext cx="480" cy="0"/>
            </a:xfrm>
            <a:prstGeom prst="line">
              <a:avLst/>
            </a:prstGeom>
            <a:noFill/>
            <a:ln w="9525">
              <a:solidFill>
                <a:srgbClr val="8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1" name="Freeform 46"/>
            <p:cNvSpPr>
              <a:spLocks/>
            </p:cNvSpPr>
            <p:nvPr/>
          </p:nvSpPr>
          <p:spPr bwMode="auto">
            <a:xfrm>
              <a:off x="1392" y="2832"/>
              <a:ext cx="920" cy="168"/>
            </a:xfrm>
            <a:custGeom>
              <a:avLst/>
              <a:gdLst>
                <a:gd name="T0" fmla="*/ 240 w 920"/>
                <a:gd name="T1" fmla="*/ 0 h 168"/>
                <a:gd name="T2" fmla="*/ 96 w 920"/>
                <a:gd name="T3" fmla="*/ 144 h 168"/>
                <a:gd name="T4" fmla="*/ 816 w 920"/>
                <a:gd name="T5" fmla="*/ 144 h 168"/>
                <a:gd name="T6" fmla="*/ 720 w 920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0"/>
                <a:gd name="T13" fmla="*/ 0 h 168"/>
                <a:gd name="T14" fmla="*/ 920 w 920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0" h="168">
                  <a:moveTo>
                    <a:pt x="240" y="0"/>
                  </a:moveTo>
                  <a:cubicBezTo>
                    <a:pt x="120" y="60"/>
                    <a:pt x="0" y="120"/>
                    <a:pt x="96" y="144"/>
                  </a:cubicBezTo>
                  <a:cubicBezTo>
                    <a:pt x="192" y="168"/>
                    <a:pt x="712" y="168"/>
                    <a:pt x="816" y="144"/>
                  </a:cubicBezTo>
                  <a:cubicBezTo>
                    <a:pt x="920" y="120"/>
                    <a:pt x="736" y="24"/>
                    <a:pt x="720" y="0"/>
                  </a:cubicBezTo>
                </a:path>
              </a:pathLst>
            </a:cu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33" grpId="0" animBg="1"/>
      <p:bldP spid="27343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838200" y="1446213"/>
            <a:ext cx="8102600" cy="2273300"/>
            <a:chOff x="528" y="911"/>
            <a:chExt cx="5104" cy="1432"/>
          </a:xfrm>
        </p:grpSpPr>
        <p:grpSp>
          <p:nvGrpSpPr>
            <p:cNvPr id="104462" name="Group 2"/>
            <p:cNvGrpSpPr>
              <a:grpSpLocks/>
            </p:cNvGrpSpPr>
            <p:nvPr/>
          </p:nvGrpSpPr>
          <p:grpSpPr bwMode="auto">
            <a:xfrm>
              <a:off x="576" y="1335"/>
              <a:ext cx="4560" cy="440"/>
              <a:chOff x="720" y="1480"/>
              <a:chExt cx="4560" cy="440"/>
            </a:xfrm>
          </p:grpSpPr>
          <p:sp>
            <p:nvSpPr>
              <p:cNvPr id="104496" name="Freeform 3"/>
              <p:cNvSpPr>
                <a:spLocks/>
              </p:cNvSpPr>
              <p:nvPr/>
            </p:nvSpPr>
            <p:spPr bwMode="auto">
              <a:xfrm>
                <a:off x="1680" y="1480"/>
                <a:ext cx="336" cy="296"/>
              </a:xfrm>
              <a:custGeom>
                <a:avLst/>
                <a:gdLst>
                  <a:gd name="T0" fmla="*/ 0 w 336"/>
                  <a:gd name="T1" fmla="*/ 296 h 296"/>
                  <a:gd name="T2" fmla="*/ 96 w 336"/>
                  <a:gd name="T3" fmla="*/ 8 h 296"/>
                  <a:gd name="T4" fmla="*/ 336 w 336"/>
                  <a:gd name="T5" fmla="*/ 248 h 296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296"/>
                  <a:gd name="T11" fmla="*/ 336 w 336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296">
                    <a:moveTo>
                      <a:pt x="0" y="296"/>
                    </a:moveTo>
                    <a:cubicBezTo>
                      <a:pt x="20" y="156"/>
                      <a:pt x="40" y="16"/>
                      <a:pt x="96" y="8"/>
                    </a:cubicBezTo>
                    <a:cubicBezTo>
                      <a:pt x="152" y="0"/>
                      <a:pt x="296" y="208"/>
                      <a:pt x="336" y="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7" name="Line 4"/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8" name="Line 5"/>
              <p:cNvSpPr>
                <a:spLocks noChangeShapeType="1"/>
              </p:cNvSpPr>
              <p:nvPr/>
            </p:nvSpPr>
            <p:spPr bwMode="auto">
              <a:xfrm flipV="1">
                <a:off x="720" y="1728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99" name="Line 6"/>
              <p:cNvSpPr>
                <a:spLocks noChangeShapeType="1"/>
              </p:cNvSpPr>
              <p:nvPr/>
            </p:nvSpPr>
            <p:spPr bwMode="auto">
              <a:xfrm>
                <a:off x="2016" y="1728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0" name="Line 7"/>
              <p:cNvSpPr>
                <a:spLocks noChangeShapeType="1"/>
              </p:cNvSpPr>
              <p:nvPr/>
            </p:nvSpPr>
            <p:spPr bwMode="auto">
              <a:xfrm flipV="1">
                <a:off x="2160" y="1824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1" name="Line 8"/>
              <p:cNvSpPr>
                <a:spLocks noChangeShapeType="1"/>
              </p:cNvSpPr>
              <p:nvPr/>
            </p:nvSpPr>
            <p:spPr bwMode="auto">
              <a:xfrm flipV="1">
                <a:off x="2544" y="1728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2" name="Line 9"/>
              <p:cNvSpPr>
                <a:spLocks noChangeShapeType="1"/>
              </p:cNvSpPr>
              <p:nvPr/>
            </p:nvSpPr>
            <p:spPr bwMode="auto">
              <a:xfrm>
                <a:off x="2832" y="1728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3" name="Line 10"/>
              <p:cNvSpPr>
                <a:spLocks noChangeShapeType="1"/>
              </p:cNvSpPr>
              <p:nvPr/>
            </p:nvSpPr>
            <p:spPr bwMode="auto">
              <a:xfrm flipV="1">
                <a:off x="2976" y="1824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4" name="Line 11"/>
              <p:cNvSpPr>
                <a:spLocks noChangeShapeType="1"/>
              </p:cNvSpPr>
              <p:nvPr/>
            </p:nvSpPr>
            <p:spPr bwMode="auto">
              <a:xfrm flipV="1">
                <a:off x="3408" y="172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5" name="Line 12"/>
              <p:cNvSpPr>
                <a:spLocks noChangeShapeType="1"/>
              </p:cNvSpPr>
              <p:nvPr/>
            </p:nvSpPr>
            <p:spPr bwMode="auto">
              <a:xfrm flipV="1">
                <a:off x="1296" y="1824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6" name="Line 13"/>
              <p:cNvSpPr>
                <a:spLocks noChangeShapeType="1"/>
              </p:cNvSpPr>
              <p:nvPr/>
            </p:nvSpPr>
            <p:spPr bwMode="auto">
              <a:xfrm flipV="1">
                <a:off x="4224" y="1728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7" name="Line 14"/>
              <p:cNvSpPr>
                <a:spLocks noChangeShapeType="1"/>
              </p:cNvSpPr>
              <p:nvPr/>
            </p:nvSpPr>
            <p:spPr bwMode="auto">
              <a:xfrm flipV="1">
                <a:off x="4032" y="1824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8" name="Line 15"/>
              <p:cNvSpPr>
                <a:spLocks noChangeShapeType="1"/>
              </p:cNvSpPr>
              <p:nvPr/>
            </p:nvSpPr>
            <p:spPr bwMode="auto">
              <a:xfrm>
                <a:off x="3696" y="172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09" name="Line 16"/>
              <p:cNvSpPr>
                <a:spLocks noChangeShapeType="1"/>
              </p:cNvSpPr>
              <p:nvPr/>
            </p:nvSpPr>
            <p:spPr bwMode="auto">
              <a:xfrm>
                <a:off x="4608" y="172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10" name="Line 17"/>
              <p:cNvSpPr>
                <a:spLocks noChangeShapeType="1"/>
              </p:cNvSpPr>
              <p:nvPr/>
            </p:nvSpPr>
            <p:spPr bwMode="auto">
              <a:xfrm flipV="1">
                <a:off x="4944" y="1824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63" name="Group 80"/>
            <p:cNvGrpSpPr>
              <a:grpSpLocks/>
            </p:cNvGrpSpPr>
            <p:nvPr/>
          </p:nvGrpSpPr>
          <p:grpSpPr bwMode="auto">
            <a:xfrm>
              <a:off x="656" y="911"/>
              <a:ext cx="4976" cy="1432"/>
              <a:chOff x="656" y="911"/>
              <a:chExt cx="4976" cy="1432"/>
            </a:xfrm>
          </p:grpSpPr>
          <p:grpSp>
            <p:nvGrpSpPr>
              <p:cNvPr id="104484" name="Group 18"/>
              <p:cNvGrpSpPr>
                <a:grpSpLocks/>
              </p:cNvGrpSpPr>
              <p:nvPr/>
            </p:nvGrpSpPr>
            <p:grpSpPr bwMode="auto">
              <a:xfrm>
                <a:off x="656" y="911"/>
                <a:ext cx="4976" cy="1432"/>
                <a:chOff x="800" y="816"/>
                <a:chExt cx="4976" cy="1432"/>
              </a:xfrm>
            </p:grpSpPr>
            <p:sp>
              <p:nvSpPr>
                <p:cNvPr id="104486" name="Freeform 19"/>
                <p:cNvSpPr>
                  <a:spLocks/>
                </p:cNvSpPr>
                <p:nvPr/>
              </p:nvSpPr>
              <p:spPr bwMode="auto">
                <a:xfrm>
                  <a:off x="1240" y="1680"/>
                  <a:ext cx="1792" cy="168"/>
                </a:xfrm>
                <a:custGeom>
                  <a:avLst/>
                  <a:gdLst>
                    <a:gd name="T0" fmla="*/ 56 w 1792"/>
                    <a:gd name="T1" fmla="*/ 0 h 168"/>
                    <a:gd name="T2" fmla="*/ 248 w 1792"/>
                    <a:gd name="T3" fmla="*/ 144 h 168"/>
                    <a:gd name="T4" fmla="*/ 1544 w 1792"/>
                    <a:gd name="T5" fmla="*/ 144 h 168"/>
                    <a:gd name="T6" fmla="*/ 1736 w 1792"/>
                    <a:gd name="T7" fmla="*/ 0 h 1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92"/>
                    <a:gd name="T13" fmla="*/ 0 h 168"/>
                    <a:gd name="T14" fmla="*/ 1792 w 1792"/>
                    <a:gd name="T15" fmla="*/ 168 h 1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92" h="168">
                      <a:moveTo>
                        <a:pt x="56" y="0"/>
                      </a:moveTo>
                      <a:cubicBezTo>
                        <a:pt x="28" y="60"/>
                        <a:pt x="0" y="120"/>
                        <a:pt x="248" y="144"/>
                      </a:cubicBezTo>
                      <a:cubicBezTo>
                        <a:pt x="496" y="168"/>
                        <a:pt x="1296" y="168"/>
                        <a:pt x="1544" y="144"/>
                      </a:cubicBezTo>
                      <a:cubicBezTo>
                        <a:pt x="1792" y="120"/>
                        <a:pt x="1704" y="24"/>
                        <a:pt x="173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4487" name="Group 20"/>
                <p:cNvGrpSpPr>
                  <a:grpSpLocks/>
                </p:cNvGrpSpPr>
                <p:nvPr/>
              </p:nvGrpSpPr>
              <p:grpSpPr bwMode="auto">
                <a:xfrm>
                  <a:off x="800" y="816"/>
                  <a:ext cx="4976" cy="1432"/>
                  <a:chOff x="800" y="816"/>
                  <a:chExt cx="4976" cy="1432"/>
                </a:xfrm>
              </p:grpSpPr>
              <p:sp>
                <p:nvSpPr>
                  <p:cNvPr id="104488" name="Freeform 21"/>
                  <p:cNvSpPr>
                    <a:spLocks/>
                  </p:cNvSpPr>
                  <p:nvPr/>
                </p:nvSpPr>
                <p:spPr bwMode="auto">
                  <a:xfrm>
                    <a:off x="2032" y="1208"/>
                    <a:ext cx="800" cy="280"/>
                  </a:xfrm>
                  <a:custGeom>
                    <a:avLst/>
                    <a:gdLst>
                      <a:gd name="T0" fmla="*/ 784 w 800"/>
                      <a:gd name="T1" fmla="*/ 280 h 280"/>
                      <a:gd name="T2" fmla="*/ 688 w 800"/>
                      <a:gd name="T3" fmla="*/ 40 h 280"/>
                      <a:gd name="T4" fmla="*/ 112 w 800"/>
                      <a:gd name="T5" fmla="*/ 40 h 280"/>
                      <a:gd name="T6" fmla="*/ 16 w 800"/>
                      <a:gd name="T7" fmla="*/ 280 h 28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00"/>
                      <a:gd name="T13" fmla="*/ 0 h 280"/>
                      <a:gd name="T14" fmla="*/ 800 w 800"/>
                      <a:gd name="T15" fmla="*/ 280 h 28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00" h="280">
                        <a:moveTo>
                          <a:pt x="784" y="280"/>
                        </a:moveTo>
                        <a:cubicBezTo>
                          <a:pt x="792" y="180"/>
                          <a:pt x="800" y="80"/>
                          <a:pt x="688" y="40"/>
                        </a:cubicBezTo>
                        <a:cubicBezTo>
                          <a:pt x="576" y="0"/>
                          <a:pt x="224" y="0"/>
                          <a:pt x="112" y="40"/>
                        </a:cubicBezTo>
                        <a:cubicBezTo>
                          <a:pt x="0" y="80"/>
                          <a:pt x="32" y="248"/>
                          <a:pt x="16" y="28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89" name="Freeform 22"/>
                  <p:cNvSpPr>
                    <a:spLocks/>
                  </p:cNvSpPr>
                  <p:nvPr/>
                </p:nvSpPr>
                <p:spPr bwMode="auto">
                  <a:xfrm>
                    <a:off x="2656" y="1112"/>
                    <a:ext cx="2368" cy="328"/>
                  </a:xfrm>
                  <a:custGeom>
                    <a:avLst/>
                    <a:gdLst>
                      <a:gd name="T0" fmla="*/ 176 w 2368"/>
                      <a:gd name="T1" fmla="*/ 328 h 328"/>
                      <a:gd name="T2" fmla="*/ 320 w 2368"/>
                      <a:gd name="T3" fmla="*/ 40 h 328"/>
                      <a:gd name="T4" fmla="*/ 2096 w 2368"/>
                      <a:gd name="T5" fmla="*/ 88 h 328"/>
                      <a:gd name="T6" fmla="*/ 1952 w 2368"/>
                      <a:gd name="T7" fmla="*/ 328 h 3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368"/>
                      <a:gd name="T13" fmla="*/ 0 h 328"/>
                      <a:gd name="T14" fmla="*/ 2368 w 2368"/>
                      <a:gd name="T15" fmla="*/ 328 h 3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368" h="328">
                        <a:moveTo>
                          <a:pt x="176" y="328"/>
                        </a:moveTo>
                        <a:cubicBezTo>
                          <a:pt x="88" y="204"/>
                          <a:pt x="0" y="80"/>
                          <a:pt x="320" y="40"/>
                        </a:cubicBezTo>
                        <a:cubicBezTo>
                          <a:pt x="640" y="0"/>
                          <a:pt x="1824" y="40"/>
                          <a:pt x="2096" y="88"/>
                        </a:cubicBezTo>
                        <a:cubicBezTo>
                          <a:pt x="2368" y="136"/>
                          <a:pt x="1976" y="288"/>
                          <a:pt x="1952" y="3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0" name="Freeform 23"/>
                  <p:cNvSpPr>
                    <a:spLocks/>
                  </p:cNvSpPr>
                  <p:nvPr/>
                </p:nvSpPr>
                <p:spPr bwMode="auto">
                  <a:xfrm>
                    <a:off x="2976" y="1728"/>
                    <a:ext cx="1920" cy="272"/>
                  </a:xfrm>
                  <a:custGeom>
                    <a:avLst/>
                    <a:gdLst>
                      <a:gd name="T0" fmla="*/ 0 w 1920"/>
                      <a:gd name="T1" fmla="*/ 0 h 272"/>
                      <a:gd name="T2" fmla="*/ 480 w 1920"/>
                      <a:gd name="T3" fmla="*/ 192 h 272"/>
                      <a:gd name="T4" fmla="*/ 1584 w 1920"/>
                      <a:gd name="T5" fmla="*/ 240 h 272"/>
                      <a:gd name="T6" fmla="*/ 1920 w 1920"/>
                      <a:gd name="T7" fmla="*/ 0 h 2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20"/>
                      <a:gd name="T13" fmla="*/ 0 h 272"/>
                      <a:gd name="T14" fmla="*/ 1920 w 1920"/>
                      <a:gd name="T15" fmla="*/ 272 h 2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20" h="272">
                        <a:moveTo>
                          <a:pt x="0" y="0"/>
                        </a:moveTo>
                        <a:cubicBezTo>
                          <a:pt x="108" y="76"/>
                          <a:pt x="216" y="152"/>
                          <a:pt x="480" y="192"/>
                        </a:cubicBezTo>
                        <a:cubicBezTo>
                          <a:pt x="744" y="232"/>
                          <a:pt x="1344" y="272"/>
                          <a:pt x="1584" y="240"/>
                        </a:cubicBezTo>
                        <a:cubicBezTo>
                          <a:pt x="1824" y="208"/>
                          <a:pt x="1864" y="40"/>
                          <a:pt x="192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1" name="Freeform 24"/>
                  <p:cNvSpPr>
                    <a:spLocks/>
                  </p:cNvSpPr>
                  <p:nvPr/>
                </p:nvSpPr>
                <p:spPr bwMode="auto">
                  <a:xfrm>
                    <a:off x="3264" y="1248"/>
                    <a:ext cx="960" cy="288"/>
                  </a:xfrm>
                  <a:custGeom>
                    <a:avLst/>
                    <a:gdLst>
                      <a:gd name="T0" fmla="*/ 1137 w 928"/>
                      <a:gd name="T1" fmla="*/ 275 h 280"/>
                      <a:gd name="T2" fmla="*/ 901 w 928"/>
                      <a:gd name="T3" fmla="*/ 46 h 280"/>
                      <a:gd name="T4" fmla="*/ 137 w 928"/>
                      <a:gd name="T5" fmla="*/ 46 h 280"/>
                      <a:gd name="T6" fmla="*/ 77 w 928"/>
                      <a:gd name="T7" fmla="*/ 331 h 28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28"/>
                      <a:gd name="T13" fmla="*/ 0 h 280"/>
                      <a:gd name="T14" fmla="*/ 928 w 928"/>
                      <a:gd name="T15" fmla="*/ 280 h 28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28" h="280">
                        <a:moveTo>
                          <a:pt x="928" y="232"/>
                        </a:moveTo>
                        <a:cubicBezTo>
                          <a:pt x="900" y="152"/>
                          <a:pt x="872" y="72"/>
                          <a:pt x="736" y="40"/>
                        </a:cubicBezTo>
                        <a:cubicBezTo>
                          <a:pt x="600" y="8"/>
                          <a:pt x="224" y="0"/>
                          <a:pt x="112" y="40"/>
                        </a:cubicBezTo>
                        <a:cubicBezTo>
                          <a:pt x="0" y="80"/>
                          <a:pt x="72" y="240"/>
                          <a:pt x="64" y="28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2" name="Freeform 25"/>
                  <p:cNvSpPr>
                    <a:spLocks/>
                  </p:cNvSpPr>
                  <p:nvPr/>
                </p:nvSpPr>
                <p:spPr bwMode="auto">
                  <a:xfrm>
                    <a:off x="1528" y="1632"/>
                    <a:ext cx="2896" cy="616"/>
                  </a:xfrm>
                  <a:custGeom>
                    <a:avLst/>
                    <a:gdLst>
                      <a:gd name="T0" fmla="*/ 2744 w 2896"/>
                      <a:gd name="T1" fmla="*/ 0 h 616"/>
                      <a:gd name="T2" fmla="*/ 2504 w 2896"/>
                      <a:gd name="T3" fmla="*/ 528 h 616"/>
                      <a:gd name="T4" fmla="*/ 392 w 2896"/>
                      <a:gd name="T5" fmla="*/ 528 h 616"/>
                      <a:gd name="T6" fmla="*/ 152 w 2896"/>
                      <a:gd name="T7" fmla="*/ 0 h 6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96"/>
                      <a:gd name="T13" fmla="*/ 0 h 616"/>
                      <a:gd name="T14" fmla="*/ 2896 w 2896"/>
                      <a:gd name="T15" fmla="*/ 616 h 6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96" h="616">
                        <a:moveTo>
                          <a:pt x="2744" y="0"/>
                        </a:moveTo>
                        <a:cubicBezTo>
                          <a:pt x="2820" y="220"/>
                          <a:pt x="2896" y="440"/>
                          <a:pt x="2504" y="528"/>
                        </a:cubicBezTo>
                        <a:cubicBezTo>
                          <a:pt x="2112" y="616"/>
                          <a:pt x="784" y="616"/>
                          <a:pt x="392" y="528"/>
                        </a:cubicBezTo>
                        <a:cubicBezTo>
                          <a:pt x="0" y="440"/>
                          <a:pt x="192" y="88"/>
                          <a:pt x="15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3" name="Freeform 26"/>
                  <p:cNvSpPr>
                    <a:spLocks/>
                  </p:cNvSpPr>
                  <p:nvPr/>
                </p:nvSpPr>
                <p:spPr bwMode="auto">
                  <a:xfrm>
                    <a:off x="3024" y="1608"/>
                    <a:ext cx="1200" cy="456"/>
                  </a:xfrm>
                  <a:custGeom>
                    <a:avLst/>
                    <a:gdLst>
                      <a:gd name="T0" fmla="*/ 817 w 1296"/>
                      <a:gd name="T1" fmla="*/ 0 h 504"/>
                      <a:gd name="T2" fmla="*/ 695 w 1296"/>
                      <a:gd name="T3" fmla="*/ 237 h 504"/>
                      <a:gd name="T4" fmla="*/ 181 w 1296"/>
                      <a:gd name="T5" fmla="*/ 237 h 504"/>
                      <a:gd name="T6" fmla="*/ 0 w 1296"/>
                      <a:gd name="T7" fmla="*/ 52 h 5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6"/>
                      <a:gd name="T13" fmla="*/ 0 h 504"/>
                      <a:gd name="T14" fmla="*/ 1296 w 1296"/>
                      <a:gd name="T15" fmla="*/ 504 h 5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6" h="504">
                        <a:moveTo>
                          <a:pt x="1296" y="0"/>
                        </a:moveTo>
                        <a:cubicBezTo>
                          <a:pt x="1284" y="180"/>
                          <a:pt x="1272" y="360"/>
                          <a:pt x="1104" y="432"/>
                        </a:cubicBezTo>
                        <a:cubicBezTo>
                          <a:pt x="936" y="504"/>
                          <a:pt x="472" y="488"/>
                          <a:pt x="288" y="432"/>
                        </a:cubicBezTo>
                        <a:cubicBezTo>
                          <a:pt x="104" y="376"/>
                          <a:pt x="48" y="152"/>
                          <a:pt x="0" y="9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4" name="Freeform 27"/>
                  <p:cNvSpPr>
                    <a:spLocks/>
                  </p:cNvSpPr>
                  <p:nvPr/>
                </p:nvSpPr>
                <p:spPr bwMode="auto">
                  <a:xfrm>
                    <a:off x="800" y="816"/>
                    <a:ext cx="4976" cy="720"/>
                  </a:xfrm>
                  <a:custGeom>
                    <a:avLst/>
                    <a:gdLst>
                      <a:gd name="T0" fmla="*/ 880 w 4976"/>
                      <a:gd name="T1" fmla="*/ 720 h 720"/>
                      <a:gd name="T2" fmla="*/ 592 w 4976"/>
                      <a:gd name="T3" fmla="*/ 96 h 720"/>
                      <a:gd name="T4" fmla="*/ 4432 w 4976"/>
                      <a:gd name="T5" fmla="*/ 144 h 720"/>
                      <a:gd name="T6" fmla="*/ 3856 w 4976"/>
                      <a:gd name="T7" fmla="*/ 672 h 72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76"/>
                      <a:gd name="T13" fmla="*/ 0 h 720"/>
                      <a:gd name="T14" fmla="*/ 4976 w 4976"/>
                      <a:gd name="T15" fmla="*/ 720 h 72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76" h="720">
                        <a:moveTo>
                          <a:pt x="880" y="720"/>
                        </a:moveTo>
                        <a:cubicBezTo>
                          <a:pt x="440" y="456"/>
                          <a:pt x="0" y="192"/>
                          <a:pt x="592" y="96"/>
                        </a:cubicBezTo>
                        <a:cubicBezTo>
                          <a:pt x="1184" y="0"/>
                          <a:pt x="3888" y="48"/>
                          <a:pt x="4432" y="144"/>
                        </a:cubicBezTo>
                        <a:cubicBezTo>
                          <a:pt x="4976" y="240"/>
                          <a:pt x="3952" y="584"/>
                          <a:pt x="3856" y="67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495" name="Freeform 28"/>
                  <p:cNvSpPr>
                    <a:spLocks/>
                  </p:cNvSpPr>
                  <p:nvPr/>
                </p:nvSpPr>
                <p:spPr bwMode="auto">
                  <a:xfrm>
                    <a:off x="1336" y="1032"/>
                    <a:ext cx="1496" cy="504"/>
                  </a:xfrm>
                  <a:custGeom>
                    <a:avLst/>
                    <a:gdLst>
                      <a:gd name="T0" fmla="*/ 1496 w 1496"/>
                      <a:gd name="T1" fmla="*/ 456 h 504"/>
                      <a:gd name="T2" fmla="*/ 1256 w 1496"/>
                      <a:gd name="T3" fmla="*/ 72 h 504"/>
                      <a:gd name="T4" fmla="*/ 152 w 1496"/>
                      <a:gd name="T5" fmla="*/ 72 h 504"/>
                      <a:gd name="T6" fmla="*/ 344 w 1496"/>
                      <a:gd name="T7" fmla="*/ 504 h 5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96"/>
                      <a:gd name="T13" fmla="*/ 0 h 504"/>
                      <a:gd name="T14" fmla="*/ 1496 w 1496"/>
                      <a:gd name="T15" fmla="*/ 504 h 5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96" h="504">
                        <a:moveTo>
                          <a:pt x="1496" y="456"/>
                        </a:moveTo>
                        <a:cubicBezTo>
                          <a:pt x="1488" y="296"/>
                          <a:pt x="1480" y="136"/>
                          <a:pt x="1256" y="72"/>
                        </a:cubicBezTo>
                        <a:cubicBezTo>
                          <a:pt x="1032" y="8"/>
                          <a:pt x="304" y="0"/>
                          <a:pt x="152" y="72"/>
                        </a:cubicBezTo>
                        <a:cubicBezTo>
                          <a:pt x="0" y="144"/>
                          <a:pt x="312" y="432"/>
                          <a:pt x="344" y="50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4485" name="Freeform 29"/>
              <p:cNvSpPr>
                <a:spLocks/>
              </p:cNvSpPr>
              <p:nvPr/>
            </p:nvSpPr>
            <p:spPr bwMode="auto">
              <a:xfrm>
                <a:off x="1576" y="1727"/>
                <a:ext cx="1736" cy="448"/>
              </a:xfrm>
              <a:custGeom>
                <a:avLst/>
                <a:gdLst>
                  <a:gd name="T0" fmla="*/ 8 w 1736"/>
                  <a:gd name="T1" fmla="*/ 0 h 448"/>
                  <a:gd name="T2" fmla="*/ 248 w 1736"/>
                  <a:gd name="T3" fmla="*/ 384 h 448"/>
                  <a:gd name="T4" fmla="*/ 1496 w 1736"/>
                  <a:gd name="T5" fmla="*/ 384 h 448"/>
                  <a:gd name="T6" fmla="*/ 1688 w 1736"/>
                  <a:gd name="T7" fmla="*/ 0 h 4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6"/>
                  <a:gd name="T13" fmla="*/ 0 h 448"/>
                  <a:gd name="T14" fmla="*/ 1736 w 1736"/>
                  <a:gd name="T15" fmla="*/ 448 h 4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6" h="448">
                    <a:moveTo>
                      <a:pt x="8" y="0"/>
                    </a:moveTo>
                    <a:cubicBezTo>
                      <a:pt x="4" y="160"/>
                      <a:pt x="0" y="320"/>
                      <a:pt x="248" y="384"/>
                    </a:cubicBezTo>
                    <a:cubicBezTo>
                      <a:pt x="496" y="448"/>
                      <a:pt x="1256" y="448"/>
                      <a:pt x="1496" y="384"/>
                    </a:cubicBezTo>
                    <a:cubicBezTo>
                      <a:pt x="1736" y="320"/>
                      <a:pt x="1656" y="64"/>
                      <a:pt x="16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64" name="Group 30"/>
            <p:cNvGrpSpPr>
              <a:grpSpLocks/>
            </p:cNvGrpSpPr>
            <p:nvPr/>
          </p:nvGrpSpPr>
          <p:grpSpPr bwMode="auto">
            <a:xfrm>
              <a:off x="528" y="1535"/>
              <a:ext cx="4656" cy="336"/>
              <a:chOff x="672" y="1440"/>
              <a:chExt cx="4656" cy="336"/>
            </a:xfrm>
          </p:grpSpPr>
          <p:sp>
            <p:nvSpPr>
              <p:cNvPr id="104465" name="Oval 31"/>
              <p:cNvSpPr>
                <a:spLocks noChangeArrowheads="1"/>
              </p:cNvSpPr>
              <p:nvPr/>
            </p:nvSpPr>
            <p:spPr bwMode="auto">
              <a:xfrm>
                <a:off x="2784" y="1440"/>
                <a:ext cx="96" cy="9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4466" name="Group 32"/>
              <p:cNvGrpSpPr>
                <a:grpSpLocks/>
              </p:cNvGrpSpPr>
              <p:nvPr/>
            </p:nvGrpSpPr>
            <p:grpSpPr bwMode="auto">
              <a:xfrm>
                <a:off x="672" y="1440"/>
                <a:ext cx="4656" cy="336"/>
                <a:chOff x="672" y="1440"/>
                <a:chExt cx="4656" cy="336"/>
              </a:xfrm>
            </p:grpSpPr>
            <p:grpSp>
              <p:nvGrpSpPr>
                <p:cNvPr id="104467" name="Group 33"/>
                <p:cNvGrpSpPr>
                  <a:grpSpLocks/>
                </p:cNvGrpSpPr>
                <p:nvPr/>
              </p:nvGrpSpPr>
              <p:grpSpPr bwMode="auto">
                <a:xfrm>
                  <a:off x="672" y="1440"/>
                  <a:ext cx="4656" cy="336"/>
                  <a:chOff x="672" y="1440"/>
                  <a:chExt cx="4656" cy="336"/>
                </a:xfrm>
              </p:grpSpPr>
              <p:grpSp>
                <p:nvGrpSpPr>
                  <p:cNvPr id="104469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672" y="1440"/>
                    <a:ext cx="4656" cy="336"/>
                    <a:chOff x="672" y="1440"/>
                    <a:chExt cx="4656" cy="336"/>
                  </a:xfrm>
                </p:grpSpPr>
                <p:sp>
                  <p:nvSpPr>
                    <p:cNvPr id="104471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6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2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3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8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4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5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6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168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7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8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79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80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6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81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82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6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483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3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447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44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4468" name="Oval 49"/>
                <p:cNvSpPr>
                  <a:spLocks noChangeArrowheads="1"/>
                </p:cNvSpPr>
                <p:nvPr/>
              </p:nvSpPr>
              <p:spPr bwMode="auto">
                <a:xfrm>
                  <a:off x="2928" y="1632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4451" name="Text Box 50"/>
          <p:cNvSpPr txBox="1">
            <a:spLocks noChangeArrowheads="1"/>
          </p:cNvSpPr>
          <p:nvPr/>
        </p:nvSpPr>
        <p:spPr bwMode="auto">
          <a:xfrm>
            <a:off x="920750" y="838200"/>
            <a:ext cx="710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>
                <a:solidFill>
                  <a:srgbClr val="003399"/>
                </a:solidFill>
              </a:rPr>
              <a:t>Finding a path visiting every </a:t>
            </a:r>
            <a:r>
              <a:rPr kumimoji="1" lang="en-US" sz="1800" b="1" i="1">
                <a:solidFill>
                  <a:srgbClr val="FF0000"/>
                </a:solidFill>
              </a:rPr>
              <a:t>NODE</a:t>
            </a:r>
            <a:r>
              <a:rPr kumimoji="1" lang="en-US" sz="1800">
                <a:solidFill>
                  <a:srgbClr val="003399"/>
                </a:solidFill>
              </a:rPr>
              <a:t> exactly once in the </a:t>
            </a:r>
            <a:r>
              <a:rPr kumimoji="1" lang="en-US" sz="1800" b="1" i="1">
                <a:solidFill>
                  <a:srgbClr val="FF0000"/>
                </a:solidFill>
              </a:rPr>
              <a:t>OVERLAP</a:t>
            </a:r>
            <a:r>
              <a:rPr kumimoji="1" lang="en-US" sz="1800">
                <a:solidFill>
                  <a:srgbClr val="003399"/>
                </a:solidFill>
              </a:rPr>
              <a:t> graph: </a:t>
            </a:r>
          </a:p>
          <a:p>
            <a:r>
              <a:rPr kumimoji="1" lang="en-US" sz="1800">
                <a:solidFill>
                  <a:srgbClr val="D60093"/>
                </a:solidFill>
              </a:rPr>
              <a:t>Hamiltonian path problem (intractable)</a:t>
            </a:r>
          </a:p>
        </p:txBody>
      </p:sp>
      <p:grpSp>
        <p:nvGrpSpPr>
          <p:cNvPr id="11" name="Group 84"/>
          <p:cNvGrpSpPr>
            <a:grpSpLocks/>
          </p:cNvGrpSpPr>
          <p:nvPr/>
        </p:nvGrpSpPr>
        <p:grpSpPr bwMode="auto">
          <a:xfrm>
            <a:off x="2667000" y="4887913"/>
            <a:ext cx="3657600" cy="889000"/>
            <a:chOff x="1680" y="3079"/>
            <a:chExt cx="2304" cy="560"/>
          </a:xfrm>
        </p:grpSpPr>
        <p:sp>
          <p:nvSpPr>
            <p:cNvPr id="104457" name="Line 53"/>
            <p:cNvSpPr>
              <a:spLocks noChangeShapeType="1"/>
            </p:cNvSpPr>
            <p:nvPr/>
          </p:nvSpPr>
          <p:spPr bwMode="auto">
            <a:xfrm>
              <a:off x="1680" y="3359"/>
              <a:ext cx="86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8" name="Line 54"/>
            <p:cNvSpPr>
              <a:spLocks noChangeShapeType="1"/>
            </p:cNvSpPr>
            <p:nvPr/>
          </p:nvSpPr>
          <p:spPr bwMode="auto">
            <a:xfrm>
              <a:off x="2544" y="3359"/>
              <a:ext cx="6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59" name="Line 55"/>
            <p:cNvSpPr>
              <a:spLocks noChangeShapeType="1"/>
            </p:cNvSpPr>
            <p:nvPr/>
          </p:nvSpPr>
          <p:spPr bwMode="auto">
            <a:xfrm>
              <a:off x="3216" y="3359"/>
              <a:ext cx="768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0" name="Freeform 56"/>
            <p:cNvSpPr>
              <a:spLocks/>
            </p:cNvSpPr>
            <p:nvPr/>
          </p:nvSpPr>
          <p:spPr bwMode="auto">
            <a:xfrm>
              <a:off x="2216" y="3079"/>
              <a:ext cx="1288" cy="280"/>
            </a:xfrm>
            <a:custGeom>
              <a:avLst/>
              <a:gdLst>
                <a:gd name="T0" fmla="*/ 328 w 1288"/>
                <a:gd name="T1" fmla="*/ 280 h 280"/>
                <a:gd name="T2" fmla="*/ 136 w 1288"/>
                <a:gd name="T3" fmla="*/ 40 h 280"/>
                <a:gd name="T4" fmla="*/ 1144 w 1288"/>
                <a:gd name="T5" fmla="*/ 40 h 280"/>
                <a:gd name="T6" fmla="*/ 1000 w 1288"/>
                <a:gd name="T7" fmla="*/ 280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8"/>
                <a:gd name="T13" fmla="*/ 0 h 280"/>
                <a:gd name="T14" fmla="*/ 1288 w 1288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8" h="280">
                  <a:moveTo>
                    <a:pt x="328" y="280"/>
                  </a:moveTo>
                  <a:cubicBezTo>
                    <a:pt x="164" y="180"/>
                    <a:pt x="0" y="80"/>
                    <a:pt x="136" y="40"/>
                  </a:cubicBezTo>
                  <a:cubicBezTo>
                    <a:pt x="272" y="0"/>
                    <a:pt x="1000" y="0"/>
                    <a:pt x="1144" y="40"/>
                  </a:cubicBezTo>
                  <a:cubicBezTo>
                    <a:pt x="1288" y="80"/>
                    <a:pt x="1024" y="240"/>
                    <a:pt x="1000" y="280"/>
                  </a:cubicBez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 type="triangle" w="lg" len="lg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61" name="Freeform 57"/>
            <p:cNvSpPr>
              <a:spLocks/>
            </p:cNvSpPr>
            <p:nvPr/>
          </p:nvSpPr>
          <p:spPr bwMode="auto">
            <a:xfrm>
              <a:off x="2272" y="3359"/>
              <a:ext cx="1176" cy="280"/>
            </a:xfrm>
            <a:custGeom>
              <a:avLst/>
              <a:gdLst>
                <a:gd name="T0" fmla="*/ 272 w 1176"/>
                <a:gd name="T1" fmla="*/ 0 h 280"/>
                <a:gd name="T2" fmla="*/ 128 w 1176"/>
                <a:gd name="T3" fmla="*/ 240 h 280"/>
                <a:gd name="T4" fmla="*/ 1040 w 1176"/>
                <a:gd name="T5" fmla="*/ 240 h 280"/>
                <a:gd name="T6" fmla="*/ 944 w 1176"/>
                <a:gd name="T7" fmla="*/ 0 h 2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6"/>
                <a:gd name="T13" fmla="*/ 0 h 280"/>
                <a:gd name="T14" fmla="*/ 1176 w 1176"/>
                <a:gd name="T15" fmla="*/ 280 h 2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6" h="280">
                  <a:moveTo>
                    <a:pt x="272" y="0"/>
                  </a:moveTo>
                  <a:cubicBezTo>
                    <a:pt x="136" y="100"/>
                    <a:pt x="0" y="200"/>
                    <a:pt x="128" y="240"/>
                  </a:cubicBezTo>
                  <a:cubicBezTo>
                    <a:pt x="256" y="280"/>
                    <a:pt x="904" y="280"/>
                    <a:pt x="1040" y="240"/>
                  </a:cubicBezTo>
                  <a:cubicBezTo>
                    <a:pt x="1176" y="200"/>
                    <a:pt x="960" y="40"/>
                    <a:pt x="944" y="0"/>
                  </a:cubicBezTo>
                </a:path>
              </a:pathLst>
            </a:custGeom>
            <a:noFill/>
            <a:ln w="9525" cap="flat" cmpd="sng">
              <a:solidFill>
                <a:srgbClr val="00FFFF"/>
              </a:solidFill>
              <a:prstDash val="solid"/>
              <a:round/>
              <a:headEnd type="triangle" w="lg" len="lg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80" name="Text Box 60"/>
          <p:cNvSpPr txBox="1">
            <a:spLocks noChangeArrowheads="1"/>
          </p:cNvSpPr>
          <p:nvPr/>
        </p:nvSpPr>
        <p:spPr bwMode="auto">
          <a:xfrm>
            <a:off x="1193800" y="4114800"/>
            <a:ext cx="657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>
                <a:solidFill>
                  <a:srgbClr val="003399"/>
                </a:solidFill>
              </a:rPr>
              <a:t>Find a path visiting every </a:t>
            </a:r>
            <a:r>
              <a:rPr kumimoji="1" lang="en-US" sz="1800" b="1" i="1">
                <a:solidFill>
                  <a:srgbClr val="FF0000"/>
                </a:solidFill>
              </a:rPr>
              <a:t>EDGE </a:t>
            </a:r>
            <a:r>
              <a:rPr kumimoji="1" lang="en-US" sz="1800">
                <a:solidFill>
                  <a:srgbClr val="003399"/>
                </a:solidFill>
              </a:rPr>
              <a:t>exactly once in the </a:t>
            </a:r>
            <a:r>
              <a:rPr kumimoji="1" lang="en-US" sz="1800" b="1" i="1">
                <a:solidFill>
                  <a:srgbClr val="FF0000"/>
                </a:solidFill>
              </a:rPr>
              <a:t>REPEAT</a:t>
            </a:r>
            <a:r>
              <a:rPr kumimoji="1" lang="en-US" sz="1800">
                <a:solidFill>
                  <a:srgbClr val="003399"/>
                </a:solidFill>
              </a:rPr>
              <a:t> graph:</a:t>
            </a:r>
          </a:p>
          <a:p>
            <a:r>
              <a:rPr kumimoji="1" lang="en-US" sz="1800">
                <a:solidFill>
                  <a:srgbClr val="D60093"/>
                </a:solidFill>
              </a:rPr>
              <a:t>Eulerian path problem</a:t>
            </a:r>
          </a:p>
        </p:txBody>
      </p:sp>
      <p:sp>
        <p:nvSpPr>
          <p:cNvPr id="81981" name="Text Box 61"/>
          <p:cNvSpPr txBox="1">
            <a:spLocks noChangeArrowheads="1"/>
          </p:cNvSpPr>
          <p:nvPr/>
        </p:nvSpPr>
        <p:spPr bwMode="auto">
          <a:xfrm>
            <a:off x="3505200" y="5824538"/>
            <a:ext cx="1960563" cy="457200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>
                <a:solidFill>
                  <a:srgbClr val="003399"/>
                </a:solidFill>
              </a:rPr>
              <a:t>Easy to Solve!</a:t>
            </a:r>
          </a:p>
        </p:txBody>
      </p:sp>
      <p:sp>
        <p:nvSpPr>
          <p:cNvPr id="104455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8077200" cy="533400"/>
          </a:xfrm>
        </p:spPr>
        <p:txBody>
          <a:bodyPr/>
          <a:lstStyle/>
          <a:p>
            <a:pPr eaLnBrk="1" hangingPunct="1"/>
            <a:r>
              <a:rPr lang="en-US" sz="3200" b="1" smtClean="0"/>
              <a:t>Fragment assembly: two approaches </a:t>
            </a:r>
          </a:p>
        </p:txBody>
      </p:sp>
      <p:sp>
        <p:nvSpPr>
          <p:cNvPr id="82002" name="Freeform 82"/>
          <p:cNvSpPr>
            <a:spLocks/>
          </p:cNvSpPr>
          <p:nvPr/>
        </p:nvSpPr>
        <p:spPr bwMode="auto">
          <a:xfrm>
            <a:off x="2819400" y="4991100"/>
            <a:ext cx="3505200" cy="723900"/>
          </a:xfrm>
          <a:custGeom>
            <a:avLst/>
            <a:gdLst>
              <a:gd name="T0" fmla="*/ 0 w 2208"/>
              <a:gd name="T1" fmla="*/ 2147483647 h 456"/>
              <a:gd name="T2" fmla="*/ 2147483647 w 2208"/>
              <a:gd name="T3" fmla="*/ 2147483647 h 456"/>
              <a:gd name="T4" fmla="*/ 2147483647 w 2208"/>
              <a:gd name="T5" fmla="*/ 2147483647 h 456"/>
              <a:gd name="T6" fmla="*/ 2147483647 w 2208"/>
              <a:gd name="T7" fmla="*/ 2147483647 h 456"/>
              <a:gd name="T8" fmla="*/ 2147483647 w 2208"/>
              <a:gd name="T9" fmla="*/ 2147483647 h 456"/>
              <a:gd name="T10" fmla="*/ 2147483647 w 2208"/>
              <a:gd name="T11" fmla="*/ 2147483647 h 456"/>
              <a:gd name="T12" fmla="*/ 2147483647 w 2208"/>
              <a:gd name="T13" fmla="*/ 2147483647 h 456"/>
              <a:gd name="T14" fmla="*/ 2147483647 w 2208"/>
              <a:gd name="T15" fmla="*/ 2147483647 h 456"/>
              <a:gd name="T16" fmla="*/ 2147483647 w 2208"/>
              <a:gd name="T17" fmla="*/ 2147483647 h 456"/>
              <a:gd name="T18" fmla="*/ 2147483647 w 2208"/>
              <a:gd name="T19" fmla="*/ 2147483647 h 4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08"/>
              <a:gd name="T31" fmla="*/ 0 h 456"/>
              <a:gd name="T32" fmla="*/ 2208 w 2208"/>
              <a:gd name="T33" fmla="*/ 456 h 4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08" h="456">
                <a:moveTo>
                  <a:pt x="0" y="288"/>
                </a:moveTo>
                <a:cubicBezTo>
                  <a:pt x="596" y="276"/>
                  <a:pt x="1192" y="264"/>
                  <a:pt x="1440" y="288"/>
                </a:cubicBezTo>
                <a:cubicBezTo>
                  <a:pt x="1688" y="312"/>
                  <a:pt x="1592" y="408"/>
                  <a:pt x="1488" y="432"/>
                </a:cubicBezTo>
                <a:cubicBezTo>
                  <a:pt x="1384" y="456"/>
                  <a:pt x="912" y="448"/>
                  <a:pt x="816" y="432"/>
                </a:cubicBezTo>
                <a:cubicBezTo>
                  <a:pt x="720" y="416"/>
                  <a:pt x="808" y="352"/>
                  <a:pt x="912" y="336"/>
                </a:cubicBezTo>
                <a:cubicBezTo>
                  <a:pt x="1016" y="320"/>
                  <a:pt x="1336" y="384"/>
                  <a:pt x="1440" y="336"/>
                </a:cubicBezTo>
                <a:cubicBezTo>
                  <a:pt x="1544" y="288"/>
                  <a:pt x="1656" y="96"/>
                  <a:pt x="1536" y="48"/>
                </a:cubicBezTo>
                <a:cubicBezTo>
                  <a:pt x="1416" y="0"/>
                  <a:pt x="832" y="32"/>
                  <a:pt x="720" y="48"/>
                </a:cubicBezTo>
                <a:cubicBezTo>
                  <a:pt x="608" y="64"/>
                  <a:pt x="616" y="128"/>
                  <a:pt x="864" y="144"/>
                </a:cubicBezTo>
                <a:cubicBezTo>
                  <a:pt x="1112" y="160"/>
                  <a:pt x="1984" y="144"/>
                  <a:pt x="2208" y="144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0" grpId="0" autoUpdateAnimBg="0"/>
      <p:bldP spid="81981" grpId="0" animBg="1" autoUpdateAnimBg="0"/>
      <p:bldP spid="8200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76250" y="736600"/>
          <a:ext cx="7543800" cy="5697538"/>
        </p:xfrm>
        <a:graphic>
          <a:graphicData uri="http://schemas.openxmlformats.org/presentationml/2006/ole">
            <p:oleObj spid="_x0000_s4098" name="Photo Editor Photo" r:id="rId4" imgW="9469172" imgH="7152381" progId="MSPhotoEd.3">
              <p:embed/>
            </p:oleObj>
          </a:graphicData>
        </a:graphic>
      </p:graphicFrame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619125" y="246063"/>
            <a:ext cx="7772400" cy="1143000"/>
          </a:xfrm>
        </p:spPr>
        <p:txBody>
          <a:bodyPr/>
          <a:lstStyle/>
          <a:p>
            <a:pPr eaLnBrk="1" hangingPunct="1"/>
            <a:r>
              <a:rPr lang="en-US" b="1" i="1" smtClean="0"/>
              <a:t>N. meningitidis</a:t>
            </a:r>
            <a:r>
              <a:rPr lang="en-US" b="1" smtClean="0"/>
              <a:t>: repeat graph</a:t>
            </a:r>
            <a:r>
              <a:rPr lang="en-US" smtClean="0"/>
              <a:t> </a:t>
            </a:r>
          </a:p>
        </p:txBody>
      </p:sp>
      <p:graphicFrame>
        <p:nvGraphicFramePr>
          <p:cNvPr id="4099" name="Object 6"/>
          <p:cNvGraphicFramePr>
            <a:graphicFrameLocks noChangeAspect="1"/>
          </p:cNvGraphicFramePr>
          <p:nvPr>
            <p:ph idx="1"/>
          </p:nvPr>
        </p:nvGraphicFramePr>
        <p:xfrm>
          <a:off x="7696200" y="5410200"/>
          <a:ext cx="1447800" cy="1447800"/>
        </p:xfrm>
        <a:graphic>
          <a:graphicData uri="http://schemas.openxmlformats.org/presentationml/2006/ole">
            <p:oleObj spid="_x0000_s4099" name="Photo Editor Photo" r:id="rId5" imgW="2666667" imgH="2666667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09600" y="762000"/>
          <a:ext cx="7543800" cy="5697538"/>
        </p:xfrm>
        <a:graphic>
          <a:graphicData uri="http://schemas.openxmlformats.org/presentationml/2006/ole">
            <p:oleObj spid="_x0000_s5122" name="Photo Editor Photo" r:id="rId4" imgW="9469172" imgH="7152381" progId="MSPhotoEd.3">
              <p:embed/>
            </p:oleObj>
          </a:graphicData>
        </a:graphic>
      </p:graphicFrame>
      <p:sp>
        <p:nvSpPr>
          <p:cNvPr id="5125" name="Rectangle 3"/>
          <p:cNvSpPr>
            <a:spLocks noGrp="1" noChangeArrowheads="1"/>
          </p:cNvSpPr>
          <p:nvPr>
            <p:ph type="title"/>
          </p:nvPr>
        </p:nvSpPr>
        <p:spPr>
          <a:xfrm>
            <a:off x="619125" y="246063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>N. meningitidis</a:t>
            </a:r>
            <a:r>
              <a:rPr lang="en-US" smtClean="0"/>
              <a:t>: repeat graph </a:t>
            </a:r>
          </a:p>
        </p:txBody>
      </p:sp>
      <p:sp>
        <p:nvSpPr>
          <p:cNvPr id="622596" name="Rectangle 4"/>
          <p:cNvSpPr>
            <a:spLocks noChangeArrowheads="1"/>
          </p:cNvSpPr>
          <p:nvPr/>
        </p:nvSpPr>
        <p:spPr bwMode="auto">
          <a:xfrm>
            <a:off x="7391400" y="2590800"/>
            <a:ext cx="533400" cy="685800"/>
          </a:xfrm>
          <a:prstGeom prst="rect">
            <a:avLst/>
          </a:prstGeom>
          <a:noFill/>
          <a:ln w="1905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2597" name="Object 5"/>
          <p:cNvGraphicFramePr>
            <a:graphicFrameLocks noChangeAspect="1"/>
          </p:cNvGraphicFramePr>
          <p:nvPr/>
        </p:nvGraphicFramePr>
        <p:xfrm>
          <a:off x="6629400" y="1676400"/>
          <a:ext cx="2066925" cy="2667000"/>
        </p:xfrm>
        <a:graphic>
          <a:graphicData uri="http://schemas.openxmlformats.org/presentationml/2006/ole">
            <p:oleObj spid="_x0000_s5123" name="Photo Editor Photo" r:id="rId5" imgW="2066667" imgH="2666667" progId="MSPhotoEd.3">
              <p:embed/>
            </p:oleObj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>
            <p:ph idx="1"/>
          </p:nvPr>
        </p:nvGraphicFramePr>
        <p:xfrm>
          <a:off x="7696200" y="5410200"/>
          <a:ext cx="1447800" cy="1447800"/>
        </p:xfrm>
        <a:graphic>
          <a:graphicData uri="http://schemas.openxmlformats.org/presentationml/2006/ole">
            <p:oleObj spid="_x0000_s5124" name="Photo Editor Photo" r:id="rId6" imgW="2666667" imgH="2666667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09600" y="533400"/>
          <a:ext cx="7543800" cy="5670550"/>
        </p:xfrm>
        <a:graphic>
          <a:graphicData uri="http://schemas.openxmlformats.org/presentationml/2006/ole">
            <p:oleObj spid="_x0000_s6146" name="Photo Editor Photo" r:id="rId4" imgW="9514286" imgH="7152381" progId="MSPhotoEd.3">
              <p:embed/>
            </p:oleObj>
          </a:graphicData>
        </a:graphic>
      </p:graphicFrame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31850"/>
          </a:xfrm>
        </p:spPr>
        <p:txBody>
          <a:bodyPr/>
          <a:lstStyle/>
          <a:p>
            <a:pPr eaLnBrk="1" hangingPunct="1"/>
            <a:r>
              <a:rPr lang="en-US" altLang="zh-CN" sz="3600" b="1" smtClean="0"/>
              <a:t>Repeat Graph vs. Unordered Contigs Generated by Traditional Assemblers</a:t>
            </a:r>
            <a:r>
              <a:rPr lang="en-US" altLang="zh-CN" sz="3600" smtClean="0"/>
              <a:t> 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780088" y="6415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855663"/>
            <a:ext cx="6772275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2287588" y="6313488"/>
            <a:ext cx="652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P.P. et al., PNAS 2001, Genome Res., 2004</a:t>
            </a:r>
          </a:p>
        </p:txBody>
      </p:sp>
      <p:sp>
        <p:nvSpPr>
          <p:cNvPr id="105478" name="Rectangle 8"/>
          <p:cNvSpPr>
            <a:spLocks noChangeArrowheads="1"/>
          </p:cNvSpPr>
          <p:nvPr/>
        </p:nvSpPr>
        <p:spPr bwMode="auto">
          <a:xfrm>
            <a:off x="854075" y="3840163"/>
            <a:ext cx="80010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Rectangle 10"/>
          <p:cNvSpPr>
            <a:spLocks noChangeArrowheads="1"/>
          </p:cNvSpPr>
          <p:nvPr/>
        </p:nvSpPr>
        <p:spPr bwMode="auto">
          <a:xfrm>
            <a:off x="5241925" y="2225675"/>
            <a:ext cx="457200" cy="852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Rectangle 12"/>
          <p:cNvSpPr>
            <a:spLocks noChangeArrowheads="1"/>
          </p:cNvSpPr>
          <p:nvPr/>
        </p:nvSpPr>
        <p:spPr bwMode="auto">
          <a:xfrm>
            <a:off x="5211763" y="3505200"/>
            <a:ext cx="457200" cy="396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13"/>
          <p:cNvSpPr>
            <a:spLocks noChangeShapeType="1"/>
          </p:cNvSpPr>
          <p:nvPr/>
        </p:nvSpPr>
        <p:spPr bwMode="auto">
          <a:xfrm>
            <a:off x="4160838" y="2332038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855663"/>
            <a:ext cx="6772275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287588" y="6313488"/>
            <a:ext cx="652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P.P. et al., PNAS 2001, Genome Res., 2004</a:t>
            </a:r>
          </a:p>
        </p:txBody>
      </p:sp>
      <p:sp>
        <p:nvSpPr>
          <p:cNvPr id="106502" name="Rectangle 7"/>
          <p:cNvSpPr>
            <a:spLocks noChangeArrowheads="1"/>
          </p:cNvSpPr>
          <p:nvPr/>
        </p:nvSpPr>
        <p:spPr bwMode="auto">
          <a:xfrm>
            <a:off x="2773363" y="2209800"/>
            <a:ext cx="3535362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3" name="Line 8"/>
          <p:cNvSpPr>
            <a:spLocks noChangeShapeType="1"/>
          </p:cNvSpPr>
          <p:nvPr/>
        </p:nvSpPr>
        <p:spPr bwMode="auto">
          <a:xfrm flipV="1">
            <a:off x="4511675" y="2454275"/>
            <a:ext cx="0" cy="1538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6504" name="Rectangle 9"/>
          <p:cNvSpPr>
            <a:spLocks noChangeArrowheads="1"/>
          </p:cNvSpPr>
          <p:nvPr/>
        </p:nvSpPr>
        <p:spPr bwMode="auto">
          <a:xfrm>
            <a:off x="288925" y="5287963"/>
            <a:ext cx="8504238" cy="13874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-234950"/>
            <a:ext cx="7807325" cy="114617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b="1" smtClean="0"/>
              <a:t>Emerging short read technologies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668463" y="939800"/>
            <a:ext cx="33178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 b="1">
                <a:solidFill>
                  <a:srgbClr val="000000"/>
                </a:solidFill>
              </a:rPr>
              <a:t>454 Life Sciences</a:t>
            </a: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75" y="871538"/>
            <a:ext cx="21844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1" name="Group 7"/>
          <p:cNvGrpSpPr>
            <a:grpSpLocks/>
          </p:cNvGrpSpPr>
          <p:nvPr/>
        </p:nvGrpSpPr>
        <p:grpSpPr bwMode="auto">
          <a:xfrm>
            <a:off x="1312863" y="2401888"/>
            <a:ext cx="6378575" cy="896937"/>
            <a:chOff x="1111" y="2573"/>
            <a:chExt cx="4430" cy="624"/>
          </a:xfrm>
        </p:grpSpPr>
        <p:pic>
          <p:nvPicPr>
            <p:cNvPr id="3994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2" y="2573"/>
              <a:ext cx="2139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9"/>
            <p:cNvSpPr txBox="1">
              <a:spLocks noChangeArrowheads="1"/>
            </p:cNvSpPr>
            <p:nvPr/>
          </p:nvSpPr>
          <p:spPr bwMode="auto">
            <a:xfrm>
              <a:off x="1111" y="2759"/>
              <a:ext cx="195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l" defTabSz="828675" hangingPunct="0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</a:pPr>
              <a:r>
                <a:rPr lang="en-GB" sz="2200">
                  <a:solidFill>
                    <a:srgbClr val="000000"/>
                  </a:solidFill>
                </a:rPr>
                <a:t>          </a:t>
              </a:r>
              <a:r>
                <a:rPr lang="en-GB" sz="2200" b="1">
                  <a:solidFill>
                    <a:srgbClr val="000000"/>
                  </a:solidFill>
                </a:rPr>
                <a:t>ABI</a:t>
              </a:r>
            </a:p>
          </p:txBody>
        </p:sp>
      </p:grpSp>
      <p:pic>
        <p:nvPicPr>
          <p:cNvPr id="3994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563" y="3511550"/>
            <a:ext cx="2160587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11"/>
          <p:cNvSpPr txBox="1">
            <a:spLocks noChangeArrowheads="1"/>
          </p:cNvSpPr>
          <p:nvPr/>
        </p:nvSpPr>
        <p:spPr bwMode="auto">
          <a:xfrm>
            <a:off x="3503613" y="3794125"/>
            <a:ext cx="490378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 b="1">
                <a:solidFill>
                  <a:srgbClr val="FF0000"/>
                </a:solidFill>
                <a:latin typeface="Luxi Sans" charset="0"/>
              </a:rPr>
              <a:t>Illumina/Solexa</a:t>
            </a:r>
          </a:p>
        </p:txBody>
      </p:sp>
      <p:pic>
        <p:nvPicPr>
          <p:cNvPr id="39944" name="Picture 12" descr="slide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8225" y="4586288"/>
            <a:ext cx="26955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 Box 13"/>
          <p:cNvSpPr txBox="1">
            <a:spLocks noChangeArrowheads="1"/>
          </p:cNvSpPr>
          <p:nvPr/>
        </p:nvSpPr>
        <p:spPr bwMode="auto">
          <a:xfrm>
            <a:off x="2457450" y="5813425"/>
            <a:ext cx="393858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828675" hangingPunct="0">
              <a:lnSpc>
                <a:spcPct val="9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GB" sz="2200" b="1">
                <a:solidFill>
                  <a:srgbClr val="000000"/>
                </a:solidFill>
                <a:latin typeface="Luxi Sans" charset="0"/>
              </a:rPr>
              <a:t>Helicos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855663"/>
            <a:ext cx="6772275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290946" y="6271925"/>
            <a:ext cx="846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P.P. et al., </a:t>
            </a:r>
            <a:r>
              <a:rPr lang="en-US" sz="1800" dirty="0" smtClean="0"/>
              <a:t>Proc. National Academy of Sciences 2001</a:t>
            </a:r>
            <a:r>
              <a:rPr lang="en-US" sz="1800" dirty="0"/>
              <a:t>, </a:t>
            </a:r>
            <a:r>
              <a:rPr lang="en-US" sz="1800" dirty="0" smtClean="0"/>
              <a:t> Genome </a:t>
            </a:r>
            <a:r>
              <a:rPr lang="en-US" sz="1800" dirty="0"/>
              <a:t>Res.,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725" y="692150"/>
            <a:ext cx="6772275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2287588" y="6313488"/>
            <a:ext cx="652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P.P. et al., PNAS 2001, Genome Res., 2004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174625" y="2312988"/>
            <a:ext cx="37274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CC99"/>
                </a:solidFill>
              </a:rPr>
              <a:t>NEWBLER</a:t>
            </a:r>
            <a:r>
              <a:rPr lang="en-US" sz="2000" dirty="0"/>
              <a:t> (</a:t>
            </a:r>
            <a:r>
              <a:rPr lang="en-US" sz="2000" b="1" dirty="0"/>
              <a:t>454 Life Sci</a:t>
            </a:r>
            <a:r>
              <a:rPr lang="en-US" sz="2000" dirty="0"/>
              <a:t>.,06)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CC99"/>
                </a:solidFill>
              </a:rPr>
              <a:t>ALLPATHS</a:t>
            </a:r>
            <a:r>
              <a:rPr lang="en-US" sz="2000" dirty="0"/>
              <a:t>, Genome Res.08 (</a:t>
            </a:r>
            <a:r>
              <a:rPr lang="en-US" sz="2000" b="1" dirty="0"/>
              <a:t>Broad Inst</a:t>
            </a:r>
            <a:r>
              <a:rPr lang="en-US" sz="2000" dirty="0"/>
              <a:t>.)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CC99"/>
                </a:solidFill>
              </a:rPr>
              <a:t>VELVET</a:t>
            </a:r>
            <a:r>
              <a:rPr lang="en-US" sz="2000" dirty="0">
                <a:solidFill>
                  <a:srgbClr val="00CC99"/>
                </a:solidFill>
              </a:rPr>
              <a:t>,</a:t>
            </a:r>
            <a:r>
              <a:rPr lang="en-US" sz="2000" dirty="0"/>
              <a:t> Genome Res.08    (</a:t>
            </a:r>
            <a:r>
              <a:rPr lang="en-US" sz="2000" b="1" dirty="0"/>
              <a:t>EBI</a:t>
            </a:r>
            <a:r>
              <a:rPr lang="en-US" sz="2000" dirty="0"/>
              <a:t>)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ABySS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en-US" sz="2000" dirty="0"/>
              <a:t> Genome Res.08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000" dirty="0"/>
              <a:t>(</a:t>
            </a:r>
            <a:r>
              <a:rPr lang="en-US" sz="2000" b="1" dirty="0"/>
              <a:t>UBC</a:t>
            </a:r>
            <a:r>
              <a:rPr lang="en-US" sz="2000" dirty="0"/>
              <a:t>)</a:t>
            </a:r>
          </a:p>
        </p:txBody>
      </p:sp>
      <p:sp>
        <p:nvSpPr>
          <p:cNvPr id="108551" name="AutoShape 7"/>
          <p:cNvSpPr>
            <a:spLocks noChangeArrowheads="1"/>
          </p:cNvSpPr>
          <p:nvPr/>
        </p:nvSpPr>
        <p:spPr bwMode="auto">
          <a:xfrm>
            <a:off x="3724275" y="2393950"/>
            <a:ext cx="442913" cy="1492250"/>
          </a:xfrm>
          <a:prstGeom prst="rightArrowCallout">
            <a:avLst>
              <a:gd name="adj1" fmla="val 84229"/>
              <a:gd name="adj2" fmla="val 84229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280988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The Eulerian approach works well for very accurate (nearly error free) reads but deteriorates for inaccurate reads</a:t>
            </a:r>
          </a:p>
        </p:txBody>
      </p:sp>
      <p:sp>
        <p:nvSpPr>
          <p:cNvPr id="109571" name="Freeform 3"/>
          <p:cNvSpPr>
            <a:spLocks/>
          </p:cNvSpPr>
          <p:nvPr/>
        </p:nvSpPr>
        <p:spPr bwMode="auto">
          <a:xfrm rot="4693902" flipV="1">
            <a:off x="5727700" y="3030538"/>
            <a:ext cx="155575" cy="76200"/>
          </a:xfrm>
          <a:custGeom>
            <a:avLst/>
            <a:gdLst>
              <a:gd name="T0" fmla="*/ 0 w 144"/>
              <a:gd name="T1" fmla="*/ 2147483647 h 160"/>
              <a:gd name="T2" fmla="*/ 2147483647 w 144"/>
              <a:gd name="T3" fmla="*/ 2147483647 h 160"/>
              <a:gd name="T4" fmla="*/ 2147483647 w 144"/>
              <a:gd name="T5" fmla="*/ 2147483647 h 160"/>
              <a:gd name="T6" fmla="*/ 0 60000 65536"/>
              <a:gd name="T7" fmla="*/ 0 60000 65536"/>
              <a:gd name="T8" fmla="*/ 0 60000 65536"/>
              <a:gd name="T9" fmla="*/ 0 w 144"/>
              <a:gd name="T10" fmla="*/ 0 h 160"/>
              <a:gd name="T11" fmla="*/ 144 w 144"/>
              <a:gd name="T12" fmla="*/ 160 h 1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60">
                <a:moveTo>
                  <a:pt x="0" y="64"/>
                </a:moveTo>
                <a:cubicBezTo>
                  <a:pt x="12" y="32"/>
                  <a:pt x="24" y="0"/>
                  <a:pt x="48" y="16"/>
                </a:cubicBezTo>
                <a:cubicBezTo>
                  <a:pt x="72" y="32"/>
                  <a:pt x="108" y="96"/>
                  <a:pt x="144" y="16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2" name="Freeform 4"/>
          <p:cNvSpPr>
            <a:spLocks/>
          </p:cNvSpPr>
          <p:nvPr/>
        </p:nvSpPr>
        <p:spPr bwMode="auto">
          <a:xfrm rot="669280">
            <a:off x="5876925" y="2676525"/>
            <a:ext cx="142875" cy="171450"/>
          </a:xfrm>
          <a:custGeom>
            <a:avLst/>
            <a:gdLst>
              <a:gd name="T0" fmla="*/ 2147483647 w 104"/>
              <a:gd name="T1" fmla="*/ 0 h 144"/>
              <a:gd name="T2" fmla="*/ 2147483647 w 104"/>
              <a:gd name="T3" fmla="*/ 2147483647 h 144"/>
              <a:gd name="T4" fmla="*/ 0 w 104"/>
              <a:gd name="T5" fmla="*/ 2147483647 h 144"/>
              <a:gd name="T6" fmla="*/ 0 60000 65536"/>
              <a:gd name="T7" fmla="*/ 0 60000 65536"/>
              <a:gd name="T8" fmla="*/ 0 60000 65536"/>
              <a:gd name="T9" fmla="*/ 0 w 104"/>
              <a:gd name="T10" fmla="*/ 0 h 144"/>
              <a:gd name="T11" fmla="*/ 104 w 104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144">
                <a:moveTo>
                  <a:pt x="48" y="0"/>
                </a:moveTo>
                <a:cubicBezTo>
                  <a:pt x="76" y="36"/>
                  <a:pt x="104" y="72"/>
                  <a:pt x="96" y="96"/>
                </a:cubicBezTo>
                <a:cubicBezTo>
                  <a:pt x="88" y="120"/>
                  <a:pt x="44" y="132"/>
                  <a:pt x="0" y="14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3" name="Freeform 5"/>
          <p:cNvSpPr>
            <a:spLocks/>
          </p:cNvSpPr>
          <p:nvPr/>
        </p:nvSpPr>
        <p:spPr bwMode="auto">
          <a:xfrm>
            <a:off x="6705600" y="3033713"/>
            <a:ext cx="238125" cy="114300"/>
          </a:xfrm>
          <a:custGeom>
            <a:avLst/>
            <a:gdLst>
              <a:gd name="T0" fmla="*/ 0 w 96"/>
              <a:gd name="T1" fmla="*/ 2147483647 h 96"/>
              <a:gd name="T2" fmla="*/ 2147483647 w 96"/>
              <a:gd name="T3" fmla="*/ 0 h 96"/>
              <a:gd name="T4" fmla="*/ 2147483647 w 96"/>
              <a:gd name="T5" fmla="*/ 2147483647 h 96"/>
              <a:gd name="T6" fmla="*/ 0 60000 65536"/>
              <a:gd name="T7" fmla="*/ 0 60000 65536"/>
              <a:gd name="T8" fmla="*/ 0 60000 65536"/>
              <a:gd name="T9" fmla="*/ 0 w 96"/>
              <a:gd name="T10" fmla="*/ 0 h 96"/>
              <a:gd name="T11" fmla="*/ 96 w 9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96">
                <a:moveTo>
                  <a:pt x="0" y="96"/>
                </a:moveTo>
                <a:cubicBezTo>
                  <a:pt x="16" y="48"/>
                  <a:pt x="32" y="0"/>
                  <a:pt x="48" y="0"/>
                </a:cubicBezTo>
                <a:cubicBezTo>
                  <a:pt x="64" y="0"/>
                  <a:pt x="80" y="48"/>
                  <a:pt x="96" y="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5038725" y="3149600"/>
            <a:ext cx="4651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5503863" y="3149600"/>
            <a:ext cx="9636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>
            <a:off x="7232650" y="3149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7229475" y="3162300"/>
            <a:ext cx="333375" cy="396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8" name="Freeform 10"/>
          <p:cNvSpPr>
            <a:spLocks/>
          </p:cNvSpPr>
          <p:nvPr/>
        </p:nvSpPr>
        <p:spPr bwMode="auto">
          <a:xfrm flipV="1">
            <a:off x="5553075" y="3162300"/>
            <a:ext cx="1397000" cy="519113"/>
          </a:xfrm>
          <a:custGeom>
            <a:avLst/>
            <a:gdLst>
              <a:gd name="T0" fmla="*/ 2147483647 w 960"/>
              <a:gd name="T1" fmla="*/ 2147483647 h 440"/>
              <a:gd name="T2" fmla="*/ 2147483647 w 960"/>
              <a:gd name="T3" fmla="*/ 2147483647 h 440"/>
              <a:gd name="T4" fmla="*/ 2147483647 w 960"/>
              <a:gd name="T5" fmla="*/ 2147483647 h 440"/>
              <a:gd name="T6" fmla="*/ 0 w 960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960"/>
              <a:gd name="T13" fmla="*/ 0 h 440"/>
              <a:gd name="T14" fmla="*/ 960 w 960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60" h="440">
                <a:moveTo>
                  <a:pt x="960" y="440"/>
                </a:moveTo>
                <a:cubicBezTo>
                  <a:pt x="868" y="304"/>
                  <a:pt x="776" y="168"/>
                  <a:pt x="672" y="104"/>
                </a:cubicBezTo>
                <a:cubicBezTo>
                  <a:pt x="568" y="40"/>
                  <a:pt x="448" y="0"/>
                  <a:pt x="336" y="56"/>
                </a:cubicBezTo>
                <a:cubicBezTo>
                  <a:pt x="224" y="112"/>
                  <a:pt x="112" y="276"/>
                  <a:pt x="0" y="44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79" name="Freeform 11"/>
          <p:cNvSpPr>
            <a:spLocks/>
          </p:cNvSpPr>
          <p:nvPr/>
        </p:nvSpPr>
        <p:spPr bwMode="auto">
          <a:xfrm>
            <a:off x="5953125" y="2219325"/>
            <a:ext cx="1828800" cy="914400"/>
          </a:xfrm>
          <a:custGeom>
            <a:avLst/>
            <a:gdLst>
              <a:gd name="T0" fmla="*/ 2147483647 w 1152"/>
              <a:gd name="T1" fmla="*/ 2147483647 h 576"/>
              <a:gd name="T2" fmla="*/ 2147483647 w 1152"/>
              <a:gd name="T3" fmla="*/ 2147483647 h 576"/>
              <a:gd name="T4" fmla="*/ 0 w 1152"/>
              <a:gd name="T5" fmla="*/ 2147483647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576"/>
                </a:moveTo>
                <a:cubicBezTo>
                  <a:pt x="960" y="336"/>
                  <a:pt x="768" y="96"/>
                  <a:pt x="576" y="48"/>
                </a:cubicBezTo>
                <a:cubicBezTo>
                  <a:pt x="384" y="0"/>
                  <a:pt x="192" y="144"/>
                  <a:pt x="0" y="28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80" name="Freeform 12"/>
          <p:cNvSpPr>
            <a:spLocks/>
          </p:cNvSpPr>
          <p:nvPr/>
        </p:nvSpPr>
        <p:spPr bwMode="auto">
          <a:xfrm rot="3792950" flipH="1">
            <a:off x="5750719" y="2829719"/>
            <a:ext cx="139700" cy="157162"/>
          </a:xfrm>
          <a:custGeom>
            <a:avLst/>
            <a:gdLst>
              <a:gd name="T0" fmla="*/ 2147483647 w 56"/>
              <a:gd name="T1" fmla="*/ 0 h 144"/>
              <a:gd name="T2" fmla="*/ 2147483647 w 56"/>
              <a:gd name="T3" fmla="*/ 2147483647 h 144"/>
              <a:gd name="T4" fmla="*/ 0 w 56"/>
              <a:gd name="T5" fmla="*/ 2147483647 h 144"/>
              <a:gd name="T6" fmla="*/ 0 60000 65536"/>
              <a:gd name="T7" fmla="*/ 0 60000 65536"/>
              <a:gd name="T8" fmla="*/ 0 60000 65536"/>
              <a:gd name="T9" fmla="*/ 0 w 56"/>
              <a:gd name="T10" fmla="*/ 0 h 144"/>
              <a:gd name="T11" fmla="*/ 56 w 5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144">
                <a:moveTo>
                  <a:pt x="48" y="0"/>
                </a:moveTo>
                <a:cubicBezTo>
                  <a:pt x="52" y="36"/>
                  <a:pt x="56" y="72"/>
                  <a:pt x="48" y="96"/>
                </a:cubicBezTo>
                <a:cubicBezTo>
                  <a:pt x="40" y="120"/>
                  <a:pt x="20" y="132"/>
                  <a:pt x="0" y="14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>
            <a:off x="6943725" y="314801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9582" name="Group 14"/>
          <p:cNvGrpSpPr>
            <a:grpSpLocks/>
          </p:cNvGrpSpPr>
          <p:nvPr/>
        </p:nvGrpSpPr>
        <p:grpSpPr bwMode="auto">
          <a:xfrm>
            <a:off x="1438275" y="2295525"/>
            <a:ext cx="2814638" cy="1414463"/>
            <a:chOff x="144" y="1662"/>
            <a:chExt cx="1773" cy="891"/>
          </a:xfrm>
        </p:grpSpPr>
        <p:sp>
          <p:nvSpPr>
            <p:cNvPr id="109585" name="Line 15"/>
            <p:cNvSpPr>
              <a:spLocks noChangeShapeType="1"/>
            </p:cNvSpPr>
            <p:nvPr/>
          </p:nvSpPr>
          <p:spPr bwMode="auto">
            <a:xfrm rot="3044137">
              <a:off x="1380" y="1917"/>
              <a:ext cx="35" cy="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86" name="Line 16"/>
            <p:cNvSpPr>
              <a:spLocks noChangeShapeType="1"/>
            </p:cNvSpPr>
            <p:nvPr/>
          </p:nvSpPr>
          <p:spPr bwMode="auto">
            <a:xfrm>
              <a:off x="960" y="1710"/>
              <a:ext cx="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87" name="Line 17"/>
            <p:cNvSpPr>
              <a:spLocks noChangeShapeType="1"/>
            </p:cNvSpPr>
            <p:nvPr/>
          </p:nvSpPr>
          <p:spPr bwMode="auto">
            <a:xfrm flipH="1" flipV="1">
              <a:off x="720" y="1662"/>
              <a:ext cx="126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88" name="Line 18"/>
            <p:cNvSpPr>
              <a:spLocks noChangeShapeType="1"/>
            </p:cNvSpPr>
            <p:nvPr/>
          </p:nvSpPr>
          <p:spPr bwMode="auto">
            <a:xfrm flipV="1">
              <a:off x="1536" y="1758"/>
              <a:ext cx="80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89" name="Line 19"/>
            <p:cNvSpPr>
              <a:spLocks noChangeShapeType="1"/>
            </p:cNvSpPr>
            <p:nvPr/>
          </p:nvSpPr>
          <p:spPr bwMode="auto">
            <a:xfrm flipH="1" flipV="1">
              <a:off x="1488" y="2094"/>
              <a:ext cx="83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0" name="Line 20"/>
            <p:cNvSpPr>
              <a:spLocks noChangeShapeType="1"/>
            </p:cNvSpPr>
            <p:nvPr/>
          </p:nvSpPr>
          <p:spPr bwMode="auto">
            <a:xfrm flipV="1">
              <a:off x="1128" y="2022"/>
              <a:ext cx="84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1" name="Line 21"/>
            <p:cNvSpPr>
              <a:spLocks noChangeShapeType="1"/>
            </p:cNvSpPr>
            <p:nvPr/>
          </p:nvSpPr>
          <p:spPr bwMode="auto">
            <a:xfrm>
              <a:off x="717" y="2210"/>
              <a:ext cx="42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2" name="Line 22"/>
            <p:cNvSpPr>
              <a:spLocks noChangeShapeType="1"/>
            </p:cNvSpPr>
            <p:nvPr/>
          </p:nvSpPr>
          <p:spPr bwMode="auto">
            <a:xfrm flipV="1">
              <a:off x="936" y="2119"/>
              <a:ext cx="42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3" name="Line 23"/>
            <p:cNvSpPr>
              <a:spLocks noChangeShapeType="1"/>
            </p:cNvSpPr>
            <p:nvPr/>
          </p:nvSpPr>
          <p:spPr bwMode="auto">
            <a:xfrm flipH="1">
              <a:off x="1561" y="2307"/>
              <a:ext cx="4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4" name="Line 24"/>
            <p:cNvSpPr>
              <a:spLocks noChangeShapeType="1"/>
            </p:cNvSpPr>
            <p:nvPr/>
          </p:nvSpPr>
          <p:spPr bwMode="auto">
            <a:xfrm flipV="1">
              <a:off x="1697" y="2094"/>
              <a:ext cx="84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5" name="Freeform 25"/>
            <p:cNvSpPr>
              <a:spLocks/>
            </p:cNvSpPr>
            <p:nvPr/>
          </p:nvSpPr>
          <p:spPr bwMode="auto">
            <a:xfrm>
              <a:off x="554" y="2119"/>
              <a:ext cx="84" cy="71"/>
            </a:xfrm>
            <a:custGeom>
              <a:avLst/>
              <a:gdLst>
                <a:gd name="T0" fmla="*/ 0 w 96"/>
                <a:gd name="T1" fmla="*/ 16 h 96"/>
                <a:gd name="T2" fmla="*/ 21 w 96"/>
                <a:gd name="T3" fmla="*/ 0 h 96"/>
                <a:gd name="T4" fmla="*/ 44 w 96"/>
                <a:gd name="T5" fmla="*/ 16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6" name="Freeform 26"/>
            <p:cNvSpPr>
              <a:spLocks/>
            </p:cNvSpPr>
            <p:nvPr/>
          </p:nvSpPr>
          <p:spPr bwMode="auto">
            <a:xfrm>
              <a:off x="576" y="2094"/>
              <a:ext cx="146" cy="96"/>
            </a:xfrm>
            <a:custGeom>
              <a:avLst/>
              <a:gdLst>
                <a:gd name="T0" fmla="*/ 0 w 144"/>
                <a:gd name="T1" fmla="*/ 3 h 160"/>
                <a:gd name="T2" fmla="*/ 54 w 144"/>
                <a:gd name="T3" fmla="*/ 1 h 160"/>
                <a:gd name="T4" fmla="*/ 156 w 144"/>
                <a:gd name="T5" fmla="*/ 8 h 160"/>
                <a:gd name="T6" fmla="*/ 0 60000 65536"/>
                <a:gd name="T7" fmla="*/ 0 60000 65536"/>
                <a:gd name="T8" fmla="*/ 0 60000 65536"/>
                <a:gd name="T9" fmla="*/ 0 w 144"/>
                <a:gd name="T10" fmla="*/ 0 h 160"/>
                <a:gd name="T11" fmla="*/ 144 w 144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60">
                  <a:moveTo>
                    <a:pt x="0" y="64"/>
                  </a:moveTo>
                  <a:cubicBezTo>
                    <a:pt x="12" y="32"/>
                    <a:pt x="24" y="0"/>
                    <a:pt x="48" y="16"/>
                  </a:cubicBezTo>
                  <a:cubicBezTo>
                    <a:pt x="72" y="32"/>
                    <a:pt x="108" y="96"/>
                    <a:pt x="144" y="1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7" name="Freeform 27"/>
            <p:cNvSpPr>
              <a:spLocks/>
            </p:cNvSpPr>
            <p:nvPr/>
          </p:nvSpPr>
          <p:spPr bwMode="auto">
            <a:xfrm>
              <a:off x="746" y="2119"/>
              <a:ext cx="142" cy="71"/>
            </a:xfrm>
            <a:custGeom>
              <a:avLst/>
              <a:gdLst>
                <a:gd name="T0" fmla="*/ 0 w 96"/>
                <a:gd name="T1" fmla="*/ 16 h 96"/>
                <a:gd name="T2" fmla="*/ 501 w 96"/>
                <a:gd name="T3" fmla="*/ 0 h 96"/>
                <a:gd name="T4" fmla="*/ 1006 w 96"/>
                <a:gd name="T5" fmla="*/ 16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8" name="Freeform 28"/>
            <p:cNvSpPr>
              <a:spLocks/>
            </p:cNvSpPr>
            <p:nvPr/>
          </p:nvSpPr>
          <p:spPr bwMode="auto">
            <a:xfrm>
              <a:off x="698" y="2094"/>
              <a:ext cx="118" cy="57"/>
            </a:xfrm>
            <a:custGeom>
              <a:avLst/>
              <a:gdLst>
                <a:gd name="T0" fmla="*/ 0 w 96"/>
                <a:gd name="T1" fmla="*/ 3 h 104"/>
                <a:gd name="T2" fmla="*/ 167 w 96"/>
                <a:gd name="T3" fmla="*/ 1 h 104"/>
                <a:gd name="T4" fmla="*/ 331 w 96"/>
                <a:gd name="T5" fmla="*/ 2 h 104"/>
                <a:gd name="T6" fmla="*/ 0 60000 65536"/>
                <a:gd name="T7" fmla="*/ 0 60000 65536"/>
                <a:gd name="T8" fmla="*/ 0 60000 65536"/>
                <a:gd name="T9" fmla="*/ 0 w 96"/>
                <a:gd name="T10" fmla="*/ 0 h 104"/>
                <a:gd name="T11" fmla="*/ 96 w 9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04">
                  <a:moveTo>
                    <a:pt x="0" y="104"/>
                  </a:moveTo>
                  <a:cubicBezTo>
                    <a:pt x="16" y="60"/>
                    <a:pt x="32" y="16"/>
                    <a:pt x="48" y="8"/>
                  </a:cubicBezTo>
                  <a:cubicBezTo>
                    <a:pt x="64" y="0"/>
                    <a:pt x="88" y="40"/>
                    <a:pt x="96" y="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99" name="Freeform 29"/>
            <p:cNvSpPr>
              <a:spLocks/>
            </p:cNvSpPr>
            <p:nvPr/>
          </p:nvSpPr>
          <p:spPr bwMode="auto">
            <a:xfrm rot="706098">
              <a:off x="657" y="2076"/>
              <a:ext cx="66" cy="47"/>
            </a:xfrm>
            <a:custGeom>
              <a:avLst/>
              <a:gdLst>
                <a:gd name="T0" fmla="*/ 0 w 96"/>
                <a:gd name="T1" fmla="*/ 42 h 48"/>
                <a:gd name="T2" fmla="*/ 6 w 96"/>
                <a:gd name="T3" fmla="*/ 0 h 48"/>
                <a:gd name="T4" fmla="*/ 10 w 96"/>
                <a:gd name="T5" fmla="*/ 42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8" y="24"/>
                    <a:pt x="96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0" name="Line 30"/>
            <p:cNvSpPr>
              <a:spLocks noChangeShapeType="1"/>
            </p:cNvSpPr>
            <p:nvPr/>
          </p:nvSpPr>
          <p:spPr bwMode="auto">
            <a:xfrm flipV="1">
              <a:off x="833" y="2052"/>
              <a:ext cx="76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1" name="Freeform 31"/>
            <p:cNvSpPr>
              <a:spLocks/>
            </p:cNvSpPr>
            <p:nvPr/>
          </p:nvSpPr>
          <p:spPr bwMode="auto">
            <a:xfrm>
              <a:off x="591" y="2210"/>
              <a:ext cx="84" cy="71"/>
            </a:xfrm>
            <a:custGeom>
              <a:avLst/>
              <a:gdLst>
                <a:gd name="T0" fmla="*/ 0 w 96"/>
                <a:gd name="T1" fmla="*/ 0 h 96"/>
                <a:gd name="T2" fmla="*/ 21 w 96"/>
                <a:gd name="T3" fmla="*/ 16 h 96"/>
                <a:gd name="T4" fmla="*/ 44 w 96"/>
                <a:gd name="T5" fmla="*/ 0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0"/>
                  </a:moveTo>
                  <a:cubicBezTo>
                    <a:pt x="16" y="48"/>
                    <a:pt x="32" y="96"/>
                    <a:pt x="48" y="96"/>
                  </a:cubicBezTo>
                  <a:cubicBezTo>
                    <a:pt x="64" y="96"/>
                    <a:pt x="80" y="48"/>
                    <a:pt x="9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2" name="Line 32"/>
            <p:cNvSpPr>
              <a:spLocks noChangeShapeType="1"/>
            </p:cNvSpPr>
            <p:nvPr/>
          </p:nvSpPr>
          <p:spPr bwMode="auto">
            <a:xfrm flipH="1" flipV="1">
              <a:off x="528" y="2046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3" name="Freeform 33"/>
            <p:cNvSpPr>
              <a:spLocks/>
            </p:cNvSpPr>
            <p:nvPr/>
          </p:nvSpPr>
          <p:spPr bwMode="auto">
            <a:xfrm>
              <a:off x="288" y="2049"/>
              <a:ext cx="252" cy="137"/>
            </a:xfrm>
            <a:custGeom>
              <a:avLst/>
              <a:gdLst>
                <a:gd name="T0" fmla="*/ 3158 w 152"/>
                <a:gd name="T1" fmla="*/ 0 h 192"/>
                <a:gd name="T2" fmla="*/ 1162 w 152"/>
                <a:gd name="T3" fmla="*/ 6 h 192"/>
                <a:gd name="T4" fmla="*/ 164 w 152"/>
                <a:gd name="T5" fmla="*/ 26 h 192"/>
                <a:gd name="T6" fmla="*/ 0 60000 65536"/>
                <a:gd name="T7" fmla="*/ 0 60000 65536"/>
                <a:gd name="T8" fmla="*/ 0 60000 65536"/>
                <a:gd name="T9" fmla="*/ 0 w 152"/>
                <a:gd name="T10" fmla="*/ 0 h 192"/>
                <a:gd name="T11" fmla="*/ 152 w 15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192">
                  <a:moveTo>
                    <a:pt x="152" y="0"/>
                  </a:moveTo>
                  <a:cubicBezTo>
                    <a:pt x="116" y="8"/>
                    <a:pt x="80" y="16"/>
                    <a:pt x="56" y="48"/>
                  </a:cubicBezTo>
                  <a:cubicBezTo>
                    <a:pt x="32" y="80"/>
                    <a:pt x="0" y="160"/>
                    <a:pt x="8" y="19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4" name="Freeform 34"/>
            <p:cNvSpPr>
              <a:spLocks/>
            </p:cNvSpPr>
            <p:nvPr/>
          </p:nvSpPr>
          <p:spPr bwMode="auto">
            <a:xfrm rot="538358">
              <a:off x="424" y="1954"/>
              <a:ext cx="199" cy="129"/>
            </a:xfrm>
            <a:custGeom>
              <a:avLst/>
              <a:gdLst>
                <a:gd name="T0" fmla="*/ 466 w 168"/>
                <a:gd name="T1" fmla="*/ 0 h 192"/>
                <a:gd name="T2" fmla="*/ 64 w 168"/>
                <a:gd name="T3" fmla="*/ 5 h 192"/>
                <a:gd name="T4" fmla="*/ 64 w 168"/>
                <a:gd name="T5" fmla="*/ 17 h 192"/>
                <a:gd name="T6" fmla="*/ 0 60000 65536"/>
                <a:gd name="T7" fmla="*/ 0 60000 65536"/>
                <a:gd name="T8" fmla="*/ 0 60000 65536"/>
                <a:gd name="T9" fmla="*/ 0 w 168"/>
                <a:gd name="T10" fmla="*/ 0 h 192"/>
                <a:gd name="T11" fmla="*/ 168 w 16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" h="192">
                  <a:moveTo>
                    <a:pt x="168" y="0"/>
                  </a:moveTo>
                  <a:cubicBezTo>
                    <a:pt x="108" y="8"/>
                    <a:pt x="48" y="16"/>
                    <a:pt x="24" y="48"/>
                  </a:cubicBezTo>
                  <a:cubicBezTo>
                    <a:pt x="0" y="80"/>
                    <a:pt x="12" y="136"/>
                    <a:pt x="24" y="192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5" name="Line 35"/>
            <p:cNvSpPr>
              <a:spLocks noChangeShapeType="1"/>
            </p:cNvSpPr>
            <p:nvPr/>
          </p:nvSpPr>
          <p:spPr bwMode="auto">
            <a:xfrm flipH="1" flipV="1">
              <a:off x="354" y="1923"/>
              <a:ext cx="94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6" name="Line 36"/>
            <p:cNvSpPr>
              <a:spLocks noChangeShapeType="1"/>
            </p:cNvSpPr>
            <p:nvPr/>
          </p:nvSpPr>
          <p:spPr bwMode="auto">
            <a:xfrm>
              <a:off x="369" y="2098"/>
              <a:ext cx="63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7" name="Freeform 37"/>
            <p:cNvSpPr>
              <a:spLocks/>
            </p:cNvSpPr>
            <p:nvPr/>
          </p:nvSpPr>
          <p:spPr bwMode="auto">
            <a:xfrm rot="380412">
              <a:off x="580" y="1902"/>
              <a:ext cx="98" cy="72"/>
            </a:xfrm>
            <a:custGeom>
              <a:avLst/>
              <a:gdLst>
                <a:gd name="T0" fmla="*/ 51 w 112"/>
                <a:gd name="T1" fmla="*/ 0 h 96"/>
                <a:gd name="T2" fmla="*/ 8 w 112"/>
                <a:gd name="T3" fmla="*/ 8 h 96"/>
                <a:gd name="T4" fmla="*/ 8 w 112"/>
                <a:gd name="T5" fmla="*/ 17 h 96"/>
                <a:gd name="T6" fmla="*/ 0 60000 65536"/>
                <a:gd name="T7" fmla="*/ 0 60000 65536"/>
                <a:gd name="T8" fmla="*/ 0 60000 65536"/>
                <a:gd name="T9" fmla="*/ 0 w 112"/>
                <a:gd name="T10" fmla="*/ 0 h 96"/>
                <a:gd name="T11" fmla="*/ 112 w 11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96">
                  <a:moveTo>
                    <a:pt x="112" y="0"/>
                  </a:moveTo>
                  <a:cubicBezTo>
                    <a:pt x="72" y="16"/>
                    <a:pt x="32" y="32"/>
                    <a:pt x="16" y="48"/>
                  </a:cubicBezTo>
                  <a:cubicBezTo>
                    <a:pt x="0" y="64"/>
                    <a:pt x="8" y="80"/>
                    <a:pt x="1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8" name="Freeform 38"/>
            <p:cNvSpPr>
              <a:spLocks/>
            </p:cNvSpPr>
            <p:nvPr/>
          </p:nvSpPr>
          <p:spPr bwMode="auto">
            <a:xfrm rot="1004103">
              <a:off x="629" y="1948"/>
              <a:ext cx="47" cy="144"/>
            </a:xfrm>
            <a:custGeom>
              <a:avLst/>
              <a:gdLst>
                <a:gd name="T0" fmla="*/ 0 w 48"/>
                <a:gd name="T1" fmla="*/ 0 h 144"/>
                <a:gd name="T2" fmla="*/ 42 w 48"/>
                <a:gd name="T3" fmla="*/ 96 h 144"/>
                <a:gd name="T4" fmla="*/ 0 w 48"/>
                <a:gd name="T5" fmla="*/ 14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0" y="0"/>
                  </a:moveTo>
                  <a:cubicBezTo>
                    <a:pt x="24" y="36"/>
                    <a:pt x="48" y="72"/>
                    <a:pt x="48" y="96"/>
                  </a:cubicBezTo>
                  <a:cubicBezTo>
                    <a:pt x="48" y="120"/>
                    <a:pt x="8" y="136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9" name="Line 39"/>
            <p:cNvSpPr>
              <a:spLocks noChangeShapeType="1"/>
            </p:cNvSpPr>
            <p:nvPr/>
          </p:nvSpPr>
          <p:spPr bwMode="auto">
            <a:xfrm>
              <a:off x="472" y="1976"/>
              <a:ext cx="42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0" name="Freeform 40"/>
            <p:cNvSpPr>
              <a:spLocks/>
            </p:cNvSpPr>
            <p:nvPr/>
          </p:nvSpPr>
          <p:spPr bwMode="auto">
            <a:xfrm rot="669280">
              <a:off x="672" y="1902"/>
              <a:ext cx="90" cy="108"/>
            </a:xfrm>
            <a:custGeom>
              <a:avLst/>
              <a:gdLst>
                <a:gd name="T0" fmla="*/ 20 w 104"/>
                <a:gd name="T1" fmla="*/ 0 h 144"/>
                <a:gd name="T2" fmla="*/ 41 w 104"/>
                <a:gd name="T3" fmla="*/ 16 h 144"/>
                <a:gd name="T4" fmla="*/ 0 w 104"/>
                <a:gd name="T5" fmla="*/ 26 h 144"/>
                <a:gd name="T6" fmla="*/ 0 60000 65536"/>
                <a:gd name="T7" fmla="*/ 0 60000 65536"/>
                <a:gd name="T8" fmla="*/ 0 60000 65536"/>
                <a:gd name="T9" fmla="*/ 0 w 104"/>
                <a:gd name="T10" fmla="*/ 0 h 144"/>
                <a:gd name="T11" fmla="*/ 104 w 10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44">
                  <a:moveTo>
                    <a:pt x="48" y="0"/>
                  </a:moveTo>
                  <a:cubicBezTo>
                    <a:pt x="76" y="36"/>
                    <a:pt x="104" y="72"/>
                    <a:pt x="96" y="96"/>
                  </a:cubicBezTo>
                  <a:cubicBezTo>
                    <a:pt x="88" y="120"/>
                    <a:pt x="44" y="132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1" name="Freeform 41"/>
            <p:cNvSpPr>
              <a:spLocks/>
            </p:cNvSpPr>
            <p:nvPr/>
          </p:nvSpPr>
          <p:spPr bwMode="auto">
            <a:xfrm rot="21451336" flipH="1">
              <a:off x="717" y="1992"/>
              <a:ext cx="50" cy="108"/>
            </a:xfrm>
            <a:custGeom>
              <a:avLst/>
              <a:gdLst>
                <a:gd name="T0" fmla="*/ 0 w 104"/>
                <a:gd name="T1" fmla="*/ 0 h 144"/>
                <a:gd name="T2" fmla="*/ 1 w 104"/>
                <a:gd name="T3" fmla="*/ 16 h 144"/>
                <a:gd name="T4" fmla="*/ 0 w 104"/>
                <a:gd name="T5" fmla="*/ 26 h 144"/>
                <a:gd name="T6" fmla="*/ 0 60000 65536"/>
                <a:gd name="T7" fmla="*/ 0 60000 65536"/>
                <a:gd name="T8" fmla="*/ 0 60000 65536"/>
                <a:gd name="T9" fmla="*/ 0 w 104"/>
                <a:gd name="T10" fmla="*/ 0 h 144"/>
                <a:gd name="T11" fmla="*/ 104 w 10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44">
                  <a:moveTo>
                    <a:pt x="48" y="0"/>
                  </a:moveTo>
                  <a:cubicBezTo>
                    <a:pt x="76" y="36"/>
                    <a:pt x="104" y="72"/>
                    <a:pt x="96" y="96"/>
                  </a:cubicBezTo>
                  <a:cubicBezTo>
                    <a:pt x="88" y="120"/>
                    <a:pt x="16" y="120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2" name="Freeform 42"/>
            <p:cNvSpPr>
              <a:spLocks/>
            </p:cNvSpPr>
            <p:nvPr/>
          </p:nvSpPr>
          <p:spPr bwMode="auto">
            <a:xfrm>
              <a:off x="1026" y="2120"/>
              <a:ext cx="84" cy="72"/>
            </a:xfrm>
            <a:custGeom>
              <a:avLst/>
              <a:gdLst>
                <a:gd name="T0" fmla="*/ 0 w 96"/>
                <a:gd name="T1" fmla="*/ 17 h 96"/>
                <a:gd name="T2" fmla="*/ 21 w 96"/>
                <a:gd name="T3" fmla="*/ 0 h 96"/>
                <a:gd name="T4" fmla="*/ 44 w 96"/>
                <a:gd name="T5" fmla="*/ 17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3" name="Freeform 43"/>
            <p:cNvSpPr>
              <a:spLocks/>
            </p:cNvSpPr>
            <p:nvPr/>
          </p:nvSpPr>
          <p:spPr bwMode="auto">
            <a:xfrm>
              <a:off x="1068" y="2073"/>
              <a:ext cx="126" cy="119"/>
            </a:xfrm>
            <a:custGeom>
              <a:avLst/>
              <a:gdLst>
                <a:gd name="T0" fmla="*/ 0 w 144"/>
                <a:gd name="T1" fmla="*/ 11 h 160"/>
                <a:gd name="T2" fmla="*/ 21 w 144"/>
                <a:gd name="T3" fmla="*/ 3 h 160"/>
                <a:gd name="T4" fmla="*/ 64 w 144"/>
                <a:gd name="T5" fmla="*/ 27 h 160"/>
                <a:gd name="T6" fmla="*/ 0 60000 65536"/>
                <a:gd name="T7" fmla="*/ 0 60000 65536"/>
                <a:gd name="T8" fmla="*/ 0 60000 65536"/>
                <a:gd name="T9" fmla="*/ 0 w 144"/>
                <a:gd name="T10" fmla="*/ 0 h 160"/>
                <a:gd name="T11" fmla="*/ 144 w 144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60">
                  <a:moveTo>
                    <a:pt x="0" y="64"/>
                  </a:moveTo>
                  <a:cubicBezTo>
                    <a:pt x="12" y="32"/>
                    <a:pt x="24" y="0"/>
                    <a:pt x="48" y="16"/>
                  </a:cubicBezTo>
                  <a:cubicBezTo>
                    <a:pt x="72" y="32"/>
                    <a:pt x="108" y="96"/>
                    <a:pt x="144" y="1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4" name="Freeform 44"/>
            <p:cNvSpPr>
              <a:spLocks/>
            </p:cNvSpPr>
            <p:nvPr/>
          </p:nvSpPr>
          <p:spPr bwMode="auto">
            <a:xfrm>
              <a:off x="1194" y="2118"/>
              <a:ext cx="125" cy="72"/>
            </a:xfrm>
            <a:custGeom>
              <a:avLst/>
              <a:gdLst>
                <a:gd name="T0" fmla="*/ 0 w 96"/>
                <a:gd name="T1" fmla="*/ 17 h 96"/>
                <a:gd name="T2" fmla="*/ 236 w 96"/>
                <a:gd name="T3" fmla="*/ 0 h 96"/>
                <a:gd name="T4" fmla="*/ 467 w 96"/>
                <a:gd name="T5" fmla="*/ 17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5" name="Freeform 45"/>
            <p:cNvSpPr>
              <a:spLocks/>
            </p:cNvSpPr>
            <p:nvPr/>
          </p:nvSpPr>
          <p:spPr bwMode="auto">
            <a:xfrm>
              <a:off x="1170" y="2076"/>
              <a:ext cx="84" cy="77"/>
            </a:xfrm>
            <a:custGeom>
              <a:avLst/>
              <a:gdLst>
                <a:gd name="T0" fmla="*/ 0 w 96"/>
                <a:gd name="T1" fmla="*/ 17 h 104"/>
                <a:gd name="T2" fmla="*/ 21 w 96"/>
                <a:gd name="T3" fmla="*/ 1 h 104"/>
                <a:gd name="T4" fmla="*/ 44 w 96"/>
                <a:gd name="T5" fmla="*/ 9 h 104"/>
                <a:gd name="T6" fmla="*/ 0 60000 65536"/>
                <a:gd name="T7" fmla="*/ 0 60000 65536"/>
                <a:gd name="T8" fmla="*/ 0 60000 65536"/>
                <a:gd name="T9" fmla="*/ 0 w 96"/>
                <a:gd name="T10" fmla="*/ 0 h 104"/>
                <a:gd name="T11" fmla="*/ 96 w 9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04">
                  <a:moveTo>
                    <a:pt x="0" y="104"/>
                  </a:moveTo>
                  <a:cubicBezTo>
                    <a:pt x="16" y="60"/>
                    <a:pt x="32" y="16"/>
                    <a:pt x="48" y="8"/>
                  </a:cubicBezTo>
                  <a:cubicBezTo>
                    <a:pt x="64" y="0"/>
                    <a:pt x="88" y="40"/>
                    <a:pt x="96" y="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6" name="Freeform 46"/>
            <p:cNvSpPr>
              <a:spLocks/>
            </p:cNvSpPr>
            <p:nvPr/>
          </p:nvSpPr>
          <p:spPr bwMode="auto">
            <a:xfrm rot="7409471">
              <a:off x="1421" y="1759"/>
              <a:ext cx="36" cy="126"/>
            </a:xfrm>
            <a:custGeom>
              <a:avLst/>
              <a:gdLst>
                <a:gd name="T0" fmla="*/ 0 w 48"/>
                <a:gd name="T1" fmla="*/ 0 h 144"/>
                <a:gd name="T2" fmla="*/ 8 w 48"/>
                <a:gd name="T3" fmla="*/ 43 h 144"/>
                <a:gd name="T4" fmla="*/ 0 w 48"/>
                <a:gd name="T5" fmla="*/ 6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0" y="0"/>
                  </a:moveTo>
                  <a:cubicBezTo>
                    <a:pt x="24" y="36"/>
                    <a:pt x="48" y="72"/>
                    <a:pt x="48" y="96"/>
                  </a:cubicBezTo>
                  <a:cubicBezTo>
                    <a:pt x="48" y="120"/>
                    <a:pt x="8" y="136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7" name="Freeform 47"/>
            <p:cNvSpPr>
              <a:spLocks/>
            </p:cNvSpPr>
            <p:nvPr/>
          </p:nvSpPr>
          <p:spPr bwMode="auto">
            <a:xfrm rot="6911348">
              <a:off x="1490" y="1840"/>
              <a:ext cx="96" cy="126"/>
            </a:xfrm>
            <a:custGeom>
              <a:avLst/>
              <a:gdLst>
                <a:gd name="T0" fmla="*/ 30 w 104"/>
                <a:gd name="T1" fmla="*/ 0 h 144"/>
                <a:gd name="T2" fmla="*/ 60 w 104"/>
                <a:gd name="T3" fmla="*/ 43 h 144"/>
                <a:gd name="T4" fmla="*/ 0 w 104"/>
                <a:gd name="T5" fmla="*/ 64 h 144"/>
                <a:gd name="T6" fmla="*/ 0 60000 65536"/>
                <a:gd name="T7" fmla="*/ 0 60000 65536"/>
                <a:gd name="T8" fmla="*/ 0 60000 65536"/>
                <a:gd name="T9" fmla="*/ 0 w 104"/>
                <a:gd name="T10" fmla="*/ 0 h 144"/>
                <a:gd name="T11" fmla="*/ 104 w 10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44">
                  <a:moveTo>
                    <a:pt x="48" y="0"/>
                  </a:moveTo>
                  <a:cubicBezTo>
                    <a:pt x="76" y="36"/>
                    <a:pt x="104" y="72"/>
                    <a:pt x="96" y="96"/>
                  </a:cubicBezTo>
                  <a:cubicBezTo>
                    <a:pt x="88" y="120"/>
                    <a:pt x="44" y="132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8" name="Freeform 48"/>
            <p:cNvSpPr>
              <a:spLocks/>
            </p:cNvSpPr>
            <p:nvPr/>
          </p:nvSpPr>
          <p:spPr bwMode="auto">
            <a:xfrm rot="7409471">
              <a:off x="1407" y="1834"/>
              <a:ext cx="77" cy="126"/>
            </a:xfrm>
            <a:custGeom>
              <a:avLst/>
              <a:gdLst>
                <a:gd name="T0" fmla="*/ 8 w 104"/>
                <a:gd name="T1" fmla="*/ 0 h 144"/>
                <a:gd name="T2" fmla="*/ 16 w 104"/>
                <a:gd name="T3" fmla="*/ 43 h 144"/>
                <a:gd name="T4" fmla="*/ 0 w 104"/>
                <a:gd name="T5" fmla="*/ 64 h 144"/>
                <a:gd name="T6" fmla="*/ 0 60000 65536"/>
                <a:gd name="T7" fmla="*/ 0 60000 65536"/>
                <a:gd name="T8" fmla="*/ 0 60000 65536"/>
                <a:gd name="T9" fmla="*/ 0 w 104"/>
                <a:gd name="T10" fmla="*/ 0 h 144"/>
                <a:gd name="T11" fmla="*/ 104 w 10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44">
                  <a:moveTo>
                    <a:pt x="48" y="0"/>
                  </a:moveTo>
                  <a:cubicBezTo>
                    <a:pt x="76" y="36"/>
                    <a:pt x="104" y="72"/>
                    <a:pt x="96" y="96"/>
                  </a:cubicBezTo>
                  <a:cubicBezTo>
                    <a:pt x="88" y="120"/>
                    <a:pt x="16" y="120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19" name="Freeform 49"/>
            <p:cNvSpPr>
              <a:spLocks/>
            </p:cNvSpPr>
            <p:nvPr/>
          </p:nvSpPr>
          <p:spPr bwMode="auto">
            <a:xfrm>
              <a:off x="1529" y="2130"/>
              <a:ext cx="84" cy="71"/>
            </a:xfrm>
            <a:custGeom>
              <a:avLst/>
              <a:gdLst>
                <a:gd name="T0" fmla="*/ 0 w 96"/>
                <a:gd name="T1" fmla="*/ 16 h 96"/>
                <a:gd name="T2" fmla="*/ 21 w 96"/>
                <a:gd name="T3" fmla="*/ 0 h 96"/>
                <a:gd name="T4" fmla="*/ 44 w 96"/>
                <a:gd name="T5" fmla="*/ 16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0" name="Freeform 50"/>
            <p:cNvSpPr>
              <a:spLocks/>
            </p:cNvSpPr>
            <p:nvPr/>
          </p:nvSpPr>
          <p:spPr bwMode="auto">
            <a:xfrm flipV="1">
              <a:off x="1587" y="2201"/>
              <a:ext cx="84" cy="71"/>
            </a:xfrm>
            <a:custGeom>
              <a:avLst/>
              <a:gdLst>
                <a:gd name="T0" fmla="*/ 0 w 96"/>
                <a:gd name="T1" fmla="*/ 16 h 96"/>
                <a:gd name="T2" fmla="*/ 21 w 96"/>
                <a:gd name="T3" fmla="*/ 0 h 96"/>
                <a:gd name="T4" fmla="*/ 44 w 96"/>
                <a:gd name="T5" fmla="*/ 16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1" name="Freeform 51"/>
            <p:cNvSpPr>
              <a:spLocks/>
            </p:cNvSpPr>
            <p:nvPr/>
          </p:nvSpPr>
          <p:spPr bwMode="auto">
            <a:xfrm rot="3418568">
              <a:off x="1647" y="2295"/>
              <a:ext cx="72" cy="84"/>
            </a:xfrm>
            <a:custGeom>
              <a:avLst/>
              <a:gdLst>
                <a:gd name="T0" fmla="*/ 0 w 96"/>
                <a:gd name="T1" fmla="*/ 44 h 96"/>
                <a:gd name="T2" fmla="*/ 8 w 96"/>
                <a:gd name="T3" fmla="*/ 0 h 96"/>
                <a:gd name="T4" fmla="*/ 17 w 96"/>
                <a:gd name="T5" fmla="*/ 44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2" name="Line 52"/>
            <p:cNvSpPr>
              <a:spLocks noChangeShapeType="1"/>
            </p:cNvSpPr>
            <p:nvPr/>
          </p:nvSpPr>
          <p:spPr bwMode="auto">
            <a:xfrm flipH="1" flipV="1">
              <a:off x="900" y="2400"/>
              <a:ext cx="84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3" name="Freeform 53"/>
            <p:cNvSpPr>
              <a:spLocks/>
            </p:cNvSpPr>
            <p:nvPr/>
          </p:nvSpPr>
          <p:spPr bwMode="auto">
            <a:xfrm rot="19447810" flipH="1">
              <a:off x="1133" y="2295"/>
              <a:ext cx="84" cy="85"/>
            </a:xfrm>
            <a:custGeom>
              <a:avLst/>
              <a:gdLst>
                <a:gd name="T0" fmla="*/ 0 w 96"/>
                <a:gd name="T1" fmla="*/ 45 h 96"/>
                <a:gd name="T2" fmla="*/ 21 w 96"/>
                <a:gd name="T3" fmla="*/ 0 h 96"/>
                <a:gd name="T4" fmla="*/ 44 w 96"/>
                <a:gd name="T5" fmla="*/ 45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4" name="Freeform 54"/>
            <p:cNvSpPr>
              <a:spLocks/>
            </p:cNvSpPr>
            <p:nvPr/>
          </p:nvSpPr>
          <p:spPr bwMode="auto">
            <a:xfrm rot="19447810" flipH="1">
              <a:off x="1040" y="2288"/>
              <a:ext cx="125" cy="140"/>
            </a:xfrm>
            <a:custGeom>
              <a:avLst/>
              <a:gdLst>
                <a:gd name="T0" fmla="*/ 0 w 144"/>
                <a:gd name="T1" fmla="*/ 29 h 160"/>
                <a:gd name="T2" fmla="*/ 20 w 144"/>
                <a:gd name="T3" fmla="*/ 7 h 160"/>
                <a:gd name="T4" fmla="*/ 62 w 144"/>
                <a:gd name="T5" fmla="*/ 72 h 160"/>
                <a:gd name="T6" fmla="*/ 0 60000 65536"/>
                <a:gd name="T7" fmla="*/ 0 60000 65536"/>
                <a:gd name="T8" fmla="*/ 0 60000 65536"/>
                <a:gd name="T9" fmla="*/ 0 w 144"/>
                <a:gd name="T10" fmla="*/ 0 h 160"/>
                <a:gd name="T11" fmla="*/ 144 w 144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60">
                  <a:moveTo>
                    <a:pt x="0" y="64"/>
                  </a:moveTo>
                  <a:cubicBezTo>
                    <a:pt x="12" y="32"/>
                    <a:pt x="24" y="0"/>
                    <a:pt x="48" y="16"/>
                  </a:cubicBezTo>
                  <a:cubicBezTo>
                    <a:pt x="72" y="32"/>
                    <a:pt x="108" y="96"/>
                    <a:pt x="144" y="16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5" name="Freeform 55"/>
            <p:cNvSpPr>
              <a:spLocks/>
            </p:cNvSpPr>
            <p:nvPr/>
          </p:nvSpPr>
          <p:spPr bwMode="auto">
            <a:xfrm rot="19447810" flipH="1">
              <a:off x="955" y="2407"/>
              <a:ext cx="126" cy="71"/>
            </a:xfrm>
            <a:custGeom>
              <a:avLst/>
              <a:gdLst>
                <a:gd name="T0" fmla="*/ 0 w 96"/>
                <a:gd name="T1" fmla="*/ 16 h 96"/>
                <a:gd name="T2" fmla="*/ 247 w 96"/>
                <a:gd name="T3" fmla="*/ 0 h 96"/>
                <a:gd name="T4" fmla="*/ 491 w 96"/>
                <a:gd name="T5" fmla="*/ 16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6" name="Freeform 56"/>
            <p:cNvSpPr>
              <a:spLocks/>
            </p:cNvSpPr>
            <p:nvPr/>
          </p:nvSpPr>
          <p:spPr bwMode="auto">
            <a:xfrm rot="19447810" flipH="1">
              <a:off x="988" y="2350"/>
              <a:ext cx="84" cy="77"/>
            </a:xfrm>
            <a:custGeom>
              <a:avLst/>
              <a:gdLst>
                <a:gd name="T0" fmla="*/ 0 w 96"/>
                <a:gd name="T1" fmla="*/ 17 h 104"/>
                <a:gd name="T2" fmla="*/ 21 w 96"/>
                <a:gd name="T3" fmla="*/ 1 h 104"/>
                <a:gd name="T4" fmla="*/ 44 w 96"/>
                <a:gd name="T5" fmla="*/ 9 h 104"/>
                <a:gd name="T6" fmla="*/ 0 60000 65536"/>
                <a:gd name="T7" fmla="*/ 0 60000 65536"/>
                <a:gd name="T8" fmla="*/ 0 60000 65536"/>
                <a:gd name="T9" fmla="*/ 0 w 96"/>
                <a:gd name="T10" fmla="*/ 0 h 104"/>
                <a:gd name="T11" fmla="*/ 96 w 96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104">
                  <a:moveTo>
                    <a:pt x="0" y="104"/>
                  </a:moveTo>
                  <a:cubicBezTo>
                    <a:pt x="16" y="60"/>
                    <a:pt x="32" y="16"/>
                    <a:pt x="48" y="8"/>
                  </a:cubicBezTo>
                  <a:cubicBezTo>
                    <a:pt x="64" y="0"/>
                    <a:pt x="88" y="40"/>
                    <a:pt x="96" y="5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7" name="Line 57"/>
            <p:cNvSpPr>
              <a:spLocks noChangeShapeType="1"/>
            </p:cNvSpPr>
            <p:nvPr/>
          </p:nvSpPr>
          <p:spPr bwMode="auto">
            <a:xfrm>
              <a:off x="1245" y="233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8" name="Freeform 58"/>
            <p:cNvSpPr>
              <a:spLocks/>
            </p:cNvSpPr>
            <p:nvPr/>
          </p:nvSpPr>
          <p:spPr bwMode="auto">
            <a:xfrm rot="2406552" flipH="1" flipV="1">
              <a:off x="567" y="2431"/>
              <a:ext cx="107" cy="84"/>
            </a:xfrm>
            <a:custGeom>
              <a:avLst/>
              <a:gdLst>
                <a:gd name="T0" fmla="*/ 0 w 96"/>
                <a:gd name="T1" fmla="*/ 44 h 96"/>
                <a:gd name="T2" fmla="*/ 94 w 96"/>
                <a:gd name="T3" fmla="*/ 0 h 96"/>
                <a:gd name="T4" fmla="*/ 184 w 96"/>
                <a:gd name="T5" fmla="*/ 44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9" name="Freeform 59"/>
            <p:cNvSpPr>
              <a:spLocks/>
            </p:cNvSpPr>
            <p:nvPr/>
          </p:nvSpPr>
          <p:spPr bwMode="auto">
            <a:xfrm rot="3102590" flipH="1" flipV="1">
              <a:off x="486" y="2351"/>
              <a:ext cx="107" cy="84"/>
            </a:xfrm>
            <a:custGeom>
              <a:avLst/>
              <a:gdLst>
                <a:gd name="T0" fmla="*/ 0 w 96"/>
                <a:gd name="T1" fmla="*/ 44 h 96"/>
                <a:gd name="T2" fmla="*/ 94 w 96"/>
                <a:gd name="T3" fmla="*/ 0 h 96"/>
                <a:gd name="T4" fmla="*/ 184 w 96"/>
                <a:gd name="T5" fmla="*/ 44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48"/>
                    <a:pt x="32" y="0"/>
                    <a:pt x="48" y="0"/>
                  </a:cubicBezTo>
                  <a:cubicBezTo>
                    <a:pt x="64" y="0"/>
                    <a:pt x="80" y="48"/>
                    <a:pt x="96" y="96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0" name="Line 60"/>
            <p:cNvSpPr>
              <a:spLocks noChangeShapeType="1"/>
            </p:cNvSpPr>
            <p:nvPr/>
          </p:nvSpPr>
          <p:spPr bwMode="auto">
            <a:xfrm flipH="1" flipV="1">
              <a:off x="717" y="233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1" name="Line 61"/>
            <p:cNvSpPr>
              <a:spLocks noChangeShapeType="1"/>
            </p:cNvSpPr>
            <p:nvPr/>
          </p:nvSpPr>
          <p:spPr bwMode="auto">
            <a:xfrm flipH="1" flipV="1">
              <a:off x="519" y="2417"/>
              <a:ext cx="7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2" name="Freeform 62"/>
            <p:cNvSpPr>
              <a:spLocks/>
            </p:cNvSpPr>
            <p:nvPr/>
          </p:nvSpPr>
          <p:spPr bwMode="auto">
            <a:xfrm rot="10444525" flipV="1">
              <a:off x="835" y="2479"/>
              <a:ext cx="84" cy="36"/>
            </a:xfrm>
            <a:custGeom>
              <a:avLst/>
              <a:gdLst>
                <a:gd name="T0" fmla="*/ 0 w 96"/>
                <a:gd name="T1" fmla="*/ 8 h 48"/>
                <a:gd name="T2" fmla="*/ 21 w 96"/>
                <a:gd name="T3" fmla="*/ 0 h 48"/>
                <a:gd name="T4" fmla="*/ 44 w 96"/>
                <a:gd name="T5" fmla="*/ 8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8" y="24"/>
                    <a:pt x="96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3" name="Freeform 63"/>
            <p:cNvSpPr>
              <a:spLocks/>
            </p:cNvSpPr>
            <p:nvPr/>
          </p:nvSpPr>
          <p:spPr bwMode="auto">
            <a:xfrm rot="-1033968" flipH="1" flipV="1">
              <a:off x="954" y="2517"/>
              <a:ext cx="84" cy="36"/>
            </a:xfrm>
            <a:custGeom>
              <a:avLst/>
              <a:gdLst>
                <a:gd name="T0" fmla="*/ 0 w 96"/>
                <a:gd name="T1" fmla="*/ 8 h 48"/>
                <a:gd name="T2" fmla="*/ 21 w 96"/>
                <a:gd name="T3" fmla="*/ 0 h 48"/>
                <a:gd name="T4" fmla="*/ 44 w 96"/>
                <a:gd name="T5" fmla="*/ 8 h 48"/>
                <a:gd name="T6" fmla="*/ 0 60000 65536"/>
                <a:gd name="T7" fmla="*/ 0 60000 65536"/>
                <a:gd name="T8" fmla="*/ 0 60000 65536"/>
                <a:gd name="T9" fmla="*/ 0 w 96"/>
                <a:gd name="T10" fmla="*/ 0 h 48"/>
                <a:gd name="T11" fmla="*/ 96 w 96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48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8" y="24"/>
                    <a:pt x="96" y="4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9634" name="Group 64"/>
            <p:cNvGrpSpPr>
              <a:grpSpLocks/>
            </p:cNvGrpSpPr>
            <p:nvPr/>
          </p:nvGrpSpPr>
          <p:grpSpPr bwMode="auto">
            <a:xfrm rot="5954937">
              <a:off x="1173" y="1623"/>
              <a:ext cx="116" cy="254"/>
              <a:chOff x="1533" y="387"/>
              <a:chExt cx="155" cy="291"/>
            </a:xfrm>
          </p:grpSpPr>
          <p:sp>
            <p:nvSpPr>
              <p:cNvPr id="109648" name="Freeform 65"/>
              <p:cNvSpPr>
                <a:spLocks/>
              </p:cNvSpPr>
              <p:nvPr/>
            </p:nvSpPr>
            <p:spPr bwMode="auto">
              <a:xfrm>
                <a:off x="1533" y="534"/>
                <a:ext cx="48" cy="144"/>
              </a:xfrm>
              <a:custGeom>
                <a:avLst/>
                <a:gdLst>
                  <a:gd name="T0" fmla="*/ 0 w 48"/>
                  <a:gd name="T1" fmla="*/ 0 h 144"/>
                  <a:gd name="T2" fmla="*/ 48 w 48"/>
                  <a:gd name="T3" fmla="*/ 96 h 144"/>
                  <a:gd name="T4" fmla="*/ 0 w 48"/>
                  <a:gd name="T5" fmla="*/ 144 h 144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144"/>
                  <a:gd name="T11" fmla="*/ 48 w 48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144">
                    <a:moveTo>
                      <a:pt x="0" y="0"/>
                    </a:moveTo>
                    <a:cubicBezTo>
                      <a:pt x="24" y="36"/>
                      <a:pt x="48" y="72"/>
                      <a:pt x="48" y="96"/>
                    </a:cubicBezTo>
                    <a:cubicBezTo>
                      <a:pt x="48" y="120"/>
                      <a:pt x="8" y="136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49" name="Freeform 66"/>
              <p:cNvSpPr>
                <a:spLocks/>
              </p:cNvSpPr>
              <p:nvPr/>
            </p:nvSpPr>
            <p:spPr bwMode="auto">
              <a:xfrm>
                <a:off x="1536" y="387"/>
                <a:ext cx="104" cy="144"/>
              </a:xfrm>
              <a:custGeom>
                <a:avLst/>
                <a:gdLst>
                  <a:gd name="T0" fmla="*/ 48 w 104"/>
                  <a:gd name="T1" fmla="*/ 0 h 144"/>
                  <a:gd name="T2" fmla="*/ 96 w 104"/>
                  <a:gd name="T3" fmla="*/ 96 h 144"/>
                  <a:gd name="T4" fmla="*/ 0 w 104"/>
                  <a:gd name="T5" fmla="*/ 144 h 144"/>
                  <a:gd name="T6" fmla="*/ 0 60000 65536"/>
                  <a:gd name="T7" fmla="*/ 0 60000 65536"/>
                  <a:gd name="T8" fmla="*/ 0 60000 65536"/>
                  <a:gd name="T9" fmla="*/ 0 w 104"/>
                  <a:gd name="T10" fmla="*/ 0 h 144"/>
                  <a:gd name="T11" fmla="*/ 104 w 104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" h="144">
                    <a:moveTo>
                      <a:pt x="48" y="0"/>
                    </a:moveTo>
                    <a:cubicBezTo>
                      <a:pt x="76" y="36"/>
                      <a:pt x="104" y="72"/>
                      <a:pt x="96" y="96"/>
                    </a:cubicBezTo>
                    <a:cubicBezTo>
                      <a:pt x="88" y="120"/>
                      <a:pt x="44" y="132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50" name="Freeform 67"/>
              <p:cNvSpPr>
                <a:spLocks/>
              </p:cNvSpPr>
              <p:nvPr/>
            </p:nvSpPr>
            <p:spPr bwMode="auto">
              <a:xfrm>
                <a:off x="1584" y="480"/>
                <a:ext cx="104" cy="144"/>
              </a:xfrm>
              <a:custGeom>
                <a:avLst/>
                <a:gdLst>
                  <a:gd name="T0" fmla="*/ 48 w 104"/>
                  <a:gd name="T1" fmla="*/ 0 h 144"/>
                  <a:gd name="T2" fmla="*/ 96 w 104"/>
                  <a:gd name="T3" fmla="*/ 96 h 144"/>
                  <a:gd name="T4" fmla="*/ 0 w 104"/>
                  <a:gd name="T5" fmla="*/ 144 h 144"/>
                  <a:gd name="T6" fmla="*/ 0 60000 65536"/>
                  <a:gd name="T7" fmla="*/ 0 60000 65536"/>
                  <a:gd name="T8" fmla="*/ 0 60000 65536"/>
                  <a:gd name="T9" fmla="*/ 0 w 104"/>
                  <a:gd name="T10" fmla="*/ 0 h 144"/>
                  <a:gd name="T11" fmla="*/ 104 w 104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" h="144">
                    <a:moveTo>
                      <a:pt x="48" y="0"/>
                    </a:moveTo>
                    <a:cubicBezTo>
                      <a:pt x="76" y="36"/>
                      <a:pt x="104" y="72"/>
                      <a:pt x="96" y="96"/>
                    </a:cubicBezTo>
                    <a:cubicBezTo>
                      <a:pt x="88" y="120"/>
                      <a:pt x="16" y="120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9635" name="Freeform 68"/>
            <p:cNvSpPr>
              <a:spLocks/>
            </p:cNvSpPr>
            <p:nvPr/>
          </p:nvSpPr>
          <p:spPr bwMode="auto">
            <a:xfrm rot="7882834" flipH="1">
              <a:off x="1663" y="1873"/>
              <a:ext cx="70" cy="133"/>
            </a:xfrm>
            <a:custGeom>
              <a:avLst/>
              <a:gdLst>
                <a:gd name="T0" fmla="*/ 0 w 48"/>
                <a:gd name="T1" fmla="*/ 0 h 144"/>
                <a:gd name="T2" fmla="*/ 461 w 48"/>
                <a:gd name="T3" fmla="*/ 60 h 144"/>
                <a:gd name="T4" fmla="*/ 0 w 48"/>
                <a:gd name="T5" fmla="*/ 90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0" y="0"/>
                  </a:moveTo>
                  <a:cubicBezTo>
                    <a:pt x="24" y="36"/>
                    <a:pt x="48" y="72"/>
                    <a:pt x="48" y="96"/>
                  </a:cubicBezTo>
                  <a:cubicBezTo>
                    <a:pt x="48" y="120"/>
                    <a:pt x="8" y="136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6" name="Freeform 69"/>
            <p:cNvSpPr>
              <a:spLocks/>
            </p:cNvSpPr>
            <p:nvPr/>
          </p:nvSpPr>
          <p:spPr bwMode="auto">
            <a:xfrm rot="9155991" flipH="1">
              <a:off x="1734" y="1985"/>
              <a:ext cx="90" cy="107"/>
            </a:xfrm>
            <a:custGeom>
              <a:avLst/>
              <a:gdLst>
                <a:gd name="T0" fmla="*/ 20 w 104"/>
                <a:gd name="T1" fmla="*/ 0 h 144"/>
                <a:gd name="T2" fmla="*/ 41 w 104"/>
                <a:gd name="T3" fmla="*/ 16 h 144"/>
                <a:gd name="T4" fmla="*/ 0 w 104"/>
                <a:gd name="T5" fmla="*/ 25 h 144"/>
                <a:gd name="T6" fmla="*/ 0 60000 65536"/>
                <a:gd name="T7" fmla="*/ 0 60000 65536"/>
                <a:gd name="T8" fmla="*/ 0 60000 65536"/>
                <a:gd name="T9" fmla="*/ 0 w 104"/>
                <a:gd name="T10" fmla="*/ 0 h 144"/>
                <a:gd name="T11" fmla="*/ 104 w 10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44">
                  <a:moveTo>
                    <a:pt x="48" y="0"/>
                  </a:moveTo>
                  <a:cubicBezTo>
                    <a:pt x="76" y="36"/>
                    <a:pt x="104" y="72"/>
                    <a:pt x="96" y="96"/>
                  </a:cubicBezTo>
                  <a:cubicBezTo>
                    <a:pt x="88" y="120"/>
                    <a:pt x="44" y="132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7" name="Freeform 70"/>
            <p:cNvSpPr>
              <a:spLocks/>
            </p:cNvSpPr>
            <p:nvPr/>
          </p:nvSpPr>
          <p:spPr bwMode="auto">
            <a:xfrm rot="9155991" flipH="1">
              <a:off x="1738" y="1905"/>
              <a:ext cx="91" cy="107"/>
            </a:xfrm>
            <a:custGeom>
              <a:avLst/>
              <a:gdLst>
                <a:gd name="T0" fmla="*/ 21 w 104"/>
                <a:gd name="T1" fmla="*/ 0 h 144"/>
                <a:gd name="T2" fmla="*/ 44 w 104"/>
                <a:gd name="T3" fmla="*/ 16 h 144"/>
                <a:gd name="T4" fmla="*/ 0 w 104"/>
                <a:gd name="T5" fmla="*/ 25 h 144"/>
                <a:gd name="T6" fmla="*/ 0 60000 65536"/>
                <a:gd name="T7" fmla="*/ 0 60000 65536"/>
                <a:gd name="T8" fmla="*/ 0 60000 65536"/>
                <a:gd name="T9" fmla="*/ 0 w 104"/>
                <a:gd name="T10" fmla="*/ 0 h 144"/>
                <a:gd name="T11" fmla="*/ 104 w 10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144">
                  <a:moveTo>
                    <a:pt x="48" y="0"/>
                  </a:moveTo>
                  <a:cubicBezTo>
                    <a:pt x="76" y="36"/>
                    <a:pt x="104" y="72"/>
                    <a:pt x="96" y="96"/>
                  </a:cubicBezTo>
                  <a:cubicBezTo>
                    <a:pt x="88" y="120"/>
                    <a:pt x="16" y="120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8" name="Line 71"/>
            <p:cNvSpPr>
              <a:spLocks noChangeShapeType="1"/>
            </p:cNvSpPr>
            <p:nvPr/>
          </p:nvSpPr>
          <p:spPr bwMode="auto">
            <a:xfrm>
              <a:off x="1239" y="2209"/>
              <a:ext cx="42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9" name="Freeform 72"/>
            <p:cNvSpPr>
              <a:spLocks/>
            </p:cNvSpPr>
            <p:nvPr/>
          </p:nvSpPr>
          <p:spPr bwMode="auto">
            <a:xfrm rot="-511388">
              <a:off x="1821" y="1962"/>
              <a:ext cx="96" cy="192"/>
            </a:xfrm>
            <a:custGeom>
              <a:avLst/>
              <a:gdLst>
                <a:gd name="T0" fmla="*/ 3 w 152"/>
                <a:gd name="T1" fmla="*/ 192 h 192"/>
                <a:gd name="T2" fmla="*/ 9 w 152"/>
                <a:gd name="T3" fmla="*/ 96 h 192"/>
                <a:gd name="T4" fmla="*/ 0 w 152"/>
                <a:gd name="T5" fmla="*/ 0 h 192"/>
                <a:gd name="T6" fmla="*/ 0 60000 65536"/>
                <a:gd name="T7" fmla="*/ 0 60000 65536"/>
                <a:gd name="T8" fmla="*/ 0 60000 65536"/>
                <a:gd name="T9" fmla="*/ 0 w 152"/>
                <a:gd name="T10" fmla="*/ 0 h 192"/>
                <a:gd name="T11" fmla="*/ 152 w 15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192">
                  <a:moveTo>
                    <a:pt x="48" y="192"/>
                  </a:moveTo>
                  <a:cubicBezTo>
                    <a:pt x="100" y="160"/>
                    <a:pt x="152" y="128"/>
                    <a:pt x="144" y="96"/>
                  </a:cubicBezTo>
                  <a:cubicBezTo>
                    <a:pt x="136" y="64"/>
                    <a:pt x="68" y="3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0" name="Line 73"/>
            <p:cNvSpPr>
              <a:spLocks noChangeShapeType="1"/>
            </p:cNvSpPr>
            <p:nvPr/>
          </p:nvSpPr>
          <p:spPr bwMode="auto">
            <a:xfrm>
              <a:off x="144" y="2200"/>
              <a:ext cx="29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1" name="Line 74"/>
            <p:cNvSpPr>
              <a:spLocks noChangeShapeType="1"/>
            </p:cNvSpPr>
            <p:nvPr/>
          </p:nvSpPr>
          <p:spPr bwMode="auto">
            <a:xfrm>
              <a:off x="1526" y="2200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2" name="Freeform 75"/>
            <p:cNvSpPr>
              <a:spLocks/>
            </p:cNvSpPr>
            <p:nvPr/>
          </p:nvSpPr>
          <p:spPr bwMode="auto">
            <a:xfrm rot="-128215">
              <a:off x="432" y="1662"/>
              <a:ext cx="1422" cy="536"/>
            </a:xfrm>
            <a:custGeom>
              <a:avLst/>
              <a:gdLst>
                <a:gd name="T0" fmla="*/ 4075 w 1152"/>
                <a:gd name="T1" fmla="*/ 536 h 536"/>
                <a:gd name="T2" fmla="*/ 2039 w 1152"/>
                <a:gd name="T3" fmla="*/ 8 h 536"/>
                <a:gd name="T4" fmla="*/ 0 w 1152"/>
                <a:gd name="T5" fmla="*/ 488 h 536"/>
                <a:gd name="T6" fmla="*/ 0 60000 65536"/>
                <a:gd name="T7" fmla="*/ 0 60000 65536"/>
                <a:gd name="T8" fmla="*/ 0 60000 65536"/>
                <a:gd name="T9" fmla="*/ 0 w 1152"/>
                <a:gd name="T10" fmla="*/ 0 h 536"/>
                <a:gd name="T11" fmla="*/ 1152 w 1152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2" h="536">
                  <a:moveTo>
                    <a:pt x="1152" y="536"/>
                  </a:moveTo>
                  <a:cubicBezTo>
                    <a:pt x="960" y="276"/>
                    <a:pt x="768" y="16"/>
                    <a:pt x="576" y="8"/>
                  </a:cubicBezTo>
                  <a:cubicBezTo>
                    <a:pt x="384" y="0"/>
                    <a:pt x="192" y="244"/>
                    <a:pt x="0" y="48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3" name="Line 76"/>
            <p:cNvSpPr>
              <a:spLocks noChangeShapeType="1"/>
            </p:cNvSpPr>
            <p:nvPr/>
          </p:nvSpPr>
          <p:spPr bwMode="auto">
            <a:xfrm>
              <a:off x="576" y="2013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4" name="Line 77"/>
            <p:cNvSpPr>
              <a:spLocks noChangeShapeType="1"/>
            </p:cNvSpPr>
            <p:nvPr/>
          </p:nvSpPr>
          <p:spPr bwMode="auto">
            <a:xfrm>
              <a:off x="441" y="2202"/>
              <a:ext cx="9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5" name="Line 78"/>
            <p:cNvSpPr>
              <a:spLocks noChangeShapeType="1"/>
            </p:cNvSpPr>
            <p:nvPr/>
          </p:nvSpPr>
          <p:spPr bwMode="auto">
            <a:xfrm>
              <a:off x="1354" y="2202"/>
              <a:ext cx="1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6" name="Line 79"/>
            <p:cNvSpPr>
              <a:spLocks noChangeShapeType="1"/>
            </p:cNvSpPr>
            <p:nvPr/>
          </p:nvSpPr>
          <p:spPr bwMode="auto">
            <a:xfrm>
              <a:off x="1528" y="2224"/>
              <a:ext cx="210" cy="2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47" name="Freeform 80"/>
            <p:cNvSpPr>
              <a:spLocks/>
            </p:cNvSpPr>
            <p:nvPr/>
          </p:nvSpPr>
          <p:spPr bwMode="auto">
            <a:xfrm flipV="1">
              <a:off x="459" y="2224"/>
              <a:ext cx="880" cy="327"/>
            </a:xfrm>
            <a:custGeom>
              <a:avLst/>
              <a:gdLst>
                <a:gd name="T0" fmla="*/ 570 w 960"/>
                <a:gd name="T1" fmla="*/ 74 h 440"/>
                <a:gd name="T2" fmla="*/ 399 w 960"/>
                <a:gd name="T3" fmla="*/ 17 h 440"/>
                <a:gd name="T4" fmla="*/ 199 w 960"/>
                <a:gd name="T5" fmla="*/ 10 h 440"/>
                <a:gd name="T6" fmla="*/ 0 w 960"/>
                <a:gd name="T7" fmla="*/ 74 h 4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440"/>
                <a:gd name="T14" fmla="*/ 960 w 960"/>
                <a:gd name="T15" fmla="*/ 440 h 4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440">
                  <a:moveTo>
                    <a:pt x="960" y="440"/>
                  </a:moveTo>
                  <a:cubicBezTo>
                    <a:pt x="868" y="304"/>
                    <a:pt x="776" y="168"/>
                    <a:pt x="672" y="104"/>
                  </a:cubicBezTo>
                  <a:cubicBezTo>
                    <a:pt x="568" y="40"/>
                    <a:pt x="448" y="0"/>
                    <a:pt x="336" y="56"/>
                  </a:cubicBezTo>
                  <a:cubicBezTo>
                    <a:pt x="224" y="112"/>
                    <a:pt x="112" y="276"/>
                    <a:pt x="0" y="44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83" name="Freeform 81"/>
          <p:cNvSpPr>
            <a:spLocks/>
          </p:cNvSpPr>
          <p:nvPr/>
        </p:nvSpPr>
        <p:spPr bwMode="auto">
          <a:xfrm>
            <a:off x="6467475" y="3028950"/>
            <a:ext cx="238125" cy="114300"/>
          </a:xfrm>
          <a:custGeom>
            <a:avLst/>
            <a:gdLst>
              <a:gd name="T0" fmla="*/ 0 w 96"/>
              <a:gd name="T1" fmla="*/ 2147483647 h 96"/>
              <a:gd name="T2" fmla="*/ 2147483647 w 96"/>
              <a:gd name="T3" fmla="*/ 0 h 96"/>
              <a:gd name="T4" fmla="*/ 2147483647 w 96"/>
              <a:gd name="T5" fmla="*/ 2147483647 h 96"/>
              <a:gd name="T6" fmla="*/ 0 60000 65536"/>
              <a:gd name="T7" fmla="*/ 0 60000 65536"/>
              <a:gd name="T8" fmla="*/ 0 60000 65536"/>
              <a:gd name="T9" fmla="*/ 0 w 96"/>
              <a:gd name="T10" fmla="*/ 0 h 96"/>
              <a:gd name="T11" fmla="*/ 96 w 9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96">
                <a:moveTo>
                  <a:pt x="0" y="96"/>
                </a:moveTo>
                <a:cubicBezTo>
                  <a:pt x="16" y="48"/>
                  <a:pt x="32" y="0"/>
                  <a:pt x="48" y="0"/>
                </a:cubicBezTo>
                <a:cubicBezTo>
                  <a:pt x="64" y="0"/>
                  <a:pt x="80" y="48"/>
                  <a:pt x="96" y="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584" name="Line 82"/>
          <p:cNvSpPr>
            <a:spLocks noChangeShapeType="1"/>
          </p:cNvSpPr>
          <p:nvPr/>
        </p:nvSpPr>
        <p:spPr bwMode="auto">
          <a:xfrm>
            <a:off x="4416425" y="3173413"/>
            <a:ext cx="466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527050"/>
            <a:ext cx="7902575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Overlap-Layout-Consensus: Major Challenge</a:t>
            </a:r>
            <a:r>
              <a:rPr lang="en-US" sz="4000" smtClean="0"/>
              <a:t>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6613" y="1509713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i-FI" sz="2800" smtClean="0"/>
          </a:p>
          <a:p>
            <a:pPr eaLnBrk="1" hangingPunct="1"/>
            <a:r>
              <a:rPr lang="fi-FI" sz="2800" smtClean="0"/>
              <a:t>Do two aligned reads really overlap, or are they from two copies of a repeat? </a:t>
            </a:r>
          </a:p>
          <a:p>
            <a:pPr eaLnBrk="1" hangingPunct="1"/>
            <a:r>
              <a:rPr lang="fi-FI" sz="2800" smtClean="0"/>
              <a:t>Solution:  repeat masking – hide the repeats!!!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50950" y="3700463"/>
            <a:ext cx="6426200" cy="1876425"/>
            <a:chOff x="528" y="911"/>
            <a:chExt cx="5104" cy="1432"/>
          </a:xfrm>
        </p:grpSpPr>
        <p:grpSp>
          <p:nvGrpSpPr>
            <p:cNvPr id="110597" name="Group 5"/>
            <p:cNvGrpSpPr>
              <a:grpSpLocks/>
            </p:cNvGrpSpPr>
            <p:nvPr/>
          </p:nvGrpSpPr>
          <p:grpSpPr bwMode="auto">
            <a:xfrm>
              <a:off x="576" y="1335"/>
              <a:ext cx="4560" cy="440"/>
              <a:chOff x="720" y="1480"/>
              <a:chExt cx="4560" cy="440"/>
            </a:xfrm>
          </p:grpSpPr>
          <p:sp>
            <p:nvSpPr>
              <p:cNvPr id="110631" name="Freeform 6"/>
              <p:cNvSpPr>
                <a:spLocks/>
              </p:cNvSpPr>
              <p:nvPr/>
            </p:nvSpPr>
            <p:spPr bwMode="auto">
              <a:xfrm>
                <a:off x="1680" y="1480"/>
                <a:ext cx="336" cy="296"/>
              </a:xfrm>
              <a:custGeom>
                <a:avLst/>
                <a:gdLst>
                  <a:gd name="T0" fmla="*/ 0 w 336"/>
                  <a:gd name="T1" fmla="*/ 296 h 296"/>
                  <a:gd name="T2" fmla="*/ 96 w 336"/>
                  <a:gd name="T3" fmla="*/ 8 h 296"/>
                  <a:gd name="T4" fmla="*/ 336 w 336"/>
                  <a:gd name="T5" fmla="*/ 248 h 296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296"/>
                  <a:gd name="T11" fmla="*/ 336 w 336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296">
                    <a:moveTo>
                      <a:pt x="0" y="296"/>
                    </a:moveTo>
                    <a:cubicBezTo>
                      <a:pt x="20" y="156"/>
                      <a:pt x="40" y="16"/>
                      <a:pt x="96" y="8"/>
                    </a:cubicBezTo>
                    <a:cubicBezTo>
                      <a:pt x="152" y="0"/>
                      <a:pt x="296" y="208"/>
                      <a:pt x="336" y="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2" name="Line 7"/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3" name="Line 8"/>
              <p:cNvSpPr>
                <a:spLocks noChangeShapeType="1"/>
              </p:cNvSpPr>
              <p:nvPr/>
            </p:nvSpPr>
            <p:spPr bwMode="auto">
              <a:xfrm flipV="1">
                <a:off x="720" y="1728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4" name="Line 9"/>
              <p:cNvSpPr>
                <a:spLocks noChangeShapeType="1"/>
              </p:cNvSpPr>
              <p:nvPr/>
            </p:nvSpPr>
            <p:spPr bwMode="auto">
              <a:xfrm>
                <a:off x="2016" y="1728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5" name="Line 10"/>
              <p:cNvSpPr>
                <a:spLocks noChangeShapeType="1"/>
              </p:cNvSpPr>
              <p:nvPr/>
            </p:nvSpPr>
            <p:spPr bwMode="auto">
              <a:xfrm flipV="1">
                <a:off x="2160" y="1824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6" name="Line 11"/>
              <p:cNvSpPr>
                <a:spLocks noChangeShapeType="1"/>
              </p:cNvSpPr>
              <p:nvPr/>
            </p:nvSpPr>
            <p:spPr bwMode="auto">
              <a:xfrm flipV="1">
                <a:off x="2544" y="1728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7" name="Line 12"/>
              <p:cNvSpPr>
                <a:spLocks noChangeShapeType="1"/>
              </p:cNvSpPr>
              <p:nvPr/>
            </p:nvSpPr>
            <p:spPr bwMode="auto">
              <a:xfrm>
                <a:off x="2832" y="1728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8" name="Line 13"/>
              <p:cNvSpPr>
                <a:spLocks noChangeShapeType="1"/>
              </p:cNvSpPr>
              <p:nvPr/>
            </p:nvSpPr>
            <p:spPr bwMode="auto">
              <a:xfrm flipV="1">
                <a:off x="2976" y="1824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9" name="Line 14"/>
              <p:cNvSpPr>
                <a:spLocks noChangeShapeType="1"/>
              </p:cNvSpPr>
              <p:nvPr/>
            </p:nvSpPr>
            <p:spPr bwMode="auto">
              <a:xfrm flipV="1">
                <a:off x="3408" y="172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0" name="Line 15"/>
              <p:cNvSpPr>
                <a:spLocks noChangeShapeType="1"/>
              </p:cNvSpPr>
              <p:nvPr/>
            </p:nvSpPr>
            <p:spPr bwMode="auto">
              <a:xfrm flipV="1">
                <a:off x="1296" y="1824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1" name="Line 16"/>
              <p:cNvSpPr>
                <a:spLocks noChangeShapeType="1"/>
              </p:cNvSpPr>
              <p:nvPr/>
            </p:nvSpPr>
            <p:spPr bwMode="auto">
              <a:xfrm flipV="1">
                <a:off x="4224" y="1728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2" name="Line 17"/>
              <p:cNvSpPr>
                <a:spLocks noChangeShapeType="1"/>
              </p:cNvSpPr>
              <p:nvPr/>
            </p:nvSpPr>
            <p:spPr bwMode="auto">
              <a:xfrm flipV="1">
                <a:off x="4032" y="1824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3" name="Line 18"/>
              <p:cNvSpPr>
                <a:spLocks noChangeShapeType="1"/>
              </p:cNvSpPr>
              <p:nvPr/>
            </p:nvSpPr>
            <p:spPr bwMode="auto">
              <a:xfrm>
                <a:off x="3696" y="172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4" name="Line 19"/>
              <p:cNvSpPr>
                <a:spLocks noChangeShapeType="1"/>
              </p:cNvSpPr>
              <p:nvPr/>
            </p:nvSpPr>
            <p:spPr bwMode="auto">
              <a:xfrm>
                <a:off x="4608" y="172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5" name="Line 20"/>
              <p:cNvSpPr>
                <a:spLocks noChangeShapeType="1"/>
              </p:cNvSpPr>
              <p:nvPr/>
            </p:nvSpPr>
            <p:spPr bwMode="auto">
              <a:xfrm flipV="1">
                <a:off x="4944" y="1824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598" name="Group 21"/>
            <p:cNvGrpSpPr>
              <a:grpSpLocks/>
            </p:cNvGrpSpPr>
            <p:nvPr/>
          </p:nvGrpSpPr>
          <p:grpSpPr bwMode="auto">
            <a:xfrm>
              <a:off x="656" y="911"/>
              <a:ext cx="4976" cy="1432"/>
              <a:chOff x="656" y="911"/>
              <a:chExt cx="4976" cy="1432"/>
            </a:xfrm>
          </p:grpSpPr>
          <p:grpSp>
            <p:nvGrpSpPr>
              <p:cNvPr id="110619" name="Group 22"/>
              <p:cNvGrpSpPr>
                <a:grpSpLocks/>
              </p:cNvGrpSpPr>
              <p:nvPr/>
            </p:nvGrpSpPr>
            <p:grpSpPr bwMode="auto">
              <a:xfrm>
                <a:off x="656" y="911"/>
                <a:ext cx="4976" cy="1432"/>
                <a:chOff x="800" y="816"/>
                <a:chExt cx="4976" cy="1432"/>
              </a:xfrm>
            </p:grpSpPr>
            <p:sp>
              <p:nvSpPr>
                <p:cNvPr id="110621" name="Freeform 23"/>
                <p:cNvSpPr>
                  <a:spLocks/>
                </p:cNvSpPr>
                <p:nvPr/>
              </p:nvSpPr>
              <p:spPr bwMode="auto">
                <a:xfrm>
                  <a:off x="1240" y="1680"/>
                  <a:ext cx="1792" cy="168"/>
                </a:xfrm>
                <a:custGeom>
                  <a:avLst/>
                  <a:gdLst>
                    <a:gd name="T0" fmla="*/ 56 w 1792"/>
                    <a:gd name="T1" fmla="*/ 0 h 168"/>
                    <a:gd name="T2" fmla="*/ 248 w 1792"/>
                    <a:gd name="T3" fmla="*/ 144 h 168"/>
                    <a:gd name="T4" fmla="*/ 1544 w 1792"/>
                    <a:gd name="T5" fmla="*/ 144 h 168"/>
                    <a:gd name="T6" fmla="*/ 1736 w 1792"/>
                    <a:gd name="T7" fmla="*/ 0 h 1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92"/>
                    <a:gd name="T13" fmla="*/ 0 h 168"/>
                    <a:gd name="T14" fmla="*/ 1792 w 1792"/>
                    <a:gd name="T15" fmla="*/ 168 h 1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92" h="168">
                      <a:moveTo>
                        <a:pt x="56" y="0"/>
                      </a:moveTo>
                      <a:cubicBezTo>
                        <a:pt x="28" y="60"/>
                        <a:pt x="0" y="120"/>
                        <a:pt x="248" y="144"/>
                      </a:cubicBezTo>
                      <a:cubicBezTo>
                        <a:pt x="496" y="168"/>
                        <a:pt x="1296" y="168"/>
                        <a:pt x="1544" y="144"/>
                      </a:cubicBezTo>
                      <a:cubicBezTo>
                        <a:pt x="1792" y="120"/>
                        <a:pt x="1704" y="24"/>
                        <a:pt x="173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0622" name="Group 24"/>
                <p:cNvGrpSpPr>
                  <a:grpSpLocks/>
                </p:cNvGrpSpPr>
                <p:nvPr/>
              </p:nvGrpSpPr>
              <p:grpSpPr bwMode="auto">
                <a:xfrm>
                  <a:off x="800" y="816"/>
                  <a:ext cx="4976" cy="1432"/>
                  <a:chOff x="800" y="816"/>
                  <a:chExt cx="4976" cy="1432"/>
                </a:xfrm>
              </p:grpSpPr>
              <p:sp>
                <p:nvSpPr>
                  <p:cNvPr id="110623" name="Freeform 25"/>
                  <p:cNvSpPr>
                    <a:spLocks/>
                  </p:cNvSpPr>
                  <p:nvPr/>
                </p:nvSpPr>
                <p:spPr bwMode="auto">
                  <a:xfrm>
                    <a:off x="2032" y="1208"/>
                    <a:ext cx="800" cy="280"/>
                  </a:xfrm>
                  <a:custGeom>
                    <a:avLst/>
                    <a:gdLst>
                      <a:gd name="T0" fmla="*/ 784 w 800"/>
                      <a:gd name="T1" fmla="*/ 280 h 280"/>
                      <a:gd name="T2" fmla="*/ 688 w 800"/>
                      <a:gd name="T3" fmla="*/ 40 h 280"/>
                      <a:gd name="T4" fmla="*/ 112 w 800"/>
                      <a:gd name="T5" fmla="*/ 40 h 280"/>
                      <a:gd name="T6" fmla="*/ 16 w 800"/>
                      <a:gd name="T7" fmla="*/ 280 h 28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00"/>
                      <a:gd name="T13" fmla="*/ 0 h 280"/>
                      <a:gd name="T14" fmla="*/ 800 w 800"/>
                      <a:gd name="T15" fmla="*/ 280 h 28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00" h="280">
                        <a:moveTo>
                          <a:pt x="784" y="280"/>
                        </a:moveTo>
                        <a:cubicBezTo>
                          <a:pt x="792" y="180"/>
                          <a:pt x="800" y="80"/>
                          <a:pt x="688" y="40"/>
                        </a:cubicBezTo>
                        <a:cubicBezTo>
                          <a:pt x="576" y="0"/>
                          <a:pt x="224" y="0"/>
                          <a:pt x="112" y="40"/>
                        </a:cubicBezTo>
                        <a:cubicBezTo>
                          <a:pt x="0" y="80"/>
                          <a:pt x="32" y="248"/>
                          <a:pt x="16" y="28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4" name="Freeform 26"/>
                  <p:cNvSpPr>
                    <a:spLocks/>
                  </p:cNvSpPr>
                  <p:nvPr/>
                </p:nvSpPr>
                <p:spPr bwMode="auto">
                  <a:xfrm>
                    <a:off x="2656" y="1112"/>
                    <a:ext cx="2368" cy="328"/>
                  </a:xfrm>
                  <a:custGeom>
                    <a:avLst/>
                    <a:gdLst>
                      <a:gd name="T0" fmla="*/ 176 w 2368"/>
                      <a:gd name="T1" fmla="*/ 328 h 328"/>
                      <a:gd name="T2" fmla="*/ 320 w 2368"/>
                      <a:gd name="T3" fmla="*/ 40 h 328"/>
                      <a:gd name="T4" fmla="*/ 2096 w 2368"/>
                      <a:gd name="T5" fmla="*/ 88 h 328"/>
                      <a:gd name="T6" fmla="*/ 1952 w 2368"/>
                      <a:gd name="T7" fmla="*/ 328 h 3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368"/>
                      <a:gd name="T13" fmla="*/ 0 h 328"/>
                      <a:gd name="T14" fmla="*/ 2368 w 2368"/>
                      <a:gd name="T15" fmla="*/ 328 h 3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368" h="328">
                        <a:moveTo>
                          <a:pt x="176" y="328"/>
                        </a:moveTo>
                        <a:cubicBezTo>
                          <a:pt x="88" y="204"/>
                          <a:pt x="0" y="80"/>
                          <a:pt x="320" y="40"/>
                        </a:cubicBezTo>
                        <a:cubicBezTo>
                          <a:pt x="640" y="0"/>
                          <a:pt x="1824" y="40"/>
                          <a:pt x="2096" y="88"/>
                        </a:cubicBezTo>
                        <a:cubicBezTo>
                          <a:pt x="2368" y="136"/>
                          <a:pt x="1976" y="288"/>
                          <a:pt x="1952" y="3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5" name="Freeform 27"/>
                  <p:cNvSpPr>
                    <a:spLocks/>
                  </p:cNvSpPr>
                  <p:nvPr/>
                </p:nvSpPr>
                <p:spPr bwMode="auto">
                  <a:xfrm>
                    <a:off x="2976" y="1728"/>
                    <a:ext cx="1920" cy="272"/>
                  </a:xfrm>
                  <a:custGeom>
                    <a:avLst/>
                    <a:gdLst>
                      <a:gd name="T0" fmla="*/ 0 w 1920"/>
                      <a:gd name="T1" fmla="*/ 0 h 272"/>
                      <a:gd name="T2" fmla="*/ 480 w 1920"/>
                      <a:gd name="T3" fmla="*/ 192 h 272"/>
                      <a:gd name="T4" fmla="*/ 1584 w 1920"/>
                      <a:gd name="T5" fmla="*/ 240 h 272"/>
                      <a:gd name="T6" fmla="*/ 1920 w 1920"/>
                      <a:gd name="T7" fmla="*/ 0 h 2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20"/>
                      <a:gd name="T13" fmla="*/ 0 h 272"/>
                      <a:gd name="T14" fmla="*/ 1920 w 1920"/>
                      <a:gd name="T15" fmla="*/ 272 h 2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20" h="272">
                        <a:moveTo>
                          <a:pt x="0" y="0"/>
                        </a:moveTo>
                        <a:cubicBezTo>
                          <a:pt x="108" y="76"/>
                          <a:pt x="216" y="152"/>
                          <a:pt x="480" y="192"/>
                        </a:cubicBezTo>
                        <a:cubicBezTo>
                          <a:pt x="744" y="232"/>
                          <a:pt x="1344" y="272"/>
                          <a:pt x="1584" y="240"/>
                        </a:cubicBezTo>
                        <a:cubicBezTo>
                          <a:pt x="1824" y="208"/>
                          <a:pt x="1864" y="40"/>
                          <a:pt x="192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6" name="Freeform 28"/>
                  <p:cNvSpPr>
                    <a:spLocks/>
                  </p:cNvSpPr>
                  <p:nvPr/>
                </p:nvSpPr>
                <p:spPr bwMode="auto">
                  <a:xfrm>
                    <a:off x="3264" y="1248"/>
                    <a:ext cx="960" cy="288"/>
                  </a:xfrm>
                  <a:custGeom>
                    <a:avLst/>
                    <a:gdLst>
                      <a:gd name="T0" fmla="*/ 1137 w 928"/>
                      <a:gd name="T1" fmla="*/ 275 h 280"/>
                      <a:gd name="T2" fmla="*/ 901 w 928"/>
                      <a:gd name="T3" fmla="*/ 46 h 280"/>
                      <a:gd name="T4" fmla="*/ 137 w 928"/>
                      <a:gd name="T5" fmla="*/ 46 h 280"/>
                      <a:gd name="T6" fmla="*/ 77 w 928"/>
                      <a:gd name="T7" fmla="*/ 331 h 28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28"/>
                      <a:gd name="T13" fmla="*/ 0 h 280"/>
                      <a:gd name="T14" fmla="*/ 928 w 928"/>
                      <a:gd name="T15" fmla="*/ 280 h 28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28" h="280">
                        <a:moveTo>
                          <a:pt x="928" y="232"/>
                        </a:moveTo>
                        <a:cubicBezTo>
                          <a:pt x="900" y="152"/>
                          <a:pt x="872" y="72"/>
                          <a:pt x="736" y="40"/>
                        </a:cubicBezTo>
                        <a:cubicBezTo>
                          <a:pt x="600" y="8"/>
                          <a:pt x="224" y="0"/>
                          <a:pt x="112" y="40"/>
                        </a:cubicBezTo>
                        <a:cubicBezTo>
                          <a:pt x="0" y="80"/>
                          <a:pt x="72" y="240"/>
                          <a:pt x="64" y="28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7" name="Freeform 29"/>
                  <p:cNvSpPr>
                    <a:spLocks/>
                  </p:cNvSpPr>
                  <p:nvPr/>
                </p:nvSpPr>
                <p:spPr bwMode="auto">
                  <a:xfrm>
                    <a:off x="1528" y="1632"/>
                    <a:ext cx="2896" cy="616"/>
                  </a:xfrm>
                  <a:custGeom>
                    <a:avLst/>
                    <a:gdLst>
                      <a:gd name="T0" fmla="*/ 2744 w 2896"/>
                      <a:gd name="T1" fmla="*/ 0 h 616"/>
                      <a:gd name="T2" fmla="*/ 2504 w 2896"/>
                      <a:gd name="T3" fmla="*/ 528 h 616"/>
                      <a:gd name="T4" fmla="*/ 392 w 2896"/>
                      <a:gd name="T5" fmla="*/ 528 h 616"/>
                      <a:gd name="T6" fmla="*/ 152 w 2896"/>
                      <a:gd name="T7" fmla="*/ 0 h 6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96"/>
                      <a:gd name="T13" fmla="*/ 0 h 616"/>
                      <a:gd name="T14" fmla="*/ 2896 w 2896"/>
                      <a:gd name="T15" fmla="*/ 616 h 6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96" h="616">
                        <a:moveTo>
                          <a:pt x="2744" y="0"/>
                        </a:moveTo>
                        <a:cubicBezTo>
                          <a:pt x="2820" y="220"/>
                          <a:pt x="2896" y="440"/>
                          <a:pt x="2504" y="528"/>
                        </a:cubicBezTo>
                        <a:cubicBezTo>
                          <a:pt x="2112" y="616"/>
                          <a:pt x="784" y="616"/>
                          <a:pt x="392" y="528"/>
                        </a:cubicBezTo>
                        <a:cubicBezTo>
                          <a:pt x="0" y="440"/>
                          <a:pt x="192" y="88"/>
                          <a:pt x="15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8" name="Freeform 30"/>
                  <p:cNvSpPr>
                    <a:spLocks/>
                  </p:cNvSpPr>
                  <p:nvPr/>
                </p:nvSpPr>
                <p:spPr bwMode="auto">
                  <a:xfrm>
                    <a:off x="3024" y="1608"/>
                    <a:ext cx="1200" cy="456"/>
                  </a:xfrm>
                  <a:custGeom>
                    <a:avLst/>
                    <a:gdLst>
                      <a:gd name="T0" fmla="*/ 817 w 1296"/>
                      <a:gd name="T1" fmla="*/ 0 h 504"/>
                      <a:gd name="T2" fmla="*/ 695 w 1296"/>
                      <a:gd name="T3" fmla="*/ 237 h 504"/>
                      <a:gd name="T4" fmla="*/ 181 w 1296"/>
                      <a:gd name="T5" fmla="*/ 237 h 504"/>
                      <a:gd name="T6" fmla="*/ 0 w 1296"/>
                      <a:gd name="T7" fmla="*/ 52 h 5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6"/>
                      <a:gd name="T13" fmla="*/ 0 h 504"/>
                      <a:gd name="T14" fmla="*/ 1296 w 1296"/>
                      <a:gd name="T15" fmla="*/ 504 h 5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6" h="504">
                        <a:moveTo>
                          <a:pt x="1296" y="0"/>
                        </a:moveTo>
                        <a:cubicBezTo>
                          <a:pt x="1284" y="180"/>
                          <a:pt x="1272" y="360"/>
                          <a:pt x="1104" y="432"/>
                        </a:cubicBezTo>
                        <a:cubicBezTo>
                          <a:pt x="936" y="504"/>
                          <a:pt x="472" y="488"/>
                          <a:pt x="288" y="432"/>
                        </a:cubicBezTo>
                        <a:cubicBezTo>
                          <a:pt x="104" y="376"/>
                          <a:pt x="48" y="152"/>
                          <a:pt x="0" y="9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29" name="Freeform 31"/>
                  <p:cNvSpPr>
                    <a:spLocks/>
                  </p:cNvSpPr>
                  <p:nvPr/>
                </p:nvSpPr>
                <p:spPr bwMode="auto">
                  <a:xfrm>
                    <a:off x="800" y="816"/>
                    <a:ext cx="4976" cy="720"/>
                  </a:xfrm>
                  <a:custGeom>
                    <a:avLst/>
                    <a:gdLst>
                      <a:gd name="T0" fmla="*/ 880 w 4976"/>
                      <a:gd name="T1" fmla="*/ 720 h 720"/>
                      <a:gd name="T2" fmla="*/ 592 w 4976"/>
                      <a:gd name="T3" fmla="*/ 96 h 720"/>
                      <a:gd name="T4" fmla="*/ 4432 w 4976"/>
                      <a:gd name="T5" fmla="*/ 144 h 720"/>
                      <a:gd name="T6" fmla="*/ 3856 w 4976"/>
                      <a:gd name="T7" fmla="*/ 672 h 72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76"/>
                      <a:gd name="T13" fmla="*/ 0 h 720"/>
                      <a:gd name="T14" fmla="*/ 4976 w 4976"/>
                      <a:gd name="T15" fmla="*/ 720 h 72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76" h="720">
                        <a:moveTo>
                          <a:pt x="880" y="720"/>
                        </a:moveTo>
                        <a:cubicBezTo>
                          <a:pt x="440" y="456"/>
                          <a:pt x="0" y="192"/>
                          <a:pt x="592" y="96"/>
                        </a:cubicBezTo>
                        <a:cubicBezTo>
                          <a:pt x="1184" y="0"/>
                          <a:pt x="3888" y="48"/>
                          <a:pt x="4432" y="144"/>
                        </a:cubicBezTo>
                        <a:cubicBezTo>
                          <a:pt x="4976" y="240"/>
                          <a:pt x="3952" y="584"/>
                          <a:pt x="3856" y="67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630" name="Freeform 32"/>
                  <p:cNvSpPr>
                    <a:spLocks/>
                  </p:cNvSpPr>
                  <p:nvPr/>
                </p:nvSpPr>
                <p:spPr bwMode="auto">
                  <a:xfrm>
                    <a:off x="1336" y="1032"/>
                    <a:ext cx="1496" cy="504"/>
                  </a:xfrm>
                  <a:custGeom>
                    <a:avLst/>
                    <a:gdLst>
                      <a:gd name="T0" fmla="*/ 1496 w 1496"/>
                      <a:gd name="T1" fmla="*/ 456 h 504"/>
                      <a:gd name="T2" fmla="*/ 1256 w 1496"/>
                      <a:gd name="T3" fmla="*/ 72 h 504"/>
                      <a:gd name="T4" fmla="*/ 152 w 1496"/>
                      <a:gd name="T5" fmla="*/ 72 h 504"/>
                      <a:gd name="T6" fmla="*/ 344 w 1496"/>
                      <a:gd name="T7" fmla="*/ 504 h 5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96"/>
                      <a:gd name="T13" fmla="*/ 0 h 504"/>
                      <a:gd name="T14" fmla="*/ 1496 w 1496"/>
                      <a:gd name="T15" fmla="*/ 504 h 5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96" h="504">
                        <a:moveTo>
                          <a:pt x="1496" y="456"/>
                        </a:moveTo>
                        <a:cubicBezTo>
                          <a:pt x="1488" y="296"/>
                          <a:pt x="1480" y="136"/>
                          <a:pt x="1256" y="72"/>
                        </a:cubicBezTo>
                        <a:cubicBezTo>
                          <a:pt x="1032" y="8"/>
                          <a:pt x="304" y="0"/>
                          <a:pt x="152" y="72"/>
                        </a:cubicBezTo>
                        <a:cubicBezTo>
                          <a:pt x="0" y="144"/>
                          <a:pt x="312" y="432"/>
                          <a:pt x="344" y="50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0620" name="Freeform 33"/>
              <p:cNvSpPr>
                <a:spLocks/>
              </p:cNvSpPr>
              <p:nvPr/>
            </p:nvSpPr>
            <p:spPr bwMode="auto">
              <a:xfrm>
                <a:off x="1576" y="1727"/>
                <a:ext cx="1736" cy="448"/>
              </a:xfrm>
              <a:custGeom>
                <a:avLst/>
                <a:gdLst>
                  <a:gd name="T0" fmla="*/ 8 w 1736"/>
                  <a:gd name="T1" fmla="*/ 0 h 448"/>
                  <a:gd name="T2" fmla="*/ 248 w 1736"/>
                  <a:gd name="T3" fmla="*/ 384 h 448"/>
                  <a:gd name="T4" fmla="*/ 1496 w 1736"/>
                  <a:gd name="T5" fmla="*/ 384 h 448"/>
                  <a:gd name="T6" fmla="*/ 1688 w 1736"/>
                  <a:gd name="T7" fmla="*/ 0 h 4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6"/>
                  <a:gd name="T13" fmla="*/ 0 h 448"/>
                  <a:gd name="T14" fmla="*/ 1736 w 1736"/>
                  <a:gd name="T15" fmla="*/ 448 h 4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6" h="448">
                    <a:moveTo>
                      <a:pt x="8" y="0"/>
                    </a:moveTo>
                    <a:cubicBezTo>
                      <a:pt x="4" y="160"/>
                      <a:pt x="0" y="320"/>
                      <a:pt x="248" y="384"/>
                    </a:cubicBezTo>
                    <a:cubicBezTo>
                      <a:pt x="496" y="448"/>
                      <a:pt x="1256" y="448"/>
                      <a:pt x="1496" y="384"/>
                    </a:cubicBezTo>
                    <a:cubicBezTo>
                      <a:pt x="1736" y="320"/>
                      <a:pt x="1656" y="64"/>
                      <a:pt x="16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599" name="Group 34"/>
            <p:cNvGrpSpPr>
              <a:grpSpLocks/>
            </p:cNvGrpSpPr>
            <p:nvPr/>
          </p:nvGrpSpPr>
          <p:grpSpPr bwMode="auto">
            <a:xfrm>
              <a:off x="528" y="1535"/>
              <a:ext cx="4656" cy="336"/>
              <a:chOff x="672" y="1440"/>
              <a:chExt cx="4656" cy="336"/>
            </a:xfrm>
          </p:grpSpPr>
          <p:sp>
            <p:nvSpPr>
              <p:cNvPr id="110600" name="Oval 35"/>
              <p:cNvSpPr>
                <a:spLocks noChangeArrowheads="1"/>
              </p:cNvSpPr>
              <p:nvPr/>
            </p:nvSpPr>
            <p:spPr bwMode="auto">
              <a:xfrm>
                <a:off x="2784" y="1440"/>
                <a:ext cx="96" cy="9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0601" name="Group 36"/>
              <p:cNvGrpSpPr>
                <a:grpSpLocks/>
              </p:cNvGrpSpPr>
              <p:nvPr/>
            </p:nvGrpSpPr>
            <p:grpSpPr bwMode="auto">
              <a:xfrm>
                <a:off x="672" y="1440"/>
                <a:ext cx="4656" cy="336"/>
                <a:chOff x="672" y="1440"/>
                <a:chExt cx="4656" cy="336"/>
              </a:xfrm>
            </p:grpSpPr>
            <p:grpSp>
              <p:nvGrpSpPr>
                <p:cNvPr id="110602" name="Group 37"/>
                <p:cNvGrpSpPr>
                  <a:grpSpLocks/>
                </p:cNvGrpSpPr>
                <p:nvPr/>
              </p:nvGrpSpPr>
              <p:grpSpPr bwMode="auto">
                <a:xfrm>
                  <a:off x="672" y="1440"/>
                  <a:ext cx="4656" cy="336"/>
                  <a:chOff x="672" y="1440"/>
                  <a:chExt cx="4656" cy="336"/>
                </a:xfrm>
              </p:grpSpPr>
              <p:grpSp>
                <p:nvGrpSpPr>
                  <p:cNvPr id="110604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672" y="1440"/>
                    <a:ext cx="4656" cy="336"/>
                    <a:chOff x="672" y="1440"/>
                    <a:chExt cx="4656" cy="336"/>
                  </a:xfrm>
                </p:grpSpPr>
                <p:sp>
                  <p:nvSpPr>
                    <p:cNvPr id="110606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6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07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08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8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09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0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1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168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2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3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4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5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6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6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7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6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618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3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0605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44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0603" name="Oval 53"/>
                <p:cNvSpPr>
                  <a:spLocks noChangeArrowheads="1"/>
                </p:cNvSpPr>
                <p:nvPr/>
              </p:nvSpPr>
              <p:spPr bwMode="auto">
                <a:xfrm>
                  <a:off x="2928" y="1632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527050"/>
            <a:ext cx="7902575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Overlap-Layout-Consensus: Major Challenge</a:t>
            </a:r>
            <a:r>
              <a:rPr lang="en-US" sz="4000" smtClean="0"/>
              <a:t>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6613" y="1509713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i-FI" sz="2800" smtClean="0"/>
          </a:p>
          <a:p>
            <a:pPr eaLnBrk="1" hangingPunct="1"/>
            <a:r>
              <a:rPr lang="fi-FI" sz="2800" smtClean="0"/>
              <a:t>Do two aligned reads really overlap, or are they from two copies of a repeat? </a:t>
            </a:r>
          </a:p>
          <a:p>
            <a:pPr eaLnBrk="1" hangingPunct="1"/>
            <a:r>
              <a:rPr lang="fi-FI" sz="2800" smtClean="0"/>
              <a:t>Solution:  repeat masking – hide the repeats!!!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50950" y="3700463"/>
            <a:ext cx="6426200" cy="1876425"/>
            <a:chOff x="528" y="911"/>
            <a:chExt cx="5104" cy="1432"/>
          </a:xfrm>
        </p:grpSpPr>
        <p:grpSp>
          <p:nvGrpSpPr>
            <p:cNvPr id="111621" name="Group 5"/>
            <p:cNvGrpSpPr>
              <a:grpSpLocks/>
            </p:cNvGrpSpPr>
            <p:nvPr/>
          </p:nvGrpSpPr>
          <p:grpSpPr bwMode="auto">
            <a:xfrm>
              <a:off x="576" y="1335"/>
              <a:ext cx="4560" cy="440"/>
              <a:chOff x="720" y="1480"/>
              <a:chExt cx="4560" cy="440"/>
            </a:xfrm>
          </p:grpSpPr>
          <p:sp>
            <p:nvSpPr>
              <p:cNvPr id="111655" name="Freeform 6"/>
              <p:cNvSpPr>
                <a:spLocks/>
              </p:cNvSpPr>
              <p:nvPr/>
            </p:nvSpPr>
            <p:spPr bwMode="auto">
              <a:xfrm>
                <a:off x="1680" y="1480"/>
                <a:ext cx="336" cy="296"/>
              </a:xfrm>
              <a:custGeom>
                <a:avLst/>
                <a:gdLst>
                  <a:gd name="T0" fmla="*/ 0 w 336"/>
                  <a:gd name="T1" fmla="*/ 296 h 296"/>
                  <a:gd name="T2" fmla="*/ 96 w 336"/>
                  <a:gd name="T3" fmla="*/ 8 h 296"/>
                  <a:gd name="T4" fmla="*/ 336 w 336"/>
                  <a:gd name="T5" fmla="*/ 248 h 296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296"/>
                  <a:gd name="T11" fmla="*/ 336 w 336"/>
                  <a:gd name="T12" fmla="*/ 296 h 2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296">
                    <a:moveTo>
                      <a:pt x="0" y="296"/>
                    </a:moveTo>
                    <a:cubicBezTo>
                      <a:pt x="20" y="156"/>
                      <a:pt x="40" y="16"/>
                      <a:pt x="96" y="8"/>
                    </a:cubicBezTo>
                    <a:cubicBezTo>
                      <a:pt x="152" y="0"/>
                      <a:pt x="296" y="208"/>
                      <a:pt x="336" y="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6" name="Line 7"/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7" name="Line 8"/>
              <p:cNvSpPr>
                <a:spLocks noChangeShapeType="1"/>
              </p:cNvSpPr>
              <p:nvPr/>
            </p:nvSpPr>
            <p:spPr bwMode="auto">
              <a:xfrm flipV="1">
                <a:off x="720" y="1728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8" name="Line 9"/>
              <p:cNvSpPr>
                <a:spLocks noChangeShapeType="1"/>
              </p:cNvSpPr>
              <p:nvPr/>
            </p:nvSpPr>
            <p:spPr bwMode="auto">
              <a:xfrm>
                <a:off x="2016" y="1728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9" name="Line 10"/>
              <p:cNvSpPr>
                <a:spLocks noChangeShapeType="1"/>
              </p:cNvSpPr>
              <p:nvPr/>
            </p:nvSpPr>
            <p:spPr bwMode="auto">
              <a:xfrm flipV="1">
                <a:off x="2160" y="1824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0" name="Line 11"/>
              <p:cNvSpPr>
                <a:spLocks noChangeShapeType="1"/>
              </p:cNvSpPr>
              <p:nvPr/>
            </p:nvSpPr>
            <p:spPr bwMode="auto">
              <a:xfrm flipV="1">
                <a:off x="2544" y="1728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1" name="Line 12"/>
              <p:cNvSpPr>
                <a:spLocks noChangeShapeType="1"/>
              </p:cNvSpPr>
              <p:nvPr/>
            </p:nvSpPr>
            <p:spPr bwMode="auto">
              <a:xfrm>
                <a:off x="2832" y="1728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2" name="Line 13"/>
              <p:cNvSpPr>
                <a:spLocks noChangeShapeType="1"/>
              </p:cNvSpPr>
              <p:nvPr/>
            </p:nvSpPr>
            <p:spPr bwMode="auto">
              <a:xfrm flipV="1">
                <a:off x="2976" y="1824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3" name="Line 14"/>
              <p:cNvSpPr>
                <a:spLocks noChangeShapeType="1"/>
              </p:cNvSpPr>
              <p:nvPr/>
            </p:nvSpPr>
            <p:spPr bwMode="auto">
              <a:xfrm flipV="1">
                <a:off x="3408" y="172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4" name="Line 15"/>
              <p:cNvSpPr>
                <a:spLocks noChangeShapeType="1"/>
              </p:cNvSpPr>
              <p:nvPr/>
            </p:nvSpPr>
            <p:spPr bwMode="auto">
              <a:xfrm flipV="1">
                <a:off x="1296" y="1824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5" name="Line 16"/>
              <p:cNvSpPr>
                <a:spLocks noChangeShapeType="1"/>
              </p:cNvSpPr>
              <p:nvPr/>
            </p:nvSpPr>
            <p:spPr bwMode="auto">
              <a:xfrm flipV="1">
                <a:off x="4224" y="1728"/>
                <a:ext cx="38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6" name="Line 17"/>
              <p:cNvSpPr>
                <a:spLocks noChangeShapeType="1"/>
              </p:cNvSpPr>
              <p:nvPr/>
            </p:nvSpPr>
            <p:spPr bwMode="auto">
              <a:xfrm flipV="1">
                <a:off x="4032" y="1824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7" name="Line 18"/>
              <p:cNvSpPr>
                <a:spLocks noChangeShapeType="1"/>
              </p:cNvSpPr>
              <p:nvPr/>
            </p:nvSpPr>
            <p:spPr bwMode="auto">
              <a:xfrm>
                <a:off x="3696" y="1728"/>
                <a:ext cx="38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8" name="Line 19"/>
              <p:cNvSpPr>
                <a:spLocks noChangeShapeType="1"/>
              </p:cNvSpPr>
              <p:nvPr/>
            </p:nvSpPr>
            <p:spPr bwMode="auto">
              <a:xfrm>
                <a:off x="4608" y="1728"/>
                <a:ext cx="33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9" name="Line 20"/>
              <p:cNvSpPr>
                <a:spLocks noChangeShapeType="1"/>
              </p:cNvSpPr>
              <p:nvPr/>
            </p:nvSpPr>
            <p:spPr bwMode="auto">
              <a:xfrm flipV="1">
                <a:off x="4944" y="1824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622" name="Group 21"/>
            <p:cNvGrpSpPr>
              <a:grpSpLocks/>
            </p:cNvGrpSpPr>
            <p:nvPr/>
          </p:nvGrpSpPr>
          <p:grpSpPr bwMode="auto">
            <a:xfrm>
              <a:off x="656" y="911"/>
              <a:ext cx="4976" cy="1432"/>
              <a:chOff x="656" y="911"/>
              <a:chExt cx="4976" cy="1432"/>
            </a:xfrm>
          </p:grpSpPr>
          <p:grpSp>
            <p:nvGrpSpPr>
              <p:cNvPr id="111643" name="Group 22"/>
              <p:cNvGrpSpPr>
                <a:grpSpLocks/>
              </p:cNvGrpSpPr>
              <p:nvPr/>
            </p:nvGrpSpPr>
            <p:grpSpPr bwMode="auto">
              <a:xfrm>
                <a:off x="656" y="911"/>
                <a:ext cx="4976" cy="1432"/>
                <a:chOff x="800" y="816"/>
                <a:chExt cx="4976" cy="1432"/>
              </a:xfrm>
            </p:grpSpPr>
            <p:sp>
              <p:nvSpPr>
                <p:cNvPr id="111645" name="Freeform 23"/>
                <p:cNvSpPr>
                  <a:spLocks/>
                </p:cNvSpPr>
                <p:nvPr/>
              </p:nvSpPr>
              <p:spPr bwMode="auto">
                <a:xfrm>
                  <a:off x="1240" y="1680"/>
                  <a:ext cx="1792" cy="168"/>
                </a:xfrm>
                <a:custGeom>
                  <a:avLst/>
                  <a:gdLst>
                    <a:gd name="T0" fmla="*/ 56 w 1792"/>
                    <a:gd name="T1" fmla="*/ 0 h 168"/>
                    <a:gd name="T2" fmla="*/ 248 w 1792"/>
                    <a:gd name="T3" fmla="*/ 144 h 168"/>
                    <a:gd name="T4" fmla="*/ 1544 w 1792"/>
                    <a:gd name="T5" fmla="*/ 144 h 168"/>
                    <a:gd name="T6" fmla="*/ 1736 w 1792"/>
                    <a:gd name="T7" fmla="*/ 0 h 1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92"/>
                    <a:gd name="T13" fmla="*/ 0 h 168"/>
                    <a:gd name="T14" fmla="*/ 1792 w 1792"/>
                    <a:gd name="T15" fmla="*/ 168 h 1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92" h="168">
                      <a:moveTo>
                        <a:pt x="56" y="0"/>
                      </a:moveTo>
                      <a:cubicBezTo>
                        <a:pt x="28" y="60"/>
                        <a:pt x="0" y="120"/>
                        <a:pt x="248" y="144"/>
                      </a:cubicBezTo>
                      <a:cubicBezTo>
                        <a:pt x="496" y="168"/>
                        <a:pt x="1296" y="168"/>
                        <a:pt x="1544" y="144"/>
                      </a:cubicBezTo>
                      <a:cubicBezTo>
                        <a:pt x="1792" y="120"/>
                        <a:pt x="1704" y="24"/>
                        <a:pt x="1736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11646" name="Group 24"/>
                <p:cNvGrpSpPr>
                  <a:grpSpLocks/>
                </p:cNvGrpSpPr>
                <p:nvPr/>
              </p:nvGrpSpPr>
              <p:grpSpPr bwMode="auto">
                <a:xfrm>
                  <a:off x="800" y="816"/>
                  <a:ext cx="4976" cy="1432"/>
                  <a:chOff x="800" y="816"/>
                  <a:chExt cx="4976" cy="1432"/>
                </a:xfrm>
              </p:grpSpPr>
              <p:sp>
                <p:nvSpPr>
                  <p:cNvPr id="111647" name="Freeform 25"/>
                  <p:cNvSpPr>
                    <a:spLocks/>
                  </p:cNvSpPr>
                  <p:nvPr/>
                </p:nvSpPr>
                <p:spPr bwMode="auto">
                  <a:xfrm>
                    <a:off x="2032" y="1208"/>
                    <a:ext cx="800" cy="280"/>
                  </a:xfrm>
                  <a:custGeom>
                    <a:avLst/>
                    <a:gdLst>
                      <a:gd name="T0" fmla="*/ 784 w 800"/>
                      <a:gd name="T1" fmla="*/ 280 h 280"/>
                      <a:gd name="T2" fmla="*/ 688 w 800"/>
                      <a:gd name="T3" fmla="*/ 40 h 280"/>
                      <a:gd name="T4" fmla="*/ 112 w 800"/>
                      <a:gd name="T5" fmla="*/ 40 h 280"/>
                      <a:gd name="T6" fmla="*/ 16 w 800"/>
                      <a:gd name="T7" fmla="*/ 280 h 28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00"/>
                      <a:gd name="T13" fmla="*/ 0 h 280"/>
                      <a:gd name="T14" fmla="*/ 800 w 800"/>
                      <a:gd name="T15" fmla="*/ 280 h 28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00" h="280">
                        <a:moveTo>
                          <a:pt x="784" y="280"/>
                        </a:moveTo>
                        <a:cubicBezTo>
                          <a:pt x="792" y="180"/>
                          <a:pt x="800" y="80"/>
                          <a:pt x="688" y="40"/>
                        </a:cubicBezTo>
                        <a:cubicBezTo>
                          <a:pt x="576" y="0"/>
                          <a:pt x="224" y="0"/>
                          <a:pt x="112" y="40"/>
                        </a:cubicBezTo>
                        <a:cubicBezTo>
                          <a:pt x="0" y="80"/>
                          <a:pt x="32" y="248"/>
                          <a:pt x="16" y="28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48" name="Freeform 26"/>
                  <p:cNvSpPr>
                    <a:spLocks/>
                  </p:cNvSpPr>
                  <p:nvPr/>
                </p:nvSpPr>
                <p:spPr bwMode="auto">
                  <a:xfrm>
                    <a:off x="2656" y="1112"/>
                    <a:ext cx="2368" cy="328"/>
                  </a:xfrm>
                  <a:custGeom>
                    <a:avLst/>
                    <a:gdLst>
                      <a:gd name="T0" fmla="*/ 176 w 2368"/>
                      <a:gd name="T1" fmla="*/ 328 h 328"/>
                      <a:gd name="T2" fmla="*/ 320 w 2368"/>
                      <a:gd name="T3" fmla="*/ 40 h 328"/>
                      <a:gd name="T4" fmla="*/ 2096 w 2368"/>
                      <a:gd name="T5" fmla="*/ 88 h 328"/>
                      <a:gd name="T6" fmla="*/ 1952 w 2368"/>
                      <a:gd name="T7" fmla="*/ 328 h 32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368"/>
                      <a:gd name="T13" fmla="*/ 0 h 328"/>
                      <a:gd name="T14" fmla="*/ 2368 w 2368"/>
                      <a:gd name="T15" fmla="*/ 328 h 32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368" h="328">
                        <a:moveTo>
                          <a:pt x="176" y="328"/>
                        </a:moveTo>
                        <a:cubicBezTo>
                          <a:pt x="88" y="204"/>
                          <a:pt x="0" y="80"/>
                          <a:pt x="320" y="40"/>
                        </a:cubicBezTo>
                        <a:cubicBezTo>
                          <a:pt x="640" y="0"/>
                          <a:pt x="1824" y="40"/>
                          <a:pt x="2096" y="88"/>
                        </a:cubicBezTo>
                        <a:cubicBezTo>
                          <a:pt x="2368" y="136"/>
                          <a:pt x="1976" y="288"/>
                          <a:pt x="1952" y="32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49" name="Freeform 27"/>
                  <p:cNvSpPr>
                    <a:spLocks/>
                  </p:cNvSpPr>
                  <p:nvPr/>
                </p:nvSpPr>
                <p:spPr bwMode="auto">
                  <a:xfrm>
                    <a:off x="2976" y="1728"/>
                    <a:ext cx="1920" cy="272"/>
                  </a:xfrm>
                  <a:custGeom>
                    <a:avLst/>
                    <a:gdLst>
                      <a:gd name="T0" fmla="*/ 0 w 1920"/>
                      <a:gd name="T1" fmla="*/ 0 h 272"/>
                      <a:gd name="T2" fmla="*/ 480 w 1920"/>
                      <a:gd name="T3" fmla="*/ 192 h 272"/>
                      <a:gd name="T4" fmla="*/ 1584 w 1920"/>
                      <a:gd name="T5" fmla="*/ 240 h 272"/>
                      <a:gd name="T6" fmla="*/ 1920 w 1920"/>
                      <a:gd name="T7" fmla="*/ 0 h 27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920"/>
                      <a:gd name="T13" fmla="*/ 0 h 272"/>
                      <a:gd name="T14" fmla="*/ 1920 w 1920"/>
                      <a:gd name="T15" fmla="*/ 272 h 27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920" h="272">
                        <a:moveTo>
                          <a:pt x="0" y="0"/>
                        </a:moveTo>
                        <a:cubicBezTo>
                          <a:pt x="108" y="76"/>
                          <a:pt x="216" y="152"/>
                          <a:pt x="480" y="192"/>
                        </a:cubicBezTo>
                        <a:cubicBezTo>
                          <a:pt x="744" y="232"/>
                          <a:pt x="1344" y="272"/>
                          <a:pt x="1584" y="240"/>
                        </a:cubicBezTo>
                        <a:cubicBezTo>
                          <a:pt x="1824" y="208"/>
                          <a:pt x="1864" y="40"/>
                          <a:pt x="1920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50" name="Freeform 28"/>
                  <p:cNvSpPr>
                    <a:spLocks/>
                  </p:cNvSpPr>
                  <p:nvPr/>
                </p:nvSpPr>
                <p:spPr bwMode="auto">
                  <a:xfrm>
                    <a:off x="3264" y="1248"/>
                    <a:ext cx="960" cy="288"/>
                  </a:xfrm>
                  <a:custGeom>
                    <a:avLst/>
                    <a:gdLst>
                      <a:gd name="T0" fmla="*/ 1137 w 928"/>
                      <a:gd name="T1" fmla="*/ 275 h 280"/>
                      <a:gd name="T2" fmla="*/ 901 w 928"/>
                      <a:gd name="T3" fmla="*/ 46 h 280"/>
                      <a:gd name="T4" fmla="*/ 137 w 928"/>
                      <a:gd name="T5" fmla="*/ 46 h 280"/>
                      <a:gd name="T6" fmla="*/ 77 w 928"/>
                      <a:gd name="T7" fmla="*/ 331 h 28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928"/>
                      <a:gd name="T13" fmla="*/ 0 h 280"/>
                      <a:gd name="T14" fmla="*/ 928 w 928"/>
                      <a:gd name="T15" fmla="*/ 280 h 28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928" h="280">
                        <a:moveTo>
                          <a:pt x="928" y="232"/>
                        </a:moveTo>
                        <a:cubicBezTo>
                          <a:pt x="900" y="152"/>
                          <a:pt x="872" y="72"/>
                          <a:pt x="736" y="40"/>
                        </a:cubicBezTo>
                        <a:cubicBezTo>
                          <a:pt x="600" y="8"/>
                          <a:pt x="224" y="0"/>
                          <a:pt x="112" y="40"/>
                        </a:cubicBezTo>
                        <a:cubicBezTo>
                          <a:pt x="0" y="80"/>
                          <a:pt x="72" y="240"/>
                          <a:pt x="64" y="28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51" name="Freeform 29"/>
                  <p:cNvSpPr>
                    <a:spLocks/>
                  </p:cNvSpPr>
                  <p:nvPr/>
                </p:nvSpPr>
                <p:spPr bwMode="auto">
                  <a:xfrm>
                    <a:off x="1528" y="1632"/>
                    <a:ext cx="2896" cy="616"/>
                  </a:xfrm>
                  <a:custGeom>
                    <a:avLst/>
                    <a:gdLst>
                      <a:gd name="T0" fmla="*/ 2744 w 2896"/>
                      <a:gd name="T1" fmla="*/ 0 h 616"/>
                      <a:gd name="T2" fmla="*/ 2504 w 2896"/>
                      <a:gd name="T3" fmla="*/ 528 h 616"/>
                      <a:gd name="T4" fmla="*/ 392 w 2896"/>
                      <a:gd name="T5" fmla="*/ 528 h 616"/>
                      <a:gd name="T6" fmla="*/ 152 w 2896"/>
                      <a:gd name="T7" fmla="*/ 0 h 6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96"/>
                      <a:gd name="T13" fmla="*/ 0 h 616"/>
                      <a:gd name="T14" fmla="*/ 2896 w 2896"/>
                      <a:gd name="T15" fmla="*/ 616 h 61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96" h="616">
                        <a:moveTo>
                          <a:pt x="2744" y="0"/>
                        </a:moveTo>
                        <a:cubicBezTo>
                          <a:pt x="2820" y="220"/>
                          <a:pt x="2896" y="440"/>
                          <a:pt x="2504" y="528"/>
                        </a:cubicBezTo>
                        <a:cubicBezTo>
                          <a:pt x="2112" y="616"/>
                          <a:pt x="784" y="616"/>
                          <a:pt x="392" y="528"/>
                        </a:cubicBezTo>
                        <a:cubicBezTo>
                          <a:pt x="0" y="440"/>
                          <a:pt x="192" y="88"/>
                          <a:pt x="152" y="0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52" name="Freeform 30"/>
                  <p:cNvSpPr>
                    <a:spLocks/>
                  </p:cNvSpPr>
                  <p:nvPr/>
                </p:nvSpPr>
                <p:spPr bwMode="auto">
                  <a:xfrm>
                    <a:off x="3024" y="1608"/>
                    <a:ext cx="1200" cy="456"/>
                  </a:xfrm>
                  <a:custGeom>
                    <a:avLst/>
                    <a:gdLst>
                      <a:gd name="T0" fmla="*/ 817 w 1296"/>
                      <a:gd name="T1" fmla="*/ 0 h 504"/>
                      <a:gd name="T2" fmla="*/ 695 w 1296"/>
                      <a:gd name="T3" fmla="*/ 237 h 504"/>
                      <a:gd name="T4" fmla="*/ 181 w 1296"/>
                      <a:gd name="T5" fmla="*/ 237 h 504"/>
                      <a:gd name="T6" fmla="*/ 0 w 1296"/>
                      <a:gd name="T7" fmla="*/ 52 h 5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6"/>
                      <a:gd name="T13" fmla="*/ 0 h 504"/>
                      <a:gd name="T14" fmla="*/ 1296 w 1296"/>
                      <a:gd name="T15" fmla="*/ 504 h 5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6" h="504">
                        <a:moveTo>
                          <a:pt x="1296" y="0"/>
                        </a:moveTo>
                        <a:cubicBezTo>
                          <a:pt x="1284" y="180"/>
                          <a:pt x="1272" y="360"/>
                          <a:pt x="1104" y="432"/>
                        </a:cubicBezTo>
                        <a:cubicBezTo>
                          <a:pt x="936" y="504"/>
                          <a:pt x="472" y="488"/>
                          <a:pt x="288" y="432"/>
                        </a:cubicBezTo>
                        <a:cubicBezTo>
                          <a:pt x="104" y="376"/>
                          <a:pt x="48" y="152"/>
                          <a:pt x="0" y="96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53" name="Freeform 31"/>
                  <p:cNvSpPr>
                    <a:spLocks/>
                  </p:cNvSpPr>
                  <p:nvPr/>
                </p:nvSpPr>
                <p:spPr bwMode="auto">
                  <a:xfrm>
                    <a:off x="800" y="816"/>
                    <a:ext cx="4976" cy="720"/>
                  </a:xfrm>
                  <a:custGeom>
                    <a:avLst/>
                    <a:gdLst>
                      <a:gd name="T0" fmla="*/ 880 w 4976"/>
                      <a:gd name="T1" fmla="*/ 720 h 720"/>
                      <a:gd name="T2" fmla="*/ 592 w 4976"/>
                      <a:gd name="T3" fmla="*/ 96 h 720"/>
                      <a:gd name="T4" fmla="*/ 4432 w 4976"/>
                      <a:gd name="T5" fmla="*/ 144 h 720"/>
                      <a:gd name="T6" fmla="*/ 3856 w 4976"/>
                      <a:gd name="T7" fmla="*/ 672 h 72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976"/>
                      <a:gd name="T13" fmla="*/ 0 h 720"/>
                      <a:gd name="T14" fmla="*/ 4976 w 4976"/>
                      <a:gd name="T15" fmla="*/ 720 h 72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976" h="720">
                        <a:moveTo>
                          <a:pt x="880" y="720"/>
                        </a:moveTo>
                        <a:cubicBezTo>
                          <a:pt x="440" y="456"/>
                          <a:pt x="0" y="192"/>
                          <a:pt x="592" y="96"/>
                        </a:cubicBezTo>
                        <a:cubicBezTo>
                          <a:pt x="1184" y="0"/>
                          <a:pt x="3888" y="48"/>
                          <a:pt x="4432" y="144"/>
                        </a:cubicBezTo>
                        <a:cubicBezTo>
                          <a:pt x="4976" y="240"/>
                          <a:pt x="3952" y="584"/>
                          <a:pt x="3856" y="672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54" name="Freeform 32"/>
                  <p:cNvSpPr>
                    <a:spLocks/>
                  </p:cNvSpPr>
                  <p:nvPr/>
                </p:nvSpPr>
                <p:spPr bwMode="auto">
                  <a:xfrm>
                    <a:off x="1336" y="1032"/>
                    <a:ext cx="1496" cy="504"/>
                  </a:xfrm>
                  <a:custGeom>
                    <a:avLst/>
                    <a:gdLst>
                      <a:gd name="T0" fmla="*/ 1496 w 1496"/>
                      <a:gd name="T1" fmla="*/ 456 h 504"/>
                      <a:gd name="T2" fmla="*/ 1256 w 1496"/>
                      <a:gd name="T3" fmla="*/ 72 h 504"/>
                      <a:gd name="T4" fmla="*/ 152 w 1496"/>
                      <a:gd name="T5" fmla="*/ 72 h 504"/>
                      <a:gd name="T6" fmla="*/ 344 w 1496"/>
                      <a:gd name="T7" fmla="*/ 504 h 50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496"/>
                      <a:gd name="T13" fmla="*/ 0 h 504"/>
                      <a:gd name="T14" fmla="*/ 1496 w 1496"/>
                      <a:gd name="T15" fmla="*/ 504 h 50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496" h="504">
                        <a:moveTo>
                          <a:pt x="1496" y="456"/>
                        </a:moveTo>
                        <a:cubicBezTo>
                          <a:pt x="1488" y="296"/>
                          <a:pt x="1480" y="136"/>
                          <a:pt x="1256" y="72"/>
                        </a:cubicBezTo>
                        <a:cubicBezTo>
                          <a:pt x="1032" y="8"/>
                          <a:pt x="304" y="0"/>
                          <a:pt x="152" y="72"/>
                        </a:cubicBezTo>
                        <a:cubicBezTo>
                          <a:pt x="0" y="144"/>
                          <a:pt x="312" y="432"/>
                          <a:pt x="344" y="504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 type="non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1644" name="Freeform 33"/>
              <p:cNvSpPr>
                <a:spLocks/>
              </p:cNvSpPr>
              <p:nvPr/>
            </p:nvSpPr>
            <p:spPr bwMode="auto">
              <a:xfrm>
                <a:off x="1576" y="1727"/>
                <a:ext cx="1736" cy="448"/>
              </a:xfrm>
              <a:custGeom>
                <a:avLst/>
                <a:gdLst>
                  <a:gd name="T0" fmla="*/ 8 w 1736"/>
                  <a:gd name="T1" fmla="*/ 0 h 448"/>
                  <a:gd name="T2" fmla="*/ 248 w 1736"/>
                  <a:gd name="T3" fmla="*/ 384 h 448"/>
                  <a:gd name="T4" fmla="*/ 1496 w 1736"/>
                  <a:gd name="T5" fmla="*/ 384 h 448"/>
                  <a:gd name="T6" fmla="*/ 1688 w 1736"/>
                  <a:gd name="T7" fmla="*/ 0 h 4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6"/>
                  <a:gd name="T13" fmla="*/ 0 h 448"/>
                  <a:gd name="T14" fmla="*/ 1736 w 1736"/>
                  <a:gd name="T15" fmla="*/ 448 h 4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6" h="448">
                    <a:moveTo>
                      <a:pt x="8" y="0"/>
                    </a:moveTo>
                    <a:cubicBezTo>
                      <a:pt x="4" y="160"/>
                      <a:pt x="0" y="320"/>
                      <a:pt x="248" y="384"/>
                    </a:cubicBezTo>
                    <a:cubicBezTo>
                      <a:pt x="496" y="448"/>
                      <a:pt x="1256" y="448"/>
                      <a:pt x="1496" y="384"/>
                    </a:cubicBezTo>
                    <a:cubicBezTo>
                      <a:pt x="1736" y="320"/>
                      <a:pt x="1656" y="64"/>
                      <a:pt x="16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623" name="Group 34"/>
            <p:cNvGrpSpPr>
              <a:grpSpLocks/>
            </p:cNvGrpSpPr>
            <p:nvPr/>
          </p:nvGrpSpPr>
          <p:grpSpPr bwMode="auto">
            <a:xfrm>
              <a:off x="528" y="1535"/>
              <a:ext cx="4656" cy="336"/>
              <a:chOff x="672" y="1440"/>
              <a:chExt cx="4656" cy="336"/>
            </a:xfrm>
          </p:grpSpPr>
          <p:sp>
            <p:nvSpPr>
              <p:cNvPr id="111624" name="Oval 35"/>
              <p:cNvSpPr>
                <a:spLocks noChangeArrowheads="1"/>
              </p:cNvSpPr>
              <p:nvPr/>
            </p:nvSpPr>
            <p:spPr bwMode="auto">
              <a:xfrm>
                <a:off x="2784" y="1440"/>
                <a:ext cx="96" cy="96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1625" name="Group 36"/>
              <p:cNvGrpSpPr>
                <a:grpSpLocks/>
              </p:cNvGrpSpPr>
              <p:nvPr/>
            </p:nvGrpSpPr>
            <p:grpSpPr bwMode="auto">
              <a:xfrm>
                <a:off x="672" y="1440"/>
                <a:ext cx="4656" cy="336"/>
                <a:chOff x="672" y="1440"/>
                <a:chExt cx="4656" cy="336"/>
              </a:xfrm>
            </p:grpSpPr>
            <p:grpSp>
              <p:nvGrpSpPr>
                <p:cNvPr id="111626" name="Group 37"/>
                <p:cNvGrpSpPr>
                  <a:grpSpLocks/>
                </p:cNvGrpSpPr>
                <p:nvPr/>
              </p:nvGrpSpPr>
              <p:grpSpPr bwMode="auto">
                <a:xfrm>
                  <a:off x="672" y="1440"/>
                  <a:ext cx="4656" cy="336"/>
                  <a:chOff x="672" y="1440"/>
                  <a:chExt cx="4656" cy="336"/>
                </a:xfrm>
              </p:grpSpPr>
              <p:grpSp>
                <p:nvGrpSpPr>
                  <p:cNvPr id="111628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672" y="1440"/>
                    <a:ext cx="4656" cy="336"/>
                    <a:chOff x="672" y="1440"/>
                    <a:chExt cx="4656" cy="336"/>
                  </a:xfrm>
                </p:grpSpPr>
                <p:sp>
                  <p:nvSpPr>
                    <p:cNvPr id="111630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6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1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2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8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3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4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5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168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6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48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7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8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1440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39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6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40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2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41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6" y="1632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642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32" y="1536"/>
                      <a:ext cx="96" cy="96"/>
                    </a:xfrm>
                    <a:prstGeom prst="ellipse">
                      <a:avLst/>
                    </a:prstGeom>
                    <a:solidFill>
                      <a:srgbClr val="33333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1629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440"/>
                    <a:ext cx="96" cy="96"/>
                  </a:xfrm>
                  <a:prstGeom prst="ellipse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1627" name="Oval 53"/>
                <p:cNvSpPr>
                  <a:spLocks noChangeArrowheads="1"/>
                </p:cNvSpPr>
                <p:nvPr/>
              </p:nvSpPr>
              <p:spPr bwMode="auto">
                <a:xfrm>
                  <a:off x="2928" y="1632"/>
                  <a:ext cx="96" cy="96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95313" y="1023938"/>
            <a:ext cx="8001000" cy="595312"/>
            <a:chOff x="144" y="489"/>
            <a:chExt cx="5040" cy="375"/>
          </a:xfrm>
        </p:grpSpPr>
        <p:sp>
          <p:nvSpPr>
            <p:cNvPr id="112830" name="Rectangle 7"/>
            <p:cNvSpPr>
              <a:spLocks noChangeArrowheads="1"/>
            </p:cNvSpPr>
            <p:nvPr/>
          </p:nvSpPr>
          <p:spPr bwMode="auto">
            <a:xfrm>
              <a:off x="144" y="720"/>
              <a:ext cx="912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1" name="Rectangle 8"/>
            <p:cNvSpPr>
              <a:spLocks noChangeArrowheads="1"/>
            </p:cNvSpPr>
            <p:nvPr/>
          </p:nvSpPr>
          <p:spPr bwMode="auto">
            <a:xfrm>
              <a:off x="1632" y="720"/>
              <a:ext cx="480" cy="144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2" name="Rectangle 9"/>
            <p:cNvSpPr>
              <a:spLocks noChangeArrowheads="1"/>
            </p:cNvSpPr>
            <p:nvPr/>
          </p:nvSpPr>
          <p:spPr bwMode="auto">
            <a:xfrm>
              <a:off x="2544" y="720"/>
              <a:ext cx="528" cy="14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3" name="Rectangle 10"/>
            <p:cNvSpPr>
              <a:spLocks noChangeArrowheads="1"/>
            </p:cNvSpPr>
            <p:nvPr/>
          </p:nvSpPr>
          <p:spPr bwMode="auto">
            <a:xfrm>
              <a:off x="3648" y="720"/>
              <a:ext cx="528" cy="1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4" name="Rectangle 11"/>
            <p:cNvSpPr>
              <a:spLocks noChangeArrowheads="1"/>
            </p:cNvSpPr>
            <p:nvPr/>
          </p:nvSpPr>
          <p:spPr bwMode="auto">
            <a:xfrm>
              <a:off x="2112" y="720"/>
              <a:ext cx="432" cy="14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5" name="Text Box 12"/>
            <p:cNvSpPr txBox="1">
              <a:spLocks noChangeArrowheads="1"/>
            </p:cNvSpPr>
            <p:nvPr/>
          </p:nvSpPr>
          <p:spPr bwMode="auto">
            <a:xfrm>
              <a:off x="1060" y="505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Repeat1</a:t>
              </a:r>
            </a:p>
          </p:txBody>
        </p:sp>
        <p:sp>
          <p:nvSpPr>
            <p:cNvPr id="112836" name="Text Box 13"/>
            <p:cNvSpPr txBox="1">
              <a:spLocks noChangeArrowheads="1"/>
            </p:cNvSpPr>
            <p:nvPr/>
          </p:nvSpPr>
          <p:spPr bwMode="auto">
            <a:xfrm>
              <a:off x="3076" y="505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Repeat1</a:t>
              </a:r>
            </a:p>
          </p:txBody>
        </p:sp>
        <p:sp>
          <p:nvSpPr>
            <p:cNvPr id="112837" name="Text Box 14"/>
            <p:cNvSpPr txBox="1">
              <a:spLocks noChangeArrowheads="1"/>
            </p:cNvSpPr>
            <p:nvPr/>
          </p:nvSpPr>
          <p:spPr bwMode="auto">
            <a:xfrm>
              <a:off x="2020" y="489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Repeat2</a:t>
              </a:r>
            </a:p>
          </p:txBody>
        </p:sp>
        <p:sp>
          <p:nvSpPr>
            <p:cNvPr id="112838" name="Rectangle 15"/>
            <p:cNvSpPr>
              <a:spLocks noChangeArrowheads="1"/>
            </p:cNvSpPr>
            <p:nvPr/>
          </p:nvSpPr>
          <p:spPr bwMode="auto">
            <a:xfrm>
              <a:off x="1056" y="720"/>
              <a:ext cx="576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9" name="Rectangle 16"/>
            <p:cNvSpPr>
              <a:spLocks noChangeArrowheads="1"/>
            </p:cNvSpPr>
            <p:nvPr/>
          </p:nvSpPr>
          <p:spPr bwMode="auto">
            <a:xfrm>
              <a:off x="3072" y="720"/>
              <a:ext cx="576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0" name="Rectangle 17"/>
            <p:cNvSpPr>
              <a:spLocks noChangeArrowheads="1"/>
            </p:cNvSpPr>
            <p:nvPr/>
          </p:nvSpPr>
          <p:spPr bwMode="auto">
            <a:xfrm>
              <a:off x="4176" y="720"/>
              <a:ext cx="432" cy="144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1" name="Rectangle 18"/>
            <p:cNvSpPr>
              <a:spLocks noChangeArrowheads="1"/>
            </p:cNvSpPr>
            <p:nvPr/>
          </p:nvSpPr>
          <p:spPr bwMode="auto">
            <a:xfrm>
              <a:off x="4608" y="720"/>
              <a:ext cx="576" cy="144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2" name="Text Box 19"/>
            <p:cNvSpPr txBox="1">
              <a:spLocks noChangeArrowheads="1"/>
            </p:cNvSpPr>
            <p:nvPr/>
          </p:nvSpPr>
          <p:spPr bwMode="auto">
            <a:xfrm>
              <a:off x="4080" y="489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kumimoji="1" lang="en-US" altLang="zh-CN" sz="1800" b="1"/>
                <a:t>Repeat2</a:t>
              </a:r>
            </a:p>
          </p:txBody>
        </p:sp>
      </p:grpSp>
      <p:grpSp>
        <p:nvGrpSpPr>
          <p:cNvPr id="3" name="Group 196"/>
          <p:cNvGrpSpPr>
            <a:grpSpLocks/>
          </p:cNvGrpSpPr>
          <p:nvPr/>
        </p:nvGrpSpPr>
        <p:grpSpPr bwMode="auto">
          <a:xfrm>
            <a:off x="533400" y="1676400"/>
            <a:ext cx="8077200" cy="2895600"/>
            <a:chOff x="336" y="1056"/>
            <a:chExt cx="5088" cy="1824"/>
          </a:xfrm>
        </p:grpSpPr>
        <p:grpSp>
          <p:nvGrpSpPr>
            <p:cNvPr id="112802" name="Group 194"/>
            <p:cNvGrpSpPr>
              <a:grpSpLocks/>
            </p:cNvGrpSpPr>
            <p:nvPr/>
          </p:nvGrpSpPr>
          <p:grpSpPr bwMode="auto">
            <a:xfrm>
              <a:off x="384" y="2328"/>
              <a:ext cx="3120" cy="552"/>
              <a:chOff x="384" y="2328"/>
              <a:chExt cx="3120" cy="552"/>
            </a:xfrm>
          </p:grpSpPr>
          <p:sp>
            <p:nvSpPr>
              <p:cNvPr id="112823" name="Line 22"/>
              <p:cNvSpPr>
                <a:spLocks noChangeShapeType="1"/>
              </p:cNvSpPr>
              <p:nvPr/>
            </p:nvSpPr>
            <p:spPr bwMode="auto">
              <a:xfrm>
                <a:off x="384" y="2656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4" name="Line 23"/>
              <p:cNvSpPr>
                <a:spLocks noChangeShapeType="1"/>
              </p:cNvSpPr>
              <p:nvPr/>
            </p:nvSpPr>
            <p:spPr bwMode="auto">
              <a:xfrm>
                <a:off x="1296" y="2656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5" name="Line 24"/>
              <p:cNvSpPr>
                <a:spLocks noChangeShapeType="1"/>
              </p:cNvSpPr>
              <p:nvPr/>
            </p:nvSpPr>
            <p:spPr bwMode="auto">
              <a:xfrm>
                <a:off x="1872" y="2656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6" name="Line 25"/>
              <p:cNvSpPr>
                <a:spLocks noChangeShapeType="1"/>
              </p:cNvSpPr>
              <p:nvPr/>
            </p:nvSpPr>
            <p:spPr bwMode="auto">
              <a:xfrm>
                <a:off x="2352" y="2656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7" name="Line 26"/>
              <p:cNvSpPr>
                <a:spLocks noChangeShapeType="1"/>
              </p:cNvSpPr>
              <p:nvPr/>
            </p:nvSpPr>
            <p:spPr bwMode="auto">
              <a:xfrm>
                <a:off x="2832" y="2656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8" name="Freeform 27"/>
              <p:cNvSpPr>
                <a:spLocks/>
              </p:cNvSpPr>
              <p:nvPr/>
            </p:nvSpPr>
            <p:spPr bwMode="auto">
              <a:xfrm>
                <a:off x="1296" y="2328"/>
                <a:ext cx="1536" cy="328"/>
              </a:xfrm>
              <a:custGeom>
                <a:avLst/>
                <a:gdLst>
                  <a:gd name="T0" fmla="*/ 1536 w 1536"/>
                  <a:gd name="T1" fmla="*/ 328 h 328"/>
                  <a:gd name="T2" fmla="*/ 1200 w 1536"/>
                  <a:gd name="T3" fmla="*/ 88 h 328"/>
                  <a:gd name="T4" fmla="*/ 240 w 1536"/>
                  <a:gd name="T5" fmla="*/ 40 h 328"/>
                  <a:gd name="T6" fmla="*/ 0 w 1536"/>
                  <a:gd name="T7" fmla="*/ 328 h 3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36"/>
                  <a:gd name="T13" fmla="*/ 0 h 328"/>
                  <a:gd name="T14" fmla="*/ 1536 w 1536"/>
                  <a:gd name="T15" fmla="*/ 328 h 3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36" h="328">
                    <a:moveTo>
                      <a:pt x="1536" y="328"/>
                    </a:moveTo>
                    <a:cubicBezTo>
                      <a:pt x="1476" y="232"/>
                      <a:pt x="1416" y="136"/>
                      <a:pt x="1200" y="88"/>
                    </a:cubicBezTo>
                    <a:cubicBezTo>
                      <a:pt x="984" y="40"/>
                      <a:pt x="440" y="0"/>
                      <a:pt x="240" y="40"/>
                    </a:cubicBezTo>
                    <a:cubicBezTo>
                      <a:pt x="40" y="80"/>
                      <a:pt x="40" y="280"/>
                      <a:pt x="0" y="328"/>
                    </a:cubicBezTo>
                  </a:path>
                </a:pathLst>
              </a:cu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9" name="Freeform 28"/>
              <p:cNvSpPr>
                <a:spLocks/>
              </p:cNvSpPr>
              <p:nvPr/>
            </p:nvSpPr>
            <p:spPr bwMode="auto">
              <a:xfrm>
                <a:off x="1680" y="2656"/>
                <a:ext cx="864" cy="224"/>
              </a:xfrm>
              <a:custGeom>
                <a:avLst/>
                <a:gdLst>
                  <a:gd name="T0" fmla="*/ 192 w 864"/>
                  <a:gd name="T1" fmla="*/ 0 h 224"/>
                  <a:gd name="T2" fmla="*/ 96 w 864"/>
                  <a:gd name="T3" fmla="*/ 192 h 224"/>
                  <a:gd name="T4" fmla="*/ 768 w 864"/>
                  <a:gd name="T5" fmla="*/ 192 h 224"/>
                  <a:gd name="T6" fmla="*/ 672 w 864"/>
                  <a:gd name="T7" fmla="*/ 0 h 2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4"/>
                  <a:gd name="T13" fmla="*/ 0 h 224"/>
                  <a:gd name="T14" fmla="*/ 864 w 864"/>
                  <a:gd name="T15" fmla="*/ 224 h 2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4" h="224">
                    <a:moveTo>
                      <a:pt x="192" y="0"/>
                    </a:moveTo>
                    <a:cubicBezTo>
                      <a:pt x="96" y="80"/>
                      <a:pt x="0" y="160"/>
                      <a:pt x="96" y="192"/>
                    </a:cubicBezTo>
                    <a:cubicBezTo>
                      <a:pt x="192" y="224"/>
                      <a:pt x="672" y="224"/>
                      <a:pt x="768" y="192"/>
                    </a:cubicBezTo>
                    <a:cubicBezTo>
                      <a:pt x="864" y="160"/>
                      <a:pt x="688" y="32"/>
                      <a:pt x="672" y="0"/>
                    </a:cubicBezTo>
                  </a:path>
                </a:pathLst>
              </a:custGeom>
              <a:noFill/>
              <a:ln w="9525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03" name="Group 29"/>
            <p:cNvGrpSpPr>
              <a:grpSpLocks/>
            </p:cNvGrpSpPr>
            <p:nvPr/>
          </p:nvGrpSpPr>
          <p:grpSpPr bwMode="auto">
            <a:xfrm>
              <a:off x="384" y="1056"/>
              <a:ext cx="5040" cy="0"/>
              <a:chOff x="192" y="1632"/>
              <a:chExt cx="5040" cy="0"/>
            </a:xfrm>
          </p:grpSpPr>
          <p:sp>
            <p:nvSpPr>
              <p:cNvPr id="112814" name="Line 30"/>
              <p:cNvSpPr>
                <a:spLocks noChangeShapeType="1"/>
              </p:cNvSpPr>
              <p:nvPr/>
            </p:nvSpPr>
            <p:spPr bwMode="auto">
              <a:xfrm>
                <a:off x="192" y="16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5" name="Line 31"/>
              <p:cNvSpPr>
                <a:spLocks noChangeShapeType="1"/>
              </p:cNvSpPr>
              <p:nvPr/>
            </p:nvSpPr>
            <p:spPr bwMode="auto">
              <a:xfrm>
                <a:off x="1104" y="1632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6" name="Line 32"/>
              <p:cNvSpPr>
                <a:spLocks noChangeShapeType="1"/>
              </p:cNvSpPr>
              <p:nvPr/>
            </p:nvSpPr>
            <p:spPr bwMode="auto">
              <a:xfrm>
                <a:off x="1680" y="163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7" name="Line 33"/>
              <p:cNvSpPr>
                <a:spLocks noChangeShapeType="1"/>
              </p:cNvSpPr>
              <p:nvPr/>
            </p:nvSpPr>
            <p:spPr bwMode="auto">
              <a:xfrm>
                <a:off x="2160" y="163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8" name="Line 34"/>
              <p:cNvSpPr>
                <a:spLocks noChangeShapeType="1"/>
              </p:cNvSpPr>
              <p:nvPr/>
            </p:nvSpPr>
            <p:spPr bwMode="auto">
              <a:xfrm>
                <a:off x="4608" y="1632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9" name="Line 35"/>
              <p:cNvSpPr>
                <a:spLocks noChangeShapeType="1"/>
              </p:cNvSpPr>
              <p:nvPr/>
            </p:nvSpPr>
            <p:spPr bwMode="auto">
              <a:xfrm>
                <a:off x="2592" y="163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33CC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0" name="Line 36"/>
              <p:cNvSpPr>
                <a:spLocks noChangeShapeType="1"/>
              </p:cNvSpPr>
              <p:nvPr/>
            </p:nvSpPr>
            <p:spPr bwMode="auto">
              <a:xfrm>
                <a:off x="3072" y="1632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1" name="Line 37"/>
              <p:cNvSpPr>
                <a:spLocks noChangeShapeType="1"/>
              </p:cNvSpPr>
              <p:nvPr/>
            </p:nvSpPr>
            <p:spPr bwMode="auto">
              <a:xfrm>
                <a:off x="3648" y="163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2" name="Line 38"/>
              <p:cNvSpPr>
                <a:spLocks noChangeShapeType="1"/>
              </p:cNvSpPr>
              <p:nvPr/>
            </p:nvSpPr>
            <p:spPr bwMode="auto">
              <a:xfrm>
                <a:off x="4128" y="163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04" name="Group 39"/>
            <p:cNvGrpSpPr>
              <a:grpSpLocks/>
            </p:cNvGrpSpPr>
            <p:nvPr/>
          </p:nvGrpSpPr>
          <p:grpSpPr bwMode="auto">
            <a:xfrm>
              <a:off x="336" y="1512"/>
              <a:ext cx="3072" cy="616"/>
              <a:chOff x="144" y="2384"/>
              <a:chExt cx="3072" cy="616"/>
            </a:xfrm>
          </p:grpSpPr>
          <p:sp>
            <p:nvSpPr>
              <p:cNvPr id="112805" name="Line 40"/>
              <p:cNvSpPr>
                <a:spLocks noChangeShapeType="1"/>
              </p:cNvSpPr>
              <p:nvPr/>
            </p:nvSpPr>
            <p:spPr bwMode="auto">
              <a:xfrm>
                <a:off x="144" y="275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6" name="Line 41"/>
              <p:cNvSpPr>
                <a:spLocks noChangeShapeType="1"/>
              </p:cNvSpPr>
              <p:nvPr/>
            </p:nvSpPr>
            <p:spPr bwMode="auto">
              <a:xfrm>
                <a:off x="1056" y="2752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7" name="Line 42"/>
              <p:cNvSpPr>
                <a:spLocks noChangeShapeType="1"/>
              </p:cNvSpPr>
              <p:nvPr/>
            </p:nvSpPr>
            <p:spPr bwMode="auto">
              <a:xfrm>
                <a:off x="1632" y="275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8" name="Line 43"/>
              <p:cNvSpPr>
                <a:spLocks noChangeShapeType="1"/>
              </p:cNvSpPr>
              <p:nvPr/>
            </p:nvSpPr>
            <p:spPr bwMode="auto">
              <a:xfrm>
                <a:off x="2112" y="275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9" name="Freeform 44"/>
              <p:cNvSpPr>
                <a:spLocks/>
              </p:cNvSpPr>
              <p:nvPr/>
            </p:nvSpPr>
            <p:spPr bwMode="auto">
              <a:xfrm>
                <a:off x="1056" y="2384"/>
                <a:ext cx="1560" cy="448"/>
              </a:xfrm>
              <a:custGeom>
                <a:avLst/>
                <a:gdLst>
                  <a:gd name="T0" fmla="*/ 1536 w 1560"/>
                  <a:gd name="T1" fmla="*/ 352 h 448"/>
                  <a:gd name="T2" fmla="*/ 1344 w 1560"/>
                  <a:gd name="T3" fmla="*/ 64 h 448"/>
                  <a:gd name="T4" fmla="*/ 240 w 1560"/>
                  <a:gd name="T5" fmla="*/ 64 h 448"/>
                  <a:gd name="T6" fmla="*/ 0 w 1560"/>
                  <a:gd name="T7" fmla="*/ 448 h 4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60"/>
                  <a:gd name="T13" fmla="*/ 0 h 448"/>
                  <a:gd name="T14" fmla="*/ 1560 w 1560"/>
                  <a:gd name="T15" fmla="*/ 448 h 4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60" h="448">
                    <a:moveTo>
                      <a:pt x="1536" y="352"/>
                    </a:moveTo>
                    <a:cubicBezTo>
                      <a:pt x="1548" y="232"/>
                      <a:pt x="1560" y="112"/>
                      <a:pt x="1344" y="64"/>
                    </a:cubicBezTo>
                    <a:cubicBezTo>
                      <a:pt x="1128" y="16"/>
                      <a:pt x="464" y="0"/>
                      <a:pt x="240" y="64"/>
                    </a:cubicBezTo>
                    <a:cubicBezTo>
                      <a:pt x="16" y="128"/>
                      <a:pt x="40" y="384"/>
                      <a:pt x="0" y="448"/>
                    </a:cubicBezTo>
                  </a:path>
                </a:pathLst>
              </a:custGeom>
              <a:noFill/>
              <a:ln w="9525" cap="flat" cmpd="sng">
                <a:solidFill>
                  <a:srgbClr val="00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0" name="Line 45"/>
              <p:cNvSpPr>
                <a:spLocks noChangeShapeType="1"/>
              </p:cNvSpPr>
              <p:nvPr/>
            </p:nvSpPr>
            <p:spPr bwMode="auto">
              <a:xfrm>
                <a:off x="2592" y="2832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1" name="Line 46"/>
              <p:cNvSpPr>
                <a:spLocks noChangeShapeType="1"/>
              </p:cNvSpPr>
              <p:nvPr/>
            </p:nvSpPr>
            <p:spPr bwMode="auto">
              <a:xfrm>
                <a:off x="1056" y="2832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2" name="Line 47"/>
              <p:cNvSpPr>
                <a:spLocks noChangeShapeType="1"/>
              </p:cNvSpPr>
              <p:nvPr/>
            </p:nvSpPr>
            <p:spPr bwMode="auto">
              <a:xfrm>
                <a:off x="2112" y="2832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3" name="Freeform 48"/>
              <p:cNvSpPr>
                <a:spLocks/>
              </p:cNvSpPr>
              <p:nvPr/>
            </p:nvSpPr>
            <p:spPr bwMode="auto">
              <a:xfrm>
                <a:off x="1392" y="2832"/>
                <a:ext cx="920" cy="168"/>
              </a:xfrm>
              <a:custGeom>
                <a:avLst/>
                <a:gdLst>
                  <a:gd name="T0" fmla="*/ 240 w 920"/>
                  <a:gd name="T1" fmla="*/ 0 h 168"/>
                  <a:gd name="T2" fmla="*/ 96 w 920"/>
                  <a:gd name="T3" fmla="*/ 144 h 168"/>
                  <a:gd name="T4" fmla="*/ 816 w 920"/>
                  <a:gd name="T5" fmla="*/ 144 h 168"/>
                  <a:gd name="T6" fmla="*/ 720 w 920"/>
                  <a:gd name="T7" fmla="*/ 0 h 1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0"/>
                  <a:gd name="T13" fmla="*/ 0 h 168"/>
                  <a:gd name="T14" fmla="*/ 920 w 920"/>
                  <a:gd name="T15" fmla="*/ 168 h 1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0" h="168">
                    <a:moveTo>
                      <a:pt x="240" y="0"/>
                    </a:moveTo>
                    <a:cubicBezTo>
                      <a:pt x="120" y="60"/>
                      <a:pt x="0" y="120"/>
                      <a:pt x="96" y="144"/>
                    </a:cubicBezTo>
                    <a:cubicBezTo>
                      <a:pt x="192" y="168"/>
                      <a:pt x="712" y="168"/>
                      <a:pt x="816" y="144"/>
                    </a:cubicBezTo>
                    <a:cubicBezTo>
                      <a:pt x="920" y="120"/>
                      <a:pt x="736" y="24"/>
                      <a:pt x="720" y="0"/>
                    </a:cubicBezTo>
                  </a:path>
                </a:pathLst>
              </a:custGeom>
              <a:noFill/>
              <a:ln w="9525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0578" name="Rectangle 50"/>
          <p:cNvSpPr>
            <a:spLocks noChangeArrowheads="1"/>
          </p:cNvSpPr>
          <p:nvPr/>
        </p:nvSpPr>
        <p:spPr bwMode="auto">
          <a:xfrm>
            <a:off x="381000" y="942975"/>
            <a:ext cx="8458200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152400"/>
            <a:ext cx="5791200" cy="533400"/>
          </a:xfrm>
        </p:spPr>
        <p:txBody>
          <a:bodyPr/>
          <a:lstStyle/>
          <a:p>
            <a:pPr eaLnBrk="1" hangingPunct="1"/>
            <a:r>
              <a:rPr lang="en-US" sz="3200" smtClean="0"/>
              <a:t>Repeat Graph: Major Challenge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609600" y="685800"/>
            <a:ext cx="826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/>
              <a:t>If the DNA sequence is given, then construction of the repeat graph is a simple exercise.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676400" y="4567238"/>
            <a:ext cx="594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800"/>
              <a:t>However, we don’t have DNA sequence – we only have reads!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0" y="4895850"/>
            <a:ext cx="787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400"/>
              <a:t>Problem: Construct the repeat graph from a collection of reads.</a:t>
            </a: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4572000" y="2971800"/>
            <a:ext cx="438150" cy="701675"/>
            <a:chOff x="2880" y="1286"/>
            <a:chExt cx="276" cy="442"/>
          </a:xfrm>
        </p:grpSpPr>
        <p:sp>
          <p:nvSpPr>
            <p:cNvPr id="112800" name="Line 52"/>
            <p:cNvSpPr>
              <a:spLocks noChangeShapeType="1"/>
            </p:cNvSpPr>
            <p:nvPr/>
          </p:nvSpPr>
          <p:spPr bwMode="auto">
            <a:xfrm>
              <a:off x="2880" y="1344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01" name="Text Box 53"/>
            <p:cNvSpPr txBox="1">
              <a:spLocks noChangeArrowheads="1"/>
            </p:cNvSpPr>
            <p:nvPr/>
          </p:nvSpPr>
          <p:spPr bwMode="auto">
            <a:xfrm>
              <a:off x="2880" y="1286"/>
              <a:ext cx="2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CN" sz="4000" b="1"/>
                <a:t>?</a:t>
              </a:r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57200" y="1676400"/>
            <a:ext cx="8077200" cy="304800"/>
            <a:chOff x="288" y="1056"/>
            <a:chExt cx="5088" cy="192"/>
          </a:xfrm>
        </p:grpSpPr>
        <p:grpSp>
          <p:nvGrpSpPr>
            <p:cNvPr id="112759" name="Group 55"/>
            <p:cNvGrpSpPr>
              <a:grpSpLocks/>
            </p:cNvGrpSpPr>
            <p:nvPr/>
          </p:nvGrpSpPr>
          <p:grpSpPr bwMode="auto">
            <a:xfrm>
              <a:off x="2256" y="1056"/>
              <a:ext cx="360" cy="192"/>
              <a:chOff x="2256" y="912"/>
              <a:chExt cx="360" cy="192"/>
            </a:xfrm>
          </p:grpSpPr>
          <p:sp>
            <p:nvSpPr>
              <p:cNvPr id="112797" name="Line 56"/>
              <p:cNvSpPr>
                <a:spLocks noChangeShapeType="1"/>
              </p:cNvSpPr>
              <p:nvPr/>
            </p:nvSpPr>
            <p:spPr bwMode="auto">
              <a:xfrm>
                <a:off x="2280" y="912"/>
                <a:ext cx="264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8" name="Line 57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360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9" name="Line 58"/>
              <p:cNvSpPr>
                <a:spLocks noChangeShapeType="1"/>
              </p:cNvSpPr>
              <p:nvPr/>
            </p:nvSpPr>
            <p:spPr bwMode="auto">
              <a:xfrm>
                <a:off x="2256" y="1008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0" name="Group 59"/>
            <p:cNvGrpSpPr>
              <a:grpSpLocks/>
            </p:cNvGrpSpPr>
            <p:nvPr/>
          </p:nvGrpSpPr>
          <p:grpSpPr bwMode="auto">
            <a:xfrm>
              <a:off x="288" y="1056"/>
              <a:ext cx="912" cy="192"/>
              <a:chOff x="288" y="672"/>
              <a:chExt cx="912" cy="192"/>
            </a:xfrm>
          </p:grpSpPr>
          <p:sp>
            <p:nvSpPr>
              <p:cNvPr id="112794" name="Line 60"/>
              <p:cNvSpPr>
                <a:spLocks noChangeShapeType="1"/>
              </p:cNvSpPr>
              <p:nvPr/>
            </p:nvSpPr>
            <p:spPr bwMode="auto">
              <a:xfrm>
                <a:off x="288" y="76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5" name="Line 61"/>
              <p:cNvSpPr>
                <a:spLocks noChangeShapeType="1"/>
              </p:cNvSpPr>
              <p:nvPr/>
            </p:nvSpPr>
            <p:spPr bwMode="auto">
              <a:xfrm>
                <a:off x="624" y="672"/>
                <a:ext cx="5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6" name="Line 62"/>
              <p:cNvSpPr>
                <a:spLocks noChangeShapeType="1"/>
              </p:cNvSpPr>
              <p:nvPr/>
            </p:nvSpPr>
            <p:spPr bwMode="auto">
              <a:xfrm>
                <a:off x="864" y="86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1" name="Group 63"/>
            <p:cNvGrpSpPr>
              <a:grpSpLocks/>
            </p:cNvGrpSpPr>
            <p:nvPr/>
          </p:nvGrpSpPr>
          <p:grpSpPr bwMode="auto">
            <a:xfrm>
              <a:off x="1200" y="1056"/>
              <a:ext cx="624" cy="192"/>
              <a:chOff x="1200" y="912"/>
              <a:chExt cx="720" cy="192"/>
            </a:xfrm>
          </p:grpSpPr>
          <p:sp>
            <p:nvSpPr>
              <p:cNvPr id="112789" name="Line 64"/>
              <p:cNvSpPr>
                <a:spLocks noChangeShapeType="1"/>
              </p:cNvSpPr>
              <p:nvPr/>
            </p:nvSpPr>
            <p:spPr bwMode="auto">
              <a:xfrm>
                <a:off x="1200" y="912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0" name="Line 65"/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1" name="Line 66"/>
              <p:cNvSpPr>
                <a:spLocks noChangeShapeType="1"/>
              </p:cNvSpPr>
              <p:nvPr/>
            </p:nvSpPr>
            <p:spPr bwMode="auto">
              <a:xfrm>
                <a:off x="1248" y="1008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2" name="Line 67"/>
              <p:cNvSpPr>
                <a:spLocks noChangeShapeType="1"/>
              </p:cNvSpPr>
              <p:nvPr/>
            </p:nvSpPr>
            <p:spPr bwMode="auto">
              <a:xfrm>
                <a:off x="1632" y="91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3" name="Line 68"/>
              <p:cNvSpPr>
                <a:spLocks noChangeShapeType="1"/>
              </p:cNvSpPr>
              <p:nvPr/>
            </p:nvSpPr>
            <p:spPr bwMode="auto">
              <a:xfrm>
                <a:off x="1776" y="1104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2" name="Group 69"/>
            <p:cNvGrpSpPr>
              <a:grpSpLocks/>
            </p:cNvGrpSpPr>
            <p:nvPr/>
          </p:nvGrpSpPr>
          <p:grpSpPr bwMode="auto">
            <a:xfrm>
              <a:off x="1824" y="1056"/>
              <a:ext cx="432" cy="192"/>
              <a:chOff x="1920" y="672"/>
              <a:chExt cx="576" cy="192"/>
            </a:xfrm>
          </p:grpSpPr>
          <p:sp>
            <p:nvSpPr>
              <p:cNvPr id="112785" name="Line 70"/>
              <p:cNvSpPr>
                <a:spLocks noChangeShapeType="1"/>
              </p:cNvSpPr>
              <p:nvPr/>
            </p:nvSpPr>
            <p:spPr bwMode="auto">
              <a:xfrm>
                <a:off x="1920" y="672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6" name="Line 71"/>
              <p:cNvSpPr>
                <a:spLocks noChangeShapeType="1"/>
              </p:cNvSpPr>
              <p:nvPr/>
            </p:nvSpPr>
            <p:spPr bwMode="auto">
              <a:xfrm>
                <a:off x="1920" y="86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7" name="Line 72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8" name="Line 73"/>
              <p:cNvSpPr>
                <a:spLocks noChangeShapeType="1"/>
              </p:cNvSpPr>
              <p:nvPr/>
            </p:nvSpPr>
            <p:spPr bwMode="auto">
              <a:xfrm>
                <a:off x="2400" y="672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3" name="Group 74"/>
            <p:cNvGrpSpPr>
              <a:grpSpLocks/>
            </p:cNvGrpSpPr>
            <p:nvPr/>
          </p:nvGrpSpPr>
          <p:grpSpPr bwMode="auto">
            <a:xfrm>
              <a:off x="3072" y="1056"/>
              <a:ext cx="720" cy="192"/>
              <a:chOff x="2496" y="912"/>
              <a:chExt cx="720" cy="192"/>
            </a:xfrm>
          </p:grpSpPr>
          <p:sp>
            <p:nvSpPr>
              <p:cNvPr id="112781" name="Line 75"/>
              <p:cNvSpPr>
                <a:spLocks noChangeShapeType="1"/>
              </p:cNvSpPr>
              <p:nvPr/>
            </p:nvSpPr>
            <p:spPr bwMode="auto">
              <a:xfrm>
                <a:off x="2496" y="912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2" name="Line 76"/>
              <p:cNvSpPr>
                <a:spLocks noChangeShapeType="1"/>
              </p:cNvSpPr>
              <p:nvPr/>
            </p:nvSpPr>
            <p:spPr bwMode="auto">
              <a:xfrm>
                <a:off x="2496" y="1008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3" name="Line 77"/>
              <p:cNvSpPr>
                <a:spLocks noChangeShapeType="1"/>
              </p:cNvSpPr>
              <p:nvPr/>
            </p:nvSpPr>
            <p:spPr bwMode="auto">
              <a:xfrm>
                <a:off x="2592" y="1104"/>
                <a:ext cx="5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4" name="Line 78"/>
              <p:cNvSpPr>
                <a:spLocks noChangeShapeType="1"/>
              </p:cNvSpPr>
              <p:nvPr/>
            </p:nvSpPr>
            <p:spPr bwMode="auto">
              <a:xfrm>
                <a:off x="2880" y="100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4" name="Group 79"/>
            <p:cNvGrpSpPr>
              <a:grpSpLocks/>
            </p:cNvGrpSpPr>
            <p:nvPr/>
          </p:nvGrpSpPr>
          <p:grpSpPr bwMode="auto">
            <a:xfrm>
              <a:off x="3792" y="1056"/>
              <a:ext cx="432" cy="192"/>
              <a:chOff x="3792" y="912"/>
              <a:chExt cx="432" cy="192"/>
            </a:xfrm>
          </p:grpSpPr>
          <p:sp>
            <p:nvSpPr>
              <p:cNvPr id="112777" name="Line 80"/>
              <p:cNvSpPr>
                <a:spLocks noChangeShapeType="1"/>
              </p:cNvSpPr>
              <p:nvPr/>
            </p:nvSpPr>
            <p:spPr bwMode="auto">
              <a:xfrm>
                <a:off x="3792" y="1008"/>
                <a:ext cx="216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8" name="Line 81"/>
              <p:cNvSpPr>
                <a:spLocks noChangeShapeType="1"/>
              </p:cNvSpPr>
              <p:nvPr/>
            </p:nvSpPr>
            <p:spPr bwMode="auto">
              <a:xfrm>
                <a:off x="3900" y="912"/>
                <a:ext cx="324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9" name="Line 82"/>
              <p:cNvSpPr>
                <a:spLocks noChangeShapeType="1"/>
              </p:cNvSpPr>
              <p:nvPr/>
            </p:nvSpPr>
            <p:spPr bwMode="auto">
              <a:xfrm>
                <a:off x="4062" y="1104"/>
                <a:ext cx="162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0" name="Line 83"/>
              <p:cNvSpPr>
                <a:spLocks noChangeShapeType="1"/>
              </p:cNvSpPr>
              <p:nvPr/>
            </p:nvSpPr>
            <p:spPr bwMode="auto">
              <a:xfrm>
                <a:off x="4143" y="1008"/>
                <a:ext cx="81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5" name="Group 84"/>
            <p:cNvGrpSpPr>
              <a:grpSpLocks/>
            </p:cNvGrpSpPr>
            <p:nvPr/>
          </p:nvGrpSpPr>
          <p:grpSpPr bwMode="auto">
            <a:xfrm>
              <a:off x="4656" y="1056"/>
              <a:ext cx="720" cy="192"/>
              <a:chOff x="4704" y="672"/>
              <a:chExt cx="816" cy="192"/>
            </a:xfrm>
          </p:grpSpPr>
          <p:sp>
            <p:nvSpPr>
              <p:cNvPr id="112774" name="Line 85"/>
              <p:cNvSpPr>
                <a:spLocks noChangeShapeType="1"/>
              </p:cNvSpPr>
              <p:nvPr/>
            </p:nvSpPr>
            <p:spPr bwMode="auto">
              <a:xfrm>
                <a:off x="4704" y="672"/>
                <a:ext cx="192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5" name="Line 86"/>
              <p:cNvSpPr>
                <a:spLocks noChangeShapeType="1"/>
              </p:cNvSpPr>
              <p:nvPr/>
            </p:nvSpPr>
            <p:spPr bwMode="auto">
              <a:xfrm>
                <a:off x="4704" y="86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6" name="Line 87"/>
              <p:cNvSpPr>
                <a:spLocks noChangeShapeType="1"/>
              </p:cNvSpPr>
              <p:nvPr/>
            </p:nvSpPr>
            <p:spPr bwMode="auto">
              <a:xfrm>
                <a:off x="4896" y="768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6" name="Group 88"/>
            <p:cNvGrpSpPr>
              <a:grpSpLocks/>
            </p:cNvGrpSpPr>
            <p:nvPr/>
          </p:nvGrpSpPr>
          <p:grpSpPr bwMode="auto">
            <a:xfrm>
              <a:off x="2592" y="1056"/>
              <a:ext cx="528" cy="192"/>
              <a:chOff x="2592" y="912"/>
              <a:chExt cx="528" cy="192"/>
            </a:xfrm>
          </p:grpSpPr>
          <p:sp>
            <p:nvSpPr>
              <p:cNvPr id="112771" name="Line 89"/>
              <p:cNvSpPr>
                <a:spLocks noChangeShapeType="1"/>
              </p:cNvSpPr>
              <p:nvPr/>
            </p:nvSpPr>
            <p:spPr bwMode="auto">
              <a:xfrm>
                <a:off x="2664" y="912"/>
                <a:ext cx="264" cy="0"/>
              </a:xfrm>
              <a:prstGeom prst="line">
                <a:avLst/>
              </a:prstGeom>
              <a:noFill/>
              <a:ln w="9525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2" name="Line 90"/>
              <p:cNvSpPr>
                <a:spLocks noChangeShapeType="1"/>
              </p:cNvSpPr>
              <p:nvPr/>
            </p:nvSpPr>
            <p:spPr bwMode="auto">
              <a:xfrm>
                <a:off x="2592" y="1104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3" name="Line 91"/>
              <p:cNvSpPr>
                <a:spLocks noChangeShapeType="1"/>
              </p:cNvSpPr>
              <p:nvPr/>
            </p:nvSpPr>
            <p:spPr bwMode="auto">
              <a:xfrm>
                <a:off x="2640" y="1008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33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67" name="Group 92"/>
            <p:cNvGrpSpPr>
              <a:grpSpLocks/>
            </p:cNvGrpSpPr>
            <p:nvPr/>
          </p:nvGrpSpPr>
          <p:grpSpPr bwMode="auto">
            <a:xfrm>
              <a:off x="4224" y="1056"/>
              <a:ext cx="384" cy="192"/>
              <a:chOff x="4224" y="912"/>
              <a:chExt cx="384" cy="192"/>
            </a:xfrm>
          </p:grpSpPr>
          <p:sp>
            <p:nvSpPr>
              <p:cNvPr id="112768" name="Line 93"/>
              <p:cNvSpPr>
                <a:spLocks noChangeShapeType="1"/>
              </p:cNvSpPr>
              <p:nvPr/>
            </p:nvSpPr>
            <p:spPr bwMode="auto">
              <a:xfrm>
                <a:off x="4242" y="912"/>
                <a:ext cx="193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9" name="Line 94"/>
              <p:cNvSpPr>
                <a:spLocks noChangeShapeType="1"/>
              </p:cNvSpPr>
              <p:nvPr/>
            </p:nvSpPr>
            <p:spPr bwMode="auto">
              <a:xfrm>
                <a:off x="4224" y="1104"/>
                <a:ext cx="264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0" name="Line 95"/>
              <p:cNvSpPr>
                <a:spLocks noChangeShapeType="1"/>
              </p:cNvSpPr>
              <p:nvPr/>
            </p:nvSpPr>
            <p:spPr bwMode="auto">
              <a:xfrm>
                <a:off x="4224" y="1008"/>
                <a:ext cx="384" cy="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202"/>
          <p:cNvGrpSpPr>
            <a:grpSpLocks/>
          </p:cNvGrpSpPr>
          <p:nvPr/>
        </p:nvGrpSpPr>
        <p:grpSpPr bwMode="auto">
          <a:xfrm>
            <a:off x="2247900" y="2438400"/>
            <a:ext cx="6324600" cy="457200"/>
            <a:chOff x="1416" y="1536"/>
            <a:chExt cx="3984" cy="288"/>
          </a:xfrm>
        </p:grpSpPr>
        <p:grpSp>
          <p:nvGrpSpPr>
            <p:cNvPr id="112683" name="Group 97"/>
            <p:cNvGrpSpPr>
              <a:grpSpLocks/>
            </p:cNvGrpSpPr>
            <p:nvPr/>
          </p:nvGrpSpPr>
          <p:grpSpPr bwMode="auto">
            <a:xfrm>
              <a:off x="4776" y="1536"/>
              <a:ext cx="624" cy="192"/>
              <a:chOff x="1248" y="1296"/>
              <a:chExt cx="624" cy="192"/>
            </a:xfrm>
          </p:grpSpPr>
          <p:sp>
            <p:nvSpPr>
              <p:cNvPr id="112754" name="Line 98"/>
              <p:cNvSpPr>
                <a:spLocks noChangeShapeType="1"/>
              </p:cNvSpPr>
              <p:nvPr/>
            </p:nvSpPr>
            <p:spPr bwMode="auto">
              <a:xfrm>
                <a:off x="1248" y="129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5" name="Line 99"/>
              <p:cNvSpPr>
                <a:spLocks noChangeShapeType="1"/>
              </p:cNvSpPr>
              <p:nvPr/>
            </p:nvSpPr>
            <p:spPr bwMode="auto">
              <a:xfrm>
                <a:off x="1344" y="134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6" name="Line 100"/>
              <p:cNvSpPr>
                <a:spLocks noChangeShapeType="1"/>
              </p:cNvSpPr>
              <p:nvPr/>
            </p:nvSpPr>
            <p:spPr bwMode="auto">
              <a:xfrm>
                <a:off x="1440" y="139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7" name="Line 101"/>
              <p:cNvSpPr>
                <a:spLocks noChangeShapeType="1"/>
              </p:cNvSpPr>
              <p:nvPr/>
            </p:nvSpPr>
            <p:spPr bwMode="auto">
              <a:xfrm>
                <a:off x="1536" y="1440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8" name="Line 102"/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684" name="Line 124"/>
            <p:cNvSpPr>
              <a:spLocks noChangeShapeType="1"/>
            </p:cNvSpPr>
            <p:nvPr/>
          </p:nvSpPr>
          <p:spPr bwMode="auto">
            <a:xfrm>
              <a:off x="1416" y="1632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85" name="Line 125"/>
            <p:cNvSpPr>
              <a:spLocks noChangeShapeType="1"/>
            </p:cNvSpPr>
            <p:nvPr/>
          </p:nvSpPr>
          <p:spPr bwMode="auto">
            <a:xfrm>
              <a:off x="1512" y="1680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86" name="Line 126"/>
            <p:cNvSpPr>
              <a:spLocks noChangeShapeType="1"/>
            </p:cNvSpPr>
            <p:nvPr/>
          </p:nvSpPr>
          <p:spPr bwMode="auto">
            <a:xfrm>
              <a:off x="1608" y="1728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687" name="Group 127"/>
            <p:cNvGrpSpPr>
              <a:grpSpLocks/>
            </p:cNvGrpSpPr>
            <p:nvPr/>
          </p:nvGrpSpPr>
          <p:grpSpPr bwMode="auto">
            <a:xfrm>
              <a:off x="1728" y="1776"/>
              <a:ext cx="394" cy="48"/>
              <a:chOff x="1728" y="1776"/>
              <a:chExt cx="394" cy="48"/>
            </a:xfrm>
          </p:grpSpPr>
          <p:sp>
            <p:nvSpPr>
              <p:cNvPr id="112750" name="Line 128"/>
              <p:cNvSpPr>
                <a:spLocks noChangeShapeType="1"/>
              </p:cNvSpPr>
              <p:nvPr/>
            </p:nvSpPr>
            <p:spPr bwMode="auto">
              <a:xfrm>
                <a:off x="1728" y="1776"/>
                <a:ext cx="161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1" name="Line 129"/>
              <p:cNvSpPr>
                <a:spLocks noChangeShapeType="1"/>
              </p:cNvSpPr>
              <p:nvPr/>
            </p:nvSpPr>
            <p:spPr bwMode="auto">
              <a:xfrm>
                <a:off x="1809" y="1824"/>
                <a:ext cx="8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2" name="Line 130"/>
              <p:cNvSpPr>
                <a:spLocks noChangeShapeType="1"/>
              </p:cNvSpPr>
              <p:nvPr/>
            </p:nvSpPr>
            <p:spPr bwMode="auto">
              <a:xfrm>
                <a:off x="1889" y="1776"/>
                <a:ext cx="140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3" name="Line 131"/>
              <p:cNvSpPr>
                <a:spLocks noChangeShapeType="1"/>
              </p:cNvSpPr>
              <p:nvPr/>
            </p:nvSpPr>
            <p:spPr bwMode="auto">
              <a:xfrm>
                <a:off x="1889" y="1824"/>
                <a:ext cx="233" cy="0"/>
              </a:xfrm>
              <a:prstGeom prst="line">
                <a:avLst/>
              </a:pr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688" name="Group 132"/>
            <p:cNvGrpSpPr>
              <a:grpSpLocks/>
            </p:cNvGrpSpPr>
            <p:nvPr/>
          </p:nvGrpSpPr>
          <p:grpSpPr bwMode="auto">
            <a:xfrm>
              <a:off x="1848" y="1536"/>
              <a:ext cx="768" cy="192"/>
              <a:chOff x="1848" y="1536"/>
              <a:chExt cx="768" cy="192"/>
            </a:xfrm>
          </p:grpSpPr>
          <p:grpSp>
            <p:nvGrpSpPr>
              <p:cNvPr id="112741" name="Group 133"/>
              <p:cNvGrpSpPr>
                <a:grpSpLocks/>
              </p:cNvGrpSpPr>
              <p:nvPr/>
            </p:nvGrpSpPr>
            <p:grpSpPr bwMode="auto">
              <a:xfrm>
                <a:off x="1848" y="1536"/>
                <a:ext cx="432" cy="96"/>
                <a:chOff x="1872" y="1296"/>
                <a:chExt cx="432" cy="96"/>
              </a:xfrm>
            </p:grpSpPr>
            <p:sp>
              <p:nvSpPr>
                <p:cNvPr id="112747" name="Line 134"/>
                <p:cNvSpPr>
                  <a:spLocks noChangeShapeType="1"/>
                </p:cNvSpPr>
                <p:nvPr/>
              </p:nvSpPr>
              <p:spPr bwMode="auto">
                <a:xfrm>
                  <a:off x="1872" y="129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48" name="Line 135"/>
                <p:cNvSpPr>
                  <a:spLocks noChangeShapeType="1"/>
                </p:cNvSpPr>
                <p:nvPr/>
              </p:nvSpPr>
              <p:spPr bwMode="auto">
                <a:xfrm>
                  <a:off x="1968" y="134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49" name="Line 136"/>
                <p:cNvSpPr>
                  <a:spLocks noChangeShapeType="1"/>
                </p:cNvSpPr>
                <p:nvPr/>
              </p:nvSpPr>
              <p:spPr bwMode="auto">
                <a:xfrm>
                  <a:off x="2064" y="139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742" name="Group 137"/>
              <p:cNvGrpSpPr>
                <a:grpSpLocks/>
              </p:cNvGrpSpPr>
              <p:nvPr/>
            </p:nvGrpSpPr>
            <p:grpSpPr bwMode="auto">
              <a:xfrm>
                <a:off x="2160" y="1680"/>
                <a:ext cx="456" cy="48"/>
                <a:chOff x="2160" y="1680"/>
                <a:chExt cx="456" cy="48"/>
              </a:xfrm>
            </p:grpSpPr>
            <p:sp>
              <p:nvSpPr>
                <p:cNvPr id="112743" name="Line 138"/>
                <p:cNvSpPr>
                  <a:spLocks noChangeShapeType="1"/>
                </p:cNvSpPr>
                <p:nvPr/>
              </p:nvSpPr>
              <p:spPr bwMode="auto">
                <a:xfrm>
                  <a:off x="2160" y="1728"/>
                  <a:ext cx="168" cy="0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44" name="Line 139"/>
                <p:cNvSpPr>
                  <a:spLocks noChangeShapeType="1"/>
                </p:cNvSpPr>
                <p:nvPr/>
              </p:nvSpPr>
              <p:spPr bwMode="auto">
                <a:xfrm>
                  <a:off x="2256" y="1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45" name="Line 140"/>
                <p:cNvSpPr>
                  <a:spLocks noChangeShapeType="1"/>
                </p:cNvSpPr>
                <p:nvPr/>
              </p:nvSpPr>
              <p:spPr bwMode="auto">
                <a:xfrm>
                  <a:off x="2352" y="1680"/>
                  <a:ext cx="264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46" name="Line 141"/>
                <p:cNvSpPr>
                  <a:spLocks noChangeShapeType="1"/>
                </p:cNvSpPr>
                <p:nvPr/>
              </p:nvSpPr>
              <p:spPr bwMode="auto">
                <a:xfrm>
                  <a:off x="2328" y="1728"/>
                  <a:ext cx="12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689" name="Group 142"/>
            <p:cNvGrpSpPr>
              <a:grpSpLocks/>
            </p:cNvGrpSpPr>
            <p:nvPr/>
          </p:nvGrpSpPr>
          <p:grpSpPr bwMode="auto">
            <a:xfrm>
              <a:off x="2328" y="1536"/>
              <a:ext cx="696" cy="192"/>
              <a:chOff x="2328" y="1536"/>
              <a:chExt cx="696" cy="192"/>
            </a:xfrm>
          </p:grpSpPr>
          <p:grpSp>
            <p:nvGrpSpPr>
              <p:cNvPr id="112732" name="Group 143"/>
              <p:cNvGrpSpPr>
                <a:grpSpLocks/>
              </p:cNvGrpSpPr>
              <p:nvPr/>
            </p:nvGrpSpPr>
            <p:grpSpPr bwMode="auto">
              <a:xfrm>
                <a:off x="2328" y="1536"/>
                <a:ext cx="432" cy="96"/>
                <a:chOff x="2352" y="1296"/>
                <a:chExt cx="432" cy="96"/>
              </a:xfrm>
            </p:grpSpPr>
            <p:sp>
              <p:nvSpPr>
                <p:cNvPr id="112738" name="Line 144"/>
                <p:cNvSpPr>
                  <a:spLocks noChangeShapeType="1"/>
                </p:cNvSpPr>
                <p:nvPr/>
              </p:nvSpPr>
              <p:spPr bwMode="auto">
                <a:xfrm>
                  <a:off x="2352" y="129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39" name="Line 145"/>
                <p:cNvSpPr>
                  <a:spLocks noChangeShapeType="1"/>
                </p:cNvSpPr>
                <p:nvPr/>
              </p:nvSpPr>
              <p:spPr bwMode="auto">
                <a:xfrm>
                  <a:off x="2448" y="134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40" name="Line 146"/>
                <p:cNvSpPr>
                  <a:spLocks noChangeShapeType="1"/>
                </p:cNvSpPr>
                <p:nvPr/>
              </p:nvSpPr>
              <p:spPr bwMode="auto">
                <a:xfrm>
                  <a:off x="2544" y="139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733" name="Group 147"/>
              <p:cNvGrpSpPr>
                <a:grpSpLocks/>
              </p:cNvGrpSpPr>
              <p:nvPr/>
            </p:nvGrpSpPr>
            <p:grpSpPr bwMode="auto">
              <a:xfrm>
                <a:off x="2640" y="1680"/>
                <a:ext cx="384" cy="48"/>
                <a:chOff x="2640" y="1680"/>
                <a:chExt cx="420" cy="48"/>
              </a:xfrm>
            </p:grpSpPr>
            <p:sp>
              <p:nvSpPr>
                <p:cNvPr id="112734" name="Line 148"/>
                <p:cNvSpPr>
                  <a:spLocks noChangeShapeType="1"/>
                </p:cNvSpPr>
                <p:nvPr/>
              </p:nvSpPr>
              <p:spPr bwMode="auto">
                <a:xfrm>
                  <a:off x="2640" y="1728"/>
                  <a:ext cx="168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35" name="Line 1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36" name="Line 150"/>
                <p:cNvSpPr>
                  <a:spLocks noChangeShapeType="1"/>
                </p:cNvSpPr>
                <p:nvPr/>
              </p:nvSpPr>
              <p:spPr bwMode="auto">
                <a:xfrm>
                  <a:off x="2784" y="1680"/>
                  <a:ext cx="276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37" name="Line 151"/>
                <p:cNvSpPr>
                  <a:spLocks noChangeShapeType="1"/>
                </p:cNvSpPr>
                <p:nvPr/>
              </p:nvSpPr>
              <p:spPr bwMode="auto">
                <a:xfrm>
                  <a:off x="2724" y="1728"/>
                  <a:ext cx="120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690" name="Group 152"/>
            <p:cNvGrpSpPr>
              <a:grpSpLocks/>
            </p:cNvGrpSpPr>
            <p:nvPr/>
          </p:nvGrpSpPr>
          <p:grpSpPr bwMode="auto">
            <a:xfrm>
              <a:off x="2760" y="1536"/>
              <a:ext cx="632" cy="240"/>
              <a:chOff x="2760" y="1536"/>
              <a:chExt cx="632" cy="240"/>
            </a:xfrm>
          </p:grpSpPr>
          <p:grpSp>
            <p:nvGrpSpPr>
              <p:cNvPr id="112723" name="Group 153"/>
              <p:cNvGrpSpPr>
                <a:grpSpLocks/>
              </p:cNvGrpSpPr>
              <p:nvPr/>
            </p:nvGrpSpPr>
            <p:grpSpPr bwMode="auto">
              <a:xfrm>
                <a:off x="2760" y="1536"/>
                <a:ext cx="432" cy="96"/>
                <a:chOff x="2352" y="1296"/>
                <a:chExt cx="432" cy="96"/>
              </a:xfrm>
            </p:grpSpPr>
            <p:sp>
              <p:nvSpPr>
                <p:cNvPr id="112729" name="Line 154"/>
                <p:cNvSpPr>
                  <a:spLocks noChangeShapeType="1"/>
                </p:cNvSpPr>
                <p:nvPr/>
              </p:nvSpPr>
              <p:spPr bwMode="auto">
                <a:xfrm>
                  <a:off x="2352" y="129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30" name="Line 155"/>
                <p:cNvSpPr>
                  <a:spLocks noChangeShapeType="1"/>
                </p:cNvSpPr>
                <p:nvPr/>
              </p:nvSpPr>
              <p:spPr bwMode="auto">
                <a:xfrm>
                  <a:off x="2448" y="134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31" name="Line 156"/>
                <p:cNvSpPr>
                  <a:spLocks noChangeShapeType="1"/>
                </p:cNvSpPr>
                <p:nvPr/>
              </p:nvSpPr>
              <p:spPr bwMode="auto">
                <a:xfrm>
                  <a:off x="2544" y="139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724" name="Group 157"/>
              <p:cNvGrpSpPr>
                <a:grpSpLocks/>
              </p:cNvGrpSpPr>
              <p:nvPr/>
            </p:nvGrpSpPr>
            <p:grpSpPr bwMode="auto">
              <a:xfrm>
                <a:off x="3024" y="1728"/>
                <a:ext cx="368" cy="48"/>
                <a:chOff x="3072" y="1680"/>
                <a:chExt cx="368" cy="48"/>
              </a:xfrm>
            </p:grpSpPr>
            <p:sp>
              <p:nvSpPr>
                <p:cNvPr id="112725" name="Line 158"/>
                <p:cNvSpPr>
                  <a:spLocks noChangeShapeType="1"/>
                </p:cNvSpPr>
                <p:nvPr/>
              </p:nvSpPr>
              <p:spPr bwMode="auto">
                <a:xfrm>
                  <a:off x="3072" y="1680"/>
                  <a:ext cx="212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26" name="Line 159"/>
                <p:cNvSpPr>
                  <a:spLocks noChangeShapeType="1"/>
                </p:cNvSpPr>
                <p:nvPr/>
              </p:nvSpPr>
              <p:spPr bwMode="auto">
                <a:xfrm>
                  <a:off x="3295" y="1680"/>
                  <a:ext cx="61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27" name="Line 160"/>
                <p:cNvSpPr>
                  <a:spLocks noChangeShapeType="1"/>
                </p:cNvSpPr>
                <p:nvPr/>
              </p:nvSpPr>
              <p:spPr bwMode="auto">
                <a:xfrm>
                  <a:off x="3168" y="1728"/>
                  <a:ext cx="124" cy="0"/>
                </a:xfrm>
                <a:prstGeom prst="line">
                  <a:avLst/>
                </a:prstGeom>
                <a:noFill/>
                <a:ln w="9525">
                  <a:solidFill>
                    <a:srgbClr val="33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28" name="Line 161"/>
                <p:cNvSpPr>
                  <a:spLocks noChangeShapeType="1"/>
                </p:cNvSpPr>
                <p:nvPr/>
              </p:nvSpPr>
              <p:spPr bwMode="auto">
                <a:xfrm>
                  <a:off x="3303" y="1728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691" name="Group 162"/>
            <p:cNvGrpSpPr>
              <a:grpSpLocks/>
            </p:cNvGrpSpPr>
            <p:nvPr/>
          </p:nvGrpSpPr>
          <p:grpSpPr bwMode="auto">
            <a:xfrm>
              <a:off x="3240" y="1536"/>
              <a:ext cx="936" cy="288"/>
              <a:chOff x="3240" y="1536"/>
              <a:chExt cx="936" cy="288"/>
            </a:xfrm>
          </p:grpSpPr>
          <p:grpSp>
            <p:nvGrpSpPr>
              <p:cNvPr id="112712" name="Group 163"/>
              <p:cNvGrpSpPr>
                <a:grpSpLocks/>
              </p:cNvGrpSpPr>
              <p:nvPr/>
            </p:nvGrpSpPr>
            <p:grpSpPr bwMode="auto">
              <a:xfrm>
                <a:off x="3240" y="1536"/>
                <a:ext cx="624" cy="192"/>
                <a:chOff x="1248" y="1296"/>
                <a:chExt cx="624" cy="192"/>
              </a:xfrm>
            </p:grpSpPr>
            <p:sp>
              <p:nvSpPr>
                <p:cNvPr id="112718" name="Line 164"/>
                <p:cNvSpPr>
                  <a:spLocks noChangeShapeType="1"/>
                </p:cNvSpPr>
                <p:nvPr/>
              </p:nvSpPr>
              <p:spPr bwMode="auto">
                <a:xfrm>
                  <a:off x="1248" y="129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19" name="Line 165"/>
                <p:cNvSpPr>
                  <a:spLocks noChangeShapeType="1"/>
                </p:cNvSpPr>
                <p:nvPr/>
              </p:nvSpPr>
              <p:spPr bwMode="auto">
                <a:xfrm>
                  <a:off x="1344" y="134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20" name="Line 166"/>
                <p:cNvSpPr>
                  <a:spLocks noChangeShapeType="1"/>
                </p:cNvSpPr>
                <p:nvPr/>
              </p:nvSpPr>
              <p:spPr bwMode="auto">
                <a:xfrm>
                  <a:off x="1440" y="139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21" name="Line 167"/>
                <p:cNvSpPr>
                  <a:spLocks noChangeShapeType="1"/>
                </p:cNvSpPr>
                <p:nvPr/>
              </p:nvSpPr>
              <p:spPr bwMode="auto">
                <a:xfrm>
                  <a:off x="1536" y="144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22" name="Line 168"/>
                <p:cNvSpPr>
                  <a:spLocks noChangeShapeType="1"/>
                </p:cNvSpPr>
                <p:nvPr/>
              </p:nvSpPr>
              <p:spPr bwMode="auto">
                <a:xfrm>
                  <a:off x="1632" y="1488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713" name="Group 169"/>
              <p:cNvGrpSpPr>
                <a:grpSpLocks/>
              </p:cNvGrpSpPr>
              <p:nvPr/>
            </p:nvGrpSpPr>
            <p:grpSpPr bwMode="auto">
              <a:xfrm>
                <a:off x="3782" y="1776"/>
                <a:ext cx="394" cy="48"/>
                <a:chOff x="3782" y="1776"/>
                <a:chExt cx="394" cy="48"/>
              </a:xfrm>
            </p:grpSpPr>
            <p:sp>
              <p:nvSpPr>
                <p:cNvPr id="112714" name="Line 170"/>
                <p:cNvSpPr>
                  <a:spLocks noChangeShapeType="1"/>
                </p:cNvSpPr>
                <p:nvPr/>
              </p:nvSpPr>
              <p:spPr bwMode="auto">
                <a:xfrm>
                  <a:off x="3782" y="1776"/>
                  <a:ext cx="161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15" name="Line 171"/>
                <p:cNvSpPr>
                  <a:spLocks noChangeShapeType="1"/>
                </p:cNvSpPr>
                <p:nvPr/>
              </p:nvSpPr>
              <p:spPr bwMode="auto">
                <a:xfrm>
                  <a:off x="3863" y="1824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16" name="Line 172"/>
                <p:cNvSpPr>
                  <a:spLocks noChangeShapeType="1"/>
                </p:cNvSpPr>
                <p:nvPr/>
              </p:nvSpPr>
              <p:spPr bwMode="auto">
                <a:xfrm>
                  <a:off x="3943" y="1776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17" name="Line 173"/>
                <p:cNvSpPr>
                  <a:spLocks noChangeShapeType="1"/>
                </p:cNvSpPr>
                <p:nvPr/>
              </p:nvSpPr>
              <p:spPr bwMode="auto">
                <a:xfrm>
                  <a:off x="3943" y="1824"/>
                  <a:ext cx="233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692" name="Group 174"/>
            <p:cNvGrpSpPr>
              <a:grpSpLocks/>
            </p:cNvGrpSpPr>
            <p:nvPr/>
          </p:nvGrpSpPr>
          <p:grpSpPr bwMode="auto">
            <a:xfrm>
              <a:off x="3816" y="1536"/>
              <a:ext cx="744" cy="192"/>
              <a:chOff x="3816" y="1536"/>
              <a:chExt cx="744" cy="192"/>
            </a:xfrm>
          </p:grpSpPr>
          <p:grpSp>
            <p:nvGrpSpPr>
              <p:cNvPr id="112703" name="Group 175"/>
              <p:cNvGrpSpPr>
                <a:grpSpLocks/>
              </p:cNvGrpSpPr>
              <p:nvPr/>
            </p:nvGrpSpPr>
            <p:grpSpPr bwMode="auto">
              <a:xfrm>
                <a:off x="3816" y="1536"/>
                <a:ext cx="432" cy="96"/>
                <a:chOff x="3840" y="1296"/>
                <a:chExt cx="432" cy="96"/>
              </a:xfrm>
            </p:grpSpPr>
            <p:sp>
              <p:nvSpPr>
                <p:cNvPr id="112709" name="Line 176"/>
                <p:cNvSpPr>
                  <a:spLocks noChangeShapeType="1"/>
                </p:cNvSpPr>
                <p:nvPr/>
              </p:nvSpPr>
              <p:spPr bwMode="auto">
                <a:xfrm>
                  <a:off x="3840" y="129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10" name="Line 177"/>
                <p:cNvSpPr>
                  <a:spLocks noChangeShapeType="1"/>
                </p:cNvSpPr>
                <p:nvPr/>
              </p:nvSpPr>
              <p:spPr bwMode="auto">
                <a:xfrm>
                  <a:off x="3936" y="134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11" name="Line 178"/>
                <p:cNvSpPr>
                  <a:spLocks noChangeShapeType="1"/>
                </p:cNvSpPr>
                <p:nvPr/>
              </p:nvSpPr>
              <p:spPr bwMode="auto">
                <a:xfrm>
                  <a:off x="4032" y="139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704" name="Group 179"/>
              <p:cNvGrpSpPr>
                <a:grpSpLocks/>
              </p:cNvGrpSpPr>
              <p:nvPr/>
            </p:nvGrpSpPr>
            <p:grpSpPr bwMode="auto">
              <a:xfrm>
                <a:off x="4176" y="1680"/>
                <a:ext cx="384" cy="48"/>
                <a:chOff x="4176" y="1680"/>
                <a:chExt cx="384" cy="48"/>
              </a:xfrm>
            </p:grpSpPr>
            <p:sp>
              <p:nvSpPr>
                <p:cNvPr id="112705" name="Line 180"/>
                <p:cNvSpPr>
                  <a:spLocks noChangeShapeType="1"/>
                </p:cNvSpPr>
                <p:nvPr/>
              </p:nvSpPr>
              <p:spPr bwMode="auto">
                <a:xfrm>
                  <a:off x="4176" y="1680"/>
                  <a:ext cx="161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06" name="Line 181"/>
                <p:cNvSpPr>
                  <a:spLocks noChangeShapeType="1"/>
                </p:cNvSpPr>
                <p:nvPr/>
              </p:nvSpPr>
              <p:spPr bwMode="auto">
                <a:xfrm>
                  <a:off x="4257" y="1728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07" name="Line 182"/>
                <p:cNvSpPr>
                  <a:spLocks noChangeShapeType="1"/>
                </p:cNvSpPr>
                <p:nvPr/>
              </p:nvSpPr>
              <p:spPr bwMode="auto">
                <a:xfrm>
                  <a:off x="4337" y="1680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08" name="Line 183"/>
                <p:cNvSpPr>
                  <a:spLocks noChangeShapeType="1"/>
                </p:cNvSpPr>
                <p:nvPr/>
              </p:nvSpPr>
              <p:spPr bwMode="auto">
                <a:xfrm>
                  <a:off x="4337" y="1728"/>
                  <a:ext cx="223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2693" name="Group 184"/>
            <p:cNvGrpSpPr>
              <a:grpSpLocks/>
            </p:cNvGrpSpPr>
            <p:nvPr/>
          </p:nvGrpSpPr>
          <p:grpSpPr bwMode="auto">
            <a:xfrm>
              <a:off x="4296" y="1536"/>
              <a:ext cx="696" cy="288"/>
              <a:chOff x="4296" y="1536"/>
              <a:chExt cx="696" cy="288"/>
            </a:xfrm>
          </p:grpSpPr>
          <p:grpSp>
            <p:nvGrpSpPr>
              <p:cNvPr id="112694" name="Group 185"/>
              <p:cNvGrpSpPr>
                <a:grpSpLocks/>
              </p:cNvGrpSpPr>
              <p:nvPr/>
            </p:nvGrpSpPr>
            <p:grpSpPr bwMode="auto">
              <a:xfrm>
                <a:off x="4296" y="1536"/>
                <a:ext cx="432" cy="96"/>
                <a:chOff x="3840" y="1296"/>
                <a:chExt cx="432" cy="96"/>
              </a:xfrm>
            </p:grpSpPr>
            <p:sp>
              <p:nvSpPr>
                <p:cNvPr id="112700" name="Line 186"/>
                <p:cNvSpPr>
                  <a:spLocks noChangeShapeType="1"/>
                </p:cNvSpPr>
                <p:nvPr/>
              </p:nvSpPr>
              <p:spPr bwMode="auto">
                <a:xfrm>
                  <a:off x="3840" y="129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01" name="Line 187"/>
                <p:cNvSpPr>
                  <a:spLocks noChangeShapeType="1"/>
                </p:cNvSpPr>
                <p:nvPr/>
              </p:nvSpPr>
              <p:spPr bwMode="auto">
                <a:xfrm>
                  <a:off x="3936" y="134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702" name="Line 188"/>
                <p:cNvSpPr>
                  <a:spLocks noChangeShapeType="1"/>
                </p:cNvSpPr>
                <p:nvPr/>
              </p:nvSpPr>
              <p:spPr bwMode="auto">
                <a:xfrm>
                  <a:off x="4032" y="139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695" name="Group 189"/>
              <p:cNvGrpSpPr>
                <a:grpSpLocks/>
              </p:cNvGrpSpPr>
              <p:nvPr/>
            </p:nvGrpSpPr>
            <p:grpSpPr bwMode="auto">
              <a:xfrm>
                <a:off x="4608" y="1776"/>
                <a:ext cx="384" cy="48"/>
                <a:chOff x="4608" y="1776"/>
                <a:chExt cx="384" cy="48"/>
              </a:xfrm>
            </p:grpSpPr>
            <p:sp>
              <p:nvSpPr>
                <p:cNvPr id="112696" name="Line 190"/>
                <p:cNvSpPr>
                  <a:spLocks noChangeShapeType="1"/>
                </p:cNvSpPr>
                <p:nvPr/>
              </p:nvSpPr>
              <p:spPr bwMode="auto">
                <a:xfrm>
                  <a:off x="4608" y="1776"/>
                  <a:ext cx="161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97" name="Line 191"/>
                <p:cNvSpPr>
                  <a:spLocks noChangeShapeType="1"/>
                </p:cNvSpPr>
                <p:nvPr/>
              </p:nvSpPr>
              <p:spPr bwMode="auto">
                <a:xfrm>
                  <a:off x="4689" y="1824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rgbClr val="8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98" name="Line 192"/>
                <p:cNvSpPr>
                  <a:spLocks noChangeShapeType="1"/>
                </p:cNvSpPr>
                <p:nvPr/>
              </p:nvSpPr>
              <p:spPr bwMode="auto">
                <a:xfrm>
                  <a:off x="4769" y="1776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99" name="Line 193"/>
                <p:cNvSpPr>
                  <a:spLocks noChangeShapeType="1"/>
                </p:cNvSpPr>
                <p:nvPr/>
              </p:nvSpPr>
              <p:spPr bwMode="auto">
                <a:xfrm>
                  <a:off x="4769" y="1824"/>
                  <a:ext cx="223" cy="0"/>
                </a:xfrm>
                <a:prstGeom prst="line">
                  <a:avLst/>
                </a:prstGeom>
                <a:no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3672" name="Group 214"/>
          <p:cNvGrpSpPr>
            <a:grpSpLocks/>
          </p:cNvGrpSpPr>
          <p:nvPr/>
        </p:nvGrpSpPr>
        <p:grpSpPr bwMode="auto">
          <a:xfrm>
            <a:off x="1390650" y="2133600"/>
            <a:ext cx="1123950" cy="381000"/>
            <a:chOff x="876" y="1344"/>
            <a:chExt cx="708" cy="240"/>
          </a:xfrm>
        </p:grpSpPr>
        <p:grpSp>
          <p:nvGrpSpPr>
            <p:cNvPr id="112672" name="Group 201"/>
            <p:cNvGrpSpPr>
              <a:grpSpLocks/>
            </p:cNvGrpSpPr>
            <p:nvPr/>
          </p:nvGrpSpPr>
          <p:grpSpPr bwMode="auto">
            <a:xfrm>
              <a:off x="1248" y="1536"/>
              <a:ext cx="336" cy="48"/>
              <a:chOff x="1224" y="1536"/>
              <a:chExt cx="336" cy="48"/>
            </a:xfrm>
          </p:grpSpPr>
          <p:sp>
            <p:nvSpPr>
              <p:cNvPr id="112681" name="Line 122"/>
              <p:cNvSpPr>
                <a:spLocks noChangeShapeType="1"/>
              </p:cNvSpPr>
              <p:nvPr/>
            </p:nvSpPr>
            <p:spPr bwMode="auto">
              <a:xfrm>
                <a:off x="1224" y="153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82" name="Line 123"/>
              <p:cNvSpPr>
                <a:spLocks noChangeShapeType="1"/>
              </p:cNvSpPr>
              <p:nvPr/>
            </p:nvSpPr>
            <p:spPr bwMode="auto">
              <a:xfrm>
                <a:off x="1320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673" name="Line 205"/>
            <p:cNvSpPr>
              <a:spLocks noChangeShapeType="1"/>
            </p:cNvSpPr>
            <p:nvPr/>
          </p:nvSpPr>
          <p:spPr bwMode="auto">
            <a:xfrm>
              <a:off x="876" y="134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74" name="Line 206"/>
            <p:cNvSpPr>
              <a:spLocks noChangeShapeType="1"/>
            </p:cNvSpPr>
            <p:nvPr/>
          </p:nvSpPr>
          <p:spPr bwMode="auto">
            <a:xfrm>
              <a:off x="936" y="139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675" name="Group 207"/>
            <p:cNvGrpSpPr>
              <a:grpSpLocks/>
            </p:cNvGrpSpPr>
            <p:nvPr/>
          </p:nvGrpSpPr>
          <p:grpSpPr bwMode="auto">
            <a:xfrm>
              <a:off x="1008" y="1452"/>
              <a:ext cx="284" cy="0"/>
              <a:chOff x="1468" y="2016"/>
              <a:chExt cx="284" cy="0"/>
            </a:xfrm>
          </p:grpSpPr>
          <p:sp>
            <p:nvSpPr>
              <p:cNvPr id="112679" name="Line 208"/>
              <p:cNvSpPr>
                <a:spLocks noChangeShapeType="1"/>
              </p:cNvSpPr>
              <p:nvPr/>
            </p:nvSpPr>
            <p:spPr bwMode="auto">
              <a:xfrm>
                <a:off x="1468" y="2016"/>
                <a:ext cx="2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80" name="Line 209"/>
              <p:cNvSpPr>
                <a:spLocks noChangeShapeType="1"/>
              </p:cNvSpPr>
              <p:nvPr/>
            </p:nvSpPr>
            <p:spPr bwMode="auto">
              <a:xfrm>
                <a:off x="1691" y="2016"/>
                <a:ext cx="61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676" name="Group 210"/>
            <p:cNvGrpSpPr>
              <a:grpSpLocks/>
            </p:cNvGrpSpPr>
            <p:nvPr/>
          </p:nvGrpSpPr>
          <p:grpSpPr bwMode="auto">
            <a:xfrm>
              <a:off x="1104" y="1500"/>
              <a:ext cx="272" cy="0"/>
              <a:chOff x="1556" y="2208"/>
              <a:chExt cx="272" cy="0"/>
            </a:xfrm>
          </p:grpSpPr>
          <p:sp>
            <p:nvSpPr>
              <p:cNvPr id="112677" name="Line 211"/>
              <p:cNvSpPr>
                <a:spLocks noChangeShapeType="1"/>
              </p:cNvSpPr>
              <p:nvPr/>
            </p:nvSpPr>
            <p:spPr bwMode="auto">
              <a:xfrm>
                <a:off x="1556" y="2208"/>
                <a:ext cx="1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78" name="Line 212"/>
              <p:cNvSpPr>
                <a:spLocks noChangeShapeType="1"/>
              </p:cNvSpPr>
              <p:nvPr/>
            </p:nvSpPr>
            <p:spPr bwMode="auto">
              <a:xfrm>
                <a:off x="1691" y="2208"/>
                <a:ext cx="1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3676" name="Group 221"/>
          <p:cNvGrpSpPr>
            <a:grpSpLocks/>
          </p:cNvGrpSpPr>
          <p:nvPr/>
        </p:nvGrpSpPr>
        <p:grpSpPr bwMode="auto">
          <a:xfrm>
            <a:off x="1028700" y="2647950"/>
            <a:ext cx="1098550" cy="419100"/>
            <a:chOff x="648" y="1668"/>
            <a:chExt cx="692" cy="264"/>
          </a:xfrm>
        </p:grpSpPr>
        <p:grpSp>
          <p:nvGrpSpPr>
            <p:cNvPr id="112661" name="Group 199"/>
            <p:cNvGrpSpPr>
              <a:grpSpLocks/>
            </p:cNvGrpSpPr>
            <p:nvPr/>
          </p:nvGrpSpPr>
          <p:grpSpPr bwMode="auto">
            <a:xfrm>
              <a:off x="744" y="1728"/>
              <a:ext cx="596" cy="204"/>
              <a:chOff x="744" y="1728"/>
              <a:chExt cx="596" cy="204"/>
            </a:xfrm>
          </p:grpSpPr>
          <p:sp>
            <p:nvSpPr>
              <p:cNvPr id="112663" name="Line 109"/>
              <p:cNvSpPr>
                <a:spLocks noChangeShapeType="1"/>
              </p:cNvSpPr>
              <p:nvPr/>
            </p:nvSpPr>
            <p:spPr bwMode="auto">
              <a:xfrm>
                <a:off x="744" y="172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64" name="Line 110"/>
              <p:cNvSpPr>
                <a:spLocks noChangeShapeType="1"/>
              </p:cNvSpPr>
              <p:nvPr/>
            </p:nvSpPr>
            <p:spPr bwMode="auto">
              <a:xfrm>
                <a:off x="840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65" name="Line 111"/>
              <p:cNvSpPr>
                <a:spLocks noChangeShapeType="1"/>
              </p:cNvSpPr>
              <p:nvPr/>
            </p:nvSpPr>
            <p:spPr bwMode="auto">
              <a:xfrm>
                <a:off x="90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2666" name="Group 114"/>
              <p:cNvGrpSpPr>
                <a:grpSpLocks/>
              </p:cNvGrpSpPr>
              <p:nvPr/>
            </p:nvGrpSpPr>
            <p:grpSpPr bwMode="auto">
              <a:xfrm>
                <a:off x="972" y="1884"/>
                <a:ext cx="284" cy="0"/>
                <a:chOff x="1468" y="2016"/>
                <a:chExt cx="284" cy="0"/>
              </a:xfrm>
            </p:grpSpPr>
            <p:sp>
              <p:nvSpPr>
                <p:cNvPr id="112670" name="Line 115"/>
                <p:cNvSpPr>
                  <a:spLocks noChangeShapeType="1"/>
                </p:cNvSpPr>
                <p:nvPr/>
              </p:nvSpPr>
              <p:spPr bwMode="auto">
                <a:xfrm>
                  <a:off x="1468" y="2016"/>
                  <a:ext cx="2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71" name="Line 116"/>
                <p:cNvSpPr>
                  <a:spLocks noChangeShapeType="1"/>
                </p:cNvSpPr>
                <p:nvPr/>
              </p:nvSpPr>
              <p:spPr bwMode="auto">
                <a:xfrm>
                  <a:off x="1691" y="2016"/>
                  <a:ext cx="61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2667" name="Group 117"/>
              <p:cNvGrpSpPr>
                <a:grpSpLocks/>
              </p:cNvGrpSpPr>
              <p:nvPr/>
            </p:nvGrpSpPr>
            <p:grpSpPr bwMode="auto">
              <a:xfrm>
                <a:off x="1068" y="1932"/>
                <a:ext cx="272" cy="0"/>
                <a:chOff x="1556" y="2208"/>
                <a:chExt cx="272" cy="0"/>
              </a:xfrm>
            </p:grpSpPr>
            <p:sp>
              <p:nvSpPr>
                <p:cNvPr id="112668" name="Line 118"/>
                <p:cNvSpPr>
                  <a:spLocks noChangeShapeType="1"/>
                </p:cNvSpPr>
                <p:nvPr/>
              </p:nvSpPr>
              <p:spPr bwMode="auto">
                <a:xfrm>
                  <a:off x="1556" y="2208"/>
                  <a:ext cx="1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69" name="Line 119"/>
                <p:cNvSpPr>
                  <a:spLocks noChangeShapeType="1"/>
                </p:cNvSpPr>
                <p:nvPr/>
              </p:nvSpPr>
              <p:spPr bwMode="auto">
                <a:xfrm>
                  <a:off x="1691" y="2208"/>
                  <a:ext cx="137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2662" name="Line 218"/>
            <p:cNvSpPr>
              <a:spLocks noChangeShapeType="1"/>
            </p:cNvSpPr>
            <p:nvPr/>
          </p:nvSpPr>
          <p:spPr bwMode="auto">
            <a:xfrm>
              <a:off x="648" y="166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685" name="Group 220"/>
          <p:cNvGrpSpPr>
            <a:grpSpLocks/>
          </p:cNvGrpSpPr>
          <p:nvPr/>
        </p:nvGrpSpPr>
        <p:grpSpPr bwMode="auto">
          <a:xfrm>
            <a:off x="571500" y="2171700"/>
            <a:ext cx="990600" cy="323850"/>
            <a:chOff x="360" y="1356"/>
            <a:chExt cx="624" cy="204"/>
          </a:xfrm>
        </p:grpSpPr>
        <p:grpSp>
          <p:nvGrpSpPr>
            <p:cNvPr id="112655" name="Group 200"/>
            <p:cNvGrpSpPr>
              <a:grpSpLocks/>
            </p:cNvGrpSpPr>
            <p:nvPr/>
          </p:nvGrpSpPr>
          <p:grpSpPr bwMode="auto">
            <a:xfrm>
              <a:off x="360" y="1356"/>
              <a:ext cx="528" cy="144"/>
              <a:chOff x="360" y="1536"/>
              <a:chExt cx="528" cy="144"/>
            </a:xfrm>
          </p:grpSpPr>
          <p:sp>
            <p:nvSpPr>
              <p:cNvPr id="112657" name="Line 105"/>
              <p:cNvSpPr>
                <a:spLocks noChangeShapeType="1"/>
              </p:cNvSpPr>
              <p:nvPr/>
            </p:nvSpPr>
            <p:spPr bwMode="auto">
              <a:xfrm>
                <a:off x="360" y="153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58" name="Line 106"/>
              <p:cNvSpPr>
                <a:spLocks noChangeShapeType="1"/>
              </p:cNvSpPr>
              <p:nvPr/>
            </p:nvSpPr>
            <p:spPr bwMode="auto">
              <a:xfrm>
                <a:off x="45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59" name="Line 107"/>
              <p:cNvSpPr>
                <a:spLocks noChangeShapeType="1"/>
              </p:cNvSpPr>
              <p:nvPr/>
            </p:nvSpPr>
            <p:spPr bwMode="auto">
              <a:xfrm>
                <a:off x="552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60" name="Line 108"/>
              <p:cNvSpPr>
                <a:spLocks noChangeShapeType="1"/>
              </p:cNvSpPr>
              <p:nvPr/>
            </p:nvSpPr>
            <p:spPr bwMode="auto">
              <a:xfrm>
                <a:off x="648" y="1680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656" name="Line 219"/>
            <p:cNvSpPr>
              <a:spLocks noChangeShapeType="1"/>
            </p:cNvSpPr>
            <p:nvPr/>
          </p:nvSpPr>
          <p:spPr bwMode="auto">
            <a:xfrm>
              <a:off x="744" y="156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78" grpId="0" animBg="1"/>
      <p:bldP spid="150531" grpId="0" autoUpdateAnimBg="0"/>
      <p:bldP spid="150532" grpId="0" autoUpdateAnimBg="0"/>
      <p:bldP spid="150533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Overlapping Reads and Repeats</a:t>
            </a:r>
            <a:endParaRPr lang="en-US" sz="290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i="1" smtClean="0"/>
              <a:t>k</a:t>
            </a:r>
            <a:r>
              <a:rPr lang="en-US" smtClean="0"/>
              <a:t>-mer that appears </a:t>
            </a:r>
            <a:r>
              <a:rPr lang="en-US" i="1" smtClean="0"/>
              <a:t>N</a:t>
            </a:r>
            <a:r>
              <a:rPr lang="en-US" smtClean="0"/>
              <a:t> times, initiates </a:t>
            </a:r>
            <a:r>
              <a:rPr lang="en-US" i="1" smtClean="0"/>
              <a:t>N</a:t>
            </a:r>
            <a:r>
              <a:rPr lang="en-US" i="1" baseline="30000" smtClean="0"/>
              <a:t>2</a:t>
            </a:r>
            <a:r>
              <a:rPr lang="en-US" i="1" smtClean="0"/>
              <a:t> </a:t>
            </a:r>
            <a:r>
              <a:rPr lang="en-US" smtClean="0"/>
              <a:t>comparisons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For an </a:t>
            </a:r>
            <a:r>
              <a:rPr lang="en-US" i="1" smtClean="0"/>
              <a:t>Alu</a:t>
            </a:r>
            <a:r>
              <a:rPr lang="en-US" smtClean="0"/>
              <a:t> that appears 10</a:t>
            </a:r>
            <a:r>
              <a:rPr lang="en-US" baseline="30000" smtClean="0"/>
              <a:t>6</a:t>
            </a:r>
            <a:r>
              <a:rPr lang="en-US" smtClean="0"/>
              <a:t> times </a:t>
            </a:r>
            <a:r>
              <a:rPr lang="en-US" smtClean="0">
                <a:sym typeface="Wingdings" pitchFamily="2" charset="2"/>
              </a:rPr>
              <a:t> 10</a:t>
            </a:r>
            <a:r>
              <a:rPr lang="en-US" baseline="30000" smtClean="0">
                <a:sym typeface="Wingdings" pitchFamily="2" charset="2"/>
              </a:rPr>
              <a:t>12</a:t>
            </a:r>
            <a:r>
              <a:rPr lang="en-US" smtClean="0">
                <a:sym typeface="Wingdings" pitchFamily="2" charset="2"/>
              </a:rPr>
              <a:t> comparisons – too much</a:t>
            </a:r>
            <a:endParaRPr 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b="1" u="sng" smtClean="0"/>
              <a:t>Solution:</a:t>
            </a:r>
            <a:endParaRPr 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	Discard all </a:t>
            </a:r>
            <a:r>
              <a:rPr lang="en-US" i="1" smtClean="0"/>
              <a:t>k</a:t>
            </a:r>
            <a:r>
              <a:rPr lang="en-US" smtClean="0"/>
              <a:t>-mers that appear more than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/>
              <a:t>               </a:t>
            </a:r>
            <a:r>
              <a:rPr lang="en-US" i="1" smtClean="0"/>
              <a:t>t</a:t>
            </a:r>
            <a:r>
              <a:rPr lang="en-US" smtClean="0"/>
              <a:t> </a:t>
            </a:r>
            <a:r>
              <a:rPr lang="en-US" smtClean="0">
                <a:sym typeface="Symbol" pitchFamily="18" charset="2"/>
              </a:rPr>
              <a:t> Coverage, (</a:t>
            </a:r>
            <a:r>
              <a:rPr lang="en-US" i="1" smtClean="0">
                <a:sym typeface="Symbol" pitchFamily="18" charset="2"/>
              </a:rPr>
              <a:t>t</a:t>
            </a:r>
            <a:r>
              <a:rPr lang="en-US" smtClean="0">
                <a:sym typeface="Symbol" pitchFamily="18" charset="2"/>
              </a:rPr>
              <a:t> ~ 10)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819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i-FI" sz="2800" smtClean="0"/>
          </a:p>
          <a:p>
            <a:pPr eaLnBrk="1" hangingPunct="1">
              <a:lnSpc>
                <a:spcPct val="90000"/>
              </a:lnSpc>
            </a:pPr>
            <a:r>
              <a:rPr lang="fi-FI" sz="2800" smtClean="0"/>
              <a:t>Do two aligned reads really overlap, or are they from two copies of a repeat? </a:t>
            </a:r>
          </a:p>
          <a:p>
            <a:pPr eaLnBrk="1" hangingPunct="1">
              <a:lnSpc>
                <a:spcPct val="90000"/>
              </a:lnSpc>
            </a:pPr>
            <a:r>
              <a:rPr lang="fi-FI" sz="2800" smtClean="0"/>
              <a:t>Solution:  repeat masking – </a:t>
            </a:r>
            <a:r>
              <a:rPr lang="fi-FI" sz="2800" smtClean="0">
                <a:solidFill>
                  <a:srgbClr val="FF0000"/>
                </a:solidFill>
              </a:rPr>
              <a:t>hide the repeats</a:t>
            </a:r>
            <a:r>
              <a:rPr lang="fi-FI" sz="2800" b="1" smtClean="0">
                <a:solidFill>
                  <a:srgbClr val="FF0000"/>
                </a:solidFill>
              </a:rPr>
              <a:t>???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sz="2800" b="1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i-FI" sz="2800" smtClean="0"/>
              <a:t>More contigs, more work at the finishing step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703263" y="657225"/>
            <a:ext cx="7902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1" lang="en-US" sz="3200">
                <a:solidFill>
                  <a:schemeClr val="tx2"/>
                </a:solidFill>
              </a:rPr>
              <a:t>Overlap-Layout-Consensus: Major Challenge</a:t>
            </a:r>
            <a:r>
              <a:rPr kumimoji="1" lang="en-US" sz="40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1469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97838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Arial" charset="0"/>
              </a:rPr>
              <a:t>Why the Overlap-Layout-Consensus Approach May Not Work for Short Reads.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64513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Repeats shorter than read length are OK, repeats longer that read length should be masked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For read length 260 bp, 50% of the human genome may be masked (to deal with Alu and other repeats)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For read length below 100 bp, most of the genome will be masked</a:t>
            </a:r>
          </a:p>
          <a:p>
            <a:pPr eaLnBrk="1" hangingPunct="1">
              <a:lnSpc>
                <a:spcPct val="80000"/>
              </a:lnSpc>
            </a:pPr>
            <a:endParaRPr lang="en-US" sz="280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3333FF"/>
                </a:solidFill>
              </a:rPr>
              <a:t>Short reads </a:t>
            </a:r>
            <a:r>
              <a:rPr lang="en-US" sz="2800" smtClean="0">
                <a:solidFill>
                  <a:srgbClr val="3333FF"/>
                </a:solidFill>
                <a:sym typeface="Wingdings" pitchFamily="2" charset="2"/>
              </a:rPr>
              <a:t> short contigs  difficult to assemble</a:t>
            </a:r>
            <a:endParaRPr lang="en-US" sz="280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>
              <a:solidFill>
                <a:srgbClr val="3333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800" smtClean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02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170" name="Bitmap Image" r:id="rId4" imgW="9752381" imgH="7314286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563563"/>
            <a:ext cx="7804150" cy="1177925"/>
          </a:xfrm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 smtClean="0"/>
              <a:t>...history repeats itself: sequencing insulin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2033588"/>
            <a:ext cx="2732087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1863" y="1939925"/>
            <a:ext cx="24257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789488" y="4359275"/>
            <a:ext cx="25114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800">
                <a:latin typeface="Arial" charset="0"/>
              </a:rPr>
              <a:t>   Fred Sanger</a:t>
            </a:r>
          </a:p>
          <a:p>
            <a:pPr algn="l" eaLnBrk="0" hangingPunct="0"/>
            <a:r>
              <a:rPr lang="en-US" sz="1400">
                <a:latin typeface="Arial" charset="0"/>
              </a:rPr>
              <a:t>1958 (!) Nobel prize for sequencing insulin by Edman degradation</a:t>
            </a:r>
          </a:p>
          <a:p>
            <a:pPr algn="l" eaLnBrk="0" hangingPunct="0"/>
            <a:endParaRPr lang="en-US" sz="1400">
              <a:latin typeface="Arial" charset="0"/>
            </a:endParaRPr>
          </a:p>
          <a:p>
            <a:pPr algn="l" eaLnBrk="0" hangingPunct="0"/>
            <a:r>
              <a:rPr lang="en-GB"/>
              <a:t>Average read length = 5 aa!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" y="228600"/>
            <a:ext cx="8172450" cy="1143000"/>
          </a:xfrm>
        </p:spPr>
        <p:txBody>
          <a:bodyPr/>
          <a:lstStyle/>
          <a:p>
            <a:pPr eaLnBrk="1" hangingPunct="1"/>
            <a:r>
              <a:rPr lang="en-US" i="1" smtClean="0"/>
              <a:t>N. meningitidis</a:t>
            </a:r>
            <a:r>
              <a:rPr lang="en-US" smtClean="0"/>
              <a:t> sequencing project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2514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i="1" smtClean="0"/>
              <a:t>Neisseria meningitidis</a:t>
            </a:r>
            <a:r>
              <a:rPr lang="en-US" smtClean="0"/>
              <a:t> genome </a:t>
            </a:r>
          </a:p>
          <a:p>
            <a:pPr eaLnBrk="1" hangingPunct="1"/>
            <a:r>
              <a:rPr lang="en-US" smtClean="0"/>
              <a:t>2.1 Mb long</a:t>
            </a:r>
          </a:p>
          <a:p>
            <a:pPr eaLnBrk="1" hangingPunct="1"/>
            <a:r>
              <a:rPr lang="en-US" smtClean="0"/>
              <a:t>Over 50,000 sequencing reads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700338" y="3302000"/>
          <a:ext cx="2667000" cy="2667000"/>
        </p:xfrm>
        <a:graphic>
          <a:graphicData uri="http://schemas.openxmlformats.org/presentationml/2006/ole">
            <p:oleObj spid="_x0000_s8194" name="Photo Editor Photo" r:id="rId4" imgW="2666667" imgH="2666667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609600" y="762000"/>
          <a:ext cx="7543800" cy="5697538"/>
        </p:xfrm>
        <a:graphic>
          <a:graphicData uri="http://schemas.openxmlformats.org/presentationml/2006/ole">
            <p:oleObj spid="_x0000_s9218" name="Photo Editor Photo" r:id="rId4" imgW="9469172" imgH="7152381" progId="MSPhotoEd.3">
              <p:embed/>
            </p:oleObj>
          </a:graphicData>
        </a:graphic>
      </p:graphicFrame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N. meningitidis</a:t>
            </a:r>
            <a:r>
              <a:rPr lang="en-US" smtClean="0"/>
              <a:t>: repeat graph 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7391400" y="2590800"/>
            <a:ext cx="533400" cy="685800"/>
          </a:xfrm>
          <a:prstGeom prst="rect">
            <a:avLst/>
          </a:prstGeom>
          <a:noFill/>
          <a:ln w="1905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9253" name="Object 5"/>
          <p:cNvGraphicFramePr>
            <a:graphicFrameLocks noChangeAspect="1"/>
          </p:cNvGraphicFramePr>
          <p:nvPr/>
        </p:nvGraphicFramePr>
        <p:xfrm>
          <a:off x="6629400" y="1676400"/>
          <a:ext cx="2066925" cy="2667000"/>
        </p:xfrm>
        <a:graphic>
          <a:graphicData uri="http://schemas.openxmlformats.org/presentationml/2006/ole">
            <p:oleObj spid="_x0000_s9219" name="Photo Editor Photo" r:id="rId5" imgW="2066667" imgH="2666667" progId="MSPhotoEd.3">
              <p:embed/>
            </p:oleObj>
          </a:graphicData>
        </a:graphic>
      </p:graphicFrame>
      <p:graphicFrame>
        <p:nvGraphicFramePr>
          <p:cNvPr id="9220" name="Object 6"/>
          <p:cNvGraphicFramePr>
            <a:graphicFrameLocks noChangeAspect="1"/>
          </p:cNvGraphicFramePr>
          <p:nvPr>
            <p:ph idx="1"/>
          </p:nvPr>
        </p:nvGraphicFramePr>
        <p:xfrm>
          <a:off x="7696200" y="5410200"/>
          <a:ext cx="1447800" cy="1447800"/>
        </p:xfrm>
        <a:graphic>
          <a:graphicData uri="http://schemas.openxmlformats.org/presentationml/2006/ole">
            <p:oleObj spid="_x0000_s9220" name="Photo Editor Photo" r:id="rId6" imgW="2666667" imgH="2666667" progId="MSPhotoEd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09600" y="533400"/>
          <a:ext cx="7543800" cy="5670550"/>
        </p:xfrm>
        <a:graphic>
          <a:graphicData uri="http://schemas.openxmlformats.org/presentationml/2006/ole">
            <p:oleObj spid="_x0000_s10242" name="Photo Editor Photo" r:id="rId4" imgW="9514286" imgH="7152381" progId="MSPhotoEd.3">
              <p:embed/>
            </p:oleObj>
          </a:graphicData>
        </a:graphic>
      </p:graphicFrame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342900" y="228600"/>
            <a:ext cx="8458200" cy="831850"/>
          </a:xfrm>
        </p:spPr>
        <p:txBody>
          <a:bodyPr/>
          <a:lstStyle/>
          <a:p>
            <a:pPr eaLnBrk="1" hangingPunct="1"/>
            <a:r>
              <a:rPr lang="en-US" altLang="zh-CN" sz="3600" smtClean="0"/>
              <a:t>Repeat graph vs. unordered contigs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780088" y="6415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i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-76200"/>
            <a:ext cx="6586538" cy="75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5257800" y="8382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1" lang="en-US" sz="2400">
              <a:solidFill>
                <a:srgbClr val="003399"/>
              </a:solidFill>
            </a:endParaRP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5334000" y="609600"/>
            <a:ext cx="3810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altLang="zh-CN" sz="2400"/>
              <a:t>Comparative analysis of </a:t>
            </a:r>
          </a:p>
          <a:p>
            <a:pPr algn="l"/>
            <a:r>
              <a:rPr kumimoji="1" lang="en-US" altLang="zh-CN" sz="2400"/>
              <a:t>EULER-SF, EULER-DB, EULER, Phrap, CAP and</a:t>
            </a:r>
          </a:p>
          <a:p>
            <a:pPr algn="l"/>
            <a:r>
              <a:rPr kumimoji="1" lang="en-US" altLang="zh-CN" sz="2400"/>
              <a:t>TIGR assembler (</a:t>
            </a:r>
            <a:r>
              <a:rPr kumimoji="1" lang="en-US" altLang="zh-CN" sz="2400" i="1"/>
              <a:t>Neisseria</a:t>
            </a:r>
          </a:p>
          <a:p>
            <a:pPr algn="l"/>
            <a:r>
              <a:rPr kumimoji="1" lang="en-US" altLang="zh-CN" sz="2400" i="1"/>
              <a:t>Meningitidis</a:t>
            </a:r>
            <a:r>
              <a:rPr kumimoji="1" lang="en-US" altLang="zh-CN" sz="2400"/>
              <a:t>)</a:t>
            </a:r>
            <a:r>
              <a:rPr kumimoji="1" lang="en-US" altLang="zh-CN" sz="2400">
                <a:solidFill>
                  <a:srgbClr val="000099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2400" b="1" smtClean="0">
                <a:solidFill>
                  <a:srgbClr val="000099"/>
                </a:solidFill>
              </a:rPr>
              <a:t>Benchmarking of EULER, Phrap, CAP3, and TIGR assemblers</a:t>
            </a:r>
            <a:br>
              <a:rPr lang="en-US" altLang="zh-CN" sz="2400" b="1" smtClean="0">
                <a:solidFill>
                  <a:srgbClr val="000099"/>
                </a:solidFill>
              </a:rPr>
            </a:br>
            <a:r>
              <a:rPr lang="en-US" altLang="zh-CN" sz="2400" b="1" smtClean="0">
                <a:solidFill>
                  <a:srgbClr val="000099"/>
                </a:solidFill>
              </a:rPr>
              <a:t>(</a:t>
            </a:r>
            <a:r>
              <a:rPr lang="en-US" altLang="zh-CN" sz="2400" b="1" i="1" smtClean="0">
                <a:solidFill>
                  <a:srgbClr val="000099"/>
                </a:solidFill>
              </a:rPr>
              <a:t>C. jejuni, N. meningitidis, and L. lactis</a:t>
            </a:r>
            <a:r>
              <a:rPr lang="en-US" altLang="zh-CN" sz="2400" b="1" smtClean="0">
                <a:solidFill>
                  <a:srgbClr val="000099"/>
                </a:solidFill>
              </a:rPr>
              <a:t> sequencing projects)</a:t>
            </a:r>
            <a:endParaRPr lang="en-US" altLang="zh-CN" sz="3600" smtClean="0"/>
          </a:p>
        </p:txBody>
      </p:sp>
      <p:graphicFrame>
        <p:nvGraphicFramePr>
          <p:cNvPr id="313347" name="Group 3"/>
          <p:cNvGraphicFramePr>
            <a:graphicFrameLocks noGrp="1"/>
          </p:cNvGraphicFramePr>
          <p:nvPr/>
        </p:nvGraphicFramePr>
        <p:xfrm>
          <a:off x="0" y="1295400"/>
          <a:ext cx="9144000" cy="5562600"/>
        </p:xfrm>
        <a:graphic>
          <a:graphicData uri="http://schemas.openxmlformats.org/drawingml/2006/table">
            <a:tbl>
              <a:tblPr/>
              <a:tblGrid>
                <a:gridCol w="517525"/>
                <a:gridCol w="3105150"/>
                <a:gridCol w="814388"/>
                <a:gridCol w="1255712"/>
                <a:gridCol w="917575"/>
                <a:gridCol w="1079500"/>
                <a:gridCol w="1454150"/>
              </a:tblGrid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IDEAL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EULER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Phrap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CAP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TIGR assembler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&gt;300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90.0%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99.5%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96.7%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94.0%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1.2%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by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16.1%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13.6%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1.2%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NM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149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&gt;300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99.8%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99.1%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98.6%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87.4%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by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10.5%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9.2%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1.3%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85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245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# of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of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99.9%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99.1%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97.6%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97.0%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90.4%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 by misassembled contigs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19.0%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11.4%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nm_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509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5410200" y="838200"/>
            <a:ext cx="3733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kumimoji="1" lang="en-US" altLang="zh-CN" sz="2400"/>
              <a:t>EULER’s performance with reduced coverage (NM sequencing project)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00" y="0"/>
            <a:ext cx="8097838" cy="1143000"/>
          </a:xfrm>
        </p:spPr>
        <p:txBody>
          <a:bodyPr/>
          <a:lstStyle/>
          <a:p>
            <a:pPr eaLnBrk="1" hangingPunct="1"/>
            <a:r>
              <a:rPr lang="en-US" sz="2800" b="1" smtClean="0"/>
              <a:t>A Brief History of the Eulerian Approach to Fragment Assembly</a:t>
            </a:r>
            <a:endParaRPr lang="en-US" sz="3200" smtClean="0">
              <a:latin typeface="Arial" charset="0"/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938" y="1027113"/>
            <a:ext cx="8882062" cy="53133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Pevzner, 1989 – </a:t>
            </a: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Eulerian approach for SBH</a:t>
            </a: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sequencing with very short reads (</a:t>
            </a:r>
            <a:r>
              <a:rPr lang="en-US" sz="20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JBSD</a:t>
            </a:r>
            <a:r>
              <a:rPr lang="en-US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Idury and Waterman, 1995: </a:t>
            </a:r>
            <a:r>
              <a:rPr lang="en-US" sz="2000" b="1" smtClean="0"/>
              <a:t>Applied SBH to fragment assembly</a:t>
            </a:r>
            <a:r>
              <a:rPr lang="en-US" sz="2000" smtClean="0"/>
              <a:t> by transforming sequencing data into virtual DNA array data (</a:t>
            </a:r>
            <a:r>
              <a:rPr lang="en-US" sz="2000" i="1" smtClean="0"/>
              <a:t>JCB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Pevzner, Tang, Waterman, 2001: </a:t>
            </a:r>
            <a:r>
              <a:rPr lang="en-US" sz="2000" b="1" smtClean="0"/>
              <a:t>Error correction idea</a:t>
            </a:r>
            <a:r>
              <a:rPr lang="en-US" sz="2000" smtClean="0"/>
              <a:t> results in the first practical Eulerian assembler (</a:t>
            </a:r>
            <a:r>
              <a:rPr lang="en-US" sz="2000" i="1" smtClean="0"/>
              <a:t>PNAS</a:t>
            </a:r>
            <a:r>
              <a:rPr lang="en-US" sz="2000" smtClean="0"/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Pevzner, Tang, Tesler, 2004: </a:t>
            </a:r>
            <a:r>
              <a:rPr lang="en-US" sz="2000" b="1" smtClean="0"/>
              <a:t>EULER+</a:t>
            </a:r>
            <a:r>
              <a:rPr lang="en-US" sz="2000" smtClean="0"/>
              <a:t> shown to outperform ARACHNE, Phrap, and Celera assemblers for  BACS/bacterial genomes (</a:t>
            </a:r>
            <a:r>
              <a:rPr lang="en-US" sz="2000" i="1" smtClean="0"/>
              <a:t>Genome Research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Chaisson, Tang,  Pevzner, 2004 </a:t>
            </a:r>
            <a:r>
              <a:rPr lang="en-US" sz="2000" b="1" smtClean="0"/>
              <a:t>Short reads</a:t>
            </a:r>
            <a:r>
              <a:rPr lang="en-US" sz="2000" smtClean="0"/>
              <a:t> </a:t>
            </a:r>
            <a:r>
              <a:rPr lang="en-US" sz="2000" b="1" smtClean="0"/>
              <a:t>Eulerian assembler. </a:t>
            </a:r>
            <a:r>
              <a:rPr lang="en-US" sz="2000" smtClean="0"/>
              <a:t>(</a:t>
            </a:r>
            <a:r>
              <a:rPr lang="en-US" sz="2000" i="1" smtClean="0"/>
              <a:t>Bioinformatics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Myers, 2005 </a:t>
            </a:r>
            <a:r>
              <a:rPr lang="en-US" sz="2000" b="1" smtClean="0"/>
              <a:t>Berkeley Open Assembler</a:t>
            </a:r>
            <a:r>
              <a:rPr lang="en-US" sz="2000" smtClean="0"/>
              <a:t> (BOA) is being developed as an Eulerian assembler (</a:t>
            </a:r>
            <a:r>
              <a:rPr lang="en-US" sz="2000" i="1" smtClean="0"/>
              <a:t>Bioinformatics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Medvedev, Georgiou, Myers, Brudno, 2007 </a:t>
            </a:r>
            <a:r>
              <a:rPr lang="en-US" sz="2000" b="1" smtClean="0"/>
              <a:t>Decomposing Eulerian graph</a:t>
            </a:r>
            <a:r>
              <a:rPr lang="en-US" sz="2000" smtClean="0"/>
              <a:t> in direct and reverse strands (</a:t>
            </a:r>
            <a:r>
              <a:rPr lang="en-US" sz="2000" i="1" smtClean="0"/>
              <a:t>WABI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Sundquist, Ronaghi, Tang, Pevzner, Batzoglou, 2007 </a:t>
            </a:r>
            <a:r>
              <a:rPr lang="en-US" sz="2000" b="1" smtClean="0"/>
              <a:t>Human genome can be assembled with short reads for $100,000</a:t>
            </a:r>
            <a:r>
              <a:rPr lang="en-US" sz="2000" smtClean="0"/>
              <a:t> (</a:t>
            </a:r>
            <a:r>
              <a:rPr lang="en-US" sz="2000" i="1" smtClean="0"/>
              <a:t>PLOS</a:t>
            </a:r>
            <a:r>
              <a:rPr lang="en-US" sz="2400" i="1" smtClean="0"/>
              <a:t> </a:t>
            </a:r>
            <a:r>
              <a:rPr lang="en-US" sz="2000" i="1" smtClean="0"/>
              <a:t>1</a:t>
            </a:r>
            <a:r>
              <a:rPr lang="en-US" sz="200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457200"/>
          </a:xfrm>
        </p:spPr>
        <p:txBody>
          <a:bodyPr/>
          <a:lstStyle/>
          <a:p>
            <a:pPr eaLnBrk="1" hangingPunct="1"/>
            <a:r>
              <a:rPr lang="en-US" sz="2800" b="1" smtClean="0"/>
              <a:t>Construction of the repeat graph: four ideas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3200400"/>
            <a:ext cx="7391400" cy="2133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800" b="1" smtClean="0"/>
              <a:t>Error correction in reads</a:t>
            </a:r>
            <a:r>
              <a:rPr lang="en-US" sz="2800" smtClean="0"/>
              <a:t>: make reads (almost) error-free BEFORE the assembly even started.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800" b="1" smtClean="0"/>
              <a:t>Eulerian Superpath Problem</a:t>
            </a:r>
            <a:r>
              <a:rPr lang="en-US" sz="2800" smtClean="0"/>
              <a:t>: using reads and mate-pairs to simplify the repeat graph.</a:t>
            </a: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762000" y="1143000"/>
            <a:ext cx="7620000" cy="519113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kumimoji="1"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Construction of the repeat graph from </a:t>
            </a:r>
            <a:r>
              <a:rPr kumimoji="1" lang="en-US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k</a:t>
            </a:r>
            <a:r>
              <a:rPr kumimoji="1" 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-mers</a:t>
            </a:r>
            <a:endParaRPr kumimoji="1" lang="en-US" b="1">
              <a:solidFill>
                <a:srgbClr val="003399"/>
              </a:solidFill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762000" y="1825625"/>
            <a:ext cx="75898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en-US" b="1"/>
              <a:t>Breaking reads into </a:t>
            </a:r>
            <a:r>
              <a:rPr kumimoji="1" lang="en-US" b="1" i="1"/>
              <a:t>k</a:t>
            </a:r>
            <a:r>
              <a:rPr kumimoji="1" lang="en-US" b="1"/>
              <a:t>-mers</a:t>
            </a:r>
            <a:r>
              <a:rPr kumimoji="1" lang="en-US"/>
              <a:t>: transforming shotgun sequencing data into virtual DNA array data.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827463" y="6388100"/>
            <a:ext cx="4624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Pevzner. Tang, Waterman, PNAS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179388"/>
            <a:ext cx="8251825" cy="749300"/>
          </a:xfrm>
        </p:spPr>
        <p:txBody>
          <a:bodyPr rIns="35717"/>
          <a:lstStyle/>
          <a:p>
            <a:pPr eaLnBrk="1" hangingPunct="1"/>
            <a:r>
              <a:rPr lang="en-US" sz="3200" b="1" smtClean="0"/>
              <a:t>    Error Correction on 454 GS20 Reads</a:t>
            </a:r>
          </a:p>
        </p:txBody>
      </p:sp>
      <p:graphicFrame>
        <p:nvGraphicFramePr>
          <p:cNvPr id="11266" name="Object 3"/>
          <p:cNvGraphicFramePr>
            <a:graphicFrameLocks/>
          </p:cNvGraphicFramePr>
          <p:nvPr/>
        </p:nvGraphicFramePr>
        <p:xfrm>
          <a:off x="1662113" y="1589088"/>
          <a:ext cx="6683375" cy="4713287"/>
        </p:xfrm>
        <a:graphic>
          <a:graphicData uri="http://schemas.openxmlformats.org/presentationml/2006/ole">
            <p:oleObj spid="_x0000_s11266" name="Chart" r:id="rId4" imgW="0" imgH="0" progId="MSGraph.Chart.8">
              <p:embed/>
            </p:oleObj>
          </a:graphicData>
        </a:graphic>
      </p:graphicFrame>
      <p:sp>
        <p:nvSpPr>
          <p:cNvPr id="11268" name="Rectangle 4"/>
          <p:cNvSpPr>
            <a:spLocks/>
          </p:cNvSpPr>
          <p:nvPr/>
        </p:nvSpPr>
        <p:spPr bwMode="auto">
          <a:xfrm>
            <a:off x="4375150" y="2446338"/>
            <a:ext cx="72548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99.0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7375525" y="2446338"/>
            <a:ext cx="72548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99.6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3463925" y="2446338"/>
            <a:ext cx="725488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61.3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5570538" y="2446338"/>
            <a:ext cx="725487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68.7</a:t>
            </a:r>
          </a:p>
        </p:txBody>
      </p:sp>
      <p:sp>
        <p:nvSpPr>
          <p:cNvPr id="11272" name="Rectangle 8"/>
          <p:cNvSpPr>
            <a:spLocks/>
          </p:cNvSpPr>
          <p:nvPr/>
        </p:nvSpPr>
        <p:spPr bwMode="auto">
          <a:xfrm>
            <a:off x="2535238" y="2446338"/>
            <a:ext cx="725487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61.3</a:t>
            </a:r>
          </a:p>
        </p:txBody>
      </p:sp>
      <p:sp>
        <p:nvSpPr>
          <p:cNvPr id="11273" name="Rectangle 9"/>
          <p:cNvSpPr>
            <a:spLocks/>
          </p:cNvSpPr>
          <p:nvPr/>
        </p:nvSpPr>
        <p:spPr bwMode="auto">
          <a:xfrm>
            <a:off x="6427788" y="2446338"/>
            <a:ext cx="725487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68.0</a:t>
            </a:r>
          </a:p>
        </p:txBody>
      </p:sp>
      <p:sp>
        <p:nvSpPr>
          <p:cNvPr id="11274" name="Rectangle 10"/>
          <p:cNvSpPr>
            <a:spLocks/>
          </p:cNvSpPr>
          <p:nvPr/>
        </p:nvSpPr>
        <p:spPr bwMode="auto">
          <a:xfrm rot="-5400000">
            <a:off x="-660399" y="3698875"/>
            <a:ext cx="3294062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3000">
                <a:latin typeface="Gill Sans" charset="0"/>
                <a:sym typeface="Gill Sans" charset="0"/>
              </a:rPr>
              <a:t>`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142875"/>
            <a:ext cx="8167687" cy="1446213"/>
          </a:xfrm>
        </p:spPr>
        <p:txBody>
          <a:bodyPr rIns="35717"/>
          <a:lstStyle/>
          <a:p>
            <a:pPr eaLnBrk="1" hangingPunct="1"/>
            <a:r>
              <a:rPr lang="en-US" sz="3200" b="1" smtClean="0"/>
              <a:t>Comparison of Euler and Newbler Assemblies</a:t>
            </a:r>
          </a:p>
        </p:txBody>
      </p:sp>
      <p:graphicFrame>
        <p:nvGraphicFramePr>
          <p:cNvPr id="443395" name="Group 3"/>
          <p:cNvGraphicFramePr>
            <a:graphicFrameLocks noGrp="1"/>
          </p:cNvGraphicFramePr>
          <p:nvPr/>
        </p:nvGraphicFramePr>
        <p:xfrm>
          <a:off x="88900" y="1357313"/>
          <a:ext cx="8947150" cy="6858000"/>
        </p:xfrm>
        <a:graphic>
          <a:graphicData uri="http://schemas.openxmlformats.org/drawingml/2006/table">
            <a:tbl>
              <a:tblPr/>
              <a:tblGrid>
                <a:gridCol w="1277938"/>
                <a:gridCol w="1277937"/>
                <a:gridCol w="1277938"/>
                <a:gridCol w="1279525"/>
                <a:gridCol w="1277937"/>
                <a:gridCol w="1277938"/>
                <a:gridCol w="1277937"/>
              </a:tblGrid>
              <a:tr h="979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Genome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Assembler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No. contigs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N50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Misassembled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Coverage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Net size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E. coli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1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Euler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199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468876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94.7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4277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1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Newbler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141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60757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99.1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4531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1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Repeat graph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125693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92.1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4560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7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S. pneumoniae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Euler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127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32619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96.8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2001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9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1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Newbler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253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11905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95.0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2000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1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Repeat graph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136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36004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97.5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1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2091</a:t>
                      </a:r>
                    </a:p>
                  </a:txBody>
                  <a:tcPr marL="35717" marR="35717" marT="35717" marB="3571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51476</TotalTime>
  <Words>10715</Words>
  <Application>Microsoft Office PowerPoint</Application>
  <PresentationFormat>On-screen Show (4:3)</PresentationFormat>
  <Paragraphs>2548</Paragraphs>
  <Slides>233</Slides>
  <Notes>205</Notes>
  <HiddenSlides>159</HiddenSlides>
  <MMClips>0</MMClips>
  <ScaleCrop>false</ScaleCrop>
  <HeadingPairs>
    <vt:vector size="10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8</vt:i4>
      </vt:variant>
      <vt:variant>
        <vt:lpstr>Slide Titles</vt:lpstr>
      </vt:variant>
      <vt:variant>
        <vt:i4>233</vt:i4>
      </vt:variant>
      <vt:variant>
        <vt:lpstr>Custom Shows</vt:lpstr>
      </vt:variant>
      <vt:variant>
        <vt:i4>1</vt:i4>
      </vt:variant>
    </vt:vector>
  </HeadingPairs>
  <TitlesOfParts>
    <vt:vector size="263" baseType="lpstr">
      <vt:lpstr>Times New Roman</vt:lpstr>
      <vt:lpstr>宋体</vt:lpstr>
      <vt:lpstr>Arial</vt:lpstr>
      <vt:lpstr>Arial Unicode MS</vt:lpstr>
      <vt:lpstr>Gill Sans</vt:lpstr>
      <vt:lpstr>Helvetica Neue Bold Condensed</vt:lpstr>
      <vt:lpstr>StarSymbol</vt:lpstr>
      <vt:lpstr>Luxi Sans</vt:lpstr>
      <vt:lpstr>Wingdings</vt:lpstr>
      <vt:lpstr>Cochin</vt:lpstr>
      <vt:lpstr>Symbol</vt:lpstr>
      <vt:lpstr>Math1</vt:lpstr>
      <vt:lpstr>Times</vt:lpstr>
      <vt:lpstr>Helvetica Neue</vt:lpstr>
      <vt:lpstr>Courier New</vt:lpstr>
      <vt:lpstr>Times New Roman Italic</vt:lpstr>
      <vt:lpstr>Helvetica Neue Light</vt:lpstr>
      <vt:lpstr>Monotype Corsiva</vt:lpstr>
      <vt:lpstr>Bookman Old Style</vt:lpstr>
      <vt:lpstr>Arial Narrow</vt:lpstr>
      <vt:lpstr>默认设计模板</vt:lpstr>
      <vt:lpstr>Adobe Acrobat 7.0 Document</vt:lpstr>
      <vt:lpstr>Microsoft Photo Editor 3.0 Photo</vt:lpstr>
      <vt:lpstr>Bitmap Image</vt:lpstr>
      <vt:lpstr>Microsoft Graph Chart</vt:lpstr>
      <vt:lpstr>Image Document</vt:lpstr>
      <vt:lpstr>Microsoft Visio Drawing</vt:lpstr>
      <vt:lpstr>Visio.Drawing.11</vt:lpstr>
      <vt:lpstr>Adobe Photoshop Image</vt:lpstr>
      <vt:lpstr>Slide 1</vt:lpstr>
      <vt:lpstr>Fragment Assembly</vt:lpstr>
      <vt:lpstr>Some puzzles are more difficult than other...</vt:lpstr>
      <vt:lpstr>Does the Read Length Matter? </vt:lpstr>
      <vt:lpstr>What are short reads?</vt:lpstr>
      <vt:lpstr>Slide 6</vt:lpstr>
      <vt:lpstr>Slide 7</vt:lpstr>
      <vt:lpstr>Emerging short read technologies</vt:lpstr>
      <vt:lpstr>...history repeats itself: sequencing insulin</vt:lpstr>
      <vt:lpstr>Mass Spectrometry Based  Protein Sequencing</vt:lpstr>
      <vt:lpstr>Shotgun Protein Sequencing:  Mass Spectrometry vs. Edman degradation</vt:lpstr>
      <vt:lpstr>Shotgun Protein Sequencing by MS vs. Edman degradation</vt:lpstr>
      <vt:lpstr>De Novo Protein/Peptide Sequencing by MS</vt:lpstr>
      <vt:lpstr>De Novo Protein Sequencing</vt:lpstr>
      <vt:lpstr>De Novo Protein/Peptide Sequencing</vt:lpstr>
      <vt:lpstr>Why NRPs (e.g., Antibiotics) are Important Again: Emerging Diseases</vt:lpstr>
      <vt:lpstr>De Novo Sequencing of Nonribosomal Peptides</vt:lpstr>
      <vt:lpstr>Slide 18</vt:lpstr>
      <vt:lpstr>Sequencing Cyclic Peptides by MS and the Beltway Problem</vt:lpstr>
      <vt:lpstr>Slide 20</vt:lpstr>
      <vt:lpstr>Short Read Sequencing and SBH</vt:lpstr>
      <vt:lpstr>Fragment Assembly with Short Reads (k-mers) </vt:lpstr>
      <vt:lpstr>Fragment Assembly with (very) Short Reads (k-mers) </vt:lpstr>
      <vt:lpstr>Fragment Assembly with (very) Short Reads (k-mers) </vt:lpstr>
      <vt:lpstr>Fragment Assembly with (very) Short Reads (l-mers) </vt:lpstr>
      <vt:lpstr>Short Reads Assembly: Computational Challenge</vt:lpstr>
      <vt:lpstr>Fragment Assembly with Short Reads  is not Unlike Assembly with Virtual Universal DNA Array</vt:lpstr>
      <vt:lpstr>Chromosome Painting: Normal Cells</vt:lpstr>
      <vt:lpstr>Tumor Cells</vt:lpstr>
      <vt:lpstr>Tumor Genomes</vt:lpstr>
      <vt:lpstr>Breast Cancer Tumor Genome</vt:lpstr>
      <vt:lpstr>End Sequence Profiling (ESP)  Collins et al. (UCSF Cancer Center)</vt:lpstr>
      <vt:lpstr>Tumor Genome Reconstruction Puzzle</vt:lpstr>
      <vt:lpstr>Tumor Genome Reconstruction</vt:lpstr>
      <vt:lpstr>Tumor Genome Reconstruction</vt:lpstr>
      <vt:lpstr>Human vs Tumor Comparison</vt:lpstr>
      <vt:lpstr>Human vs Human Comparison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Complications with MCF7: Chromosomes 1,3,17, 20</vt:lpstr>
      <vt:lpstr>Rearrangement Signatures </vt:lpstr>
      <vt:lpstr>Complex Tumor Genomes</vt:lpstr>
      <vt:lpstr>Structure of Duplications in Tumors?</vt:lpstr>
      <vt:lpstr>Slide 53</vt:lpstr>
      <vt:lpstr>Slide 54</vt:lpstr>
      <vt:lpstr>Slide 55</vt:lpstr>
      <vt:lpstr>Tumor Genomes Projects</vt:lpstr>
      <vt:lpstr>Slide 57</vt:lpstr>
      <vt:lpstr>Slide 58</vt:lpstr>
      <vt:lpstr>Hamiltonian Cycle Problem</vt:lpstr>
      <vt:lpstr>Slide 60</vt:lpstr>
      <vt:lpstr>Hamiltonian Cycle Problem</vt:lpstr>
      <vt:lpstr>The Bridges of Konigsberg  Problem</vt:lpstr>
      <vt:lpstr>Eulerian Cycle Problem</vt:lpstr>
      <vt:lpstr>Eulerian Cycle Problem</vt:lpstr>
      <vt:lpstr>Eulerian Cycle Problem</vt:lpstr>
      <vt:lpstr>Eulerian Cycle Problem</vt:lpstr>
      <vt:lpstr>Fragment Assembly via  the Overlap-Layout-Consensus </vt:lpstr>
      <vt:lpstr>DNA Sequencing   </vt:lpstr>
      <vt:lpstr>OVERLAP GRAPH</vt:lpstr>
      <vt:lpstr> Traveling Salesman/Hamiltonian Cycle Problem</vt:lpstr>
      <vt:lpstr>Slide 71</vt:lpstr>
      <vt:lpstr>REPEAT GRAPH versus OVERLAP GRAPH</vt:lpstr>
      <vt:lpstr>REPEAT GRAPH</vt:lpstr>
      <vt:lpstr>Fragment assembly: two approaches </vt:lpstr>
      <vt:lpstr>N. meningitidis: repeat graph </vt:lpstr>
      <vt:lpstr>N. meningitidis: repeat graph </vt:lpstr>
      <vt:lpstr>Repeat Graph vs. Unordered Contigs Generated by Traditional Assemblers </vt:lpstr>
      <vt:lpstr>Slide 78</vt:lpstr>
      <vt:lpstr>Slide 79</vt:lpstr>
      <vt:lpstr>Slide 80</vt:lpstr>
      <vt:lpstr>Slide 81</vt:lpstr>
      <vt:lpstr>The Eulerian approach works well for very accurate (nearly error free) reads but deteriorates for inaccurate reads</vt:lpstr>
      <vt:lpstr>Overlap-Layout-Consensus: Major Challenge </vt:lpstr>
      <vt:lpstr>Overlap-Layout-Consensus: Major Challenge </vt:lpstr>
      <vt:lpstr>Repeat Graph: Major Challenge</vt:lpstr>
      <vt:lpstr>Overlapping Reads and Repeats</vt:lpstr>
      <vt:lpstr>Slide 87</vt:lpstr>
      <vt:lpstr>Why the Overlap-Layout-Consensus Approach May Not Work for Short Reads. </vt:lpstr>
      <vt:lpstr>Slide 89</vt:lpstr>
      <vt:lpstr>N. meningitidis sequencing project</vt:lpstr>
      <vt:lpstr>N. meningitidis: repeat graph </vt:lpstr>
      <vt:lpstr>Repeat graph vs. unordered contigs</vt:lpstr>
      <vt:lpstr>Slide 93</vt:lpstr>
      <vt:lpstr>Benchmarking of EULER, Phrap, CAP3, and TIGR assemblers (C. jejuni, N. meningitidis, and L. lactis sequencing projects)</vt:lpstr>
      <vt:lpstr>Slide 95</vt:lpstr>
      <vt:lpstr>A Brief History of the Eulerian Approach to Fragment Assembly</vt:lpstr>
      <vt:lpstr>Construction of the repeat graph: four ideas</vt:lpstr>
      <vt:lpstr>    Error Correction on 454 GS20 Reads</vt:lpstr>
      <vt:lpstr>Comparison of Euler and Newbler Assemblies</vt:lpstr>
      <vt:lpstr>454 Reads+Sanger Reads</vt:lpstr>
      <vt:lpstr>Eulerian Approach to Fragment Assembly: de Bruijn Graphs </vt:lpstr>
      <vt:lpstr>Eulerian Approach to Fragment Assembly: de Bruijn Graphs</vt:lpstr>
      <vt:lpstr>Construction of the repeat graph: four ideas</vt:lpstr>
      <vt:lpstr>SBH approach to fragment assembly (Idury &amp; Waterman 1995)</vt:lpstr>
      <vt:lpstr>Breaking puzzle into smaller pieces: advantages</vt:lpstr>
      <vt:lpstr>Construction of the repeat graph: four ideas</vt:lpstr>
      <vt:lpstr>Breaking puzzle into smaller pieces: problems</vt:lpstr>
      <vt:lpstr>Error correction in reads: catch-22</vt:lpstr>
      <vt:lpstr>Error correction in reads:  bypassing catch-22</vt:lpstr>
      <vt:lpstr>Error correction</vt:lpstr>
      <vt:lpstr>Error Correction Problem</vt:lpstr>
      <vt:lpstr>Comparison of the performance of different software tools plus EULER error correction  (NM sequencing project)</vt:lpstr>
      <vt:lpstr>Construction of the repeat graph: four ideas</vt:lpstr>
      <vt:lpstr>Assembling Error-Free Reads</vt:lpstr>
      <vt:lpstr>Slide 115</vt:lpstr>
      <vt:lpstr>Eulerian Superpath Problem </vt:lpstr>
      <vt:lpstr>Solving Eulerian Superpath Problem: Equivalent Transformations </vt:lpstr>
      <vt:lpstr>Eulerian assembly with  mate-pairs</vt:lpstr>
      <vt:lpstr>Transforming mate-pairs into mate-reads</vt:lpstr>
      <vt:lpstr>EULER: Increasing the effective read length. </vt:lpstr>
      <vt:lpstr>Repeat graph before and after Euler-DB: N. Meningitidis sequencing project</vt:lpstr>
      <vt:lpstr>Transforming mate-pairs into mate- paths: 3 cases</vt:lpstr>
      <vt:lpstr>EULER-SF scaffolds gapped edges in the repeat graph</vt:lpstr>
      <vt:lpstr>EULER’s utilization of DB data</vt:lpstr>
      <vt:lpstr>N. meningitidis  project: results</vt:lpstr>
      <vt:lpstr>Computing multiplicities of repeats</vt:lpstr>
      <vt:lpstr>Copy Number Problem and Kirchhoff Law</vt:lpstr>
      <vt:lpstr>Fragment of the repeat graph for N. Meningitidis  project</vt:lpstr>
      <vt:lpstr>Conclusion</vt:lpstr>
      <vt:lpstr>EULER Team</vt:lpstr>
      <vt:lpstr>Acknowledgements</vt:lpstr>
      <vt:lpstr>Slide 132</vt:lpstr>
      <vt:lpstr>What other people think about EULER?</vt:lpstr>
      <vt:lpstr>Error correction on short reads</vt:lpstr>
      <vt:lpstr>Spectral alignment</vt:lpstr>
      <vt:lpstr>Defining a threshold for l-tuple frequency</vt:lpstr>
      <vt:lpstr>Spectral alignment </vt:lpstr>
      <vt:lpstr>Spectral alignment algorithm</vt:lpstr>
      <vt:lpstr>Dynamic programming recurrence</vt:lpstr>
      <vt:lpstr>Dynamic programming matrix</vt:lpstr>
      <vt:lpstr>A visualization of the recurrence relation </vt:lpstr>
      <vt:lpstr>Error correction results</vt:lpstr>
      <vt:lpstr>Eulerian Assembly:  from de Bruijn to A-Bruijn Graphs</vt:lpstr>
      <vt:lpstr>Acknowledgements</vt:lpstr>
      <vt:lpstr>Short-Read Assemblers</vt:lpstr>
      <vt:lpstr>Why Illumina Short Reads Are So Short? (an “old” slide)</vt:lpstr>
      <vt:lpstr>Slide 147</vt:lpstr>
      <vt:lpstr> Error Correcting (Rather than Trimming) Error-Prone Read Tails  </vt:lpstr>
      <vt:lpstr>Error Correction by Threading Reads Through the Repeat Graph  </vt:lpstr>
      <vt:lpstr>Error Correction Increases the Effective Length of Illumina Reads</vt:lpstr>
      <vt:lpstr>Slide 151</vt:lpstr>
      <vt:lpstr> EULER vs VELVET (human BAC): cumulative contig length</vt:lpstr>
      <vt:lpstr>Fragment Assembly as Repeat Classification: from de Bruijn to A-Bruijn Graphs</vt:lpstr>
      <vt:lpstr>Mosaic structure of human segmental duplications: from de Bruijn to A-Bruijn Graphs</vt:lpstr>
      <vt:lpstr>Algorithmic Challenge</vt:lpstr>
      <vt:lpstr>De Novo Repeat Classification: messy and ill-defined problem</vt:lpstr>
      <vt:lpstr>De Novo Repeat Classification</vt:lpstr>
      <vt:lpstr>Mosaic Structure of Repeats:  (small region from human Y chromosome)</vt:lpstr>
      <vt:lpstr>Repeat Gluing  (de Bruijn graph = Quotient space of all K-mers in the sequence)</vt:lpstr>
      <vt:lpstr>Repeat Gluing  (de Bruijn graph = Quotient space of all K-mers in the sequence)</vt:lpstr>
      <vt:lpstr>Similarity matrix</vt:lpstr>
      <vt:lpstr>Slide 162</vt:lpstr>
      <vt:lpstr>In reality, repeats are usually imperfect</vt:lpstr>
      <vt:lpstr>Similarity matrix</vt:lpstr>
      <vt:lpstr>Slide 165</vt:lpstr>
      <vt:lpstr>Challenge: Generalize the Notion of De Bruijn Graph for Imperfect Repeats</vt:lpstr>
      <vt:lpstr>Repeat Graph</vt:lpstr>
      <vt:lpstr>Slide 168</vt:lpstr>
      <vt:lpstr>From A-Bruijn Graph to Repeat Graph:  MSLG Problem</vt:lpstr>
      <vt:lpstr>Maximum Spanning Tree Approximation to MSLG Problem</vt:lpstr>
      <vt:lpstr>RepeatGluer Algorithm</vt:lpstr>
      <vt:lpstr>Slide 172</vt:lpstr>
      <vt:lpstr>A-Bruijn Graphs and Fragment Assembly</vt:lpstr>
      <vt:lpstr>Fragment Assembly = Building Repeat Graph from Concatenated Reads</vt:lpstr>
      <vt:lpstr>EULER Algorithm (outline)</vt:lpstr>
      <vt:lpstr>EULER algorithm for NGS applications (Chaisson and PP, Genome Res., 2008)</vt:lpstr>
      <vt:lpstr>DNA Sequencing with mate-pairs</vt:lpstr>
      <vt:lpstr>Even small increase in the read length improves the assembly quality (E.Coli)</vt:lpstr>
      <vt:lpstr>EULER-USR: Intuition for a New Approach</vt:lpstr>
      <vt:lpstr>Paths compatible with reads in the de Bruijn graph: (p R q) or (p R y)</vt:lpstr>
      <vt:lpstr>Repeat graphs on reads with errors</vt:lpstr>
      <vt:lpstr>Overview of assembly with EULER-SR</vt:lpstr>
      <vt:lpstr>Error correction in reads</vt:lpstr>
      <vt:lpstr>From Error Correction in Reads to  Graph Correction</vt:lpstr>
      <vt:lpstr>Nomenclature for cycles in de Bruijn graphs</vt:lpstr>
      <vt:lpstr>Slide 186</vt:lpstr>
      <vt:lpstr>Slide 187</vt:lpstr>
      <vt:lpstr>Slide 188</vt:lpstr>
      <vt:lpstr>Slide 189</vt:lpstr>
      <vt:lpstr>Example of graph correction on 100 kb of S. pneumoniae sequenced by 454 GS20</vt:lpstr>
      <vt:lpstr>Example of graph correction</vt:lpstr>
      <vt:lpstr>E. coli assembly with 35 bp Illumina reads  (N50 statistics with and without mate-pairs)</vt:lpstr>
      <vt:lpstr>Assembly quality versus coverage</vt:lpstr>
      <vt:lpstr>EULER-USR Assembler for Ultra Short Reads</vt:lpstr>
      <vt:lpstr>Threading: extending and correcting reads</vt:lpstr>
      <vt:lpstr>Threading summary</vt:lpstr>
      <vt:lpstr>Number of gaps in final Assembly</vt:lpstr>
      <vt:lpstr>Choise of k-mer size in the final assembly</vt:lpstr>
      <vt:lpstr>Assembly Results for Human BAC</vt:lpstr>
      <vt:lpstr> EULER-USR vs VELVET (human BAC) cumulative contigs length</vt:lpstr>
      <vt:lpstr>Eulerian Assembly with  Mate-Pairs</vt:lpstr>
      <vt:lpstr>Slide 202</vt:lpstr>
      <vt:lpstr>Repeat Graph (in Difference from the Overlap Graph) Enables Easy Processing of Mate-pairs</vt:lpstr>
      <vt:lpstr>Repeat graph before and after Transforming Mate-Pairs into Mate-Reads (Sanger Reads from N. Meningitidis)</vt:lpstr>
      <vt:lpstr>Complications in Transforming Mate-Pairs into Mate-Reads: Multiple Paths Matching the Distance Between Mate-Pairs  </vt:lpstr>
      <vt:lpstr>EULER’s Utilization of Mate-Pairs</vt:lpstr>
      <vt:lpstr>EULER with Mate-Pairs:  Does the Read Length Matter?</vt:lpstr>
      <vt:lpstr>EULER-USR with Mate-Pairs:  Does the Read Length Matter?</vt:lpstr>
      <vt:lpstr>Read Length Does NOT Matter! (good news for short read technologies)</vt:lpstr>
      <vt:lpstr>BUT  the Read Length Does Matter! </vt:lpstr>
      <vt:lpstr>BUT  Read Length Does Matter! </vt:lpstr>
      <vt:lpstr>BUT  Read Length Does Matter! </vt:lpstr>
      <vt:lpstr>Where is the Breakpoint for Assembling Yeast Genome?  (bad news for Illumina, good news for 454)   </vt:lpstr>
      <vt:lpstr>OPEN PROBLEM:  WHERE IS THE BREAKPOINT FOR MAMMALIAN GENOMES? </vt:lpstr>
      <vt:lpstr>Mass-Spectral Assembly</vt:lpstr>
      <vt:lpstr>Yet Another Problem</vt:lpstr>
      <vt:lpstr>Spectral Assembly</vt:lpstr>
      <vt:lpstr>E Pluribus Unum</vt:lpstr>
      <vt:lpstr>Partial-overlap alignment</vt:lpstr>
      <vt:lpstr>Shotgun Protein Sequencing</vt:lpstr>
      <vt:lpstr> Spectral Assembly via Overlap Graph</vt:lpstr>
      <vt:lpstr> Spectral Assembly via Overlap Graph</vt:lpstr>
      <vt:lpstr> Alignment as Gluing Instructions: A-Bruijn Graphs</vt:lpstr>
      <vt:lpstr>Protein Sequencing with Eulerian Approach </vt:lpstr>
      <vt:lpstr>28 aa protein contig, 24 spectra</vt:lpstr>
      <vt:lpstr>Sequencing Snake Venoms </vt:lpstr>
      <vt:lpstr>Sequencing Catrocollastatin </vt:lpstr>
      <vt:lpstr>Sequencing Antibodies  (collaboration with Genentech antibody sequencing group) </vt:lpstr>
      <vt:lpstr>Acknowledgements (short reads DNA sequencing)</vt:lpstr>
      <vt:lpstr>Acknowledgements (short reads DNA sequencing)</vt:lpstr>
      <vt:lpstr>Acknowledgements (shotgun protein sequencing)</vt:lpstr>
      <vt:lpstr>Acknowledgements (sequencing non-ribosomal peptides)</vt:lpstr>
      <vt:lpstr>Acknowledgements</vt:lpstr>
      <vt:lpstr>ISMB Show 1</vt:lpstr>
    </vt:vector>
  </TitlesOfParts>
  <Company>USC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HTO</dc:creator>
  <cp:lastModifiedBy>pavel</cp:lastModifiedBy>
  <cp:revision>758</cp:revision>
  <dcterms:created xsi:type="dcterms:W3CDTF">2000-09-17T06:18:40Z</dcterms:created>
  <dcterms:modified xsi:type="dcterms:W3CDTF">2010-12-09T03:42:43Z</dcterms:modified>
</cp:coreProperties>
</file>