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1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8" r:id="rId4"/>
    <p:sldId id="257" r:id="rId5"/>
    <p:sldId id="258" r:id="rId6"/>
    <p:sldId id="260" r:id="rId7"/>
    <p:sldId id="266" r:id="rId8"/>
    <p:sldId id="262" r:id="rId9"/>
    <p:sldId id="263" r:id="rId10"/>
    <p:sldId id="269" r:id="rId11"/>
    <p:sldId id="264" r:id="rId12"/>
    <p:sldId id="265" r:id="rId13"/>
    <p:sldId id="270" r:id="rId14"/>
    <p:sldId id="267" r:id="rId15"/>
    <p:sldId id="261" r:id="rId16"/>
  </p:sldIdLst>
  <p:sldSz cx="9144000" cy="6858000" type="screen4x3"/>
  <p:notesSz cx="9926638" cy="6669088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chenassamy" initials="SK" lastIdx="1" clrIdx="0">
    <p:extLst>
      <p:ext uri="{19B8F6BF-5375-455C-9EA6-DF929625EA0E}">
        <p15:presenceInfo xmlns:p15="http://schemas.microsoft.com/office/powerpoint/2012/main" userId="Kichenassam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8080"/>
    <a:srgbClr val="0000FF"/>
    <a:srgbClr val="FF6600"/>
    <a:srgbClr val="CC3399"/>
    <a:srgbClr val="0000CC"/>
    <a:srgbClr val="01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4" autoAdjust="0"/>
    <p:restoredTop sz="89769" autoAdjust="0"/>
  </p:normalViewPr>
  <p:slideViewPr>
    <p:cSldViewPr showGuides="1">
      <p:cViewPr varScale="1">
        <p:scale>
          <a:sx n="65" d="100"/>
          <a:sy n="65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03"/>
    </p:cViewPr>
  </p:sorterViewPr>
  <p:notesViewPr>
    <p:cSldViewPr showGuides="1">
      <p:cViewPr varScale="1">
        <p:scale>
          <a:sx n="33" d="100"/>
          <a:sy n="33" d="100"/>
        </p:scale>
        <p:origin x="-2381" y="-82"/>
      </p:cViewPr>
      <p:guideLst>
        <p:guide orient="horz" pos="2101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373" y="0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pPr>
              <a:defRPr/>
            </a:pPr>
            <a:fld id="{BF162B89-F959-4554-93F3-40EE745C7783}" type="datetimeFigureOut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334091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373" y="6334091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pPr>
              <a:defRPr/>
            </a:pPr>
            <a:fld id="{A8507F4B-9B9A-4E54-BF0B-F189A14E4D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6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pPr>
              <a:defRPr/>
            </a:pPr>
            <a:fld id="{8346D1DC-7069-4E92-A26B-85CDEFC8E61D}" type="datetimeFigureOut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5338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167818"/>
            <a:ext cx="7941310" cy="3001090"/>
          </a:xfrm>
          <a:prstGeom prst="rect">
            <a:avLst/>
          </a:prstGeom>
        </p:spPr>
        <p:txBody>
          <a:bodyPr vert="horz" lIns="91138" tIns="45569" rIns="91138" bIns="45569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3" y="6334091"/>
            <a:ext cx="4301543" cy="333455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pPr>
              <a:defRPr/>
            </a:pPr>
            <a:fld id="{298325B8-6EC7-4661-AB6D-2BB0BD21D7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28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0502" indent="-28480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9235" indent="-22784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4928" indent="-22784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0622" indent="-22784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6316" indent="-227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2011" indent="-227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7705" indent="-227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399" indent="-227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78FECA8-CC90-4356-A132-41216ED405BE}" type="slidenum">
              <a:rPr lang="fr-FR" smtClean="0"/>
              <a:pPr eaLnBrk="1" hangingPunct="1"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E365-FD13-4A4E-88BE-7DCE626FA3F3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C3901A-A710-4465-A56E-E608E5E6C4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418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55CF-5EE4-4EB5-8256-8FD8588870C9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227C-492E-4AB1-AE5C-51B1B96C98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861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8136-6850-42D6-BEA8-D9138AA8010F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28F8-84CD-4AC3-B743-2D3CB1D112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85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0AC5-2600-41C3-8504-647DAE697E4F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E704-6B6F-48F4-9B45-37C4249E9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507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DF04-4F5C-4A55-AD46-B366734A8AFD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8527-42C2-4284-BC92-2BFDF0A450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2326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C968-0D43-47AE-BE11-69CB6A96DB4F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4D76-4DED-4397-940E-32541E5069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974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FF79-D696-4AAF-9F06-EDD5712DADDF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50DC-BD06-4890-A7F0-21B1E0E856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5576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F3F1-11BA-4D04-8A15-12EED57CDC98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4874-64EF-4CF8-9D02-BF9DF8AE82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87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D958-3C6A-4AE4-A7B6-8624ACEC14A5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DB81-C82E-485D-BFFF-C43D87278A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9629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F902-BE2E-45DA-992E-54130A2A8E0E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EDB4-BA2D-46AC-BE2B-2A102C814B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8884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9B97-FE86-4E0F-A1A0-146F70BB57C3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C3E86C-828E-4028-BC3B-BABA354EE9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2975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4EBAE-7D7F-4670-9FDD-B942F97737FA}" type="datetime1">
              <a:rPr lang="fr-FR"/>
              <a:pPr>
                <a:defRPr/>
              </a:pPr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S. KICHENASSAMY   (Université de Reims)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5B1513-3A3B-45DC-8337-48A53B136C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9" r:id="rId9"/>
    <p:sldLayoutId id="2147484286" r:id="rId10"/>
    <p:sldLayoutId id="2147484287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bogatov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tyanad.kichenassamy@univ-reims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50824" y="323656"/>
            <a:ext cx="8642350" cy="25202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0070C0"/>
                </a:solidFill>
              </a:rPr>
              <a:t>LIOUVILLE EQUATION </a:t>
            </a:r>
            <a:r>
              <a:rPr lang="fr-FR" sz="3600" dirty="0">
                <a:solidFill>
                  <a:srgbClr val="0070C0"/>
                </a:solidFill>
              </a:rPr>
              <a:t>and </a:t>
            </a:r>
            <a:r>
              <a:rPr lang="fr-FR" sz="3600" dirty="0" err="1">
                <a:solidFill>
                  <a:srgbClr val="0070C0"/>
                </a:solidFill>
              </a:rPr>
              <a:t>its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0070C0"/>
                </a:solidFill>
              </a:rPr>
              <a:t>mathematicaL</a:t>
            </a:r>
            <a:r>
              <a:rPr lang="fr-FR" sz="3600" dirty="0">
                <a:solidFill>
                  <a:srgbClr val="0070C0"/>
                </a:solidFill>
              </a:rPr>
              <a:t> and </a:t>
            </a:r>
            <a:r>
              <a:rPr lang="fr-FR" sz="3600" dirty="0" err="1">
                <a:solidFill>
                  <a:srgbClr val="0070C0"/>
                </a:solidFill>
              </a:rPr>
              <a:t>physical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0070C0"/>
                </a:solidFill>
              </a:rPr>
              <a:t>interpretations</a:t>
            </a:r>
            <a:endParaRPr lang="fr-FR" sz="3600" dirty="0"/>
          </a:p>
        </p:txBody>
      </p:sp>
      <p:sp>
        <p:nvSpPr>
          <p:cNvPr id="4100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54921" y="2915782"/>
            <a:ext cx="8638253" cy="37085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Egor </a:t>
            </a:r>
            <a:r>
              <a:rPr lang="fr-F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Mikhailovitch</a:t>
            </a:r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Bogatov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embogatov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inbox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ГФ НИТУ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МИСиС ; СТИ НИТУ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МИСиС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Satyanad Kichenassamy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satyanad.kichenassamy@univ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reims.fr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1" hangingPunct="1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LMR (CNRS UMR9008), Université de Reims Champagne-Ardenne, France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Seminar on the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Math. Dept.,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Steklov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Institute,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St.-Petersburg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May 5,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2022 .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fr-FR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5054E-1AD6-44CC-BD98-5422361B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030235" cy="981345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Liouville’s</a:t>
            </a:r>
            <a:r>
              <a:rPr lang="fr-FR" dirty="0"/>
              <a:t> </a:t>
            </a:r>
            <a:r>
              <a:rPr lang="fr-FR" dirty="0" err="1"/>
              <a:t>paper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 err="1"/>
              <a:t>forgotten</a:t>
            </a:r>
            <a:r>
              <a:rPr lang="fr-FR" dirty="0"/>
              <a:t> and </a:t>
            </a:r>
            <a:r>
              <a:rPr lang="fr-FR" dirty="0" err="1"/>
              <a:t>rediscovered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4F344-F3F2-4AC8-91B4-82C1CE7A7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79" y="1493785"/>
            <a:ext cx="8246681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Liouville’s solution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was</a:t>
            </a:r>
            <a:r>
              <a:rPr lang="fr-FR" dirty="0">
                <a:solidFill>
                  <a:srgbClr val="0000FF"/>
                </a:solidFill>
              </a:rPr>
              <a:t> not </a:t>
            </a:r>
            <a:r>
              <a:rPr lang="fr-FR" dirty="0" err="1">
                <a:solidFill>
                  <a:srgbClr val="0000FF"/>
                </a:solidFill>
              </a:rPr>
              <a:t>lost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recorded</a:t>
            </a:r>
            <a:r>
              <a:rPr lang="fr-FR" dirty="0"/>
              <a:t> in </a:t>
            </a:r>
            <a:r>
              <a:rPr lang="fr-FR" dirty="0" err="1">
                <a:solidFill>
                  <a:srgbClr val="0000FF"/>
                </a:solidFill>
              </a:rPr>
              <a:t>Bateman</a:t>
            </a:r>
            <a:r>
              <a:rPr lang="fr-FR" dirty="0" err="1"/>
              <a:t>’s</a:t>
            </a:r>
            <a:r>
              <a:rPr lang="fr-FR" dirty="0"/>
              <a:t> </a:t>
            </a:r>
            <a:r>
              <a:rPr lang="fr-FR" dirty="0" err="1"/>
              <a:t>textbook</a:t>
            </a:r>
            <a:r>
              <a:rPr lang="fr-FR" dirty="0"/>
              <a:t> (</a:t>
            </a:r>
            <a:r>
              <a:rPr lang="fr-FR" dirty="0">
                <a:solidFill>
                  <a:srgbClr val="0000FF"/>
                </a:solidFill>
              </a:rPr>
              <a:t>1932</a:t>
            </a:r>
            <a:r>
              <a:rPr lang="fr-FR" dirty="0"/>
              <a:t>/</a:t>
            </a:r>
            <a:r>
              <a:rPr lang="fr-FR" dirty="0">
                <a:solidFill>
                  <a:srgbClr val="0000FF"/>
                </a:solidFill>
              </a:rPr>
              <a:t>1944</a:t>
            </a:r>
            <a:r>
              <a:rPr lang="fr-FR" dirty="0"/>
              <a:t>), </a:t>
            </a:r>
            <a:r>
              <a:rPr lang="fr-FR" dirty="0" err="1"/>
              <a:t>quoted</a:t>
            </a:r>
            <a:r>
              <a:rPr lang="fr-FR" dirty="0"/>
              <a:t> by Witten </a:t>
            </a:r>
            <a:r>
              <a:rPr lang="fr-FR"/>
              <a:t>(1977),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But the </a:t>
            </a:r>
            <a:r>
              <a:rPr lang="fr-FR" dirty="0" err="1"/>
              <a:t>equation</a:t>
            </a:r>
            <a:r>
              <a:rPr lang="fr-FR" dirty="0"/>
              <a:t> </a:t>
            </a:r>
            <a:r>
              <a:rPr lang="fr-FR" dirty="0" err="1"/>
              <a:t>arose</a:t>
            </a:r>
            <a:r>
              <a:rPr lang="fr-FR" dirty="0"/>
              <a:t> in </a:t>
            </a:r>
            <a:r>
              <a:rPr lang="fr-FR" dirty="0" err="1"/>
              <a:t>other</a:t>
            </a:r>
            <a:r>
              <a:rPr lang="fr-FR" dirty="0"/>
              <a:t> applications, </a:t>
            </a:r>
            <a:r>
              <a:rPr lang="fr-FR" dirty="0" err="1">
                <a:solidFill>
                  <a:srgbClr val="C00000"/>
                </a:solidFill>
              </a:rPr>
              <a:t>without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ref</a:t>
            </a:r>
            <a:r>
              <a:rPr lang="fr-FR" dirty="0">
                <a:solidFill>
                  <a:srgbClr val="C00000"/>
                </a:solidFill>
              </a:rPr>
              <a:t>. to Liouville. </a:t>
            </a:r>
            <a:r>
              <a:rPr lang="fr-FR" dirty="0" err="1"/>
              <a:t>Useful</a:t>
            </a:r>
            <a:r>
              <a:rPr lang="fr-FR" dirty="0"/>
              <a:t> for </a:t>
            </a:r>
            <a:r>
              <a:rPr lang="fr-FR" dirty="0" err="1">
                <a:solidFill>
                  <a:srgbClr val="0000FF"/>
                </a:solidFill>
              </a:rPr>
              <a:t>hydrodynamics</a:t>
            </a:r>
            <a:r>
              <a:rPr lang="fr-FR" dirty="0"/>
              <a:t> &amp; </a:t>
            </a:r>
            <a:r>
              <a:rPr lang="fr-FR" dirty="0" err="1"/>
              <a:t>astrophysics</a:t>
            </a:r>
            <a:r>
              <a:rPr lang="fr-FR" dirty="0"/>
              <a:t> (Walker 1904,1915), </a:t>
            </a:r>
            <a:r>
              <a:rPr lang="fr-FR" dirty="0" err="1">
                <a:solidFill>
                  <a:srgbClr val="0000FF"/>
                </a:solidFill>
              </a:rPr>
              <a:t>thermoionic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emission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(von Laue, 1918; Richardson, 1921)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</a:rPr>
              <a:t>Combustion: Frank-</a:t>
            </a:r>
            <a:r>
              <a:rPr lang="fr-FR" dirty="0" err="1">
                <a:solidFill>
                  <a:srgbClr val="0000FF"/>
                </a:solidFill>
              </a:rPr>
              <a:t>Kamenetski</a:t>
            </a:r>
            <a:r>
              <a:rPr lang="fr-FR" dirty="0"/>
              <a:t> (</a:t>
            </a:r>
            <a:r>
              <a:rPr lang="fr-FR" dirty="0">
                <a:solidFill>
                  <a:srgbClr val="0000FF"/>
                </a:solidFill>
              </a:rPr>
              <a:t>1939</a:t>
            </a:r>
            <a:r>
              <a:rPr lang="fr-FR" dirty="0"/>
              <a:t>) </a:t>
            </a:r>
            <a:r>
              <a:rPr lang="fr-FR" dirty="0" err="1"/>
              <a:t>quoted</a:t>
            </a:r>
            <a:r>
              <a:rPr lang="fr-FR" dirty="0"/>
              <a:t> by Harris (</a:t>
            </a:r>
            <a:r>
              <a:rPr lang="fr-FR" dirty="0">
                <a:solidFill>
                  <a:srgbClr val="0000FF"/>
                </a:solidFill>
              </a:rPr>
              <a:t>1940</a:t>
            </a:r>
            <a:r>
              <a:rPr lang="fr-FR" dirty="0"/>
              <a:t>).</a:t>
            </a:r>
          </a:p>
          <a:p>
            <a:pPr marL="0" indent="0"/>
            <a:r>
              <a:rPr lang="en-US" sz="1600" b="0" dirty="0"/>
              <a:t>H. Bateman, </a:t>
            </a:r>
            <a:r>
              <a:rPr lang="en-US" sz="1600" b="0" i="1" dirty="0"/>
              <a:t>P.D.E. of Math. Phys., </a:t>
            </a:r>
            <a:r>
              <a:rPr lang="en-US" sz="1600" b="0" dirty="0"/>
              <a:t>(1923/1932/Dover, 1944) pp. 166-169.</a:t>
            </a:r>
          </a:p>
          <a:p>
            <a:pPr marL="0" indent="0"/>
            <a:r>
              <a:rPr lang="en-US" sz="1600" b="0" dirty="0"/>
              <a:t>O.W. Richardson, </a:t>
            </a:r>
            <a:r>
              <a:rPr lang="en-US" sz="1600" b="0" i="1" dirty="0"/>
              <a:t>The Emission of Electricity from hot bodies, </a:t>
            </a:r>
            <a:r>
              <a:rPr lang="en-US" sz="1600" b="0" dirty="0"/>
              <a:t>Longmans (1921), p. 50.</a:t>
            </a:r>
          </a:p>
          <a:p>
            <a:pPr marL="0" indent="0"/>
            <a:r>
              <a:rPr lang="en-US" sz="1600" b="0" dirty="0"/>
              <a:t>E.J. Harris, The thermal explosion of diethyl peroxide, </a:t>
            </a:r>
            <a:r>
              <a:rPr lang="en-US" sz="1600" b="0" i="1" dirty="0"/>
              <a:t>Proc. Roy. Soc. A</a:t>
            </a:r>
            <a:r>
              <a:rPr lang="en-US" sz="1600" b="0" dirty="0"/>
              <a:t> </a:t>
            </a:r>
            <a:r>
              <a:rPr lang="en-US" sz="1600" dirty="0"/>
              <a:t>175</a:t>
            </a:r>
            <a:r>
              <a:rPr lang="en-US" sz="1600" b="0" dirty="0"/>
              <a:t> (10 Apr. 1940) 254-261.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23558900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FD662-9C91-4B5A-AFB1-C6A54DD0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95220" cy="102635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Liouville’s</a:t>
            </a:r>
            <a:r>
              <a:rPr lang="fr-FR" dirty="0"/>
              <a:t> </a:t>
            </a:r>
            <a:r>
              <a:rPr lang="fr-FR" dirty="0" err="1"/>
              <a:t>paper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 err="1"/>
              <a:t>forgotten</a:t>
            </a:r>
            <a:r>
              <a:rPr lang="fr-FR" dirty="0"/>
              <a:t> and </a:t>
            </a:r>
            <a:r>
              <a:rPr lang="fr-FR" dirty="0" err="1"/>
              <a:t>rediscovered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185B2-5DA3-47C5-BD0F-70EC3887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36" y="1313765"/>
            <a:ext cx="8460940" cy="5544235"/>
          </a:xfrm>
        </p:spPr>
        <p:txBody>
          <a:bodyPr/>
          <a:lstStyle/>
          <a:p>
            <a:pPr algn="just"/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Equation 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(L</a:t>
            </a:r>
            <a:r>
              <a:rPr lang="en-US" sz="2400" baseline="-250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e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), and its 3D counterpart 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arose as models for isothermal gas spheres in astrophysics, </a:t>
            </a:r>
            <a:r>
              <a:rPr lang="en-US" sz="2400">
                <a:effectLst/>
                <a:ea typeface="Calibri" panose="020F0502020204030204" pitchFamily="34" charset="0"/>
                <a:cs typeface="Latha" panose="020B0604020202020204" pitchFamily="34" charset="0"/>
              </a:rPr>
              <a:t>thermoionic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emission, as a special model of incompressible fluid flow as well as other applications but usually 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without reference to Liouville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algn="just"/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J. Liouville’s exact solution attracted considerable interest in the 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late 70s 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as an exactly solvable model of field theory (E. </a:t>
            </a:r>
            <a:r>
              <a:rPr lang="en-US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Onofri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, E. Witten), which seems to have led to a 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rediscovery of his paper (through Bateman?)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r>
              <a:rPr lang="fr-FR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Further</a:t>
            </a:r>
            <a:r>
              <a:rPr lang="fr-FR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applications in the </a:t>
            </a:r>
            <a:r>
              <a:rPr lang="fr-FR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Russian</a:t>
            </a:r>
            <a:r>
              <a:rPr lang="fr-FR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fr-FR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school</a:t>
            </a:r>
            <a:r>
              <a:rPr lang="fr-FR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(</a:t>
            </a:r>
            <a:r>
              <a:rPr lang="fr-FR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part II</a:t>
            </a:r>
            <a:r>
              <a:rPr lang="fr-FR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).</a:t>
            </a:r>
          </a:p>
          <a:p>
            <a:pPr marL="0" lvl="0" indent="0"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Onofri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identity for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-ordered exponentials, with applications to Quantum Mechanics // Annals of Physics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1976.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Vol. 102. P. 371-387.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Witten 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Some exact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multipseudoparticle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solutions of classical Yang-Mills theory // Physical Review Letters. 1977. Vol.</a:t>
            </a:r>
            <a:r>
              <a:rPr lang="en-US" sz="18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38. P. 121-125.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0304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5054E-1AD6-44CC-BD98-5422361B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390275" cy="1371600"/>
          </a:xfrm>
        </p:spPr>
        <p:txBody>
          <a:bodyPr>
            <a:normAutofit/>
          </a:bodyPr>
          <a:lstStyle/>
          <a:p>
            <a:r>
              <a:rPr lang="fr-FR" dirty="0" err="1"/>
              <a:t>Liouville’s</a:t>
            </a:r>
            <a:r>
              <a:rPr lang="fr-FR" dirty="0"/>
              <a:t> solution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interesting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904F344-F3F2-4AC8-91B4-82C1CE7A7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8" y="1744210"/>
                <a:ext cx="8075241" cy="49530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8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Reason 1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: not adequately interpreted in terms of the initial or boundary-value problems; </a:t>
                </a:r>
                <a:endParaRPr lang="en-US" sz="2400" dirty="0">
                  <a:ea typeface="Calibri" panose="020F0502020204030204" pitchFamily="34" charset="0"/>
                  <a:cs typeface="Latha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8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Reason 2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: </a:t>
                </a:r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need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generalization to non-integrable equations in any number of space variables. </a:t>
                </a:r>
              </a:p>
              <a:p>
                <a:pPr algn="just"/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J. Liouville’s formula suggests 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expanding solutions near their singularities</a:t>
                </a:r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: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starting point of the method of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Fuchsian Reduction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. Many consequences, such as optimal regularity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exp</m:t>
                    </m:r>
                    <m:d>
                      <m:dPr>
                        <m:ctrlPr>
                          <a:rPr lang="fr-FR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atha" panose="020B0604020202020204" pitchFamily="34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atha" panose="020B0604020202020204" pitchFamily="34" charset="0"/>
                          </a:rPr>
                          <m:t>𝒖</m:t>
                        </m:r>
                      </m:e>
                    </m:d>
                    <m:r>
                      <a:rPr lang="fr-FR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</a:p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Kichenassamy S.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Fuchsian Reduction: Applications to Geometry, Cosmology and Mathematical Physics. Boston: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Birkhäuser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2007. xv+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289 p.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2400" dirty="0">
                  <a:ea typeface="Calibri" panose="020F0502020204030204" pitchFamily="34" charset="0"/>
                  <a:cs typeface="Latha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904F344-F3F2-4AC8-91B4-82C1CE7A7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744210"/>
                <a:ext cx="8075241" cy="4953000"/>
              </a:xfrm>
              <a:blipFill>
                <a:blip r:embed="rId2"/>
                <a:stretch>
                  <a:fillRect l="-1132" t="-861" r="-1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54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A0DF0-3A00-4266-8C56-CBBF0C66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C. </a:t>
            </a:r>
            <a:r>
              <a:rPr lang="fr-FR" dirty="0" err="1"/>
              <a:t>Three</a:t>
            </a:r>
            <a:r>
              <a:rPr lang="fr-FR" dirty="0"/>
              <a:t> 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CF8275-3849-4BE1-847F-03DB091A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390275" cy="47817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Latha" panose="020B0604020202020204" pitchFamily="34" charset="0"/>
              </a:rPr>
              <a:t>First question : WHY is Liouville’s solution still relevant?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Liouville’s name was initially attached to both the hyperbolic and elliptic forms </a:t>
            </a:r>
            <a:r>
              <a:rPr lang="en-US" sz="2400" dirty="0">
                <a:ea typeface="Calibri" panose="020F0502020204030204" pitchFamily="34" charset="0"/>
                <a:cs typeface="Latha" panose="020B0604020202020204" pitchFamily="34" charset="0"/>
              </a:rPr>
              <a:t>of the equation. Later, forgotten, then rediscovered.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Latha" panose="020B0604020202020204" pitchFamily="34" charset="0"/>
              </a:rPr>
              <a:t>Second question : WHY was it forgotten ? 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fr-FR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Latha" panose="020B0604020202020204" pitchFamily="34" charset="0"/>
              </a:rPr>
              <a:t>Despite Liouville’s close relations with Russia, his equation was studied rather late in Russia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Latha" panose="020B0604020202020204" pitchFamily="34" charset="0"/>
              </a:rPr>
              <a:t>Third question : WHY was the development in Russia/USSR different ?  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1672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A0DF0-3A00-4266-8C56-CBBF0C66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95220" cy="1161365"/>
          </a:xfrm>
        </p:spPr>
        <p:txBody>
          <a:bodyPr>
            <a:normAutofit fontScale="90000"/>
          </a:bodyPr>
          <a:lstStyle/>
          <a:p>
            <a:r>
              <a:rPr lang="fr-FR" dirty="0"/>
              <a:t>Possible </a:t>
            </a:r>
            <a:r>
              <a:rPr lang="fr-FR" dirty="0" err="1"/>
              <a:t>answers</a:t>
            </a:r>
            <a:r>
              <a:rPr lang="fr-FR" dirty="0"/>
              <a:t> to the </a:t>
            </a:r>
            <a:r>
              <a:rPr lang="fr-FR" dirty="0" err="1"/>
              <a:t>three</a:t>
            </a:r>
            <a:r>
              <a:rPr lang="fr-FR" dirty="0"/>
              <a:t>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CCF8275-3849-4BE1-847F-03DB091A7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6525" y="1524000"/>
                <a:ext cx="8595955" cy="5181600"/>
              </a:xfrm>
            </p:spPr>
            <p:txBody>
              <a:bodyPr/>
              <a:lstStyle/>
              <a:p>
                <a:pPr algn="just"/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Q.1. Liouville’s solution still relevant because…</a:t>
                </a:r>
                <a:endParaRPr lang="fr-FR" sz="1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his formula was </a:t>
                </a:r>
                <a:r>
                  <a:rPr lang="en-US" sz="2400" dirty="0">
                    <a:solidFill>
                      <a:srgbClr val="C00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not fully superseded </a:t>
                </a:r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by any of the later developments. </a:t>
                </a:r>
                <a:r>
                  <a:rPr lang="en-US" sz="2400" dirty="0">
                    <a:solidFill>
                      <a:srgbClr val="C00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Optimal regularity still difficult today.</a:t>
                </a:r>
              </a:p>
              <a:p>
                <a:pPr algn="just"/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Q.2. it was temporarily forgotten because…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  <a:endParaRPr lang="fr-FR" sz="1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/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(</a:t>
                </a:r>
                <a:r>
                  <a:rPr lang="en-US" sz="2400" dirty="0" err="1">
                    <a:ea typeface="Calibri" panose="020F0502020204030204" pitchFamily="34" charset="0"/>
                    <a:cs typeface="Latha" panose="020B0604020202020204" pitchFamily="34" charset="0"/>
                  </a:rPr>
                  <a:t>i</a:t>
                </a:r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) </a:t>
                </a:r>
                <a:r>
                  <a:rPr lang="en-US" sz="2400" dirty="0">
                    <a:solidFill>
                      <a:srgbClr val="C00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increasing specialization </a:t>
                </a:r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(elliptic/hyperbolic equations, holomorphic/non-analytic solutions) &amp; (ii) </a:t>
                </a:r>
                <a:r>
                  <a:rPr lang="en-US" sz="2400" dirty="0">
                    <a:solidFill>
                      <a:srgbClr val="C00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L.’s solution does not fit</a:t>
                </a:r>
                <a:r>
                  <a:rPr lang="en-US" sz="2400" dirty="0">
                    <a:ea typeface="Calibri" panose="020F0502020204030204" pitchFamily="34" charset="0"/>
                    <a:cs typeface="Latha" panose="020B0604020202020204" pitchFamily="34" charset="0"/>
                  </a:rPr>
                  <a:t> into the Dirichlet &amp; Cauchy problems.</a:t>
                </a:r>
              </a:p>
              <a:p>
                <a:pPr marL="0" indent="0"/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Q.3.</a:t>
                </a:r>
                <a:r>
                  <a:rPr lang="en-US" sz="2400" dirty="0">
                    <a:solidFill>
                      <a:srgbClr val="0000FF"/>
                    </a:solidFill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the development in Russia different because… </a:t>
                </a:r>
              </a:p>
              <a:p>
                <a:pPr marL="514350" marR="0" lvl="0" indent="-514350" algn="just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 typeface="Arial" charset="0"/>
                  <a:buAutoNum type="romanLcParenBoth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Russian mathematicians were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independent: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 did not hold complex variables as standard. </a:t>
                </a:r>
              </a:p>
              <a:p>
                <a:pPr marL="514350" marR="0" lvl="0" indent="-514350" algn="just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 typeface="Arial" charset="0"/>
                  <a:buAutoNum type="romanLcParenBoth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Had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different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 (physical)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interpretations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 of (L) </a:t>
                </a:r>
                <a14:m>
                  <m:oMath xmlns:m="http://schemas.openxmlformats.org/officeDocument/2006/math">
                    <m:r>
                      <a:rPr kumimoji="0" lang="fr-F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→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Latha" panose="020B0604020202020204" pitchFamily="34" charset="0"/>
                  </a:rPr>
                  <a:t> part II.</a:t>
                </a:r>
              </a:p>
              <a:p>
                <a:pPr marL="342900" marR="0" lvl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CCF8275-3849-4BE1-847F-03DB091A7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525" y="1524000"/>
                <a:ext cx="8595955" cy="5181600"/>
              </a:xfrm>
              <a:blipFill>
                <a:blip r:embed="rId2"/>
                <a:stretch>
                  <a:fillRect l="-1135" t="-941" r="-1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3219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B8299-DC7E-4130-94F6-575E9896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15200" cy="1371600"/>
          </a:xfrm>
        </p:spPr>
        <p:txBody>
          <a:bodyPr>
            <a:normAutofit/>
          </a:bodyPr>
          <a:lstStyle/>
          <a:p>
            <a:r>
              <a:rPr lang="en-US" dirty="0"/>
              <a:t>II.	Liouville’s equation in Russia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DE058-76D0-47DB-B282-4F0BE309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0835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2DF17-51AE-4473-991B-B73EECDC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41355A1-7F4A-4033-B8CD-E61730CEB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599"/>
                <a:ext cx="8075240" cy="4871755"/>
              </a:xfrm>
            </p:spPr>
            <p:txBody>
              <a:bodyPr/>
              <a:lstStyle/>
              <a:p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Liouville’s equations :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(</a:t>
                </a:r>
                <a:r>
                  <a:rPr lang="en-US" sz="2000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L</a:t>
                </a:r>
                <a:r>
                  <a:rPr lang="en-US" sz="2000" baseline="-25000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h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; (L</a:t>
                </a:r>
                <a:r>
                  <a:rPr lang="en-US" sz="2000" baseline="-25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e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p>
                      <m:sSup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𝑎𝑢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	</a:t>
                </a:r>
                <a:endParaRPr lang="en-US" sz="2000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Latha" panose="020B0604020202020204" pitchFamily="34" charset="0"/>
                </a:endParaRPr>
              </a:p>
              <a:p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We show that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J. Liouville’s work was reinterpreted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by limiting attention to one of 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its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physical or mathematical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aspects.</a:t>
                </a:r>
              </a:p>
              <a:p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As a result, the 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heuristic power 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of his original solution was 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not perceived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, but his work </a:t>
                </a:r>
                <a:r>
                  <a:rPr lang="en-US" dirty="0">
                    <a:solidFill>
                      <a:srgbClr val="008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was not forgotten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. It became </a:t>
                </a:r>
                <a:r>
                  <a:rPr lang="en-US" dirty="0">
                    <a:solidFill>
                      <a:srgbClr val="008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important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 again </a:t>
                </a:r>
                <a:r>
                  <a:rPr lang="en-US" dirty="0">
                    <a:solidFill>
                      <a:srgbClr val="008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in recent times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. </a:t>
                </a:r>
              </a:p>
              <a:p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We formulate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three questions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that we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answer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by considering works in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Europe and the USA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, and then on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Russia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n works.</a:t>
                </a:r>
              </a:p>
              <a:p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Further example of the </a:t>
                </a:r>
                <a:r>
                  <a:rPr lang="en-US" dirty="0">
                    <a:solidFill>
                      <a:srgbClr val="008000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Fabergé egg paradigm (earlier works are not simpler versions of modern ones like matryoshka dolls)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.</a:t>
                </a:r>
                <a:endParaRPr lang="en-US" sz="2000" dirty="0">
                  <a:effectLst/>
                  <a:ea typeface="Calibri" panose="020F0502020204030204" pitchFamily="34" charset="0"/>
                  <a:cs typeface="Latha" panose="020B0604020202020204" pitchFamily="34" charset="0"/>
                </a:endParaRPr>
              </a:p>
              <a:p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S. Kichenassamy,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Apodictic discourse and the Cauchy-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Bunyakovsky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-Schwarz inequality, 2021,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kshar Unicode" panose="00000400000000000000" pitchFamily="2" charset="0"/>
                  </a:rPr>
                  <a:t>Gaṇita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kshar Unicode" panose="00000400000000000000" pitchFamily="2" charset="0"/>
                  </a:rPr>
                  <a:t>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kshar Unicode" panose="00000400000000000000" pitchFamily="2" charset="0"/>
                  </a:rPr>
                  <a:t>Bhāratī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kshar Unicode" panose="00000400000000000000" pitchFamily="2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 video and Russian transparencies (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StP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Seminar on H of M., April 15, 2021, April 7, 2022).</a:t>
                </a:r>
                <a:endParaRPr lang="fr-FR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kshar Unicode" panose="00000400000000000000" pitchFamily="2" charset="0"/>
                </a:endParaRPr>
              </a:p>
              <a:p>
                <a:endParaRPr lang="fr-FR" sz="1800" dirty="0">
                  <a:effectLst/>
                  <a:ea typeface="Calibri" panose="020F0502020204030204" pitchFamily="34" charset="0"/>
                  <a:cs typeface="Latha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41355A1-7F4A-4033-B8CD-E61730CEB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599"/>
                <a:ext cx="8075240" cy="4871755"/>
              </a:xfrm>
              <a:blipFill>
                <a:blip r:embed="rId2"/>
                <a:stretch>
                  <a:fillRect l="-755" t="-6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3703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F4813-0810-42B9-987B-EE28C4FF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504F6-9783-46DA-AD24-2AE56774E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691735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fr-FR" sz="2800" dirty="0" err="1"/>
              <a:t>Liouville’s</a:t>
            </a:r>
            <a:r>
              <a:rPr lang="fr-FR" sz="2800" dirty="0"/>
              <a:t> </a:t>
            </a:r>
            <a:r>
              <a:rPr lang="fr-FR" sz="2800" dirty="0" err="1"/>
              <a:t>equations</a:t>
            </a:r>
            <a:r>
              <a:rPr lang="fr-FR" sz="2800" dirty="0"/>
              <a:t> in Europe &amp; the USA </a:t>
            </a:r>
          </a:p>
          <a:p>
            <a:pPr marL="628650" lvl="1" indent="-514350">
              <a:buAutoNum type="alphaUcPeriod"/>
            </a:pPr>
            <a:r>
              <a:rPr lang="fr-FR" sz="2800" dirty="0"/>
              <a:t>The </a:t>
            </a:r>
            <a:r>
              <a:rPr lang="fr-FR" sz="2800" dirty="0" err="1"/>
              <a:t>facts</a:t>
            </a:r>
            <a:endParaRPr lang="fr-FR" sz="2800" dirty="0"/>
          </a:p>
          <a:p>
            <a:pPr marL="628650" lvl="1" indent="-514350">
              <a:buFont typeface="Arial" charset="0"/>
              <a:buAutoNum type="alphaUcPeriod"/>
            </a:pPr>
            <a:r>
              <a:rPr lang="fr-FR" sz="2800" dirty="0" err="1"/>
              <a:t>Liouville’s</a:t>
            </a:r>
            <a:r>
              <a:rPr lang="fr-FR" sz="2800" dirty="0"/>
              <a:t> </a:t>
            </a:r>
            <a:r>
              <a:rPr lang="fr-FR" sz="2800" dirty="0" err="1"/>
              <a:t>paper</a:t>
            </a:r>
            <a:r>
              <a:rPr lang="fr-FR" sz="2800" dirty="0"/>
              <a:t> and </a:t>
            </a:r>
            <a:r>
              <a:rPr lang="fr-FR" sz="2800" dirty="0" err="1"/>
              <a:t>its</a:t>
            </a:r>
            <a:r>
              <a:rPr lang="fr-FR" sz="2800" dirty="0"/>
              <a:t> impact in Europe &amp; USA</a:t>
            </a:r>
          </a:p>
          <a:p>
            <a:pPr marL="628650" lvl="1" indent="-514350">
              <a:buAutoNum type="alphaUcPeriod"/>
            </a:pPr>
            <a:r>
              <a:rPr lang="fr-FR" sz="2800" dirty="0" err="1"/>
              <a:t>Three</a:t>
            </a:r>
            <a:r>
              <a:rPr lang="fr-FR" sz="2800" dirty="0"/>
              <a:t> questions &amp; possible </a:t>
            </a:r>
            <a:r>
              <a:rPr lang="fr-FR" sz="2800" dirty="0" err="1"/>
              <a:t>answers</a:t>
            </a:r>
            <a:endParaRPr lang="fr-FR" sz="2800" dirty="0"/>
          </a:p>
          <a:p>
            <a:pPr marL="514350" indent="-514350">
              <a:buAutoNum type="romanUcPeriod"/>
            </a:pPr>
            <a:r>
              <a:rPr lang="fr-FR" sz="2800" dirty="0" err="1"/>
              <a:t>Liouville’s</a:t>
            </a:r>
            <a:r>
              <a:rPr lang="fr-FR" sz="2800" dirty="0"/>
              <a:t> </a:t>
            </a:r>
            <a:r>
              <a:rPr lang="fr-FR" sz="2800" dirty="0" err="1"/>
              <a:t>equations</a:t>
            </a:r>
            <a:r>
              <a:rPr lang="fr-FR" sz="2800" dirty="0"/>
              <a:t> in </a:t>
            </a:r>
            <a:r>
              <a:rPr lang="fr-FR" sz="2800" dirty="0" err="1"/>
              <a:t>Russia</a:t>
            </a:r>
            <a:endParaRPr lang="fr-FR" sz="2800" dirty="0"/>
          </a:p>
          <a:p>
            <a:pPr marL="514350" indent="-514350">
              <a:buAutoNum type="romanUcPeriod"/>
            </a:pPr>
            <a:endParaRPr lang="fr-FR" sz="2800" dirty="0"/>
          </a:p>
          <a:p>
            <a:pPr marL="0" indent="0"/>
            <a:r>
              <a:rPr lang="fr-FR" sz="2400" b="0" dirty="0"/>
              <a:t>N.B.: </a:t>
            </a:r>
            <a:r>
              <a:rPr lang="fr-FR" sz="2400" b="0" dirty="0" err="1"/>
              <a:t>Some</a:t>
            </a:r>
            <a:r>
              <a:rPr lang="fr-FR" sz="2400" b="0" dirty="0"/>
              <a:t> of </a:t>
            </a:r>
            <a:r>
              <a:rPr lang="fr-FR" sz="2400" b="0" dirty="0" err="1"/>
              <a:t>these</a:t>
            </a:r>
            <a:r>
              <a:rPr lang="fr-FR" sz="2400" b="0" dirty="0"/>
              <a:t> </a:t>
            </a:r>
            <a:r>
              <a:rPr lang="fr-FR" sz="2400" b="0" dirty="0" err="1"/>
              <a:t>results</a:t>
            </a:r>
            <a:r>
              <a:rPr lang="fr-FR" sz="2400" b="0" dirty="0"/>
              <a:t> </a:t>
            </a:r>
            <a:r>
              <a:rPr lang="fr-FR" sz="2400" b="0" dirty="0" err="1"/>
              <a:t>were</a:t>
            </a:r>
            <a:r>
              <a:rPr lang="fr-FR" sz="2400" b="0" dirty="0"/>
              <a:t> </a:t>
            </a:r>
            <a:r>
              <a:rPr lang="fr-FR" sz="2400" b="0" dirty="0" err="1"/>
              <a:t>announced</a:t>
            </a:r>
            <a:r>
              <a:rPr lang="fr-FR" sz="2400" b="0" dirty="0"/>
              <a:t> in </a:t>
            </a:r>
            <a:r>
              <a:rPr lang="fr-FR" sz="2400" b="0" dirty="0" err="1"/>
              <a:t>E.M.Bogatov</a:t>
            </a:r>
            <a:r>
              <a:rPr lang="fr-FR" sz="2400" b="0" dirty="0"/>
              <a:t> &amp; </a:t>
            </a:r>
            <a:r>
              <a:rPr lang="fr-FR" sz="2400" b="0" dirty="0" err="1"/>
              <a:t>S.Kichenassamy</a:t>
            </a:r>
            <a:r>
              <a:rPr lang="fr-FR" sz="2400" b="0" dirty="0"/>
              <a:t>, </a:t>
            </a:r>
            <a:r>
              <a:rPr lang="az-Cyrl-AZ" sz="2400" b="0" dirty="0"/>
              <a:t>ИИЕТ РАН, 2021</a:t>
            </a:r>
            <a:r>
              <a:rPr lang="fr-FR" sz="2400" b="0" dirty="0"/>
              <a:t>, pp. 81-86</a:t>
            </a:r>
          </a:p>
        </p:txBody>
      </p:sp>
    </p:spTree>
    <p:extLst>
      <p:ext uri="{BB962C8B-B14F-4D97-AF65-F5344CB8AC3E}">
        <p14:creationId xmlns:p14="http://schemas.microsoft.com/office/powerpoint/2010/main" val="31200508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A0DF0-3A00-4266-8C56-CBBF0C66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56320"/>
          </a:xfrm>
        </p:spPr>
        <p:txBody>
          <a:bodyPr/>
          <a:lstStyle/>
          <a:p>
            <a:r>
              <a:rPr lang="fr-FR" dirty="0"/>
              <a:t>A. The </a:t>
            </a:r>
            <a:r>
              <a:rPr lang="fr-FR" dirty="0" err="1"/>
              <a:t>facts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CCF8275-3849-4BE1-847F-03DB091A7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78750"/>
                <a:ext cx="5535615" cy="5490610"/>
              </a:xfrm>
            </p:spPr>
            <p:txBody>
              <a:bodyPr/>
              <a:lstStyle/>
              <a:p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J. </a:t>
                </a:r>
                <a:r>
                  <a:rPr lang="en-US" sz="240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Liouville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1850/1853:  derived in closed form the general solution of equation 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L</a:t>
                </a:r>
                <a:r>
                  <a:rPr lang="en-US" sz="2400" baseline="-25000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h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fr-FR" sz="2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This is one of the few papers from the 19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th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century that 21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st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century mathematicians routinely quote as motivation for their work : We want to understand 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Latha" panose="020B0604020202020204" pitchFamily="34" charset="0"/>
                  </a:rPr>
                  <a:t>WHY his equation (&amp; solution) is still relevant.</a:t>
                </a:r>
                <a:endParaRPr lang="fr-FR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Liouville J.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Sur l’équation aux différences partielles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𝜆</m:t>
                            </m:r>
                          </m:e>
                        </m:func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𝑑𝑣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// J. Mathématiques Pures et Appliquées. 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1853. Vol. 18. P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. 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71-72.  </a:t>
                </a:r>
                <a:endParaRPr lang="fr-FR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CCF8275-3849-4BE1-847F-03DB091A7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78750"/>
                <a:ext cx="5535615" cy="5490610"/>
              </a:xfrm>
              <a:blipFill>
                <a:blip r:embed="rId2"/>
                <a:stretch>
                  <a:fillRect l="-1652" t="-777" r="-1762" b="-13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6A33EE67-DD07-43E8-8042-8D8B419C8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65" y="1740295"/>
            <a:ext cx="2552700" cy="31051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5A1DD2-344E-418A-9B5F-5D2CC30F4913}"/>
              </a:ext>
            </a:extLst>
          </p:cNvPr>
          <p:cNvSpPr txBox="1"/>
          <p:nvPr/>
        </p:nvSpPr>
        <p:spPr>
          <a:xfrm>
            <a:off x="6259002" y="5087590"/>
            <a:ext cx="21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Joseph Liouville</a:t>
            </a:r>
          </a:p>
        </p:txBody>
      </p:sp>
    </p:spTree>
    <p:extLst>
      <p:ext uri="{BB962C8B-B14F-4D97-AF65-F5344CB8AC3E}">
        <p14:creationId xmlns:p14="http://schemas.microsoft.com/office/powerpoint/2010/main" val="42499841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3E72B-7FFC-4D22-838C-4CDA84C0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The </a:t>
            </a:r>
            <a:r>
              <a:rPr lang="fr-FR" dirty="0" err="1"/>
              <a:t>facts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BBB227C-7C5E-4C5B-85E2-3E7DEECC3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Because Liouville’s work involved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both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the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real and complex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domains, his paper simultaneously opened the way to a representation of the general solution of two equations, </a:t>
                </a:r>
                <a:endParaRPr lang="fr-FR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p>
                      <m:sSup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𝑎𝑢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𝑲</m:t>
                    </m:r>
                    <m:r>
                      <a:rPr lang="fr-FR" sz="2400" b="1" i="1" dirty="0" smtClean="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&gt;</m:t>
                    </m:r>
                    <m:r>
                      <a:rPr lang="fr-FR" sz="2400" b="1" i="1" dirty="0" smtClean="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𝟎</m:t>
                    </m:r>
                  </m:oMath>
                </a14:m>
                <a:r>
                  <a:rPr lang="en-US" sz="2400" dirty="0">
                    <a:solidFill>
                      <a:srgbClr val="00808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or 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𝑲</m:t>
                    </m:r>
                    <m:r>
                      <a:rPr lang="fr-FR" sz="2400" b="1" i="1" smtClean="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&lt;</m:t>
                    </m:r>
                    <m:r>
                      <a:rPr lang="fr-FR" sz="2400" b="1" i="1" smtClean="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𝟎</m:t>
                    </m:r>
                  </m:oMath>
                </a14:m>
                <a:r>
                  <a:rPr lang="en-US" sz="2400" dirty="0">
                    <a:solidFill>
                      <a:srgbClr val="008080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       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(L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e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</a:t>
                </a:r>
                <a:endParaRPr lang="fr-FR" sz="2400" dirty="0">
                  <a:solidFill>
                    <a:srgbClr val="0000FF"/>
                  </a:solidFill>
                  <a:effectLst/>
                  <a:ea typeface="Calibri" panose="020F0502020204030204" pitchFamily="34" charset="0"/>
                  <a:cs typeface="Latha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p>
                      <m:sSup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𝑎𝑢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, 	                                          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L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h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</a:t>
                </a:r>
                <a:endParaRPr lang="fr-FR" sz="2400" dirty="0">
                  <a:solidFill>
                    <a:srgbClr val="0000FF"/>
                  </a:solidFill>
                  <a:ea typeface="Calibri" panose="020F0502020204030204" pitchFamily="34" charset="0"/>
                  <a:cs typeface="Latha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are nonzero real constants. These equations are related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Δ</m:t>
                    </m:r>
                    <m:r>
                      <a:rPr lang="en-US" sz="24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𝑢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 = 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atha" panose="020B0604020202020204" pitchFamily="34" charset="0"/>
                      </a:rPr>
                      <m:t>4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Latha" panose="020B0604020202020204" pitchFamily="34" charset="0"/>
                      </a:rPr>
                      <m:t> </m:t>
                    </m:r>
                    <m:r>
                      <a:rPr lang="en-US" sz="2400" i="1" dirty="0" err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Latha" panose="020B0604020202020204" pitchFamily="34" charset="0"/>
                      </a:rPr>
                      <m:t>𝑢</m:t>
                    </m:r>
                    <m:r>
                      <a:rPr lang="en-US" sz="2400" i="1" baseline="-25000" dirty="0" err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Latha" panose="020B0604020202020204" pitchFamily="34" charset="0"/>
                      </a:rPr>
                      <m:t>𝑧𝑧</m:t>
                    </m:r>
                    <m:r>
                      <a:rPr lang="en-US" sz="2400" i="1" baseline="-250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Latha" panose="020B0604020202020204" pitchFamily="34" charset="0"/>
                      </a:rPr>
                      <m:t> ̄</m:t>
                    </m:r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. </a:t>
                </a: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BBB227C-7C5E-4C5B-85E2-3E7DEECC3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0" t="-976" r="-2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147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B8299-DC7E-4130-94F6-575E9896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95220" cy="1341385"/>
          </a:xfrm>
        </p:spPr>
        <p:txBody>
          <a:bodyPr>
            <a:normAutofit/>
          </a:bodyPr>
          <a:lstStyle/>
          <a:p>
            <a:r>
              <a:rPr lang="en-US" dirty="0"/>
              <a:t>A.	The facts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04DE058-76D0-47DB-B282-4F0BE309B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530" y="1499920"/>
                <a:ext cx="8120245" cy="5205680"/>
              </a:xfrm>
            </p:spPr>
            <p:txBody>
              <a:bodyPr/>
              <a:lstStyle/>
              <a:p>
                <a:pPr indent="449580" algn="just"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J. Liouville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announced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his result in his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1850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commentary on G. Monge’s </a:t>
                </a:r>
                <a:r>
                  <a:rPr lang="en-US" sz="2000" i="1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Applications de </a:t>
                </a:r>
                <a:r>
                  <a:rPr lang="en-US" sz="2000" i="1" dirty="0" err="1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l’analyse</a:t>
                </a:r>
                <a:r>
                  <a:rPr lang="en-US" sz="2000" i="1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à la </a:t>
                </a:r>
                <a:r>
                  <a:rPr lang="en-US" sz="2000" i="1" dirty="0" err="1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géométrie</a:t>
                </a:r>
                <a:r>
                  <a:rPr lang="en-US" sz="2000" i="1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.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Original proof is lost. He obtained (L</a:t>
                </a:r>
                <a:r>
                  <a:rPr lang="en-US" sz="2000" baseline="-25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e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 from the expression for the Gaussian curvature of a surface in isothermal coordinates and gave the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general solution of (</a:t>
                </a:r>
                <a:r>
                  <a:rPr lang="en-US" sz="2000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L</a:t>
                </a:r>
                <a:r>
                  <a:rPr lang="en-US" sz="2000" baseline="-25000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h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depending on two functions of one variable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: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he then 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solved (L</a:t>
                </a:r>
                <a:r>
                  <a:rPr lang="en-US" baseline="-25000" dirty="0">
                    <a:ea typeface="Calibri" panose="020F0502020204030204" pitchFamily="34" charset="0"/>
                    <a:cs typeface="Latha" panose="020B0604020202020204" pitchFamily="34" charset="0"/>
                  </a:rPr>
                  <a:t>e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)  by a change of variables.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This formula 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may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then interpreted as giving a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real solution of (L</a:t>
                </a:r>
                <a:r>
                  <a:rPr lang="en-US" sz="2000" baseline="-25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e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)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depending on one analytic function. 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Its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regularity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 </a:t>
                </a:r>
                <a:r>
                  <a:rPr lang="en-US" dirty="0">
                    <a:ea typeface="Calibri" panose="020F0502020204030204" pitchFamily="34" charset="0"/>
                    <a:cs typeface="Latha" panose="020B0604020202020204" pitchFamily="34" charset="0"/>
                  </a:rPr>
                  <a:t>and the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determination of the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arbitrary functions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Latha" panose="020B0604020202020204" pitchFamily="34" charset="0"/>
                  </a:rPr>
                  <a:t>was clarified rather recently (SK, 1996). Many forms of the general solution. </a:t>
                </a:r>
              </a:p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Kichenassamy S.,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Blow-up Problem for Exponential Nonlinearities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Communications in P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artial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ifferential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quations,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1996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21 (1&amp;2), P. 125-162.</a:t>
                </a:r>
              </a:p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Kichenassamy S.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Boundary Blow-up and Degenerate Equations // Journal of Functional Analysis. 2004. Vol. 215 (2). P. 271-289 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04DE058-76D0-47DB-B282-4F0BE309B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30" y="1499920"/>
                <a:ext cx="8120245" cy="5205680"/>
              </a:xfrm>
              <a:blipFill>
                <a:blip r:embed="rId2"/>
                <a:stretch>
                  <a:fillRect l="-601" t="-468" r="-1727" b="-5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92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A0DF0-3A00-4266-8C56-CBBF0C66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The </a:t>
            </a:r>
            <a:r>
              <a:rPr lang="fr-FR" dirty="0" err="1"/>
              <a:t>facts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CF8275-3849-4BE1-847F-03DB091A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120245" cy="4781745"/>
          </a:xfrm>
        </p:spPr>
        <p:txBody>
          <a:bodyPr/>
          <a:lstStyle/>
          <a:p>
            <a:pPr marL="0" indent="0"/>
            <a:r>
              <a:rPr lang="fr-FR" sz="2400" dirty="0" err="1">
                <a:solidFill>
                  <a:srgbClr val="C00000"/>
                </a:solidFill>
              </a:rPr>
              <a:t>Nowdays</a:t>
            </a:r>
            <a:r>
              <a:rPr lang="fr-FR" sz="2400" dirty="0"/>
              <a:t>: </a:t>
            </a:r>
            <a:r>
              <a:rPr lang="fr-FR" sz="2400" dirty="0" err="1"/>
              <a:t>these</a:t>
            </a:r>
            <a:r>
              <a:rPr lang="fr-FR" sz="2400" dirty="0"/>
              <a:t> </a:t>
            </a:r>
            <a:r>
              <a:rPr lang="fr-FR" sz="2400" dirty="0" err="1"/>
              <a:t>equations</a:t>
            </a:r>
            <a:r>
              <a:rPr lang="fr-FR" sz="2400" dirty="0"/>
              <a:t> are </a:t>
            </a:r>
            <a:r>
              <a:rPr lang="fr-FR" sz="2400" dirty="0" err="1"/>
              <a:t>involved</a:t>
            </a:r>
            <a:r>
              <a:rPr lang="fr-FR" sz="2400" dirty="0"/>
              <a:t> in at least </a:t>
            </a:r>
            <a:r>
              <a:rPr lang="fr-FR" sz="2400" dirty="0">
                <a:solidFill>
                  <a:srgbClr val="C00000"/>
                </a:solidFill>
              </a:rPr>
              <a:t>five </a:t>
            </a:r>
            <a:r>
              <a:rPr lang="fr-FR" sz="2400" dirty="0" err="1">
                <a:solidFill>
                  <a:srgbClr val="C00000"/>
                </a:solidFill>
              </a:rPr>
              <a:t>different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mathematical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problems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buAutoNum type="romanLcParenBoth"/>
            </a:pPr>
            <a:r>
              <a:rPr lang="fr-FR" sz="2400" dirty="0" err="1">
                <a:solidFill>
                  <a:srgbClr val="008000"/>
                </a:solidFill>
              </a:rPr>
              <a:t>boundary</a:t>
            </a:r>
            <a:r>
              <a:rPr lang="fr-FR" sz="2400" dirty="0">
                <a:solidFill>
                  <a:srgbClr val="008000"/>
                </a:solidFill>
              </a:rPr>
              <a:t>-value</a:t>
            </a:r>
            <a:r>
              <a:rPr lang="fr-FR" sz="2400" dirty="0"/>
              <a:t> pb. for </a:t>
            </a:r>
            <a:r>
              <a:rPr lang="fr-FR" sz="2400" dirty="0">
                <a:solidFill>
                  <a:srgbClr val="0000FF"/>
                </a:solidFill>
              </a:rPr>
              <a:t>(L</a:t>
            </a:r>
            <a:r>
              <a:rPr lang="fr-FR" sz="2400" baseline="-25000" dirty="0">
                <a:solidFill>
                  <a:srgbClr val="0000FF"/>
                </a:solidFill>
              </a:rPr>
              <a:t>e</a:t>
            </a:r>
            <a:r>
              <a:rPr lang="fr-FR" sz="2400" dirty="0">
                <a:solidFill>
                  <a:srgbClr val="0000FF"/>
                </a:solidFill>
              </a:rPr>
              <a:t>); </a:t>
            </a:r>
          </a:p>
          <a:p>
            <a:pPr marL="514350" indent="-514350">
              <a:buAutoNum type="romanLcParenBoth"/>
            </a:pPr>
            <a:r>
              <a:rPr lang="fr-FR" sz="2400" dirty="0">
                <a:solidFill>
                  <a:srgbClr val="008000"/>
                </a:solidFill>
              </a:rPr>
              <a:t>bifurcation</a:t>
            </a:r>
            <a:r>
              <a:rPr lang="fr-FR" sz="2400" dirty="0"/>
              <a:t> for </a:t>
            </a:r>
            <a:r>
              <a:rPr lang="fr-FR" sz="2400" dirty="0">
                <a:solidFill>
                  <a:srgbClr val="0000FF"/>
                </a:solidFill>
              </a:rPr>
              <a:t>(L</a:t>
            </a:r>
            <a:r>
              <a:rPr lang="fr-FR" sz="2400" baseline="-25000" dirty="0">
                <a:solidFill>
                  <a:srgbClr val="0000FF"/>
                </a:solidFill>
              </a:rPr>
              <a:t>e</a:t>
            </a:r>
            <a:r>
              <a:rPr lang="fr-FR" sz="2400" dirty="0">
                <a:solidFill>
                  <a:srgbClr val="0000FF"/>
                </a:solidFill>
              </a:rPr>
              <a:t>); </a:t>
            </a:r>
          </a:p>
          <a:p>
            <a:pPr marL="514350" indent="-514350">
              <a:buAutoNum type="romanLcParenBoth"/>
            </a:pPr>
            <a:r>
              <a:rPr lang="fr-FR" sz="2400" dirty="0" err="1">
                <a:solidFill>
                  <a:srgbClr val="008000"/>
                </a:solidFill>
              </a:rPr>
              <a:t>boundary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  <a:r>
              <a:rPr lang="fr-FR" sz="2400" dirty="0" err="1">
                <a:solidFill>
                  <a:srgbClr val="008000"/>
                </a:solidFill>
              </a:rPr>
              <a:t>blow</a:t>
            </a:r>
            <a:r>
              <a:rPr lang="fr-FR" sz="2400" dirty="0">
                <a:solidFill>
                  <a:srgbClr val="008000"/>
                </a:solidFill>
              </a:rPr>
              <a:t>-up </a:t>
            </a:r>
            <a:r>
              <a:rPr lang="fr-FR" sz="2400" dirty="0"/>
              <a:t>for </a:t>
            </a:r>
            <a:r>
              <a:rPr lang="fr-FR" sz="2400" dirty="0">
                <a:solidFill>
                  <a:srgbClr val="0000FF"/>
                </a:solidFill>
              </a:rPr>
              <a:t>(L</a:t>
            </a:r>
            <a:r>
              <a:rPr lang="fr-FR" sz="2400" baseline="-25000" dirty="0">
                <a:solidFill>
                  <a:srgbClr val="0000FF"/>
                </a:solidFill>
              </a:rPr>
              <a:t>e</a:t>
            </a:r>
            <a:r>
              <a:rPr lang="fr-FR" sz="2400" dirty="0">
                <a:solidFill>
                  <a:srgbClr val="0000FF"/>
                </a:solidFill>
              </a:rPr>
              <a:t>); </a:t>
            </a:r>
          </a:p>
          <a:p>
            <a:pPr marL="514350" indent="-514350">
              <a:buAutoNum type="romanLcParenBoth"/>
            </a:pPr>
            <a:r>
              <a:rPr lang="fr-FR" sz="2400" dirty="0">
                <a:solidFill>
                  <a:srgbClr val="008000"/>
                </a:solidFill>
              </a:rPr>
              <a:t>Cauchy pb</a:t>
            </a:r>
            <a:r>
              <a:rPr lang="fr-FR" sz="2400" dirty="0"/>
              <a:t>. for </a:t>
            </a:r>
            <a:r>
              <a:rPr lang="fr-FR" sz="2400" dirty="0">
                <a:solidFill>
                  <a:srgbClr val="FF6600"/>
                </a:solidFill>
              </a:rPr>
              <a:t>(</a:t>
            </a:r>
            <a:r>
              <a:rPr lang="fr-FR" sz="2400" dirty="0" err="1">
                <a:solidFill>
                  <a:srgbClr val="FF6600"/>
                </a:solidFill>
              </a:rPr>
              <a:t>L</a:t>
            </a:r>
            <a:r>
              <a:rPr lang="fr-FR" sz="2400" baseline="-25000" dirty="0" err="1">
                <a:solidFill>
                  <a:srgbClr val="FF6600"/>
                </a:solidFill>
              </a:rPr>
              <a:t>h</a:t>
            </a:r>
            <a:r>
              <a:rPr lang="fr-FR" sz="2400" dirty="0">
                <a:solidFill>
                  <a:srgbClr val="FF6600"/>
                </a:solidFill>
              </a:rPr>
              <a:t>); </a:t>
            </a:r>
          </a:p>
          <a:p>
            <a:pPr marL="514350" indent="-514350">
              <a:buAutoNum type="romanLcParenBoth"/>
            </a:pPr>
            <a:r>
              <a:rPr lang="fr-FR" sz="2400" dirty="0" err="1">
                <a:solidFill>
                  <a:srgbClr val="008000"/>
                </a:solidFill>
              </a:rPr>
              <a:t>blow</a:t>
            </a:r>
            <a:r>
              <a:rPr lang="fr-FR" sz="2400" dirty="0">
                <a:solidFill>
                  <a:srgbClr val="008000"/>
                </a:solidFill>
              </a:rPr>
              <a:t>-up pb</a:t>
            </a:r>
            <a:r>
              <a:rPr lang="fr-FR" sz="2400" dirty="0"/>
              <a:t>. for </a:t>
            </a:r>
            <a:r>
              <a:rPr lang="fr-FR" sz="2400" dirty="0">
                <a:solidFill>
                  <a:srgbClr val="FF6600"/>
                </a:solidFill>
              </a:rPr>
              <a:t>(</a:t>
            </a:r>
            <a:r>
              <a:rPr lang="fr-FR" sz="2400" dirty="0" err="1">
                <a:solidFill>
                  <a:srgbClr val="FF6600"/>
                </a:solidFill>
              </a:rPr>
              <a:t>L</a:t>
            </a:r>
            <a:r>
              <a:rPr lang="fr-FR" sz="2400" baseline="-25000" dirty="0" err="1">
                <a:solidFill>
                  <a:srgbClr val="FF6600"/>
                </a:solidFill>
              </a:rPr>
              <a:t>h</a:t>
            </a:r>
            <a:r>
              <a:rPr lang="fr-FR" sz="2400" dirty="0">
                <a:solidFill>
                  <a:srgbClr val="FF6600"/>
                </a:solidFill>
              </a:rPr>
              <a:t>).</a:t>
            </a:r>
          </a:p>
          <a:p>
            <a:pPr marL="0" indent="0"/>
            <a:r>
              <a:rPr lang="fr-FR" sz="2400" dirty="0" err="1">
                <a:solidFill>
                  <a:srgbClr val="C00000"/>
                </a:solidFill>
              </a:rPr>
              <a:t>Liouville’s</a:t>
            </a:r>
            <a:r>
              <a:rPr lang="fr-FR" sz="2400" dirty="0">
                <a:solidFill>
                  <a:srgbClr val="C00000"/>
                </a:solidFill>
              </a:rPr>
              <a:t> solution </a:t>
            </a:r>
            <a:r>
              <a:rPr lang="fr-FR" sz="2400" dirty="0" err="1">
                <a:solidFill>
                  <a:srgbClr val="C00000"/>
                </a:solidFill>
              </a:rPr>
              <a:t>is</a:t>
            </a:r>
            <a:r>
              <a:rPr lang="fr-FR" sz="2400" dirty="0">
                <a:solidFill>
                  <a:srgbClr val="C00000"/>
                </a:solidFill>
              </a:rPr>
              <a:t> the </a:t>
            </a:r>
            <a:r>
              <a:rPr lang="fr-FR" sz="2400" dirty="0" err="1">
                <a:solidFill>
                  <a:srgbClr val="C00000"/>
                </a:solidFill>
              </a:rPr>
              <a:t>only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link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between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these</a:t>
            </a:r>
            <a:r>
              <a:rPr lang="fr-FR" sz="2400" dirty="0">
                <a:solidFill>
                  <a:srgbClr val="C00000"/>
                </a:solidFill>
              </a:rPr>
              <a:t>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8858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78E39-61D1-42A8-A117-A0F14360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300265" cy="1026350"/>
          </a:xfrm>
        </p:spPr>
        <p:txBody>
          <a:bodyPr>
            <a:normAutofit fontScale="90000"/>
          </a:bodyPr>
          <a:lstStyle/>
          <a:p>
            <a:r>
              <a:rPr lang="en-US" dirty="0"/>
              <a:t>B. Liouville’s equation in Europe and the USA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9F1E1D-54D9-4F97-B226-A7A05BBF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770" y="1268759"/>
            <a:ext cx="6255695" cy="5355595"/>
          </a:xfrm>
        </p:spPr>
        <p:txBody>
          <a:bodyPr/>
          <a:lstStyle/>
          <a:p>
            <a:pPr algn="just"/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G. </a:t>
            </a:r>
            <a:r>
              <a:rPr lang="en-US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Darboux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(1870) called (</a:t>
            </a:r>
            <a:r>
              <a:rPr lang="en-US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L</a:t>
            </a:r>
            <a:r>
              <a:rPr lang="en-US" sz="2400" baseline="-250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h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Liouville’s equation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. E. Picard (1890, etc.) gave the same name to (L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e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). </a:t>
            </a:r>
          </a:p>
          <a:p>
            <a:pPr algn="just"/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E. Picard’s line of thought led to the boundary blow-up problem for (L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e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), in relation to conformal mapping. </a:t>
            </a:r>
          </a:p>
          <a:p>
            <a:pPr algn="just"/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G. </a:t>
            </a:r>
            <a:r>
              <a:rPr lang="en-US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Darboux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inserted (</a:t>
            </a:r>
            <a:r>
              <a:rPr lang="en-US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L</a:t>
            </a:r>
            <a:r>
              <a:rPr lang="en-US" sz="2400" baseline="-250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h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) in a general theory of the solution of second-order PDEs in two variables, that was eventually reinterpreted within the theory of </a:t>
            </a:r>
            <a:r>
              <a:rPr lang="en-US" sz="24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Bäcklund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transformations. </a:t>
            </a:r>
          </a:p>
          <a:p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Darboux G.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 les équations aux dérivées partielles du second ordre // </a:t>
            </a:r>
            <a:r>
              <a:rPr lang="fr-FR" sz="1800" dirty="0">
                <a:solidFill>
                  <a:srgbClr val="7075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Ann.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de l’É.N.S., 1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série. 1870. Vol.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P. 163-173.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240515-976A-4D68-92F0-1ABE2F13F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2213865"/>
            <a:ext cx="1743075" cy="228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A95ED7-E5DD-4BCA-BA03-13D4DD8D6001}"/>
              </a:ext>
            </a:extLst>
          </p:cNvPr>
          <p:cNvSpPr txBox="1"/>
          <p:nvPr/>
        </p:nvSpPr>
        <p:spPr>
          <a:xfrm>
            <a:off x="577545" y="473414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Gaston Darboux</a:t>
            </a:r>
          </a:p>
        </p:txBody>
      </p:sp>
    </p:spTree>
    <p:extLst>
      <p:ext uri="{BB962C8B-B14F-4D97-AF65-F5344CB8AC3E}">
        <p14:creationId xmlns:p14="http://schemas.microsoft.com/office/powerpoint/2010/main" val="4369473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66A1B-18E6-4BBF-8BB7-1336668D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65250" cy="1121132"/>
          </a:xfrm>
        </p:spPr>
        <p:txBody>
          <a:bodyPr>
            <a:normAutofit fontScale="90000"/>
          </a:bodyPr>
          <a:lstStyle/>
          <a:p>
            <a:r>
              <a:rPr lang="en-US" dirty="0"/>
              <a:t>B. Liouville’s equation in Europe and the USA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0147FC-8D31-47FB-A8FE-BB028739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3765"/>
            <a:ext cx="5791200" cy="468052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Latha" panose="020B0604020202020204" pitchFamily="34" charset="0"/>
              </a:rPr>
              <a:t>Bianchi</a:t>
            </a:r>
            <a:r>
              <a:rPr lang="en-US" sz="2400" dirty="0"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Latha" panose="020B0604020202020204" pitchFamily="34" charset="0"/>
              </a:rPr>
              <a:t>(1903) used </a:t>
            </a:r>
            <a:r>
              <a:rPr lang="en-US" sz="2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Latha" panose="020B0604020202020204" pitchFamily="34" charset="0"/>
              </a:rPr>
              <a:t>J. Liouville’s solution 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to obtain a majorant series for the solution for what we now call the sine-Gordon equation. These lines of thought were apparently cut short by </a:t>
            </a:r>
            <a:r>
              <a:rPr lang="en-US" sz="2400" dirty="0">
                <a:ea typeface="Calibri" panose="020F0502020204030204" pitchFamily="34" charset="0"/>
                <a:cs typeface="Latha" panose="020B0604020202020204" pitchFamily="34" charset="0"/>
              </a:rPr>
              <a:t>First World War</a:t>
            </a:r>
            <a:r>
              <a:rPr lang="en-US" sz="24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, to be taken up again only after the birth of the theory of solitons. </a:t>
            </a:r>
            <a:endParaRPr lang="fr-FR" sz="2400" dirty="0">
              <a:effectLst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fr-FR" dirty="0"/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Bianchi L.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Lezioni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Geometria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Differenziale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 II, 2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Pisa, 1903. iv+594 p.,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pp. 214-217.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3891C3-5735-4695-A4C3-88A7C5C4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78296"/>
            <a:ext cx="1695450" cy="228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8981E5-7FAC-4BE2-945A-6272BBE3FDC9}"/>
              </a:ext>
            </a:extLst>
          </p:cNvPr>
          <p:cNvSpPr txBox="1"/>
          <p:nvPr/>
        </p:nvSpPr>
        <p:spPr>
          <a:xfrm>
            <a:off x="6837382" y="3969060"/>
            <a:ext cx="14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Luigi Bianchi</a:t>
            </a:r>
          </a:p>
        </p:txBody>
      </p:sp>
    </p:spTree>
    <p:extLst>
      <p:ext uri="{BB962C8B-B14F-4D97-AF65-F5344CB8AC3E}">
        <p14:creationId xmlns:p14="http://schemas.microsoft.com/office/powerpoint/2010/main" val="319131815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12174</TotalTime>
  <Words>1530</Words>
  <Application>Microsoft Office PowerPoint</Application>
  <PresentationFormat>Экран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Times New Roman</vt:lpstr>
      <vt:lpstr>Arial Black</vt:lpstr>
      <vt:lpstr>Calibri</vt:lpstr>
      <vt:lpstr>Essentiel</vt:lpstr>
      <vt:lpstr>LIOUVILLE EQUATION and its mathematicaL and physical interpretations</vt:lpstr>
      <vt:lpstr>objectives</vt:lpstr>
      <vt:lpstr>Outline</vt:lpstr>
      <vt:lpstr>A. The facts</vt:lpstr>
      <vt:lpstr>A. The facts</vt:lpstr>
      <vt:lpstr>A. The facts</vt:lpstr>
      <vt:lpstr>A. The facts</vt:lpstr>
      <vt:lpstr>B. Liouville’s equation in Europe and the USA</vt:lpstr>
      <vt:lpstr>B. Liouville’s equation in Europe and the USA</vt:lpstr>
      <vt:lpstr>Liouville’s paper:  forgotten and rediscovered</vt:lpstr>
      <vt:lpstr>Liouville’s paper:  forgotten and rediscovered</vt:lpstr>
      <vt:lpstr>Liouville’s solution is still interesting</vt:lpstr>
      <vt:lpstr>C. Three questions</vt:lpstr>
      <vt:lpstr>Possible answers to the three questions</vt:lpstr>
      <vt:lpstr>II. Liouville’s equation in Russia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S. Kichenassamy</dc:creator>
  <cp:lastModifiedBy>1</cp:lastModifiedBy>
  <cp:revision>592</cp:revision>
  <cp:lastPrinted>2021-10-25T09:28:02Z</cp:lastPrinted>
  <dcterms:created xsi:type="dcterms:W3CDTF">2012-02-11T13:55:08Z</dcterms:created>
  <dcterms:modified xsi:type="dcterms:W3CDTF">2022-05-05T04:50:39Z</dcterms:modified>
</cp:coreProperties>
</file>