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368" r:id="rId3"/>
    <p:sldId id="356" r:id="rId4"/>
    <p:sldId id="357" r:id="rId5"/>
    <p:sldId id="358" r:id="rId6"/>
    <p:sldId id="359" r:id="rId7"/>
    <p:sldId id="421" r:id="rId8"/>
    <p:sldId id="360" r:id="rId9"/>
    <p:sldId id="363" r:id="rId10"/>
    <p:sldId id="364" r:id="rId11"/>
    <p:sldId id="365" r:id="rId12"/>
    <p:sldId id="366" r:id="rId13"/>
    <p:sldId id="367" r:id="rId14"/>
    <p:sldId id="420" r:id="rId15"/>
    <p:sldId id="369" r:id="rId16"/>
    <p:sldId id="375" r:id="rId17"/>
    <p:sldId id="377" r:id="rId18"/>
    <p:sldId id="362" r:id="rId19"/>
    <p:sldId id="374" r:id="rId20"/>
    <p:sldId id="376" r:id="rId21"/>
    <p:sldId id="378" r:id="rId22"/>
    <p:sldId id="379" r:id="rId23"/>
    <p:sldId id="381" r:id="rId24"/>
    <p:sldId id="382" r:id="rId25"/>
    <p:sldId id="383" r:id="rId26"/>
    <p:sldId id="384" r:id="rId27"/>
    <p:sldId id="385" r:id="rId28"/>
    <p:sldId id="423" r:id="rId29"/>
    <p:sldId id="386" r:id="rId30"/>
    <p:sldId id="387" r:id="rId31"/>
    <p:sldId id="373" r:id="rId32"/>
    <p:sldId id="422" r:id="rId33"/>
    <p:sldId id="426" r:id="rId34"/>
    <p:sldId id="429" r:id="rId35"/>
    <p:sldId id="390" r:id="rId36"/>
    <p:sldId id="430" r:id="rId37"/>
    <p:sldId id="399" r:id="rId38"/>
    <p:sldId id="370" r:id="rId39"/>
    <p:sldId id="392" r:id="rId40"/>
    <p:sldId id="401" r:id="rId41"/>
    <p:sldId id="388" r:id="rId42"/>
    <p:sldId id="393" r:id="rId43"/>
    <p:sldId id="408" r:id="rId44"/>
    <p:sldId id="409" r:id="rId45"/>
    <p:sldId id="395" r:id="rId46"/>
    <p:sldId id="396" r:id="rId47"/>
    <p:sldId id="410" r:id="rId48"/>
    <p:sldId id="411" r:id="rId49"/>
    <p:sldId id="416" r:id="rId50"/>
    <p:sldId id="404" r:id="rId51"/>
    <p:sldId id="406" r:id="rId52"/>
    <p:sldId id="394" r:id="rId53"/>
    <p:sldId id="435" r:id="rId54"/>
    <p:sldId id="436" r:id="rId55"/>
    <p:sldId id="412" r:id="rId56"/>
    <p:sldId id="413" r:id="rId57"/>
    <p:sldId id="418" r:id="rId58"/>
    <p:sldId id="419" r:id="rId59"/>
    <p:sldId id="417" r:id="rId60"/>
    <p:sldId id="414" r:id="rId61"/>
    <p:sldId id="437" r:id="rId62"/>
    <p:sldId id="438" r:id="rId63"/>
    <p:sldId id="34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3E3"/>
    <a:srgbClr val="E73AED"/>
    <a:srgbClr val="EEB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/>
    <p:restoredTop sz="94155"/>
  </p:normalViewPr>
  <p:slideViewPr>
    <p:cSldViewPr snapToGrid="0" snapToObjects="1">
      <p:cViewPr varScale="1">
        <p:scale>
          <a:sx n="102" d="100"/>
          <a:sy n="102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BA88-0AAF-C749-A143-154D8F890017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2489E-E493-B148-BD0E-0190FBB9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6DA0-D3E9-624C-86AE-ADB6EE5AC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7D70D-4CB1-B349-BED6-C91EC5BE2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8CC3-D21B-1449-891A-BBE17BBF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F0C99-E4D4-2D49-8FAD-1014D3FD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E836C-1D3B-674C-BD2C-0DDC20CB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75C4-F5D1-B141-AC1E-02E522C3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A41BE-0DAF-C84C-B8CA-DDB333E7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58214-B7B5-E342-866A-79DE1F53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382F0-7728-4A4D-9826-C619A8E5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9216B-47AD-CA4D-A518-3F7E03CA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86B2C-4AE4-DB42-BA9E-62542D949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1460B-DE71-224D-B30C-7E7C61E4A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FB89-5B08-6C4F-9F3D-AF22C508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904E0-AFA0-F54C-BF03-0F5B3584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7653-39CC-0147-A509-0FF08D5E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4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EC8C-8DEC-9142-866C-39486DB9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87EB-7632-3A45-85E1-14B51B6D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CEE57-6996-A544-906C-15656CB3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44AEC-40DF-094B-8E28-9F9828C7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6FEA-AAD2-D349-AD29-8AAA8CAD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A6AF-73EC-A94A-998C-360AAD74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9FB7A-DA1F-284F-9FE8-20A98F4A9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B91B7-49EC-D24C-981F-6B90CC73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5D8C-D741-624D-A04B-A5BD9EC6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DDD77-E54F-8E41-92CC-9220465E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691C-A843-9145-8B39-E8B715FB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E93E-3FC1-0F4F-999B-FB482013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502F9-FA28-E24A-89F9-7D1627DA3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955B5-1551-C242-8107-5F022A6A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DF17-5BDF-5044-82F7-B03488CB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54826-5602-0449-8C14-5028F952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0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7108-365B-B74B-8A71-0FE5425C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16379-CB3B-6E4E-9661-DEC11CF8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BE0A1-B656-364B-A580-60A826DF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311D3-4C61-3540-8AB0-2B77CD1D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89704-F58C-B147-A641-D7FA3CD02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DBAB2-7706-1542-B6B6-E2CB349D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51490-EE0C-B746-8F41-2153A1D2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834A5-019F-3D4B-95FA-75E69C7F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1991-1356-F44F-ABC0-5C3C3EA7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150B0-04AD-2D4F-BBAF-2DE578A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DF9C-1DA1-8B42-AF31-6637632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03044-16C2-2047-885B-0DC082B0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6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3F062-B433-C145-A3EF-2A9C27A4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B0466-2442-4444-8DF3-99AB4C37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F7C54-5C64-FB45-8F57-A2AA737E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C20F-6F0D-5643-8282-05D015F8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9098-726B-BF4D-B281-D4B24F67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7FBC-F94E-824E-A01C-463A33240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045B4-8200-D646-9B37-3E310EF3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A7B8A-0907-384B-9377-BF4D8027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C5984-8E7C-D64B-8B69-0D5DB2C7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8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B0B3-84E7-C241-9DAB-9CBB8B1B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341C-F2C8-D346-9DB4-EB92F26EC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39E31-8E0C-0C49-98CF-F10537F3B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6D28F-A7F3-FE43-8E8D-4BCA6845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FE942-D796-3049-B2FE-743F1D04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47005-56E2-9640-955B-F1CBDB60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1C32B-945E-CC4A-9E2B-0DC06B95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A46F7-955D-014D-AB55-45028A781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00A8A-F1B6-CD41-86C7-933AE73A2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1B6D-A3EB-224F-BD4E-006FDA813BAB}" type="datetimeFigureOut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67744-CFB9-0A48-8A82-EC2F6FA5E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17DC1-0B4E-D542-92C8-C430C5F7F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89DE-7656-6A45-BE0E-B4FA6611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71769E-52FE-664D-99FF-3E9E88E53567}"/>
              </a:ext>
            </a:extLst>
          </p:cNvPr>
          <p:cNvSpPr txBox="1"/>
          <p:nvPr/>
        </p:nvSpPr>
        <p:spPr>
          <a:xfrm>
            <a:off x="1710823" y="1966357"/>
            <a:ext cx="87703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The </a:t>
            </a:r>
            <a:r>
              <a:rPr lang="en-US" sz="2800" b="1" dirty="0" err="1">
                <a:latin typeface="Helvetica" pitchFamily="2" charset="0"/>
              </a:rPr>
              <a:t>isometrization</a:t>
            </a:r>
            <a:r>
              <a:rPr lang="en-US" sz="2800" b="1" dirty="0">
                <a:latin typeface="Helvetica" pitchFamily="2" charset="0"/>
              </a:rPr>
              <a:t> of groups of homeomorphisms</a:t>
            </a:r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b="1" dirty="0">
                <a:latin typeface="Helvetica" pitchFamily="2" charset="0"/>
              </a:rPr>
              <a:t> </a:t>
            </a:r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Fredric Ancel</a:t>
            </a:r>
          </a:p>
          <a:p>
            <a:pPr algn="ctr"/>
            <a:r>
              <a:rPr lang="en-US" sz="2800" dirty="0">
                <a:latin typeface="Helvetica" pitchFamily="2" charset="0"/>
              </a:rPr>
              <a:t> </a:t>
            </a:r>
          </a:p>
          <a:p>
            <a:pPr algn="ctr"/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Moscow Geometric Topology Seminar, May 4, 2022</a:t>
            </a:r>
          </a:p>
        </p:txBody>
      </p:sp>
    </p:spTree>
    <p:extLst>
      <p:ext uri="{BB962C8B-B14F-4D97-AF65-F5344CB8AC3E}">
        <p14:creationId xmlns:p14="http://schemas.microsoft.com/office/powerpoint/2010/main" val="123728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F3D172-1CE6-0B60-FC3B-49128B16574D}"/>
                  </a:ext>
                </a:extLst>
              </p:cNvPr>
              <p:cNvSpPr txBox="1"/>
              <p:nvPr/>
            </p:nvSpPr>
            <p:spPr>
              <a:xfrm>
                <a:off x="2382" y="0"/>
                <a:ext cx="12189618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Corollary: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locally compact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compact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space and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then: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nearly proper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singly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properly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b="1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92D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Proof:</a:t>
                </a:r>
                <a:r>
                  <a:rPr lang="en-US" sz="2800" dirty="0">
                    <a:solidFill>
                      <a:srgbClr val="92D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is separable.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Previous theorems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has G invariant metric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G invariant proper gauge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max{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 is a G-invariant proper metric on X</a:t>
                </a:r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max{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endParaRPr lang="en-US" sz="28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F3D172-1CE6-0B60-FC3B-49128B165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" y="0"/>
                <a:ext cx="12189618" cy="4832092"/>
              </a:xfrm>
              <a:prstGeom prst="rect">
                <a:avLst/>
              </a:prstGeom>
              <a:blipFill>
                <a:blip r:embed="rId2"/>
                <a:stretch>
                  <a:fillRect l="-1145" t="-1575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7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F1EEE2-A240-7A46-65A2-0726878424A6}"/>
                  </a:ext>
                </a:extLst>
              </p:cNvPr>
              <p:cNvSpPr txBox="1"/>
              <p:nvPr/>
            </p:nvSpPr>
            <p:spPr>
              <a:xfrm>
                <a:off x="2382" y="0"/>
                <a:ext cx="12189618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Corollaries of Proper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Theorem: </a:t>
                </a:r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(X).  Give G the compact-open topology.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acts properly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X if  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compact A,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A,B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 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: g(A)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≠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} is a compact subset of G.</a:t>
                </a:r>
                <a:endParaRPr lang="en-US" sz="2800" b="1" dirty="0">
                  <a:solidFill>
                    <a:srgbClr val="00B0F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rgbClr val="00B0F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Abel-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Manoussos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Noskov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(2011):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locally compact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compact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Hausdorff and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then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800" b="1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latin typeface="Helvetica" pitchFamily="2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acts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properly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properly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isometrizable</m:t>
                      </m:r>
                      <m:r>
                        <m:rPr>
                          <m:nor/>
                        </m:rPr>
                        <a:rPr lang="en-US" sz="2800">
                          <a:latin typeface="Helvetica" pitchFamily="2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Abel-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Manoussos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Noskov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generalized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Antonyan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-de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Neymet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(2003)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F1EEE2-A240-7A46-65A2-072687842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" y="0"/>
                <a:ext cx="12189618" cy="5262979"/>
              </a:xfrm>
              <a:prstGeom prst="rect">
                <a:avLst/>
              </a:prstGeom>
              <a:blipFill>
                <a:blip r:embed="rId2"/>
                <a:stretch>
                  <a:fillRect l="-1145" t="-1446" b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382DF3-6922-8CC2-EA17-41203CC62F28}"/>
              </a:ext>
            </a:extLst>
          </p:cNvPr>
          <p:cNvSpPr/>
          <p:nvPr/>
        </p:nvSpPr>
        <p:spPr>
          <a:xfrm>
            <a:off x="3886203" y="1405604"/>
            <a:ext cx="3500438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11F342-7587-2C33-3F68-FA10629C4139}"/>
                  </a:ext>
                </a:extLst>
              </p:cNvPr>
              <p:cNvSpPr txBox="1"/>
              <p:nvPr/>
            </p:nvSpPr>
            <p:spPr>
              <a:xfrm>
                <a:off x="2382" y="0"/>
                <a:ext cx="1218961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Example:</a:t>
                </a:r>
                <a:r>
                  <a:rPr lang="en-US" sz="2800" dirty="0">
                    <a:solidFill>
                      <a:srgbClr val="FF0000"/>
                    </a:solidFill>
                    <a:latin typeface="Helvetica" pitchFamily="2" charset="0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G = { rational translations }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).</a:t>
                </a:r>
              </a:p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G is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 and </a:t>
                </a:r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</a:rPr>
                  <a:t>nearly proper</a:t>
                </a:r>
                <a:r>
                  <a:rPr lang="en-US" sz="2800" dirty="0">
                    <a:latin typeface="Helvetica" pitchFamily="2" charset="0"/>
                  </a:rPr>
                  <a:t>, but G 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doesn’t act properly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1" dirty="0">
                  <a:solidFill>
                    <a:srgbClr val="00B050"/>
                  </a:solidFill>
                  <a:latin typeface="Helvetica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Helvetica" pitchFamily="2" charset="0"/>
                  </a:rPr>
                  <a:t>The </a:t>
                </a:r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</a:rPr>
                  <a:t>Proper </a:t>
                </a:r>
                <a:r>
                  <a:rPr lang="en-US" sz="2800" b="1" dirty="0" err="1">
                    <a:solidFill>
                      <a:srgbClr val="E73AED"/>
                    </a:solidFill>
                    <a:latin typeface="Helvetica" pitchFamily="2" charset="0"/>
                  </a:rPr>
                  <a:t>Isoperimetrization</a:t>
                </a:r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</a:rPr>
                  <a:t> Theorem </a:t>
                </a:r>
              </a:p>
              <a:p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</a:rPr>
                  <a:t>		    </a:t>
                </a:r>
                <a:r>
                  <a:rPr lang="en-US" sz="2800" dirty="0">
                    <a:solidFill>
                      <a:schemeClr val="tx1"/>
                    </a:solidFill>
                    <a:latin typeface="Helvetica" pitchFamily="2" charset="0"/>
                  </a:rPr>
                  <a:t>is </a:t>
                </a:r>
                <a:r>
                  <a:rPr lang="en-US" sz="2800" b="1" dirty="0">
                    <a:solidFill>
                      <a:schemeClr val="tx1"/>
                    </a:solidFill>
                    <a:latin typeface="Helvetica" pitchFamily="2" charset="0"/>
                  </a:rPr>
                  <a:t>more general</a:t>
                </a:r>
                <a:r>
                  <a:rPr lang="en-US" sz="2800" dirty="0">
                    <a:solidFill>
                      <a:schemeClr val="tx1"/>
                    </a:solidFill>
                    <a:latin typeface="Helvetica" pitchFamily="2" charset="0"/>
                  </a:rPr>
                  <a:t> than </a:t>
                </a:r>
              </a:p>
              <a:p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</a:rPr>
                  <a:t>				</a:t>
                </a:r>
                <a:r>
                  <a:rPr lang="en-US" sz="2800" dirty="0">
                    <a:latin typeface="Helvetica" pitchFamily="2" charset="0"/>
                  </a:rPr>
                  <a:t>the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Abel-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Helvetica" pitchFamily="2" charset="0"/>
                  </a:rPr>
                  <a:t>Manoussos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-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Helvetica" pitchFamily="2" charset="0"/>
                  </a:rPr>
                  <a:t>Noskov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 Theorem</a:t>
                </a:r>
                <a:r>
                  <a:rPr lang="en-US" sz="2800" dirty="0">
                    <a:solidFill>
                      <a:schemeClr val="tx1"/>
                    </a:solidFill>
                    <a:latin typeface="Helvetica" pitchFamily="2" charset="0"/>
                  </a:rPr>
                  <a:t>.</a:t>
                </a:r>
                <a:endParaRPr lang="en-US" sz="2800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11F342-7587-2C33-3F68-FA10629C4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" y="0"/>
                <a:ext cx="12189618" cy="2677656"/>
              </a:xfrm>
              <a:prstGeom prst="rect">
                <a:avLst/>
              </a:prstGeom>
              <a:blipFill>
                <a:blip r:embed="rId2"/>
                <a:stretch>
                  <a:fillRect l="-1145" t="-2844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250069-6214-9DE5-81BC-F03C88BE008D}"/>
                  </a:ext>
                </a:extLst>
              </p:cNvPr>
              <p:cNvSpPr txBox="1"/>
              <p:nvPr/>
            </p:nvSpPr>
            <p:spPr>
              <a:xfrm>
                <a:off x="3568" y="0"/>
                <a:ext cx="12188432" cy="634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be a metric on X.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: [</a:t>
                </a:r>
                <a:r>
                  <a:rPr lang="en-US" sz="2800" dirty="0" err="1">
                    <a:latin typeface="Helvetica" pitchFamily="2" charset="0"/>
                  </a:rPr>
                  <a:t>a,b</a:t>
                </a:r>
                <a:r>
                  <a:rPr lang="en-US" sz="2800" dirty="0">
                    <a:latin typeface="Helvetica" pitchFamily="2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is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-geodesic</a:t>
                </a:r>
                <a:r>
                  <a:rPr lang="en-US" sz="2800" dirty="0">
                    <a:latin typeface="Helvetica" pitchFamily="2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</a:t>
                </a:r>
                <a:r>
                  <a:rPr lang="en-US" sz="2800" i="1" dirty="0">
                    <a:latin typeface="Helvetica" pitchFamily="2" charset="0"/>
                  </a:rPr>
                  <a:t>distance preserving: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(s),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(t)) = | s – t | for all s, 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[</a:t>
                </a:r>
                <a:r>
                  <a:rPr lang="en-US" sz="2800" dirty="0" err="1">
                    <a:latin typeface="Helvetica" pitchFamily="2" charset="0"/>
                  </a:rPr>
                  <a:t>a,b</a:t>
                </a:r>
                <a:r>
                  <a:rPr lang="en-US" sz="2800" dirty="0">
                    <a:latin typeface="Helvetica" pitchFamily="2" charset="0"/>
                  </a:rPr>
                  <a:t>].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geodesic metric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if </a:t>
                </a:r>
              </a:p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every two points of X can be joined by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-geodesic.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The 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Bing-Moise Convex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</a:t>
                </a:r>
                <a:r>
                  <a:rPr lang="en-US" sz="2800" b="1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every locally compact, locally connected, connected metrizable space has a proper geodesic metric.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</a:rPr>
                  <a:t>Craig </a:t>
                </a:r>
                <a:r>
                  <a:rPr lang="en-US" sz="2800" b="1" dirty="0" err="1">
                    <a:solidFill>
                      <a:schemeClr val="accent2"/>
                    </a:solidFill>
                    <a:latin typeface="Helvetica" pitchFamily="2" charset="0"/>
                  </a:rPr>
                  <a:t>Guilbault’s</a:t>
                </a:r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</a:rPr>
                  <a:t> Question:</a:t>
                </a:r>
                <a:r>
                  <a:rPr lang="en-US" sz="2800" dirty="0">
                    <a:solidFill>
                      <a:schemeClr val="accent2"/>
                    </a:solidFill>
                    <a:latin typeface="Helvetica" pitchFamily="2" charset="0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Suppose X is locally compact, locally connected, connected and metrizable, and suppose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If G acts properly on X, does X have a G-invariant proper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geodesic</a:t>
                </a:r>
                <a:r>
                  <a:rPr lang="en-US" sz="2800" dirty="0">
                    <a:latin typeface="Helvetica" pitchFamily="2" charset="0"/>
                  </a:rPr>
                  <a:t> metric?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250069-6214-9DE5-81BC-F03C88BE0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" y="0"/>
                <a:ext cx="12188432" cy="6340197"/>
              </a:xfrm>
              <a:prstGeom prst="rect">
                <a:avLst/>
              </a:prstGeom>
              <a:blipFill>
                <a:blip r:embed="rId2"/>
                <a:stretch>
                  <a:fillRect l="-1041" t="-1200"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E6C493-CCB4-C172-6A00-BC126E43C5F8}"/>
                  </a:ext>
                </a:extLst>
              </p:cNvPr>
              <p:cNvSpPr txBox="1"/>
              <p:nvPr/>
            </p:nvSpPr>
            <p:spPr>
              <a:xfrm>
                <a:off x="2088" y="0"/>
                <a:ext cx="12189912" cy="5755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</a:rPr>
                  <a:t>satifies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 the star-refinement condition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if every G-invariant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open cover of X is star-refined by a G-invariant open cover of X.</a:t>
                </a:r>
                <a:endParaRPr lang="en-US" sz="2800" b="1" dirty="0">
                  <a:solidFill>
                    <a:srgbClr val="7030A0"/>
                  </a:solidFill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endParaRPr lang="en-US" sz="2800" b="1" dirty="0">
                  <a:solidFill>
                    <a:srgbClr val="7030A0"/>
                  </a:solidFill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The Key Lemma: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A: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Let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be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.  Then: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G\X is paracompact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 satisfies the star-refinement condition.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Lemma A and the </a:t>
                </a:r>
                <a:r>
                  <a:rPr lang="en-US" sz="2800" dirty="0" err="1">
                    <a:latin typeface="Helvetica" pitchFamily="2" charset="0"/>
                  </a:rPr>
                  <a:t>Isometrization</a:t>
                </a:r>
                <a:r>
                  <a:rPr lang="en-US" sz="2800" dirty="0">
                    <a:latin typeface="Helvetica" pitchFamily="2" charset="0"/>
                  </a:rPr>
                  <a:t> Theorems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could have been proved in the</a:t>
                </a:r>
              </a:p>
              <a:p>
                <a:pPr algn="ctr"/>
                <a:r>
                  <a:rPr lang="en-US" sz="6000" b="1" dirty="0">
                    <a:solidFill>
                      <a:schemeClr val="accent2"/>
                    </a:solidFill>
                    <a:latin typeface="Helvetica" pitchFamily="2" charset="0"/>
                  </a:rPr>
                  <a:t>1950’s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but weren’t.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E6C493-CCB4-C172-6A00-BC126E43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0"/>
                <a:ext cx="12189912" cy="5755422"/>
              </a:xfrm>
              <a:prstGeom prst="rect">
                <a:avLst/>
              </a:prstGeom>
              <a:blipFill>
                <a:blip r:embed="rId2"/>
                <a:stretch>
                  <a:fillRect l="-1145" t="-1322" b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D691368-9518-29DD-DD91-B36E3485EB10}"/>
              </a:ext>
            </a:extLst>
          </p:cNvPr>
          <p:cNvSpPr/>
          <p:nvPr/>
        </p:nvSpPr>
        <p:spPr>
          <a:xfrm>
            <a:off x="3954483" y="2375065"/>
            <a:ext cx="6567055" cy="47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E0C427-E930-CB25-3037-5C5407986E22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2.  </a:t>
            </a:r>
            <a:r>
              <a:rPr lang="en-US" sz="2800" b="1" dirty="0" err="1">
                <a:latin typeface="Helvetica" pitchFamily="2" charset="0"/>
              </a:rPr>
              <a:t>Metrization</a:t>
            </a:r>
            <a:r>
              <a:rPr lang="en-US" sz="2800" b="1" dirty="0">
                <a:latin typeface="Helvetica" pitchFamily="2" charset="0"/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701383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8A812B-391D-351A-B4AF-D5B7ECE9D1F7}"/>
                  </a:ext>
                </a:extLst>
              </p:cNvPr>
              <p:cNvSpPr txBox="1"/>
              <p:nvPr/>
            </p:nvSpPr>
            <p:spPr>
              <a:xfrm>
                <a:off x="-23447" y="0"/>
                <a:ext cx="12496801" cy="569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Alexandroff-Urysohn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method:</a:t>
                </a:r>
              </a:p>
              <a:p>
                <a:endParaRPr lang="en-US" sz="2800" dirty="0">
                  <a:latin typeface="Helvetica" pitchFamily="2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[0,∞] has the properties of a gauge and ∞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X),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∞-gauge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a set of ∞-gauges on X.  Then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}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subbasis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 topology on X called the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topology determined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sets of ∞-gauges on X are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equivalent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they determine the same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topology on X.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topology determined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the given topology on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an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∞-gauge structure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X and X is an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∞-gauge space</a:t>
                </a:r>
                <a:r>
                  <a:rPr lang="en-US" sz="2800" i="1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8A812B-391D-351A-B4AF-D5B7ECE9D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47" y="0"/>
                <a:ext cx="12496801" cy="5693866"/>
              </a:xfrm>
              <a:prstGeom prst="rect">
                <a:avLst/>
              </a:prstGeom>
              <a:blipFill>
                <a:blip r:embed="rId2"/>
                <a:stretch>
                  <a:fillRect l="-1015" t="-1336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A73A80-709B-92CC-7472-6E287C483B9E}"/>
              </a:ext>
            </a:extLst>
          </p:cNvPr>
          <p:cNvSpPr/>
          <p:nvPr/>
        </p:nvSpPr>
        <p:spPr>
          <a:xfrm>
            <a:off x="5390147" y="2186434"/>
            <a:ext cx="5951621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D03AC-A797-043F-4355-594BCA7124A4}"/>
              </a:ext>
            </a:extLst>
          </p:cNvPr>
          <p:cNvSpPr/>
          <p:nvPr/>
        </p:nvSpPr>
        <p:spPr>
          <a:xfrm>
            <a:off x="465221" y="5205322"/>
            <a:ext cx="10876547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971AEB-51CA-1463-A434-F9CC22343102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2000" cy="1102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an ∞-gauge on X.  For</a:t>
                </a:r>
                <a:r>
                  <a:rPr lang="en-US" sz="2800" dirty="0">
                    <a:latin typeface="Helvetica" pitchFamily="2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(x,∞) is called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-crevasse of x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Note:</a:t>
                </a:r>
                <a:r>
                  <a:rPr lang="en-US" sz="2800" b="1" dirty="0">
                    <a:latin typeface="Helvetica" pitchFamily="2" charset="0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 } is a partition of X into open (</a:t>
                </a:r>
                <a:r>
                  <a:rPr lang="en-US" sz="2800" dirty="0">
                    <a:latin typeface="Symbol" pitchFamily="2" charset="2"/>
                  </a:rPr>
                  <a:t>\</a:t>
                </a:r>
                <a:r>
                  <a:rPr lang="en-US" sz="2800" dirty="0">
                    <a:latin typeface="Helvetica" pitchFamily="2" charset="0"/>
                  </a:rPr>
                  <a:t>closed) sets.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971AEB-51CA-1463-A434-F9CC22343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2000" cy="1102289"/>
              </a:xfrm>
              <a:prstGeom prst="rect">
                <a:avLst/>
              </a:prstGeom>
              <a:blipFill>
                <a:blip r:embed="rId2"/>
                <a:stretch>
                  <a:fillRect l="-1145" t="-6897"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8DF8B9-6785-E81D-22B1-83E1F5245F47}"/>
              </a:ext>
            </a:extLst>
          </p:cNvPr>
          <p:cNvCxnSpPr>
            <a:cxnSpLocks/>
          </p:cNvCxnSpPr>
          <p:nvPr/>
        </p:nvCxnSpPr>
        <p:spPr>
          <a:xfrm>
            <a:off x="816864" y="2243873"/>
            <a:ext cx="1018032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A5ACF0C3-D3CA-F24E-D0C1-C41D316D237B}"/>
              </a:ext>
            </a:extLst>
          </p:cNvPr>
          <p:cNvSpPr/>
          <p:nvPr/>
        </p:nvSpPr>
        <p:spPr>
          <a:xfrm>
            <a:off x="1034709" y="2227956"/>
            <a:ext cx="1320800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3897755-34C9-E4CC-EDFE-D0721E349CFC}"/>
              </a:ext>
            </a:extLst>
          </p:cNvPr>
          <p:cNvSpPr/>
          <p:nvPr/>
        </p:nvSpPr>
        <p:spPr>
          <a:xfrm>
            <a:off x="2388021" y="2227956"/>
            <a:ext cx="1320800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5846EA2-74BF-DC2C-9DDC-9D9E67FDBF00}"/>
              </a:ext>
            </a:extLst>
          </p:cNvPr>
          <p:cNvSpPr/>
          <p:nvPr/>
        </p:nvSpPr>
        <p:spPr>
          <a:xfrm>
            <a:off x="3753525" y="2227956"/>
            <a:ext cx="11110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4CE70D-5864-2CCC-2ACF-C124B83ED1F5}"/>
              </a:ext>
            </a:extLst>
          </p:cNvPr>
          <p:cNvSpPr/>
          <p:nvPr/>
        </p:nvSpPr>
        <p:spPr>
          <a:xfrm>
            <a:off x="4923957" y="2227956"/>
            <a:ext cx="11110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F84921B-6E55-36FE-F2D9-7988C802C194}"/>
              </a:ext>
            </a:extLst>
          </p:cNvPr>
          <p:cNvSpPr/>
          <p:nvPr/>
        </p:nvSpPr>
        <p:spPr>
          <a:xfrm>
            <a:off x="6082197" y="2227956"/>
            <a:ext cx="96477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1258856-AD16-02B9-18F6-258ED2A47663}"/>
              </a:ext>
            </a:extLst>
          </p:cNvPr>
          <p:cNvSpPr/>
          <p:nvPr/>
        </p:nvSpPr>
        <p:spPr>
          <a:xfrm>
            <a:off x="7081941" y="2227956"/>
            <a:ext cx="8062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ADD0D4C-44BA-E744-93E1-B9B2069C4961}"/>
              </a:ext>
            </a:extLst>
          </p:cNvPr>
          <p:cNvSpPr/>
          <p:nvPr/>
        </p:nvSpPr>
        <p:spPr>
          <a:xfrm>
            <a:off x="7935381" y="2227956"/>
            <a:ext cx="72093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CFC1ACA-EBBE-1883-2BEB-F848462B2E14}"/>
              </a:ext>
            </a:extLst>
          </p:cNvPr>
          <p:cNvSpPr/>
          <p:nvPr/>
        </p:nvSpPr>
        <p:spPr>
          <a:xfrm>
            <a:off x="8679093" y="2227956"/>
            <a:ext cx="586827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A590FED-9037-7DC9-D508-46B611ADA75E}"/>
              </a:ext>
            </a:extLst>
          </p:cNvPr>
          <p:cNvSpPr/>
          <p:nvPr/>
        </p:nvSpPr>
        <p:spPr>
          <a:xfrm>
            <a:off x="9300886" y="2227956"/>
            <a:ext cx="503094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B2BB68-EA12-0114-E5D6-47B7790081AC}"/>
              </a:ext>
            </a:extLst>
          </p:cNvPr>
          <p:cNvSpPr/>
          <p:nvPr/>
        </p:nvSpPr>
        <p:spPr>
          <a:xfrm>
            <a:off x="9837334" y="2227956"/>
            <a:ext cx="35321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58335E4-82BD-8075-7226-610B24529268}"/>
              </a:ext>
            </a:extLst>
          </p:cNvPr>
          <p:cNvSpPr/>
          <p:nvPr/>
        </p:nvSpPr>
        <p:spPr>
          <a:xfrm>
            <a:off x="10251862" y="2227956"/>
            <a:ext cx="30983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2078F-0E2B-3611-5ABE-A5BDE37F68F4}"/>
              </a:ext>
            </a:extLst>
          </p:cNvPr>
          <p:cNvSpPr txBox="1"/>
          <p:nvPr/>
        </p:nvSpPr>
        <p:spPr>
          <a:xfrm>
            <a:off x="10875264" y="29270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1C982-1B25-9FCC-5B07-7844A16FA3E1}"/>
              </a:ext>
            </a:extLst>
          </p:cNvPr>
          <p:cNvSpPr txBox="1"/>
          <p:nvPr/>
        </p:nvSpPr>
        <p:spPr>
          <a:xfrm>
            <a:off x="438912" y="1988222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D3713C-B915-86BB-AE17-41D4F7186904}"/>
                  </a:ext>
                </a:extLst>
              </p:cNvPr>
              <p:cNvSpPr txBox="1"/>
              <p:nvPr/>
            </p:nvSpPr>
            <p:spPr>
              <a:xfrm>
                <a:off x="3789118" y="4946173"/>
                <a:ext cx="4613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Helvetica" pitchFamily="2" charset="0"/>
                  </a:rPr>
                  <a:t>-crevasses (schematically)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D3713C-B915-86BB-AE17-41D4F718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18" y="4946173"/>
                <a:ext cx="4613764" cy="523220"/>
              </a:xfrm>
              <a:prstGeom prst="rect">
                <a:avLst/>
              </a:prstGeom>
              <a:blipFill>
                <a:blip r:embed="rId3"/>
                <a:stretch>
                  <a:fillRect l="-824" t="-11905" r="-192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799C40-4B2B-1979-DF0C-0D50B1DFB8D6}"/>
              </a:ext>
            </a:extLst>
          </p:cNvPr>
          <p:cNvCxnSpPr>
            <a:cxnSpLocks/>
          </p:cNvCxnSpPr>
          <p:nvPr/>
        </p:nvCxnSpPr>
        <p:spPr>
          <a:xfrm flipH="1">
            <a:off x="880058" y="4572855"/>
            <a:ext cx="1011712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0A222A-8C5B-D5A5-A6EE-061D9EDFCD49}"/>
              </a:ext>
            </a:extLst>
          </p:cNvPr>
          <p:cNvSpPr txBox="1"/>
          <p:nvPr/>
        </p:nvSpPr>
        <p:spPr>
          <a:xfrm>
            <a:off x="543695" y="42951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16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EF2A62-3FA5-E6C4-6ECC-20940EB1E3BB}"/>
                  </a:ext>
                </a:extLst>
              </p:cNvPr>
              <p:cNvSpPr txBox="1"/>
              <p:nvPr/>
            </p:nvSpPr>
            <p:spPr>
              <a:xfrm>
                <a:off x="11723" y="35169"/>
                <a:ext cx="12192000" cy="6706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be open covers of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If U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 U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, </a:t>
                </a:r>
                <a:r>
                  <a:rPr lang="en-US" sz="2800" dirty="0" err="1">
                    <a:latin typeface="Helvetica" pitchFamily="2" charset="0"/>
                  </a:rPr>
                  <a:t>U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i="1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   U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i="1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U</a:t>
                </a:r>
                <a:r>
                  <a:rPr lang="en-US" sz="2800" baseline="-25000" dirty="0">
                    <a:latin typeface="Helvetica" pitchFamily="2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</a:rPr>
                  <a:t>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for 1 ≤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&lt; k,  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 and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U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,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then call (U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,U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 err="1">
                    <a:latin typeface="Helvetica" pitchFamily="2" charset="0"/>
                  </a:rPr>
                  <a:t>U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)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-chain of length k joining x to y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  <a:endParaRPr lang="en-US" sz="2800" dirty="0">
                  <a:solidFill>
                    <a:srgbClr val="00B050"/>
                  </a:solidFill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For x,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write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x ~ y 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]</a:t>
                </a:r>
                <a:r>
                  <a:rPr lang="en-US" sz="2800" dirty="0">
                    <a:latin typeface="Helvetica" pitchFamily="2" charset="0"/>
                  </a:rPr>
                  <a:t> if x and y are joined by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-chain.</a:t>
                </a:r>
                <a:endParaRPr lang="en-US" sz="2800" dirty="0">
                  <a:solidFill>
                    <a:srgbClr val="00B050"/>
                  </a:solidFill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For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the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-component of x</a:t>
                </a:r>
                <a:r>
                  <a:rPr lang="en-US" sz="2800" dirty="0">
                    <a:latin typeface="Helvetica" pitchFamily="2" charset="0"/>
                  </a:rPr>
                  <a:t> is {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: x ~ y [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]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X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-connected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if x ~ y [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] for all x,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For x,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(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</a:rPr>
                  <a:t>x,y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)</a:t>
                </a:r>
                <a:r>
                  <a:rPr lang="en-US" sz="2800" dirty="0">
                    <a:latin typeface="Helvetica" pitchFamily="2" charset="0"/>
                  </a:rPr>
                  <a:t> =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-chains joining x to y }.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For k ≥ 1,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k-refines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if every if every 𝒱-chain of length ≤ k is contained in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an element of 𝒰.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For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let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Star(A,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)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{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i="1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: 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star-refines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if { Star(x,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) :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} refines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EF2A62-3FA5-E6C4-6ECC-20940EB1E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" y="35169"/>
                <a:ext cx="12192000" cy="6706516"/>
              </a:xfrm>
              <a:prstGeom prst="rect">
                <a:avLst/>
              </a:prstGeom>
              <a:blipFill>
                <a:blip r:embed="rId2"/>
                <a:stretch>
                  <a:fillRect l="-1041" t="-945" r="-1145" b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7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6E080-B1CF-CECC-4984-DD0371EE0CD5}"/>
              </a:ext>
            </a:extLst>
          </p:cNvPr>
          <p:cNvSpPr txBox="1"/>
          <p:nvPr/>
        </p:nvSpPr>
        <p:spPr>
          <a:xfrm>
            <a:off x="11723" y="35169"/>
            <a:ext cx="1175995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A sequence {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: n ≥ 1 } of open covers of X is a </a:t>
            </a:r>
            <a:r>
              <a:rPr lang="en-US" sz="2800" i="1" dirty="0">
                <a:solidFill>
                  <a:srgbClr val="00B050"/>
                </a:solidFill>
                <a:latin typeface="Helvetica" pitchFamily="2" charset="0"/>
              </a:rPr>
              <a:t>development</a:t>
            </a:r>
            <a:r>
              <a:rPr lang="en-US" sz="2800" dirty="0">
                <a:latin typeface="Helvetica" pitchFamily="2" charset="0"/>
              </a:rPr>
              <a:t> in X</a:t>
            </a:r>
          </a:p>
          <a:p>
            <a:r>
              <a:rPr lang="en-US" sz="2800" dirty="0">
                <a:latin typeface="Helvetica" pitchFamily="2" charset="0"/>
              </a:rPr>
              <a:t>if { Star(x,𝒰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) : x ∈ X and n ≥ 1 } is a basis for </a:t>
            </a:r>
            <a:r>
              <a:rPr lang="en-US" sz="2800" b="1" dirty="0">
                <a:latin typeface="Helvetica" pitchFamily="2" charset="0"/>
              </a:rPr>
              <a:t>some</a:t>
            </a:r>
            <a:r>
              <a:rPr lang="en-US" sz="2800" dirty="0">
                <a:latin typeface="Helvetica" pitchFamily="2" charset="0"/>
              </a:rPr>
              <a:t> topology on X.</a:t>
            </a:r>
          </a:p>
          <a:p>
            <a:r>
              <a:rPr lang="en-US" sz="2800" dirty="0">
                <a:latin typeface="Helvetica" pitchFamily="2" charset="0"/>
              </a:rPr>
              <a:t>This topology is called the </a:t>
            </a:r>
            <a:r>
              <a:rPr lang="en-US" sz="2800" i="1" dirty="0">
                <a:solidFill>
                  <a:srgbClr val="00B050"/>
                </a:solidFill>
                <a:latin typeface="Helvetica" pitchFamily="2" charset="0"/>
              </a:rPr>
              <a:t>topology determined by </a:t>
            </a:r>
            <a:r>
              <a:rPr lang="en-US" sz="2800" dirty="0">
                <a:latin typeface="Helvetica" pitchFamily="2" charset="0"/>
              </a:rPr>
              <a:t>{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: n ≥ 1 }.</a:t>
            </a:r>
          </a:p>
          <a:p>
            <a:endParaRPr lang="en-US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If 𝔻 is a collection of developments in a space X, then</a:t>
            </a:r>
          </a:p>
          <a:p>
            <a:r>
              <a:rPr lang="en-US" sz="2800" dirty="0">
                <a:latin typeface="Helvetica" pitchFamily="2" charset="0"/>
              </a:rPr>
              <a:t>{ Star(x,𝒰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) : {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: n ≥ 1 } ∈ 𝔻, x ∈ X and n ≥ 1 } is a </a:t>
            </a:r>
            <a:r>
              <a:rPr lang="en-US" sz="2800" dirty="0" err="1">
                <a:latin typeface="Helvetica" pitchFamily="2" charset="0"/>
              </a:rPr>
              <a:t>subbasis</a:t>
            </a:r>
            <a:r>
              <a:rPr lang="en-US" sz="2800" dirty="0">
                <a:latin typeface="Helvetica" pitchFamily="2" charset="0"/>
              </a:rPr>
              <a:t> for a  </a:t>
            </a:r>
          </a:p>
          <a:p>
            <a:r>
              <a:rPr lang="en-US" sz="2800" dirty="0">
                <a:latin typeface="Helvetica" pitchFamily="2" charset="0"/>
              </a:rPr>
              <a:t>topology on X called the </a:t>
            </a:r>
            <a:r>
              <a:rPr lang="en-US" sz="2800" i="1" dirty="0">
                <a:solidFill>
                  <a:srgbClr val="00B050"/>
                </a:solidFill>
                <a:latin typeface="Helvetica" pitchFamily="2" charset="0"/>
              </a:rPr>
              <a:t>topology determined by</a:t>
            </a:r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 </a:t>
            </a:r>
            <a:r>
              <a:rPr lang="en-US" sz="2800" dirty="0">
                <a:latin typeface="Helvetica" pitchFamily="2" charset="0"/>
              </a:rPr>
              <a:t>𝔻.</a:t>
            </a:r>
          </a:p>
          <a:p>
            <a:endParaRPr lang="en-US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Let {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: n ≥ 1 } be a development in X.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2" charset="0"/>
              </a:rPr>
              <a:t>{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: n ≥ 1 } is a </a:t>
            </a:r>
            <a:r>
              <a:rPr lang="en-US" sz="2800" i="1" dirty="0">
                <a:solidFill>
                  <a:srgbClr val="00B050"/>
                </a:solidFill>
                <a:latin typeface="Helvetica" pitchFamily="2" charset="0"/>
              </a:rPr>
              <a:t>k-development</a:t>
            </a:r>
            <a:r>
              <a:rPr lang="en-US" sz="2800" dirty="0">
                <a:latin typeface="Helvetica" pitchFamily="2" charset="0"/>
              </a:rPr>
              <a:t> if 𝒰­</a:t>
            </a:r>
            <a:r>
              <a:rPr lang="en-US" sz="2800" baseline="-25000" dirty="0">
                <a:latin typeface="Helvetica" pitchFamily="2" charset="0"/>
              </a:rPr>
              <a:t>n + 1</a:t>
            </a:r>
            <a:r>
              <a:rPr lang="en-US" sz="2800" dirty="0">
                <a:latin typeface="Helvetica" pitchFamily="2" charset="0"/>
              </a:rPr>
              <a:t> k-refines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for every n ≥ 1.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2" charset="0"/>
              </a:rPr>
              <a:t>{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: n ≥ 1 } is a </a:t>
            </a:r>
            <a:r>
              <a:rPr lang="en-US" sz="2800" i="1" dirty="0">
                <a:solidFill>
                  <a:srgbClr val="00B050"/>
                </a:solidFill>
                <a:latin typeface="Helvetica" pitchFamily="2" charset="0"/>
              </a:rPr>
              <a:t>star-development</a:t>
            </a:r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 </a:t>
            </a:r>
            <a:r>
              <a:rPr lang="en-US" sz="2800" dirty="0">
                <a:latin typeface="Helvetica" pitchFamily="2" charset="0"/>
              </a:rPr>
              <a:t>if 𝒰­</a:t>
            </a:r>
            <a:r>
              <a:rPr lang="en-US" sz="2800" baseline="-25000" dirty="0">
                <a:latin typeface="Helvetica" pitchFamily="2" charset="0"/>
              </a:rPr>
              <a:t>n + 1</a:t>
            </a:r>
            <a:r>
              <a:rPr lang="en-US" sz="2800" dirty="0">
                <a:latin typeface="Helvetica" pitchFamily="2" charset="0"/>
              </a:rPr>
              <a:t> star-refines 𝒰</a:t>
            </a:r>
            <a:r>
              <a:rPr lang="en-US" sz="2800" baseline="-25000" dirty="0">
                <a:latin typeface="Helvetica" pitchFamily="2" charset="0"/>
              </a:rPr>
              <a:t>n</a:t>
            </a:r>
            <a:r>
              <a:rPr lang="en-US" sz="2800" dirty="0">
                <a:latin typeface="Helvetica" pitchFamily="2" charset="0"/>
              </a:rPr>
              <a:t> for every n ≥ 1.</a:t>
            </a:r>
          </a:p>
          <a:p>
            <a:endParaRPr lang="en-US" sz="2800" b="1" dirty="0">
              <a:solidFill>
                <a:srgbClr val="00B0F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686716-1C7D-9569-01B4-A73EC196B876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1.  Definitions and Results</a:t>
            </a:r>
          </a:p>
        </p:txBody>
      </p:sp>
    </p:spTree>
    <p:extLst>
      <p:ext uri="{BB962C8B-B14F-4D97-AF65-F5344CB8AC3E}">
        <p14:creationId xmlns:p14="http://schemas.microsoft.com/office/powerpoint/2010/main" val="1471851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92D0F6-D041-E9F7-4698-FACA06BBF6DA}"/>
                  </a:ext>
                </a:extLst>
              </p:cNvPr>
              <p:cNvSpPr txBox="1"/>
              <p:nvPr/>
            </p:nvSpPr>
            <p:spPr>
              <a:xfrm>
                <a:off x="-1" y="0"/>
                <a:ext cx="12192001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Note:</a:t>
                </a:r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is a star-development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is a 2-development.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is a 2-development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{ 𝒰</a:t>
                </a:r>
                <a:r>
                  <a:rPr lang="en-US" sz="2800" baseline="-25000" dirty="0">
                    <a:latin typeface="Helvetica" pitchFamily="2" charset="0"/>
                  </a:rPr>
                  <a:t>2n – 1</a:t>
                </a:r>
                <a:r>
                  <a:rPr lang="en-US" sz="2800" dirty="0">
                    <a:latin typeface="Helvetica" pitchFamily="2" charset="0"/>
                  </a:rPr>
                  <a:t> : n ≥ 1 } is a 4-development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{ 𝒰</a:t>
                </a:r>
                <a:r>
                  <a:rPr lang="en-US" sz="2800" baseline="-25000" dirty="0">
                    <a:latin typeface="Helvetica" pitchFamily="2" charset="0"/>
                  </a:rPr>
                  <a:t>2n – 1</a:t>
                </a:r>
                <a:r>
                  <a:rPr lang="en-US" sz="2800" dirty="0">
                    <a:latin typeface="Helvetica" pitchFamily="2" charset="0"/>
                  </a:rPr>
                  <a:t> : n ≥ 1 } is a 3-development. 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Example: </a:t>
                </a:r>
                <a:r>
                  <a:rPr lang="en-US" sz="2800" dirty="0">
                    <a:latin typeface="Helvetica" pitchFamily="2" charset="0"/>
                  </a:rPr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an ∞-gauge on X. 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</a:t>
                </a:r>
                <a:r>
                  <a:rPr lang="en-US" sz="2800" dirty="0">
                    <a:latin typeface="Helvetica" pitchFamily="2" charset="0"/>
                  </a:rPr>
                  <a:t> 𝒰­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=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(x,2</a:t>
                </a:r>
                <a:r>
                  <a:rPr lang="en-US" sz="2800" baseline="30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–n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} for n ≥ 1.</a:t>
                </a:r>
              </a:p>
              <a:p>
                <a:r>
                  <a:rPr lang="en-US" sz="2800" dirty="0">
                    <a:latin typeface="Helvetica" pitchFamily="2" charset="0"/>
                    <a:cs typeface="Times New Roman" panose="02020603050405020304" pitchFamily="18" charset="0"/>
                  </a:rPr>
                  <a:t>Then </a:t>
                </a:r>
                <a:r>
                  <a:rPr lang="en-US" sz="2800" dirty="0">
                    <a:latin typeface="Helvetica" pitchFamily="2" charset="0"/>
                  </a:rPr>
                  <a:t>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is a star-development. 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92D0F6-D041-E9F7-4698-FACA06BBF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192001" cy="4462760"/>
              </a:xfrm>
              <a:prstGeom prst="rect">
                <a:avLst/>
              </a:prstGeom>
              <a:blipFill>
                <a:blip r:embed="rId2"/>
                <a:stretch>
                  <a:fillRect l="-114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4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8D30EF-D5D3-C38C-5FFE-24EDBADD911D}"/>
                  </a:ext>
                </a:extLst>
              </p:cNvPr>
              <p:cNvSpPr txBox="1"/>
              <p:nvPr/>
            </p:nvSpPr>
            <p:spPr>
              <a:xfrm>
                <a:off x="4" y="0"/>
                <a:ext cx="12192000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The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Alexandroff-Urysohn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∞-Gauge Construction Theorem: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If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is 3-development on X</a:t>
                </a:r>
                <a:r>
                  <a:rPr lang="en-US" sz="2800" dirty="0">
                    <a:latin typeface="Helvetica" pitchFamily="2" charset="0"/>
                  </a:rPr>
                  <a:t>, then there is an ∞-gauge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ρ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on X called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the A-U ∞-gauge associated with {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i="1" baseline="-25000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x ∈ X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n ≥ 1,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𝒩</a:t>
                </a:r>
                <a:r>
                  <a:rPr lang="en-US" sz="2800" baseline="-250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(x,2</a:t>
                </a:r>
                <a:r>
                  <a:rPr lang="en-US" sz="2800" baseline="30000" dirty="0">
                    <a:latin typeface="Helvetica" pitchFamily="2" charset="0"/>
                  </a:rPr>
                  <a:t>–n</a:t>
                </a:r>
                <a:r>
                  <a:rPr lang="en-US" sz="2800" dirty="0">
                    <a:latin typeface="Helvetica" pitchFamily="2" charset="0"/>
                  </a:rPr>
                  <a:t>) ⊂ Star(x,𝒰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) ⊂ 𝒩</a:t>
                </a:r>
                <a:r>
                  <a:rPr lang="en-US" sz="2800" baseline="-250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(x,2</a:t>
                </a:r>
                <a:r>
                  <a:rPr lang="en-US" sz="2800" baseline="30000" dirty="0">
                    <a:latin typeface="Helvetica" pitchFamily="2" charset="0"/>
                  </a:rPr>
                  <a:t>–n</a:t>
                </a:r>
                <a:r>
                  <a:rPr lang="en-US" sz="2800" dirty="0">
                    <a:latin typeface="Helvetica" pitchFamily="2" charset="0"/>
                  </a:rPr>
                  <a:t>].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ρ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and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determine the same topology on X and</a:t>
                </a:r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{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ρ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-crevasses } =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-components }.</a:t>
                </a: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                                                                      </a:t>
                </a:r>
                <a:r>
                  <a:rPr lang="en-US" sz="2800" dirty="0">
                    <a:solidFill>
                      <a:srgbClr val="7030A0"/>
                    </a:solidFill>
                    <a:latin typeface="Helvetica" pitchFamily="2" charset="0"/>
                  </a:rPr>
                  <a:t>(3-developments needed here.)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8D30EF-D5D3-C38C-5FFE-24EDBADD9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0"/>
                <a:ext cx="12192000" cy="4401205"/>
              </a:xfrm>
              <a:prstGeom prst="rect">
                <a:avLst/>
              </a:prstGeom>
              <a:blipFill>
                <a:blip r:embed="rId2"/>
                <a:stretch>
                  <a:fillRect l="-1145" t="-1729" b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4ABD20-0CFC-C061-C9F1-F6D7F09BA4B3}"/>
              </a:ext>
            </a:extLst>
          </p:cNvPr>
          <p:cNvCxnSpPr>
            <a:cxnSpLocks/>
          </p:cNvCxnSpPr>
          <p:nvPr/>
        </p:nvCxnSpPr>
        <p:spPr>
          <a:xfrm flipH="1" flipV="1">
            <a:off x="6470252" y="2326513"/>
            <a:ext cx="1551007" cy="151628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F7A038-7844-2AED-6343-CAF78079318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917045" cy="569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</a:rPr>
                  <a:t>Proof sketch.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Let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be a 3-development on X.  </a:t>
                </a:r>
                <a:r>
                  <a:rPr lang="en-US" sz="2800" dirty="0">
                    <a:latin typeface="Helvetica" pitchFamily="2" charset="0"/>
                  </a:rPr>
                  <a:t>Let 𝒰* = ⋃</a:t>
                </a:r>
                <a:r>
                  <a:rPr lang="en-US" sz="2800" baseline="-25000" dirty="0">
                    <a:latin typeface="Helvetica" pitchFamily="2" charset="0"/>
                  </a:rPr>
                  <a:t>n ≥ 1</a:t>
                </a:r>
                <a:r>
                  <a:rPr lang="en-US" sz="2800" dirty="0">
                    <a:latin typeface="Helvetica" pitchFamily="2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For U ∈ 𝒰*, let </a:t>
                </a:r>
                <a:r>
                  <a:rPr lang="en-US" sz="2800" dirty="0" err="1">
                    <a:latin typeface="Helvetica" pitchFamily="2" charset="0"/>
                  </a:rPr>
                  <a:t>δ</a:t>
                </a:r>
                <a:r>
                  <a:rPr lang="en-US" sz="2800" dirty="0">
                    <a:latin typeface="Helvetica" pitchFamily="2" charset="0"/>
                  </a:rPr>
                  <a:t>(U) = inf { 2</a:t>
                </a:r>
                <a:r>
                  <a:rPr lang="en-US" sz="2800" baseline="30000" dirty="0">
                    <a:latin typeface="Helvetica" pitchFamily="2" charset="0"/>
                  </a:rPr>
                  <a:t>–n</a:t>
                </a:r>
                <a:r>
                  <a:rPr lang="en-US" sz="2800" dirty="0">
                    <a:latin typeface="Helvetica" pitchFamily="2" charset="0"/>
                  </a:rPr>
                  <a:t> : U ∈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If C = (U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,U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,⋯,U</a:t>
                </a:r>
                <a:r>
                  <a:rPr lang="en-US" sz="2800" baseline="-25000" dirty="0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) is a 𝒰*-chain, let 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(C) =  Σ</a:t>
                </a:r>
                <a:r>
                  <a:rPr lang="en-US" sz="2800" baseline="-25000" dirty="0">
                    <a:latin typeface="Helvetica" pitchFamily="2" charset="0"/>
                  </a:rPr>
                  <a:t>1 ≤ </a:t>
                </a:r>
                <a:r>
                  <a:rPr lang="en-US" sz="2800" baseline="-25000" dirty="0" err="1">
                    <a:latin typeface="Helvetica" pitchFamily="2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</a:rPr>
                  <a:t> ≤ 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 err="1">
                    <a:latin typeface="Helvetica" pitchFamily="2" charset="0"/>
                  </a:rPr>
                  <a:t>δ</a:t>
                </a:r>
                <a:r>
                  <a:rPr lang="en-US" sz="2800" dirty="0">
                    <a:latin typeface="Helvetica" pitchFamily="2" charset="0"/>
                  </a:rPr>
                  <a:t>(U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Define the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A-U ∞-gauge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Helvetica" pitchFamily="2" charset="0"/>
                  </a:rPr>
                  <a:t>ρ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: X × X → [0,∞]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associated with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{ 𝒰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Helvetica" pitchFamily="2" charset="0"/>
                  </a:rPr>
                  <a:t>n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: n ≥ 1 } </a:t>
                </a:r>
                <a:r>
                  <a:rPr lang="en-US" sz="2800" dirty="0">
                    <a:latin typeface="Helvetica" pitchFamily="2" charset="0"/>
                  </a:rPr>
                  <a:t>by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)  =  inf ( {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(C) : C ∈ 𝒰*(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) } ∪ {∞} 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) is the inf of the lengths of 𝒰*-chains joining x to y.)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𝒩</a:t>
                </a:r>
                <a:r>
                  <a:rPr lang="en-US" sz="2800" baseline="-250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(x,2</a:t>
                </a:r>
                <a:r>
                  <a:rPr lang="en-US" sz="2800" baseline="30000" dirty="0">
                    <a:latin typeface="Helvetica" pitchFamily="2" charset="0"/>
                  </a:rPr>
                  <a:t>–n</a:t>
                </a:r>
                <a:r>
                  <a:rPr lang="en-US" sz="2800" dirty="0">
                    <a:latin typeface="Helvetica" pitchFamily="2" charset="0"/>
                  </a:rPr>
                  <a:t>) ⊂ Star(x,𝒰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) ⊂ 𝒩</a:t>
                </a:r>
                <a:r>
                  <a:rPr lang="en-US" sz="2800" baseline="-250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(x,2</a:t>
                </a:r>
                <a:r>
                  <a:rPr lang="en-US" sz="2800" baseline="30000" dirty="0">
                    <a:latin typeface="Helvetica" pitchFamily="2" charset="0"/>
                  </a:rPr>
                  <a:t>–n</a:t>
                </a:r>
                <a:r>
                  <a:rPr lang="en-US" sz="2800" dirty="0">
                    <a:latin typeface="Helvetica" pitchFamily="2" charset="0"/>
                  </a:rPr>
                  <a:t>] for all x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and n ≥ 1.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ρ and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determine the same topology on X and</a:t>
                </a:r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{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ρ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-crevasses } =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-components }.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F7A038-7844-2AED-6343-CAF7807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917045" cy="5693866"/>
              </a:xfrm>
              <a:prstGeom prst="rect">
                <a:avLst/>
              </a:prstGeom>
              <a:blipFill>
                <a:blip r:embed="rId2"/>
                <a:stretch>
                  <a:fillRect l="-1171" t="-1336" r="-106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249947A-8D8B-C0D4-1D01-F74E948F97E3}"/>
              </a:ext>
            </a:extLst>
          </p:cNvPr>
          <p:cNvSpPr/>
          <p:nvPr/>
        </p:nvSpPr>
        <p:spPr>
          <a:xfrm>
            <a:off x="6914147" y="417095"/>
            <a:ext cx="2823411" cy="545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D67C2F-3A7D-8AC5-50E3-06D5DF045A1F}"/>
                  </a:ext>
                </a:extLst>
              </p:cNvPr>
              <p:cNvSpPr txBox="1"/>
              <p:nvPr/>
            </p:nvSpPr>
            <p:spPr>
              <a:xfrm>
                <a:off x="0" y="-25052"/>
                <a:ext cx="12192000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Ways to make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𝛒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 finite-valued:</a:t>
                </a:r>
              </a:p>
              <a:p>
                <a:pPr marL="514350" indent="-514350">
                  <a:lnSpc>
                    <a:spcPct val="150000"/>
                  </a:lnSpc>
                  <a:buAutoNum type="arabicParenR"/>
                </a:pPr>
                <a:r>
                  <a:rPr lang="en-US" sz="2800" b="1" dirty="0" err="1">
                    <a:solidFill>
                      <a:schemeClr val="accent2"/>
                    </a:solidFill>
                    <a:latin typeface="Helvetica" pitchFamily="2" charset="0"/>
                  </a:rPr>
                  <a:t>Connectify</a:t>
                </a:r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</a:rPr>
                  <a:t>:</a:t>
                </a:r>
                <a:r>
                  <a:rPr lang="en-US" sz="2800" dirty="0">
                    <a:solidFill>
                      <a:schemeClr val="accent2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X is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-connected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is finite-valued.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Replace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3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by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0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{X},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3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</a:rPr>
                  <a:t>2) Decapitate:</a:t>
                </a:r>
                <a:r>
                  <a:rPr lang="en-US" sz="2800" dirty="0">
                    <a:latin typeface="Helvetica" pitchFamily="2" charset="0"/>
                  </a:rPr>
                  <a:t> Replace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</m:acc>
                  </m:oMath>
                </a14:m>
                <a:r>
                  <a:rPr lang="en-US" sz="2800" dirty="0">
                    <a:latin typeface="Helvetica" pitchFamily="2" charset="0"/>
                  </a:rPr>
                  <a:t> which is finite-valued and equivalent to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Corollaries: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Alexandroff-Urysohn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 (1923):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If X is a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 whose topology is determined by a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2-development, then X is metrizable.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More generally: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If</a:t>
                </a:r>
                <a:r>
                  <a:rPr lang="en-US" sz="2800" dirty="0">
                    <a:latin typeface="Helvetica" pitchFamily="2" charset="0"/>
                  </a:rPr>
                  <a:t> 𝔻 is a collection of 3-developments in a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X that determines the given topology on X, then X has a gauge structure.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Warning:</a:t>
                </a:r>
                <a:r>
                  <a:rPr lang="en-US" sz="2800" dirty="0">
                    <a:latin typeface="Helvetica" pitchFamily="2" charset="0"/>
                  </a:rPr>
                  <a:t> If X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non-compact</a:t>
                </a:r>
                <a:r>
                  <a:rPr lang="en-US" sz="2800" dirty="0">
                    <a:latin typeface="Helvetica" pitchFamily="2" charset="0"/>
                  </a:rPr>
                  <a:t>, then </a:t>
                </a:r>
                <a:r>
                  <a:rPr lang="en-US" sz="2800" b="1" dirty="0" err="1">
                    <a:latin typeface="Helvetica" pitchFamily="2" charset="0"/>
                  </a:rPr>
                  <a:t>connectifying</a:t>
                </a:r>
                <a:r>
                  <a:rPr lang="en-US" sz="2800" dirty="0">
                    <a:latin typeface="Helvetica" pitchFamily="2" charset="0"/>
                  </a:rPr>
                  <a:t> and </a:t>
                </a:r>
                <a:r>
                  <a:rPr lang="en-US" sz="2800" b="1" dirty="0">
                    <a:latin typeface="Helvetica" pitchFamily="2" charset="0"/>
                  </a:rPr>
                  <a:t>decapitating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</a:p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yield</a:t>
                </a:r>
                <a:r>
                  <a:rPr lang="en-US" sz="28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non-proper</a:t>
                </a:r>
                <a:r>
                  <a:rPr lang="en-US" sz="2800" dirty="0">
                    <a:latin typeface="Helvetica" pitchFamily="2" charset="0"/>
                  </a:rPr>
                  <a:t> gauges.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D67C2F-3A7D-8AC5-50E3-06D5DF045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5052"/>
                <a:ext cx="12192000" cy="6986528"/>
              </a:xfrm>
              <a:prstGeom prst="rect">
                <a:avLst/>
              </a:prstGeom>
              <a:blipFill>
                <a:blip r:embed="rId2"/>
                <a:stretch>
                  <a:fillRect l="-1145" t="-1089" r="-1145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3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398858-7417-8DDF-89E8-8BDD7398BA8D}"/>
                  </a:ext>
                </a:extLst>
              </p:cNvPr>
              <p:cNvSpPr txBox="1"/>
              <p:nvPr/>
            </p:nvSpPr>
            <p:spPr>
              <a:xfrm>
                <a:off x="32086" y="-17929"/>
                <a:ext cx="12159914" cy="6986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Remarks on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Helvetica" pitchFamily="2" charset="0"/>
                  </a:rPr>
                  <a:t>metrization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 theorems: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The proof of the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Alexandroff-Urysohn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 (1923)</a:t>
                </a:r>
                <a:r>
                  <a:rPr lang="en-US" sz="2800" dirty="0">
                    <a:latin typeface="Helvetica" pitchFamily="2" charset="0"/>
                  </a:rPr>
                  <a:t> is </a:t>
                </a:r>
                <a:r>
                  <a:rPr lang="en-US" sz="2800" b="1" i="1" dirty="0">
                    <a:solidFill>
                      <a:schemeClr val="accent2"/>
                    </a:solidFill>
                    <a:latin typeface="Helvetica" pitchFamily="2" charset="0"/>
                  </a:rPr>
                  <a:t>set-theoretic.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Urysohn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 (1924?).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Every second countable regular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 X is metrizable.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 proof is </a:t>
                </a:r>
                <a:r>
                  <a:rPr lang="en-US" sz="2800" b="1" i="1" dirty="0">
                    <a:solidFill>
                      <a:srgbClr val="E73AED"/>
                    </a:solidFill>
                    <a:latin typeface="Helvetica" pitchFamily="2" charset="0"/>
                  </a:rPr>
                  <a:t>geometric</a:t>
                </a:r>
                <a:r>
                  <a:rPr lang="en-US" sz="2800" dirty="0">
                    <a:latin typeface="Helvetica" pitchFamily="2" charset="0"/>
                  </a:rPr>
                  <a:t> – embed X in [0,1]</a:t>
                </a:r>
                <a:r>
                  <a:rPr lang="en-US" sz="2800" baseline="30000" dirty="0">
                    <a:latin typeface="Helvetica" pitchFamily="2" charset="0"/>
                  </a:rPr>
                  <a:t>∞</a:t>
                </a:r>
                <a:r>
                  <a:rPr lang="en-US" sz="2800" dirty="0">
                    <a:latin typeface="Helvetica" pitchFamily="2" charset="0"/>
                  </a:rPr>
                  <a:t>. 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 Nagata-Smirnov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 (1950-1951).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Every regular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 X with a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-locally finite basis is metrizable.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 proof is </a:t>
                </a:r>
                <a:r>
                  <a:rPr lang="en-US" sz="2800" b="1" i="1" dirty="0">
                    <a:solidFill>
                      <a:srgbClr val="E73AED"/>
                    </a:solidFill>
                    <a:latin typeface="Helvetica" pitchFamily="2" charset="0"/>
                  </a:rPr>
                  <a:t>geometric</a:t>
                </a:r>
                <a:r>
                  <a:rPr lang="en-US" sz="2800" dirty="0">
                    <a:latin typeface="Helvetica" pitchFamily="2" charset="0"/>
                  </a:rPr>
                  <a:t> – embed X in countable product of metric vector spaces.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 Bing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 (1951).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Every regular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 X with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-discrete basis is metrizable.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 proof is </a:t>
                </a:r>
                <a:r>
                  <a:rPr lang="en-US" sz="2800" b="1" i="1" dirty="0">
                    <a:solidFill>
                      <a:srgbClr val="E73AED"/>
                    </a:solidFill>
                    <a:latin typeface="Helvetica" pitchFamily="2" charset="0"/>
                  </a:rPr>
                  <a:t>geometric</a:t>
                </a:r>
                <a:r>
                  <a:rPr lang="en-US" sz="2800" dirty="0">
                    <a:latin typeface="Helvetica" pitchFamily="2" charset="0"/>
                  </a:rPr>
                  <a:t> – embed X in countable product of </a:t>
                </a:r>
                <a:r>
                  <a:rPr lang="en-US" sz="2800" b="1" i="1" dirty="0">
                    <a:solidFill>
                      <a:srgbClr val="00B050"/>
                    </a:solidFill>
                    <a:latin typeface="Helvetica" pitchFamily="2" charset="0"/>
                  </a:rPr>
                  <a:t>hedgehogs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(A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hedgehog</a:t>
                </a:r>
                <a:r>
                  <a:rPr lang="en-US" sz="2800" dirty="0">
                    <a:latin typeface="Helvetica" pitchFamily="2" charset="0"/>
                  </a:rPr>
                  <a:t> is a metric cone over a discrete space.)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398858-7417-8DDF-89E8-8BDD7398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6" y="-17929"/>
                <a:ext cx="12159914" cy="6986528"/>
              </a:xfrm>
              <a:prstGeom prst="rect">
                <a:avLst/>
              </a:prstGeom>
              <a:blipFill>
                <a:blip r:embed="rId2"/>
                <a:stretch>
                  <a:fillRect l="-1043" t="-907" b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4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9FE16-2FF1-B614-E375-9D89F4A6D80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431608" cy="4616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Bing-Moise Convex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 (1948).</a:t>
                </a:r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Every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</a:rPr>
                  <a:t>Peano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 continuum </a:t>
                </a:r>
                <a:r>
                  <a:rPr lang="en-US" sz="2800" dirty="0">
                    <a:latin typeface="Helvetica" pitchFamily="2" charset="0"/>
                  </a:rPr>
                  <a:t>(compact, connected, locally connected metrizable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space) has a geodesic metric.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 proof is </a:t>
                </a:r>
                <a:r>
                  <a:rPr lang="en-US" sz="2800" b="1" i="1" dirty="0">
                    <a:solidFill>
                      <a:schemeClr val="accent2"/>
                    </a:solidFill>
                    <a:latin typeface="Helvetica" pitchFamily="2" charset="0"/>
                  </a:rPr>
                  <a:t>set-theoretic and very complicated.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</a:rPr>
                  <a:t>Problem:</a:t>
                </a:r>
                <a:r>
                  <a:rPr lang="en-US" sz="2800" dirty="0">
                    <a:solidFill>
                      <a:schemeClr val="accent2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 Find a </a:t>
                </a:r>
                <a:r>
                  <a:rPr lang="en-US" sz="2800" b="1" i="1" dirty="0">
                    <a:solidFill>
                      <a:srgbClr val="E653E3"/>
                    </a:solidFill>
                    <a:latin typeface="Helvetica" pitchFamily="2" charset="0"/>
                  </a:rPr>
                  <a:t>geometric</a:t>
                </a:r>
                <a:r>
                  <a:rPr lang="en-US" sz="2800" dirty="0">
                    <a:latin typeface="Helvetica" pitchFamily="2" charset="0"/>
                  </a:rPr>
                  <a:t> proof of the 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Bing-Moise Theorem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  <a:endParaRPr lang="en-US" sz="2800" b="1" dirty="0"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Helvetica" pitchFamily="2" charset="0"/>
                  </a:rPr>
                  <a:t>More precisely, </a:t>
                </a:r>
                <a:r>
                  <a:rPr lang="en-US" sz="2800" dirty="0">
                    <a:latin typeface="Helvetica" pitchFamily="2" charset="0"/>
                  </a:rPr>
                  <a:t>prove that every embedding e : X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H of a </a:t>
                </a:r>
                <a:r>
                  <a:rPr lang="en-US" sz="2800" dirty="0" err="1">
                    <a:latin typeface="Helvetica" pitchFamily="2" charset="0"/>
                  </a:rPr>
                  <a:t>Peano</a:t>
                </a:r>
                <a:r>
                  <a:rPr lang="en-US" sz="2800" dirty="0">
                    <a:latin typeface="Helvetica" pitchFamily="2" charset="0"/>
                  </a:rPr>
                  <a:t> continuum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X into a Hilbert space H can be approximated by an embedding e</a:t>
                </a:r>
                <a:r>
                  <a:rPr lang="en-US" sz="2800" dirty="0">
                    <a:sym typeface="Symbol" pitchFamily="2" charset="2"/>
                  </a:rPr>
                  <a:t></a:t>
                </a:r>
                <a:r>
                  <a:rPr lang="en-US" sz="2800" dirty="0">
                    <a:latin typeface="Helvetica" pitchFamily="2" charset="0"/>
                    <a:sym typeface="Symbol" pitchFamily="2" charset="2"/>
                  </a:rPr>
                  <a:t> : 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H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such that the minimum length of a path in e</a:t>
                </a:r>
                <a:r>
                  <a:rPr lang="en-US" sz="2800" dirty="0">
                    <a:sym typeface="Symbol" pitchFamily="2" charset="2"/>
                  </a:rPr>
                  <a:t></a:t>
                </a:r>
                <a:r>
                  <a:rPr lang="en-US" sz="2800" dirty="0">
                    <a:latin typeface="Helvetica" pitchFamily="2" charset="0"/>
                    <a:sym typeface="Symbol" pitchFamily="2" charset="2"/>
                  </a:rPr>
                  <a:t>(X) between two points of </a:t>
                </a:r>
                <a:r>
                  <a:rPr lang="en-US" sz="2800" dirty="0">
                    <a:latin typeface="Helvetica" pitchFamily="2" charset="0"/>
                  </a:rPr>
                  <a:t>e</a:t>
                </a:r>
                <a:r>
                  <a:rPr lang="en-US" sz="2800" dirty="0">
                    <a:sym typeface="Symbol" pitchFamily="2" charset="2"/>
                  </a:rPr>
                  <a:t></a:t>
                </a:r>
                <a:r>
                  <a:rPr lang="en-US" sz="2800" dirty="0">
                    <a:latin typeface="Helvetica" pitchFamily="2" charset="0"/>
                    <a:sym typeface="Symbol" pitchFamily="2" charset="2"/>
                  </a:rPr>
                  <a:t>(X)</a:t>
                </a:r>
              </a:p>
              <a:p>
                <a:r>
                  <a:rPr lang="en-US" sz="2800" dirty="0">
                    <a:latin typeface="Helvetica" pitchFamily="2" charset="0"/>
                    <a:sym typeface="Symbol" pitchFamily="2" charset="2"/>
                  </a:rPr>
                  <a:t>provides a geodesic metric on </a:t>
                </a:r>
                <a:r>
                  <a:rPr lang="en-US" sz="2800" dirty="0">
                    <a:latin typeface="Helvetica" pitchFamily="2" charset="0"/>
                  </a:rPr>
                  <a:t>e</a:t>
                </a:r>
                <a:r>
                  <a:rPr lang="en-US" sz="2800" dirty="0">
                    <a:sym typeface="Symbol" pitchFamily="2" charset="2"/>
                  </a:rPr>
                  <a:t></a:t>
                </a:r>
                <a:r>
                  <a:rPr lang="en-US" sz="2800" dirty="0">
                    <a:latin typeface="Helvetica" pitchFamily="2" charset="0"/>
                    <a:sym typeface="Symbol" pitchFamily="2" charset="2"/>
                  </a:rPr>
                  <a:t>(X).</a:t>
                </a:r>
                <a:endParaRPr lang="en-US" sz="28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9FE16-2FF1-B614-E375-9D89F4A6D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431608" cy="4616648"/>
              </a:xfrm>
              <a:prstGeom prst="rect">
                <a:avLst/>
              </a:prstGeom>
              <a:blipFill>
                <a:blip r:embed="rId2"/>
                <a:stretch>
                  <a:fillRect l="-1124" t="-1648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7B0AF-2F21-093F-3366-42416BDCE74E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2.  Tunnel systems and proper </a:t>
            </a:r>
            <a:r>
              <a:rPr lang="en-US" sz="2800" b="1" dirty="0" err="1">
                <a:latin typeface="Helvetica" pitchFamily="2" charset="0"/>
              </a:rPr>
              <a:t>metrization</a:t>
            </a:r>
            <a:r>
              <a:rPr lang="en-US" sz="2800" b="1" dirty="0">
                <a:latin typeface="Helvetica" pitchFamily="2" charset="0"/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113681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3BCF0A-B717-2267-D0DB-D9F85CF45A9A}"/>
              </a:ext>
            </a:extLst>
          </p:cNvPr>
          <p:cNvSpPr txBox="1"/>
          <p:nvPr/>
        </p:nvSpPr>
        <p:spPr>
          <a:xfrm>
            <a:off x="0" y="0"/>
            <a:ext cx="1218961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Helvetica" pitchFamily="2" charset="0"/>
              </a:rPr>
              <a:t>Preview: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2" charset="0"/>
              </a:rPr>
              <a:t>The </a:t>
            </a:r>
            <a:r>
              <a:rPr lang="en-US" sz="2800" b="1" dirty="0" err="1">
                <a:solidFill>
                  <a:srgbClr val="7030A0"/>
                </a:solidFill>
                <a:latin typeface="Helvetica" pitchFamily="2" charset="0"/>
              </a:rPr>
              <a:t>Alexandroff-Urysohn</a:t>
            </a:r>
            <a:r>
              <a:rPr lang="en-US" sz="2800" b="1" dirty="0">
                <a:solidFill>
                  <a:srgbClr val="7030A0"/>
                </a:solidFill>
                <a:latin typeface="Helvetica" pitchFamily="2" charset="0"/>
              </a:rPr>
              <a:t> construction</a:t>
            </a:r>
            <a:r>
              <a:rPr lang="en-US" sz="2800" dirty="0">
                <a:latin typeface="Helvetica" pitchFamily="2" charset="0"/>
              </a:rPr>
              <a:t> yields </a:t>
            </a:r>
            <a:r>
              <a:rPr lang="en-US" sz="2800" b="1" dirty="0">
                <a:solidFill>
                  <a:srgbClr val="7030A0"/>
                </a:solidFill>
                <a:latin typeface="Helvetica" pitchFamily="2" charset="0"/>
              </a:rPr>
              <a:t>∞-gauges</a:t>
            </a:r>
            <a:r>
              <a:rPr lang="en-US" sz="2800" dirty="0">
                <a:latin typeface="Helvetica" pitchFamily="2" charset="0"/>
              </a:rPr>
              <a:t> on X.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2" charset="0"/>
              </a:rPr>
              <a:t>These gauges can be </a:t>
            </a:r>
            <a:r>
              <a:rPr lang="en-US" sz="2800" dirty="0" err="1">
                <a:latin typeface="Helvetica" pitchFamily="2" charset="0"/>
              </a:rPr>
              <a:t>finitetized</a:t>
            </a:r>
            <a:r>
              <a:rPr lang="en-US" sz="2800" dirty="0">
                <a:latin typeface="Helvetica" pitchFamily="2" charset="0"/>
              </a:rPr>
              <a:t> by </a:t>
            </a:r>
            <a:r>
              <a:rPr lang="en-US" sz="2800" b="1" dirty="0" err="1">
                <a:solidFill>
                  <a:srgbClr val="7030A0"/>
                </a:solidFill>
                <a:latin typeface="Helvetica" pitchFamily="2" charset="0"/>
              </a:rPr>
              <a:t>connectifying</a:t>
            </a:r>
            <a:r>
              <a:rPr lang="en-US" sz="2800" dirty="0">
                <a:latin typeface="Helvetica" pitchFamily="2" charset="0"/>
              </a:rPr>
              <a:t> or </a:t>
            </a:r>
            <a:r>
              <a:rPr lang="en-US" sz="2800" b="1" dirty="0">
                <a:solidFill>
                  <a:srgbClr val="7030A0"/>
                </a:solidFill>
                <a:latin typeface="Helvetica" pitchFamily="2" charset="0"/>
              </a:rPr>
              <a:t>decapitating</a:t>
            </a:r>
            <a:r>
              <a:rPr lang="en-US" sz="2800" dirty="0">
                <a:latin typeface="Helvetica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2" charset="0"/>
              </a:rPr>
              <a:t>but </a:t>
            </a:r>
            <a:r>
              <a:rPr lang="en-US" sz="2800" dirty="0" err="1">
                <a:latin typeface="Helvetica" pitchFamily="2" charset="0"/>
              </a:rPr>
              <a:t>connectifying</a:t>
            </a:r>
            <a:r>
              <a:rPr lang="en-US" sz="2800" dirty="0">
                <a:latin typeface="Helvetica" pitchFamily="2" charset="0"/>
              </a:rPr>
              <a:t> and decapitating might destroy </a:t>
            </a:r>
            <a:r>
              <a:rPr lang="en-US" sz="2800" b="1" dirty="0">
                <a:solidFill>
                  <a:srgbClr val="7030A0"/>
                </a:solidFill>
                <a:latin typeface="Helvetica" pitchFamily="2" charset="0"/>
              </a:rPr>
              <a:t>properness</a:t>
            </a:r>
            <a:r>
              <a:rPr lang="en-US" sz="2800" dirty="0">
                <a:latin typeface="Helvetica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Helvetica" pitchFamily="2" charset="0"/>
              </a:rPr>
              <a:t>Properness can be preserved and finiteness achieved by introducing … </a:t>
            </a:r>
          </a:p>
          <a:p>
            <a:r>
              <a:rPr lang="en-US" sz="2800" b="1" dirty="0">
                <a:solidFill>
                  <a:srgbClr val="FF0000"/>
                </a:solidFill>
                <a:latin typeface="Helvetica" pitchFamily="2" charset="0"/>
              </a:rPr>
              <a:t>bad</a:t>
            </a:r>
            <a:r>
              <a:rPr lang="en-US" sz="2800" b="1" dirty="0">
                <a:solidFill>
                  <a:srgbClr val="7030A0"/>
                </a:solidFill>
                <a:latin typeface="Helvetica" pitchFamily="2" charset="0"/>
              </a:rPr>
              <a:t> tunnel systems.</a:t>
            </a:r>
            <a:endParaRPr lang="en-US" sz="2800" dirty="0">
              <a:solidFill>
                <a:srgbClr val="7030A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5D477C-F18E-1651-8E42-38E0A90744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199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be an ∞-gauge on X.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= { 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 : x and y belong to </a:t>
                </a:r>
                <a:r>
                  <a:rPr lang="en-US" sz="2800" b="1" dirty="0">
                    <a:latin typeface="Helvetica" pitchFamily="2" charset="0"/>
                  </a:rPr>
                  <a:t>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tunnel system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an ordered pair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) where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 set of pairs 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 such that x and y belong to </a:t>
                </a:r>
                <a:r>
                  <a:rPr lang="en-US" sz="2800" b="1" dirty="0">
                    <a:latin typeface="Helvetica" pitchFamily="2" charset="0"/>
                  </a:rPr>
                  <a:t>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z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 z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, </a:t>
                </a:r>
                <a:r>
                  <a:rPr lang="en-US" sz="2800" dirty="0" err="1">
                    <a:latin typeface="Helvetica" pitchFamily="2" charset="0"/>
                  </a:rPr>
                  <a:t>z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  such that   x = z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    </a:t>
                </a:r>
                <a:r>
                  <a:rPr lang="en-US" sz="2800" dirty="0" err="1">
                    <a:latin typeface="Helvetica" pitchFamily="2" charset="0"/>
                  </a:rPr>
                  <a:t>z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 = y    and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   either 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or   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for 1 ≤ i ≤ k.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• 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Symbol" pitchFamily="2" charset="2"/>
                  </a:rPr>
                  <a:t>® </a:t>
                </a:r>
                <a:r>
                  <a:rPr lang="en-US" sz="2800" dirty="0">
                    <a:latin typeface="Helvetica" pitchFamily="2" charset="0"/>
                  </a:rPr>
                  <a:t>(0,∞) is a function such that inf 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) &gt;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The elements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are called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tunnels</a:t>
                </a:r>
                <a:endParaRPr lang="en-US" sz="2800" dirty="0"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(– a variant of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bridges</a:t>
                </a:r>
                <a:r>
                  <a:rPr lang="en-US" sz="2800" dirty="0">
                    <a:latin typeface="Helvetica" pitchFamily="2" charset="0"/>
                  </a:rPr>
                  <a:t> from Abel-</a:t>
                </a:r>
                <a:r>
                  <a:rPr lang="en-US" sz="2800" dirty="0" err="1">
                    <a:latin typeface="Helvetica" pitchFamily="2" charset="0"/>
                  </a:rPr>
                  <a:t>Manoussos</a:t>
                </a:r>
                <a:r>
                  <a:rPr lang="en-US" sz="2800" dirty="0">
                    <a:latin typeface="Helvetica" pitchFamily="2" charset="0"/>
                  </a:rPr>
                  <a:t>-</a:t>
                </a:r>
                <a:r>
                  <a:rPr lang="en-US" sz="2800" dirty="0" err="1">
                    <a:latin typeface="Helvetica" pitchFamily="2" charset="0"/>
                  </a:rPr>
                  <a:t>Noskov</a:t>
                </a:r>
                <a:r>
                  <a:rPr lang="en-US" sz="2800" dirty="0">
                    <a:latin typeface="Helvetica" pitchFamily="2" charset="0"/>
                  </a:rPr>
                  <a:t>.)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5D477C-F18E-1651-8E42-38E0A907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199565"/>
              </a:xfrm>
              <a:prstGeom prst="rect">
                <a:avLst/>
              </a:prstGeom>
              <a:blipFill>
                <a:blip r:embed="rId2"/>
                <a:stretch>
                  <a:fillRect l="-1145" t="-1463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8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7A7F9E-207F-A871-5113-0CB493235848}"/>
              </a:ext>
            </a:extLst>
          </p:cNvPr>
          <p:cNvSpPr txBox="1"/>
          <p:nvPr/>
        </p:nvSpPr>
        <p:spPr>
          <a:xfrm>
            <a:off x="0" y="0"/>
            <a:ext cx="306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elvetica" pitchFamily="2" charset="0"/>
              </a:rPr>
              <a:t>A tunnel system: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F7D10F-BED1-BD26-C889-D9D5EFE4C07B}"/>
              </a:ext>
            </a:extLst>
          </p:cNvPr>
          <p:cNvCxnSpPr>
            <a:cxnSpLocks/>
          </p:cNvCxnSpPr>
          <p:nvPr/>
        </p:nvCxnSpPr>
        <p:spPr>
          <a:xfrm>
            <a:off x="816864" y="1633990"/>
            <a:ext cx="1018032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29B4DBFB-1F03-32F9-6EC6-3B0A20850648}"/>
              </a:ext>
            </a:extLst>
          </p:cNvPr>
          <p:cNvSpPr/>
          <p:nvPr/>
        </p:nvSpPr>
        <p:spPr>
          <a:xfrm>
            <a:off x="1034709" y="1618073"/>
            <a:ext cx="1320800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4AC4640-8ED7-B29A-A835-8E6D29AFB457}"/>
              </a:ext>
            </a:extLst>
          </p:cNvPr>
          <p:cNvSpPr/>
          <p:nvPr/>
        </p:nvSpPr>
        <p:spPr>
          <a:xfrm>
            <a:off x="2388021" y="1618073"/>
            <a:ext cx="1320800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0C34D65-8C48-7D53-3BC4-FACAA464181D}"/>
              </a:ext>
            </a:extLst>
          </p:cNvPr>
          <p:cNvSpPr/>
          <p:nvPr/>
        </p:nvSpPr>
        <p:spPr>
          <a:xfrm>
            <a:off x="3753525" y="1618073"/>
            <a:ext cx="11110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FF5C9C-C33C-E8CD-7146-F406BBBD0108}"/>
              </a:ext>
            </a:extLst>
          </p:cNvPr>
          <p:cNvSpPr/>
          <p:nvPr/>
        </p:nvSpPr>
        <p:spPr>
          <a:xfrm>
            <a:off x="4923957" y="1618073"/>
            <a:ext cx="11110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77F05EF-9B76-0A21-3CC6-94C6C97CA21B}"/>
              </a:ext>
            </a:extLst>
          </p:cNvPr>
          <p:cNvSpPr/>
          <p:nvPr/>
        </p:nvSpPr>
        <p:spPr>
          <a:xfrm>
            <a:off x="6082197" y="1618073"/>
            <a:ext cx="96477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501589D-70A0-FAEE-4907-1E4B171B4BEB}"/>
              </a:ext>
            </a:extLst>
          </p:cNvPr>
          <p:cNvSpPr/>
          <p:nvPr/>
        </p:nvSpPr>
        <p:spPr>
          <a:xfrm>
            <a:off x="7081941" y="1618073"/>
            <a:ext cx="8062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15ACC67-E7D8-CE92-AF7E-16DC833B8875}"/>
              </a:ext>
            </a:extLst>
          </p:cNvPr>
          <p:cNvSpPr/>
          <p:nvPr/>
        </p:nvSpPr>
        <p:spPr>
          <a:xfrm>
            <a:off x="7935381" y="1618073"/>
            <a:ext cx="72093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FB45CFA-75FE-5746-AB6D-21188C68A714}"/>
              </a:ext>
            </a:extLst>
          </p:cNvPr>
          <p:cNvSpPr/>
          <p:nvPr/>
        </p:nvSpPr>
        <p:spPr>
          <a:xfrm>
            <a:off x="8679093" y="1618073"/>
            <a:ext cx="586827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61B8F07-4112-E851-3128-52A83DA6F09A}"/>
              </a:ext>
            </a:extLst>
          </p:cNvPr>
          <p:cNvSpPr/>
          <p:nvPr/>
        </p:nvSpPr>
        <p:spPr>
          <a:xfrm>
            <a:off x="9300886" y="1618073"/>
            <a:ext cx="503094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A1039EE-B40F-073C-73A8-26D3984E0F8F}"/>
              </a:ext>
            </a:extLst>
          </p:cNvPr>
          <p:cNvSpPr/>
          <p:nvPr/>
        </p:nvSpPr>
        <p:spPr>
          <a:xfrm>
            <a:off x="9837334" y="1618073"/>
            <a:ext cx="35321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4E0FB97-1984-3E8D-4302-BB5298CAE9F5}"/>
              </a:ext>
            </a:extLst>
          </p:cNvPr>
          <p:cNvSpPr/>
          <p:nvPr/>
        </p:nvSpPr>
        <p:spPr>
          <a:xfrm>
            <a:off x="10251862" y="1618073"/>
            <a:ext cx="30983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A5F7C-0685-CDD6-DA6E-897F387EA41F}"/>
              </a:ext>
            </a:extLst>
          </p:cNvPr>
          <p:cNvSpPr txBox="1"/>
          <p:nvPr/>
        </p:nvSpPr>
        <p:spPr>
          <a:xfrm>
            <a:off x="10875264" y="231712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38981-811B-319E-ACFD-6E3B9A3CA84C}"/>
                  </a:ext>
                </a:extLst>
              </p:cNvPr>
              <p:cNvSpPr txBox="1"/>
              <p:nvPr/>
            </p:nvSpPr>
            <p:spPr>
              <a:xfrm>
                <a:off x="2241395" y="4687600"/>
                <a:ext cx="2114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Helvetica" pitchFamily="2" charset="0"/>
                  </a:rPr>
                  <a:t>-crevasses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A38981-811B-319E-ACFD-6E3B9A3CA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95" y="4687600"/>
                <a:ext cx="2114681" cy="523220"/>
              </a:xfrm>
              <a:prstGeom prst="rect">
                <a:avLst/>
              </a:prstGeom>
              <a:blipFill>
                <a:blip r:embed="rId2"/>
                <a:stretch>
                  <a:fillRect l="-1786" t="-14286" r="-476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C3642E-B0F6-B607-6A49-85B3EDC2B815}"/>
              </a:ext>
            </a:extLst>
          </p:cNvPr>
          <p:cNvCxnSpPr>
            <a:cxnSpLocks/>
          </p:cNvCxnSpPr>
          <p:nvPr/>
        </p:nvCxnSpPr>
        <p:spPr>
          <a:xfrm flipH="1">
            <a:off x="791737" y="3962972"/>
            <a:ext cx="10205447" cy="408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9616C4-6B89-48F4-11BA-E496278FE518}"/>
              </a:ext>
            </a:extLst>
          </p:cNvPr>
          <p:cNvSpPr txBox="1"/>
          <p:nvPr/>
        </p:nvSpPr>
        <p:spPr>
          <a:xfrm>
            <a:off x="521393" y="36852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CB41F-B685-3F11-CA37-2510D8EEBC84}"/>
              </a:ext>
            </a:extLst>
          </p:cNvPr>
          <p:cNvSpPr txBox="1"/>
          <p:nvPr/>
        </p:nvSpPr>
        <p:spPr>
          <a:xfrm>
            <a:off x="7210316" y="471464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tunnels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B19289-4409-4DB4-C3BB-0C42786AE4B6}"/>
              </a:ext>
            </a:extLst>
          </p:cNvPr>
          <p:cNvCxnSpPr>
            <a:cxnSpLocks/>
          </p:cNvCxnSpPr>
          <p:nvPr/>
        </p:nvCxnSpPr>
        <p:spPr>
          <a:xfrm>
            <a:off x="2241395" y="2283221"/>
            <a:ext cx="2776654" cy="0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4C5297-AF72-66E2-F472-130106C5F466}"/>
              </a:ext>
            </a:extLst>
          </p:cNvPr>
          <p:cNvCxnSpPr>
            <a:cxnSpLocks/>
          </p:cNvCxnSpPr>
          <p:nvPr/>
        </p:nvCxnSpPr>
        <p:spPr>
          <a:xfrm flipV="1">
            <a:off x="3434575" y="3186470"/>
            <a:ext cx="568713" cy="2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2B249A-A10C-817D-74BF-887CDA251D5A}"/>
              </a:ext>
            </a:extLst>
          </p:cNvPr>
          <p:cNvCxnSpPr>
            <a:cxnSpLocks/>
          </p:cNvCxnSpPr>
          <p:nvPr/>
        </p:nvCxnSpPr>
        <p:spPr>
          <a:xfrm flipV="1">
            <a:off x="4683512" y="2918841"/>
            <a:ext cx="446049" cy="11151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B6A400-AE4E-1CB9-9B27-A0223ACA6A55}"/>
              </a:ext>
            </a:extLst>
          </p:cNvPr>
          <p:cNvCxnSpPr>
            <a:cxnSpLocks/>
          </p:cNvCxnSpPr>
          <p:nvPr/>
        </p:nvCxnSpPr>
        <p:spPr>
          <a:xfrm flipV="1">
            <a:off x="5910146" y="2483943"/>
            <a:ext cx="2832410" cy="1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C807C3-3E3A-476D-7D0B-F8570B365C43}"/>
              </a:ext>
            </a:extLst>
          </p:cNvPr>
          <p:cNvCxnSpPr>
            <a:cxnSpLocks/>
          </p:cNvCxnSpPr>
          <p:nvPr/>
        </p:nvCxnSpPr>
        <p:spPr>
          <a:xfrm flipV="1">
            <a:off x="8474926" y="3153016"/>
            <a:ext cx="323386" cy="11152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42FAA1-2F5A-680C-1DFD-1BB24F575929}"/>
              </a:ext>
            </a:extLst>
          </p:cNvPr>
          <p:cNvCxnSpPr>
            <a:cxnSpLocks/>
          </p:cNvCxnSpPr>
          <p:nvPr/>
        </p:nvCxnSpPr>
        <p:spPr>
          <a:xfrm>
            <a:off x="6846849" y="3164168"/>
            <a:ext cx="1249524" cy="0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B9BC3A-6EC3-F4C0-3421-BC739F1AF495}"/>
              </a:ext>
            </a:extLst>
          </p:cNvPr>
          <p:cNvCxnSpPr>
            <a:cxnSpLocks/>
          </p:cNvCxnSpPr>
          <p:nvPr/>
        </p:nvCxnSpPr>
        <p:spPr>
          <a:xfrm flipV="1">
            <a:off x="7638585" y="3599065"/>
            <a:ext cx="512956" cy="1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027558-39C8-9E18-8649-1664E8853DAB}"/>
              </a:ext>
            </a:extLst>
          </p:cNvPr>
          <p:cNvCxnSpPr>
            <a:cxnSpLocks/>
          </p:cNvCxnSpPr>
          <p:nvPr/>
        </p:nvCxnSpPr>
        <p:spPr>
          <a:xfrm>
            <a:off x="9188604" y="2762724"/>
            <a:ext cx="702528" cy="0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C88537-03E9-FA06-A3B8-4C0B5FE34963}"/>
              </a:ext>
            </a:extLst>
          </p:cNvPr>
          <p:cNvCxnSpPr>
            <a:cxnSpLocks/>
          </p:cNvCxnSpPr>
          <p:nvPr/>
        </p:nvCxnSpPr>
        <p:spPr>
          <a:xfrm flipV="1">
            <a:off x="9121697" y="3498704"/>
            <a:ext cx="312235" cy="1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2697F9-F7F3-BF2F-D5D5-3676E9162722}"/>
              </a:ext>
            </a:extLst>
          </p:cNvPr>
          <p:cNvCxnSpPr>
            <a:cxnSpLocks/>
          </p:cNvCxnSpPr>
          <p:nvPr/>
        </p:nvCxnSpPr>
        <p:spPr>
          <a:xfrm flipV="1">
            <a:off x="9712711" y="3164168"/>
            <a:ext cx="591016" cy="11153"/>
          </a:xfrm>
          <a:prstGeom prst="line">
            <a:avLst/>
          </a:prstGeom>
          <a:ln w="508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CBEC0A-78E2-E52D-9B9E-CB18CBE30B40}"/>
              </a:ext>
            </a:extLst>
          </p:cNvPr>
          <p:cNvCxnSpPr>
            <a:cxnSpLocks/>
          </p:cNvCxnSpPr>
          <p:nvPr/>
        </p:nvCxnSpPr>
        <p:spPr>
          <a:xfrm flipV="1">
            <a:off x="10547418" y="2393503"/>
            <a:ext cx="613317" cy="1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FFE0DE-54D2-000D-B472-BC1DE3CA7722}"/>
              </a:ext>
            </a:extLst>
          </p:cNvPr>
          <p:cNvCxnSpPr>
            <a:cxnSpLocks/>
          </p:cNvCxnSpPr>
          <p:nvPr/>
        </p:nvCxnSpPr>
        <p:spPr>
          <a:xfrm flipH="1" flipV="1">
            <a:off x="1952538" y="3817804"/>
            <a:ext cx="579864" cy="9817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646E76C-B676-0C57-4A94-AC39D6D46581}"/>
              </a:ext>
            </a:extLst>
          </p:cNvPr>
          <p:cNvSpPr txBox="1"/>
          <p:nvPr/>
        </p:nvSpPr>
        <p:spPr>
          <a:xfrm>
            <a:off x="454486" y="1376959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∞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A90C6B-7D17-7738-96B4-2055C20FA84C}"/>
              </a:ext>
            </a:extLst>
          </p:cNvPr>
          <p:cNvCxnSpPr>
            <a:cxnSpLocks/>
          </p:cNvCxnSpPr>
          <p:nvPr/>
        </p:nvCxnSpPr>
        <p:spPr>
          <a:xfrm flipV="1">
            <a:off x="3335290" y="3771909"/>
            <a:ext cx="682077" cy="10276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41A305-39F0-5DAB-C3C6-F0EEC5E716AA}"/>
              </a:ext>
            </a:extLst>
          </p:cNvPr>
          <p:cNvCxnSpPr>
            <a:cxnSpLocks/>
          </p:cNvCxnSpPr>
          <p:nvPr/>
        </p:nvCxnSpPr>
        <p:spPr>
          <a:xfrm flipV="1">
            <a:off x="4271992" y="3740082"/>
            <a:ext cx="1994993" cy="10706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7D106-4893-031C-C0EF-E29785DD022D}"/>
              </a:ext>
            </a:extLst>
          </p:cNvPr>
          <p:cNvCxnSpPr>
            <a:cxnSpLocks/>
          </p:cNvCxnSpPr>
          <p:nvPr/>
        </p:nvCxnSpPr>
        <p:spPr>
          <a:xfrm flipH="1" flipV="1">
            <a:off x="4003288" y="2372431"/>
            <a:ext cx="3391046" cy="24048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DA8B0F-E4BC-DA21-0DCA-61324CFB01BB}"/>
              </a:ext>
            </a:extLst>
          </p:cNvPr>
          <p:cNvCxnSpPr>
            <a:cxnSpLocks/>
          </p:cNvCxnSpPr>
          <p:nvPr/>
        </p:nvCxnSpPr>
        <p:spPr>
          <a:xfrm flipH="1" flipV="1">
            <a:off x="7828156" y="3688275"/>
            <a:ext cx="34529" cy="1088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0ADF40-0649-5708-9D5B-43FC1C97DF8F}"/>
              </a:ext>
            </a:extLst>
          </p:cNvPr>
          <p:cNvCxnSpPr>
            <a:cxnSpLocks/>
          </p:cNvCxnSpPr>
          <p:nvPr/>
        </p:nvCxnSpPr>
        <p:spPr>
          <a:xfrm flipV="1">
            <a:off x="8342188" y="3275680"/>
            <a:ext cx="1504339" cy="15127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ABE2A7-400E-AEC7-0532-B0DDC6C00467}"/>
                  </a:ext>
                </a:extLst>
              </p:cNvPr>
              <p:cNvSpPr txBox="1"/>
              <p:nvPr/>
            </p:nvSpPr>
            <p:spPr>
              <a:xfrm>
                <a:off x="2105685" y="5670527"/>
                <a:ext cx="8322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: {tunnels}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(0,∞)  such that  inf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({tunnels}) &gt; 0.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ABE2A7-400E-AEC7-0532-B0DDC6C00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85" y="5670527"/>
                <a:ext cx="8322599" cy="523220"/>
              </a:xfrm>
              <a:prstGeom prst="rect">
                <a:avLst/>
              </a:prstGeom>
              <a:blipFill>
                <a:blip r:embed="rId3"/>
                <a:stretch>
                  <a:fillRect l="-457" t="-11905" r="-9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FD2230-6736-1FB0-2E52-55897A77C10D}"/>
                  </a:ext>
                </a:extLst>
              </p:cNvPr>
              <p:cNvSpPr txBox="1"/>
              <p:nvPr/>
            </p:nvSpPr>
            <p:spPr>
              <a:xfrm>
                <a:off x="8165" y="-1159"/>
                <a:ext cx="12183836" cy="677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Let X be a </a:t>
                </a:r>
                <a:r>
                  <a:rPr lang="en-US" sz="2800" dirty="0" err="1"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space.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[0,∞) is a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gauge</a:t>
                </a:r>
                <a:r>
                  <a:rPr lang="en-US" sz="2800" i="1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accent1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>
                    <a:solidFill>
                      <a:schemeClr val="accent1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pseudometric</a:t>
                </a:r>
                <a:r>
                  <a:rPr lang="en-US" sz="2800" i="1" dirty="0">
                    <a:solidFill>
                      <a:schemeClr val="accent1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X if: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{ </a:t>
                </a:r>
                <a:r>
                  <a:rPr lang="en-US" sz="2800" dirty="0">
                    <a:latin typeface="Helvetica" pitchFamily="2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&lt;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open in X and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 all the properties of a metric </a:t>
                </a:r>
                <a:r>
                  <a:rPr lang="en-US" sz="2800" b="1" i="1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except: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0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x = y.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[Also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 </a:t>
                </a:r>
                <a:r>
                  <a:rPr lang="en-US" sz="2800" dirty="0">
                    <a:latin typeface="Helvetica" pitchFamily="2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≤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</a:t>
                </a:r>
                <a:r>
                  <a:rPr lang="en-US" sz="2800" dirty="0">
                    <a:latin typeface="Helvetica" pitchFamily="2" charset="0"/>
                    <a:cs typeface="Times New Roman" panose="02020603050405020304" pitchFamily="18" charset="0"/>
                  </a:rPr>
                  <a:t>.]</a:t>
                </a:r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a set of gauges on X.  Then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𝒫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}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subbasis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 topology on X called the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topology determined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the topology determined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the given topology on X,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gauge structure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X and X is a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gauge space</a:t>
                </a:r>
                <a:r>
                  <a:rPr lang="en-US" sz="2800" i="1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i="1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= 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} is gauge structure on X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 metric.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FD2230-6736-1FB0-2E52-55897A77C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" y="-1159"/>
                <a:ext cx="12183836" cy="6771084"/>
              </a:xfrm>
              <a:prstGeom prst="rect">
                <a:avLst/>
              </a:prstGeom>
              <a:blipFill>
                <a:blip r:embed="rId2"/>
                <a:stretch>
                  <a:fillRect l="-1041" t="-1124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7AE3AEE-48C2-B379-1BAA-804AB1F2B5C9}"/>
              </a:ext>
            </a:extLst>
          </p:cNvPr>
          <p:cNvSpPr/>
          <p:nvPr/>
        </p:nvSpPr>
        <p:spPr>
          <a:xfrm>
            <a:off x="5047989" y="3645074"/>
            <a:ext cx="5924811" cy="48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F3BE5-F2A4-740D-8F71-1272E571F8E8}"/>
                  </a:ext>
                </a:extLst>
              </p:cNvPr>
              <p:cNvSpPr txBox="1"/>
              <p:nvPr/>
            </p:nvSpPr>
            <p:spPr>
              <a:xfrm>
                <a:off x="2382" y="0"/>
                <a:ext cx="12189618" cy="7139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be an ∞-gauge on X,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= { 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 : x and y belong to </a:t>
                </a:r>
                <a:r>
                  <a:rPr lang="en-US" sz="2800" b="1" dirty="0">
                    <a:latin typeface="Helvetica" pitchFamily="2" charset="0"/>
                  </a:rPr>
                  <a:t>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 }.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Let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,λ) be a tunnel system 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𝒮 = { (z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 z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 ⋯ , </a:t>
                </a:r>
                <a:r>
                  <a:rPr lang="en-US" sz="2800" dirty="0" err="1">
                    <a:latin typeface="Helvetica" pitchFamily="2" charset="0"/>
                  </a:rPr>
                  <a:t>z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) : k ≥ 1 and 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 ∈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∪ 𝒯 for 1 ≤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≤ k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Define </a:t>
                </a:r>
                <a:r>
                  <a:rPr lang="en-US" sz="2800" dirty="0" err="1">
                    <a:latin typeface="Helvetica" pitchFamily="2" charset="0"/>
                  </a:rPr>
                  <a:t>μ</a:t>
                </a:r>
                <a:r>
                  <a:rPr lang="en-US" sz="2800" dirty="0">
                    <a:latin typeface="Helvetica" pitchFamily="2" charset="0"/>
                  </a:rPr>
                  <a:t> : 𝒮 → [0,∞) by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Helvetica" pitchFamily="2" charset="0"/>
                  </a:rPr>
                  <a:t>μ</a:t>
                </a:r>
                <a:r>
                  <a:rPr lang="en-US" sz="2800" dirty="0">
                    <a:latin typeface="Helvetica" pitchFamily="2" charset="0"/>
                  </a:rPr>
                  <a:t>((z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 z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 ⋯ , </a:t>
                </a:r>
                <a:r>
                  <a:rPr lang="en-US" sz="2800" dirty="0" err="1">
                    <a:latin typeface="Helvetica" pitchFamily="2" charset="0"/>
                  </a:rPr>
                  <a:t>z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))  =  Σ</a:t>
                </a:r>
                <a:r>
                  <a:rPr lang="en-US" sz="2800" baseline="-25000" dirty="0">
                    <a:latin typeface="Helvetica" pitchFamily="2" charset="0"/>
                  </a:rPr>
                  <a:t>1 ≤ </a:t>
                </a:r>
                <a:r>
                  <a:rPr lang="en-US" sz="2800" baseline="-25000" dirty="0" err="1">
                    <a:latin typeface="Helvetica" pitchFamily="2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</a:rPr>
                  <a:t> ≤ 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where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})  = 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(z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) 	if 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 ∈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800" b="0" dirty="0">
                    <a:latin typeface="Helvetica" pitchFamily="2" charset="0"/>
                    <a:ea typeface="Cambria Math" panose="02040503050406030204" pitchFamily="18" charset="0"/>
                  </a:rPr>
                  <a:t>  	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})  = 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}) 	if {z</a:t>
                </a:r>
                <a:r>
                  <a:rPr lang="en-US" sz="2800" baseline="-25000" dirty="0">
                    <a:latin typeface="Helvetica" pitchFamily="2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</a:rPr>
                  <a:t>,z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 ∈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For x, y ∈ X, let 𝒮(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) = { (z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 z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 ⋯ , </a:t>
                </a:r>
                <a:r>
                  <a:rPr lang="en-US" sz="2800" dirty="0" err="1">
                    <a:latin typeface="Helvetica" pitchFamily="2" charset="0"/>
                  </a:rPr>
                  <a:t>z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) ∈ 𝒮 : z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 = x and </a:t>
                </a:r>
                <a:r>
                  <a:rPr lang="en-US" sz="2800" dirty="0" err="1">
                    <a:latin typeface="Helvetica" pitchFamily="2" charset="0"/>
                  </a:rPr>
                  <a:t>z</a:t>
                </a:r>
                <a:r>
                  <a:rPr lang="en-US" sz="2800" baseline="-25000" dirty="0" err="1">
                    <a:latin typeface="Helvetica" pitchFamily="2" charset="0"/>
                  </a:rPr>
                  <a:t>k</a:t>
                </a:r>
                <a:r>
                  <a:rPr lang="en-US" sz="2800" dirty="0">
                    <a:latin typeface="Helvetica" pitchFamily="2" charset="0"/>
                  </a:rPr>
                  <a:t> = y }.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Define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the gauge </a:t>
                </a:r>
                <a:r>
                  <a:rPr lang="en-US" sz="2800" dirty="0" err="1">
                    <a:solidFill>
                      <a:srgbClr val="00B050"/>
                    </a:solidFill>
                    <a:latin typeface="Helvetica" pitchFamily="2" charset="0"/>
                  </a:rPr>
                  <a:t>σ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: X × X → [0,∞)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associated with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 err="1">
                    <a:solidFill>
                      <a:srgbClr val="00B050"/>
                    </a:solidFill>
                    <a:latin typeface="Helvetica" pitchFamily="2" charset="0"/>
                  </a:rPr>
                  <a:t>ρ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and (𝒯,</a:t>
                </a:r>
                <a:r>
                  <a:rPr lang="en-US" sz="2800" dirty="0" err="1">
                    <a:solidFill>
                      <a:srgbClr val="00B050"/>
                    </a:solidFill>
                    <a:latin typeface="Helvetica" pitchFamily="2" charset="0"/>
                  </a:rPr>
                  <a:t>λ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)</a:t>
                </a:r>
                <a:r>
                  <a:rPr lang="en-US" sz="2800" dirty="0">
                    <a:latin typeface="Helvetica" pitchFamily="2" charset="0"/>
                  </a:rPr>
                  <a:t> by 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)  =  inf { </a:t>
                </a:r>
                <a:r>
                  <a:rPr lang="en-US" sz="2800" dirty="0" err="1">
                    <a:latin typeface="Helvetica" pitchFamily="2" charset="0"/>
                  </a:rPr>
                  <a:t>μ</a:t>
                </a:r>
                <a:r>
                  <a:rPr lang="en-US" sz="2800" dirty="0">
                    <a:latin typeface="Helvetica" pitchFamily="2" charset="0"/>
                  </a:rPr>
                  <a:t>(S) : S ∈ 𝒮(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)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) = inf {sum of step-lengths from x to y via crevasses and tunnels}.)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F3BE5-F2A4-740D-8F71-1272E571F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" y="0"/>
                <a:ext cx="12189618" cy="7139455"/>
              </a:xfrm>
              <a:prstGeom prst="rect">
                <a:avLst/>
              </a:prstGeom>
              <a:blipFill>
                <a:blip r:embed="rId2"/>
                <a:stretch>
                  <a:fillRect l="-1145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6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44103-D20C-3356-4E7E-97888657FF15}"/>
              </a:ext>
            </a:extLst>
          </p:cNvPr>
          <p:cNvSpPr txBox="1"/>
          <p:nvPr/>
        </p:nvSpPr>
        <p:spPr>
          <a:xfrm>
            <a:off x="0" y="-16042"/>
            <a:ext cx="12192000" cy="196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Helvetica" pitchFamily="2" charset="0"/>
              </a:rPr>
              <a:t>Theorem:</a:t>
            </a:r>
            <a:r>
              <a:rPr lang="en-US" sz="2800" dirty="0">
                <a:solidFill>
                  <a:srgbClr val="00B0F0"/>
                </a:solidFill>
                <a:latin typeface="Helvetica" pitchFamily="2" charset="0"/>
              </a:rPr>
              <a:t>  </a:t>
            </a:r>
            <a:r>
              <a:rPr lang="en-US" sz="2800" dirty="0">
                <a:latin typeface="Helvetica" pitchFamily="2" charset="0"/>
              </a:rPr>
              <a:t>Let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ρ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 be an ∞-gauge on X, let (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Cambria Math" panose="02040503050406030204" pitchFamily="18" charset="0"/>
              </a:rPr>
              <a:t>𝒯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,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λ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) is a tunnel system for 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ρ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,</a:t>
            </a:r>
          </a:p>
          <a:p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and let 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σ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 be the gauge associated with 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ρ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 and (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Cambria Math" panose="02040503050406030204" pitchFamily="18" charset="0"/>
              </a:rPr>
              <a:t>𝒯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,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λ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).</a:t>
            </a:r>
          </a:p>
          <a:p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Then 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σ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 is a finite-valued gauge on X that is equivalent to 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ρ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Challenge: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 Make </a:t>
            </a:r>
            <a:r>
              <a:rPr lang="en-US" sz="2800" dirty="0" err="1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σ</a:t>
            </a:r>
            <a:r>
              <a:rPr lang="en-US" sz="2800" dirty="0">
                <a:latin typeface="Helvetica" pitchFamily="2" charset="0"/>
                <a:ea typeface="Times New Roman" panose="02020603050405020304" pitchFamily="18" charset="0"/>
                <a:cs typeface="Times New Roman (Body CS)"/>
              </a:rPr>
              <a:t> proper.</a:t>
            </a:r>
          </a:p>
        </p:txBody>
      </p:sp>
    </p:spTree>
    <p:extLst>
      <p:ext uri="{BB962C8B-B14F-4D97-AF65-F5344CB8AC3E}">
        <p14:creationId xmlns:p14="http://schemas.microsoft.com/office/powerpoint/2010/main" val="38756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75E6FD-18C1-84B8-0C0C-249E8B2012C0}"/>
                  </a:ext>
                </a:extLst>
              </p:cNvPr>
              <p:cNvSpPr txBox="1"/>
              <p:nvPr/>
            </p:nvSpPr>
            <p:spPr>
              <a:xfrm>
                <a:off x="2628" y="0"/>
                <a:ext cx="12189372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An open cover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b="1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of X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Star(A,𝒰) has compact closure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compact A ⊂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 development 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in X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each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is proper.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An ∞-gauge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X </a:t>
                </a:r>
                <a:r>
                  <a:rPr lang="en-US" sz="2800" dirty="0">
                    <a:latin typeface="Helvetica" pitchFamily="2" charset="0"/>
                  </a:rPr>
                  <a:t>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cl(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  <a:r>
                  <a:rPr lang="en-US" sz="2800" dirty="0">
                    <a:latin typeface="Helvetica" pitchFamily="2" charset="0"/>
                  </a:rPr>
                  <a:t> is compact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(0,∞).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An ∞-gauge structure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on X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every element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proper.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If X has a proper ∞-gauge structure, then X is a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 ∞-gauge space</a:t>
                </a:r>
                <a:r>
                  <a:rPr lang="en-US" sz="2800" i="1" dirty="0">
                    <a:latin typeface="Helvetica" pitchFamily="2" charset="0"/>
                  </a:rPr>
                  <a:t>.</a:t>
                </a:r>
                <a:endParaRPr lang="en-US" sz="2800" dirty="0">
                  <a:latin typeface="Helvetica" pitchFamily="2" charset="0"/>
                </a:endParaRPr>
              </a:p>
              <a:p>
                <a:endParaRPr lang="en-US" sz="2800" dirty="0">
                  <a:latin typeface="Helvetica" pitchFamily="2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Theorem:</a:t>
                </a:r>
                <a:r>
                  <a:rPr lang="en-US" sz="2800" dirty="0">
                    <a:latin typeface="Helvetica" pitchFamily="2" charset="0"/>
                  </a:rPr>
                  <a:t> 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is a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3-development on X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 associated A-U ∞-gauge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on X is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. 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endParaRPr lang="en-US" sz="18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75E6FD-18C1-84B8-0C0C-249E8B201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" y="0"/>
                <a:ext cx="12189372" cy="6186309"/>
              </a:xfrm>
              <a:prstGeom prst="rect">
                <a:avLst/>
              </a:prstGeom>
              <a:blipFill>
                <a:blip r:embed="rId2"/>
                <a:stretch>
                  <a:fillRect l="-1041" t="-1230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5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C44103-D20C-3356-4E7E-97888657FF15}"/>
                  </a:ext>
                </a:extLst>
              </p:cNvPr>
              <p:cNvSpPr txBox="1"/>
              <p:nvPr/>
            </p:nvSpPr>
            <p:spPr>
              <a:xfrm>
                <a:off x="0" y="-16042"/>
                <a:ext cx="12192000" cy="5626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an ∞-gauge on X 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and let 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) be a tunnel system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)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∀ compact A ⊂ X and ∀ ϵ &gt; 0,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{ y ∈ X 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∈ A such that 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 ∈ 𝒯 and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}) &lt; ϵ 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has compact closure.</a:t>
                </a:r>
              </a:p>
              <a:p>
                <a:endParaRPr lang="en-US" sz="2800" i="1" dirty="0">
                  <a:latin typeface="Helvetica" pitchFamily="2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Theorem: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is a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∞-gauge on X, 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is a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tunnel system 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the associated gauge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 is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an ∞-gauge on X 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and let 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) be a tunnel system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)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bad</a:t>
                </a:r>
                <a:r>
                  <a:rPr lang="en-US" sz="2800" dirty="0">
                    <a:latin typeface="Helvetica" pitchFamily="2" charset="0"/>
                  </a:rPr>
                  <a:t> if ∀ ϵ &gt; 0, { 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 ∈ 𝒯 :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}) &lt; ϵ } is a finite set.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i="1" dirty="0">
                    <a:solidFill>
                      <a:srgbClr val="FF0000"/>
                    </a:solidFill>
                    <a:latin typeface="Helvetica" pitchFamily="2" charset="0"/>
                  </a:rPr>
                  <a:t>Bad is good:  </a:t>
                </a:r>
                <a:r>
                  <a:rPr lang="en-US" sz="2800" dirty="0">
                    <a:latin typeface="Helvetica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) is </a:t>
                </a:r>
                <a:r>
                  <a:rPr lang="en-US" sz="2800" b="1" dirty="0">
                    <a:latin typeface="Helvetica" pitchFamily="2" charset="0"/>
                  </a:rPr>
                  <a:t>bad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:r>
                  <a:rPr lang="en-US" sz="2800" dirty="0">
                    <a:latin typeface="Symbol" pitchFamily="2" charset="2"/>
                  </a:rPr>
                  <a:t>l</a:t>
                </a:r>
                <a:r>
                  <a:rPr lang="en-US" sz="2800" dirty="0">
                    <a:latin typeface="Helvetica" pitchFamily="2" charset="0"/>
                  </a:rPr>
                  <a:t>) is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C44103-D20C-3356-4E7E-97888657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042"/>
                <a:ext cx="12192000" cy="5626605"/>
              </a:xfrm>
              <a:prstGeom prst="rect">
                <a:avLst/>
              </a:prstGeom>
              <a:blipFill>
                <a:blip r:embed="rId2"/>
                <a:stretch>
                  <a:fillRect l="-1145" t="-1577" r="-624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CD70434-864E-FE2A-7A7E-361AD0F7A6EF}"/>
              </a:ext>
            </a:extLst>
          </p:cNvPr>
          <p:cNvSpPr/>
          <p:nvPr/>
        </p:nvSpPr>
        <p:spPr>
          <a:xfrm>
            <a:off x="2455637" y="4999337"/>
            <a:ext cx="5471632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54E46-1629-6035-23F0-DE3753F7C54A}"/>
              </a:ext>
            </a:extLst>
          </p:cNvPr>
          <p:cNvSpPr/>
          <p:nvPr/>
        </p:nvSpPr>
        <p:spPr>
          <a:xfrm>
            <a:off x="1058884" y="3266656"/>
            <a:ext cx="5659820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CB966-9DA0-F0B8-0A52-241930417076}"/>
                  </a:ext>
                </a:extLst>
              </p:cNvPr>
              <p:cNvSpPr txBox="1"/>
              <p:nvPr/>
            </p:nvSpPr>
            <p:spPr>
              <a:xfrm>
                <a:off x="0" y="-12192"/>
                <a:ext cx="12192000" cy="2462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X is </a:t>
                </a:r>
                <a:r>
                  <a:rPr lang="en-US" sz="2800" b="1" dirty="0" err="1">
                    <a:solidFill>
                      <a:srgbClr val="E73AED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σ</a:t>
                </a:r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-compact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and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ρ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is an ∞-gauge on X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{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 }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is </a:t>
                </a:r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countable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92D050"/>
                    </a:solidFill>
                    <a:latin typeface="Helvetica" pitchFamily="2" charset="0"/>
                  </a:rPr>
                  <a:t>Proof:</a:t>
                </a:r>
                <a:r>
                  <a:rPr lang="en-US" sz="2800" dirty="0">
                    <a:latin typeface="Helvetica" pitchFamily="2" charset="0"/>
                  </a:rPr>
                  <a:t>   Let X = ⋃</a:t>
                </a:r>
                <a:r>
                  <a:rPr lang="en-US" sz="2800" baseline="-25000" dirty="0">
                    <a:latin typeface="Helvetica" pitchFamily="2" charset="0"/>
                  </a:rPr>
                  <a:t>n ≥ 1</a:t>
                </a:r>
                <a:r>
                  <a:rPr lang="en-US" sz="2800" dirty="0">
                    <a:latin typeface="Helvetica" pitchFamily="2" charset="0"/>
                  </a:rPr>
                  <a:t>B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where each B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is compact.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For each n ≥ 1, 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 that intersect B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} is finite, and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 }  =  ⋃</a:t>
                </a:r>
                <a:r>
                  <a:rPr lang="en-US" sz="2800" baseline="-25000" dirty="0">
                    <a:latin typeface="Helvetica" pitchFamily="2" charset="0"/>
                  </a:rPr>
                  <a:t>n ≥ 1</a:t>
                </a:r>
                <a:r>
                  <a:rPr lang="en-US" sz="2800" dirty="0">
                    <a:latin typeface="Helvetica" pitchFamily="2" charset="0"/>
                  </a:rPr>
                  <a:t> 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 that intersect B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}. ∎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CB966-9DA0-F0B8-0A52-241930417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2192"/>
                <a:ext cx="12192000" cy="2462213"/>
              </a:xfrm>
              <a:prstGeom prst="rect">
                <a:avLst/>
              </a:prstGeom>
              <a:blipFill>
                <a:blip r:embed="rId2"/>
                <a:stretch>
                  <a:fillRect l="-1145" t="-3093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8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5FDBDD-90B5-F041-03AF-E07FE4BC357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6924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The hub tunnel system: 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an ∞-gauge on X such that </a:t>
                </a:r>
                <a:r>
                  <a:rPr lang="en-US" sz="2800" dirty="0">
                    <a:latin typeface="Helvetica" pitchFamily="2" charset="0"/>
                  </a:rPr>
                  <a:t>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 } is countable.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Let 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-crevasses } = { Y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 Y­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, Y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, ⋯ }.  Choose x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∈ Y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for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≥ 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𝒯 = { {x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,x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 :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≥ 1 }.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Define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 : 𝒯 → (0,∞) by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({x</a:t>
                </a:r>
                <a:r>
                  <a:rPr lang="en-US" sz="2800" baseline="-25000" dirty="0">
                    <a:latin typeface="Helvetica" pitchFamily="2" charset="0"/>
                  </a:rPr>
                  <a:t>0</a:t>
                </a:r>
                <a:r>
                  <a:rPr lang="en-US" sz="2800" dirty="0">
                    <a:latin typeface="Helvetica" pitchFamily="2" charset="0"/>
                  </a:rPr>
                  <a:t>,x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}) =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for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≥ 1.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is a tunnel system 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called the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hub tunnel system</a:t>
                </a:r>
                <a:r>
                  <a:rPr lang="en-US" sz="2800" i="1" dirty="0">
                    <a:latin typeface="Helvetica" pitchFamily="2" charset="0"/>
                  </a:rPr>
                  <a:t>.</a:t>
                </a:r>
                <a:endParaRPr lang="en-US" sz="2800" dirty="0"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The hub tunnel system is 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bad</a:t>
                </a:r>
                <a:r>
                  <a:rPr lang="en-US" sz="2800" dirty="0">
                    <a:latin typeface="Helvetica" pitchFamily="2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5FDBDD-90B5-F041-03AF-E07FE4BC3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692421"/>
              </a:xfrm>
              <a:prstGeom prst="rect">
                <a:avLst/>
              </a:prstGeom>
              <a:blipFill>
                <a:blip r:embed="rId2"/>
                <a:stretch>
                  <a:fillRect l="-1145" t="-2062" b="-3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18DE1C-9861-0F8A-CD36-9DA9FF80A507}"/>
              </a:ext>
            </a:extLst>
          </p:cNvPr>
          <p:cNvCxnSpPr>
            <a:cxnSpLocks/>
          </p:cNvCxnSpPr>
          <p:nvPr/>
        </p:nvCxnSpPr>
        <p:spPr>
          <a:xfrm>
            <a:off x="816864" y="3935169"/>
            <a:ext cx="1018032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9095B618-C73B-113C-185A-C08E08E3D7B1}"/>
              </a:ext>
            </a:extLst>
          </p:cNvPr>
          <p:cNvSpPr/>
          <p:nvPr/>
        </p:nvSpPr>
        <p:spPr>
          <a:xfrm>
            <a:off x="1034709" y="3919252"/>
            <a:ext cx="1320800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4215ACB-CB34-64F5-9D6C-B3D5C62A990F}"/>
              </a:ext>
            </a:extLst>
          </p:cNvPr>
          <p:cNvSpPr/>
          <p:nvPr/>
        </p:nvSpPr>
        <p:spPr>
          <a:xfrm>
            <a:off x="2388021" y="3919252"/>
            <a:ext cx="1320800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C43D4BB-DD28-984E-3841-4C66F123EB91}"/>
              </a:ext>
            </a:extLst>
          </p:cNvPr>
          <p:cNvSpPr/>
          <p:nvPr/>
        </p:nvSpPr>
        <p:spPr>
          <a:xfrm>
            <a:off x="3753525" y="3919252"/>
            <a:ext cx="11110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3D86729-4267-B0AE-E5B6-69B62FADDAD1}"/>
              </a:ext>
            </a:extLst>
          </p:cNvPr>
          <p:cNvSpPr/>
          <p:nvPr/>
        </p:nvSpPr>
        <p:spPr>
          <a:xfrm>
            <a:off x="4923957" y="3919252"/>
            <a:ext cx="11110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85E5156-A42C-4DE7-B103-B085F7F0D7D7}"/>
              </a:ext>
            </a:extLst>
          </p:cNvPr>
          <p:cNvSpPr/>
          <p:nvPr/>
        </p:nvSpPr>
        <p:spPr>
          <a:xfrm>
            <a:off x="6082197" y="3919252"/>
            <a:ext cx="96477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F20A21E-FCE5-5E07-E764-A0188F2DFADF}"/>
              </a:ext>
            </a:extLst>
          </p:cNvPr>
          <p:cNvSpPr/>
          <p:nvPr/>
        </p:nvSpPr>
        <p:spPr>
          <a:xfrm>
            <a:off x="7081941" y="3919252"/>
            <a:ext cx="80628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8C801A-F609-435F-4775-8D2F973D85E8}"/>
              </a:ext>
            </a:extLst>
          </p:cNvPr>
          <p:cNvSpPr/>
          <p:nvPr/>
        </p:nvSpPr>
        <p:spPr>
          <a:xfrm>
            <a:off x="7935381" y="3919252"/>
            <a:ext cx="72093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AB07D83-D6B1-96B3-FD34-6C2FB8CDDF51}"/>
              </a:ext>
            </a:extLst>
          </p:cNvPr>
          <p:cNvSpPr/>
          <p:nvPr/>
        </p:nvSpPr>
        <p:spPr>
          <a:xfrm>
            <a:off x="8679093" y="3919252"/>
            <a:ext cx="586827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BF4C32-4062-E89B-B37E-CD46108EFAE2}"/>
              </a:ext>
            </a:extLst>
          </p:cNvPr>
          <p:cNvSpPr/>
          <p:nvPr/>
        </p:nvSpPr>
        <p:spPr>
          <a:xfrm>
            <a:off x="9300886" y="3919252"/>
            <a:ext cx="503094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BEB28BA-7AC2-0F44-A2BE-F1D0DD5F3DF7}"/>
              </a:ext>
            </a:extLst>
          </p:cNvPr>
          <p:cNvSpPr/>
          <p:nvPr/>
        </p:nvSpPr>
        <p:spPr>
          <a:xfrm>
            <a:off x="9837334" y="3919252"/>
            <a:ext cx="353213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10F6FC-58C4-F7E6-2324-C8ADD09EE258}"/>
              </a:ext>
            </a:extLst>
          </p:cNvPr>
          <p:cNvSpPr/>
          <p:nvPr/>
        </p:nvSpPr>
        <p:spPr>
          <a:xfrm>
            <a:off x="10251862" y="3919252"/>
            <a:ext cx="309839" cy="2332542"/>
          </a:xfrm>
          <a:custGeom>
            <a:avLst/>
            <a:gdLst>
              <a:gd name="connsiteX0" fmla="*/ 0 w 1320800"/>
              <a:gd name="connsiteY0" fmla="*/ 0 h 2332542"/>
              <a:gd name="connsiteX1" fmla="*/ 169334 w 1320800"/>
              <a:gd name="connsiteY1" fmla="*/ 1004711 h 2332542"/>
              <a:gd name="connsiteX2" fmla="*/ 259645 w 1320800"/>
              <a:gd name="connsiteY2" fmla="*/ 1461911 h 2332542"/>
              <a:gd name="connsiteX3" fmla="*/ 445911 w 1320800"/>
              <a:gd name="connsiteY3" fmla="*/ 2088445 h 2332542"/>
              <a:gd name="connsiteX4" fmla="*/ 519289 w 1320800"/>
              <a:gd name="connsiteY4" fmla="*/ 2223911 h 2332542"/>
              <a:gd name="connsiteX5" fmla="*/ 575734 w 1320800"/>
              <a:gd name="connsiteY5" fmla="*/ 2308578 h 2332542"/>
              <a:gd name="connsiteX6" fmla="*/ 632178 w 1320800"/>
              <a:gd name="connsiteY6" fmla="*/ 2319867 h 2332542"/>
              <a:gd name="connsiteX7" fmla="*/ 682978 w 1320800"/>
              <a:gd name="connsiteY7" fmla="*/ 2331156 h 2332542"/>
              <a:gd name="connsiteX8" fmla="*/ 739423 w 1320800"/>
              <a:gd name="connsiteY8" fmla="*/ 2286000 h 2332542"/>
              <a:gd name="connsiteX9" fmla="*/ 824089 w 1320800"/>
              <a:gd name="connsiteY9" fmla="*/ 2184400 h 2332542"/>
              <a:gd name="connsiteX10" fmla="*/ 908756 w 1320800"/>
              <a:gd name="connsiteY10" fmla="*/ 1992489 h 2332542"/>
              <a:gd name="connsiteX11" fmla="*/ 1004711 w 1320800"/>
              <a:gd name="connsiteY11" fmla="*/ 1727200 h 2332542"/>
              <a:gd name="connsiteX12" fmla="*/ 1089378 w 1320800"/>
              <a:gd name="connsiteY12" fmla="*/ 1360311 h 2332542"/>
              <a:gd name="connsiteX13" fmla="*/ 1151467 w 1320800"/>
              <a:gd name="connsiteY13" fmla="*/ 1061156 h 2332542"/>
              <a:gd name="connsiteX14" fmla="*/ 1202267 w 1320800"/>
              <a:gd name="connsiteY14" fmla="*/ 756356 h 2332542"/>
              <a:gd name="connsiteX15" fmla="*/ 1253067 w 1320800"/>
              <a:gd name="connsiteY15" fmla="*/ 423334 h 2332542"/>
              <a:gd name="connsiteX16" fmla="*/ 1320800 w 1320800"/>
              <a:gd name="connsiteY16" fmla="*/ 11289 h 233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0800" h="2332542">
                <a:moveTo>
                  <a:pt x="0" y="0"/>
                </a:moveTo>
                <a:cubicBezTo>
                  <a:pt x="63030" y="380529"/>
                  <a:pt x="126060" y="761059"/>
                  <a:pt x="169334" y="1004711"/>
                </a:cubicBezTo>
                <a:cubicBezTo>
                  <a:pt x="212608" y="1248363"/>
                  <a:pt x="213549" y="1281289"/>
                  <a:pt x="259645" y="1461911"/>
                </a:cubicBezTo>
                <a:cubicBezTo>
                  <a:pt x="305741" y="1642533"/>
                  <a:pt x="402637" y="1961445"/>
                  <a:pt x="445911" y="2088445"/>
                </a:cubicBezTo>
                <a:cubicBezTo>
                  <a:pt x="489185" y="2215445"/>
                  <a:pt x="497652" y="2187222"/>
                  <a:pt x="519289" y="2223911"/>
                </a:cubicBezTo>
                <a:cubicBezTo>
                  <a:pt x="540926" y="2260600"/>
                  <a:pt x="556919" y="2292585"/>
                  <a:pt x="575734" y="2308578"/>
                </a:cubicBezTo>
                <a:cubicBezTo>
                  <a:pt x="594549" y="2324571"/>
                  <a:pt x="614304" y="2316104"/>
                  <a:pt x="632178" y="2319867"/>
                </a:cubicBezTo>
                <a:cubicBezTo>
                  <a:pt x="650052" y="2323630"/>
                  <a:pt x="665104" y="2336800"/>
                  <a:pt x="682978" y="2331156"/>
                </a:cubicBezTo>
                <a:cubicBezTo>
                  <a:pt x="700852" y="2325512"/>
                  <a:pt x="715905" y="2310459"/>
                  <a:pt x="739423" y="2286000"/>
                </a:cubicBezTo>
                <a:cubicBezTo>
                  <a:pt x="762941" y="2261541"/>
                  <a:pt x="795867" y="2233319"/>
                  <a:pt x="824089" y="2184400"/>
                </a:cubicBezTo>
                <a:cubicBezTo>
                  <a:pt x="852311" y="2135482"/>
                  <a:pt x="878652" y="2068689"/>
                  <a:pt x="908756" y="1992489"/>
                </a:cubicBezTo>
                <a:cubicBezTo>
                  <a:pt x="938860" y="1916289"/>
                  <a:pt x="974607" y="1832563"/>
                  <a:pt x="1004711" y="1727200"/>
                </a:cubicBezTo>
                <a:cubicBezTo>
                  <a:pt x="1034815" y="1621837"/>
                  <a:pt x="1064919" y="1471318"/>
                  <a:pt x="1089378" y="1360311"/>
                </a:cubicBezTo>
                <a:cubicBezTo>
                  <a:pt x="1113837" y="1249304"/>
                  <a:pt x="1132652" y="1161815"/>
                  <a:pt x="1151467" y="1061156"/>
                </a:cubicBezTo>
                <a:cubicBezTo>
                  <a:pt x="1170282" y="960497"/>
                  <a:pt x="1185334" y="862660"/>
                  <a:pt x="1202267" y="756356"/>
                </a:cubicBezTo>
                <a:cubicBezTo>
                  <a:pt x="1219200" y="650052"/>
                  <a:pt x="1233311" y="547512"/>
                  <a:pt x="1253067" y="423334"/>
                </a:cubicBezTo>
                <a:cubicBezTo>
                  <a:pt x="1272823" y="299156"/>
                  <a:pt x="1296811" y="155222"/>
                  <a:pt x="1320800" y="11289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2C686-D43E-2594-58DA-4E6E294936C4}"/>
              </a:ext>
            </a:extLst>
          </p:cNvPr>
          <p:cNvSpPr txBox="1"/>
          <p:nvPr/>
        </p:nvSpPr>
        <p:spPr>
          <a:xfrm>
            <a:off x="10875264" y="461830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DEC157-E4BC-A197-A93A-D6870035404F}"/>
              </a:ext>
            </a:extLst>
          </p:cNvPr>
          <p:cNvCxnSpPr>
            <a:cxnSpLocks/>
          </p:cNvCxnSpPr>
          <p:nvPr/>
        </p:nvCxnSpPr>
        <p:spPr>
          <a:xfrm flipH="1">
            <a:off x="791737" y="6264151"/>
            <a:ext cx="10205447" cy="408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739989-B386-5271-A0E9-31DED7E81B12}"/>
              </a:ext>
            </a:extLst>
          </p:cNvPr>
          <p:cNvSpPr txBox="1"/>
          <p:nvPr/>
        </p:nvSpPr>
        <p:spPr>
          <a:xfrm>
            <a:off x="521393" y="59864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796B37-7152-B367-8711-BBBAB0C7D5B2}"/>
              </a:ext>
            </a:extLst>
          </p:cNvPr>
          <p:cNvCxnSpPr>
            <a:cxnSpLocks/>
          </p:cNvCxnSpPr>
          <p:nvPr/>
        </p:nvCxnSpPr>
        <p:spPr>
          <a:xfrm flipV="1">
            <a:off x="1847148" y="6012688"/>
            <a:ext cx="1404052" cy="66848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DC0B47-E5E3-CE9C-4A88-96238E7CF14A}"/>
              </a:ext>
            </a:extLst>
          </p:cNvPr>
          <p:cNvSpPr txBox="1"/>
          <p:nvPr/>
        </p:nvSpPr>
        <p:spPr>
          <a:xfrm>
            <a:off x="454486" y="3678138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∞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B81E58-59B0-5340-B2C4-EB74771ACA27}"/>
              </a:ext>
            </a:extLst>
          </p:cNvPr>
          <p:cNvSpPr txBox="1"/>
          <p:nvPr/>
        </p:nvSpPr>
        <p:spPr>
          <a:xfrm>
            <a:off x="1372800" y="5773521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752B4-CD19-00BA-8822-5A9D3C6A6C87}"/>
              </a:ext>
            </a:extLst>
          </p:cNvPr>
          <p:cNvSpPr txBox="1"/>
          <p:nvPr/>
        </p:nvSpPr>
        <p:spPr>
          <a:xfrm>
            <a:off x="1138546" y="4401857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Y</a:t>
            </a:r>
            <a:r>
              <a:rPr lang="en-US" sz="2800" baseline="-25000" dirty="0">
                <a:solidFill>
                  <a:srgbClr val="0070C0"/>
                </a:solidFill>
                <a:latin typeface="Helvetica" pitchFamily="2" charset="0"/>
              </a:rPr>
              <a:t>0</a:t>
            </a:r>
            <a:endParaRPr lang="en-US" sz="280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9EA318-6E70-3B29-7533-26E2CB9E2101}"/>
              </a:ext>
            </a:extLst>
          </p:cNvPr>
          <p:cNvSpPr txBox="1"/>
          <p:nvPr/>
        </p:nvSpPr>
        <p:spPr>
          <a:xfrm>
            <a:off x="2459346" y="4391697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Y</a:t>
            </a:r>
            <a:r>
              <a:rPr lang="en-US" sz="2800" baseline="-25000" dirty="0">
                <a:solidFill>
                  <a:srgbClr val="0070C0"/>
                </a:solidFill>
                <a:latin typeface="Helvetica" pitchFamily="2" charset="0"/>
              </a:rPr>
              <a:t>1</a:t>
            </a:r>
            <a:endParaRPr lang="en-US" sz="280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27E09E-4D61-3C9A-AC51-5D7CAFDDB63B}"/>
              </a:ext>
            </a:extLst>
          </p:cNvPr>
          <p:cNvSpPr txBox="1"/>
          <p:nvPr/>
        </p:nvSpPr>
        <p:spPr>
          <a:xfrm>
            <a:off x="3800466" y="4401857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Y</a:t>
            </a:r>
            <a:r>
              <a:rPr lang="en-US" sz="2800" baseline="-25000" dirty="0">
                <a:solidFill>
                  <a:srgbClr val="0070C0"/>
                </a:solidFill>
                <a:latin typeface="Helvetica" pitchFamily="2" charset="0"/>
              </a:rPr>
              <a:t>2</a:t>
            </a:r>
            <a:endParaRPr lang="en-US" sz="280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4A51C4-A584-31C1-6A23-B4E136499FC8}"/>
              </a:ext>
            </a:extLst>
          </p:cNvPr>
          <p:cNvSpPr txBox="1"/>
          <p:nvPr/>
        </p:nvSpPr>
        <p:spPr>
          <a:xfrm>
            <a:off x="5009506" y="4351057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Y</a:t>
            </a:r>
            <a:r>
              <a:rPr lang="en-US" sz="2800" baseline="-25000" dirty="0">
                <a:solidFill>
                  <a:srgbClr val="0070C0"/>
                </a:solidFill>
                <a:latin typeface="Helvetica" pitchFamily="2" charset="0"/>
              </a:rPr>
              <a:t>3</a:t>
            </a:r>
            <a:endParaRPr lang="en-US" sz="280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92373-C0C9-F924-01FA-E2D9B3011BAD}"/>
              </a:ext>
            </a:extLst>
          </p:cNvPr>
          <p:cNvSpPr txBox="1"/>
          <p:nvPr/>
        </p:nvSpPr>
        <p:spPr>
          <a:xfrm>
            <a:off x="2784975" y="5679309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58FFC-35CE-2953-6118-5B8A00413EE1}"/>
              </a:ext>
            </a:extLst>
          </p:cNvPr>
          <p:cNvSpPr txBox="1"/>
          <p:nvPr/>
        </p:nvSpPr>
        <p:spPr>
          <a:xfrm>
            <a:off x="4103879" y="5436168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061610-2178-2AF8-79E5-36EFFD690919}"/>
              </a:ext>
            </a:extLst>
          </p:cNvPr>
          <p:cNvSpPr txBox="1"/>
          <p:nvPr/>
        </p:nvSpPr>
        <p:spPr>
          <a:xfrm>
            <a:off x="5355153" y="5088423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A8357-955C-E1FE-AD07-92EF34EA2702}"/>
              </a:ext>
            </a:extLst>
          </p:cNvPr>
          <p:cNvSpPr txBox="1"/>
          <p:nvPr/>
        </p:nvSpPr>
        <p:spPr>
          <a:xfrm>
            <a:off x="6440173" y="469259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8174B6-A037-DCAF-56C8-324A1C84B5EF}"/>
              </a:ext>
            </a:extLst>
          </p:cNvPr>
          <p:cNvSpPr txBox="1"/>
          <p:nvPr/>
        </p:nvSpPr>
        <p:spPr>
          <a:xfrm>
            <a:off x="6159461" y="4374415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Y</a:t>
            </a:r>
            <a:r>
              <a:rPr lang="en-US" sz="2800" baseline="-25000" dirty="0">
                <a:solidFill>
                  <a:srgbClr val="0070C0"/>
                </a:solidFill>
                <a:latin typeface="Helvetica" pitchFamily="2" charset="0"/>
              </a:rPr>
              <a:t>4</a:t>
            </a:r>
            <a:endParaRPr lang="en-US" sz="2800" dirty="0">
              <a:solidFill>
                <a:srgbClr val="0070C0"/>
              </a:solidFill>
              <a:latin typeface="Helvetica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8044AF-151E-8D99-29D5-E2CDB0D0F910}"/>
              </a:ext>
            </a:extLst>
          </p:cNvPr>
          <p:cNvCxnSpPr>
            <a:cxnSpLocks/>
          </p:cNvCxnSpPr>
          <p:nvPr/>
        </p:nvCxnSpPr>
        <p:spPr>
          <a:xfrm flipV="1">
            <a:off x="1851585" y="5759333"/>
            <a:ext cx="2721956" cy="324914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C264B17-6223-5F5F-1E8E-FE9B2010EA8F}"/>
              </a:ext>
            </a:extLst>
          </p:cNvPr>
          <p:cNvSpPr txBox="1"/>
          <p:nvPr/>
        </p:nvSpPr>
        <p:spPr>
          <a:xfrm>
            <a:off x="7620317" y="434008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7782DB-2C27-6CAC-6C0F-51129A787790}"/>
              </a:ext>
            </a:extLst>
          </p:cNvPr>
          <p:cNvSpPr txBox="1"/>
          <p:nvPr/>
        </p:nvSpPr>
        <p:spPr>
          <a:xfrm>
            <a:off x="9042190" y="378668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E068B-39B0-2345-C4CE-369EEE293787}"/>
              </a:ext>
            </a:extLst>
          </p:cNvPr>
          <p:cNvSpPr txBox="1"/>
          <p:nvPr/>
        </p:nvSpPr>
        <p:spPr>
          <a:xfrm>
            <a:off x="9593101" y="378668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711881-B467-D153-CE31-E9499CCF9783}"/>
              </a:ext>
            </a:extLst>
          </p:cNvPr>
          <p:cNvSpPr txBox="1"/>
          <p:nvPr/>
        </p:nvSpPr>
        <p:spPr>
          <a:xfrm>
            <a:off x="9969404" y="372116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F45F40-3AF0-4208-15A3-F6A25777AE59}"/>
              </a:ext>
            </a:extLst>
          </p:cNvPr>
          <p:cNvSpPr txBox="1"/>
          <p:nvPr/>
        </p:nvSpPr>
        <p:spPr>
          <a:xfrm>
            <a:off x="10373390" y="371135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D169CA-544B-8831-38CA-881036D09B7D}"/>
              </a:ext>
            </a:extLst>
          </p:cNvPr>
          <p:cNvCxnSpPr>
            <a:cxnSpLocks/>
          </p:cNvCxnSpPr>
          <p:nvPr/>
        </p:nvCxnSpPr>
        <p:spPr>
          <a:xfrm flipV="1">
            <a:off x="1798320" y="5413248"/>
            <a:ext cx="4033520" cy="690880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7523D0-6293-4C0F-2040-12C65F333307}"/>
              </a:ext>
            </a:extLst>
          </p:cNvPr>
          <p:cNvCxnSpPr>
            <a:cxnSpLocks/>
          </p:cNvCxnSpPr>
          <p:nvPr/>
        </p:nvCxnSpPr>
        <p:spPr>
          <a:xfrm flipV="1">
            <a:off x="1850060" y="5027168"/>
            <a:ext cx="5068900" cy="1064726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B1F206-779E-C2A5-613E-CDA719A5950A}"/>
              </a:ext>
            </a:extLst>
          </p:cNvPr>
          <p:cNvCxnSpPr>
            <a:cxnSpLocks/>
            <a:endCxn id="10" idx="14"/>
          </p:cNvCxnSpPr>
          <p:nvPr/>
        </p:nvCxnSpPr>
        <p:spPr>
          <a:xfrm flipV="1">
            <a:off x="1838732" y="4675608"/>
            <a:ext cx="5977133" cy="1429812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2EC06C1-0380-2D8F-451F-B69DC59EC8F3}"/>
              </a:ext>
            </a:extLst>
          </p:cNvPr>
          <p:cNvCxnSpPr>
            <a:cxnSpLocks/>
          </p:cNvCxnSpPr>
          <p:nvPr/>
        </p:nvCxnSpPr>
        <p:spPr>
          <a:xfrm flipV="1">
            <a:off x="1847607" y="4255008"/>
            <a:ext cx="6778233" cy="1841597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F98A22-1A20-4580-F04E-CF7817549AAE}"/>
              </a:ext>
            </a:extLst>
          </p:cNvPr>
          <p:cNvSpPr txBox="1"/>
          <p:nvPr/>
        </p:nvSpPr>
        <p:spPr>
          <a:xfrm>
            <a:off x="8431256" y="393887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•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CABA41-2C22-E9EF-5FD4-F120A4AD2241}"/>
              </a:ext>
            </a:extLst>
          </p:cNvPr>
          <p:cNvCxnSpPr>
            <a:cxnSpLocks/>
          </p:cNvCxnSpPr>
          <p:nvPr/>
        </p:nvCxnSpPr>
        <p:spPr>
          <a:xfrm flipV="1">
            <a:off x="8794044" y="4102573"/>
            <a:ext cx="428159" cy="102764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FAC744-DF1E-1634-38BD-2BF0F84816AF}"/>
              </a:ext>
            </a:extLst>
          </p:cNvPr>
          <p:cNvCxnSpPr>
            <a:cxnSpLocks/>
          </p:cNvCxnSpPr>
          <p:nvPr/>
        </p:nvCxnSpPr>
        <p:spPr>
          <a:xfrm flipV="1">
            <a:off x="9369778" y="4102573"/>
            <a:ext cx="416870" cy="91475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8D68FF3-A8B6-2C48-1A2A-0C9B66FD9999}"/>
              </a:ext>
            </a:extLst>
          </p:cNvPr>
          <p:cNvCxnSpPr>
            <a:cxnSpLocks/>
          </p:cNvCxnSpPr>
          <p:nvPr/>
        </p:nvCxnSpPr>
        <p:spPr>
          <a:xfrm flipV="1">
            <a:off x="9900356" y="4047292"/>
            <a:ext cx="270933" cy="67734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A27655-55C2-4C69-1130-62E70709C226}"/>
              </a:ext>
            </a:extLst>
          </p:cNvPr>
          <p:cNvCxnSpPr>
            <a:cxnSpLocks/>
          </p:cNvCxnSpPr>
          <p:nvPr/>
        </p:nvCxnSpPr>
        <p:spPr>
          <a:xfrm flipV="1">
            <a:off x="10306755" y="4024715"/>
            <a:ext cx="259645" cy="56445"/>
          </a:xfrm>
          <a:prstGeom prst="line">
            <a:avLst/>
          </a:prstGeom>
          <a:ln w="50800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6B9D803-DAD3-778E-30C1-D68A75B4E317}"/>
              </a:ext>
            </a:extLst>
          </p:cNvPr>
          <p:cNvSpPr/>
          <p:nvPr/>
        </p:nvSpPr>
        <p:spPr>
          <a:xfrm>
            <a:off x="6082197" y="935460"/>
            <a:ext cx="3818159" cy="442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2DF0CD-39FA-F61D-70BE-CF4FCC13EA5B}"/>
              </a:ext>
            </a:extLst>
          </p:cNvPr>
          <p:cNvSpPr/>
          <p:nvPr/>
        </p:nvSpPr>
        <p:spPr>
          <a:xfrm>
            <a:off x="4959204" y="3179862"/>
            <a:ext cx="2529420" cy="49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41" grpId="0"/>
      <p:bldP spid="47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79401C-E269-1AC0-7AA5-4E65394E0074}"/>
                  </a:ext>
                </a:extLst>
              </p:cNvPr>
              <p:cNvSpPr txBox="1"/>
              <p:nvPr/>
            </p:nvSpPr>
            <p:spPr>
              <a:xfrm>
                <a:off x="1929" y="0"/>
                <a:ext cx="12190071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Corollary:</a:t>
                </a:r>
                <a:r>
                  <a:rPr lang="en-US" sz="2800" dirty="0">
                    <a:solidFill>
                      <a:srgbClr val="7030A0"/>
                    </a:solidFill>
                    <a:latin typeface="Helvetica" pitchFamily="2" charset="0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X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-compact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3-development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on X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⟹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(finite-valued) gauge on X that determines the same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topology as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}.</a:t>
                </a: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Proof.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is a </a:t>
                </a:r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3-development on X.</a:t>
                </a:r>
                <a:endParaRPr lang="en-US" sz="2800" dirty="0">
                  <a:solidFill>
                    <a:srgbClr val="00B050"/>
                  </a:solidFill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∴ 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The A-U ∞-gauge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associated with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is </a:t>
                </a:r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.</a:t>
                </a:r>
              </a:p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X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-compact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a </a:t>
                </a:r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bad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) tunnel system </a:t>
                </a:r>
                <a:r>
                  <a:rPr lang="en-US" sz="2800" dirty="0">
                    <a:latin typeface="Helvetica" pitchFamily="2" charset="0"/>
                  </a:rPr>
                  <a:t>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(Body CS)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The gauge σ associated with ρ and (𝒯,λ) is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and finite-valued,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and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},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and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 determines the same topology on X.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endParaRPr lang="en-US" sz="2800" b="1" dirty="0">
                  <a:solidFill>
                    <a:srgbClr val="00B050"/>
                  </a:solidFill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79401C-E269-1AC0-7AA5-4E65394E0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" y="0"/>
                <a:ext cx="12190071" cy="4401205"/>
              </a:xfrm>
              <a:prstGeom prst="rect">
                <a:avLst/>
              </a:prstGeom>
              <a:blipFill>
                <a:blip r:embed="rId2"/>
                <a:stretch>
                  <a:fillRect l="-1145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C1171C6-0B92-EE76-0B14-371489AD7941}"/>
              </a:ext>
            </a:extLst>
          </p:cNvPr>
          <p:cNvSpPr/>
          <p:nvPr/>
        </p:nvSpPr>
        <p:spPr>
          <a:xfrm>
            <a:off x="1041722" y="509281"/>
            <a:ext cx="10220445" cy="41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CB966-9DA0-F0B8-0A52-241930417076}"/>
                  </a:ext>
                </a:extLst>
              </p:cNvPr>
              <p:cNvSpPr txBox="1"/>
              <p:nvPr/>
            </p:nvSpPr>
            <p:spPr>
              <a:xfrm>
                <a:off x="0" y="-12192"/>
                <a:ext cx="12192000" cy="3754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Helvetica" pitchFamily="2" charset="0"/>
                  </a:rPr>
                  <a:t>•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Properness is contagious: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 gauge structure on X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 </a:t>
                </a:r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gauge on X,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then { max{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}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is a </a:t>
                </a:r>
                <a:r>
                  <a:rPr lang="en-US" sz="2800" b="1" dirty="0">
                    <a:solidFill>
                      <a:srgbClr val="E73AED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gauge structure on X.</a:t>
                </a:r>
              </a:p>
              <a:p>
                <a:endParaRPr lang="en-US" sz="2800" dirty="0"/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Corollary: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If X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-compact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 such that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collection of 3-developments in X that determines the given topology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3-development on X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X has a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gauge structure.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CB966-9DA0-F0B8-0A52-241930417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2192"/>
                <a:ext cx="12192000" cy="3754874"/>
              </a:xfrm>
              <a:prstGeom prst="rect">
                <a:avLst/>
              </a:prstGeom>
              <a:blipFill>
                <a:blip r:embed="rId2"/>
                <a:stretch>
                  <a:fillRect l="-1145" b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1D7EB-8A2A-CDE9-8333-6940A5012374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III. Invariant gauge construction methods</a:t>
            </a:r>
          </a:p>
        </p:txBody>
      </p:sp>
    </p:spTree>
    <p:extLst>
      <p:ext uri="{BB962C8B-B14F-4D97-AF65-F5344CB8AC3E}">
        <p14:creationId xmlns:p14="http://schemas.microsoft.com/office/powerpoint/2010/main" val="3787725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52E0C9-0251-4CFF-141E-7BD9C51C87AB}"/>
                  </a:ext>
                </a:extLst>
              </p:cNvPr>
              <p:cNvSpPr txBox="1"/>
              <p:nvPr/>
            </p:nvSpPr>
            <p:spPr>
              <a:xfrm>
                <a:off x="0" y="32083"/>
                <a:ext cx="12189618" cy="4616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Let G 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(X).  For </a:t>
                </a:r>
                <a:r>
                  <a:rPr lang="en-US" sz="2800" dirty="0">
                    <a:latin typeface="Helvetica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let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GA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800" i="1" baseline="-1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 G </a:t>
                </a:r>
                <a:r>
                  <a:rPr lang="en-US" sz="2800" dirty="0">
                    <a:latin typeface="Helvetica" pitchFamily="2" charset="0"/>
                  </a:rPr>
                  <a:t>g(A). 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An open cover 𝒰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of X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G-invariant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if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U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𝒰,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G, g(U)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.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A development {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: n ≥ 1 } in X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G-invariant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if each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𝒰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is G-invariant.</a:t>
                </a: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Lemma:</a:t>
                </a:r>
                <a:r>
                  <a:rPr lang="en-US" sz="2800" dirty="0">
                    <a:latin typeface="Helvetica" pitchFamily="2" charset="0"/>
                  </a:rPr>
                  <a:t>  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</a:t>
                </a:r>
                <a:r>
                  <a:rPr lang="en-US" sz="2800" dirty="0">
                    <a:latin typeface="Helvetica" pitchFamily="2" charset="0"/>
                  </a:rPr>
                  <a:t>and 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is a G-invariant 3-development in X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the associated A-U ∞-gauge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and its decapitation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</m:acc>
                  </m:oMath>
                </a14:m>
                <a:r>
                  <a:rPr lang="en-US" sz="2800" dirty="0">
                    <a:latin typeface="Helvetica" pitchFamily="2" charset="0"/>
                  </a:rPr>
                  <a:t> are G-invariant.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Corollary: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</a:t>
                </a:r>
                <a:r>
                  <a:rPr lang="en-US" sz="2800" dirty="0">
                    <a:latin typeface="Helvetica" pitchFamily="2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collection of G-invariant 3-developments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in a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 X that determines the given topology on X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 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52E0C9-0251-4CFF-141E-7BD9C51C8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83"/>
                <a:ext cx="12189618" cy="4616648"/>
              </a:xfrm>
              <a:prstGeom prst="rect">
                <a:avLst/>
              </a:prstGeom>
              <a:blipFill>
                <a:blip r:embed="rId2"/>
                <a:stretch>
                  <a:fillRect l="-1145" t="-1370" r="-1041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36F35A5-51F5-4F78-8BEA-68766D3B88CB}"/>
              </a:ext>
            </a:extLst>
          </p:cNvPr>
          <p:cNvSpPr/>
          <p:nvPr/>
        </p:nvSpPr>
        <p:spPr>
          <a:xfrm>
            <a:off x="3224463" y="0"/>
            <a:ext cx="4940969" cy="5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A68D5-A189-A418-36E9-33B19168DBEF}"/>
              </a:ext>
            </a:extLst>
          </p:cNvPr>
          <p:cNvSpPr/>
          <p:nvPr/>
        </p:nvSpPr>
        <p:spPr>
          <a:xfrm>
            <a:off x="1088020" y="2419109"/>
            <a:ext cx="10938076" cy="57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CFF6B5-8C80-89F3-4359-07AC8587B22E}"/>
                  </a:ext>
                </a:extLst>
              </p:cNvPr>
              <p:cNvSpPr txBox="1"/>
              <p:nvPr/>
            </p:nvSpPr>
            <p:spPr>
              <a:xfrm>
                <a:off x="-28576" y="0"/>
                <a:ext cx="12423594" cy="5047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Characterization of gauge spaces:</a:t>
                </a:r>
                <a:r>
                  <a:rPr lang="en-US" sz="2800" b="1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X is a gauge space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X is completely regular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[0,1]</a:t>
                </a:r>
                <a:r>
                  <a:rPr lang="en-US" sz="2800" baseline="30000" dirty="0">
                    <a:latin typeface="Helvetica" pitchFamily="2" charset="0"/>
                  </a:rPr>
                  <a:t>J</a:t>
                </a:r>
                <a:r>
                  <a:rPr lang="en-US" sz="2800" dirty="0">
                    <a:latin typeface="Helvetica" pitchFamily="2" charset="0"/>
                  </a:rPr>
                  <a:t> for some set J.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Let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be a set of gauges on X.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 is an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-isometry group </a:t>
                </a:r>
                <a:r>
                  <a:rPr lang="en-US" sz="2800" dirty="0">
                    <a:latin typeface="Helvetica" pitchFamily="2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G-invariant</a:t>
                </a:r>
                <a:r>
                  <a:rPr lang="en-US" sz="2800" dirty="0">
                    <a:latin typeface="Helvetica" pitchFamily="2" charset="0"/>
                  </a:rPr>
                  <a:t> if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 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(g(x),g(y))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(X).  G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X has a G-invariant gauge structure.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singly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has a one-element G-invariant gauge structure.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Question: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What properties of </a:t>
                </a:r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make G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?</a:t>
                </a:r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CFF6B5-8C80-89F3-4359-07AC8587B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76" y="0"/>
                <a:ext cx="12423594" cy="5047536"/>
              </a:xfrm>
              <a:prstGeom prst="rect">
                <a:avLst/>
              </a:prstGeom>
              <a:blipFill>
                <a:blip r:embed="rId2"/>
                <a:stretch>
                  <a:fillRect l="-1021" t="-1508" r="-102" b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A938B28-9935-5215-14EB-2920F60DD090}"/>
              </a:ext>
            </a:extLst>
          </p:cNvPr>
          <p:cNvSpPr/>
          <p:nvPr/>
        </p:nvSpPr>
        <p:spPr>
          <a:xfrm>
            <a:off x="4436552" y="499286"/>
            <a:ext cx="44196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2E30C-DB95-EEBC-2A2B-29A0E04A9416}"/>
              </a:ext>
            </a:extLst>
          </p:cNvPr>
          <p:cNvSpPr/>
          <p:nvPr/>
        </p:nvSpPr>
        <p:spPr>
          <a:xfrm>
            <a:off x="3157538" y="2959828"/>
            <a:ext cx="9034462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DD293-0710-96AD-FFDE-95FB74C20FF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492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Let G 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(X), let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be an ∞-gauge on X, and let 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be a tunnel system 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.    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G-invariant</a:t>
                </a:r>
                <a:r>
                  <a:rPr lang="en-US" sz="2800" dirty="0">
                    <a:latin typeface="Helvetica" pitchFamily="2" charset="0"/>
                  </a:rPr>
                  <a:t> if 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{g(x),g(y)} ∈ 𝒯  and 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({g(x),g(y)}) =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})  ∀ 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 ∈ 𝒯 and ∀ g ∈ G.</a:t>
                </a: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Lemma:</a:t>
                </a:r>
                <a:r>
                  <a:rPr lang="en-US" sz="2800" dirty="0">
                    <a:latin typeface="Helvetica" pitchFamily="2" charset="0"/>
                  </a:rPr>
                  <a:t>  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(X),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is a G-invariant ∞-gauge on X and 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is a G-invariant tunnel system 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the associated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G-invariant.</a:t>
                </a: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Suppose G 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(X),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 is an ∞-gauge on X, and 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is a tunnel system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.  Define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G𝒯 </a:t>
                </a:r>
                <a:r>
                  <a:rPr lang="en-US" sz="2800" dirty="0">
                    <a:latin typeface="Helvetica" pitchFamily="2" charset="0"/>
                  </a:rPr>
                  <a:t>= { {g(x),g(y)} : 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𝒯 and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}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and define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λ</a:t>
                </a:r>
                <a:r>
                  <a:rPr lang="en-US" sz="2800" i="1" baseline="-25000" dirty="0" err="1">
                    <a:solidFill>
                      <a:srgbClr val="00B050"/>
                    </a:solidFill>
                    <a:latin typeface="Helvetica" pitchFamily="2" charset="0"/>
                  </a:rPr>
                  <a:t>G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 : G𝒯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 (0,∞) </a:t>
                </a:r>
                <a:r>
                  <a:rPr lang="en-US" sz="2800" dirty="0">
                    <a:latin typeface="Helvetica" pitchFamily="2" charset="0"/>
                  </a:rPr>
                  <a:t>by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baseline="-25000" dirty="0" err="1">
                    <a:latin typeface="Helvetica" pitchFamily="2" charset="0"/>
                  </a:rPr>
                  <a:t>G</a:t>
                </a:r>
                <a:r>
                  <a:rPr lang="en-US" sz="2800" dirty="0">
                    <a:latin typeface="Helvetica" pitchFamily="2" charset="0"/>
                  </a:rPr>
                  <a:t>({</a:t>
                </a:r>
                <a:r>
                  <a:rPr lang="en-US" sz="2800" dirty="0" err="1">
                    <a:latin typeface="Helvetica" pitchFamily="2" charset="0"/>
                  </a:rPr>
                  <a:t>x,y</a:t>
                </a:r>
                <a:r>
                  <a:rPr lang="en-US" sz="2800" dirty="0">
                    <a:latin typeface="Helvetica" pitchFamily="2" charset="0"/>
                  </a:rPr>
                  <a:t>}) = inf { 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({g(x),g(y)}) :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and {g(x),g(y)}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𝒯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Then:</a:t>
                </a:r>
                <a:r>
                  <a:rPr lang="en-US" sz="2800" dirty="0">
                    <a:solidFill>
                      <a:srgbClr val="FF000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(G𝒯,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baseline="-25000" dirty="0" err="1">
                    <a:latin typeface="Helvetica" pitchFamily="2" charset="0"/>
                  </a:rPr>
                  <a:t>G</a:t>
                </a:r>
                <a:r>
                  <a:rPr lang="en-US" sz="2800" dirty="0">
                    <a:latin typeface="Helvetica" pitchFamily="2" charset="0"/>
                  </a:rPr>
                  <a:t>) is a G-invariant tunnel system for </a:t>
                </a:r>
                <a:r>
                  <a:rPr lang="en-US" sz="2800" dirty="0" err="1">
                    <a:latin typeface="Helvetica" pitchFamily="2" charset="0"/>
                  </a:rPr>
                  <a:t>ρ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DD293-0710-96AD-FFDE-95FB74C20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92418"/>
              </a:xfrm>
              <a:prstGeom prst="rect">
                <a:avLst/>
              </a:prstGeom>
              <a:blipFill>
                <a:blip r:embed="rId2"/>
                <a:stretch>
                  <a:fillRect l="-1145" t="-1172" r="-1561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942C907-15CF-6915-11FF-703D51D5DDA7}"/>
              </a:ext>
            </a:extLst>
          </p:cNvPr>
          <p:cNvSpPr/>
          <p:nvPr/>
        </p:nvSpPr>
        <p:spPr>
          <a:xfrm>
            <a:off x="1114112" y="3864257"/>
            <a:ext cx="1187116" cy="44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31E7BC-21FD-B21C-F0C3-B0D18BB626D2}"/>
              </a:ext>
            </a:extLst>
          </p:cNvPr>
          <p:cNvSpPr/>
          <p:nvPr/>
        </p:nvSpPr>
        <p:spPr>
          <a:xfrm>
            <a:off x="2487168" y="475488"/>
            <a:ext cx="3438144" cy="451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B9A79-4006-58E4-B5CA-059061C7414E}"/>
              </a:ext>
            </a:extLst>
          </p:cNvPr>
          <p:cNvSpPr/>
          <p:nvPr/>
        </p:nvSpPr>
        <p:spPr>
          <a:xfrm>
            <a:off x="5312780" y="2187615"/>
            <a:ext cx="6308202" cy="47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FAB0E-7A92-99B9-0C24-08D980A85B39}"/>
                  </a:ext>
                </a:extLst>
              </p:cNvPr>
              <p:cNvSpPr txBox="1"/>
              <p:nvPr/>
            </p:nvSpPr>
            <p:spPr>
              <a:xfrm>
                <a:off x="-13661" y="0"/>
                <a:ext cx="12301914" cy="569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Lemma:</a:t>
                </a:r>
                <a:r>
                  <a:rPr lang="en-US" sz="2800" dirty="0">
                    <a:latin typeface="Helvetica" pitchFamily="2" charset="0"/>
                  </a:rPr>
                  <a:t>  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is </a:t>
                </a:r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nearly 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is an ∞-gauge on X, and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(𝒯,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dirty="0">
                    <a:latin typeface="Helvetica" pitchFamily="2" charset="0"/>
                  </a:rPr>
                  <a:t>) is a 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bad</a:t>
                </a:r>
                <a:r>
                  <a:rPr lang="en-US" sz="2800" dirty="0">
                    <a:latin typeface="Helvetica" pitchFamily="2" charset="0"/>
                  </a:rPr>
                  <a:t> tunnel system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(G𝒯,</a:t>
                </a:r>
                <a:r>
                  <a:rPr lang="en-US" sz="2800" dirty="0" err="1">
                    <a:latin typeface="Helvetica" pitchFamily="2" charset="0"/>
                  </a:rPr>
                  <a:t>λ</a:t>
                </a:r>
                <a:r>
                  <a:rPr lang="en-US" sz="2800" baseline="-25000" dirty="0" err="1">
                    <a:latin typeface="Helvetica" pitchFamily="2" charset="0"/>
                  </a:rPr>
                  <a:t>G</a:t>
                </a:r>
                <a:r>
                  <a:rPr lang="en-US" sz="2800" dirty="0">
                    <a:latin typeface="Helvetica" pitchFamily="2" charset="0"/>
                  </a:rPr>
                  <a:t>) is a G-invariant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tunnel system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Corollary:</a:t>
                </a:r>
                <a:r>
                  <a:rPr lang="en-US" sz="2800" dirty="0">
                    <a:latin typeface="Helvetica" pitchFamily="2" charset="0"/>
                  </a:rPr>
                  <a:t>  X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-compact, 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is </a:t>
                </a:r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nearly 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and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 is a G-invariant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3-development in X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G-invariant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(finite-valued) gauge on X that determines the same topology as { 𝒰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: n ≥ 1 }.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Corollary: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 X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-compact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space, 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is </a:t>
                </a:r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nearly proper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a collection of G-invariant 3-developments in X that determines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the given topology on X,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G-invariant proper 3-development in X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 is properly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FFAB0E-7A92-99B9-0C24-08D980A85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61" y="0"/>
                <a:ext cx="12301914" cy="5693866"/>
              </a:xfrm>
              <a:prstGeom prst="rect">
                <a:avLst/>
              </a:prstGeom>
              <a:blipFill>
                <a:blip r:embed="rId2"/>
                <a:stretch>
                  <a:fillRect l="-1135" t="-1336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8E66938-40EE-088D-0A99-F741356A1251}"/>
              </a:ext>
            </a:extLst>
          </p:cNvPr>
          <p:cNvSpPr/>
          <p:nvPr/>
        </p:nvSpPr>
        <p:spPr>
          <a:xfrm>
            <a:off x="1365813" y="4352080"/>
            <a:ext cx="10463514" cy="370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61100-FED7-C456-2A0D-528C13F87007}"/>
              </a:ext>
            </a:extLst>
          </p:cNvPr>
          <p:cNvSpPr/>
          <p:nvPr/>
        </p:nvSpPr>
        <p:spPr>
          <a:xfrm>
            <a:off x="4629873" y="4780344"/>
            <a:ext cx="7430947" cy="38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CDDE13-3204-333F-8359-1838822FDCDF}"/>
              </a:ext>
            </a:extLst>
          </p:cNvPr>
          <p:cNvSpPr txBox="1"/>
          <p:nvPr/>
        </p:nvSpPr>
        <p:spPr>
          <a:xfrm>
            <a:off x="0" y="316739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IV. Proofs of </a:t>
            </a:r>
            <a:r>
              <a:rPr lang="en-US" sz="2800" b="1" dirty="0" err="1">
                <a:latin typeface="Helvetica" pitchFamily="2" charset="0"/>
              </a:rPr>
              <a:t>isometrization</a:t>
            </a:r>
            <a:r>
              <a:rPr lang="en-US" sz="2800" b="1" dirty="0">
                <a:latin typeface="Helvetica" pitchFamily="2" charset="0"/>
              </a:rPr>
              <a:t> theorems</a:t>
            </a:r>
          </a:p>
        </p:txBody>
      </p:sp>
    </p:spTree>
    <p:extLst>
      <p:ext uri="{BB962C8B-B14F-4D97-AF65-F5344CB8AC3E}">
        <p14:creationId xmlns:p14="http://schemas.microsoft.com/office/powerpoint/2010/main" val="307804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88D210-E87C-0BB3-6F01-C82EC42705E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76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Recall: </a:t>
                </a:r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</a:rPr>
                  <a:t>satifies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 the star-refinement condition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if every G-invariant open cover of X is star-refined by a G-invariant open cover of X.</a:t>
                </a:r>
                <a:endParaRPr lang="en-US" sz="2800" b="1" dirty="0">
                  <a:solidFill>
                    <a:srgbClr val="7030A0"/>
                  </a:solidFill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endParaRPr lang="en-US" sz="2800" b="1" dirty="0">
                  <a:solidFill>
                    <a:srgbClr val="00B0F0"/>
                  </a:solidFill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A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(The Key Lemma)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Let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be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.  Then: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G\X is paracompact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 satisfies the star-refinement condition.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b="1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proved below.</a:t>
                </a:r>
                <a:endParaRPr lang="en-US" sz="2800" b="1" dirty="0">
                  <a:solidFill>
                    <a:srgbClr val="00B0F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B: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If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 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is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and G\X is a paracompact space, then there is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collection </a:t>
                </a:r>
                <a:r>
                  <a:rPr lang="en-US" sz="2800" dirty="0">
                    <a:latin typeface="Helvetica" pitchFamily="2" charset="0"/>
                  </a:rPr>
                  <a:t>𝔻 of G-invariant 3-developments in X that determines the given topology on X.</a:t>
                </a:r>
              </a:p>
              <a:p>
                <a:endParaRPr lang="en-US" sz="2800" b="1" dirty="0">
                  <a:solidFill>
                    <a:srgbClr val="92D050"/>
                  </a:solidFill>
                  <a:latin typeface="Helvetica" pitchFamily="2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r>
                  <a:rPr lang="en-US" sz="2800" b="1" dirty="0">
                    <a:solidFill>
                      <a:srgbClr val="92D050"/>
                    </a:solidFill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Proof:</a:t>
                </a:r>
                <a:r>
                  <a:rPr lang="en-US" sz="2800" dirty="0">
                    <a:solidFill>
                      <a:srgbClr val="92D050"/>
                    </a:solidFill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x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 X and let U ∈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 such that cl(V)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and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(y)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 G, g(N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y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cl(V)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g(N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(x,U,1)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 g(N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y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 X and g ∈ G }.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88D210-E87C-0BB3-6F01-C82EC4270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768007"/>
              </a:xfrm>
              <a:prstGeom prst="rect">
                <a:avLst/>
              </a:prstGeom>
              <a:blipFill>
                <a:blip r:embed="rId2"/>
                <a:stretch>
                  <a:fillRect l="-1145" t="-1126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3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AEE554-2AEF-DCEE-386A-512B7FD5CF5B}"/>
                  </a:ext>
                </a:extLst>
              </p:cNvPr>
              <p:cNvSpPr txBox="1"/>
              <p:nvPr/>
            </p:nvSpPr>
            <p:spPr>
              <a:xfrm>
                <a:off x="15658" y="0"/>
                <a:ext cx="12176342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(x,U,1)</a:t>
                </a:r>
                <a:r>
                  <a:rPr lang="en-US" sz="2800" dirty="0">
                    <a:latin typeface="Helvetica" pitchFamily="2" charset="0"/>
                  </a:rPr>
                  <a:t> is G-invariant open cover of X such that Star(x,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(x,U,1)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U.  </a:t>
                </a:r>
                <a:endParaRPr lang="en-US" sz="2800" b="1" dirty="0">
                  <a:solidFill>
                    <a:srgbClr val="00B0F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rgbClr val="00B0F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Lemma A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G-invariant open covers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(x,U,2)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(x,U,3)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(x,U,4)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en-US" sz="2800" dirty="0">
                    <a:latin typeface="Helvetica" pitchFamily="2" charset="0"/>
                  </a:rPr>
                  <a:t>X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aseline="-250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x,U,i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star-refines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aseline="-250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x,U,i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1.</a:t>
                </a:r>
              </a:p>
              <a:p>
                <a:endParaRPr lang="en-US" sz="2800" i="1" dirty="0">
                  <a:latin typeface="Helvetica" pitchFamily="2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(</a:t>
                </a:r>
                <a:r>
                  <a:rPr lang="en-US" sz="2800" baseline="-25000" dirty="0" err="1">
                    <a:latin typeface="Helvetica" pitchFamily="2" charset="0"/>
                  </a:rPr>
                  <a:t>x,U</a:t>
                </a:r>
                <a:r>
                  <a:rPr lang="en-US" sz="2800" baseline="-25000" dirty="0">
                    <a:latin typeface="Helvetica" pitchFamily="2" charset="0"/>
                  </a:rPr>
                  <a:t>)</a:t>
                </a:r>
                <a:r>
                  <a:rPr lang="en-US" sz="2800" dirty="0">
                    <a:latin typeface="Helvetica" pitchFamily="2" charset="0"/>
                  </a:rPr>
                  <a:t> =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(x,U,1)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(x,U,3)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(x,U,5)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is a G-invariant 3-development in X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such that Star(x,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(x,U,1)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U. 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(</a:t>
                </a:r>
                <a:r>
                  <a:rPr lang="en-US" sz="2800" baseline="-25000" dirty="0" err="1">
                    <a:latin typeface="Helvetica" pitchFamily="2" charset="0"/>
                  </a:rPr>
                  <a:t>x,U</a:t>
                </a:r>
                <a:r>
                  <a:rPr lang="en-US" sz="2800" baseline="-25000" dirty="0">
                    <a:latin typeface="Helvetica" pitchFamily="2" charset="0"/>
                  </a:rPr>
                  <a:t>)</a:t>
                </a:r>
                <a:r>
                  <a:rPr lang="en-US" sz="2800" dirty="0">
                    <a:latin typeface="Helvetica" pitchFamily="2" charset="0"/>
                  </a:rPr>
                  <a:t> :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 X and U ∈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 } a collection </a:t>
                </a:r>
                <a:r>
                  <a:rPr lang="en-US" sz="2800" dirty="0">
                    <a:latin typeface="Helvetica" pitchFamily="2" charset="0"/>
                  </a:rPr>
                  <a:t>of G-invariant 3-developments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in X that determines the given topology on X.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AEE554-2AEF-DCEE-386A-512B7FD5C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8" y="0"/>
                <a:ext cx="12176342" cy="4401205"/>
              </a:xfrm>
              <a:prstGeom prst="rect">
                <a:avLst/>
              </a:prstGeom>
              <a:blipFill>
                <a:blip r:embed="rId2"/>
                <a:stretch>
                  <a:fillRect l="-1042" t="-1729" b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AB307C-EC62-7A0B-3F12-F3EA989025C1}"/>
                  </a:ext>
                </a:extLst>
              </p:cNvPr>
              <p:cNvSpPr txBox="1"/>
              <p:nvPr/>
            </p:nvSpPr>
            <p:spPr>
              <a:xfrm>
                <a:off x="-1" y="-32084"/>
                <a:ext cx="12079706" cy="4767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Isometrization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a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space,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G\X is a paracompact space, then: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92D050"/>
                    </a:solidFill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Proof of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800" b="1" dirty="0">
                    <a:solidFill>
                      <a:srgbClr val="92D050"/>
                    </a:solidFill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:</a:t>
                </a:r>
                <a:endParaRPr lang="en-US" sz="2800" b="1" dirty="0">
                  <a:solidFill>
                    <a:srgbClr val="FF0000"/>
                  </a:solidFill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Assume G is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suffices to find a collection</a:t>
                </a:r>
                <a:r>
                  <a:rPr lang="en-US" sz="2800" dirty="0">
                    <a:latin typeface="Helvetica" pitchFamily="2" charset="0"/>
                  </a:rPr>
                  <a:t> of G-invariant 3-developments in X that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determines the given topology on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Lemma B</a:t>
                </a:r>
                <a:r>
                  <a:rPr lang="en-US" sz="2800" dirty="0">
                    <a:latin typeface="Helvetica" pitchFamily="2" charset="0"/>
                  </a:rPr>
                  <a:t> provides such a collection.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AB307C-EC62-7A0B-3F12-F3EA98902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2084"/>
                <a:ext cx="12079706" cy="4767524"/>
              </a:xfrm>
              <a:prstGeom prst="rect">
                <a:avLst/>
              </a:prstGeom>
              <a:blipFill>
                <a:blip r:embed="rId2"/>
                <a:stretch>
                  <a:fillRect l="-1155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9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FACB1F-10EB-43F5-9181-0611416DD41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185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C: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If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X is a locally compact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space,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 &lt; </a:t>
                </a:r>
              </a:p>
              <a:p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and G\X is a regular space, then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 sequence {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 of closed compact subsets of G\X such that G\X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1,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). 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Hence, G\X is locally compact,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 and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paracompact.</a:t>
                </a:r>
              </a:p>
              <a:p>
                <a:r>
                  <a:rPr lang="en-US" sz="2800" b="1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							– proved below.</a:t>
                </a:r>
              </a:p>
              <a:p>
                <a:endParaRPr lang="en-US" sz="2800" b="1" i="1" dirty="0">
                  <a:solidFill>
                    <a:srgbClr val="00B05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D: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If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X is a locally compact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space,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 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is nearly proper, and G\X is a regular space, then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X has a G-invariant proper open cover.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proved below.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FACB1F-10EB-43F5-9181-0611416DD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185761"/>
              </a:xfrm>
              <a:prstGeom prst="rect">
                <a:avLst/>
              </a:prstGeom>
              <a:blipFill>
                <a:blip r:embed="rId2"/>
                <a:stretch>
                  <a:fillRect l="-114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29D4F23-5BA7-DA9F-AB30-F8AA8292B7E7}"/>
              </a:ext>
            </a:extLst>
          </p:cNvPr>
          <p:cNvSpPr/>
          <p:nvPr/>
        </p:nvSpPr>
        <p:spPr>
          <a:xfrm>
            <a:off x="9144000" y="1929008"/>
            <a:ext cx="2868460" cy="57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AE0ED-E0D7-B13E-9CD1-1E54653B9BC0}"/>
              </a:ext>
            </a:extLst>
          </p:cNvPr>
          <p:cNvSpPr/>
          <p:nvPr/>
        </p:nvSpPr>
        <p:spPr>
          <a:xfrm>
            <a:off x="6293222" y="3739879"/>
            <a:ext cx="2868460" cy="57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9C1F7C-ECE6-3E4A-06DA-4AB040C117BF}"/>
                  </a:ext>
                </a:extLst>
              </p:cNvPr>
              <p:cNvSpPr txBox="1"/>
              <p:nvPr/>
            </p:nvSpPr>
            <p:spPr>
              <a:xfrm>
                <a:off x="2088" y="0"/>
                <a:ext cx="12189912" cy="6921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The Proper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</a:rPr>
                  <a:t>Isometrization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 Theorem: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locally compact </a:t>
                </a:r>
                <a:endParaRPr lang="en-US" sz="2800" dirty="0">
                  <a:latin typeface="Helvetica" pitchFamily="2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compact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then: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properly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nearly proper.</a:t>
                </a:r>
              </a:p>
              <a:p>
                <a:endParaRPr lang="en-US" sz="2800" dirty="0">
                  <a:solidFill>
                    <a:srgbClr val="00B0F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92D050"/>
                    </a:solidFill>
                    <a:latin typeface="Helvetica" pitchFamily="2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Proof of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800" b="1" dirty="0">
                    <a:solidFill>
                      <a:srgbClr val="92D050"/>
                    </a:solidFill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:</a:t>
                </a:r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Assume G is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and nearly proper.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It suffices to find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find a collection </a:t>
                </a:r>
                <a:r>
                  <a:rPr lang="en-US" sz="2800" dirty="0">
                    <a:latin typeface="Helvetica" pitchFamily="2" charset="0"/>
                  </a:rPr>
                  <a:t>of G-invariant 3-developments in X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that determines the given topology on X and a G-invariant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3-development in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Lemma C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 G\X is paracompact.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Lemma B provides a collection </a:t>
                </a:r>
                <a:r>
                  <a:rPr lang="en-US" sz="2800" dirty="0">
                    <a:latin typeface="Helvetica" pitchFamily="2" charset="0"/>
                  </a:rPr>
                  <a:t>of G-invariant 3-developments in X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that determines the given topology on X.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Lemma D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provides a G-invariant </a:t>
                </a:r>
                <a:r>
                  <a:rPr lang="en-US" sz="2800" b="1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open cover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X.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9C1F7C-ECE6-3E4A-06DA-4AB040C11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0"/>
                <a:ext cx="12189912" cy="6921960"/>
              </a:xfrm>
              <a:prstGeom prst="rect">
                <a:avLst/>
              </a:prstGeom>
              <a:blipFill>
                <a:blip r:embed="rId2"/>
                <a:stretch>
                  <a:fillRect l="-1145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8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F9664-5337-60C0-3DC9-44C7FC8A3DBF}"/>
                  </a:ext>
                </a:extLst>
              </p:cNvPr>
              <p:cNvSpPr txBox="1"/>
              <p:nvPr/>
            </p:nvSpPr>
            <p:spPr>
              <a:xfrm>
                <a:off x="2088" y="0"/>
                <a:ext cx="12098054" cy="239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Lemma A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G-invariant open covers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en-US" sz="2800" dirty="0">
                    <a:latin typeface="Helvetica" pitchFamily="2" charset="0"/>
                  </a:rPr>
                  <a:t>X such that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star-refines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1,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b="1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=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is a G-invariant </a:t>
                </a:r>
                <a:r>
                  <a:rPr lang="en-US" sz="2800" b="1" dirty="0"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3-development in X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F9664-5337-60C0-3DC9-44C7FC8A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0"/>
                <a:ext cx="12098054" cy="2397579"/>
              </a:xfrm>
              <a:prstGeom prst="rect">
                <a:avLst/>
              </a:prstGeom>
              <a:blipFill>
                <a:blip r:embed="rId2"/>
                <a:stretch>
                  <a:fillRect l="-1154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2C7AF-0EEF-AF16-3202-8D1824A8EEB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921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A: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Let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be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.  Then: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G\X is paracompact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 satisfies the star-refinement condition.</a:t>
                </a:r>
              </a:p>
              <a:p>
                <a:endParaRPr lang="en-US" sz="2800" b="1" dirty="0">
                  <a:solidFill>
                    <a:srgbClr val="00B05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Assume G\X is paracompact.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Proposition: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is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G\X is regular.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 (Body CS)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be a G-invariant invariant open cover of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an open cover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of X with the property that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V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</a:t>
                </a:r>
                <a:r>
                  <a:rPr lang="en-US" sz="2800" baseline="-25000" dirty="0">
                    <a:latin typeface="Helvetica" pitchFamily="2" charset="0"/>
                  </a:rPr>
                  <a:t>V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such that cl(V)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</a:t>
                </a:r>
                <a:r>
                  <a:rPr lang="en-US" sz="2800" baseline="-25000" dirty="0">
                    <a:latin typeface="Helvetica" pitchFamily="2" charset="0"/>
                  </a:rPr>
                  <a:t>V</a:t>
                </a:r>
                <a:r>
                  <a:rPr lang="en-US" sz="2800" dirty="0">
                    <a:latin typeface="Helvetica" pitchFamily="2" charset="0"/>
                  </a:rPr>
                  <a:t> and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 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G, g(N)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cl(V)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g(N)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</a:t>
                </a:r>
                <a:r>
                  <a:rPr lang="en-US" sz="2800" baseline="-25000" dirty="0">
                    <a:latin typeface="Helvetica" pitchFamily="2" charset="0"/>
                  </a:rPr>
                  <a:t>V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Recall π : 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G\X is an open map.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G\X is paracompact and regular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locally finite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open cover of G\X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such that { cl(L) :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refines { π(V) : V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 choose V(L)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such that cl(L)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π(V(L)).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2C7AF-0EEF-AF16-3202-8D1824A8E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921895"/>
              </a:xfrm>
              <a:prstGeom prst="rect">
                <a:avLst/>
              </a:prstGeom>
              <a:blipFill>
                <a:blip r:embed="rId2"/>
                <a:stretch>
                  <a:fillRect l="-1145" t="-1101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6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8CEA69-1426-1C15-6CEC-642EBB1F8643}"/>
                  </a:ext>
                </a:extLst>
              </p:cNvPr>
              <p:cNvSpPr txBox="1"/>
              <p:nvPr/>
            </p:nvSpPr>
            <p:spPr>
              <a:xfrm>
                <a:off x="0" y="5856"/>
                <a:ext cx="1181567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is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 = { open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nbhds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x },</a:t>
                </a:r>
                <a:endParaRPr lang="en-US" sz="2800" dirty="0">
                  <a:latin typeface="Helvetica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Helvetica" pitchFamily="2" charset="0"/>
                  </a:rPr>
                  <a:t>V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 such that cl(V)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Helvetica" pitchFamily="2" charset="0"/>
                  </a:rPr>
                  <a:t>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(y) such that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G, g(N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cl(V)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≠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g(N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8CEA69-1426-1C15-6CEC-642EBB1F8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56"/>
                <a:ext cx="11815670" cy="1384995"/>
              </a:xfrm>
              <a:prstGeom prst="rect">
                <a:avLst/>
              </a:prstGeom>
              <a:blipFill>
                <a:blip r:embed="rId2"/>
                <a:stretch>
                  <a:fillRect l="-1182" t="-4545" r="-107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D466BA3-D0B7-6A4A-D6A2-ACD2F81148BB}"/>
              </a:ext>
            </a:extLst>
          </p:cNvPr>
          <p:cNvSpPr/>
          <p:nvPr/>
        </p:nvSpPr>
        <p:spPr>
          <a:xfrm>
            <a:off x="2011680" y="1573408"/>
            <a:ext cx="3078479" cy="332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D5DA98-83CC-005E-8C32-095DD4E4FC73}"/>
              </a:ext>
            </a:extLst>
          </p:cNvPr>
          <p:cNvSpPr/>
          <p:nvPr/>
        </p:nvSpPr>
        <p:spPr>
          <a:xfrm>
            <a:off x="2773680" y="2302477"/>
            <a:ext cx="1524000" cy="16889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D6CC7-B691-3575-37E1-7C5158ED8B72}"/>
              </a:ext>
            </a:extLst>
          </p:cNvPr>
          <p:cNvSpPr/>
          <p:nvPr/>
        </p:nvSpPr>
        <p:spPr>
          <a:xfrm>
            <a:off x="8036916" y="2364905"/>
            <a:ext cx="832764" cy="832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955F93-1110-1BF7-D03D-DAE94607732E}"/>
              </a:ext>
            </a:extLst>
          </p:cNvPr>
          <p:cNvSpPr/>
          <p:nvPr/>
        </p:nvSpPr>
        <p:spPr>
          <a:xfrm>
            <a:off x="3718916" y="2065185"/>
            <a:ext cx="832764" cy="832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884C4D-1E45-313D-49DE-29E82FB2B8E3}"/>
              </a:ext>
            </a:extLst>
          </p:cNvPr>
          <p:cNvSpPr/>
          <p:nvPr/>
        </p:nvSpPr>
        <p:spPr>
          <a:xfrm>
            <a:off x="4470756" y="3568865"/>
            <a:ext cx="832764" cy="8327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799AC3-109D-8701-5588-378763D6C519}"/>
              </a:ext>
            </a:extLst>
          </p:cNvPr>
          <p:cNvSpPr txBox="1"/>
          <p:nvPr/>
        </p:nvSpPr>
        <p:spPr>
          <a:xfrm>
            <a:off x="2046548" y="170909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D1F23-7F09-E592-1B7C-B07B56FA339E}"/>
              </a:ext>
            </a:extLst>
          </p:cNvPr>
          <p:cNvSpPr txBox="1"/>
          <p:nvPr/>
        </p:nvSpPr>
        <p:spPr>
          <a:xfrm>
            <a:off x="8112273" y="2510029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B1429-A89D-98B2-6733-73C803FFCE45}"/>
              </a:ext>
            </a:extLst>
          </p:cNvPr>
          <p:cNvSpPr txBox="1"/>
          <p:nvPr/>
        </p:nvSpPr>
        <p:spPr>
          <a:xfrm>
            <a:off x="8823268" y="228313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N</a:t>
            </a:r>
            <a:r>
              <a:rPr lang="en-US" sz="2800" baseline="-25000" dirty="0">
                <a:solidFill>
                  <a:srgbClr val="00B050"/>
                </a:solidFill>
                <a:latin typeface="Helvetica" pitchFamily="2" charset="0"/>
              </a:rPr>
              <a:t>y</a:t>
            </a:r>
            <a:endParaRPr lang="en-US" sz="2800" dirty="0">
              <a:solidFill>
                <a:srgbClr val="00B050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DACD9-A154-D6F9-1674-309D9AD46162}"/>
              </a:ext>
            </a:extLst>
          </p:cNvPr>
          <p:cNvSpPr txBox="1"/>
          <p:nvPr/>
        </p:nvSpPr>
        <p:spPr>
          <a:xfrm>
            <a:off x="4413828" y="2542213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g(N</a:t>
            </a:r>
            <a:r>
              <a:rPr lang="en-US" sz="2800" baseline="-25000" dirty="0">
                <a:solidFill>
                  <a:srgbClr val="00B050"/>
                </a:solidFill>
                <a:latin typeface="Helvetica" pitchFamily="2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4CD90-940D-A820-6A1C-66F4238C9F64}"/>
              </a:ext>
            </a:extLst>
          </p:cNvPr>
          <p:cNvSpPr txBox="1"/>
          <p:nvPr/>
        </p:nvSpPr>
        <p:spPr>
          <a:xfrm>
            <a:off x="5175828" y="4066213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g</a:t>
            </a:r>
            <a:r>
              <a:rPr lang="en-US" sz="2800" dirty="0">
                <a:solidFill>
                  <a:srgbClr val="00B050"/>
                </a:solidFill>
                <a:latin typeface="Symbol" pitchFamily="2" charset="2"/>
                <a:sym typeface="Symbol" pitchFamily="2" charset="2"/>
              </a:rPr>
              <a:t></a:t>
            </a:r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(N</a:t>
            </a:r>
            <a:r>
              <a:rPr lang="en-US" sz="2800" baseline="-25000" dirty="0">
                <a:solidFill>
                  <a:srgbClr val="00B050"/>
                </a:solidFill>
                <a:latin typeface="Helvetica" pitchFamily="2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CAB34D-40E2-6FD8-1A1B-DDDCEDA7D3AC}"/>
              </a:ext>
            </a:extLst>
          </p:cNvPr>
          <p:cNvSpPr/>
          <p:nvPr/>
        </p:nvSpPr>
        <p:spPr>
          <a:xfrm>
            <a:off x="8424463" y="2733232"/>
            <a:ext cx="102290" cy="1022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E0734-5EFD-06E4-0ED2-E2D7551F0088}"/>
              </a:ext>
            </a:extLst>
          </p:cNvPr>
          <p:cNvSpPr txBox="1"/>
          <p:nvPr/>
        </p:nvSpPr>
        <p:spPr>
          <a:xfrm>
            <a:off x="2453153" y="2629409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V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CE2D07-02D1-70D7-6545-43E12A462088}"/>
              </a:ext>
            </a:extLst>
          </p:cNvPr>
          <p:cNvSpPr/>
          <p:nvPr/>
        </p:nvSpPr>
        <p:spPr>
          <a:xfrm>
            <a:off x="3474030" y="3057969"/>
            <a:ext cx="102290" cy="1022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8F3A2D-A3D1-413C-D92D-09A855C3DCED}"/>
              </a:ext>
            </a:extLst>
          </p:cNvPr>
          <p:cNvSpPr txBox="1"/>
          <p:nvPr/>
        </p:nvSpPr>
        <p:spPr>
          <a:xfrm>
            <a:off x="3184673" y="2898649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2495C-B77E-7C9E-0FB1-70A99CB9F3A7}"/>
              </a:ext>
            </a:extLst>
          </p:cNvPr>
          <p:cNvSpPr/>
          <p:nvPr/>
        </p:nvSpPr>
        <p:spPr>
          <a:xfrm>
            <a:off x="5006788" y="58646"/>
            <a:ext cx="6678705" cy="40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F94221-72C6-1807-F621-04A9F891F6FA}"/>
              </a:ext>
            </a:extLst>
          </p:cNvPr>
          <p:cNvSpPr/>
          <p:nvPr/>
        </p:nvSpPr>
        <p:spPr>
          <a:xfrm>
            <a:off x="5658727" y="455612"/>
            <a:ext cx="4870320" cy="45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4D0CF9-AA73-CF8D-A491-8C77E9C9B0F3}"/>
                  </a:ext>
                </a:extLst>
              </p:cNvPr>
              <p:cNvSpPr txBox="1"/>
              <p:nvPr/>
            </p:nvSpPr>
            <p:spPr>
              <a:xfrm>
                <a:off x="0" y="5267674"/>
                <a:ext cx="12192000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Theorem: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and G\X is paracompact, then: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4D0CF9-AA73-CF8D-A491-8C77E9C9B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67674"/>
                <a:ext cx="12192000" cy="1600438"/>
              </a:xfrm>
              <a:prstGeom prst="rect">
                <a:avLst/>
              </a:prstGeom>
              <a:blipFill>
                <a:blip r:embed="rId3"/>
                <a:stretch>
                  <a:fillRect l="-1145"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8" grpId="0"/>
      <p:bldP spid="19" grpId="0" animBg="1"/>
      <p:bldP spid="20" grpId="0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A420B-BEE2-19D4-54B3-CE7720A7EC00}"/>
                  </a:ext>
                </a:extLst>
              </p:cNvPr>
              <p:cNvSpPr txBox="1"/>
              <p:nvPr/>
            </p:nvSpPr>
            <p:spPr>
              <a:xfrm>
                <a:off x="2088" y="0"/>
                <a:ext cx="12189912" cy="649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 = { L ∈ ℒ : π(x) ∈ cl(L) } and let C(x) = ⋃</a:t>
                </a:r>
                <a:r>
                  <a:rPr lang="en-US" sz="2800" baseline="-25000" dirty="0">
                    <a:latin typeface="Helvetica" pitchFamily="2" charset="0"/>
                  </a:rPr>
                  <a:t>L ∈ ℒ – ℒ(x)</a:t>
                </a:r>
                <a:r>
                  <a:rPr lang="en-US" sz="2800" dirty="0">
                    <a:latin typeface="Helvetica" pitchFamily="2" charset="0"/>
                  </a:rPr>
                  <a:t>cl(L).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Each L(x) is a finite subset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 and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each C(x) is a closed subset of G\X such that π(x)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C(x).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(x), π(x)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cl(L)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π(V(L)).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such that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</a:rPr>
                  <a:t>(V(L)).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The choice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 such that 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</a:t>
                </a:r>
                <a:r>
                  <a:rPr lang="en-US" sz="2800" baseline="-25000" dirty="0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</a:rPr>
                  <a:t>(V(L)) and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G, g(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cl(V(L))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g(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</a:t>
                </a:r>
                <a:r>
                  <a:rPr lang="en-US" sz="2800" baseline="-25000" dirty="0">
                    <a:latin typeface="Helvetica" pitchFamily="2" charset="0"/>
                  </a:rPr>
                  <a:t>V(L)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</a:t>
                </a:r>
                <a:r>
                  <a:rPr lang="en-US" sz="2800" dirty="0">
                    <a:latin typeface="Helvetica" pitchFamily="2" charset="0"/>
                  </a:rPr>
                  <a:t> =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L </a:t>
                </a:r>
                <a14:m>
                  <m:oMath xmlns:m="http://schemas.openxmlformats.org/officeDocument/2006/math">
                    <m:r>
                      <a:rPr lang="en-US" sz="2800" i="1" baseline="-1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(x)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x,L</a:t>
                </a:r>
                <a:r>
                  <a:rPr lang="en-US" sz="2800" dirty="0">
                    <a:latin typeface="Helvetica" pitchFamily="2" charset="0"/>
                  </a:rPr>
                  <a:t>) – π</a:t>
                </a:r>
                <a:r>
                  <a:rPr lang="en-US" sz="2800" baseline="30000" dirty="0">
                    <a:latin typeface="Helvetica" pitchFamily="2" charset="0"/>
                  </a:rPr>
                  <a:t> –1</a:t>
                </a:r>
                <a:r>
                  <a:rPr lang="en-US" sz="2800" dirty="0">
                    <a:latin typeface="Helvetica" pitchFamily="2" charset="0"/>
                  </a:rPr>
                  <a:t>(C(x))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(x), g(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cl(V(L))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g(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</a:t>
                </a:r>
                <a:r>
                  <a:rPr lang="en-US" sz="2800" baseline="-25000" dirty="0">
                    <a:latin typeface="Helvetica" pitchFamily="2" charset="0"/>
                  </a:rPr>
                  <a:t>V(L)</a:t>
                </a:r>
                <a:r>
                  <a:rPr lang="en-US" sz="2800" dirty="0">
                    <a:latin typeface="Helvetica" pitchFamily="2" charset="0"/>
                  </a:rPr>
                  <a:t>, and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(x), g(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π</a:t>
                </a:r>
                <a:r>
                  <a:rPr lang="en-US" sz="2800" baseline="30000" dirty="0">
                    <a:latin typeface="Helvetica" pitchFamily="2" charset="0"/>
                  </a:rPr>
                  <a:t> –1</a:t>
                </a:r>
                <a:r>
                  <a:rPr lang="en-US" sz="2800" dirty="0">
                    <a:latin typeface="Helvetica" pitchFamily="2" charset="0"/>
                  </a:rPr>
                  <a:t>(cl(L))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= { g(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x</a:t>
                </a:r>
                <a:r>
                  <a:rPr lang="en-US" sz="2800" dirty="0">
                    <a:latin typeface="Helvetica" pitchFamily="2" charset="0"/>
                  </a:rPr>
                  <a:t>) :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and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}.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7A420B-BEE2-19D4-54B3-CE7720A7E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0"/>
                <a:ext cx="12189912" cy="6491008"/>
              </a:xfrm>
              <a:prstGeom prst="rect">
                <a:avLst/>
              </a:prstGeom>
              <a:blipFill>
                <a:blip r:embed="rId2"/>
                <a:stretch>
                  <a:fillRect l="-1145" t="-1172" r="-208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EAB780-BE67-388B-43BF-A4FC20C2608A}"/>
                  </a:ext>
                </a:extLst>
              </p:cNvPr>
              <p:cNvSpPr txBox="1"/>
              <p:nvPr/>
            </p:nvSpPr>
            <p:spPr>
              <a:xfrm>
                <a:off x="2088" y="-11441"/>
                <a:ext cx="12189912" cy="756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G-invariant open cover of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star-refines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 let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Choose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(x).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We will prove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such that Star(x,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h(U</a:t>
                </a:r>
                <a:r>
                  <a:rPr lang="en-US" sz="2800" baseline="-25000" dirty="0">
                    <a:latin typeface="Helvetica" pitchFamily="2" charset="0"/>
                  </a:rPr>
                  <a:t>V(L)</a:t>
                </a:r>
                <a:r>
                  <a:rPr lang="en-US" sz="2800" dirty="0">
                    <a:latin typeface="Helvetica" pitchFamily="2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G-invariant, it will follow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star-refines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Choose 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and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such that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dirty="0">
                    <a:latin typeface="Helvetica" pitchFamily="2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π</a:t>
                </a:r>
                <a:r>
                  <a:rPr lang="en-US" sz="2800" baseline="30000" dirty="0">
                    <a:latin typeface="Helvetica" pitchFamily="2" charset="0"/>
                  </a:rPr>
                  <a:t> –1</a:t>
                </a:r>
                <a:r>
                  <a:rPr lang="en-US" sz="2800" dirty="0">
                    <a:latin typeface="Helvetica" pitchFamily="2" charset="0"/>
                  </a:rPr>
                  <a:t>(cl(L)).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π(N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cl(L)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cl(L)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C(y).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(y).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N</a:t>
                </a:r>
                <a:r>
                  <a:rPr lang="en-US" sz="2800" baseline="-25000" dirty="0" err="1">
                    <a:latin typeface="Helvetica" pitchFamily="2" charset="0"/>
                  </a:rPr>
                  <a:t>y,L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y,L</a:t>
                </a:r>
                <a:r>
                  <a:rPr lang="en-US" sz="2800" dirty="0">
                    <a:latin typeface="Helvetica" pitchFamily="2" charset="0"/>
                  </a:rPr>
                  <a:t>(V(L)).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EAB780-BE67-388B-43BF-A4FC20C26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-11441"/>
                <a:ext cx="12189912" cy="7568226"/>
              </a:xfrm>
              <a:prstGeom prst="rect">
                <a:avLst/>
              </a:prstGeom>
              <a:blipFill>
                <a:blip r:embed="rId2"/>
                <a:stretch>
                  <a:fillRect l="-1145" t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4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3FD643-41F9-AE95-29EA-82C78F78412C}"/>
                  </a:ext>
                </a:extLst>
              </p:cNvPr>
              <p:cNvSpPr txBox="1"/>
              <p:nvPr/>
            </p:nvSpPr>
            <p:spPr>
              <a:xfrm>
                <a:off x="2088" y="0"/>
                <a:ext cx="12189912" cy="6277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gg</a:t>
                </a:r>
                <a:r>
                  <a:rPr lang="en-US" sz="2800" baseline="-25000" dirty="0" err="1">
                    <a:latin typeface="Helvetica" pitchFamily="2" charset="0"/>
                  </a:rPr>
                  <a:t>y,L</a:t>
                </a:r>
                <a:r>
                  <a:rPr lang="en-US" sz="2800" dirty="0">
                    <a:latin typeface="Helvetica" pitchFamily="2" charset="0"/>
                  </a:rPr>
                  <a:t>(V(L)).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Suppose y</a:t>
                </a:r>
                <a:r>
                  <a:rPr lang="en-US" sz="28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and g</a:t>
                </a:r>
                <a:r>
                  <a:rPr lang="en-US" sz="28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such that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</a:t>
                </a:r>
                <a:r>
                  <a:rPr lang="en-US" sz="28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baseline="-250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).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</a:t>
                </a:r>
                <a:r>
                  <a:rPr lang="en-US" sz="28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baseline="-250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gg</a:t>
                </a:r>
                <a:r>
                  <a:rPr lang="en-US" sz="2800" baseline="-25000" dirty="0">
                    <a:latin typeface="Helvetica" pitchFamily="2" charset="0"/>
                  </a:rPr>
                  <a:t>y,L</a:t>
                </a:r>
                <a:r>
                  <a:rPr lang="en-US" sz="2800" dirty="0">
                    <a:latin typeface="Helvetica" pitchFamily="2" charset="0"/>
                  </a:rPr>
                  <a:t>(V(L)).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y,L</a:t>
                </a:r>
                <a:r>
                  <a:rPr lang="en-US" sz="2800" baseline="30000" dirty="0">
                    <a:latin typeface="Helvetica" pitchFamily="2" charset="0"/>
                  </a:rPr>
                  <a:t>–1</a:t>
                </a:r>
                <a:r>
                  <a:rPr lang="en-US" sz="2800" dirty="0">
                    <a:latin typeface="Helvetica" pitchFamily="2" charset="0"/>
                  </a:rPr>
                  <a:t>g</a:t>
                </a:r>
                <a:r>
                  <a:rPr lang="en-US" sz="2800" baseline="30000" dirty="0">
                    <a:latin typeface="Helvetica" pitchFamily="2" charset="0"/>
                  </a:rPr>
                  <a:t>–1</a:t>
                </a:r>
                <a:r>
                  <a:rPr lang="en-US" sz="2800" dirty="0">
                    <a:latin typeface="Helvetica" pitchFamily="2" charset="0"/>
                  </a:rPr>
                  <a:t>g</a:t>
                </a:r>
                <a:r>
                  <a:rPr lang="en-US" sz="28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baseline="-250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V(L)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</a:t>
                </a:r>
                <a:r>
                  <a:rPr lang="en-US" sz="2800" baseline="-25000" dirty="0">
                    <a:latin typeface="Helvetica" pitchFamily="2" charset="0"/>
                  </a:rPr>
                  <a:t>y,L</a:t>
                </a:r>
                <a:r>
                  <a:rPr lang="en-US" sz="2800" baseline="30000" dirty="0">
                    <a:latin typeface="Helvetica" pitchFamily="2" charset="0"/>
                  </a:rPr>
                  <a:t>–1</a:t>
                </a:r>
                <a:r>
                  <a:rPr lang="en-US" sz="2800" dirty="0">
                    <a:latin typeface="Helvetica" pitchFamily="2" charset="0"/>
                  </a:rPr>
                  <a:t>g</a:t>
                </a:r>
                <a:r>
                  <a:rPr lang="en-US" sz="2800" baseline="30000" dirty="0">
                    <a:latin typeface="Helvetica" pitchFamily="2" charset="0"/>
                  </a:rPr>
                  <a:t>–1</a:t>
                </a:r>
                <a:r>
                  <a:rPr lang="en-US" sz="2800" dirty="0">
                    <a:latin typeface="Helvetica" pitchFamily="2" charset="0"/>
                  </a:rPr>
                  <a:t>g</a:t>
                </a:r>
                <a:r>
                  <a:rPr lang="en-US" sz="28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baseline="-250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</a:t>
                </a:r>
                <a:r>
                  <a:rPr lang="en-US" sz="2800" baseline="-25000" dirty="0">
                    <a:latin typeface="Helvetica" pitchFamily="2" charset="0"/>
                  </a:rPr>
                  <a:t>V(L)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</a:t>
                </a:r>
                <a:r>
                  <a:rPr lang="en-US" sz="28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(N</a:t>
                </a:r>
                <a:r>
                  <a:rPr lang="en-US" sz="2800" baseline="-25000" dirty="0">
                    <a:latin typeface="Helvetica" pitchFamily="2" charset="0"/>
                  </a:rPr>
                  <a:t>y</a:t>
                </a:r>
                <a:r>
                  <a:rPr lang="en-US" sz="2800" baseline="-25000" dirty="0">
                    <a:latin typeface="Symbol" pitchFamily="2" charset="2"/>
                  </a:rPr>
                  <a:t>¢</a:t>
                </a:r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gg</a:t>
                </a:r>
                <a:r>
                  <a:rPr lang="en-US" sz="2800" baseline="-25000" dirty="0" err="1">
                    <a:latin typeface="Helvetica" pitchFamily="2" charset="0"/>
                  </a:rPr>
                  <a:t>y,L</a:t>
                </a:r>
                <a:r>
                  <a:rPr lang="en-US" sz="2800" dirty="0">
                    <a:latin typeface="Helvetica" pitchFamily="2" charset="0"/>
                  </a:rPr>
                  <a:t>(U</a:t>
                </a:r>
                <a:r>
                  <a:rPr lang="en-US" sz="2800" baseline="-25000" dirty="0">
                    <a:latin typeface="Helvetica" pitchFamily="2" charset="0"/>
                  </a:rPr>
                  <a:t>V(L)</a:t>
                </a:r>
                <a:r>
                  <a:rPr lang="en-US" sz="2800" dirty="0">
                    <a:latin typeface="Helvetica" pitchFamily="2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This proves Star(x,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gg</a:t>
                </a:r>
                <a:r>
                  <a:rPr lang="en-US" sz="2800" baseline="-25000" dirty="0">
                    <a:latin typeface="Helvetica" pitchFamily="2" charset="0"/>
                  </a:rPr>
                  <a:t>y,L</a:t>
                </a:r>
                <a:r>
                  <a:rPr lang="en-US" sz="2800" dirty="0">
                    <a:latin typeface="Helvetica" pitchFamily="2" charset="0"/>
                  </a:rPr>
                  <a:t>(U</a:t>
                </a:r>
                <a:r>
                  <a:rPr lang="en-US" sz="2800" baseline="-25000" dirty="0">
                    <a:latin typeface="Helvetica" pitchFamily="2" charset="0"/>
                  </a:rPr>
                  <a:t>V(L)</a:t>
                </a:r>
                <a:r>
                  <a:rPr lang="en-US" sz="2800" dirty="0">
                    <a:latin typeface="Helvetica" pitchFamily="2" charset="0"/>
                  </a:rPr>
                  <a:t>). ∎ 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This proof was inspired by A. H. Stone’s proof (1948) that in a paracompact regular space, every open cover is star-refined by an open cover.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3FD643-41F9-AE95-29EA-82C78F784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0"/>
                <a:ext cx="12189912" cy="6277681"/>
              </a:xfrm>
              <a:prstGeom prst="rect">
                <a:avLst/>
              </a:prstGeom>
              <a:blipFill>
                <a:blip r:embed="rId2"/>
                <a:stretch>
                  <a:fillRect l="-1145" t="-1212" r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3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B6E4D4-3D7D-DE21-FD58-050B1007BFB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69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Assume G satisfies the star-refinement condition.</a:t>
                </a:r>
              </a:p>
              <a:p>
                <a:endParaRPr lang="en-US" sz="2800" b="1" dirty="0">
                  <a:solidFill>
                    <a:srgbClr val="00B0F0"/>
                  </a:solidFill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Proposition: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</a:rPr>
                  <a:t>  </a:t>
                </a:r>
                <a:r>
                  <a:rPr lang="en-US" sz="2800" dirty="0">
                    <a:latin typeface="Helvetica" pitchFamily="2" charset="0"/>
                  </a:rPr>
                  <a:t>G satisfies the star-refinement condition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every open cover of G\X is star-refined by an open cover of G\X.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A proof of A. H. Stone (</a:t>
                </a:r>
                <a:r>
                  <a:rPr lang="en-US" sz="2800" dirty="0" err="1">
                    <a:latin typeface="Helvetica" pitchFamily="2" charset="0"/>
                  </a:rPr>
                  <a:t>Dugundji</a:t>
                </a:r>
                <a:r>
                  <a:rPr lang="en-US" sz="2800" dirty="0">
                    <a:latin typeface="Helvetica" pitchFamily="2" charset="0"/>
                  </a:rPr>
                  <a:t>, p. 168-169) shows: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Every open cover of a space Y is star-refined by an open cover of Y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every open cover of Y is refined by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-locally finite open cover of Y.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A result of E. Michael (</a:t>
                </a:r>
                <a:r>
                  <a:rPr lang="en-US" sz="2800" dirty="0" err="1">
                    <a:latin typeface="Helvetica" pitchFamily="2" charset="0"/>
                  </a:rPr>
                  <a:t>Dugundji</a:t>
                </a:r>
                <a:r>
                  <a:rPr lang="en-US" sz="2800" dirty="0">
                    <a:latin typeface="Helvetica" pitchFamily="2" charset="0"/>
                  </a:rPr>
                  <a:t>, p. 163-164) shows: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Every open cover of a regular space Y is refined by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-locally finite open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cover of Y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Y is paracompact.</a:t>
                </a:r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B6E4D4-3D7D-DE21-FD58-050B1007B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693866"/>
              </a:xfrm>
              <a:prstGeom prst="rect">
                <a:avLst/>
              </a:prstGeom>
              <a:blipFill>
                <a:blip r:embed="rId2"/>
                <a:stretch>
                  <a:fillRect l="-1145" t="-1336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8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50237-DD00-C0D8-3897-3CF68464BB1A}"/>
                  </a:ext>
                </a:extLst>
              </p:cNvPr>
              <p:cNvSpPr txBox="1"/>
              <p:nvPr/>
            </p:nvSpPr>
            <p:spPr>
              <a:xfrm>
                <a:off x="-2344" y="0"/>
                <a:ext cx="12194344" cy="3259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is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 and satisfies the star-refinement condition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G\X is regular and every open cover of G\X is star-refined by an open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cover of G\X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G\X is regular and every open cover of G\X is refined by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-locally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finite open cover of G\X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G\X is paracompact.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50237-DD00-C0D8-3897-3CF68464B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4" y="0"/>
                <a:ext cx="12194344" cy="3259354"/>
              </a:xfrm>
              <a:prstGeom prst="rect">
                <a:avLst/>
              </a:prstGeom>
              <a:blipFill>
                <a:blip r:embed="rId2"/>
                <a:stretch>
                  <a:fillRect l="-1145" t="-2335" b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82B5EA-A19B-C3BA-981D-B6A4EB91B2D1}"/>
                  </a:ext>
                </a:extLst>
              </p:cNvPr>
              <p:cNvSpPr txBox="1"/>
              <p:nvPr/>
            </p:nvSpPr>
            <p:spPr>
              <a:xfrm>
                <a:off x="0" y="25052"/>
                <a:ext cx="12192000" cy="6924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C: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If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X is a locally compact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space,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 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and G\X is a regular space, then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 sequence {C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} of closed compact subsets of G\X such that G\X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1,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). 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Hence, G\X is locally compact,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 and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paracompact.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Proof: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Warning: </a:t>
                </a:r>
                <a:r>
                  <a:rPr lang="en-US" sz="2800" dirty="0">
                    <a:latin typeface="Helvetica" pitchFamily="2" charset="0"/>
                  </a:rPr>
                  <a:t>G\X may not be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Compact subsets of G\X may not be closed.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π  : 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G\X is open and continuous.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Every point of G\X lies in an open set that is contained in a compact set which might not be closed.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Also G\X is regular.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Every point of G\X lies in an open set with compact closure;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i.e., G\X is locally compact.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82B5EA-A19B-C3BA-981D-B6A4EB91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52"/>
                <a:ext cx="12192000" cy="6924011"/>
              </a:xfrm>
              <a:prstGeom prst="rect">
                <a:avLst/>
              </a:prstGeom>
              <a:blipFill>
                <a:blip r:embed="rId2"/>
                <a:stretch>
                  <a:fillRect l="-1145" t="-914" r="-1145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77D658-A6D9-4A1A-5619-60B29F4F1277}"/>
                  </a:ext>
                </a:extLst>
              </p:cNvPr>
              <p:cNvSpPr txBox="1"/>
              <p:nvPr/>
            </p:nvSpPr>
            <p:spPr>
              <a:xfrm>
                <a:off x="2088" y="12526"/>
                <a:ext cx="12189912" cy="7848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Symbol" pitchFamily="2" charset="2"/>
                  </a:rPr>
                  <a:t>(*)</a:t>
                </a:r>
                <a:r>
                  <a:rPr lang="en-US" sz="2800" dirty="0">
                    <a:latin typeface="Helvetica" pitchFamily="2" charset="0"/>
                  </a:rPr>
                  <a:t> Every compact subset of G\X lies in the interior of a closed compact set.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X is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where each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is compact and 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G\X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π(B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where each</a:t>
                </a:r>
                <a:r>
                  <a:rPr lang="en-US" sz="2800" dirty="0">
                    <a:latin typeface="Helvetica" pitchFamily="2" charset="0"/>
                  </a:rPr>
                  <a:t> π(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is compact and π(B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π(B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G\X is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-compact.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Use </a:t>
                </a:r>
                <a:r>
                  <a:rPr lang="en-US" sz="2800" dirty="0">
                    <a:solidFill>
                      <a:schemeClr val="accent2"/>
                    </a:solidFill>
                    <a:latin typeface="Symbol" pitchFamily="2" charset="2"/>
                  </a:rPr>
                  <a:t>(*)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to choose a sequence {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 of closed compact subsets of G\X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such that π(B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2, π(B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G\X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 where each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is closed and compact and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).</a:t>
                </a:r>
                <a:endParaRPr lang="en-US" sz="2800" dirty="0"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It follows that G\X is paracompact. </a:t>
                </a:r>
                <a:r>
                  <a:rPr lang="en-US" sz="2800" dirty="0">
                    <a:latin typeface="Helvetica" pitchFamily="2" charset="0"/>
                  </a:rPr>
                  <a:t>∎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(Details of proof that G\X is paracompact: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K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 = C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 and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–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for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L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 = int(C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), L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 = int(C</a:t>
                </a:r>
                <a:r>
                  <a:rPr lang="en-US" sz="2800" baseline="-25000" dirty="0">
                    <a:latin typeface="Helvetica" pitchFamily="2" charset="0"/>
                  </a:rPr>
                  <a:t>3</a:t>
                </a:r>
                <a:r>
                  <a:rPr lang="en-US" sz="2800" dirty="0">
                    <a:latin typeface="Helvetica" pitchFamily="2" charset="0"/>
                  </a:rPr>
                  <a:t>) and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–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– 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for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3.</a:t>
                </a: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77D658-A6D9-4A1A-5619-60B29F4F1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12526"/>
                <a:ext cx="12189912" cy="7848302"/>
              </a:xfrm>
              <a:prstGeom prst="rect">
                <a:avLst/>
              </a:prstGeom>
              <a:blipFill>
                <a:blip r:embed="rId2"/>
                <a:stretch>
                  <a:fillRect l="-1145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E8E6B63-92D0-8F3F-6695-4125447AA359}"/>
              </a:ext>
            </a:extLst>
          </p:cNvPr>
          <p:cNvSpPr/>
          <p:nvPr/>
        </p:nvSpPr>
        <p:spPr>
          <a:xfrm>
            <a:off x="2677132" y="601249"/>
            <a:ext cx="8567802" cy="526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10E6E5-6B54-DE01-D010-3212756A6E66}"/>
                  </a:ext>
                </a:extLst>
              </p:cNvPr>
              <p:cNvSpPr txBox="1"/>
              <p:nvPr/>
            </p:nvSpPr>
            <p:spPr>
              <a:xfrm>
                <a:off x="0" y="-25052"/>
                <a:ext cx="12192000" cy="569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</a:rPr>
                  <a:t>Each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is closed and compact, G\X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and 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j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when |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– j| &gt; 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Each 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is an open subset of G\X, 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j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when |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– j| &gt; 1 and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j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when |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– j| &gt; 2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be an open cover of G\X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be a finite subset of { 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: 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 that covers 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3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an open cover of G\X that refines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locally finite because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≥ 1, { V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Helvetica" pitchFamily="2" charset="0"/>
                  </a:rPr>
                  <a:t>: L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V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is a subset of the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finite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– 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–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+ 2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 </a:t>
                </a:r>
                <a:r>
                  <a:rPr lang="en-US" sz="2800" dirty="0">
                    <a:latin typeface="Helvetica" pitchFamily="2" charset="0"/>
                  </a:rPr>
                  <a:t>∎</a:t>
                </a:r>
                <a:r>
                  <a:rPr lang="en-US" sz="2800" b="1" dirty="0">
                    <a:latin typeface="Helvetica" pitchFamily="2" charset="0"/>
                  </a:rPr>
                  <a:t>)</a:t>
                </a:r>
                <a:endParaRPr lang="en-US" sz="2800" dirty="0">
                  <a:latin typeface="Helvetica" pitchFamily="2" charset="0"/>
                </a:endParaRPr>
              </a:p>
              <a:p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10E6E5-6B54-DE01-D010-3212756A6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5052"/>
                <a:ext cx="12192000" cy="5693866"/>
              </a:xfrm>
              <a:prstGeom prst="rect">
                <a:avLst/>
              </a:prstGeom>
              <a:blipFill>
                <a:blip r:embed="rId2"/>
                <a:stretch>
                  <a:fillRect l="-1145" t="-1336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7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4C5C95-D167-1B3E-B8AE-8E136F5EB7E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70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Lemma D:</a:t>
                </a:r>
                <a:r>
                  <a:rPr lang="en-US" sz="2800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If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X is a locally compact </a:t>
                </a:r>
                <a:r>
                  <a:rPr lang="en-US" sz="2800" dirty="0" err="1">
                    <a:latin typeface="Helvetica" pitchFamily="2" charset="0"/>
                  </a:rPr>
                  <a:t>σ</a:t>
                </a:r>
                <a:r>
                  <a:rPr lang="en-US" sz="2800" dirty="0">
                    <a:latin typeface="Helvetica" pitchFamily="2" charset="0"/>
                  </a:rPr>
                  <a:t>-compact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space,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G &lt;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 (Body CS)"/>
                  </a:rPr>
                  <a:t>(X) is nearly proper, and G\X is a regular space, then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X has a G-invariant proper open cover.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rgbClr val="00B05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Proof:</a:t>
                </a:r>
                <a:endParaRPr lang="en-US" sz="2800" dirty="0">
                  <a:latin typeface="Helvetica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Lemma C 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 sequence {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 of closed compact subsets of G\X such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that G\X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1,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).</a:t>
                </a:r>
                <a:endParaRPr lang="en-US" sz="2800" dirty="0"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Again let K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 = C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let 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–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–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for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2,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let L</a:t>
                </a:r>
                <a:r>
                  <a:rPr lang="en-US" sz="2800" baseline="-25000" dirty="0">
                    <a:latin typeface="Helvetica" pitchFamily="2" charset="0"/>
                  </a:rPr>
                  <a:t>1</a:t>
                </a:r>
                <a:r>
                  <a:rPr lang="en-US" sz="2800" dirty="0">
                    <a:latin typeface="Helvetica" pitchFamily="2" charset="0"/>
                  </a:rPr>
                  <a:t> = int(C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), L</a:t>
                </a:r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 = int(C</a:t>
                </a:r>
                <a:r>
                  <a:rPr lang="en-US" sz="2800" baseline="-25000" dirty="0">
                    <a:latin typeface="Helvetica" pitchFamily="2" charset="0"/>
                  </a:rPr>
                  <a:t>3</a:t>
                </a:r>
                <a:r>
                  <a:rPr lang="en-US" sz="2800" dirty="0">
                    <a:latin typeface="Helvetica" pitchFamily="2" charset="0"/>
                  </a:rPr>
                  <a:t>) and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let 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= int(C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+ 1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) – C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 – 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for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3.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≥ 1,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 collection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of open subsets of X with compact closure such </a:t>
                </a:r>
              </a:p>
              <a:p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that 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{ π(U) :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L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is compact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finite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baseline="-250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such that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{ π(U) :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3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4C5C95-D167-1B3E-B8AE-8E136F5E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706451"/>
              </a:xfrm>
              <a:prstGeom prst="rect">
                <a:avLst/>
              </a:prstGeom>
              <a:blipFill>
                <a:blip r:embed="rId2"/>
                <a:stretch>
                  <a:fillRect l="-1145" t="-1136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2F0722-0F66-0001-84DC-D999D6B898F9}"/>
                  </a:ext>
                </a:extLst>
              </p:cNvPr>
              <p:cNvSpPr txBox="1"/>
              <p:nvPr/>
            </p:nvSpPr>
            <p:spPr>
              <a:xfrm>
                <a:off x="2087" y="0"/>
                <a:ext cx="12189913" cy="670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{ π(U) :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 covers G\X.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= { g(U) :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and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 }.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a G-invariant open cover of X.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To prove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proper, let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be compact.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k ≥ 1 such that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&gt; 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π(B)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L</a:t>
                </a:r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</a:rPr>
                  <a:t> &gt; k and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π(B)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π(U)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,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 and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g(U)</a:t>
                </a:r>
                <a:r>
                  <a:rPr lang="en-US" sz="2800" dirty="0">
                    <a:latin typeface="Helvetica" pitchFamily="2" charset="0"/>
                  </a:rPr>
                  <a:t>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⇒ </a:t>
                </a:r>
                <a:r>
                  <a:rPr lang="en-US" sz="2800" dirty="0" err="1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≤ k.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{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 such that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g(U)</a:t>
                </a:r>
                <a:r>
                  <a:rPr lang="en-US" sz="2800" dirty="0">
                    <a:latin typeface="Helvetica" pitchFamily="2" charset="0"/>
                  </a:rPr>
                  <a:t>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A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{ cl(U) :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1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2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k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 is compact.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Also U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, </a:t>
                </a:r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 and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g(U)</a:t>
                </a:r>
                <a:r>
                  <a:rPr lang="en-US" sz="2800" dirty="0">
                    <a:latin typeface="Helvetica" pitchFamily="2" charset="0"/>
                  </a:rPr>
                  <a:t>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2F0722-0F66-0001-84DC-D999D6B89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" y="0"/>
                <a:ext cx="12189913" cy="6706451"/>
              </a:xfrm>
              <a:prstGeom prst="rect">
                <a:avLst/>
              </a:prstGeom>
              <a:blipFill>
                <a:blip r:embed="rId2"/>
                <a:stretch>
                  <a:fillRect l="-1145" t="-1136" b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2C184A-7204-F12A-5FEC-50DDCECD04AB}"/>
                  </a:ext>
                </a:extLst>
              </p:cNvPr>
              <p:cNvSpPr txBox="1"/>
              <p:nvPr/>
            </p:nvSpPr>
            <p:spPr>
              <a:xfrm>
                <a:off x="0" y="6114"/>
                <a:ext cx="11551024" cy="7201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Corollary: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If X is a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separable 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space,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and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G\X is a paracompact space, then: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singly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i="1" dirty="0">
                  <a:solidFill>
                    <a:srgbClr val="00B05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chemeClr val="accent6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chemeClr val="accent6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Proof: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Theorem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G-invariant gauge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structure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on X.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} is a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subbasis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has a countable basis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X has a countable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subbasis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the form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baseline="-51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</a:t>
                </a:r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1 }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}.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1 } is a countable G-invariant gauge structure on 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</m:acc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min 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,1}  –  the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decapitation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</m:acc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1 } is also a countable G-invariant gauge structure on X.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sup { 2</a:t>
                </a:r>
                <a:r>
                  <a:rPr lang="en-US" sz="2800" baseline="30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US" sz="2800" baseline="300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</m:acc>
                  </m:oMath>
                </a14:m>
                <a:r>
                  <a:rPr lang="en-US" sz="2800" baseline="-250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1 } is a G-invariant metric on X that determines the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given topology.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∎</m:t>
                    </m:r>
                  </m:oMath>
                </a14:m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i="1" dirty="0">
                  <a:solidFill>
                    <a:srgbClr val="00B050"/>
                  </a:solidFill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2C184A-7204-F12A-5FEC-50DDCECD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14"/>
                <a:ext cx="11551024" cy="7201972"/>
              </a:xfrm>
              <a:prstGeom prst="rect">
                <a:avLst/>
              </a:prstGeom>
              <a:blipFill>
                <a:blip r:embed="rId2"/>
                <a:stretch>
                  <a:fillRect l="-1209" t="-880" r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7100F7-7E18-ED99-2213-8D17B6675BD3}"/>
                  </a:ext>
                </a:extLst>
              </p:cNvPr>
              <p:cNvSpPr txBox="1"/>
              <p:nvPr/>
            </p:nvSpPr>
            <p:spPr>
              <a:xfrm>
                <a:off x="0" y="9228760"/>
                <a:ext cx="9584392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Question:</a:t>
                </a:r>
                <a:r>
                  <a:rPr lang="en-US" sz="2800" dirty="0">
                    <a:solidFill>
                      <a:schemeClr val="accent2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a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space,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and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G\X is a paracompact regular space, then does: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singly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7100F7-7E18-ED99-2213-8D17B6675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28760"/>
                <a:ext cx="9584392" cy="2031325"/>
              </a:xfrm>
              <a:prstGeom prst="rect">
                <a:avLst/>
              </a:prstGeom>
              <a:blipFill>
                <a:blip r:embed="rId3"/>
                <a:stretch>
                  <a:fillRect l="-1457" t="-3106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E8E454-1B7E-D46A-64F9-E1AF12D4A823}"/>
              </a:ext>
            </a:extLst>
          </p:cNvPr>
          <p:cNvSpPr/>
          <p:nvPr/>
        </p:nvSpPr>
        <p:spPr>
          <a:xfrm>
            <a:off x="2915769" y="2210429"/>
            <a:ext cx="8167389" cy="56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57F8FF-A96A-1C82-A73B-4E6F5E3B4F7B}"/>
                  </a:ext>
                </a:extLst>
              </p:cNvPr>
              <p:cNvSpPr txBox="1"/>
              <p:nvPr/>
            </p:nvSpPr>
            <p:spPr>
              <a:xfrm>
                <a:off x="2088" y="0"/>
                <a:ext cx="12189912" cy="239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Star(B,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{ g(A) :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 and g(A)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B</a:t>
                </a:r>
                <a:r>
                  <a:rPr lang="en-US" sz="2800" dirty="0">
                    <a:latin typeface="Helvetica" pitchFamily="2" charset="0"/>
                  </a:rPr>
                  <a:t>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G is nearly proper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cl(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{ g(A) :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G and g(A)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B</a:t>
                </a:r>
                <a:r>
                  <a:rPr lang="en-US" sz="2800" dirty="0">
                    <a:latin typeface="Helvetica" pitchFamily="2" charset="0"/>
                  </a:rPr>
                  <a:t> 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 }) is compact.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cl(Star(B,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)) is compact.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This proves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proper. ∎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57F8FF-A96A-1C82-A73B-4E6F5E3B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" y="0"/>
                <a:ext cx="12189912" cy="2397579"/>
              </a:xfrm>
              <a:prstGeom prst="rect">
                <a:avLst/>
              </a:prstGeom>
              <a:blipFill>
                <a:blip r:embed="rId2"/>
                <a:stretch>
                  <a:fillRect l="-1145" t="-317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6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1B3929-D306-F0BF-C8FA-20F09EA68E6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8063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</a:rPr>
                  <a:t>Remark on the hypothesis: G\X is paracompact: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Our proof requires that G satisfy the star-refinement condition.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Lemma A implies: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 satisfies the star-refinement condition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G\X is paracompact.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The hypothesis that G\X is paracompact is necessary for our proof.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However,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isometrizable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such that G\X is not paracompact.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Example:  </a:t>
                </a:r>
                <a:r>
                  <a:rPr lang="en-US" sz="2800" dirty="0">
                    <a:latin typeface="Helvetica" pitchFamily="2" charset="0"/>
                  </a:rPr>
                  <a:t>Let X = ({countable ordinals} with order topology)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.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X is </a:t>
                </a:r>
                <a:r>
                  <a:rPr lang="en-US" sz="2800" dirty="0" err="1">
                    <a:latin typeface="Helvetica" pitchFamily="2" charset="0"/>
                  </a:rPr>
                  <a:t>Haudorff</a:t>
                </a:r>
                <a:r>
                  <a:rPr lang="en-US" sz="2800" dirty="0">
                    <a:latin typeface="Helvetica" pitchFamily="2" charset="0"/>
                  </a:rPr>
                  <a:t> completely regular but </a:t>
                </a:r>
                <a:r>
                  <a:rPr lang="en-US" sz="2800" b="1" dirty="0">
                    <a:latin typeface="Helvetica" pitchFamily="2" charset="0"/>
                  </a:rPr>
                  <a:t>not</a:t>
                </a:r>
                <a:r>
                  <a:rPr lang="en-US" sz="2800" dirty="0">
                    <a:latin typeface="Helvetica" pitchFamily="2" charset="0"/>
                  </a:rPr>
                  <a:t> paracompact.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Let G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2</a:t>
                </a:r>
                <a:r>
                  <a:rPr lang="en-US" sz="2800" dirty="0">
                    <a:latin typeface="Helvetica" pitchFamily="2" charset="0"/>
                  </a:rPr>
                  <a:t> act on X by g(</a:t>
                </a:r>
                <a:r>
                  <a:rPr lang="en-US" sz="2800" dirty="0" err="1">
                    <a:latin typeface="Helvetica" pitchFamily="2" charset="0"/>
                  </a:rPr>
                  <a:t>y,h</a:t>
                </a:r>
                <a:r>
                  <a:rPr lang="en-US" sz="2800" dirty="0">
                    <a:latin typeface="Helvetica" pitchFamily="2" charset="0"/>
                  </a:rPr>
                  <a:t>) = (</a:t>
                </a:r>
                <a:r>
                  <a:rPr lang="en-US" sz="2800" dirty="0" err="1">
                    <a:latin typeface="Helvetica" pitchFamily="2" charset="0"/>
                  </a:rPr>
                  <a:t>y,gh</a:t>
                </a:r>
                <a:r>
                  <a:rPr lang="en-US" sz="2800" dirty="0">
                    <a:latin typeface="Helvetica" pitchFamily="2" charset="0"/>
                  </a:rPr>
                  <a:t>).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is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 and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,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G\X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{countable ordinals} is </a:t>
                </a:r>
                <a:r>
                  <a:rPr lang="en-US" sz="2800" b="1" dirty="0">
                    <a:latin typeface="Helvetica" pitchFamily="2" charset="0"/>
                  </a:rPr>
                  <a:t>not</a:t>
                </a:r>
                <a:r>
                  <a:rPr lang="en-US" sz="2800" dirty="0">
                    <a:latin typeface="Helvetica" pitchFamily="2" charset="0"/>
                  </a:rPr>
                  <a:t> paracompact.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does </a:t>
                </a:r>
                <a:r>
                  <a:rPr lang="en-US" sz="2800" b="1" dirty="0">
                    <a:latin typeface="Helvetica" pitchFamily="2" charset="0"/>
                  </a:rPr>
                  <a:t>not</a:t>
                </a:r>
                <a:r>
                  <a:rPr lang="en-US" sz="2800" dirty="0">
                    <a:latin typeface="Helvetica" pitchFamily="2" charset="0"/>
                  </a:rPr>
                  <a:t> satisfy the star-refinement property.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1B3929-D306-F0BF-C8FA-20F09EA68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063746"/>
              </a:xfrm>
              <a:prstGeom prst="rect">
                <a:avLst/>
              </a:prstGeom>
              <a:blipFill>
                <a:blip r:embed="rId2"/>
                <a:stretch>
                  <a:fillRect l="-1145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9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8A3023-F80F-4154-5F02-F5F67147B8A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</a:rPr>
                  <a:t>Note:</a:t>
                </a:r>
                <a:r>
                  <a:rPr lang="en-US" sz="2800" dirty="0">
                    <a:latin typeface="Helvetica" pitchFamily="2" charset="0"/>
                  </a:rPr>
                  <a:t>  X completely regular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and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Conjecture:</a:t>
                </a:r>
                <a:r>
                  <a:rPr lang="en-US" sz="2800" dirty="0">
                    <a:latin typeface="Helvetica" pitchFamily="2" charset="0"/>
                  </a:rPr>
                  <a:t>  X completely regular </a:t>
                </a:r>
                <a:r>
                  <a:rPr lang="en-US" sz="2800" dirty="0" err="1">
                    <a:latin typeface="Helvetica" pitchFamily="2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</a:rPr>
                  <a:t> and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</a:t>
                </a:r>
                <a:r>
                  <a:rPr lang="en-US" sz="2800" dirty="0" err="1"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 G is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.  </a:t>
                </a:r>
                <a:endParaRPr lang="en-US" sz="28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8A3023-F80F-4154-5F02-F5F67147B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246769"/>
              </a:xfrm>
              <a:prstGeom prst="rect">
                <a:avLst/>
              </a:prstGeom>
              <a:blipFill>
                <a:blip r:embed="rId2"/>
                <a:stretch>
                  <a:fillRect l="-1145" t="-3371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3B8F764-D19F-0876-C0EF-1F4E6EAC6EE8}"/>
              </a:ext>
            </a:extLst>
          </p:cNvPr>
          <p:cNvSpPr/>
          <p:nvPr/>
        </p:nvSpPr>
        <p:spPr>
          <a:xfrm>
            <a:off x="2625969" y="1746738"/>
            <a:ext cx="3036277" cy="50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14EBA3-869D-434D-BC43-FF6C5F524D0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284132" cy="627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An example showing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equiregular</a:t>
                </a:r>
                <a:r>
                  <a:rPr lang="en-US" sz="2800" dirty="0">
                    <a:solidFill>
                      <a:srgbClr val="FF000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 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nearly proper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X = { 0, 1, 2,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800" b="1" dirty="0">
                    <a:latin typeface="Helvetica" pitchFamily="2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} with the discrete metric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is a locally compact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-compact non-compact metrizable space.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G =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(X).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G-invariant.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is singly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is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Helvetica" pitchFamily="2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For n ≥ 1, define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by: 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(1) = n, 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(n) = 1  and  </a:t>
                </a:r>
                <a:r>
                  <a:rPr lang="en-US" sz="2800" dirty="0" err="1">
                    <a:latin typeface="Helvetica" pitchFamily="2" charset="0"/>
                  </a:rPr>
                  <a:t>g</a:t>
                </a:r>
                <a:r>
                  <a:rPr lang="en-US" sz="2800" baseline="-25000" dirty="0" err="1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(k) = k  for 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{1,n}.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Let C = {0,1}.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n ≥ 1, 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(C)  and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baseline="-25000" dirty="0">
                    <a:latin typeface="Helvetica" pitchFamily="2" charset="0"/>
                  </a:rPr>
                  <a:t>n ≥ 1</a:t>
                </a:r>
                <a:r>
                  <a:rPr lang="en-US" sz="2800" dirty="0">
                    <a:latin typeface="Helvetica" pitchFamily="2" charset="0"/>
                  </a:rPr>
                  <a:t>g</a:t>
                </a:r>
                <a:r>
                  <a:rPr lang="en-US" sz="2800" baseline="-25000" dirty="0">
                    <a:latin typeface="Helvetica" pitchFamily="2" charset="0"/>
                  </a:rPr>
                  <a:t>n</a:t>
                </a:r>
                <a:r>
                  <a:rPr lang="en-US" sz="2800" dirty="0">
                    <a:latin typeface="Helvetica" pitchFamily="2" charset="0"/>
                  </a:rPr>
                  <a:t>(C) = X.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not nearly proper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is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 but 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not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nearly proper</a:t>
                </a:r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Also G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singly metrizable</a:t>
                </a:r>
                <a:r>
                  <a:rPr lang="en-US" sz="2800" dirty="0">
                    <a:solidFill>
                      <a:srgbClr val="7030A0"/>
                    </a:solidFill>
                    <a:latin typeface="Helvetica" pitchFamily="2" charset="0"/>
                  </a:rPr>
                  <a:t> but </a:t>
                </a:r>
                <a:r>
                  <a:rPr lang="en-US" sz="2800" b="1" dirty="0">
                    <a:solidFill>
                      <a:srgbClr val="FF0000"/>
                    </a:solidFill>
                    <a:latin typeface="Helvetica" pitchFamily="2" charset="0"/>
                  </a:rPr>
                  <a:t>not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</a:rPr>
                  <a:t> properly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14EBA3-869D-434D-BC43-FF6C5F524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84132" cy="6277744"/>
              </a:xfrm>
              <a:prstGeom prst="rect">
                <a:avLst/>
              </a:prstGeom>
              <a:blipFill>
                <a:blip r:embed="rId2"/>
                <a:stretch>
                  <a:fillRect l="-1136" t="-1212" r="-103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30556E-5DD0-87D3-55A7-1A843E783222}"/>
              </a:ext>
            </a:extLst>
          </p:cNvPr>
          <p:cNvCxnSpPr>
            <a:cxnSpLocks/>
          </p:cNvCxnSpPr>
          <p:nvPr/>
        </p:nvCxnSpPr>
        <p:spPr>
          <a:xfrm flipH="1">
            <a:off x="5999528" y="112784"/>
            <a:ext cx="92735" cy="30220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37D75B3-2CEC-5D6A-BCCD-D3889E6F2EF0}"/>
              </a:ext>
            </a:extLst>
          </p:cNvPr>
          <p:cNvSpPr/>
          <p:nvPr/>
        </p:nvSpPr>
        <p:spPr>
          <a:xfrm>
            <a:off x="3209365" y="1846730"/>
            <a:ext cx="3137647" cy="55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E8E007-C7DE-6CBA-5389-F41D713CCD7D}"/>
              </a:ext>
            </a:extLst>
          </p:cNvPr>
          <p:cNvSpPr/>
          <p:nvPr/>
        </p:nvSpPr>
        <p:spPr>
          <a:xfrm>
            <a:off x="4500285" y="2492192"/>
            <a:ext cx="3137647" cy="55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3C308-D222-4E30-6A87-8D3A00DE4452}"/>
              </a:ext>
            </a:extLst>
          </p:cNvPr>
          <p:cNvSpPr/>
          <p:nvPr/>
        </p:nvSpPr>
        <p:spPr>
          <a:xfrm>
            <a:off x="2312897" y="3747249"/>
            <a:ext cx="7422774" cy="55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709B68-2D25-81AB-F708-C0ADF2DD3C71}"/>
                  </a:ext>
                </a:extLst>
              </p:cNvPr>
              <p:cNvSpPr txBox="1"/>
              <p:nvPr/>
            </p:nvSpPr>
            <p:spPr>
              <a:xfrm>
                <a:off x="0" y="5921"/>
                <a:ext cx="12192000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Question:</a:t>
                </a:r>
                <a:r>
                  <a:rPr lang="en-US" sz="2800" dirty="0">
                    <a:solidFill>
                      <a:schemeClr val="accent2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a </a:t>
                </a:r>
                <a:r>
                  <a:rPr lang="en-US" sz="2800" b="1" dirty="0">
                    <a:solidFill>
                      <a:srgbClr val="E653E3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non-separable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space,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and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G\X is a paracompact space, then does: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singly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Alternatively: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Does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b="1" dirty="0">
                    <a:solidFill>
                      <a:srgbClr val="E653E3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non-separable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space X and a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that G\X is paracompact, 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every G-invariant gauge structure on X is </a:t>
                </a:r>
                <a:r>
                  <a:rPr lang="en-US" sz="2800" b="1" dirty="0">
                    <a:solidFill>
                      <a:srgbClr val="7030A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uncountable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709B68-2D25-81AB-F708-C0ADF2DD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21"/>
                <a:ext cx="12192000" cy="4401205"/>
              </a:xfrm>
              <a:prstGeom prst="rect">
                <a:avLst/>
              </a:prstGeom>
              <a:blipFill>
                <a:blip r:embed="rId2"/>
                <a:stretch>
                  <a:fillRect l="-1145" t="-1437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0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CA1D4-82C0-86A6-38A5-151C0896BDD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693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itchFamily="2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gauge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</a:rPr>
                  <a:t>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cl(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m:rPr>
                        <m:sty m:val="p"/>
                      </m:rPr>
                      <a:rPr lang="en-US" sz="2800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  <a:r>
                  <a:rPr lang="en-US" sz="2800" dirty="0">
                    <a:latin typeface="Helvetica" pitchFamily="2" charset="0"/>
                  </a:rPr>
                  <a:t> is compact for all x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&gt;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 gauge structure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every element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𝒫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is proper.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A gauge space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</a:t>
                </a:r>
                <a:r>
                  <a:rPr lang="en-US" sz="2800" dirty="0">
                    <a:latin typeface="Helvetica" pitchFamily="2" charset="0"/>
                  </a:rPr>
                  <a:t> if it has a proper gauge structure</a:t>
                </a:r>
                <a:r>
                  <a:rPr lang="en-US" sz="2800" i="1" dirty="0">
                    <a:latin typeface="Helvetica" pitchFamily="2" charset="0"/>
                  </a:rPr>
                  <a:t>.</a:t>
                </a:r>
              </a:p>
              <a:p>
                <a:endParaRPr lang="en-US" sz="2800" i="1" dirty="0">
                  <a:latin typeface="Helvetica" pitchFamily="2" charset="0"/>
                </a:endParaRPr>
              </a:p>
              <a:p>
                <a:r>
                  <a:rPr lang="en-US" sz="2800" dirty="0">
                    <a:latin typeface="Helvetica" pitchFamily="2" charset="0"/>
                  </a:rPr>
                  <a:t>Let 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(X). </a:t>
                </a:r>
                <a:endParaRPr lang="en-US" sz="2800" b="1" dirty="0">
                  <a:solidFill>
                    <a:srgbClr val="00B050"/>
                  </a:solidFill>
                  <a:latin typeface="Helvetica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G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properly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 if X has a G-invariant proper gauge structure.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</a:rPr>
                  <a:t>G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</a:rPr>
                  <a:t>singly properly </a:t>
                </a:r>
                <a:r>
                  <a:rPr lang="en-US" sz="2800" i="1" dirty="0" err="1">
                    <a:solidFill>
                      <a:srgbClr val="00B050"/>
                    </a:solidFill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 if X has a one-element G-invariant proper </a:t>
                </a:r>
              </a:p>
              <a:p>
                <a:r>
                  <a:rPr lang="en-US" sz="2800" dirty="0">
                    <a:latin typeface="Helvetica" pitchFamily="2" charset="0"/>
                  </a:rPr>
                  <a:t>gauge structure. </a:t>
                </a:r>
              </a:p>
              <a:p>
                <a:endParaRPr lang="en-US" sz="2800" dirty="0">
                  <a:latin typeface="Helvetica" pitchFamily="2" charset="0"/>
                </a:endParaRPr>
              </a:p>
              <a:p>
                <a:r>
                  <a:rPr lang="en-US" sz="2800" b="1" dirty="0">
                    <a:solidFill>
                      <a:schemeClr val="accent2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Question: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What properties of </a:t>
                </a:r>
                <a:r>
                  <a:rPr lang="en-US" sz="2800" dirty="0">
                    <a:latin typeface="Helvetica" pitchFamily="2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</a:rPr>
                  <a:t>(X) make G properly </a:t>
                </a:r>
                <a:r>
                  <a:rPr lang="en-US" sz="2800" dirty="0" err="1">
                    <a:latin typeface="Helvetica" pitchFamily="2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</a:rPr>
                  <a:t>?</a:t>
                </a:r>
                <a:endParaRPr lang="en-US" sz="2800" dirty="0">
                  <a:latin typeface="Helvetica" pitchFamily="2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CA1D4-82C0-86A6-38A5-151C0896B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693866"/>
              </a:xfrm>
              <a:prstGeom prst="rect">
                <a:avLst/>
              </a:prstGeom>
              <a:blipFill>
                <a:blip r:embed="rId2"/>
                <a:stretch>
                  <a:fillRect l="-1145" t="-1336" r="-624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6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436C8D-AB32-51C6-B43D-CE6F55017CA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Helvetica" pitchFamily="2" charset="0"/>
                    <a:cs typeface="Times New Roman" panose="02020603050405020304" pitchFamily="18" charset="0"/>
                  </a:rPr>
                  <a:t>G &lt; </a:t>
                </a:r>
                <a:r>
                  <a:rPr lang="en-US" sz="2800" dirty="0" err="1">
                    <a:latin typeface="Helvetica" pitchFamily="2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cs typeface="Times New Roman" panose="02020603050405020304" pitchFamily="18" charset="0"/>
                  </a:rPr>
                  <a:t>(X) is </a:t>
                </a:r>
                <a:r>
                  <a:rPr lang="en-US" sz="2800" i="1" dirty="0">
                    <a:solidFill>
                      <a:srgbClr val="00B050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nearly proper</a:t>
                </a:r>
                <a:r>
                  <a:rPr lang="en-US" sz="2800" dirty="0">
                    <a:solidFill>
                      <a:srgbClr val="00B050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Helvetica" pitchFamily="2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compact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X, 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{ g(A) : 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G and g(A)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B ≠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latin typeface="Helvetica" pitchFamily="2" charset="0"/>
                  </a:rPr>
                  <a:t> } has compact closure.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436C8D-AB32-51C6-B43D-CE6F55017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169551"/>
              </a:xfrm>
              <a:prstGeom prst="rect">
                <a:avLst/>
              </a:prstGeom>
              <a:blipFill>
                <a:blip r:embed="rId2"/>
                <a:stretch>
                  <a:fillRect l="-114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0E8F2DA-1572-D9FD-11E6-E812BB4D3320}"/>
              </a:ext>
            </a:extLst>
          </p:cNvPr>
          <p:cNvSpPr/>
          <p:nvPr/>
        </p:nvSpPr>
        <p:spPr>
          <a:xfrm>
            <a:off x="1743456" y="1931526"/>
            <a:ext cx="707136" cy="149961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4F1BCC-11C4-EB55-F2A6-C50EB079FC3C}"/>
              </a:ext>
            </a:extLst>
          </p:cNvPr>
          <p:cNvSpPr/>
          <p:nvPr/>
        </p:nvSpPr>
        <p:spPr>
          <a:xfrm>
            <a:off x="5425440" y="2346054"/>
            <a:ext cx="2194560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808D8-8DE8-DAE4-8662-948A1A084657}"/>
              </a:ext>
            </a:extLst>
          </p:cNvPr>
          <p:cNvSpPr txBox="1"/>
          <p:nvPr/>
        </p:nvSpPr>
        <p:spPr>
          <a:xfrm>
            <a:off x="1365504" y="261427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Helvetica" pitchFamily="2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7A0CB-12EC-399A-DC32-2ABA307E6283}"/>
              </a:ext>
            </a:extLst>
          </p:cNvPr>
          <p:cNvSpPr txBox="1"/>
          <p:nvPr/>
        </p:nvSpPr>
        <p:spPr>
          <a:xfrm>
            <a:off x="5084064" y="27118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153EAF-FF06-8CA8-EC6D-36491592F06E}"/>
              </a:ext>
            </a:extLst>
          </p:cNvPr>
          <p:cNvSpPr/>
          <p:nvPr/>
        </p:nvSpPr>
        <p:spPr>
          <a:xfrm>
            <a:off x="5507578" y="1641266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3BEE3-AB8F-C63F-ACA6-68A5A910D56E}"/>
              </a:ext>
            </a:extLst>
          </p:cNvPr>
          <p:cNvSpPr txBox="1"/>
          <p:nvPr/>
        </p:nvSpPr>
        <p:spPr>
          <a:xfrm>
            <a:off x="4754880" y="1663302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Helvetica" pitchFamily="2" charset="0"/>
              </a:rPr>
              <a:t>g(A)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765838-C803-A381-F10F-2DC4FE39E39E}"/>
              </a:ext>
            </a:extLst>
          </p:cNvPr>
          <p:cNvSpPr/>
          <p:nvPr/>
        </p:nvSpPr>
        <p:spPr>
          <a:xfrm>
            <a:off x="6251290" y="2470322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4DB7B-CF7C-6C1D-D113-6E0D00F28FE7}"/>
              </a:ext>
            </a:extLst>
          </p:cNvPr>
          <p:cNvSpPr txBox="1"/>
          <p:nvPr/>
        </p:nvSpPr>
        <p:spPr>
          <a:xfrm>
            <a:off x="6028944" y="3753711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Helvetica" pitchFamily="2" charset="0"/>
              </a:rPr>
              <a:t>g</a:t>
            </a:r>
            <a:r>
              <a:rPr lang="en-US" sz="2800" dirty="0">
                <a:solidFill>
                  <a:schemeClr val="accent2"/>
                </a:solidFill>
                <a:latin typeface="Symbol" pitchFamily="2" charset="2"/>
                <a:sym typeface="Symbol" pitchFamily="2" charset="2"/>
              </a:rPr>
              <a:t></a:t>
            </a:r>
            <a:r>
              <a:rPr lang="en-US" sz="2800" dirty="0">
                <a:solidFill>
                  <a:schemeClr val="accent2"/>
                </a:solidFill>
                <a:latin typeface="Helvetica" pitchFamily="2" charset="0"/>
              </a:rPr>
              <a:t>(A)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728276-4B54-1437-3EC3-E8AB10F184F4}"/>
              </a:ext>
            </a:extLst>
          </p:cNvPr>
          <p:cNvSpPr/>
          <p:nvPr/>
        </p:nvSpPr>
        <p:spPr>
          <a:xfrm>
            <a:off x="6824314" y="1616882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4655E-B72C-0F29-812C-D9CF260E6E97}"/>
              </a:ext>
            </a:extLst>
          </p:cNvPr>
          <p:cNvSpPr txBox="1"/>
          <p:nvPr/>
        </p:nvSpPr>
        <p:spPr>
          <a:xfrm>
            <a:off x="7412736" y="170195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Helvetica" pitchFamily="2" charset="0"/>
              </a:rPr>
              <a:t>g</a:t>
            </a:r>
            <a:r>
              <a:rPr lang="en-US" sz="2800" dirty="0">
                <a:solidFill>
                  <a:schemeClr val="accent2"/>
                </a:solidFill>
                <a:latin typeface="Symbol" pitchFamily="2" charset="2"/>
                <a:sym typeface="Symbol" pitchFamily="2" charset="2"/>
              </a:rPr>
              <a:t></a:t>
            </a:r>
            <a:r>
              <a:rPr lang="en-US" sz="2800" dirty="0">
                <a:solidFill>
                  <a:schemeClr val="accent2"/>
                </a:solidFill>
                <a:latin typeface="Helvetica" pitchFamily="2" charset="0"/>
              </a:rPr>
              <a:t>(A)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92BCCE-C48B-66EB-A1C3-A9D245A1C835}"/>
              </a:ext>
            </a:extLst>
          </p:cNvPr>
          <p:cNvSpPr/>
          <p:nvPr/>
        </p:nvSpPr>
        <p:spPr>
          <a:xfrm>
            <a:off x="5983066" y="1568114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C4C4C3-5EC8-5446-3FD3-B4C976FF275E}"/>
              </a:ext>
            </a:extLst>
          </p:cNvPr>
          <p:cNvSpPr/>
          <p:nvPr/>
        </p:nvSpPr>
        <p:spPr>
          <a:xfrm>
            <a:off x="7177882" y="2311826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A96160-9937-AF62-DAE2-5CBB3D755641}"/>
              </a:ext>
            </a:extLst>
          </p:cNvPr>
          <p:cNvSpPr/>
          <p:nvPr/>
        </p:nvSpPr>
        <p:spPr>
          <a:xfrm>
            <a:off x="5288122" y="2263058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196D16-7680-F6EC-2520-F7578B7B7714}"/>
              </a:ext>
            </a:extLst>
          </p:cNvPr>
          <p:cNvSpPr/>
          <p:nvPr/>
        </p:nvSpPr>
        <p:spPr>
          <a:xfrm>
            <a:off x="6702394" y="2567858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3166D4-44AD-809B-63F2-38CA9DF9DDB1}"/>
              </a:ext>
            </a:extLst>
          </p:cNvPr>
          <p:cNvSpPr/>
          <p:nvPr/>
        </p:nvSpPr>
        <p:spPr>
          <a:xfrm>
            <a:off x="6446362" y="1494962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376221-1BB2-7868-4401-E9A4478C89EE}"/>
              </a:ext>
            </a:extLst>
          </p:cNvPr>
          <p:cNvSpPr/>
          <p:nvPr/>
        </p:nvSpPr>
        <p:spPr>
          <a:xfrm>
            <a:off x="5775802" y="2421554"/>
            <a:ext cx="588422" cy="13321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1155DB8-115C-E9D1-F305-2E0C3209A481}"/>
              </a:ext>
            </a:extLst>
          </p:cNvPr>
          <p:cNvSpPr/>
          <p:nvPr/>
        </p:nvSpPr>
        <p:spPr>
          <a:xfrm>
            <a:off x="8590920" y="1494962"/>
            <a:ext cx="410308" cy="2405053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7BBA27-413E-0CB3-2489-1B4239202D43}"/>
              </a:ext>
            </a:extLst>
          </p:cNvPr>
          <p:cNvSpPr txBox="1"/>
          <p:nvPr/>
        </p:nvSpPr>
        <p:spPr>
          <a:xfrm>
            <a:off x="9048431" y="241972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Helvetica" pitchFamily="2" charset="0"/>
              </a:rPr>
              <a:t>compact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8A4917-0761-CA8B-08B6-5AC8602E6359}"/>
                  </a:ext>
                </a:extLst>
              </p:cNvPr>
              <p:cNvSpPr txBox="1"/>
              <p:nvPr/>
            </p:nvSpPr>
            <p:spPr>
              <a:xfrm>
                <a:off x="8752" y="4966259"/>
                <a:ext cx="12101187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Proper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Isometrization</a:t>
                </a:r>
                <a:r>
                  <a:rPr lang="en-US" sz="2800" b="1" dirty="0">
                    <a:solidFill>
                      <a:srgbClr val="00B0F0"/>
                    </a:solidFill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Theorem: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is locally compact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compact</m:t>
                    </m:r>
                    <m:r>
                      <m:rPr>
                        <m:nor/>
                      </m:rPr>
                      <a:rPr lang="en-US" sz="2800" b="0" i="0" smtClean="0">
                        <a:latin typeface="Helvetica" pitchFamily="2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Hausdorff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G &lt;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Homeo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(X), then: </a:t>
                </a:r>
              </a:p>
              <a:p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 is properly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isometrizable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is </a:t>
                </a:r>
                <a:r>
                  <a:rPr lang="en-US" sz="2800" dirty="0" err="1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equiregular</a:t>
                </a:r>
                <a:r>
                  <a:rPr lang="en-US" sz="2800" dirty="0">
                    <a:latin typeface="Helvetica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nearly proper.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8A4917-0761-CA8B-08B6-5AC8602E6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" y="4966259"/>
                <a:ext cx="12101187" cy="1384995"/>
              </a:xfrm>
              <a:prstGeom prst="rect">
                <a:avLst/>
              </a:prstGeom>
              <a:blipFill>
                <a:blip r:embed="rId3"/>
                <a:stretch>
                  <a:fillRect l="-1048" t="-545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9184</TotalTime>
  <Words>8007</Words>
  <Application>Microsoft Macintosh PowerPoint</Application>
  <PresentationFormat>Widescreen</PresentationFormat>
  <Paragraphs>594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Fredric D Ancel</dc:creator>
  <cp:lastModifiedBy>Fredric D Ancel</cp:lastModifiedBy>
  <cp:revision>815</cp:revision>
  <cp:lastPrinted>2021-04-16T02:32:50Z</cp:lastPrinted>
  <dcterms:created xsi:type="dcterms:W3CDTF">2019-05-27T17:25:04Z</dcterms:created>
  <dcterms:modified xsi:type="dcterms:W3CDTF">2022-05-02T22:22:01Z</dcterms:modified>
</cp:coreProperties>
</file>