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5"/>
  </p:notesMasterIdLst>
  <p:sldIdLst>
    <p:sldId id="514" r:id="rId2"/>
    <p:sldId id="614" r:id="rId3"/>
    <p:sldId id="516" r:id="rId4"/>
    <p:sldId id="570" r:id="rId5"/>
    <p:sldId id="571" r:id="rId6"/>
    <p:sldId id="609" r:id="rId7"/>
    <p:sldId id="610" r:id="rId8"/>
    <p:sldId id="758" r:id="rId9"/>
    <p:sldId id="759" r:id="rId10"/>
    <p:sldId id="760" r:id="rId11"/>
    <p:sldId id="761" r:id="rId12"/>
    <p:sldId id="575" r:id="rId13"/>
    <p:sldId id="611" r:id="rId14"/>
    <p:sldId id="741" r:id="rId15"/>
    <p:sldId id="762" r:id="rId16"/>
    <p:sldId id="746" r:id="rId17"/>
    <p:sldId id="743" r:id="rId18"/>
    <p:sldId id="577" r:id="rId19"/>
    <p:sldId id="726" r:id="rId20"/>
    <p:sldId id="763" r:id="rId21"/>
    <p:sldId id="764" r:id="rId22"/>
    <p:sldId id="580" r:id="rId23"/>
    <p:sldId id="727" r:id="rId24"/>
    <p:sldId id="728" r:id="rId25"/>
    <p:sldId id="729" r:id="rId26"/>
    <p:sldId id="730" r:id="rId27"/>
    <p:sldId id="731" r:id="rId28"/>
    <p:sldId id="732" r:id="rId29"/>
    <p:sldId id="733" r:id="rId30"/>
    <p:sldId id="754" r:id="rId31"/>
    <p:sldId id="734" r:id="rId32"/>
    <p:sldId id="735" r:id="rId33"/>
    <p:sldId id="736" r:id="rId34"/>
    <p:sldId id="737" r:id="rId35"/>
    <p:sldId id="738" r:id="rId36"/>
    <p:sldId id="757" r:id="rId37"/>
    <p:sldId id="722" r:id="rId38"/>
    <p:sldId id="723" r:id="rId39"/>
    <p:sldId id="740" r:id="rId40"/>
    <p:sldId id="370" r:id="rId41"/>
    <p:sldId id="725" r:id="rId42"/>
    <p:sldId id="626" r:id="rId43"/>
    <p:sldId id="753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C89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5649"/>
  </p:normalViewPr>
  <p:slideViewPr>
    <p:cSldViewPr snapToGrid="0">
      <p:cViewPr>
        <p:scale>
          <a:sx n="95" d="100"/>
          <a:sy n="95" d="100"/>
        </p:scale>
        <p:origin x="912" y="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26797-CC00-441E-AEF8-F8F4C70801EF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F5A21-D611-4281-AE41-65A256FA2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3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6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5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80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32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82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26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CC15-7E98-4B3F-94ED-08B490E2D77C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55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E147-B1C7-4663-AA9C-222F61F2A449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A95-4374-4264-A5A3-D948EA8BC6B0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45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7801-76A6-48CA-8C17-F7897DACF292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20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09C9-1845-4306-A0F3-42E5659E737F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41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525-9477-455D-9E40-268075E032FF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2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1F7-1464-4031-9479-4C95EE9681F5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7F68-247B-4025-8A0D-7FD96033AC24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8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3D9-9768-4A58-B795-37D8CA064633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7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51AB-E85F-42F1-872C-D9C5DF73069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9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E9E0-108A-4515-8037-62AC453609F0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14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71C5-D2CC-4F7D-B0EA-6EAA99849BB3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81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file://localhost/Users/macbook/Desktop/&#1057;&#1077;&#1084;&#1080;&#1085;&#1072;&#1088;%20&#1043;&#1072;&#1089;&#1085;&#1080;&#1082;&#1086;&#1074;&#1072;/KFP_Final2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ownloads\KFP_Final2.mp4" TargetMode="External"/><Relationship Id="rId4" Type="http://schemas.openxmlformats.org/officeDocument/2006/relationships/image" Target="../media/image2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obdx.gks.ru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image" Target="../media/image214.png"/><Relationship Id="rId21" Type="http://schemas.openxmlformats.org/officeDocument/2006/relationships/image" Target="../media/image232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7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19" Type="http://schemas.openxmlformats.org/officeDocument/2006/relationships/image" Target="../media/image230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2133" y="1936428"/>
            <a:ext cx="756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Анализ спроса на потребительский</a:t>
            </a:r>
            <a:r>
              <a:rPr kumimoji="0" lang="en-GB" sz="3200" b="1" i="0" u="none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кредит</a:t>
            </a:r>
            <a:r>
              <a:rPr lang="ru-RU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России в условиях санкций</a:t>
            </a:r>
            <a:endParaRPr kumimoji="0" lang="ru-RU" sz="3200" b="1" i="0" u="none" strike="noStrike" kern="120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1668" y="5126996"/>
            <a:ext cx="407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Н.В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Трусов,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А.А.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Шананин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287" y="6152291"/>
            <a:ext cx="75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kumimoji="0" lang="ru-RU" sz="2400" b="1" i="0" u="none" strike="noStrike" kern="1200" cap="none" spc="0" normalizeH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2022, МФТИ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5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Синтез оптимального управления при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 →∞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578" y="991467"/>
            <a:ext cx="1093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 поведения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сочетание режимов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и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сбережения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Пусть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уравнение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309" y="1004322"/>
            <a:ext cx="1790174" cy="372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3508" y="895086"/>
            <a:ext cx="1418492" cy="524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6265" y="1425358"/>
            <a:ext cx="7989675" cy="71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5129" y="2217208"/>
            <a:ext cx="1070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имеет два положительных корня        Определим через                      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минимальное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решение.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                то уравнение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9935" y="2263114"/>
            <a:ext cx="419100" cy="295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6778" y="2254234"/>
            <a:ext cx="2295525" cy="295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8289" y="2503503"/>
            <a:ext cx="800507" cy="4684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8900" y="2974018"/>
            <a:ext cx="9377366" cy="7901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5129" y="3709298"/>
            <a:ext cx="1070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имеет два положительных корня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Определим через                      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максимальное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решение.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54641" y="3754054"/>
            <a:ext cx="390525" cy="314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2539" y="3749293"/>
            <a:ext cx="2266950" cy="323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5129" y="4394265"/>
            <a:ext cx="69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Синтез оптимального управления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681" y="5096287"/>
            <a:ext cx="1093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 поведения 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сочетание режимов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и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сбережения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синтез оптимального управления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0187" y="5130757"/>
            <a:ext cx="2409825" cy="3238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55349" y="4016001"/>
            <a:ext cx="6874983" cy="11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6834" y="5736566"/>
            <a:ext cx="6856562" cy="112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10/40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059" y="989556"/>
            <a:ext cx="11403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6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заимствования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оптимального управления</a:t>
            </a:r>
          </a:p>
          <a:p>
            <a:pPr lvl="0"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416" y="989556"/>
            <a:ext cx="3510973" cy="38953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799" y="1614091"/>
            <a:ext cx="4680528" cy="704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060" y="2887629"/>
            <a:ext cx="1043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заимствования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оптимального управления</a:t>
            </a:r>
          </a:p>
          <a:p>
            <a:pPr lvl="0"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415" y="2887629"/>
            <a:ext cx="3510973" cy="35445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413" y="3533961"/>
            <a:ext cx="3241388" cy="726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Синтез оптимального управления при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 →∞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11/40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6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Поведение репрезентативного домашнего хозяйства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2290" y="1039660"/>
            <a:ext cx="316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 Коши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290" y="1408992"/>
            <a:ext cx="8162925" cy="137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2290" y="2852645"/>
            <a:ext cx="104775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0040" y="2852645"/>
            <a:ext cx="5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2290" y="3382027"/>
            <a:ext cx="10828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решения задачи Коши определяется динамика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финансового состояния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домашнего хозяйства         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потребительских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расходов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задолженности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потребительскому кредиту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сбережений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форме депозитов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03570" y="3439658"/>
            <a:ext cx="409575" cy="295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4104" y="3873098"/>
            <a:ext cx="3505200" cy="533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9665" y="4485793"/>
            <a:ext cx="4991100" cy="361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3840" y="5118077"/>
            <a:ext cx="5067300" cy="295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8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Использование модели репрезентативного домашнего хозяйства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8226" y="1192695"/>
            <a:ext cx="986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ru-RU" sz="2000" u="sng" dirty="0">
                <a:latin typeface="Times New Roman" charset="0"/>
                <a:ea typeface="Times New Roman" charset="0"/>
                <a:cs typeface="Times New Roman" charset="0"/>
              </a:rPr>
              <a:t>Идентификация </a:t>
            </a:r>
            <a:r>
              <a:rPr lang="ru-RU" sz="2000" u="sng" dirty="0" smtClean="0">
                <a:latin typeface="Times New Roman" charset="0"/>
                <a:ea typeface="Times New Roman" charset="0"/>
                <a:cs typeface="Times New Roman" charset="0"/>
              </a:rPr>
              <a:t>модели (определение поведенческих параметров                                   )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113722" y="193516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22" y="1935169"/>
                <a:ext cx="234038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62134" y="1743560"/>
            <a:ext cx="747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Используя исторические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данные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подбираем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экономические характеристики			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так, чтобы воспроизводить исторические данные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задолженности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 потреблению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 депозитам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8225" y="3248221"/>
            <a:ext cx="284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ru-RU" sz="2000" u="sng" dirty="0">
                <a:latin typeface="Times New Roman" charset="0"/>
                <a:ea typeface="Times New Roman" charset="0"/>
                <a:cs typeface="Times New Roman" charset="0"/>
              </a:rPr>
              <a:t>Верификация </a:t>
            </a:r>
            <a:r>
              <a:rPr lang="ru-RU" sz="2000" u="sng" dirty="0" smtClean="0">
                <a:latin typeface="Times New Roman" charset="0"/>
                <a:ea typeface="Times New Roman" charset="0"/>
                <a:cs typeface="Times New Roman" charset="0"/>
              </a:rPr>
              <a:t>модели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108565" y="4050792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565" y="4050792"/>
                <a:ext cx="234038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95375" y="3728878"/>
            <a:ext cx="9375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Используя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поведенческие параметры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 задавая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сопоставляем вычисленные по модели показатели                             с их историческими </a:t>
            </a:r>
          </a:p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значениями на проверочном интервале времени.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8225" y="4885209"/>
            <a:ext cx="1247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ru-RU" sz="2000" u="sng" dirty="0" smtClean="0">
                <a:latin typeface="Times New Roman" charset="0"/>
                <a:ea typeface="Times New Roman" charset="0"/>
                <a:cs typeface="Times New Roman" charset="0"/>
              </a:rPr>
              <a:t>Анализ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2115420" y="5570312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20" y="5570312"/>
                <a:ext cx="234038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62579" y="6068739"/>
            <a:ext cx="855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Анализ исследования динамики выходных переменных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2115420" y="6093864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20" y="6093864"/>
                <a:ext cx="234038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50314" y="5479168"/>
            <a:ext cx="938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Изучение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сценариев,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описывающие существенные события, происходящие на макроуровне: 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задание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входных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параметров                                      . 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9074" y="2068186"/>
            <a:ext cx="2033752" cy="277587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636" y="1800614"/>
            <a:ext cx="2129692" cy="285803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437" y="3774886"/>
            <a:ext cx="2033752" cy="277587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016" y="3776797"/>
            <a:ext cx="2129692" cy="285803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3522" y="2335686"/>
            <a:ext cx="502987" cy="301792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8831" y="2612219"/>
            <a:ext cx="575894" cy="339366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036" y="2609110"/>
            <a:ext cx="588402" cy="353041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7684" y="1217664"/>
            <a:ext cx="2033752" cy="277587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6411" y="5802333"/>
            <a:ext cx="2129692" cy="285803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1023" y="6125680"/>
            <a:ext cx="1645486" cy="35326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6103" y="4050792"/>
            <a:ext cx="1524000" cy="3156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6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679" y="53962"/>
            <a:ext cx="118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Моделирование процентной ставки по потребительскому кредиту. </a:t>
            </a:r>
            <a:r>
              <a:rPr lang="ru-RU" sz="2400" dirty="0" err="1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Аннуитетный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платёж.</a:t>
            </a:r>
          </a:p>
          <a:p>
            <a:pPr algn="ctr">
              <a:defRPr/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Учёт риска невозврата кредита.</a:t>
            </a:r>
          </a:p>
          <a:p>
            <a:pPr lvl="0" algn="ctr"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825500"/>
            <a:ext cx="11264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Пусть      - месячная ставка по вновь выдаваемому кредиту,      - срок кредита (мес.),               - спрос на кредит,     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      - платёж по кредиту.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З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адолженность по кредиту: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                  . </a:t>
            </a: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b="1" dirty="0" err="1" smtClean="0">
                <a:latin typeface="Times New Roman" charset="0"/>
                <a:ea typeface="Times New Roman" charset="0"/>
                <a:cs typeface="Times New Roman" charset="0"/>
              </a:rPr>
              <a:t>Аннуитетный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платёж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вычисляется из формулы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      ,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откуда </a:t>
            </a:r>
            <a:endParaRPr lang="ru-RU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900" y="877332"/>
            <a:ext cx="304800" cy="3175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240" y="834730"/>
            <a:ext cx="266700" cy="3302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150" y="852180"/>
            <a:ext cx="787400" cy="3683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909" y="1206987"/>
            <a:ext cx="292100" cy="2413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1861" y="1254291"/>
            <a:ext cx="1091557" cy="57591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279" y="1726503"/>
            <a:ext cx="2704445" cy="783317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7553" y="1840228"/>
            <a:ext cx="2145645" cy="6034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32325" y="2443691"/>
            <a:ext cx="10301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Пусть      - коэффициент дисконтирования денежных потоков (стоимость денег для банка).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900" y="2482823"/>
            <a:ext cx="317500" cy="33020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510" y="2774923"/>
            <a:ext cx="7747990" cy="9548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2243" y="3876367"/>
            <a:ext cx="109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Доходы       являются стохастическим процессом и описываются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СДУ                                                                   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7338" y="3923171"/>
            <a:ext cx="267368" cy="275723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8342" y="3839299"/>
            <a:ext cx="2438400" cy="406400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0696" y="3876367"/>
            <a:ext cx="1117600" cy="3937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0987" y="4674175"/>
            <a:ext cx="1136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Пусть      - момент остановки платежей,     - минимальное потребление.</a:t>
            </a: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Процентная ставка по кредитам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определяется как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882" y="4780802"/>
            <a:ext cx="203200" cy="215900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717" y="4769910"/>
            <a:ext cx="228600" cy="279400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206" y="4578440"/>
            <a:ext cx="3797300" cy="5715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9487553" y="526400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0188" y="5049310"/>
            <a:ext cx="3947365" cy="8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0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9824" y="0"/>
            <a:ext cx="9031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Моделирование процентной ставки по потребительскому кредиту</a:t>
            </a:r>
            <a:r>
              <a:rPr lang="ru-RU" sz="240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Учёт риска невозврата кредита.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761" y="1254291"/>
            <a:ext cx="343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Введём следующие обозначения</a:t>
            </a:r>
            <a:r>
              <a:rPr lang="ru-RU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794" y="1623623"/>
            <a:ext cx="2032000" cy="5461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559" y="2203821"/>
            <a:ext cx="6562912" cy="75852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106" y="3148853"/>
            <a:ext cx="2654300" cy="52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9785" y="4335173"/>
            <a:ext cx="84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Тогда: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333" y="4278539"/>
            <a:ext cx="2311400" cy="48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15/40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45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0109" y="44140"/>
            <a:ext cx="12568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Моделирование процентной ставки по потребительскому кредиту</a:t>
            </a:r>
            <a:r>
              <a:rPr lang="ru-RU" sz="240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Формула Фейнмана-</a:t>
            </a:r>
            <a:r>
              <a:rPr lang="ru-RU" sz="2400" dirty="0" err="1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Каца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900" y="554627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формуле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Фейнмана-</a:t>
            </a:r>
            <a:r>
              <a:rPr lang="ru-RU" b="1" dirty="0" err="1" smtClean="0">
                <a:latin typeface="Times New Roman" charset="0"/>
                <a:ea typeface="Times New Roman" charset="0"/>
                <a:cs typeface="Times New Roman" charset="0"/>
              </a:rPr>
              <a:t>Каца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             является решением краевой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задачи 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509" y="573191"/>
            <a:ext cx="774700" cy="355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04828" y="1755978"/>
            <a:ext cx="1070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Эта задача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сводится к задаче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Коши для уравнения теплопроводности с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внешним источником: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264" y="2951646"/>
            <a:ext cx="754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где                          , а функция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является решением уравнения Абеля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263" y="2981640"/>
            <a:ext cx="485595" cy="390587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128" y="2729474"/>
            <a:ext cx="2850835" cy="8136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429963" y="297874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264" y="3803342"/>
            <a:ext cx="88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Откуда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365" y="3533961"/>
            <a:ext cx="5726285" cy="84442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69" y="2890378"/>
            <a:ext cx="1442987" cy="5974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251" y="994228"/>
            <a:ext cx="3404810" cy="67148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399" y="949376"/>
            <a:ext cx="4697806" cy="725602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543" y="949357"/>
            <a:ext cx="2922608" cy="695412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72" y="2145365"/>
            <a:ext cx="5285806" cy="73188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434" y="2274194"/>
            <a:ext cx="3472450" cy="4514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3264" y="4778688"/>
            <a:ext cx="28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Решение краевой задачи: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510" y="6013171"/>
            <a:ext cx="76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т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огда: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3956" y="5674293"/>
            <a:ext cx="5623062" cy="107146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16/40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654" y="4351497"/>
            <a:ext cx="7425749" cy="11446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551901" y="477443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900" y="6037737"/>
            <a:ext cx="1065056" cy="3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8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8853" y="110466"/>
            <a:ext cx="1229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Моделирование процентной ставки по потребительскому кредиту. </a:t>
            </a:r>
          </a:p>
          <a:p>
            <a:pPr lvl="0" algn="ctr"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Спрос на потребительский кредит.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254" y="905212"/>
            <a:ext cx="82078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Баланс ликвидных средств заёмщика: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откуда</a:t>
            </a: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Динамика финансовой позиции заёмщика:                   </a:t>
            </a: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Спрос на кредит:</a:t>
            </a: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b="1" u="sng" dirty="0" smtClean="0">
                <a:latin typeface="Times New Roman" charset="0"/>
                <a:ea typeface="Times New Roman" charset="0"/>
                <a:cs typeface="Times New Roman" charset="0"/>
              </a:rPr>
              <a:t>Случай 1.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Если                                            или                                                   , то  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029" y="843837"/>
            <a:ext cx="2006600" cy="52680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198" y="1382164"/>
            <a:ext cx="3276462" cy="464848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187" y="2019997"/>
            <a:ext cx="342900" cy="3683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487" y="1876288"/>
            <a:ext cx="4522428" cy="55538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063" y="2493041"/>
            <a:ext cx="2350231" cy="500246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508" y="2503944"/>
            <a:ext cx="2778350" cy="3445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8254" y="344213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Times New Roman" charset="0"/>
                <a:ea typeface="Times New Roman" charset="0"/>
                <a:cs typeface="Times New Roman" charset="0"/>
              </a:rPr>
              <a:t>Случай </a:t>
            </a:r>
            <a:r>
              <a:rPr lang="ru-RU" b="1" u="sng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b="1" u="sng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ru-RU" b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Если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513" y="3464256"/>
            <a:ext cx="2579685" cy="3302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095" y="873384"/>
            <a:ext cx="4500398" cy="533727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008" y="2919349"/>
            <a:ext cx="3520304" cy="483026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3294" y="2946808"/>
            <a:ext cx="5266165" cy="438190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0545" y="3402375"/>
            <a:ext cx="4121333" cy="468987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1879" y="3446985"/>
            <a:ext cx="1871830" cy="3920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254" y="3891601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Times New Roman" charset="0"/>
                <a:ea typeface="Times New Roman" charset="0"/>
                <a:cs typeface="Times New Roman" charset="0"/>
              </a:rPr>
              <a:t>Случай 3</a:t>
            </a:r>
            <a:r>
              <a:rPr lang="ru-RU" b="1" u="sng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Если</a:t>
            </a:r>
            <a:endParaRPr lang="ru-RU" dirty="0"/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149" y="3844460"/>
            <a:ext cx="2399049" cy="427281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198" y="3846048"/>
            <a:ext cx="2730621" cy="484196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5536" y="3876929"/>
            <a:ext cx="4748353" cy="4888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8254" y="4548125"/>
            <a:ext cx="478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Times New Roman" charset="0"/>
                <a:ea typeface="Times New Roman" charset="0"/>
                <a:cs typeface="Times New Roman" charset="0"/>
              </a:rPr>
              <a:t>Случай </a:t>
            </a:r>
            <a:r>
              <a:rPr lang="ru-RU" b="1" u="sng" dirty="0" smtClean="0">
                <a:latin typeface="Times New Roman" charset="0"/>
                <a:ea typeface="Times New Roman" charset="0"/>
                <a:cs typeface="Times New Roman" charset="0"/>
              </a:rPr>
              <a:t>4.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Если                           ,                , то</a:t>
            </a:r>
            <a:endParaRPr lang="ru-RU" dirty="0"/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042" y="4533166"/>
            <a:ext cx="1436459" cy="347382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787" y="4561028"/>
            <a:ext cx="845992" cy="360647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930" y="4362482"/>
            <a:ext cx="4974864" cy="733584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2569" y="4464685"/>
            <a:ext cx="2119699" cy="5881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002268" y="457409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97" y="5221339"/>
            <a:ext cx="453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где        -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минимальный корень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уравнения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583" y="5279230"/>
            <a:ext cx="236666" cy="280493"/>
          </a:xfrm>
          <a:prstGeom prst="rect">
            <a:avLst/>
          </a:prstGeom>
        </p:spPr>
      </p:pic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8963" y="5042730"/>
            <a:ext cx="4953606" cy="699111"/>
          </a:xfrm>
          <a:prstGeom prst="rect">
            <a:avLst/>
          </a:prstGeom>
        </p:spPr>
      </p:pic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8250" y="5311206"/>
            <a:ext cx="1906804" cy="49703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670763" y="537505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17/40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415" y="5815544"/>
            <a:ext cx="110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smtClean="0">
                <a:latin typeface="Times New Roman" charset="0"/>
                <a:ea typeface="Times New Roman" charset="0"/>
                <a:cs typeface="Times New Roman" charset="0"/>
              </a:rPr>
              <a:t>Средневзешенная</a:t>
            </a:r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u="sng" dirty="0" smtClean="0">
                <a:latin typeface="Times New Roman" charset="0"/>
                <a:ea typeface="Times New Roman" charset="0"/>
                <a:cs typeface="Times New Roman" charset="0"/>
              </a:rPr>
              <a:t>ставка по кредитам </a:t>
            </a:r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для репрезентативного домашнего хозяйства вычисляется по формуле</a:t>
            </a:r>
            <a:endParaRPr lang="ru-RU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787" y="6124421"/>
            <a:ext cx="5172450" cy="6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334" y="6203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Идентификация модели.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Выделение репрезентативных домашних хозяйств.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5" y="676275"/>
            <a:ext cx="4286250" cy="561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801" y="828675"/>
            <a:ext cx="4171950" cy="390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Бедная группа регионов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6774" y="676275"/>
            <a:ext cx="4257675" cy="561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3925" y="819150"/>
            <a:ext cx="4076700" cy="390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Средняя группа регионов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48750" y="685800"/>
            <a:ext cx="3009900" cy="561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53524" y="838200"/>
            <a:ext cx="2847976" cy="390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Богатая группа регионов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315164"/>
            <a:ext cx="26289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Алтайский край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Ставропольский край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Брянская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Ингушетия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Кемеровская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Курганская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Оренбургская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Орловская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Пензенская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Псковская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Рязанская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Саратовская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Смоленская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Тамбовская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Ульяновская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Адыгея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Бурятия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Дагестан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Кабардино-Балкарская республика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Алтай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Калмыкия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Марий Эл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5825" y="1257300"/>
            <a:ext cx="21050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Краснодарский край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Красноярский край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Приморский край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Амурская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Архангельская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Астраханская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Белгородская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Владимирская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Волгоградская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Вологодская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Воронежская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Нижегородская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Ивановская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Иркутская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Калининградская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Тверская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Калужская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Кировская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Костромская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Самарская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Курская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Ленинградская область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6075" y="1276350"/>
            <a:ext cx="23526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Липецкая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Новгородская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Омская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Пермский край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Ростовская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Свердловская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Томская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Тульская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Челябинская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Ярославская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Башкортостан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Карелия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Коми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Татарстан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Удмуртская республика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Еврейская АО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Новосибирская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Читинская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Крым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Севастополь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82099" y="1219200"/>
            <a:ext cx="23907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Хабаровский край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Камчатская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Санкт-Петербург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Магаданская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Москва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Московская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Мурманская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Сахалинская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Тюменская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Чукотский АО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Саха (Якутия)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8875" y="1285875"/>
            <a:ext cx="2371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Мордовия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Северная Осетия-Алания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Карачаево-Черкесская республика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Тыва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 Хакасия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Чеченская республика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Чувашская республика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6050" y="5743575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23% населения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953250" y="577215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54% населения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096500" y="577215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23% населения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18/40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5375374" y="3395415"/>
            <a:ext cx="1105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епрезентативные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домашние хозяйства. Данные ОБДХ. Среднее за 2015-2020гг.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23850" y="0"/>
          <a:ext cx="11868151" cy="170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906"/>
                <a:gridCol w="982848"/>
                <a:gridCol w="1352737"/>
                <a:gridCol w="1334541"/>
                <a:gridCol w="1193573"/>
                <a:gridCol w="1890706"/>
                <a:gridCol w="2418840"/>
              </a:tblGrid>
              <a:tr h="7830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Бедная группа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регионов. Город.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чел.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чел.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работающих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кредитам на чел./мес.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6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Необеспеченные заёмщики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12,061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9,911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28.74%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55.88%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1,989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6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Обеспеченные заёмщики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23,498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18,668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17.46%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73.31%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4,183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323848" y="1704340"/>
          <a:ext cx="11868153" cy="170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906"/>
                <a:gridCol w="982849"/>
                <a:gridCol w="1352738"/>
                <a:gridCol w="1334541"/>
                <a:gridCol w="1193573"/>
                <a:gridCol w="1890706"/>
                <a:gridCol w="2418840"/>
              </a:tblGrid>
              <a:tr h="783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Бедная группа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регионов. Село.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чел.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чел.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работающих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кредитам на чел./мес.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6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Необеспеченные заёмщики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3.34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9,776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8,196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29.23%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55.16%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1,621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6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Обеспеченные заёмщики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2.29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20,742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16,239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14.11%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77.78%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3,848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23850" y="3408680"/>
          <a:ext cx="11868151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906"/>
                <a:gridCol w="982848"/>
                <a:gridCol w="1352737"/>
                <a:gridCol w="1334541"/>
                <a:gridCol w="1193573"/>
                <a:gridCol w="1890706"/>
                <a:gridCol w="2418840"/>
              </a:tblGrid>
              <a:tr h="7865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 регионов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чел.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чел.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работающих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кредитам на чел./мес.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6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Необеспеченные заёмщики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13,608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11,325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28.33%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58.05%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2,221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6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Обеспеченные заёмщики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2.31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27,365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21,828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17.12%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73.92%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4,708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23850" y="5120640"/>
          <a:ext cx="118681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906"/>
                <a:gridCol w="982848"/>
                <a:gridCol w="1352737"/>
                <a:gridCol w="1334541"/>
                <a:gridCol w="1193573"/>
                <a:gridCol w="1890706"/>
                <a:gridCol w="2418840"/>
              </a:tblGrid>
              <a:tr h="798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Богатая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 регионов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чел.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чел.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работающих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кредитам на чел./мес.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55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Необеспеченные заёмщики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3.14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20,449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16,869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31.25%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55.81%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3,446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55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Обеспеченные заёмщики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2.29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43,311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34,030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18.18%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72.07%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7,563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19/40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6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9733" y="222881"/>
            <a:ext cx="1053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Задолженность населения по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потребительскому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кредиту к ВВП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133" y="684546"/>
            <a:ext cx="9947632" cy="5975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1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34" y="-50634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Программный комплекс. Работа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данными ОБДХ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34" y="411031"/>
            <a:ext cx="11058567" cy="6446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5375374" y="3395415"/>
            <a:ext cx="1105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Заёмщики из бедной группы регионов</a:t>
            </a:r>
            <a:endParaRPr kumimoji="0" lang="ru-RU" sz="1400" b="1" i="0" u="none" strike="noStrike" kern="1200" cap="none" spc="0" normalizeH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2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34" y="-50634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Программный комплекс. Работа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данными ОБДХ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67" y="709656"/>
            <a:ext cx="11104334" cy="284016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34" y="3848450"/>
            <a:ext cx="11104334" cy="300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7196" y="476830"/>
            <a:ext cx="6860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Ответы респондентов необеспеченных заёмщиков бедной группы регионов, город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9369" y="3545249"/>
            <a:ext cx="6676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mtClean="0">
                <a:latin typeface="Times New Roman" charset="0"/>
                <a:ea typeface="Times New Roman" charset="0"/>
                <a:cs typeface="Times New Roman" charset="0"/>
              </a:rPr>
              <a:t>Ответы респондентов обеспеченных </a:t>
            </a:r>
            <a:r>
              <a:rPr lang="ru-RU" sz="1400" b="1">
                <a:latin typeface="Times New Roman" charset="0"/>
                <a:ea typeface="Times New Roman" charset="0"/>
                <a:cs typeface="Times New Roman" charset="0"/>
              </a:rPr>
              <a:t>заёмщиков бедной группы регионов, город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8702" y="16588"/>
            <a:ext cx="1172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Идентификация и верификация модели по данным российской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статистики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301" y="1291051"/>
            <a:ext cx="292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Бедная группа регионов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60925" y="1291051"/>
            <a:ext cx="287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Средняя группа регионов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72027" y="1291052"/>
            <a:ext cx="281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Богатая группа регионов</a:t>
            </a:r>
          </a:p>
          <a:p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5086"/>
            <a:ext cx="4025900" cy="388991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3667" y="1825086"/>
            <a:ext cx="4027098" cy="3889914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8532" y="1825086"/>
            <a:ext cx="3823468" cy="3887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5143" y="287635"/>
            <a:ext cx="26191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Сценарий </a:t>
            </a:r>
            <a:r>
              <a:rPr lang="en-GB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1300" y="1993900"/>
            <a:ext cx="86124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Скачок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месячной инфляции до </a:t>
            </a:r>
            <a:r>
              <a:rPr lang="en-GB" b="1" u="sng" dirty="0" smtClean="0">
                <a:latin typeface="Times New Roman" charset="0"/>
                <a:ea typeface="Times New Roman" charset="0"/>
                <a:cs typeface="Times New Roman" charset="0"/>
              </a:rPr>
              <a:t>7.</a:t>
            </a:r>
            <a:r>
              <a:rPr lang="ru-RU" b="1" u="sng" dirty="0" smtClean="0">
                <a:latin typeface="Times New Roman" charset="0"/>
                <a:ea typeface="Times New Roman" charset="0"/>
                <a:cs typeface="Times New Roman" charset="0"/>
              </a:rPr>
              <a:t>8%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 марте 2022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года;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u="sng" dirty="0" smtClean="0">
                <a:latin typeface="Times New Roman" charset="0"/>
                <a:ea typeface="Times New Roman" charset="0"/>
                <a:cs typeface="Times New Roman" charset="0"/>
              </a:rPr>
              <a:t>Рост цен на 15%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к концу 2022 года;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Падение доходов у бедных слоёв населения вследствие роста безработицы до 14%;</a:t>
            </a: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Дифференциация ставок по потребительским кредитам.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0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62800" y="608230"/>
            <a:ext cx="473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Ставка по </a:t>
            </a:r>
            <a:r>
              <a:rPr lang="ru-RU" sz="1400" b="1" smtClean="0">
                <a:latin typeface="Times New Roman" charset="0"/>
                <a:ea typeface="Times New Roman" charset="0"/>
                <a:cs typeface="Times New Roman" charset="0"/>
              </a:rPr>
              <a:t>кредитам необеспеченных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Сценарий 1.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Падение доходов у </a:t>
            </a:r>
            <a:r>
              <a:rPr lang="ru-RU" dirty="0" err="1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цен на 15% до конца года</a:t>
            </a:r>
            <a:r>
              <a:rPr lang="en-GB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714064"/>
            <a:ext cx="473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Ставка по кредитам 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864" y="663887"/>
            <a:ext cx="5590176" cy="610035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686" y="930997"/>
            <a:ext cx="5107214" cy="275374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686" y="4066151"/>
            <a:ext cx="5107214" cy="24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7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6043" y="582435"/>
            <a:ext cx="38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Бедная группа регионов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7663" y="944865"/>
            <a:ext cx="374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необеспеченных заёмщиков, город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7471" y="958669"/>
            <a:ext cx="345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обеспеченных заёмщиков, город</a:t>
            </a:r>
            <a:endParaRPr lang="en-GB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419" y="3968012"/>
            <a:ext cx="3655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необеспеченных заёмщиков, село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471" y="3968012"/>
            <a:ext cx="347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обеспеченных заёмщиков, село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Сценарий 1. 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28" y="1228767"/>
            <a:ext cx="5607055" cy="2739246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875" y="1228766"/>
            <a:ext cx="5870891" cy="277078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28" y="4254661"/>
            <a:ext cx="5607055" cy="223232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875" y="4272996"/>
            <a:ext cx="5902683" cy="22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6043" y="582435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Бедная группа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0019" y="904439"/>
            <a:ext cx="4266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Задолженность необеспеченных заёмщиков, город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0719" y="904439"/>
            <a:ext cx="4082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Задолженность обеспеченных заёмщиков, город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019" y="3707885"/>
            <a:ext cx="417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Задолженность необеспеченных заёмщиков, село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719" y="3705544"/>
            <a:ext cx="3992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Задолженность обеспеченных заёмщиков, село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Сценарий 1. 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19" y="1212216"/>
            <a:ext cx="5503764" cy="24909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990" y="1228766"/>
            <a:ext cx="5627550" cy="2481482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19" y="4013806"/>
            <a:ext cx="5503764" cy="246338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990" y="4012431"/>
            <a:ext cx="5627549" cy="24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7067" y="802499"/>
            <a:ext cx="310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необеспеченных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9949" y="796662"/>
            <a:ext cx="2924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4834" y="543170"/>
            <a:ext cx="287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Средняя группа регионов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24834" y="3543069"/>
            <a:ext cx="281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Богатая группа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067" y="3762631"/>
            <a:ext cx="310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необеспеченных заёмщиков</a:t>
            </a:r>
            <a:endParaRPr lang="en-GB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9948" y="3762631"/>
            <a:ext cx="2924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Сценарий 1. 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51" y="1104439"/>
            <a:ext cx="5489026" cy="250093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360" y="1104440"/>
            <a:ext cx="5740399" cy="250528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51" y="4068269"/>
            <a:ext cx="5489026" cy="2500933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360" y="4065312"/>
            <a:ext cx="5740398" cy="25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8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6043" y="582435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Средняя группа </a:t>
            </a:r>
            <a:r>
              <a:rPr lang="ru-RU" b="1" dirty="0" smtClean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919" y="797878"/>
            <a:ext cx="373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Задолженность необеспеченных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2219" y="797878"/>
            <a:ext cx="354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Задолженность 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834" y="3543069"/>
            <a:ext cx="281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Богатая группа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918" y="3758512"/>
            <a:ext cx="373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Задолженность необеспеченных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2219" y="3758512"/>
            <a:ext cx="354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Задолженность обеспеченных 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Сценарий 1. 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28/40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65" y="1120645"/>
            <a:ext cx="5232158" cy="251112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63" y="1120645"/>
            <a:ext cx="5679440" cy="256817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66" y="4081279"/>
            <a:ext cx="5232158" cy="243741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63" y="4086657"/>
            <a:ext cx="5719060" cy="24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10847" y="646331"/>
            <a:ext cx="36882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Суммарные показатели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7204" y="1625084"/>
            <a:ext cx="5097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Рост задолженности к концу 2022г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трлн. руб.</a:t>
            </a:r>
            <a:endParaRPr lang="en-GB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7204" y="1863209"/>
            <a:ext cx="51489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Отказы в кредитах к концу 202</a:t>
            </a:r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г.: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1.4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трлн.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руб.</a:t>
            </a:r>
            <a:endParaRPr lang="en-GB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Рост задолженности к концу 2023г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трлн. руб.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Отказы в кредитах </a:t>
            </a:r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к концу 2023г.: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.4 трлн. руб.</a:t>
            </a: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Сценарий 1. 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29/40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65" y="1169221"/>
            <a:ext cx="6455678" cy="54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1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21254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Микро описание: моделирование  поведения репрезентативного домашнего хозяйства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379" y="1487008"/>
            <a:ext cx="4457700" cy="752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029" y="1189973"/>
            <a:ext cx="61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Балансовое уравнение изменения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ликвидных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средств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030" y="2351852"/>
            <a:ext cx="521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Уравнение изменения кредитной задолженности: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030" y="2727230"/>
            <a:ext cx="24765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030" y="3545044"/>
            <a:ext cx="591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Уравнение изменения сбережений в форме депозитов: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7030" y="3974870"/>
            <a:ext cx="2619375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88596" y="17147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4824" y="288693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7030" y="4815425"/>
            <a:ext cx="50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Отсутствие арбитража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2950" y="4883095"/>
            <a:ext cx="3819525" cy="285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7029" y="5294111"/>
            <a:ext cx="561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Финансовое состояние домашнего хозяйства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8973" y="5357425"/>
            <a:ext cx="2838450" cy="2952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7028" y="5774499"/>
            <a:ext cx="800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Рациональное использование финансовых возможностей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029" y="6187646"/>
            <a:ext cx="36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Откуда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7356" y="5649759"/>
            <a:ext cx="4533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0073" y="5975412"/>
            <a:ext cx="220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422475" y="4810153"/>
            <a:ext cx="443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Закон Фишера: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			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1175" y="4810153"/>
            <a:ext cx="2289298" cy="38753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436" y="6133717"/>
            <a:ext cx="5055070" cy="613709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858" y="1665983"/>
            <a:ext cx="3550607" cy="4197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2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10847" y="646331"/>
            <a:ext cx="36882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Суммарные показатели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Сценарий 1. 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30/40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586"/>
            <a:ext cx="12192000" cy="51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1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5143" y="287635"/>
            <a:ext cx="26191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Сценарий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1300" y="1993900"/>
            <a:ext cx="86701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Скачок месячной инфляции до </a:t>
            </a:r>
            <a:r>
              <a:rPr lang="en-GB" b="1" u="sng" dirty="0" smtClean="0">
                <a:latin typeface="Times New Roman" charset="0"/>
                <a:ea typeface="Times New Roman" charset="0"/>
                <a:cs typeface="Times New Roman" charset="0"/>
              </a:rPr>
              <a:t>7.</a:t>
            </a:r>
            <a:r>
              <a:rPr lang="ru-RU" b="1" u="sng" dirty="0" smtClean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ru-RU" b="1" u="sng" dirty="0">
                <a:latin typeface="Times New Roman" charset="0"/>
                <a:ea typeface="Times New Roman" charset="0"/>
                <a:cs typeface="Times New Roman" charset="0"/>
              </a:rPr>
              <a:t>%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в марте 2022 года;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u="sng" dirty="0">
                <a:latin typeface="Times New Roman" charset="0"/>
                <a:ea typeface="Times New Roman" charset="0"/>
                <a:cs typeface="Times New Roman" charset="0"/>
              </a:rPr>
              <a:t>Рост цен на 15%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 концу 2022 года;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Падение доходов у бедных слоёв населения вследствие роста безработицы до 14%;</a:t>
            </a: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Дифференциация ставок по потребительским кредитам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Выделение субсидий необеспеченным заёмщикам.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1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590676"/>
            <a:ext cx="958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Область платёжеспособности необеспеченных заёмщиков к концу 202</a:t>
            </a:r>
            <a:r>
              <a:rPr lang="en-GB" sz="1400" b="1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г. (средняя группа регионов)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45" y="877418"/>
            <a:ext cx="10926356" cy="59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7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6043" y="582435"/>
            <a:ext cx="38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Бедная группа регионов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659" y="813267"/>
            <a:ext cx="457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необеспеченных заёмщиков, город</a:t>
            </a:r>
            <a:r>
              <a:rPr lang="en-GB" sz="1400" b="1" dirty="0" smtClean="0">
                <a:latin typeface="Times New Roman" charset="0"/>
                <a:ea typeface="Times New Roman" charset="0"/>
                <a:cs typeface="Times New Roman" charset="0"/>
              </a:rPr>
              <a:t> (58.9 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млрд</a:t>
            </a:r>
            <a:r>
              <a:rPr lang="en-GB" sz="14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4763" y="813267"/>
            <a:ext cx="448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необеспеченных заёмщиков, село</a:t>
            </a:r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400" b="1" dirty="0" smtClean="0">
                <a:latin typeface="Times New Roman" charset="0"/>
                <a:ea typeface="Times New Roman" charset="0"/>
                <a:cs typeface="Times New Roman" charset="0"/>
              </a:rPr>
              <a:t>(70.6 </a:t>
            </a:r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млрд</a:t>
            </a:r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218" y="3666872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Средняя группа </a:t>
            </a:r>
            <a:r>
              <a:rPr lang="ru-RU" b="1" dirty="0" smtClean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6420" y="3655937"/>
            <a:ext cx="281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Богатая группа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867" y="3877405"/>
            <a:ext cx="413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необеспеченных заёмщиков</a:t>
            </a:r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400" b="1" dirty="0" smtClean="0">
                <a:latin typeface="Times New Roman" charset="0"/>
                <a:ea typeface="Times New Roman" charset="0"/>
                <a:cs typeface="Times New Roman" charset="0"/>
              </a:rPr>
              <a:t>(594.1 </a:t>
            </a:r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млрд</a:t>
            </a:r>
            <a:r>
              <a:rPr lang="en-GB" sz="14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6420" y="3877405"/>
            <a:ext cx="399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Доходы необеспеченных заёмщиков</a:t>
            </a:r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400" b="1" dirty="0" smtClean="0">
                <a:latin typeface="Times New Roman" charset="0"/>
                <a:ea typeface="Times New Roman" charset="0"/>
                <a:cs typeface="Times New Roman" charset="0"/>
              </a:rPr>
              <a:t>(246 </a:t>
            </a:r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млрд</a:t>
            </a:r>
            <a:r>
              <a:rPr lang="en-GB" sz="14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-38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</a:t>
            </a:r>
            <a:r>
              <a:rPr lang="en-GB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Субсидирование необеспеченных заёмщиков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77" y="4187091"/>
            <a:ext cx="5354790" cy="265942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77" y="1083274"/>
            <a:ext cx="5354790" cy="264515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92" y="1083274"/>
            <a:ext cx="5412410" cy="2583598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92" y="4189889"/>
            <a:ext cx="5412409" cy="26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3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6043" y="582435"/>
            <a:ext cx="38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Бедная группа регионов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659" y="813267"/>
            <a:ext cx="426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Задолженность необеспеченных 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заёмщиков, город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4763" y="813267"/>
            <a:ext cx="417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Задолженность необеспеченных 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заёмщиков, село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218" y="3666872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Средняя группа </a:t>
            </a:r>
            <a:r>
              <a:rPr lang="ru-RU" b="1" dirty="0" smtClean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6420" y="3655937"/>
            <a:ext cx="281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Богатая группа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867" y="3877405"/>
            <a:ext cx="373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Задолженность необеспеченных 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6420" y="3877405"/>
            <a:ext cx="373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Задолженность необеспеченных 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заёмщиков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-38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</a:t>
            </a:r>
            <a:r>
              <a:rPr lang="en-GB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Субсидирование необеспеченных заёмщиков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4" y="4185182"/>
            <a:ext cx="5342510" cy="267281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4" y="1074877"/>
            <a:ext cx="5342510" cy="2660761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9460" y="1074877"/>
            <a:ext cx="5412409" cy="266133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9460" y="4185181"/>
            <a:ext cx="5412409" cy="26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10847" y="646331"/>
            <a:ext cx="36882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Суммарные показатели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5260" y="1700368"/>
            <a:ext cx="5436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Рост задолженности к концу 2022г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трлн. руб.</a:t>
            </a:r>
            <a:endParaRPr lang="en-GB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Отказы в кредитах к концу 202</a:t>
            </a:r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г.: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1.2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трлн.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руб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Рост задолженности к концу 2023г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трлн. руб.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Отказы в кредитах к концу 2023г.: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1.2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трлн. руб.</a:t>
            </a: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5260" y="3938971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Субсидии необеспеченным заёмщикам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969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млрд. руб.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-38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</a:t>
            </a:r>
            <a:r>
              <a:rPr lang="en-GB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Субсидирование необеспеченных заёмщиков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39250"/>
            <a:ext cx="6495311" cy="53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5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10847" y="646331"/>
            <a:ext cx="36882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Суммарные показатели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en-GB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дение доходов у 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необеспечных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заёмщиков. Скачок месячной инфляции до 8%. </a:t>
            </a:r>
            <a:endParaRPr lang="en-GB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 на 15% до конца года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Дифференциация ставок по кредитам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Субсидирование необеспеченных заёмщиков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6716"/>
            <a:ext cx="12192000" cy="50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92869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Исследование группового поведения домашних хозяйств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853" y="794890"/>
            <a:ext cx="267368" cy="27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0458" y="748086"/>
            <a:ext cx="705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Доходы       являются стохастическим процессом и описываются СДУ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9643" y="1646822"/>
            <a:ext cx="1408363" cy="365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9545" y="3394420"/>
            <a:ext cx="500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 оптимального управления: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543" y="4561424"/>
            <a:ext cx="4596063" cy="6271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1063" y="5325574"/>
            <a:ext cx="378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		   , то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262" y="5384491"/>
            <a:ext cx="1034717" cy="31041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543" y="6108165"/>
            <a:ext cx="1300562" cy="299336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543" y="6446787"/>
            <a:ext cx="1204310" cy="301078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543" y="3745835"/>
            <a:ext cx="2876884" cy="915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827" y="2393874"/>
            <a:ext cx="649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Условие платёжеспособности заёмщика: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                            .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750" y="5188585"/>
            <a:ext cx="1476710" cy="604109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5980" y="2289686"/>
            <a:ext cx="1640563" cy="61157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827" y="1231717"/>
            <a:ext cx="2159000" cy="36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7171" y="124824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/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791" y="5715963"/>
            <a:ext cx="2159000" cy="368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97531" y="574416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37/40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4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9590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Уравнения Гамильтона-Якоби-Беллмана и Колмогорова-Фоккера-Планка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0191" y="512603"/>
            <a:ext cx="460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Уравнение Гамильтона-Якоби-Беллмана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7862" y="1058243"/>
            <a:ext cx="31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861" y="2377276"/>
            <a:ext cx="31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582" y="3818982"/>
            <a:ext cx="460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Уравнение Колмогорова-Фоккера-Планка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563" y="1058243"/>
            <a:ext cx="952500" cy="367797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929" y="2406472"/>
            <a:ext cx="819767" cy="36496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377" y="4479599"/>
            <a:ext cx="8917466" cy="1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7861" y="3158970"/>
            <a:ext cx="247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Терминальное условие: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7860" y="5853788"/>
            <a:ext cx="216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Начальное условие: 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717" y="5853788"/>
            <a:ext cx="2730472" cy="42245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1574" y="885131"/>
            <a:ext cx="8481090" cy="1302993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293" y="2235329"/>
            <a:ext cx="8659651" cy="622877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6473" y="3106036"/>
            <a:ext cx="2880895" cy="475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38/40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89" y="0"/>
            <a:ext cx="10515600" cy="40083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Заёмщики бедной группы регионов, проживающие в городе</a:t>
            </a:r>
          </a:p>
        </p:txBody>
      </p:sp>
      <p:pic>
        <p:nvPicPr>
          <p:cNvPr id="5" name="KFP_Final2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" y="434328"/>
            <a:ext cx="12191999" cy="6009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39/40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1186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Задача оптимального управления рамсеевского типа на конечном временном промежутке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781" y="876690"/>
            <a:ext cx="281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Обозначения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601" y="464765"/>
            <a:ext cx="317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Пусть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644" y="439228"/>
            <a:ext cx="701176" cy="384206"/>
          </a:xfrm>
          <a:prstGeom prst="rect">
            <a:avLst/>
          </a:prstGeom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7946" y="511318"/>
            <a:ext cx="1047750" cy="27622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855" y="522774"/>
            <a:ext cx="3525921" cy="2921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3601" y="1296572"/>
            <a:ext cx="533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Условия платёжеспособности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4235" y="1309788"/>
            <a:ext cx="2105025" cy="342900"/>
          </a:xfrm>
          <a:prstGeom prst="rect">
            <a:avLst/>
          </a:prstGeom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9688" y="1237761"/>
            <a:ext cx="3952875" cy="619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7781" y="1633935"/>
            <a:ext cx="87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Пусть</a:t>
            </a:r>
          </a:p>
        </p:txBody>
      </p:sp>
      <p:pic>
        <p:nvPicPr>
          <p:cNvPr id="15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5644" y="1671862"/>
            <a:ext cx="704850" cy="314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7781" y="2082928"/>
            <a:ext cx="1080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Теорема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Пусть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Тогда задача оптимального управления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35234" y="1918767"/>
            <a:ext cx="5724525" cy="723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56734" y="3203439"/>
            <a:ext cx="8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56734" y="3975128"/>
            <a:ext cx="8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56734" y="4470091"/>
            <a:ext cx="8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56734" y="4839423"/>
            <a:ext cx="8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2186" y="5361140"/>
            <a:ext cx="395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имеет решение.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422" y="2975779"/>
            <a:ext cx="2972837" cy="905703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292" y="857164"/>
            <a:ext cx="6510411" cy="339769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2470" y="3925064"/>
            <a:ext cx="5011419" cy="13393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4/40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3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548767C-7490-42C7-8AFD-3B499EF6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5726"/>
            <a:ext cx="12077700" cy="70205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64" y="670335"/>
            <a:ext cx="119023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М.В. Тарасенко, Н.В. Трусов, А.А.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Шананин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Математическое моделирование экономического положения домашних хозяйств в России // Журнал вычислительной математики и математической физики,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Т.6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№6. С.1034-1056.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A.A.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Shananin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 N.V.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Trusov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. The household behaviour modelling based on Mean Field Games approach.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Lobachevskii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Journal of Mathematics</a:t>
            </a:r>
            <a:r>
              <a:rPr lang="en-GB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mtClean="0">
                <a:latin typeface="Times New Roman" charset="0"/>
                <a:ea typeface="Times New Roman" charset="0"/>
                <a:cs typeface="Times New Roman" charset="0"/>
              </a:rPr>
              <a:t>2021, V.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42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№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7, P.1738-1752.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[3]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A.A.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Shananin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M.V.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Tarasenko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N.V.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Trusov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Consumer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Loan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Demand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Modeling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//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Mathematical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Optimization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Operations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Research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Recent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Trends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 2021. CCIS, V.1476. P.417-428.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hangingPunct="0"/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[4]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Рудева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А.В.,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Шананин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А.А. Синтез управления в модифицированной модели Рамсея с учётом ограничения ликвидности // Дифференциальные уравнения.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2009.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Т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.45.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№12. С.1799-1803.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Обследование бюджетов домашних хозяйств, проводимое органами государственной статистики России. (Сайт обследования ОБДХ: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https://obdx.gks.ru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1734" y="5502261"/>
            <a:ext cx="568959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40/40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7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5375374" y="3395415"/>
            <a:ext cx="1105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епрезентативные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домашние хозяйства. Данные ОБДХ. Среднее за 2015-2020гг.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23850" y="0"/>
          <a:ext cx="1186815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6"/>
                <a:gridCol w="1171575"/>
                <a:gridCol w="885825"/>
                <a:gridCol w="1219200"/>
                <a:gridCol w="1202801"/>
                <a:gridCol w="1075748"/>
                <a:gridCol w="1704063"/>
                <a:gridCol w="2180062"/>
              </a:tblGrid>
              <a:tr h="3751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Бедная группа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регионов. Город.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ДХ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чел.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чел.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работающих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кредитам на чел./мес.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Необеспеченные заёмщики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1,071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12,061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9,911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28.74%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55.88%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1,989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Обеспеченные заёмщики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23,498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18,668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17.46%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73.31%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4,183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Выплачивающие ипотеку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1.84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45,017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33,234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82.92%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7,768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6,684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13,093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12,172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16.13%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87.86%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323848" y="1704340"/>
          <a:ext cx="1186815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6"/>
                <a:gridCol w="1171575"/>
                <a:gridCol w="885826"/>
                <a:gridCol w="1219201"/>
                <a:gridCol w="1202801"/>
                <a:gridCol w="1075748"/>
                <a:gridCol w="1704063"/>
                <a:gridCol w="2180062"/>
              </a:tblGrid>
              <a:tr h="42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Бедная группа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регионов. Село.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ДХ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чел.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чел.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работающих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кредитам на чел./мес.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7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Необеспеченные заёмщики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9,776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8,196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29.23%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55.16%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1,621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7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Обеспеченные заёмщики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20,742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16,239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14.11%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77.78%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3,848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7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Выплачивающие ипотеку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45,197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33,767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11.68%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83.42%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6,969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7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4,346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10,110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9,354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18.56%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78.08%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23850" y="3408680"/>
          <a:ext cx="1186815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6"/>
                <a:gridCol w="1171575"/>
                <a:gridCol w="885825"/>
                <a:gridCol w="1219200"/>
                <a:gridCol w="1202801"/>
                <a:gridCol w="1075748"/>
                <a:gridCol w="1704063"/>
                <a:gridCol w="2180062"/>
              </a:tblGrid>
              <a:tr h="3749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 регионов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ДХ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чел.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чел.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работающих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кредитам на чел./мес.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5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Необеспеченные заёмщики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4,171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13,608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11,325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28.33%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58.05%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2,221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5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Обеспеченные заёмщики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1,336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27,365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21,828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17.12%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73.92%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5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Выплачивающие ипотеку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50,304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38,082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13.19%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80.66%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8,510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5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19,101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15,188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89.5%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23850" y="5120640"/>
          <a:ext cx="1186815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6"/>
                <a:gridCol w="1171575"/>
                <a:gridCol w="885825"/>
                <a:gridCol w="1219200"/>
                <a:gridCol w="1202801"/>
                <a:gridCol w="1075748"/>
                <a:gridCol w="1704063"/>
                <a:gridCol w="2180062"/>
              </a:tblGrid>
              <a:tr h="4280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Богатая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 регионов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ДХ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чел.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чел.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работающих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кредитам на чел./мес.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7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Необеспеченные заёмщики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20,449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16,869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31.25%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55.81%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3,446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7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Обеспеченные заёмщики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43,311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34,030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18.18%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72.07%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7,563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7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Выплачивающие ипотеку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79,227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57,650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10.08%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83.31%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13,894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7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5,788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22,749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15.46%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79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702" y="120770"/>
            <a:ext cx="1172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регрессии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381" y="582435"/>
            <a:ext cx="5672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группа регионов, необеспеченные заёмщики, город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20989"/>
            <a:ext cx="5311588" cy="6523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03532" y="582435"/>
            <a:ext cx="543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группа регионов, обеспеченные заёмщики, город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700" y="998699"/>
            <a:ext cx="5280959" cy="5746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0761" y="1819327"/>
            <a:ext cx="5570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группа регионов, необеспеченные заёмщики, село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5804" y="1821705"/>
            <a:ext cx="5333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группа регионов, обеспеченные заёмщики, село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81" y="2225660"/>
            <a:ext cx="5408904" cy="693289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532" y="2157881"/>
            <a:ext cx="6012192" cy="774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625" y="3077092"/>
            <a:ext cx="5197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регионов, необеспеченные заёмщики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5805" y="3069839"/>
            <a:ext cx="4960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регионов, обеспеченные заёмщики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82" y="3483425"/>
            <a:ext cx="5672771" cy="731971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804" y="3455113"/>
            <a:ext cx="6031727" cy="7807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5411" y="4461417"/>
            <a:ext cx="5122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Богатая группа регионов, необеспеченные заёмщики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8" y="4778309"/>
            <a:ext cx="5685879" cy="7489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91590" y="4448088"/>
            <a:ext cx="491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Богатая группа регионов, обеспеченные заёмщики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590" y="4778309"/>
            <a:ext cx="6060151" cy="723086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02" y="6192325"/>
            <a:ext cx="2677493" cy="665675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850" y="5946855"/>
            <a:ext cx="2987050" cy="897912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956" y="5863489"/>
            <a:ext cx="3396194" cy="981278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600" y="1586691"/>
            <a:ext cx="1704863" cy="289357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9885" y="1628616"/>
            <a:ext cx="1640815" cy="24860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013" y="2861396"/>
            <a:ext cx="1717563" cy="273249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351" y="2886194"/>
            <a:ext cx="1817358" cy="273849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013" y="4215396"/>
            <a:ext cx="1738138" cy="30724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481" y="4235852"/>
            <a:ext cx="1739900" cy="300287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4566" y="5540547"/>
            <a:ext cx="1765300" cy="301393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079" y="5501395"/>
            <a:ext cx="1854200" cy="2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702" y="120770"/>
            <a:ext cx="1172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регрессий с моделью среднесрочного анализа. Необеспеченные домашние хозяйства, бедная группа регионов, город.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136" y="951767"/>
            <a:ext cx="8449520" cy="54645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074" y="2362200"/>
            <a:ext cx="4734277" cy="44958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4645" y="2248346"/>
            <a:ext cx="4831195" cy="458729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406" y="1513370"/>
            <a:ext cx="5881889" cy="8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1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Принцип максимума Понтрягина в форме Ф.Кларка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452" y="1002082"/>
            <a:ext cx="1080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Теорема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пара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является решением задачи оптимального управления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(1)-(4),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                              абсолютно непрерывная функция, такая что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502" y="993456"/>
            <a:ext cx="2228850" cy="361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892" y="1354356"/>
            <a:ext cx="1609725" cy="276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7340" y="1815351"/>
            <a:ext cx="926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                                то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3730" y="1716844"/>
            <a:ext cx="1713588" cy="5427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7392" y="1672513"/>
            <a:ext cx="2075014" cy="6693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5428" y="2358116"/>
            <a:ext cx="4648591" cy="6955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3659" y="2358116"/>
            <a:ext cx="2642764" cy="6363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7339" y="2994988"/>
            <a:ext cx="926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9470" y="2963096"/>
            <a:ext cx="3159050" cy="579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81584" y="3052273"/>
            <a:ext cx="1228725" cy="33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5428" y="3607520"/>
            <a:ext cx="1806011" cy="5671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83702" y="3547377"/>
            <a:ext cx="4583339" cy="5954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57338" y="4248743"/>
            <a:ext cx="926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                                      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12219" y="4165999"/>
            <a:ext cx="1809133" cy="5180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30180" y="4113290"/>
            <a:ext cx="2057335" cy="6413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95428" y="4906432"/>
            <a:ext cx="4524387" cy="6523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44019" y="4855529"/>
            <a:ext cx="3028950" cy="6762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7338" y="5574351"/>
            <a:ext cx="82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Кроме того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выполняется условие трансверсальности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63659" y="5560611"/>
            <a:ext cx="1171575" cy="4000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661756" y="1822526"/>
            <a:ext cx="2420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режим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заимствования</a:t>
            </a:r>
            <a:r>
              <a:rPr kumimoji="0" lang="en-GB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6769" y="3037265"/>
            <a:ext cx="503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автономный режим без взаимодействия с банками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7041" y="4271666"/>
            <a:ext cx="3876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режим сбережения в форме депозитов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5/40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6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1186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Основные п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араметры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модели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985" y="914399"/>
            <a:ext cx="466393" cy="42300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985" y="1406346"/>
            <a:ext cx="426579" cy="31485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989" y="1790141"/>
            <a:ext cx="314569" cy="33703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989" y="2196118"/>
            <a:ext cx="296747" cy="349738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414" y="3341076"/>
            <a:ext cx="379896" cy="672123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989" y="4165730"/>
            <a:ext cx="834884" cy="423008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117" y="4176960"/>
            <a:ext cx="1161562" cy="399882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289" y="4909178"/>
            <a:ext cx="654538" cy="317918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558" y="3573652"/>
            <a:ext cx="603738" cy="316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46738" y="941237"/>
            <a:ext cx="44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—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ставка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кредитам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физическим лицам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6738" y="1351870"/>
            <a:ext cx="452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—  ставка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 депозитам физическим лицам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6738" y="1757847"/>
            <a:ext cx="25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—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темп роста доходов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6738" y="2184152"/>
            <a:ext cx="155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инфляция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9392" y="3525863"/>
            <a:ext cx="392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скорость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обращения денег,           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9392" y="4181099"/>
            <a:ext cx="374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отвращение к риску,                    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9392" y="4867574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коэффициент дисконтирования.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623" y="797168"/>
            <a:ext cx="587131" cy="20398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60593" y="1632410"/>
            <a:ext cx="425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Показатели экономической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конъюнктуры</a:t>
            </a: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623" y="3330487"/>
            <a:ext cx="587131" cy="20398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60593" y="4177293"/>
            <a:ext cx="419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Поведенческие характеристики </a:t>
            </a:r>
          </a:p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репрезентативного домашнего хозяйства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46123" y="542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6/40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социальных 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слоёв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3526" y="1189645"/>
            <a:ext cx="466393" cy="42300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89" y="1238655"/>
            <a:ext cx="426579" cy="314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42" y="618679"/>
            <a:ext cx="120353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Переключения режимов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(заимствования, автономного и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сбережения) происходят в зависимости от соотношения 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величин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      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;         ;                   ;             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 определяет тип поведения (синтез оптимального управления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) домашних хозяйств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соответствующий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определённому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социальному слою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заимствования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режимов заимствования и автономного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режимов заимствования, автономного и сбережения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режимов заимствования и сбережения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5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режимов заимствования и сбережения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;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6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заимствования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</a:t>
            </a:r>
            <a:r>
              <a:rPr lang="en-GB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заимствования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838" y="1117554"/>
            <a:ext cx="1011685" cy="49959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693" y="1209574"/>
            <a:ext cx="1182200" cy="420841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063" y="5057642"/>
            <a:ext cx="3240561" cy="359537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063" y="5616922"/>
            <a:ext cx="3240561" cy="32715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959" y="2158402"/>
            <a:ext cx="2181943" cy="591124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494" y="2717839"/>
            <a:ext cx="3174805" cy="581180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7988" y="3332811"/>
            <a:ext cx="2963333" cy="454059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83" y="3948906"/>
            <a:ext cx="2106417" cy="344076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83" y="4518117"/>
            <a:ext cx="2370667" cy="31439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42" y="1734015"/>
            <a:ext cx="2135196" cy="4243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3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Синтез оптимального управления при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 →∞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921" y="989556"/>
            <a:ext cx="1027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 поведения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режим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заимствования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синтез оптимального управления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3189" y="891036"/>
            <a:ext cx="2171309" cy="529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0414" y="1414158"/>
            <a:ext cx="5907836" cy="821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4921" y="2257014"/>
            <a:ext cx="1027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 поведения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сочетание режимов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и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автономного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то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синтез оптимального управления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8250" y="2159009"/>
            <a:ext cx="3153508" cy="5524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7470" y="3072022"/>
            <a:ext cx="9363932" cy="181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Синтез оптимального управления при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 →∞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921" y="965321"/>
            <a:ext cx="1027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 поведения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сочетание режимов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заимствования,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автономного и сбережения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Пусть                                                           Уравнение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722" y="1279357"/>
            <a:ext cx="3223886" cy="444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4921" y="1728220"/>
            <a:ext cx="4755193" cy="694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114" y="1709122"/>
            <a:ext cx="5659677" cy="828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4921" y="2711216"/>
            <a:ext cx="106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Имеет решение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Обозначим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минимальное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решение на множестве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через                                    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6989" y="2722093"/>
            <a:ext cx="361950" cy="333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1630" y="3049098"/>
            <a:ext cx="1952625" cy="333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8785" y="2413642"/>
            <a:ext cx="2735371" cy="9141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8752" y="3358273"/>
            <a:ext cx="67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уравнение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7076" y="3413280"/>
            <a:ext cx="3152775" cy="314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78752" y="3782612"/>
            <a:ext cx="3382027" cy="5076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46818" y="3714831"/>
            <a:ext cx="6819768" cy="6050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0664" y="4273054"/>
            <a:ext cx="1167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имеет единственное решение        на множестве                                               .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Синтез оптимального управления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18048" y="4321736"/>
            <a:ext cx="342900" cy="3143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88975" y="4306995"/>
            <a:ext cx="2578647" cy="3303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99890" y="4837326"/>
            <a:ext cx="8334555" cy="179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1480802" y="6478948"/>
            <a:ext cx="71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/40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20903</TotalTime>
  <Words>2735</Words>
  <Application>Microsoft Office PowerPoint</Application>
  <PresentationFormat>Произвольный</PresentationFormat>
  <Paragraphs>680</Paragraphs>
  <Slides>43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Заёмщики бедной группы регионов, проживающие в городе</vt:lpstr>
      <vt:lpstr>Список литературы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asus</cp:lastModifiedBy>
  <cp:revision>905</cp:revision>
  <dcterms:created xsi:type="dcterms:W3CDTF">2020-05-30T15:10:10Z</dcterms:created>
  <dcterms:modified xsi:type="dcterms:W3CDTF">2022-08-30T18:41:24Z</dcterms:modified>
</cp:coreProperties>
</file>