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646" r:id="rId2"/>
    <p:sldId id="698" r:id="rId3"/>
    <p:sldId id="699" r:id="rId4"/>
    <p:sldId id="700" r:id="rId5"/>
    <p:sldId id="705" r:id="rId6"/>
    <p:sldId id="706" r:id="rId7"/>
    <p:sldId id="702" r:id="rId8"/>
    <p:sldId id="501" r:id="rId9"/>
    <p:sldId id="690" r:id="rId10"/>
    <p:sldId id="586" r:id="rId11"/>
    <p:sldId id="588" r:id="rId12"/>
    <p:sldId id="514" r:id="rId13"/>
    <p:sldId id="691" r:id="rId14"/>
    <p:sldId id="692" r:id="rId15"/>
    <p:sldId id="573" r:id="rId16"/>
    <p:sldId id="622" r:id="rId17"/>
    <p:sldId id="676" r:id="rId18"/>
    <p:sldId id="707" r:id="rId19"/>
    <p:sldId id="675" r:id="rId20"/>
    <p:sldId id="677" r:id="rId21"/>
    <p:sldId id="678" r:id="rId22"/>
    <p:sldId id="679" r:id="rId23"/>
    <p:sldId id="680" r:id="rId24"/>
    <p:sldId id="681" r:id="rId25"/>
    <p:sldId id="682" r:id="rId26"/>
    <p:sldId id="683" r:id="rId27"/>
    <p:sldId id="684" r:id="rId28"/>
    <p:sldId id="685" r:id="rId29"/>
    <p:sldId id="686" r:id="rId30"/>
    <p:sldId id="708" r:id="rId3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51520"/>
    <a:srgbClr val="431684"/>
    <a:srgbClr val="146016"/>
    <a:srgbClr val="0033CC"/>
    <a:srgbClr val="003399"/>
    <a:srgbClr val="510BB9"/>
    <a:srgbClr val="492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1860" autoAdjust="0"/>
  </p:normalViewPr>
  <p:slideViewPr>
    <p:cSldViewPr>
      <p:cViewPr varScale="1">
        <p:scale>
          <a:sx n="64" d="100"/>
          <a:sy n="64" d="100"/>
        </p:scale>
        <p:origin x="118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368"/>
    </p:cViewPr>
  </p:sorterViewPr>
  <p:notesViewPr>
    <p:cSldViewPr>
      <p:cViewPr varScale="1">
        <p:scale>
          <a:sx n="37" d="100"/>
          <a:sy n="37" d="100"/>
        </p:scale>
        <p:origin x="-2360" y="-6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028069407991"/>
          <c:y val="4.3650793650793669E-2"/>
          <c:w val="0.82402960046660856"/>
          <c:h val="0.8770637541275082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Experimental</c:v>
                </c:pt>
              </c:strCache>
            </c:strRef>
          </c:tx>
          <c:spPr>
            <a:ln w="19050" cap="rnd">
              <a:solidFill>
                <a:schemeClr val="accent1">
                  <a:alpha val="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Лист1!$A$2:$A$18</c:f>
              <c:numCache>
                <c:formatCode>General</c:formatCode>
                <c:ptCount val="17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</c:numCache>
            </c:numRef>
          </c:xVal>
          <c:yVal>
            <c:numRef>
              <c:f>Лист1!$B$2:$B$18</c:f>
              <c:numCache>
                <c:formatCode>General</c:formatCode>
                <c:ptCount val="17"/>
                <c:pt idx="1">
                  <c:v>150</c:v>
                </c:pt>
                <c:pt idx="3">
                  <c:v>200</c:v>
                </c:pt>
                <c:pt idx="5">
                  <c:v>250</c:v>
                </c:pt>
                <c:pt idx="7">
                  <c:v>225</c:v>
                </c:pt>
                <c:pt idx="9">
                  <c:v>175</c:v>
                </c:pt>
                <c:pt idx="11">
                  <c:v>215</c:v>
                </c:pt>
                <c:pt idx="13">
                  <c:v>200</c:v>
                </c:pt>
                <c:pt idx="15">
                  <c:v>100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E00-40CE-86BE-A71DC13F78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Theoretical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>
                    <a:alpha val="0"/>
                  </a:schemeClr>
                </a:solidFill>
              </a:ln>
              <a:effectLst/>
            </c:spPr>
          </c:marker>
          <c:xVal>
            <c:numRef>
              <c:f>Лист1!$A$2:$A$18</c:f>
              <c:numCache>
                <c:formatCode>General</c:formatCode>
                <c:ptCount val="17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</c:numCache>
            </c:numRef>
          </c:xVal>
          <c:yVal>
            <c:numRef>
              <c:f>Лист1!$C$2:$C$18</c:f>
              <c:numCache>
                <c:formatCode>General</c:formatCode>
                <c:ptCount val="17"/>
                <c:pt idx="0">
                  <c:v>103.63800000000001</c:v>
                </c:pt>
                <c:pt idx="1">
                  <c:v>128.74989724593414</c:v>
                </c:pt>
                <c:pt idx="2">
                  <c:v>189.37531492958595</c:v>
                </c:pt>
                <c:pt idx="3">
                  <c:v>250.00054813093956</c:v>
                </c:pt>
                <c:pt idx="4">
                  <c:v>275.11199999768621</c:v>
                </c:pt>
                <c:pt idx="5">
                  <c:v>249.99965737392029</c:v>
                </c:pt>
                <c:pt idx="6">
                  <c:v>189.37405521124208</c:v>
                </c:pt>
                <c:pt idx="7">
                  <c:v>128.74900649545873</c:v>
                </c:pt>
                <c:pt idx="8">
                  <c:v>103.63800000925438</c:v>
                </c:pt>
                <c:pt idx="9">
                  <c:v>128.7507880094972</c:v>
                </c:pt>
                <c:pt idx="10">
                  <c:v>189.37657464792966</c:v>
                </c:pt>
                <c:pt idx="11">
                  <c:v>250.00143887487101</c:v>
                </c:pt>
                <c:pt idx="12">
                  <c:v>275.11199997917748</c:v>
                </c:pt>
                <c:pt idx="13">
                  <c:v>249.99876660381344</c:v>
                </c:pt>
                <c:pt idx="14">
                  <c:v>189.37279549289858</c:v>
                </c:pt>
                <c:pt idx="15">
                  <c:v>128.74811575807118</c:v>
                </c:pt>
                <c:pt idx="16">
                  <c:v>103.63800000000001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4E00-40CE-86BE-A71DC13F7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032072"/>
        <c:axId val="412032856"/>
      </c:scatterChart>
      <c:valAx>
        <c:axId val="412032072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Distance to centre in mm</a:t>
                </a:r>
                <a:endParaRPr lang="ru-RU" sz="10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032856"/>
        <c:crosses val="autoZero"/>
        <c:crossBetween val="midCat"/>
      </c:valAx>
      <c:valAx>
        <c:axId val="412032856"/>
        <c:scaling>
          <c:orientation val="minMax"/>
          <c:max val="600"/>
          <c:min val="-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Longitudinal residual stress in MPa</a:t>
                </a:r>
                <a:endParaRPr lang="ru-RU" sz="10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0320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49398275085621"/>
          <c:y val="4.7655013228130511E-2"/>
          <c:w val="0.25480614976147309"/>
          <c:h val="0.24370165091376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028069407991"/>
          <c:y val="4.3650793650793669E-2"/>
          <c:w val="0.82402960046660856"/>
          <c:h val="0.8770637541275082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Experimental</c:v>
                </c:pt>
              </c:strCache>
            </c:strRef>
          </c:tx>
          <c:spPr>
            <a:ln w="19050" cap="rnd">
              <a:solidFill>
                <a:schemeClr val="accent1">
                  <a:alpha val="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Лист1!$A$2:$A$18</c:f>
              <c:numCache>
                <c:formatCode>General</c:formatCode>
                <c:ptCount val="17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</c:numCache>
            </c:numRef>
          </c:xVal>
          <c:yVal>
            <c:numRef>
              <c:f>Лист1!$B$2:$B$18</c:f>
              <c:numCache>
                <c:formatCode>General</c:formatCode>
                <c:ptCount val="17"/>
                <c:pt idx="1">
                  <c:v>0</c:v>
                </c:pt>
                <c:pt idx="3">
                  <c:v>70</c:v>
                </c:pt>
                <c:pt idx="5">
                  <c:v>50</c:v>
                </c:pt>
                <c:pt idx="7">
                  <c:v>-30</c:v>
                </c:pt>
                <c:pt idx="9">
                  <c:v>-80</c:v>
                </c:pt>
                <c:pt idx="11">
                  <c:v>70</c:v>
                </c:pt>
                <c:pt idx="13">
                  <c:v>60</c:v>
                </c:pt>
                <c:pt idx="15">
                  <c:v>-20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2AA-4D99-9288-4DE4E4AF7D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Theoretical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>
                    <a:alpha val="0"/>
                  </a:schemeClr>
                </a:solidFill>
              </a:ln>
              <a:effectLst/>
            </c:spPr>
          </c:marker>
          <c:xVal>
            <c:numRef>
              <c:f>Лист1!$A$2:$A$18</c:f>
              <c:numCache>
                <c:formatCode>General</c:formatCode>
                <c:ptCount val="17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</c:numCache>
            </c:numRef>
          </c:xVal>
          <c:yVal>
            <c:numRef>
              <c:f>Лист1!$C$2:$C$18</c:f>
              <c:numCache>
                <c:formatCode>General</c:formatCode>
                <c:ptCount val="17"/>
                <c:pt idx="0">
                  <c:v>-70</c:v>
                </c:pt>
                <c:pt idx="1">
                  <c:v>-45.103966013455086</c:v>
                </c:pt>
                <c:pt idx="2">
                  <c:v>15.000312222433783</c:v>
                </c:pt>
                <c:pt idx="3">
                  <c:v>75.104407561844454</c:v>
                </c:pt>
                <c:pt idx="4">
                  <c:v>99.999999997706297</c:v>
                </c:pt>
                <c:pt idx="5">
                  <c:v>75.103524461821905</c:v>
                </c:pt>
                <c:pt idx="6">
                  <c:v>14.999063332698682</c:v>
                </c:pt>
                <c:pt idx="7">
                  <c:v>-45.104849106990024</c:v>
                </c:pt>
                <c:pt idx="8">
                  <c:v>-69.999999990825174</c:v>
                </c:pt>
                <c:pt idx="9">
                  <c:v>-45.103082906944962</c:v>
                </c:pt>
                <c:pt idx="10">
                  <c:v>15.001561112168853</c:v>
                </c:pt>
                <c:pt idx="11">
                  <c:v>75.105290648891781</c:v>
                </c:pt>
                <c:pt idx="12">
                  <c:v>99.999999979356616</c:v>
                </c:pt>
                <c:pt idx="13">
                  <c:v>75.102641348824164</c:v>
                </c:pt>
                <c:pt idx="14">
                  <c:v>14.997814442963763</c:v>
                </c:pt>
                <c:pt idx="15">
                  <c:v>-45.105732187549663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2AA-4D99-9288-4DE4E4AF7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033640"/>
        <c:axId val="125785952"/>
      </c:scatterChart>
      <c:valAx>
        <c:axId val="412033640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Distance to centre in mm</a:t>
                </a:r>
                <a:endParaRPr lang="ru-RU" sz="10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785952"/>
        <c:crosses val="autoZero"/>
        <c:crossBetween val="midCat"/>
      </c:valAx>
      <c:valAx>
        <c:axId val="125785952"/>
        <c:scaling>
          <c:orientation val="minMax"/>
          <c:max val="600"/>
          <c:min val="-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Transverse residual stress in MPa</a:t>
                </a:r>
                <a:endParaRPr lang="ru-RU" sz="10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033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86574074074051"/>
          <c:y val="0.11606540638823855"/>
          <c:w val="0.27307870370370385"/>
          <c:h val="0.1434046630469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0.wmf"/><Relationship Id="rId2" Type="http://schemas.openxmlformats.org/officeDocument/2006/relationships/image" Target="../media/image66.wmf"/><Relationship Id="rId1" Type="http://schemas.openxmlformats.org/officeDocument/2006/relationships/image" Target="../media/image59.wmf"/><Relationship Id="rId6" Type="http://schemas.openxmlformats.org/officeDocument/2006/relationships/image" Target="../media/image69.wmf"/><Relationship Id="rId5" Type="http://schemas.openxmlformats.org/officeDocument/2006/relationships/image" Target="../media/image63.wmf"/><Relationship Id="rId4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9" Type="http://schemas.openxmlformats.org/officeDocument/2006/relationships/image" Target="../media/image8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6B799A-BC6B-4B7D-A8D6-4B7DBD8F45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209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19E0BC-67E3-46FB-B027-EDE85EB82902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02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19E0BC-67E3-46FB-B027-EDE85EB82902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78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93D984-1D30-4169-8AFA-FA07268CBA8F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20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Israel ['</a:t>
            </a:r>
            <a:r>
              <a:rPr lang="en-US" dirty="0" err="1" smtClean="0"/>
              <a:t>ɪzrɪəl</a:t>
            </a:r>
            <a:r>
              <a:rPr lang="en-US" dirty="0" smtClean="0"/>
              <a:t> ],</a:t>
            </a:r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529DF9-8692-40A9-BF38-C9F70860EEA2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3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craquelure</a:t>
            </a:r>
            <a:r>
              <a:rPr lang="en-US" dirty="0" smtClean="0"/>
              <a:t> [ˈ</a:t>
            </a:r>
            <a:r>
              <a:rPr lang="en-US" dirty="0" err="1" smtClean="0"/>
              <a:t>krakljʊə</a:t>
            </a:r>
            <a:r>
              <a:rPr lang="en-US" dirty="0" smtClean="0"/>
              <a:t>, </a:t>
            </a:r>
            <a:r>
              <a:rPr lang="en-US" dirty="0" err="1" smtClean="0"/>
              <a:t>krakˈljʊə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B799A-BC6B-4B7D-A8D6-4B7DBD8F459C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970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B799A-BC6B-4B7D-A8D6-4B7DBD8F459C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32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F63B-E0E9-4441-B0C2-C2E33FD3CE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5222-4078-43E8-9043-869F39DB9C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46B3-BB39-4772-B352-6BBB6587C1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6FA8-D9FB-47DE-A191-D8108E8FB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671D-4D16-4256-AB7A-BBB7E43097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1DF00-954D-4A2F-89B0-8C869F400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B77C-A23C-45CC-A9B8-0AEE2E917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4F79FE-0DC8-4F33-9595-94920BC790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146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AF92-A90C-4FB9-A017-2EC4F6DBC0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21E4-E412-48CB-A677-AA2E9BD59E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8487-3FEF-448E-81E0-DE719F1D92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6002-F4F4-4950-BBBC-49FBC0881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A11A-D2F9-4C56-B351-123BD44264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FB67-32BB-4555-B265-DE90396B88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006B-03D6-481C-B53E-CE9B9868A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4F8F-2E6B-457E-9DD2-EE0E96608A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4685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51A4F27-74B7-4667-9361-F253F5FD0F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68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81.png"/><Relationship Id="rId4" Type="http://schemas.openxmlformats.org/officeDocument/2006/relationships/image" Target="../media/image77.wmf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8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4.wmf"/><Relationship Id="rId20" Type="http://schemas.openxmlformats.org/officeDocument/2006/relationships/image" Target="../media/image8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88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9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image" Target="../media/image100.emf"/><Relationship Id="rId7" Type="http://schemas.openxmlformats.org/officeDocument/2006/relationships/image" Target="../media/image97.wmf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96.wmf"/><Relationship Id="rId10" Type="http://schemas.openxmlformats.org/officeDocument/2006/relationships/image" Target="../media/image98.w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106.emf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9.png"/><Relationship Id="rId5" Type="http://schemas.openxmlformats.org/officeDocument/2006/relationships/image" Target="../media/image108.emf"/><Relationship Id="rId10" Type="http://schemas.openxmlformats.org/officeDocument/2006/relationships/image" Target="../media/image105.wmf"/><Relationship Id="rId4" Type="http://schemas.openxmlformats.org/officeDocument/2006/relationships/image" Target="../media/image107.emf"/><Relationship Id="rId9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14.jpe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112.wmf"/><Relationship Id="rId4" Type="http://schemas.openxmlformats.org/officeDocument/2006/relationships/image" Target="../media/image115.jpeg"/><Relationship Id="rId9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emf"/><Relationship Id="rId5" Type="http://schemas.openxmlformats.org/officeDocument/2006/relationships/image" Target="../media/image119.emf"/><Relationship Id="rId4" Type="http://schemas.openxmlformats.org/officeDocument/2006/relationships/image" Target="../media/image11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65.bin"/><Relationship Id="rId18" Type="http://schemas.openxmlformats.org/officeDocument/2006/relationships/chart" Target="../charts/chart2.xml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125.wmf"/><Relationship Id="rId17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124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1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3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3408" y="33017"/>
            <a:ext cx="707850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неевклидовых моделей</a:t>
            </a:r>
            <a:r>
              <a:rPr lang="en-US" sz="2400" b="1" dirty="0" smtClean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сплошной </a:t>
            </a:r>
            <a:r>
              <a:rPr lang="ru-RU" sz="2400" b="1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среды</a:t>
            </a:r>
            <a:endParaRPr lang="ru-RU" sz="2400" b="1" dirty="0">
              <a:solidFill>
                <a:srgbClr val="000099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39531" y="5433233"/>
            <a:ext cx="2088232" cy="65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altLang="ru-RU" sz="2000" b="1" kern="0" dirty="0" smtClean="0">
                <a:solidFill>
                  <a:srgbClr val="851520"/>
                </a:solidFill>
              </a:rPr>
              <a:t>Михаил </a:t>
            </a:r>
            <a:r>
              <a:rPr lang="ru-RU" altLang="ru-RU" sz="2000" b="1" kern="0" dirty="0" err="1" smtClean="0">
                <a:solidFill>
                  <a:srgbClr val="851520"/>
                </a:solidFill>
              </a:rPr>
              <a:t>Гузев</a:t>
            </a:r>
            <a:endParaRPr lang="ru-RU" altLang="ru-RU" sz="2000" b="1" kern="0" dirty="0" smtClean="0">
              <a:solidFill>
                <a:srgbClr val="85152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1880" y="5759189"/>
            <a:ext cx="5321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математики</a:t>
            </a:r>
          </a:p>
          <a:p>
            <a:pPr algn="r" eaLnBrk="1" hangingPunct="1"/>
            <a:r>
              <a:rPr lang="ru-RU" alt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Дальневосточное отделение Российской академии 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endParaRPr lang="en-US" alt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.Владивосток</a:t>
            </a:r>
            <a:endParaRPr lang="ru-RU" alt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26134" cy="41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41" y="711441"/>
            <a:ext cx="7312104" cy="5216440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9552" y="185704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Неевклидовость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искусственном воздействии </a:t>
            </a:r>
            <a:endParaRPr lang="ru-RU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77272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Изначально лист баклажана плоский, используется гормон для роста  вблизи краев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Волны развились после </a:t>
            </a:r>
            <a:r>
              <a:rPr lang="ru-RU" dirty="0">
                <a:solidFill>
                  <a:srgbClr val="002060"/>
                </a:solidFill>
              </a:rPr>
              <a:t>10 </a:t>
            </a:r>
            <a:r>
              <a:rPr lang="ru-RU" dirty="0" smtClean="0">
                <a:solidFill>
                  <a:srgbClr val="002060"/>
                </a:solidFill>
              </a:rPr>
              <a:t>дней; </a:t>
            </a:r>
            <a:r>
              <a:rPr lang="ru-RU" dirty="0">
                <a:solidFill>
                  <a:srgbClr val="002060"/>
                </a:solidFill>
              </a:rPr>
              <a:t>на 12 и 14 дня </a:t>
            </a:r>
            <a:r>
              <a:rPr lang="ru-RU" dirty="0" smtClean="0">
                <a:solidFill>
                  <a:srgbClr val="002060"/>
                </a:solidFill>
              </a:rPr>
              <a:t>волны увеличились, </a:t>
            </a:r>
            <a:r>
              <a:rPr lang="ru-RU" dirty="0">
                <a:solidFill>
                  <a:srgbClr val="002060"/>
                </a:solidFill>
              </a:rPr>
              <a:t>и волны внутри волн становятся заметными.</a:t>
            </a:r>
          </a:p>
        </p:txBody>
      </p:sp>
    </p:spTree>
    <p:extLst>
      <p:ext uri="{BB962C8B-B14F-4D97-AF65-F5344CB8AC3E}">
        <p14:creationId xmlns:p14="http://schemas.microsoft.com/office/powerpoint/2010/main" val="35467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" y="360436"/>
            <a:ext cx="2240019" cy="4803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976" y="360437"/>
            <a:ext cx="2620787" cy="4803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3129895"/>
            <a:ext cx="317627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Радиус 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правого листа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уменьшается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2461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геометрия листьев</a:t>
            </a:r>
            <a:endParaRPr 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3501" y="866348"/>
            <a:ext cx="2430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Полосы, вырезанные из левого листа, показывают, что радиус дуг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увеличивается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центра.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93" y="5092700"/>
            <a:ext cx="69818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27170" y="69877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Yeal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Klein,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Efrati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Eran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Sharon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Shaping of Elastic Sheets by Prescription of non-Euclidean Metrics 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Science 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315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(2007) 1116-1120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668483" y="283273"/>
            <a:ext cx="7394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i="1">
              <a:solidFill>
                <a:srgbClr val="0000CC"/>
              </a:solidFill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143178" y="-30034"/>
            <a:ext cx="6648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Экспериментальный метод изготовления </a:t>
            </a:r>
            <a:endParaRPr lang="ru-RU" sz="2400" b="1" dirty="0" smtClean="0">
              <a:solidFill>
                <a:srgbClr val="000099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eaLnBrk="1" hangingPunct="1"/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неевклидовых </a:t>
            </a: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тел</a:t>
            </a:r>
            <a:endParaRPr lang="en-US" sz="2400" b="1" dirty="0" smtClean="0">
              <a:solidFill>
                <a:srgbClr val="000099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70" y="4707571"/>
            <a:ext cx="2357454" cy="79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1304" y="4595596"/>
            <a:ext cx="2460704" cy="8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27170" y="4330124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Неевклидовы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498" y="571670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99"/>
                </a:solidFill>
              </a:rPr>
              <a:t>Авторы </a:t>
            </a:r>
            <a:r>
              <a:rPr lang="ru-RU" sz="1200" i="1" dirty="0" smtClean="0">
                <a:solidFill>
                  <a:srgbClr val="000099"/>
                </a:solidFill>
              </a:rPr>
              <a:t>использовали</a:t>
            </a:r>
          </a:p>
          <a:p>
            <a:r>
              <a:rPr lang="ru-RU" sz="1200" i="1" dirty="0" smtClean="0">
                <a:solidFill>
                  <a:srgbClr val="000099"/>
                </a:solidFill>
              </a:rPr>
              <a:t> N-</a:t>
            </a:r>
            <a:r>
              <a:rPr lang="ru-RU" sz="1200" i="1" dirty="0" err="1" smtClean="0">
                <a:solidFill>
                  <a:srgbClr val="000099"/>
                </a:solidFill>
              </a:rPr>
              <a:t>изопропилакриламид</a:t>
            </a:r>
            <a:endParaRPr lang="ru-RU" sz="1200" i="1" dirty="0">
              <a:solidFill>
                <a:srgbClr val="000099"/>
              </a:solidFill>
            </a:endParaRPr>
          </a:p>
          <a:p>
            <a:r>
              <a:rPr lang="ru-RU" sz="1200" i="1" dirty="0" smtClean="0">
                <a:solidFill>
                  <a:srgbClr val="000099"/>
                </a:solidFill>
              </a:rPr>
              <a:t>для </a:t>
            </a:r>
            <a:r>
              <a:rPr lang="ru-RU" sz="1200" i="1" dirty="0">
                <a:solidFill>
                  <a:srgbClr val="000099"/>
                </a:solidFill>
              </a:rPr>
              <a:t>построения </a:t>
            </a:r>
            <a:r>
              <a:rPr lang="ru-RU" sz="1200" i="1" dirty="0" smtClean="0">
                <a:solidFill>
                  <a:srgbClr val="000099"/>
                </a:solidFill>
              </a:rPr>
              <a:t>листов.</a:t>
            </a:r>
            <a:endParaRPr lang="ru-RU" sz="1200" i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8249" y="5716706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99"/>
                </a:solidFill>
              </a:rPr>
              <a:t>Построенные листы </a:t>
            </a:r>
            <a:r>
              <a:rPr lang="ru-RU" sz="1200" i="1" dirty="0" smtClean="0">
                <a:solidFill>
                  <a:srgbClr val="000099"/>
                </a:solidFill>
              </a:rPr>
              <a:t>плоски</a:t>
            </a:r>
            <a:r>
              <a:rPr lang="ru-RU" sz="1200" i="1" dirty="0">
                <a:solidFill>
                  <a:srgbClr val="000099"/>
                </a:solidFill>
              </a:rPr>
              <a:t>е</a:t>
            </a:r>
            <a:r>
              <a:rPr lang="ru-RU" sz="1200" i="1" dirty="0" smtClean="0">
                <a:solidFill>
                  <a:srgbClr val="000099"/>
                </a:solidFill>
              </a:rPr>
              <a:t> при Т</a:t>
            </a:r>
            <a:r>
              <a:rPr lang="en-US" sz="1200" i="1" dirty="0" smtClean="0">
                <a:solidFill>
                  <a:srgbClr val="000099"/>
                </a:solidFill>
              </a:rPr>
              <a:t>&lt;</a:t>
            </a:r>
            <a:r>
              <a:rPr lang="ru-RU" sz="1200" i="1" dirty="0" smtClean="0">
                <a:solidFill>
                  <a:srgbClr val="000099"/>
                </a:solidFill>
              </a:rPr>
              <a:t> </a:t>
            </a:r>
            <a:r>
              <a:rPr lang="ru-RU" sz="1200" i="1" dirty="0" err="1" smtClean="0">
                <a:solidFill>
                  <a:srgbClr val="000099"/>
                </a:solidFill>
              </a:rPr>
              <a:t>Tc</a:t>
            </a:r>
            <a:r>
              <a:rPr lang="en-US" sz="1200" i="1" dirty="0">
                <a:solidFill>
                  <a:srgbClr val="000099"/>
                </a:solidFill>
              </a:rPr>
              <a:t>,</a:t>
            </a:r>
            <a:r>
              <a:rPr lang="ru-RU" sz="1200" i="1" dirty="0" smtClean="0">
                <a:solidFill>
                  <a:srgbClr val="000099"/>
                </a:solidFill>
              </a:rPr>
              <a:t> </a:t>
            </a:r>
            <a:r>
              <a:rPr lang="ru-RU" sz="1200" i="1" dirty="0">
                <a:solidFill>
                  <a:srgbClr val="000099"/>
                </a:solidFill>
              </a:rPr>
              <a:t>но запрограммированы </a:t>
            </a:r>
            <a:r>
              <a:rPr lang="ru-RU" sz="1200" i="1" dirty="0" smtClean="0">
                <a:solidFill>
                  <a:srgbClr val="000099"/>
                </a:solidFill>
              </a:rPr>
              <a:t>сжиматься</a:t>
            </a:r>
          </a:p>
          <a:p>
            <a:r>
              <a:rPr lang="ru-RU" sz="1200" i="1" dirty="0" smtClean="0">
                <a:solidFill>
                  <a:srgbClr val="000099"/>
                </a:solidFill>
              </a:rPr>
              <a:t>дифференциально при </a:t>
            </a:r>
            <a:r>
              <a:rPr lang="ru-RU" sz="1200" i="1" dirty="0">
                <a:solidFill>
                  <a:srgbClr val="000099"/>
                </a:solidFill>
              </a:rPr>
              <a:t>активации в T &gt; </a:t>
            </a:r>
            <a:r>
              <a:rPr lang="ru-RU" sz="1200" i="1" dirty="0" err="1">
                <a:solidFill>
                  <a:srgbClr val="000099"/>
                </a:solidFill>
              </a:rPr>
              <a:t>Tc</a:t>
            </a:r>
            <a:endParaRPr lang="ru-RU" sz="1200" i="1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82" y="1507656"/>
            <a:ext cx="5305080" cy="2908878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08" y="1308586"/>
            <a:ext cx="3024586" cy="29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858" y="4502988"/>
            <a:ext cx="2470981" cy="8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17" y="620688"/>
            <a:ext cx="2582738" cy="2582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3808" y="102048"/>
            <a:ext cx="5609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Неевклидова природа </a:t>
            </a:r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закаленного стекла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5617" y="46528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Закаленное стекло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тип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защитного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стекла, имеющего большую прочность по сравнению с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нормальным стеклом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Закалка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формирует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напряженное состояние поверхности. </a:t>
            </a:r>
            <a:endParaRPr lang="en-US" sz="1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21260"/>
            <a:ext cx="3793450" cy="2776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5617" y="256353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</a:rPr>
              <a:t>Разбиваясь, такое стекло разрушается на множество мелких осколков с тупыми гранями, которые не способны причинить серьёзные </a:t>
            </a:r>
            <a:r>
              <a:rPr lang="ru-RU" sz="1600" b="1" dirty="0" smtClean="0">
                <a:solidFill>
                  <a:srgbClr val="000099"/>
                </a:solidFill>
              </a:rPr>
              <a:t>травмы.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" y="4099351"/>
            <a:ext cx="3496165" cy="2622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" y="816788"/>
            <a:ext cx="1729448" cy="23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165"/>
            <a:ext cx="3144855" cy="47841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7904" y="42528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Стеклянная ваза с эффектом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craquelé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Трещины - результат быстрого,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интенсивного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воздействия, когда часть жидкости быстро погружается в воду.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80005"/>
            <a:ext cx="5403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20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закаленного стекла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30" y="692696"/>
            <a:ext cx="3981654" cy="30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536" y="115008"/>
            <a:ext cx="7430749" cy="48689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Неевклидова природа  напряжений в с</a:t>
            </a:r>
            <a:r>
              <a:rPr lang="ru-RU" altLang="ru-RU" sz="20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варных конструкциях</a:t>
            </a:r>
            <a:endParaRPr lang="ru-RU" altLang="ru-RU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64520" name="Picture 8" descr="IMG_0052_2редак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925" y="-2789238"/>
            <a:ext cx="297656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IMG_0052_2редак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925" y="-2789238"/>
            <a:ext cx="2976562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3687763" y="1165225"/>
            <a:ext cx="527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ru-RU" altLang="ru-RU" sz="2800"/>
          </a:p>
        </p:txBody>
      </p:sp>
      <p:pic>
        <p:nvPicPr>
          <p:cNvPr id="18" name="Picture 5" descr="Тезис 3, Рис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5507" y="4176742"/>
            <a:ext cx="3119003" cy="17787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2352565" cy="11998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62" y="2703082"/>
            <a:ext cx="2546381" cy="1387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50029" y="35574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Рентгеновский </a:t>
            </a:r>
            <a:r>
              <a:rPr lang="ru-RU" b="1" dirty="0" err="1">
                <a:solidFill>
                  <a:srgbClr val="002060"/>
                </a:solidFill>
              </a:rPr>
              <a:t>дифрактометр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17" y="704562"/>
            <a:ext cx="2784591" cy="27790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2233" y="2226250"/>
            <a:ext cx="302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Остаточные напряжения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Picture 7" descr="А2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34" y="836712"/>
            <a:ext cx="2282601" cy="17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mso800E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>
            <a:lum bright="-4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>
            <a:fillRect/>
          </a:stretch>
        </p:blipFill>
        <p:spPr>
          <a:xfrm>
            <a:off x="3570557" y="4393588"/>
            <a:ext cx="2002885" cy="1977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4" descr="Тезис 3, Рис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825" y="4365104"/>
            <a:ext cx="2677985" cy="14105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98" y="5955528"/>
            <a:ext cx="3484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Дифракционная картина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</a:rPr>
              <a:t>ри малых остаточных напряжениях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88520" y="6109294"/>
            <a:ext cx="2452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Дифракционная картина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</a:rPr>
              <a:t>ри наличии напряжений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23463" y="5366972"/>
            <a:ext cx="6378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-Roman"/>
              </a:rPr>
              <a:t>Нагревание и </a:t>
            </a:r>
            <a:r>
              <a:rPr lang="ru-RU" sz="1600" dirty="0">
                <a:solidFill>
                  <a:srgbClr val="002060"/>
                </a:solidFill>
                <a:latin typeface="Times-Roman"/>
              </a:rPr>
              <a:t>последующее </a:t>
            </a:r>
            <a:r>
              <a:rPr lang="ru-RU" sz="1600" dirty="0" smtClean="0">
                <a:solidFill>
                  <a:srgbClr val="002060"/>
                </a:solidFill>
                <a:latin typeface="Times-Roman"/>
              </a:rPr>
              <a:t>поджарка  картофеля приводит к формам </a:t>
            </a:r>
            <a:r>
              <a:rPr lang="ru-RU" sz="1600" dirty="0">
                <a:solidFill>
                  <a:srgbClr val="002060"/>
                </a:solidFill>
                <a:latin typeface="Times-Roman"/>
              </a:rPr>
              <a:t>с гиперболической геометрией.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33" y="670280"/>
            <a:ext cx="6058412" cy="4306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1233" y="174708"/>
            <a:ext cx="6965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Неевклидова геометрия </a:t>
            </a:r>
            <a:r>
              <a:rPr lang="ru-RU" alt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кухне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564" y="126869"/>
            <a:ext cx="9018808" cy="46094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  <a:latin typeface="+mn-lt"/>
              </a:rPr>
              <a:t>Переход к неевклидовой модели по </a:t>
            </a:r>
            <a:r>
              <a:rPr lang="ru-RU" sz="2800" b="1" dirty="0" err="1" smtClean="0">
                <a:solidFill>
                  <a:srgbClr val="000099"/>
                </a:solidFill>
                <a:latin typeface="+mn-lt"/>
              </a:rPr>
              <a:t>Кренеру</a:t>
            </a:r>
            <a:endParaRPr lang="ru-RU" sz="28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" y="720429"/>
            <a:ext cx="1754657" cy="17759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333" y="482721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Ekkehart</a:t>
            </a:r>
            <a:r>
              <a:rPr lang="en-US" b="1" dirty="0"/>
              <a:t> </a:t>
            </a:r>
            <a:r>
              <a:rPr lang="en-US" b="1" dirty="0" err="1" smtClean="0"/>
              <a:t>Kröner</a:t>
            </a:r>
            <a:r>
              <a:rPr lang="en-US" b="1" dirty="0"/>
              <a:t>: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946" y="688933"/>
            <a:ext cx="2703425" cy="4144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545" y="753391"/>
            <a:ext cx="4514455" cy="18167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01" y="5196544"/>
            <a:ext cx="9242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The most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important device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for that 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[</a:t>
            </a:r>
            <a:r>
              <a:rPr lang="en-US" sz="2000" b="1" dirty="0" smtClean="0">
                <a:solidFill>
                  <a:srgbClr val="000099"/>
                </a:solidFill>
              </a:rPr>
              <a:t>transition]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stress tensor function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9544" y="273576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E. </a:t>
            </a:r>
            <a:r>
              <a:rPr lang="en-US" u="sng" dirty="0" err="1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Kröner</a:t>
            </a:r>
            <a:r>
              <a:rPr lang="en-US" u="sng" dirty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, Incompatibility, defects, and stress functions in the mechanics of generalized continua, International Journal of Solids and Structures, 21(7) (1985) 747–756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20761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Функция напряжений </a:t>
            </a:r>
            <a:r>
              <a:rPr lang="ru-RU" sz="2400" b="1" dirty="0" err="1" smtClean="0">
                <a:solidFill>
                  <a:srgbClr val="000099"/>
                </a:solidFill>
              </a:rPr>
              <a:t>Эйри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9569" y="17915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889166"/>
              </p:ext>
            </p:extLst>
          </p:nvPr>
        </p:nvGraphicFramePr>
        <p:xfrm>
          <a:off x="1932059" y="1151385"/>
          <a:ext cx="4188826" cy="77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Equation" r:id="rId4" imgW="2120900" imgH="393700" progId="Equation.DSMT4">
                  <p:embed/>
                </p:oleObj>
              </mc:Choice>
              <mc:Fallback>
                <p:oleObj name="Equation" r:id="rId4" imgW="212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059" y="1151385"/>
                        <a:ext cx="4188826" cy="773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89016" y="4321151"/>
            <a:ext cx="281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+mn-lt"/>
              </a:rPr>
              <a:t>Условие совместности</a:t>
            </a:r>
            <a:endParaRPr lang="ru-RU" b="1" u="sng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3779912" y="4065708"/>
          <a:ext cx="3302794" cy="73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Equation" r:id="rId6" imgW="1879560" imgH="419040" progId="Equation.DSMT4">
                  <p:embed/>
                </p:oleObj>
              </mc:Choice>
              <mc:Fallback>
                <p:oleObj name="Equation" r:id="rId6" imgW="1879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065708"/>
                        <a:ext cx="3302794" cy="731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3762410" y="3307921"/>
          <a:ext cx="51689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Equation" r:id="rId8" imgW="3416040" imgH="457200" progId="Equation.DSMT4">
                  <p:embed/>
                </p:oleObj>
              </mc:Choice>
              <mc:Fallback>
                <p:oleObj name="Equation" r:id="rId8" imgW="3416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410" y="3307921"/>
                        <a:ext cx="5168900" cy="687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0508" y="3483529"/>
            <a:ext cx="3591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Определяющие соотношения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8341" y="-5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3735861" y="5517232"/>
          <a:ext cx="1374437" cy="40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" name="Equation" r:id="rId10" imgW="660240" imgH="190440" progId="Equation.DSMT4">
                  <p:embed/>
                </p:oleObj>
              </mc:Choice>
              <mc:Fallback>
                <p:oleObj name="Equation" r:id="rId10" imgW="6602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861" y="5517232"/>
                        <a:ext cx="1374437" cy="405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86730" y="2966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5502051" y="2582061"/>
          <a:ext cx="3429259" cy="55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1" name="Equation" r:id="rId12" imgW="3009900" imgH="482600" progId="Equation.DSMT4">
                  <p:embed/>
                </p:oleObj>
              </mc:Choice>
              <mc:Fallback>
                <p:oleObj name="Equation" r:id="rId12" imgW="3009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051" y="2582061"/>
                        <a:ext cx="3429259" cy="553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/>
          </p:nvPr>
        </p:nvGraphicFramePr>
        <p:xfrm>
          <a:off x="1979712" y="5511105"/>
          <a:ext cx="1076596" cy="36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2" name="Equation" r:id="rId14" imgW="545760" imgH="190440" progId="Equation.DSMT4">
                  <p:embed/>
                </p:oleObj>
              </mc:Choice>
              <mc:Fallback>
                <p:oleObj name="Equation" r:id="rId14" imgW="545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511105"/>
                        <a:ext cx="1076596" cy="366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7788" y="2560199"/>
            <a:ext cx="4914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AIRY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G. B. : On the strains in the interior of beams. Phil. Trans. Roy. Soc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London 153 (1863),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49--80.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Rectangle 133"/>
          <p:cNvSpPr>
            <a:spLocks noChangeArrowheads="1"/>
          </p:cNvSpPr>
          <p:nvPr/>
        </p:nvSpPr>
        <p:spPr bwMode="auto">
          <a:xfrm>
            <a:off x="5667375" y="50306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/>
          </p:nvPr>
        </p:nvGraphicFramePr>
        <p:xfrm>
          <a:off x="6600705" y="4796446"/>
          <a:ext cx="2075751" cy="802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3" name="Equation" r:id="rId16" imgW="1218960" imgH="482400" progId="Equation.DSMT4">
                  <p:embed/>
                </p:oleObj>
              </mc:Choice>
              <mc:Fallback>
                <p:oleObj name="Equation" r:id="rId16" imgW="1218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705" y="4796446"/>
                        <a:ext cx="2075751" cy="802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7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12054" y="148262"/>
            <a:ext cx="6119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Функция напряжений </a:t>
            </a:r>
            <a:r>
              <a:rPr lang="ru-RU" sz="2400" b="1" dirty="0" err="1" smtClean="0">
                <a:solidFill>
                  <a:srgbClr val="000099"/>
                </a:solidFill>
              </a:rPr>
              <a:t>Эйри</a:t>
            </a:r>
            <a:r>
              <a:rPr lang="ru-RU" sz="2400" b="1" dirty="0" smtClean="0">
                <a:solidFill>
                  <a:srgbClr val="000099"/>
                </a:solidFill>
              </a:rPr>
              <a:t> неевклидовой модели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9569" y="17915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1829515" y="1556895"/>
          <a:ext cx="4188826" cy="77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5" name="Equation" r:id="rId3" imgW="2120900" imgH="393700" progId="Equation.DSMT4">
                  <p:embed/>
                </p:oleObj>
              </mc:Choice>
              <mc:Fallback>
                <p:oleObj name="Equation" r:id="rId3" imgW="212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515" y="1556895"/>
                        <a:ext cx="4188826" cy="773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6453" y="4146232"/>
            <a:ext cx="3078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Условие </a:t>
            </a:r>
            <a:r>
              <a:rPr lang="ru-RU" b="1" u="sng" dirty="0" smtClean="0">
                <a:solidFill>
                  <a:srgbClr val="FF0000"/>
                </a:solidFill>
              </a:rPr>
              <a:t>несовместности</a:t>
            </a:r>
            <a:endParaRPr lang="ru-RU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4239459" y="4119109"/>
          <a:ext cx="339248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6" name="Equation" r:id="rId5" imgW="1930320" imgH="419040" progId="Equation.DSMT4">
                  <p:embed/>
                </p:oleObj>
              </mc:Choice>
              <mc:Fallback>
                <p:oleObj name="Equation" r:id="rId5" imgW="1930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459" y="4119109"/>
                        <a:ext cx="3392487" cy="73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4322763" y="2340757"/>
          <a:ext cx="4458345" cy="68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7" name="Equation" r:id="rId7" imgW="2946240" imgH="457200" progId="Equation.DSMT4">
                  <p:embed/>
                </p:oleObj>
              </mc:Choice>
              <mc:Fallback>
                <p:oleObj name="Equation" r:id="rId7" imgW="2946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3" y="2340757"/>
                        <a:ext cx="4458345" cy="687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4538" y="2540666"/>
            <a:ext cx="3591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Определяющие соотношения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8341" y="-5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1907704" y="5166791"/>
          <a:ext cx="19335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8" name="Equation" r:id="rId9" imgW="1091880" imgH="457200" progId="Equation.DSMT4">
                  <p:embed/>
                </p:oleObj>
              </mc:Choice>
              <mc:Fallback>
                <p:oleObj name="Equation" r:id="rId9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166791"/>
                        <a:ext cx="1933575" cy="830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86730" y="2966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4077200" y="3203706"/>
          <a:ext cx="3882281" cy="62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9" name="Equation" r:id="rId11" imgW="3009900" imgH="482600" progId="Equation.DSMT4">
                  <p:embed/>
                </p:oleObj>
              </mc:Choice>
              <mc:Fallback>
                <p:oleObj name="Equation" r:id="rId11" imgW="3009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200" y="3203706"/>
                        <a:ext cx="3882281" cy="626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05614" y="2947461"/>
            <a:ext cx="2606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Функция </a:t>
            </a:r>
            <a:r>
              <a:rPr lang="ru-RU" b="1" dirty="0" smtClean="0">
                <a:solidFill>
                  <a:srgbClr val="002060"/>
                </a:solidFill>
              </a:rPr>
              <a:t>напряжений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Эйри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15144"/>
              </p:ext>
            </p:extLst>
          </p:nvPr>
        </p:nvGraphicFramePr>
        <p:xfrm>
          <a:off x="2217748" y="3117180"/>
          <a:ext cx="396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48" y="3117180"/>
                        <a:ext cx="396875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1733402" y="5985611"/>
          <a:ext cx="1038398" cy="53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" name="Equation" r:id="rId15" imgW="952200" imgH="482400" progId="Equation.DSMT4">
                  <p:embed/>
                </p:oleObj>
              </mc:Choice>
              <mc:Fallback>
                <p:oleObj name="Equation" r:id="rId15" imgW="952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402" y="5985611"/>
                        <a:ext cx="1038398" cy="539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22763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“The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simplicity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eq.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makes the stress potential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 most useful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tool for incompatible strain problems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48338" y="6140607"/>
            <a:ext cx="185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</a:t>
            </a:r>
            <a:r>
              <a:rPr lang="en-US" b="1" dirty="0" err="1" smtClean="0"/>
              <a:t>Kröner</a:t>
            </a:r>
            <a:r>
              <a:rPr lang="en-US" b="1" dirty="0" smtClean="0"/>
              <a:t>, 1985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19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560840" cy="4288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подобны карликам,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усевшимся на плечах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великанов;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видим больше и дальше, чем они, не потому, что обладаем лучшим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зрением,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не потому, что выше их, но потому, что они нас подняли и увеличили наш рост собственным величием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…»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Бернар </a:t>
            </a:r>
            <a:r>
              <a:rPr lang="ru-RU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Шартрский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/>
              <a:t>1070—1130) </a:t>
            </a:r>
            <a:r>
              <a:rPr lang="ru-RU" sz="1400" dirty="0"/>
              <a:t>французский философ-платоник, представитель </a:t>
            </a:r>
            <a:r>
              <a:rPr lang="ru-RU" sz="1400" dirty="0" err="1"/>
              <a:t>шартрской</a:t>
            </a:r>
            <a:r>
              <a:rPr lang="ru-RU" sz="1400" dirty="0"/>
              <a:t> философской школы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изложении Иоанна </a:t>
            </a:r>
            <a:r>
              <a:rPr lang="ru-RU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Солсберийского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/>
              <a:t>1120-1180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dirty="0" smtClean="0"/>
              <a:t>англо-французский </a:t>
            </a:r>
            <a:r>
              <a:rPr lang="ru-RU" sz="1400" dirty="0"/>
              <a:t>богослов, схоластик, писатель, педагог, епископ Шартра.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642" y="692696"/>
            <a:ext cx="2308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Цитата лекции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87624" y="18448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770951"/>
              </p:ext>
            </p:extLst>
          </p:nvPr>
        </p:nvGraphicFramePr>
        <p:xfrm>
          <a:off x="1150409" y="1360070"/>
          <a:ext cx="5318347" cy="1006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2" name="Equation" r:id="rId3" imgW="2463480" imgH="469800" progId="Equation.DSMT4">
                  <p:embed/>
                </p:oleObj>
              </mc:Choice>
              <mc:Fallback>
                <p:oleObj name="Equation" r:id="rId3" imgW="2463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09" y="1360070"/>
                        <a:ext cx="5318347" cy="1006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30313" y="29783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2036141" y="2184285"/>
          <a:ext cx="2695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3" name="Equation" r:id="rId5" imgW="1600200" imgH="266400" progId="Equation.DSMT4">
                  <p:embed/>
                </p:oleObj>
              </mc:Choice>
              <mc:Fallback>
                <p:oleObj name="Equation" r:id="rId5" imgW="1600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141" y="2184285"/>
                        <a:ext cx="2695575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036141" y="2702131"/>
          <a:ext cx="5478766" cy="71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4" name="Equation" r:id="rId7" imgW="3708360" imgH="482400" progId="Equation.DSMT4">
                  <p:embed/>
                </p:oleObj>
              </mc:Choice>
              <mc:Fallback>
                <p:oleObj name="Equation" r:id="rId7" imgW="3708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141" y="2702131"/>
                        <a:ext cx="5478766" cy="718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1230313" y="4980574"/>
          <a:ext cx="444088" cy="47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5" name="Equation" r:id="rId9" imgW="164880" imgH="177480" progId="Equation.DSMT4">
                  <p:embed/>
                </p:oleObj>
              </mc:Choice>
              <mc:Fallback>
                <p:oleObj name="Equation" r:id="rId9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4980574"/>
                        <a:ext cx="444088" cy="475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708403" y="4563876"/>
            <a:ext cx="2999501" cy="1367632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0822" y="335973"/>
            <a:ext cx="50912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Функция </a:t>
            </a:r>
            <a:r>
              <a:rPr lang="ru-RU" b="1" dirty="0" smtClean="0">
                <a:solidFill>
                  <a:srgbClr val="002060"/>
                </a:solidFill>
              </a:rPr>
              <a:t>напряжений </a:t>
            </a:r>
            <a:r>
              <a:rPr lang="ru-RU" b="1" dirty="0" err="1" smtClean="0">
                <a:solidFill>
                  <a:srgbClr val="002060"/>
                </a:solidFill>
              </a:rPr>
              <a:t>Эйри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endParaRPr lang="en-US" b="1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Classical+ non-Euclidean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5093694" y="525069"/>
          <a:ext cx="3414955" cy="58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6" name="Equation" r:id="rId11" imgW="1409400" imgH="241200" progId="Equation.DSMT4">
                  <p:embed/>
                </p:oleObj>
              </mc:Choice>
              <mc:Fallback>
                <p:oleObj name="Equation" r:id="rId11" imgW="1409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694" y="525069"/>
                        <a:ext cx="3414955" cy="580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1150409" y="3568940"/>
          <a:ext cx="7528571" cy="70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7" name="Equation" r:id="rId13" imgW="5206680" imgH="482400" progId="Equation.DSMT4">
                  <p:embed/>
                </p:oleObj>
              </mc:Choice>
              <mc:Fallback>
                <p:oleObj name="Equation" r:id="rId13" imgW="5206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09" y="3568940"/>
                        <a:ext cx="7528571" cy="702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5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95736" y="6352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66130"/>
              </p:ext>
            </p:extLst>
          </p:nvPr>
        </p:nvGraphicFramePr>
        <p:xfrm>
          <a:off x="6379010" y="677222"/>
          <a:ext cx="19018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3" imgW="1282680" imgH="469800" progId="Equation.DSMT4">
                  <p:embed/>
                </p:oleObj>
              </mc:Choice>
              <mc:Fallback>
                <p:oleObj name="Equation" r:id="rId3" imgW="1282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010" y="677222"/>
                        <a:ext cx="1901825" cy="70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870787" y="57288"/>
            <a:ext cx="5293501" cy="5580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000099"/>
                </a:solidFill>
              </a:rPr>
              <a:t>Линейное приближение </a:t>
            </a:r>
            <a:endParaRPr lang="ru-RU" sz="2400" b="1" dirty="0">
              <a:solidFill>
                <a:srgbClr val="000099"/>
              </a:solidFill>
            </a:endParaRPr>
          </a:p>
          <a:p>
            <a:pPr eaLnBrk="1" hangingPunct="1"/>
            <a:r>
              <a:rPr lang="ru-RU" sz="1800" kern="0" dirty="0" smtClean="0">
                <a:solidFill>
                  <a:srgbClr val="000099"/>
                </a:solidFill>
              </a:rPr>
              <a:t/>
            </a:r>
            <a:br>
              <a:rPr lang="ru-RU" sz="1800" kern="0" dirty="0" smtClean="0">
                <a:solidFill>
                  <a:srgbClr val="000099"/>
                </a:solidFill>
              </a:rPr>
            </a:br>
            <a:endParaRPr lang="ru-RU" altLang="ru-RU" sz="1800" kern="0" dirty="0" smtClean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476" y="819897"/>
            <a:ext cx="587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Стационарное решение для скалярной кривизны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2939497"/>
            <a:ext cx="4045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Структура неевклидового вклада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 ф</a:t>
            </a:r>
            <a:r>
              <a:rPr lang="ru-RU" b="1" dirty="0" smtClean="0">
                <a:solidFill>
                  <a:srgbClr val="002060"/>
                </a:solidFill>
              </a:rPr>
              <a:t>ункции </a:t>
            </a:r>
            <a:r>
              <a:rPr lang="ru-RU" b="1" dirty="0">
                <a:solidFill>
                  <a:srgbClr val="002060"/>
                </a:solidFill>
              </a:rPr>
              <a:t>напряжений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19486" y="451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29546"/>
              </p:ext>
            </p:extLst>
          </p:nvPr>
        </p:nvGraphicFramePr>
        <p:xfrm>
          <a:off x="4572793" y="2835910"/>
          <a:ext cx="39608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Equation" r:id="rId5" imgW="2336760" imgH="419040" progId="Equation.DSMT4">
                  <p:embed/>
                </p:oleObj>
              </mc:Choice>
              <mc:Fallback>
                <p:oleObj name="Equation" r:id="rId5" imgW="2336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793" y="2835910"/>
                        <a:ext cx="3960813" cy="72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024286" y="47720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683568" y="3789040"/>
          <a:ext cx="7502116" cy="239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Equation" r:id="rId7" imgW="5016500" imgH="1574800" progId="Equation.DSMT4">
                  <p:embed/>
                </p:oleObj>
              </mc:Choice>
              <mc:Fallback>
                <p:oleObj name="Equation" r:id="rId7" imgW="5016500" imgH="157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789040"/>
                        <a:ext cx="7502116" cy="2395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1266454"/>
            <a:ext cx="4438632" cy="13205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016" y="1266502"/>
            <a:ext cx="4365873" cy="132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0170" y="188640"/>
            <a:ext cx="28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Полярные координаты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3566434" y="1028104"/>
          <a:ext cx="49371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0" name="Equation" r:id="rId3" imgW="3327120" imgH="495000" progId="Equation.DSMT4">
                  <p:embed/>
                </p:oleObj>
              </mc:Choice>
              <mc:Fallback>
                <p:oleObj name="Equation" r:id="rId3" imgW="33271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434" y="1028104"/>
                        <a:ext cx="4937125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3562996" y="1902846"/>
          <a:ext cx="45799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" name="Equation" r:id="rId5" imgW="3085920" imgH="469800" progId="Equation.DSMT4">
                  <p:embed/>
                </p:oleObj>
              </mc:Choice>
              <mc:Fallback>
                <p:oleObj name="Equation" r:id="rId5" imgW="3085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996" y="1902846"/>
                        <a:ext cx="4579938" cy="70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2642443" y="3596770"/>
          <a:ext cx="5875337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" name="Equation" r:id="rId7" imgW="4216320" imgH="977760" progId="Equation.DSMT4">
                  <p:embed/>
                </p:oleObj>
              </mc:Choice>
              <mc:Fallback>
                <p:oleObj name="Equation" r:id="rId7" imgW="421632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443" y="3596770"/>
                        <a:ext cx="5875337" cy="1392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555776" y="2713615"/>
          <a:ext cx="57515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3" name="Equation" r:id="rId9" imgW="4127400" imgH="482400" progId="Equation.DSMT4">
                  <p:embed/>
                </p:oleObj>
              </mc:Choice>
              <mc:Fallback>
                <p:oleObj name="Equation" r:id="rId9" imgW="4127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713615"/>
                        <a:ext cx="5751512" cy="687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2484032" y="5274692"/>
          <a:ext cx="5562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4" name="Equation" r:id="rId11" imgW="4254480" imgH="469800" progId="Equation.DSMT4">
                  <p:embed/>
                </p:oleObj>
              </mc:Choice>
              <mc:Fallback>
                <p:oleObj name="Equation" r:id="rId11" imgW="4254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032" y="5274692"/>
                        <a:ext cx="5562600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9323" y="692696"/>
            <a:ext cx="32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+mn-lt"/>
              </a:rPr>
              <a:t>Безразмерная координата</a:t>
            </a:r>
            <a:endParaRPr lang="ru-RU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3562996" y="644918"/>
          <a:ext cx="8858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5" name="Equation" r:id="rId13" imgW="596880" imgH="279360" progId="Equation.DSMT4">
                  <p:embed/>
                </p:oleObj>
              </mc:Choice>
              <mc:Fallback>
                <p:oleObj name="Equation" r:id="rId13" imgW="59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996" y="644918"/>
                        <a:ext cx="885825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6994" y="1684231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Скалярная кривизна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170" y="3289084"/>
            <a:ext cx="173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Компоненты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напряжений </a:t>
            </a:r>
            <a:r>
              <a:rPr lang="en-US" b="1" dirty="0" smtClean="0">
                <a:solidFill>
                  <a:srgbClr val="000099"/>
                </a:solidFill>
                <a:latin typeface="+mn-lt"/>
                <a:ea typeface="Calibri" panose="020F0502020204030204" pitchFamily="34" charset="0"/>
              </a:rPr>
              <a:t>: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2604521"/>
            <a:ext cx="1872208" cy="796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3612250"/>
            <a:ext cx="1872208" cy="752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4438492"/>
            <a:ext cx="1584176" cy="639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8193" y="389761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  <a:ea typeface="Calibri" panose="020F0502020204030204" pitchFamily="34" charset="0"/>
              </a:rPr>
              <a:t>Asymptotic behavior at 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514593" y="901830"/>
          <a:ext cx="80025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5" name="Equation" r:id="rId3" imgW="6603840" imgH="469800" progId="Equation.DSMT4">
                  <p:embed/>
                </p:oleObj>
              </mc:Choice>
              <mc:Fallback>
                <p:oleObj name="Equation" r:id="rId3" imgW="66038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93" y="901830"/>
                        <a:ext cx="8002587" cy="58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3275856" y="456158"/>
          <a:ext cx="554038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6" name="Equation" r:id="rId5" imgW="457200" imgH="190440" progId="Equation.DSMT4">
                  <p:embed/>
                </p:oleObj>
              </mc:Choice>
              <mc:Fallback>
                <p:oleObj name="Equation" r:id="rId5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56158"/>
                        <a:ext cx="554038" cy="236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85766" y="195096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is finite</a:t>
            </a:r>
            <a:endParaRPr lang="ru-RU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506561" y="1950969"/>
          <a:ext cx="3540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7" name="Equation" r:id="rId7" imgW="253800" imgH="241200" progId="Equation.DSMT4">
                  <p:embed/>
                </p:oleObj>
              </mc:Choice>
              <mc:Fallback>
                <p:oleObj name="Equation" r:id="rId7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61" y="1950969"/>
                        <a:ext cx="354013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2123728" y="1788250"/>
          <a:ext cx="488473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8" name="Equation" r:id="rId9" imgW="3504960" imgH="469800" progId="Equation.DSMT4">
                  <p:embed/>
                </p:oleObj>
              </mc:Choice>
              <mc:Fallback>
                <p:oleObj name="Equation" r:id="rId9" imgW="3504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88250"/>
                        <a:ext cx="488473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514350" y="2573338"/>
          <a:ext cx="3889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9" name="Equation" r:id="rId11" imgW="279360" imgH="266400" progId="Equation.DSMT4">
                  <p:embed/>
                </p:oleObj>
              </mc:Choice>
              <mc:Fallback>
                <p:oleObj name="Equation" r:id="rId11" imgW="279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573338"/>
                        <a:ext cx="388938" cy="379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08487" y="2590533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is finite</a:t>
            </a:r>
            <a:endParaRPr lang="ru-RU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2339752" y="2441030"/>
          <a:ext cx="51323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" name="Equation" r:id="rId13" imgW="3682800" imgH="469800" progId="Equation.DSMT4">
                  <p:embed/>
                </p:oleObj>
              </mc:Choice>
              <mc:Fallback>
                <p:oleObj name="Equation" r:id="rId13" imgW="3682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441030"/>
                        <a:ext cx="51323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2771800" y="3443490"/>
          <a:ext cx="28670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1" name="Equation" r:id="rId15" imgW="2057400" imgH="469800" progId="Equation.DSMT4">
                  <p:embed/>
                </p:oleObj>
              </mc:Choice>
              <mc:Fallback>
                <p:oleObj name="Equation" r:id="rId15" imgW="2057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443490"/>
                        <a:ext cx="2867025" cy="668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5738813" y="4342321"/>
          <a:ext cx="81438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2" name="Equation" r:id="rId17" imgW="583920" imgH="469800" progId="Equation.DSMT4">
                  <p:embed/>
                </p:oleObj>
              </mc:Choice>
              <mc:Fallback>
                <p:oleObj name="Equation" r:id="rId17" imgW="583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4342321"/>
                        <a:ext cx="814387" cy="668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18742" y="4491824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Hidden parameters of the classical theory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/>
          </p:nvPr>
        </p:nvGraphicFramePr>
        <p:xfrm>
          <a:off x="1903442" y="5138420"/>
          <a:ext cx="5562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3" name="Equation" r:id="rId19" imgW="4254480" imgH="469800" progId="Equation.DSMT4">
                  <p:embed/>
                </p:oleObj>
              </mc:Choice>
              <mc:Fallback>
                <p:oleObj name="Equation" r:id="rId19" imgW="4254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42" y="5138420"/>
                        <a:ext cx="5562600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0574" y="4194115"/>
            <a:ext cx="6015682" cy="1026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6" y="547167"/>
            <a:ext cx="4393156" cy="1403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1835" y="2363104"/>
            <a:ext cx="8698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Wang,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Lingyun;Luo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Shaoming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. 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Finite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element method predicting the residual stress of quenched long cylinder.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Jinshu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Rechuli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 Xuebao.1994 (in Chinese).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ea typeface="DengXian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doi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：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10.13289/j.issn.1009-6264.1994.03.005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836" y="142415"/>
            <a:ext cx="9263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Сравнение с экспериментальными измерениями для закаленного цилиндра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1560" y="42982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50196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697061" y="5949280"/>
          <a:ext cx="68992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8" name="Equation" r:id="rId4" imgW="5841720" imgH="355320" progId="Equation.DSMT4">
                  <p:embed/>
                </p:oleObj>
              </mc:Choice>
              <mc:Fallback>
                <p:oleObj name="Equation" r:id="rId4" imgW="58417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61" y="5949280"/>
                        <a:ext cx="6899275" cy="455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-2425874" y="315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615040" y="55169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1061987" y="5185499"/>
          <a:ext cx="2757538" cy="49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9" name="Equation" r:id="rId6" imgW="2184120" imgH="393480" progId="Equation.DSMT4">
                  <p:embed/>
                </p:oleObj>
              </mc:Choice>
              <mc:Fallback>
                <p:oleObj name="Equation" r:id="rId6" imgW="2184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987" y="5185499"/>
                        <a:ext cx="2757538" cy="492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7"/>
          <p:cNvSpPr>
            <a:spLocks noChangeArrowheads="1"/>
          </p:cNvSpPr>
          <p:nvPr/>
        </p:nvSpPr>
        <p:spPr bwMode="auto">
          <a:xfrm>
            <a:off x="933379" y="52872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933379" y="56777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,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717" y="753851"/>
            <a:ext cx="4367897" cy="1164941"/>
          </a:xfrm>
          <a:prstGeom prst="rect">
            <a:avLst/>
          </a:prstGeom>
        </p:spPr>
      </p:pic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55576" y="37501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/>
          </p:nvPr>
        </p:nvGraphicFramePr>
        <p:xfrm>
          <a:off x="729487" y="3607776"/>
          <a:ext cx="5155425" cy="51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0" name="Equation" r:id="rId9" imgW="4279900" imgH="431800" progId="Equation.DSMT4">
                  <p:embed/>
                </p:oleObj>
              </mc:Choice>
              <mc:Fallback>
                <p:oleObj name="Equation" r:id="rId9" imgW="4279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87" y="3607776"/>
                        <a:ext cx="5155425" cy="517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755576" y="43818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/>
          </p:nvPr>
        </p:nvGraphicFramePr>
        <p:xfrm>
          <a:off x="857313" y="4289751"/>
          <a:ext cx="5695887" cy="87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1" name="Equation" r:id="rId11" imgW="4343400" imgH="660400" progId="Equation.DSMT4">
                  <p:embed/>
                </p:oleObj>
              </mc:Choice>
              <mc:Fallback>
                <p:oleObj name="Equation" r:id="rId11" imgW="43434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313" y="4289751"/>
                        <a:ext cx="5695887" cy="879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2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0178" y="48714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Радиальное напряжение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1658" y="4797152"/>
            <a:ext cx="3251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Касательное напряжение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5172" y="448409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Результаты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8" name="图片 8" descr="E:\非欧几何\files\final image\fig\Graph4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935232" y="1412776"/>
            <a:ext cx="4083918" cy="3263056"/>
          </a:xfrm>
          <a:prstGeom prst="rect">
            <a:avLst/>
          </a:prstGeom>
        </p:spPr>
      </p:pic>
      <p:pic>
        <p:nvPicPr>
          <p:cNvPr id="9" name="图片 7" descr="E:\非欧几何\files\final image\fig\Graph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51520" y="1406403"/>
            <a:ext cx="3756551" cy="32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750" y="1928775"/>
            <a:ext cx="1826476" cy="1788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69332"/>
            <a:ext cx="6654928" cy="13807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29153"/>
            <a:ext cx="7462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Экспериментальные результаты для пластины с дыркой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3872545"/>
            <a:ext cx="4160021" cy="2838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886830"/>
            <a:ext cx="2371625" cy="19742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8831" y="5085184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The 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authors note: </a:t>
            </a:r>
            <a:endParaRPr lang="ru-RU" b="1" dirty="0" smtClean="0">
              <a:solidFill>
                <a:srgbClr val="000099"/>
              </a:solidFill>
              <a:latin typeface="Arial" panose="020B0604020202020204" pitchFamily="34" charset="0"/>
              <a:ea typeface="DengXian"/>
            </a:endParaRPr>
          </a:p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"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The results disagree </a:t>
            </a: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for</a:t>
            </a:r>
            <a:endParaRPr lang="ru-RU" b="1" dirty="0" smtClean="0">
              <a:solidFill>
                <a:srgbClr val="000099"/>
              </a:solidFill>
              <a:latin typeface="Arial" panose="020B0604020202020204" pitchFamily="34" charset="0"/>
              <a:ea typeface="DengXian"/>
            </a:endParaRPr>
          </a:p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distances </a:t>
            </a: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in 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the </a:t>
            </a: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vicinity</a:t>
            </a:r>
            <a:endParaRPr lang="ru-RU" b="1" dirty="0" smtClean="0">
              <a:solidFill>
                <a:srgbClr val="000099"/>
              </a:solidFill>
              <a:latin typeface="Arial" panose="020B0604020202020204" pitchFamily="34" charset="0"/>
              <a:ea typeface="DengXian"/>
            </a:endParaRPr>
          </a:p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of the </a:t>
            </a: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ea typeface="DengXian"/>
              </a:rPr>
              <a:t>hole”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80112" y="1929521"/>
            <a:ext cx="17347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DengXian"/>
                <a:cs typeface="Times New Roman" panose="02020603050405020304" pitchFamily="18" charset="0"/>
              </a:rPr>
              <a:t>Rectangular plate </a:t>
            </a:r>
            <a:endParaRPr kumimoji="0" lang="en-GB" altLang="zh-CN" sz="1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7353300" y="2000250"/>
          <a:ext cx="1438275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name="Equation" r:id="rId7" imgW="1434960" imgH="177480" progId="Equation.DSMT4">
                  <p:embed/>
                </p:oleObj>
              </mc:Choice>
              <mc:Fallback>
                <p:oleObj name="Equation" r:id="rId7" imgW="1434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2000250"/>
                        <a:ext cx="1438275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40152" y="28113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DengXian"/>
                <a:cs typeface="Times New Roman" panose="02020603050405020304" pitchFamily="18" charset="0"/>
              </a:rPr>
              <a:t> </a:t>
            </a:r>
            <a:r>
              <a:rPr kumimoji="0" lang="ru-RU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675582" y="2365250"/>
            <a:ext cx="1200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Diameter</a:t>
            </a:r>
            <a:r>
              <a:rPr kumimoji="0" lang="en-GB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of </a:t>
            </a: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6781482" y="2433829"/>
          <a:ext cx="533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3" name="Equation" r:id="rId9" imgW="532937" imgH="177646" progId="Equation.DSMT4">
                  <p:embed/>
                </p:oleObj>
              </mc:Choice>
              <mc:Fallback>
                <p:oleObj name="Equation" r:id="rId9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482" y="2433829"/>
                        <a:ext cx="5334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868144" y="28749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ru-RU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27</a:t>
            </a:fld>
            <a:endParaRPr lang="ru-RU" altLang="ru-RU" dirty="0"/>
          </a:p>
        </p:txBody>
      </p:sp>
      <p:pic>
        <p:nvPicPr>
          <p:cNvPr id="55298" name="Рисунок 4" descr="C:\Users\win 10\Desktop\Graph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" y="2640555"/>
            <a:ext cx="4536731" cy="34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Рисунок 3" descr="C:\Users\win 10\Desktop\Grap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11" y="2654395"/>
            <a:ext cx="4484180" cy="34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5020" y="476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19338"/>
              </p:ext>
            </p:extLst>
          </p:nvPr>
        </p:nvGraphicFramePr>
        <p:xfrm>
          <a:off x="469465" y="681768"/>
          <a:ext cx="530240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Equation" r:id="rId5" imgW="3860800" imgH="812800" progId="Equation.DSMT4">
                  <p:embed/>
                </p:oleObj>
              </mc:Choice>
              <mc:Fallback>
                <p:oleObj name="Equation" r:id="rId5" imgW="38608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65" y="681768"/>
                        <a:ext cx="5302407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33381" y="39035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2320324" y="2003161"/>
          <a:ext cx="1481960" cy="443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7" name="Equation" r:id="rId7" imgW="1002865" imgH="304668" progId="Equation.DSMT4">
                  <p:embed/>
                </p:oleObj>
              </mc:Choice>
              <mc:Fallback>
                <p:oleObj name="Equation" r:id="rId7" imgW="1002865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324" y="2003161"/>
                        <a:ext cx="1481960" cy="443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38737" y="2189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4570448" y="2067709"/>
          <a:ext cx="4451315" cy="32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8" name="Equation" r:id="rId9" imgW="2832100" imgH="203200" progId="Equation.DSMT4">
                  <p:embed/>
                </p:oleObj>
              </mc:Choice>
              <mc:Fallback>
                <p:oleObj name="Equation" r:id="rId9" imgW="283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48" y="2067709"/>
                        <a:ext cx="4451315" cy="3297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2790" y="1924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469465" y="1976937"/>
          <a:ext cx="1438239" cy="37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9" name="Equation" r:id="rId11" imgW="1002865" imgH="253890" progId="Equation.DSMT4">
                  <p:embed/>
                </p:oleObj>
              </mc:Choice>
              <mc:Fallback>
                <p:oleObj name="Equation" r:id="rId11" imgW="100286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65" y="1976937"/>
                        <a:ext cx="1438239" cy="3733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07704" y="152309"/>
            <a:ext cx="368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ea typeface="等线"/>
              </a:rPr>
              <a:t>Формулы для моделирования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5020" y="6228728"/>
            <a:ext cx="431501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0" algn="just">
              <a:lnSpc>
                <a:spcPct val="125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Радиальное напряжение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ea typeface="等线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FF0000"/>
              </a:solidFill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9064" y="6189985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Касательное напряжение</a:t>
            </a:r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50677" y="727009"/>
            <a:ext cx="3109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  <a:ea typeface="等线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Радиальное напряжение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40077" y="1352877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Касательное напряжение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47092"/>
            <a:ext cx="5868581" cy="1423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64061"/>
            <a:ext cx="6710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Остаточные напряжения в прямоугольных образцах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84" y="2528613"/>
            <a:ext cx="1791461" cy="812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920" y="2531037"/>
            <a:ext cx="2718079" cy="1020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473" y="2130278"/>
            <a:ext cx="1081054" cy="378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75" y="3658447"/>
            <a:ext cx="5623890" cy="256852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3358" y="47348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51720" y="47095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15382" y="46950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83358" y="40904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83358" y="5014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94395" y="56426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298694" y="6623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78795" y="60092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231623" y="5987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1109" y="5686041"/>
            <a:ext cx="8186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For the residual stress analysis, X-ray, synchrotron and neutron diffraction methods were used.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7395" y="4018561"/>
            <a:ext cx="8506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Additive manufacturing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(AM) offers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the opportunity to produce geometrically complex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parts compared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to the traditional production technologies. An important AM technology for metals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is selective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laser melting (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SLM). 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However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residual stresses that arise during the process may limit the application of SLM parts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3358" y="47348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710197" y="1295007"/>
          <a:ext cx="1104781" cy="31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0" name="Equation" r:id="rId3" imgW="863225" imgH="241195" progId="Equation.DSMT4">
                  <p:embed/>
                </p:oleObj>
              </mc:Choice>
              <mc:Fallback>
                <p:oleObj name="Equation" r:id="rId3" imgW="86322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97" y="1295007"/>
                        <a:ext cx="1104781" cy="3191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51720" y="47095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2131361" y="1268767"/>
          <a:ext cx="642734" cy="32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1" name="Equation" r:id="rId5" imgW="495085" imgH="241195" progId="Equation.DSMT4">
                  <p:embed/>
                </p:oleObj>
              </mc:Choice>
              <mc:Fallback>
                <p:oleObj name="Equation" r:id="rId5" imgW="49508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361" y="1268767"/>
                        <a:ext cx="642734" cy="3213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15382" y="46950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3323163" y="1215583"/>
          <a:ext cx="2646859" cy="3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2" name="Equation" r:id="rId7" imgW="1790700" imgH="266700" progId="Equation.DSMT4">
                  <p:embed/>
                </p:oleObj>
              </mc:Choice>
              <mc:Fallback>
                <p:oleObj name="Equation" r:id="rId7" imgW="1790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163" y="1215583"/>
                        <a:ext cx="2646859" cy="3942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/>
          </p:nvPr>
        </p:nvGraphicFramePr>
        <p:xfrm>
          <a:off x="4310783" y="687652"/>
          <a:ext cx="2850583" cy="45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3" name="Equation" r:id="rId9" imgW="2324100" imgH="368300" progId="Equation.DSMT4">
                  <p:embed/>
                </p:oleObj>
              </mc:Choice>
              <mc:Fallback>
                <p:oleObj name="Equation" r:id="rId9" imgW="2324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783" y="687652"/>
                        <a:ext cx="2850583" cy="4575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2916029" y="1623185"/>
          <a:ext cx="5780531" cy="47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4" name="Equation" r:id="rId11" imgW="5029200" imgH="406400" progId="Equation.DSMT4">
                  <p:embed/>
                </p:oleObj>
              </mc:Choice>
              <mc:Fallback>
                <p:oleObj name="Equation" r:id="rId11" imgW="5029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029" y="1623185"/>
                        <a:ext cx="5780531" cy="4734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94395" y="56426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1403648" y="2145055"/>
          <a:ext cx="2930700" cy="70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5" name="Equation" r:id="rId13" imgW="2933700" imgH="711200" progId="Equation.DSMT4">
                  <p:embed/>
                </p:oleObj>
              </mc:Choice>
              <mc:Fallback>
                <p:oleObj name="Equation" r:id="rId13" imgW="29337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145055"/>
                        <a:ext cx="2930700" cy="7087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298694" y="6623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/>
          </p:nvPr>
        </p:nvGraphicFramePr>
        <p:xfrm>
          <a:off x="328244" y="2818366"/>
          <a:ext cx="82518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6" name="Equation" r:id="rId15" imgW="6959520" imgH="457200" progId="Equation.DSMT4">
                  <p:embed/>
                </p:oleObj>
              </mc:Choice>
              <mc:Fallback>
                <p:oleObj name="Equation" r:id="rId15" imgW="6959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44" y="2818366"/>
                        <a:ext cx="8251825" cy="534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78795" y="60092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231623" y="5987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907704" y="152309"/>
            <a:ext cx="368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ea typeface="等线"/>
              </a:rPr>
              <a:t>Формулы для моделирования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2489" y="728827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Скалярная кривизна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489" y="1758287"/>
            <a:ext cx="166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Напряжения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DengXian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2" name="Диаграмма 31"/>
          <p:cNvGraphicFramePr/>
          <p:nvPr>
            <p:extLst/>
          </p:nvPr>
        </p:nvGraphicFramePr>
        <p:xfrm>
          <a:off x="710197" y="3592365"/>
          <a:ext cx="3656725" cy="303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3" name="Диаграмма 32"/>
          <p:cNvGraphicFramePr/>
          <p:nvPr>
            <p:extLst/>
          </p:nvPr>
        </p:nvGraphicFramePr>
        <p:xfrm>
          <a:off x="4753913" y="3610997"/>
          <a:ext cx="4169439" cy="274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19485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9001000" cy="807782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0099"/>
                </a:solidFill>
              </a:rPr>
              <a:t>Поле эффективной  деформации </a:t>
            </a:r>
            <a:br>
              <a:rPr lang="ru-RU" altLang="ru-RU" sz="2800" b="1" dirty="0" smtClean="0">
                <a:solidFill>
                  <a:srgbClr val="000099"/>
                </a:solidFill>
              </a:rPr>
            </a:br>
            <a:r>
              <a:rPr lang="ru-RU" altLang="ru-RU" sz="2800" b="1" dirty="0" smtClean="0">
                <a:solidFill>
                  <a:srgbClr val="000099"/>
                </a:solidFill>
              </a:rPr>
              <a:t>по С. К. Годунову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047" y="2816466"/>
            <a:ext cx="3619871" cy="2749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56792"/>
            <a:ext cx="2771498" cy="40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75437" y="6556375"/>
            <a:ext cx="2468563" cy="301625"/>
          </a:xfrm>
          <a:noFill/>
        </p:spPr>
        <p:txBody>
          <a:bodyPr/>
          <a:lstStyle/>
          <a:p>
            <a:fld id="{B134C38B-8CA1-4F06-8C84-CA8D5701A649}" type="slidenum">
              <a:rPr lang="ru-RU" altLang="ru-RU" b="1" smtClean="0">
                <a:solidFill>
                  <a:srgbClr val="000000"/>
                </a:solidFill>
              </a:rPr>
              <a:pPr/>
              <a:t>30</a:t>
            </a:fld>
            <a:endParaRPr lang="ru-RU" altLang="ru-RU" b="1" dirty="0" smtClean="0">
              <a:solidFill>
                <a:srgbClr val="000000"/>
              </a:solidFill>
            </a:endParaRP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4627238" y="548680"/>
            <a:ext cx="42350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cs typeface="Times New Roman" pitchFamily="18" charset="0"/>
              </a:rPr>
              <a:t>Хороших идей каждому</a:t>
            </a:r>
            <a:r>
              <a:rPr lang="en-US" sz="3200" dirty="0" smtClean="0">
                <a:solidFill>
                  <a:srgbClr val="0000CC"/>
                </a:solidFill>
                <a:cs typeface="Times New Roman" pitchFamily="18" charset="0"/>
              </a:rPr>
              <a:t>!</a:t>
            </a:r>
            <a:endParaRPr lang="en-US" sz="3200" dirty="0">
              <a:solidFill>
                <a:srgbClr val="0000CC"/>
              </a:solidFill>
            </a:endParaRPr>
          </a:p>
          <a:p>
            <a:pPr algn="ctr"/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Old\Гузев\PC_home\CONFEREN\APM_2015\gldbr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806"/>
            <a:ext cx="4817971" cy="3202570"/>
          </a:xfrm>
          <a:prstGeom prst="rect">
            <a:avLst/>
          </a:prstGeom>
          <a:noFill/>
        </p:spPr>
      </p:pic>
      <p:pic>
        <p:nvPicPr>
          <p:cNvPr id="125954" name="Picture 2" descr="C:\Old\Гузев\PC_home\калининград_15\1000910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6041" y="3344376"/>
            <a:ext cx="5267553" cy="3211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3789040"/>
            <a:ext cx="23963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забывать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старые идеи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ext Box 22"/>
          <p:cNvSpPr txBox="1">
            <a:spLocks noChangeArrowheads="1"/>
          </p:cNvSpPr>
          <p:nvPr/>
        </p:nvSpPr>
        <p:spPr bwMode="auto">
          <a:xfrm>
            <a:off x="269724" y="2350499"/>
            <a:ext cx="8185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02060"/>
                </a:solidFill>
              </a:rPr>
              <a:t>Восстановление метрики </a:t>
            </a:r>
            <a:r>
              <a:rPr lang="ru-RU" altLang="ru-RU" dirty="0" smtClean="0">
                <a:solidFill>
                  <a:srgbClr val="002060"/>
                </a:solidFill>
              </a:rPr>
              <a:t>	           </a:t>
            </a:r>
            <a:r>
              <a:rPr lang="en-US" altLang="ru-RU" dirty="0" smtClean="0">
                <a:solidFill>
                  <a:srgbClr val="002060"/>
                </a:solidFill>
              </a:rPr>
              <a:t>              </a:t>
            </a:r>
            <a:r>
              <a:rPr lang="ru-RU" altLang="ru-RU" dirty="0" smtClean="0">
                <a:solidFill>
                  <a:srgbClr val="002060"/>
                </a:solidFill>
              </a:rPr>
              <a:t>по </a:t>
            </a:r>
            <a:r>
              <a:rPr lang="ru-RU" altLang="ru-RU" dirty="0">
                <a:solidFill>
                  <a:srgbClr val="002060"/>
                </a:solidFill>
              </a:rPr>
              <a:t>	- </a:t>
            </a:r>
            <a:r>
              <a:rPr lang="en-US" altLang="ru-RU" dirty="0" smtClean="0">
                <a:solidFill>
                  <a:srgbClr val="002060"/>
                </a:solidFill>
              </a:rPr>
              <a:t>  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вычисление </a:t>
            </a:r>
            <a:r>
              <a:rPr lang="ru-RU" altLang="ru-RU" dirty="0">
                <a:solidFill>
                  <a:srgbClr val="000099"/>
                </a:solidFill>
              </a:rPr>
              <a:t>	       .</a:t>
            </a:r>
          </a:p>
        </p:txBody>
      </p:sp>
      <p:sp>
        <p:nvSpPr>
          <p:cNvPr id="1039" name="Text Box 22"/>
          <p:cNvSpPr txBox="1">
            <a:spLocks noChangeArrowheads="1"/>
          </p:cNvSpPr>
          <p:nvPr/>
        </p:nvSpPr>
        <p:spPr bwMode="auto">
          <a:xfrm>
            <a:off x="395536" y="1123281"/>
            <a:ext cx="3929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02060"/>
                </a:solidFill>
              </a:rPr>
              <a:t>Линейная теория упругости:</a:t>
            </a:r>
          </a:p>
        </p:txBody>
      </p:sp>
      <p:sp>
        <p:nvSpPr>
          <p:cNvPr id="1040" name="Text Box 22"/>
          <p:cNvSpPr txBox="1">
            <a:spLocks noChangeArrowheads="1"/>
          </p:cNvSpPr>
          <p:nvPr/>
        </p:nvSpPr>
        <p:spPr bwMode="auto">
          <a:xfrm>
            <a:off x="303212" y="1616319"/>
            <a:ext cx="792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02060"/>
                </a:solidFill>
              </a:rPr>
              <a:t>Измеряя 	вычисляем 	- тензор эффективной упругой деформации</a:t>
            </a:r>
            <a:r>
              <a:rPr lang="ru-RU" altLang="ru-RU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04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9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0099"/>
                </a:solidFill>
              </a:rPr>
              <a:t>Тензор эффективной упругой деформации</a:t>
            </a:r>
          </a:p>
        </p:txBody>
      </p:sp>
      <p:sp>
        <p:nvSpPr>
          <p:cNvPr id="10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05D62A-96E8-416E-B6D7-037DD033B944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081728"/>
              </p:ext>
            </p:extLst>
          </p:nvPr>
        </p:nvGraphicFramePr>
        <p:xfrm>
          <a:off x="3516737" y="912672"/>
          <a:ext cx="51577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2" name="Equation" r:id="rId4" imgW="3454200" imgH="482400" progId="Equation.DSMT4">
                  <p:embed/>
                </p:oleObj>
              </mc:Choice>
              <mc:Fallback>
                <p:oleObj name="Equation" r:id="rId4" imgW="345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737" y="912672"/>
                        <a:ext cx="5157787" cy="715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>
            <p:extLst/>
          </p:nvPr>
        </p:nvGraphicFramePr>
        <p:xfrm>
          <a:off x="3579019" y="1553024"/>
          <a:ext cx="3175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3" name="Equation" r:id="rId6" imgW="177480" imgH="241200" progId="Equation.DSMT4">
                  <p:embed/>
                </p:oleObj>
              </mc:Choice>
              <mc:Fallback>
                <p:oleObj name="Equation" r:id="rId6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019" y="1553024"/>
                        <a:ext cx="3175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214138"/>
              </p:ext>
            </p:extLst>
          </p:nvPr>
        </p:nvGraphicFramePr>
        <p:xfrm>
          <a:off x="3137694" y="2325727"/>
          <a:ext cx="1517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" name="Equation" r:id="rId8" imgW="850680" imgH="241200" progId="Equation.DSMT4">
                  <p:embed/>
                </p:oleObj>
              </mc:Choice>
              <mc:Fallback>
                <p:oleObj name="Equation" r:id="rId8" imgW="850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694" y="2325727"/>
                        <a:ext cx="15176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39847"/>
              </p:ext>
            </p:extLst>
          </p:nvPr>
        </p:nvGraphicFramePr>
        <p:xfrm>
          <a:off x="5014789" y="2373895"/>
          <a:ext cx="6334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5" name="Equation" r:id="rId10" imgW="355320" imgH="241200" progId="Equation.DSMT4">
                  <p:embed/>
                </p:oleObj>
              </mc:Choice>
              <mc:Fallback>
                <p:oleObj name="Equation" r:id="rId10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789" y="2373895"/>
                        <a:ext cx="6334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7022"/>
              </p:ext>
            </p:extLst>
          </p:nvPr>
        </p:nvGraphicFramePr>
        <p:xfrm>
          <a:off x="7596336" y="2294519"/>
          <a:ext cx="7858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6" name="Формула" r:id="rId12" imgW="355320" imgH="266400" progId="Equation.3">
                  <p:embed/>
                </p:oleObj>
              </mc:Choice>
              <mc:Fallback>
                <p:oleObj name="Формула" r:id="rId12" imgW="3553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2294519"/>
                        <a:ext cx="785813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823000" y="2916615"/>
            <a:ext cx="57175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02060"/>
                </a:solidFill>
              </a:rPr>
              <a:t>В общем случае                                     </a:t>
            </a:r>
            <a:r>
              <a:rPr lang="en-US" altLang="ru-RU" dirty="0">
                <a:solidFill>
                  <a:srgbClr val="002060"/>
                </a:solidFill>
              </a:rPr>
              <a:t>, 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000099"/>
                </a:solidFill>
              </a:rPr>
              <a:t>             </a:t>
            </a:r>
            <a:r>
              <a:rPr lang="ru-RU" altLang="ru-RU" b="1" dirty="0" smtClean="0">
                <a:solidFill>
                  <a:srgbClr val="FF0000"/>
                </a:solidFill>
              </a:rPr>
              <a:t>Нет евклидовой структуры</a:t>
            </a:r>
            <a:endParaRPr lang="ru-RU" altLang="ru-RU" dirty="0">
              <a:solidFill>
                <a:srgbClr val="000099"/>
              </a:solidFill>
            </a:endParaRPr>
          </a:p>
        </p:txBody>
      </p:sp>
      <p:graphicFrame>
        <p:nvGraphicFramePr>
          <p:cNvPr id="20" name="Object 12"/>
          <p:cNvGraphicFramePr>
            <a:graphicFrameLocks noChangeAspect="1"/>
          </p:cNvGraphicFramePr>
          <p:nvPr>
            <p:extLst/>
          </p:nvPr>
        </p:nvGraphicFramePr>
        <p:xfrm>
          <a:off x="1465720" y="1599631"/>
          <a:ext cx="6334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" name="Equation" r:id="rId14" imgW="355320" imgH="241200" progId="Equation.DSMT4">
                  <p:embed/>
                </p:oleObj>
              </mc:Choice>
              <mc:Fallback>
                <p:oleObj name="Equation" r:id="rId14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720" y="1599631"/>
                        <a:ext cx="6334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0268"/>
              </p:ext>
            </p:extLst>
          </p:nvPr>
        </p:nvGraphicFramePr>
        <p:xfrm>
          <a:off x="6048524" y="2744603"/>
          <a:ext cx="23336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8" name="Equation" r:id="rId15" imgW="1307880" imgH="444240" progId="Equation.DSMT4">
                  <p:embed/>
                </p:oleObj>
              </mc:Choice>
              <mc:Fallback>
                <p:oleObj name="Equation" r:id="rId15" imgW="1307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524" y="2744603"/>
                        <a:ext cx="233362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154130"/>
              </p:ext>
            </p:extLst>
          </p:nvPr>
        </p:nvGraphicFramePr>
        <p:xfrm>
          <a:off x="1580101" y="4879754"/>
          <a:ext cx="5564720" cy="63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9" name="Equation" r:id="rId17" imgW="3377880" imgH="393480" progId="Equation.DSMT4">
                  <p:embed/>
                </p:oleObj>
              </mc:Choice>
              <mc:Fallback>
                <p:oleObj name="Equation" r:id="rId17" imgW="3377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101" y="4879754"/>
                        <a:ext cx="5564720" cy="635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50058"/>
              </p:ext>
            </p:extLst>
          </p:nvPr>
        </p:nvGraphicFramePr>
        <p:xfrm>
          <a:off x="1782426" y="5854444"/>
          <a:ext cx="4509296" cy="62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0" name="Equation" r:id="rId19" imgW="3276360" imgH="507960" progId="Equation.DSMT4">
                  <p:embed/>
                </p:oleObj>
              </mc:Choice>
              <mc:Fallback>
                <p:oleObj name="Equation" r:id="rId19" imgW="3276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426" y="5854444"/>
                        <a:ext cx="4509296" cy="625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6383" y="2849416"/>
            <a:ext cx="2785500" cy="12984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581128"/>
            <a:ext cx="3964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Характеристика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неевклидовости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9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1259632" y="188057"/>
            <a:ext cx="7488832" cy="696041"/>
          </a:xfrm>
          <a:noFill/>
          <a:ln/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</a:rPr>
              <a:t>Модель неевклидовых пластин</a:t>
            </a:r>
            <a:endParaRPr lang="ru-RU" sz="2800" b="1" dirty="0">
              <a:solidFill>
                <a:srgbClr val="000099"/>
              </a:solidFill>
              <a:latin typeface="Arial" pitchFamily="34" charset="0"/>
            </a:endParaRPr>
          </a:p>
        </p:txBody>
      </p:sp>
      <p:graphicFrame>
        <p:nvGraphicFramePr>
          <p:cNvPr id="56335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5214938" y="1525588"/>
          <a:ext cx="8239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3" imgW="419040" imgH="241200" progId="Equation.DSMT4">
                  <p:embed/>
                </p:oleObj>
              </mc:Choice>
              <mc:Fallback>
                <p:oleObj name="Equation" r:id="rId3" imgW="41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1525588"/>
                        <a:ext cx="823912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571472" y="1428736"/>
          <a:ext cx="2575497" cy="193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5" imgW="1663560" imgH="1257120" progId="Equation.DSMT4">
                  <p:embed/>
                </p:oleObj>
              </mc:Choice>
              <mc:Fallback>
                <p:oleObj name="Equation" r:id="rId5" imgW="1663560" imgH="125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428736"/>
                        <a:ext cx="2575497" cy="1933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286116" y="1500174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Теорема: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0641" y="1568223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stress-free configuration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3" y="3581563"/>
            <a:ext cx="8425316" cy="5675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4156817"/>
            <a:ext cx="3778157" cy="15733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2156" y="5730165"/>
            <a:ext cx="5526705" cy="931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6856" y="989895"/>
            <a:ext cx="409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Классическая=Евклидова модель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5" y="1024477"/>
            <a:ext cx="4933528" cy="1990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12682"/>
            <a:ext cx="7383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</a:rPr>
              <a:t>Природа эффектов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</a:rPr>
              <a:t>не</a:t>
            </a:r>
            <a:r>
              <a:rPr lang="ru-RU" sz="2400" b="1" dirty="0" smtClean="0">
                <a:solidFill>
                  <a:srgbClr val="000099"/>
                </a:solidFill>
              </a:rPr>
              <a:t>совместности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</a:rPr>
              <a:t> : дефекты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14" y="645736"/>
            <a:ext cx="2230874" cy="2230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34" y="3169507"/>
            <a:ext cx="3700779" cy="13322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51653" y="4579320"/>
            <a:ext cx="255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b="1" dirty="0" smtClean="0">
                <a:solidFill>
                  <a:srgbClr val="002060"/>
                </a:solidFill>
              </a:rPr>
              <a:t>Краевая дислокация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92961"/>
            <a:ext cx="1862200" cy="22866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363" y="5557101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b="1" dirty="0" smtClean="0">
                <a:solidFill>
                  <a:srgbClr val="002060"/>
                </a:solidFill>
              </a:rPr>
              <a:t>Наклонная дислокация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74347"/>
            <a:ext cx="2061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</a:rPr>
              <a:t>Д</a:t>
            </a:r>
            <a:r>
              <a:rPr lang="ru-RU" altLang="en-US" sz="2000" b="1" dirty="0" smtClean="0">
                <a:solidFill>
                  <a:srgbClr val="002060"/>
                </a:solidFill>
              </a:rPr>
              <a:t>ислокации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82" y="3477004"/>
            <a:ext cx="2573964" cy="25739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75074" y="6235184"/>
            <a:ext cx="245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Точечные дефекты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95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" y="116632"/>
            <a:ext cx="3728881" cy="27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Неевклидовы объекты вокруг нас</a:t>
            </a:r>
            <a:endParaRPr lang="ru-RU" altLang="en-US" dirty="0" smtClean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5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830" y="510648"/>
            <a:ext cx="2545841" cy="59602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2" y="30346"/>
            <a:ext cx="395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Фрактальная геометрия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6636" y="641640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</a:rPr>
              <a:t>Buckling cascade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169" y="6216529"/>
            <a:ext cx="2791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Разрыв тонкого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полиэтиленового пакета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74" y="235979"/>
            <a:ext cx="1757172" cy="6039767"/>
          </a:xfrm>
          <a:prstGeom prst="rect">
            <a:avLst/>
          </a:prstGeom>
        </p:spPr>
      </p:pic>
      <p:sp>
        <p:nvSpPr>
          <p:cNvPr id="11" name="AutoShape 4" descr="Картинки по запросу фрактальная геометрия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52" y="4269257"/>
            <a:ext cx="1779570" cy="20389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79909" y="3149875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Benoit B.</a:t>
            </a:r>
            <a:r>
              <a:rPr lang="en-US" dirty="0">
                <a:solidFill>
                  <a:srgbClr val="002060"/>
                </a:solidFill>
              </a:rPr>
              <a:t> 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Mandelbrot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91" y="533187"/>
            <a:ext cx="1760662" cy="25049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381" y="3587597"/>
            <a:ext cx="1828800" cy="2743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3426" y="492011"/>
            <a:ext cx="1845796" cy="2616687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ISEhUTEhMVFRUXFRUXGBgVFRcXFRYWFRUXFhUVFRUYHSggGBolHRUVITEhJSkrLi4uFx8zODMtNygtLisBCgoKDg0OGBAQFy0fHR0rLS0tLSstLS0tKy0rLS0tLS0tLS0tLS0tLS0tKy0tKy0tLS0tLTctLS0tLSs4LTcuN//AABEIAOEA4QMBIgACEQEDEQH/xAAcAAABBQEBAQAAAAAAAAAAAAACAQMEBQYABwj/xABIEAABAwIDBQQGBggEBAcAAAABAAIRAyEEEjEFQVFhcQYigZEHEzKhscEjQlJz0fAUJDM0coKS4WKywvE1U2OzFRYXJXSDov/EABkBAAMBAQEAAAAAAAAAAAAAAAABAgMEBf/EACMRAQEBAQACAwACAgMAAAAAAAABAhEDMRIhQQRRMmEiccH/2gAMAwEAAhEDEQA/APQw1GGpQEYChYQEWVFlRAJEADkiDUbUTQgADUaUAImtQAFnJLkTjYQvMBBAcRYLh7k28yPzZLmQBptzwHR4pDUA1Ij3zzTGJxDR9YTuhHT4kl1+SFrvgozcW219Lf3TjKwzeXvS7BxIMJXBBnseSLPomRC1IRyTpQliYNQgcny1CWoCK9pSsCdcEjAgOqNv4KJWohwgiQpz238FHIQTG1dksG0WECPonHxtC0uSFAqN/Xm/dO+StHBEMzlXJ3KlVEnhEAjARNChQQETWpY5I2hADCUN5o2hEBf5J8LoQERRhqGo+EDps1NVFr1YglN4muBcqAwl++wkdeqm64rOepFSvwv80xUqvNr9An2pylTHtXiNByWfbWsxxC/Ri4XnXx80lKjqLG8Tr5q0YwEmBb8U4yh0Rw1TUoTuHC43KNUpFl2mPGyvX0AdPBQsTQGh3p0I2C2jlAFS3MfPgrL1k8I/N1SVaV411QYfFmmYN2keXRE3xGsNEx0alPgAqBha4cJ15qbS06rWMa4tSEJ0tSOCYR3BC0J9wQMCA6qLjooxCmVRcdEwQgKCq39eb9075KzIUCqP15n3TvkrMhKA1C5HlSphYAIwEsIwEjCAiCKyMMTHQAFFodLIwEoCEm3BVuOqFvFWr9FRYyvmJA3W6mNEqcVtcuqvHDUk2AUkP+q1NtpwCTck/BO4NpI0g8JnouXev6dWIcYDa8744TZTMLSN5iN0HdzXUReI/FTGUyN3CbIxDtcxkQic07h+I53T7KZ/vqjcxas+oVUW003qI9s66KdWbANz5qG/fG7nqlaqK+pRBCrMXRjerrOROYADd5GxVbjGTvg+FlnqqkRsFjMhHCb8loKWJzxGg/IWSrNgkzr7wrTY2MAlp1ERzHNaePTLyZ401LREWqJg60mCVNhbRgaIQNbdPFA1My1hp0UYhTK406KMQglFWH68z7p3xCsy1V1cfr1P7t/yVo4JQzULkeVcmSyATmVc3oihAIAiASwjAQOhypQOCWEQ4Jkj4utlY53Af7LLMrnMftdbAkXutDtupFONSTaOSymMrtYYtmiTGnVZ7XmJDC0uJm1xB5WEeN/FWeD9md/zVVhqgc0PyxYW+PjorfBtBgj8f9lx9+3X+JVKxki8eF+CscKAbz77SOfFRmDNfWPzZSsOLDj8DyW+GW/STYJjFUmuAzCQCD0I0Kae8unKRYkeKRj90/Ieau66iZN4kzzMweu6VAqsvpeN2++imVIEkGZvAjXjfX+yiPccx/Pms9Vrn0i1HWIiLe+eKrcQd8zwOm9W+NZB/MaQqWs2O6BAiRFgeIj5rHS4p6zTHeO7qAZ+qUOFqxUbMXt8xPBO4/u2B+r84n4KqqVMzpbE2i/CYv5qvHfstz6bjZoBeABeJPGOq0Bas/2YxAdLbbjO+IsCtE4LsjjppwQt1RuKBiYFWmQoxUutuUUoCkxA/Xaf3b/krUqrxH77S+7f8laFEMKVcuTJaMCOEjQjhBOCVKF0IBCYBJsAJWH2r6SKFGu6lDnZbOLW5o639wWp7Q1SzDvI3lo4anivG9mYBhnMJe5zi463J0WPl1ZeR1/xvFnUutN1tbtC2q1tamQ5sCI0BM6jUG8xyVPhpcb8Qes3krPOz0amUA5HC+8Dg6NxWowYmIjW435o1gngPco+XYe/HM36W+DqGIg7tYgzwVngqnjvuIjooGEaIaJ1vyU9jCR3LxMjfa1uSxme1Szo0pJAcen50T7Ad5tYQGyRzlVuz65JM3vYaQRYj+6tGVQPreFj710TLPcsN1WbzmmeO7wCD1rSJa6fGQPxTtR5v7gbH4phwBmQdbWiPEKdFEZ9MkEEyCDMi10mHpPuYYRyJkjdNlKfQaR7Tj0j8EADWAtBvxc6UuK6rMY8k3BHxN5OigVKmY20j48/kp+JBPe67joqrG1MogwN+g3x/dZ6li4qtrmBLR08ToPeqTBN+kJJsYtwuT8U/jKwc61pdMiwtZRKPtOjdfyiUY9jfpuexD2vNUkXB9x/2WuhY30cj9tM6jykxC2pC7M+nFr2ZcEDYlOuQNF0yHX3KIVMr7lDITEUmL/faP8AA/5K1cFV4z98o/wv+StSpigQuRLlRLQIguCKEycEoXBKAgIe2sIatCowaltv4hdvvC8spNDSCbXg247l7EF5htvAZMVVbBy555Q4Zh8SsfNP12fxNc7mqPa23KVIkOaSC0i2s7iqXaVIDa+EgkCnRpyN0Oa8ktj+Nto36q5q9lzWxDc7y0GDoNDwlZCriHjFYiuCKn6K+pmJYWlwc9rGtLvshrBFrX4rLx/rTz8/48ep4HFsYwZoJDYEmwgRed3VPt2/hg4O/SKQOhioy/WDosZ6wYppxLBNJpaPVnvA1Yl7nbnBpgA6TJjSLCht0uGVtMnKIEN0438VPOJkt9NezbNCpYV6OYREVBPgZjwSs2qQ7K3vDjb3mYKwG169YfVBiYBaJvxBVNS20wGH02gzMgZLxEy2LqvmczXttLGgg6C3n+Kbp4tp9l1uVxbnxXkT9tVBehiKzS2+Qhj2ujUAubLTEwbid29aHZVbFVG5qWLpZSAfpKDC7vQb5XgDyCfe/pfHn43w2pLstojT4Sfekr40CZgHcI1J3n8yvNNq4zHMe1ra+GqOjMfoXNaxkwC5zaupIgAcCm6m3MSHS+vhmmR7GHqEE7vaqp3VHJfTb7Rx+VpAdp/iHHS+qzlfFurPgF2Uc777EBU4pE979Iou1s/DuyNJv3QKo5osVUxTRLauGAsAGU6lMkDgS98BTZ0/lFricE1rSTETe0DWQT4/FZ6riQ0OH2m6zpfUeaTGbXqBuWo0tO85w9jiTYZgAW9CNVldoY1/rmjQOpRG4955mOUIxn7Tuy/Ta4H0iOwpLWU2kE6kEuMbzcATdbnsV2/pY5xpOGSpuGk8l4E1pi5klav0eU3sxdNzdXVKQ00Ge/ulXNX+13w5uP8Ab6DKATKdem962eePED2VEIUyvuUUpiKLHj9codH/AAVsQqraH73Q6P8AgrYhKezBC5EuTJZhEkRBMFCIJAiCYLCz+1MNOI01a06a6tI+C0AVVt15ZkeBvyk8nae8KNzsaeK80pdsUsrWuBEghsjhp81kOztf1r31mj23OAzRoDlvxWn2yCaT3zYNJMcW3lY3sO4tw+HOpNMHxcSfO65dzjrn51qdj7Pp+pqNho/WcURADcv6zUECNBYWVXtXsSK59c6tV4FoMNbOsZYtG/knW4k0n1qYuQ91UEzdlY5i4DlULh5cVIoV6riMtVwHCRv5ERCPX2czfysBtb0fSZbiWEtiRUa4E8swBDln8bsarTdlHeYIBjM4eEr2luzi6C9wd4NE2vohr4dgBa1s8yJ8t/jKr5X9hSTryB2Cfh2N9dmGcu9WIN43k8Lhb+l2BFXDMyUXNBaIe2tlqvt7RaTF72lSzso7Qr06Y/YYd/0tSBDqguKLOMG7juMDcQvRMSctOBuEDyjTRP2nVsr5n2o44aq+jTfUd7IIqe1maCHN10Dpjqq84531p0MgLddqNjAY41HkOZVlkwCMxEtaTukAidZhR8J2ba3vhwdG5w8gTp4lLsvtUzr+0PC5XNa4B7QWjRoI011VoMoaAXS2NQdOZ4FSsQ6k9vqnU20d0wWjqO9BUF3ZisTmw2JpPcfqNcDm6gthPuRM6kEMK2o14IzNLXSQZtlMHzusRj8c6qc2RzSwU26GIaXnMSdxJjxW72hh61Gi4OMEjvRpAEnwAB8llNoViGilEl1NkmfZDHSbcz8E5Yi5+4hYRudwEb+i9X9GGx89YVtadIG/2qpEADjlEnxXnvZ3ZTsRWp0WWdUcGA8BEud4AE+C+jdl7Op4ekyjSGVjGwOfFx5nVPGetP5Hk+GfjPdSHIIujKAarZ5x2uLBRCpdY2CiuRTij2l+9Yf+f4K2cFU7V/esN1f/AJSrdyX6YIXIkiZLJEEiUBMCCLqhACINQRWpvFYdtRrmOEhwg/2TgSpjrzPtTiKuEo1aVUOIcyrkqBpLHdwnvEewY1mFV9mKAFCiDupMHQloXoHpCH/tmO/+LX/7ZWG2KctKm2bCmwde6J+C5fLnjs8W7pbYzZr6rWmk71b2mWVJhzCRBg8CNWmxGoUKtsTHAd6nQqwCc2Hqii4mbTTqAsmOYUqhtDL+M+5BW7SBs2AvGuoi88Clizn22+N/FWW4jDtJdRxrP/roVQP5qdaPJVDNsY3H1Dh8E0h0S57nBpY3SXFtmTeIl3xUTb3aeviqjaFC73uytDd5PHlvWl2I9uxKbRVaT64h9WoLw8WAsLMj3ynOWquee/utL2V2RVwVKnhnva7K2ZaIEkkm2u/XUrR7WtRnfu5lUVLblGtUa5lRrmluoNp1vzUra22GlpbIiNQb+avskrC5t1Hl3bHFVq1R+HoUnVXFsw0d4ZCH5gNAWkSouyttS0NectSRA0z8cp37yW6jmrjZm1KDa9V7XRaA6R4+aoMAcOatTD12irTc4upu3wTJEjeDKyvOOjizxGMGYgNePAxM6BAx9R3stcDqDpf+IwFZHsbhSCWVcTTMnSscsDqqPavZctE06vrhE5asl3hJIPuSkh23/RdobS9a0UnVWVCLvcx2YAAgil6wWe4kDMWyAARMlZp7M2JvJ+ibP8z3FScM2XDcRNum5FsXBuxGLdTp+2/1VNvKGkuPQTKvP+mHfv7ej+ibs+WF+KeNAadInfPt1By3ea9JhMbOwraNKnSZ7NNjWA8coiT11T+b88Vvmcjk8u/nrroQb0pKAJsz9fQKK5SK2gUZxTpqPbH7zhv4nf5SrdyqNtn6fDfeH/KVcOUz2YFyVImSzjmlEoWlFHNMChLPNIAoO1ds4bDNzYitTpj/ABuAPgNSglgFznQJJAA1JsAvLO0Xpow9MFuDpuxDtM75ZSHuzO8I6ryrtN21x+On19Y5P+XT7lMeAMnxJQfHrHpN9JWAbhcRhKVT19WrSqUvo7sZnaWy6poSOAkqnw9UNax4M91tt3sjd5+S8TqibaBeq9m8Z63D0XTP0YaeGYW+Sy8s7I6f4/uxo61HMC5p00430KxfaXGOY6LiNRpqtrsqsPZPdgTa2m6b6JrbWxqVUZnNDogjquZ2d4j+jfZApxXqAesdETubaw3hbnbGz212lrhY33Xm1uG7yWDwhxlBrqhoms0XGR8ODRpDTrHVP0fSfRbDatGqxw1mBfzWuKyvbrrNdoeztTBv9ZQLgLyJseFlnsTtSu495zuhc4/kL1DFdocJjGwDlET3iAZ4Hl4rE9oqdCYpvaehHxSqvtmYcT3ifO3ktFs/DN9S14/aMOYcS0e0FFwmCabkjpKs6NZodDfaiw5a+9Taebxe4bbctaJMEW05Ku2jtf7J3Rwg81QupVO9kkgOMclCqNquN2n3++U406sGVSXh5uXTJ42K9L9DWzKbcK/FuYDVq1q2V59oU2ZaYaDuGZjj4rylmIDAZ0a1zj/K06e5ez9j6ZoYHDUvs0mk8Mz++6/VxWvjjh/kX8bA1UnrRxVSMUeKNtdauZaesTYqXUMV1wrGUBY4t8NHVRS9BiKktHVN5kUKzbrvpcMf+p/pKuXOVD2gd38P96PgVclyUM5mXJvMuTJM2jtOhh2l+IrU6TRve8N+Oqwe3PTHgaUjCtfiXccpp0v6niT4BeD4iu6o7NUc57vtPcXO8yU3Krhtvtz0obSxMhtUYdh+rQEO6Gob+ULGVahc7M9znuOrnuLnH+Y3QJCgDLkDilC4BANOp2Wg7EbRLC6kTYy4fAj3A+KpHKb2UpMdjaTXTDnOGsQSx2UjxhTqdi8a+OpXqeDxUbv999vip1bGSCBPDz4eazOBrPYTTMB7Dlc07wOBWj2NTa+oHONhccOQhcWnoWyzrXYBg9UGncOE7lQbVwFB0iqxrDcB8Asdyc06LSMZu4/mOaibR2ZUcCA0ERobiNN/RVLZ6ZS8rz3bPYzDVXTSr0aD4u1jfo7b8p0PSFlcb2JrMPdq0nj7TSGt8d63u0uzwpGThXuLtMjS4ceKp3bFG+jVHI52j8FV1WntjqOwqsx60TOjHOd74VvS7OVZZmqQDxuQQtfgdiEDutgC3j812LoECT4eBus7q1PIddhqVGiGkA5RJ3uPEz1WM23j2jutIg8riefFW229r92ztbcfAhYzEPkknr0CvMaW8iFtTE5aZbvdA8AZPwXbF7V4vCn6Gs4D7LiXM/pOngqrGYjO4ndoOijrpzOR5+9fK9eo7K9LbxbEUA4caZg9cpW12L6QMBiCGit6t5+rVBb4B2nvXz40IwE+M31TSqgiQQQd4NvA70U31XzbsXtJi8L+wrOaPsk5mf0n5LcbJ9K75AxVAEfapEg9Sx1vIoD2Ou7uA8whDln9mdqMJimD1NZpcSO645Xj+Uq7aihW9onXoffN+ausyoO0ptSP/WZ8VdApT2DuZcm5XJk+WQiakhKFZuBQhy5yAJA4EbEATiAEocLiPVVWVB9R7H/0uB+SUphwk9ZCA9h7b7HqEHFURoASBq5h0eByBHgs3sntE9jxOhiV6V2SxQxWzsO83d6oU3fxU+4QfJeddrNgeoqy0dx1xyM6Lm1mOnx+S36ek7I28yoA6QHaX08Vdv2twv8AC3HivB8JjatA90q3pdsqwEQHeJ/IUzs9NuS+3r9TaYcAS7KAbAb+UqNWxsuBD7DfIIPKF5Se177d025/PcgxPapzgA1kDf3jKq6tPmf7enYzabGtmx10/BYXb3aEXIJM2G4RvgLO4nblRwyiw5anqqmtULjJuVHxLuZ6PYzGF53xGkwJ6Kq241zKbDoKhdbfDYv0JPuV1s/BZyC72fiq/ty/v0m8KZP9Tj+C1xPtj5d9nGaKUBIUQWzmKEQSJUwNpRgpsIgjgOtO/Q8RYjoVrOz3b/GYaGl/rqYju1TJA5P185WRBRBIPZf/ADzhcYym1pNOr6xh9W/kb5XaFb9p06L5czLZ9lvSJiMLDKs16WkOP0jf4Xb+hS4HuUrlhf8A1QwHCt/QFyA8YKX8EjiueVYN1ChYkqOujpBIHEZQtSuQAygfqjAQ1QgPWPQjtQFtfCE6EVmDk7uvA6Og+K1fajZ4e0gieq8g9G2O9RtLDGYD3Opu5io0x/8AoNPgvobaOAzsWe4rN5XhGPwpY7KbjdKqsTQvZeidq9iEtJaO+245xu8RKwlcAH4fgsPTrxrsV6TLdPR4IGi5O78NUfarwoCfwNHOZ1HuKrsHQqYl5F209/McFrcPQDQABAVWMbp1OnoBZY3to+cSR9lrW+6fmt7SavOe0xnE1CePyV49s9qwIgkBSgrWMhhcklEmHNTgTYKMFAHCJpQSlBQDiBKHJHIBZKRdCRASIQuKJNuTBhxunQ4AXTI1UkDcgDBSlNBuX2dOHzCcBnTzQCSly71zRCJmiAc2fWNOpTqCxZUY6eEOE+5fVmH2pRZhvXVntp02tlznGAPFfJwbII4grX9ttuOxVDB0WPlgoU6j2jT1rhBDuYyqdXhydXnbb0tU3lzMDQkf82qIkcW09fNebf8Aj1R8mp3jJMiARO6BaFIbhAAHakaji1Q8dggxxI0sY5HeFn9VpM2U27aLpls9CbHwRHarogNF/H3KPUYOXw9yYKfJ/Sr8p+tPsDbbBDKvdJ0cNCefArWsvfVed7KwRe6dwVxgdo1aDoHfpjVp/wBJ3KdSFLW0aLLzntaB+kvjg3zhb/ZuMZXbNM9Wmzh1C897RNP6Q6fzcp49p0qwEQCPKlhaswFqKEsJCdwQAwnGhIGJxqAUNRwuASOdZAIXDRcVGpp4IDpXLpXICUTZMVDZOnRR65smDdG5UwKLhlLCAVqIoZSlAcQlCQlECgObqtd2Y7KVcVhRVw8OeK1Sm9hgEFuVzSD0cFkN69Z9BuJ7mKp/ZqU6o/mbkd72BTZ05eKzC+j3HZhno5Wk3lzZjzQba7HhtOtSdapQY5zDvfRLczZ5tIc3yXvVRkiVgO32FDWVKxOX6Gowu4SDln4eKi54vO+18+hhI3+LZjkFE9XJgbyp7KWVoOY6azAaeHVObNw/rKtJrRdxg8yASSlK6vJn6aTCYVtLDl0aAQY1OigYeh3ZO9XO02WbRbcAwY3nU+9X2z9g90S1SxZPYmx31KzfV5mHe9sghU/aug6ni6jH3LIExE7wSON17VsXZGVwhsLy70o0Mu0qo/wUz5grTMZ7rI5V2VGW3Xb1bM25kpGsiydBXEIBuFwsiISJgQQ1AuBXFAMUU6U00wU5KQJK5KuQD53KNXXLkwGjopnDx+JXLkAoS/n3LlyCI5KN3UrlyDK5enegz9rivu6X+dyVcgPcWeyOixvpP/4fifu1y5Tr0rxf5x85Vv2R/jHwVp2O/ecP1q/9tcuWbt3/AIz/AK/9aPD/ALRv8X4r0jD7ui5cpy576Xmz/aC8W9L/APxSp91S/wBS5ctYxrFb/NBvXLlaSt+X4JCuXIBHaIBuXLkBwSlcuQaO72kQXLkAS5cu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17112</TotalTime>
  <Words>796</Words>
  <Application>Microsoft Office PowerPoint</Application>
  <PresentationFormat>Экран (4:3)</PresentationFormat>
  <Paragraphs>166</Paragraphs>
  <Slides>30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DengXian</vt:lpstr>
      <vt:lpstr>Times New Roman</vt:lpstr>
      <vt:lpstr>Times-Roman</vt:lpstr>
      <vt:lpstr>等线</vt:lpstr>
      <vt:lpstr>Оформление по умолчанию</vt:lpstr>
      <vt:lpstr>Equation</vt:lpstr>
      <vt:lpstr>Формула</vt:lpstr>
      <vt:lpstr>Презентация PowerPoint</vt:lpstr>
      <vt:lpstr>Презентация PowerPoint</vt:lpstr>
      <vt:lpstr>Поле эффективной  деформации  по С. К. Годунову</vt:lpstr>
      <vt:lpstr>Тензор эффективной упругой деформации</vt:lpstr>
      <vt:lpstr>Модель неевклидовых пластин</vt:lpstr>
      <vt:lpstr>Презентация PowerPoint</vt:lpstr>
      <vt:lpstr>Презентация PowerPoint</vt:lpstr>
      <vt:lpstr>Неевклидовы объекты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Неевклидова природа  напряжений в сварных конструкциях</vt:lpstr>
      <vt:lpstr>Презентация PowerPoint</vt:lpstr>
      <vt:lpstr>Переход к неевклидовой модели по Кренеру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849</cp:revision>
  <dcterms:created xsi:type="dcterms:W3CDTF">2008-05-20T23:55:14Z</dcterms:created>
  <dcterms:modified xsi:type="dcterms:W3CDTF">2022-11-06T07:31:33Z</dcterms:modified>
</cp:coreProperties>
</file>