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3" r:id="rId3"/>
    <p:sldId id="264" r:id="rId4"/>
    <p:sldId id="259" r:id="rId5"/>
    <p:sldId id="257" r:id="rId6"/>
    <p:sldId id="258" r:id="rId7"/>
    <p:sldId id="260" r:id="rId8"/>
    <p:sldId id="261" r:id="rId9"/>
    <p:sldId id="262" r:id="rId10"/>
    <p:sldId id="265"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612" autoAdjust="0"/>
  </p:normalViewPr>
  <p:slideViewPr>
    <p:cSldViewPr snapToGrid="0">
      <p:cViewPr varScale="1">
        <p:scale>
          <a:sx n="73" d="100"/>
          <a:sy n="73" d="100"/>
        </p:scale>
        <p:origin x="11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AAB1E-4CF2-4EE1-89E8-140A729D9551}" type="datetimeFigureOut">
              <a:rPr lang="ru-RU" smtClean="0"/>
              <a:t>15.03.2023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1F03E-182A-4E87-A69E-CA84B3989E9A}" type="slidenum">
              <a:rPr lang="ru-RU" smtClean="0"/>
              <a:t>‹#›</a:t>
            </a:fld>
            <a:endParaRPr lang="ru-RU"/>
          </a:p>
        </p:txBody>
      </p:sp>
    </p:spTree>
    <p:extLst>
      <p:ext uri="{BB962C8B-B14F-4D97-AF65-F5344CB8AC3E}">
        <p14:creationId xmlns:p14="http://schemas.microsoft.com/office/powerpoint/2010/main" val="1367329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Здравствуйте, уважаемые коллеги! Сегодня мы с Вами рассмотрим задачу о свободном падении закрученной твёрдой пластины в безграничном объёме идеальной жидкости.</a:t>
            </a:r>
          </a:p>
        </p:txBody>
      </p:sp>
      <p:sp>
        <p:nvSpPr>
          <p:cNvPr id="4" name="Номер слайда 3"/>
          <p:cNvSpPr>
            <a:spLocks noGrp="1"/>
          </p:cNvSpPr>
          <p:nvPr>
            <p:ph type="sldNum" sz="quarter" idx="5"/>
          </p:nvPr>
        </p:nvSpPr>
        <p:spPr/>
        <p:txBody>
          <a:bodyPr/>
          <a:lstStyle/>
          <a:p>
            <a:fld id="{5DD1F03E-182A-4E87-A69E-CA84B3989E9A}" type="slidenum">
              <a:rPr lang="ru-RU" smtClean="0"/>
              <a:t>1</a:t>
            </a:fld>
            <a:endParaRPr lang="ru-RU"/>
          </a:p>
        </p:txBody>
      </p:sp>
    </p:spTree>
    <p:extLst>
      <p:ext uri="{BB962C8B-B14F-4D97-AF65-F5344CB8AC3E}">
        <p14:creationId xmlns:p14="http://schemas.microsoft.com/office/powerpoint/2010/main" val="308928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Эта задача связана с именем В.А. Стеклова, отца-основателя института. Он начинал в Харьковском университете под руководством великого Ляпунова задачу о движении ТТ в жидкости. Именно этот круг вопросов в то время интересовал самого Ляпунова. На эту тему Стеклов защитил и магистерскую диссертацию и сегодня я хотел бы рассказать о продолжении этой задачи. </a:t>
            </a:r>
          </a:p>
          <a:p>
            <a:endParaRPr lang="ru-RU" dirty="0"/>
          </a:p>
          <a:p>
            <a:r>
              <a:rPr lang="ru-RU" dirty="0"/>
              <a:t>Один из результатов, полученных Стекловым в этой задаче стал известным и эта тема обсуждалась специалистами по точному интегрированию ЛДУ. Дело в том, что ВА добавил к известным случаям точной интегрируемости уравнений движения ещё один случай, который носит его имя, случай Стеклова. Но его научный руководитель нашёл в рассуждениях ошибку уже после опубликования (после защиты МД).</a:t>
            </a:r>
          </a:p>
          <a:p>
            <a:endParaRPr lang="ru-RU" dirty="0"/>
          </a:p>
          <a:p>
            <a:r>
              <a:rPr lang="ru-RU" dirty="0"/>
              <a:t>Стеклов поставил перед собой такую задачу: перечислить все случаи, когда уравнения движения допускают кроме классических законов сохранения дополнительный первый интеграл, который имел бы квадратичный вид по скоростям. Он нашёл новый интеграл, но Ляпунов у него нашёл ошибку в вычислениях и добавил к случаю Стеклова ещё один случай, случай Ляпунова. После этого список стал исчерпывающим. </a:t>
            </a:r>
          </a:p>
          <a:p>
            <a:r>
              <a:rPr lang="ru-RU" dirty="0"/>
              <a:t>При этом два случая двойственные друг другу (об этом не буду говорить, поскольку дальше речь не об этом). Скобка Пуассона этих двух функций равна нулю. </a:t>
            </a:r>
          </a:p>
          <a:p>
            <a:endParaRPr lang="ru-RU" dirty="0"/>
          </a:p>
          <a:p>
            <a:r>
              <a:rPr lang="ru-RU" dirty="0"/>
              <a:t>В магистерской диссертации содержится и более интересный результат, о том, как падают ТЯЖЁЛЫЕ твёрдые тела в жидкости. Конечно, не так, как в свободном пространстве, там задача тривиальная и ещё Галилей её решил: ЦМ тела в пустоте движется по параболе. </a:t>
            </a:r>
          </a:p>
          <a:p>
            <a:endParaRPr lang="ru-RU" dirty="0"/>
          </a:p>
        </p:txBody>
      </p:sp>
      <p:sp>
        <p:nvSpPr>
          <p:cNvPr id="4" name="Номер слайда 3"/>
          <p:cNvSpPr>
            <a:spLocks noGrp="1"/>
          </p:cNvSpPr>
          <p:nvPr>
            <p:ph type="sldNum" sz="quarter" idx="5"/>
          </p:nvPr>
        </p:nvSpPr>
        <p:spPr/>
        <p:txBody>
          <a:bodyPr/>
          <a:lstStyle/>
          <a:p>
            <a:fld id="{5DD1F03E-182A-4E87-A69E-CA84B3989E9A}" type="slidenum">
              <a:rPr lang="ru-RU" smtClean="0"/>
              <a:t>2</a:t>
            </a:fld>
            <a:endParaRPr lang="ru-RU"/>
          </a:p>
        </p:txBody>
      </p:sp>
    </p:spTree>
    <p:extLst>
      <p:ext uri="{BB962C8B-B14F-4D97-AF65-F5344CB8AC3E}">
        <p14:creationId xmlns:p14="http://schemas.microsoft.com/office/powerpoint/2010/main" val="229677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r>
                  <a:rPr lang="ru-RU" dirty="0"/>
                  <a:t>Когда мы говорим о ТТ в жидкости, то имеем дело с очень сложным объектом. Нужно понимать, какую модель жидкости мы возьмём. Вязкую жидкость следует описывать уравнениями Н-С с условием прилипания на границе. Тогда задача о вычислении траектории тела становится очень сложной. Нужно следить не только за ТТ, но и детально следить за тем, как движется жидкость. С точки зрения современных вычислительных средств это серьёзная задача, если её описывать во всех деталях. </a:t>
                </a:r>
              </a:p>
              <a:p>
                <a:endParaRPr lang="ru-RU" dirty="0"/>
              </a:p>
              <a:p>
                <a:r>
                  <a:rPr lang="ru-RU" dirty="0"/>
                  <a:t>Поэтому нужно взять модель попроще. Идеальная жидкость, у которой вязкость равна нулю (или пренебрежимо мала на практике). </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Удивительное наблюдение классиков (Томсон, Тед, Кирхгоф) состоит в том, что несмотря на сложность и </a:t>
                </a:r>
                <a:r>
                  <a:rPr lang="ru-RU" dirty="0" err="1"/>
                  <a:t>бесконечномерность</a:t>
                </a:r>
                <a:r>
                  <a:rPr lang="ru-RU" dirty="0"/>
                  <a:t> жидкости (чтобы её описать нужно бесконечно много параметров) движение самого твёрдого тела получается системой конечномерной. Оно описывается столькими же параметрами, сколькими и движение обычного ТТ. Единственное отличие состоит в том, что появляются т.н. присоединённые массы. Тело реагирует по-разному на приложенные к нему силы в зависимости от ориентации. Представим себе пластинку. Даже на содержательном простом уровне легко понять: когда тело движется узкой кромкой, оно жидкости не ощущает, но ситуация будет совсем другой, когда тело движется широкой стороной вперёд. Тогда оно толкает перед собой массу жидкости. Вот и получается, что к её собственной массе добавляется величина, зависящая от ориентации, которая называется присоединённой. </a:t>
                </a:r>
              </a:p>
              <a:p>
                <a:endParaRPr lang="ru-RU" dirty="0"/>
              </a:p>
              <a:p>
                <a:r>
                  <a:rPr lang="ru-RU" dirty="0"/>
                  <a:t>Следуя классикам рассмотрим такую ситуацию. У нас есть тело в трёхмерном пространстве </a:t>
                </a:r>
                <a:r>
                  <a:rPr lang="en-US" dirty="0"/>
                  <a:t>[]</a:t>
                </a:r>
                <a:r>
                  <a:rPr lang="ru-RU" dirty="0"/>
                  <a:t>. Оно погружено в бесконечный объём идеальной жидкости, которая простирается до бесконечности. Жидкость совершает </a:t>
                </a:r>
                <a:r>
                  <a:rPr lang="ru-RU" dirty="0" err="1"/>
                  <a:t>безвихревое</a:t>
                </a:r>
                <a:r>
                  <a:rPr lang="ru-RU" dirty="0"/>
                  <a:t> движение (ротор равен нулю, течение потенциальное). По теореме Лагранжа, если в начальный момент времени поле скоростей было потенциальным и нет никаких разрывов, то это поле будет потенциальным и всегда. И предполагается, что скорость частиц жидкости по мере ухода на бесконечность становится меньше и меньше. </a:t>
                </a:r>
              </a:p>
              <a:p>
                <a:endParaRPr lang="ru-RU" dirty="0"/>
              </a:p>
              <a:p>
                <a:r>
                  <a:rPr lang="ru-RU" dirty="0"/>
                  <a:t>Движение тела описывается уравнениями Кирхгофа. УД простые, но их невозможно решить точно. Значит, нужно их либо численно решать, либо использовать качественные методы анализа. Как сказать что-то содержательное, не решая эти уравнения. Один из способов – это перейти к плоской задаче, когда твёрдое тело имеет плоскость симметрии, и среди всего множества движений выделить те, когда эта плоскость занимает вертикальное положение.</a:t>
                </a:r>
              </a:p>
            </p:txBody>
          </p:sp>
        </mc:Choice>
        <mc:Fallback xmlns="">
          <p:sp>
            <p:nvSpPr>
              <p:cNvPr id="3" name="Заметки 2"/>
              <p:cNvSpPr>
                <a:spLocks noGrp="1"/>
              </p:cNvSpPr>
              <p:nvPr>
                <p:ph type="body" idx="1"/>
              </p:nvPr>
            </p:nvSpPr>
            <p:spPr/>
            <p:txBody>
              <a:bodyPr/>
              <a:lstStyle/>
              <a:p>
                <a:r>
                  <a:rPr lang="ru-RU" dirty="0"/>
                  <a:t>Когда мы говорим о ТТ в жидкости, то имеем дело с очень сложным объектом. Нужно понимать, какую модель жидкости мы возьмём. Вязкую жидкость следует описывать уравнениями Н-С с условием прилипания на границе. Тогда задача о вычислении траектории тела становится очень сложной. Нужно следить не только за ТТ, но и детально следить за тем, как движется жидкость. С точки зрения современных вычислительных средств это серьёзная задача, если её описывать во всех деталях. </a:t>
                </a:r>
              </a:p>
              <a:p>
                <a:endParaRPr lang="ru-RU" dirty="0"/>
              </a:p>
              <a:p>
                <a:r>
                  <a:rPr lang="ru-RU" dirty="0"/>
                  <a:t>Поэтому нужно взять модель попроще. Идеальная жидкость, у которой вязкость равна нулю (или пренебрежимо мала на практике). Следуя классикам рассмотрим такую ситуацию. У нас есть тело в трёхмерном пространстве. Оно погружено в бесконечный объём идеальной жидкости, которая простирается до бесконечности. Жидкость совершает </a:t>
                </a:r>
                <a:r>
                  <a:rPr lang="ru-RU" dirty="0" err="1"/>
                  <a:t>безвихревое</a:t>
                </a:r>
                <a:r>
                  <a:rPr lang="ru-RU" dirty="0"/>
                  <a:t> движение (ротор равен нулю, течение потенциальное). По теореме Лагранжа, если в начальный момент времени поле скоростей было потенциальным и нет никаких разрывов, то это поле будет потенциальным и всегда. И предполагается, что скорость частиц жидкости по мере ухода на бесконечность становится меньше и меньше. </a:t>
                </a:r>
              </a:p>
              <a:p>
                <a:endParaRPr lang="ru-RU" dirty="0"/>
              </a:p>
              <a:p>
                <a:r>
                  <a:rPr lang="ru-RU" dirty="0"/>
                  <a:t>Движение тела описывается уравнениями Кирхгофа. УД простые, но их невозможно решить точно. Значит, нужно их либо численно решать, либо использовать качественные методы анализа. Как сказать что-то содержательное, не решая эти уравнения. Есть 2 направления анализа.</a:t>
                </a:r>
              </a:p>
              <a:p>
                <a:endParaRPr lang="ru-RU" dirty="0"/>
              </a:p>
              <a:p>
                <a:r>
                  <a:rPr lang="ru-RU" sz="1200" b="0" i="0" u="none" strike="noStrike" kern="1200" baseline="0" dirty="0">
                    <a:solidFill>
                      <a:schemeClr val="tx1"/>
                    </a:solidFill>
                    <a:latin typeface="+mn-lt"/>
                    <a:ea typeface="+mn-ea"/>
                    <a:cs typeface="+mn-cs"/>
                  </a:rPr>
                  <a:t>Задача о движении пластины при больших значениях 𝑡 была поставлена в работах </a:t>
                </a:r>
                <a:r>
                  <a:rPr lang="en-US" sz="1200" b="0" i="0" u="none" strike="noStrike" kern="1200" baseline="0" dirty="0">
                    <a:solidFill>
                      <a:schemeClr val="tx1"/>
                    </a:solidFill>
                    <a:latin typeface="+mn-lt"/>
                    <a:ea typeface="+mn-ea"/>
                    <a:cs typeface="+mn-cs"/>
                  </a:rPr>
                  <a:t>1890 </a:t>
                </a:r>
                <a:r>
                  <a:rPr lang="ru-RU" sz="1200" b="0" i="0" u="none" strike="noStrike" kern="1200" baseline="0" dirty="0">
                    <a:solidFill>
                      <a:schemeClr val="tx1"/>
                    </a:solidFill>
                    <a:latin typeface="+mn-lt"/>
                    <a:ea typeface="+mn-ea"/>
                    <a:cs typeface="+mn-cs"/>
                  </a:rPr>
                  <a:t>года. </a:t>
                </a:r>
                <a:endParaRPr lang="ru-RU" dirty="0"/>
              </a:p>
              <a:p>
                <a:endParaRPr lang="ru-RU" dirty="0"/>
              </a:p>
              <a:p>
                <a:r>
                  <a:rPr lang="ru-RU" dirty="0"/>
                  <a:t>независимо от Стеклова задачей занимался СА Чаплыгин. Это была студенческая работа, но он её не опубликовал, т.к. не был достаточно удовлетворён результатом. Он получил изящное ДУ, но как пишет сам Чаплыгин, однако уже его интегрирование я не выполнил, и поэтому не смог провести анализ до конца. Тем не менее, в 1933 году он включил в публикацию полного собрания сочинений (3 тома) свою работу. </a:t>
                </a:r>
              </a:p>
              <a:p>
                <a:endParaRPr lang="ru-RU" dirty="0"/>
              </a:p>
              <a:p>
                <a:r>
                  <a:rPr lang="ru-RU" sz="1200" b="0" i="0" u="none" strike="noStrike" kern="1200" baseline="0" dirty="0">
                    <a:solidFill>
                      <a:schemeClr val="tx1"/>
                    </a:solidFill>
                    <a:latin typeface="+mn-lt"/>
                    <a:ea typeface="+mn-ea"/>
                    <a:cs typeface="+mn-cs"/>
                  </a:rPr>
                  <a:t>Если закрутки нет, то пластина совершает плоско-параллельное движение, при этом угол поворота </a:t>
                </a:r>
                <a:r>
                  <a:rPr lang="ru-RU" sz="1200" b="0" i="0" u="none" strike="noStrike" kern="1200" baseline="0" dirty="0">
                    <a:solidFill>
                      <a:schemeClr val="tx1"/>
                    </a:solidFill>
                    <a:latin typeface="Cambria Math" panose="02040503050406030204" pitchFamily="18" charset="0"/>
                    <a:ea typeface="+mn-ea"/>
                    <a:cs typeface="+mn-cs"/>
                  </a:rPr>
                  <a:t>𝛼</a:t>
                </a:r>
                <a:r>
                  <a:rPr lang="ru-RU" sz="1200" b="0" i="0" u="none" strike="noStrike" kern="1200" baseline="0" dirty="0">
                    <a:solidFill>
                      <a:schemeClr val="tx1"/>
                    </a:solidFill>
                    <a:latin typeface="+mn-lt"/>
                    <a:ea typeface="+mn-ea"/>
                    <a:cs typeface="+mn-cs"/>
                  </a:rPr>
                  <a:t> удовлетворяет неавтономному дифференциальному уравнению второго порядка следующего вида:</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В [1] доказано отсутствие у уравнения (5) первого интеграла в виде полинома по скорости с 2𝜋-периодическим по 𝜙 коэффициентом.</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Полный качественный анализ (5) при больших |𝑡| выполнен в работе [2]. В частности, для почти всех начальных данных пластина стремится занять горизонтальное положение и при этом совершает колебания с убывающей амплитудой и неограниченно возрастающей частотой.</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Движение пластинки в первые моменты времени изучалось в работе [</a:t>
                </a:r>
                <a:r>
                  <a:rPr lang="en-US" sz="1200" b="0" i="0" u="none" strike="noStrike" kern="1200" baseline="0" dirty="0">
                    <a:solidFill>
                      <a:schemeClr val="tx1"/>
                    </a:solidFill>
                    <a:latin typeface="+mn-lt"/>
                    <a:ea typeface="+mn-ea"/>
                    <a:cs typeface="+mn-cs"/>
                  </a:rPr>
                  <a:t>3</a:t>
                </a:r>
                <a:r>
                  <a:rPr lang="ru-RU" sz="1200" b="0" i="0" u="none" strike="noStrike" kern="1200" baseline="0" dirty="0">
                    <a:solidFill>
                      <a:schemeClr val="tx1"/>
                    </a:solidFill>
                    <a:latin typeface="+mn-lt"/>
                    <a:ea typeface="+mn-ea"/>
                    <a:cs typeface="+mn-cs"/>
                  </a:rPr>
                  <a:t>]. Для плоской пластинки из-за эффекта присоединённых масс</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𝑎3 &gt; 𝑎2. Поэтому при больших значениях начальной скорости 𝑣 происходит эффект "выныривания" пластинки: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сначала центр масс пластинки начинает опускаться (движение происходит по параболе вниз), а затем</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резко поднимается вверх, выше своего первоначального положения. Всё дело в том, что пластинка в жидкости начинает вращаться так, что её передняя кромка поднимается.</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Нас интересует динамика пластины при малых значениях 𝑡 (в первые моменты после ее .запуска.) в том случае, когда у неё есть не только линейная скорость, но и начальное вращение вокруг вертикали.</a:t>
                </a:r>
                <a:endParaRPr lang="ru-RU" dirty="0"/>
              </a:p>
            </p:txBody>
          </p:sp>
        </mc:Fallback>
      </mc:AlternateContent>
      <p:sp>
        <p:nvSpPr>
          <p:cNvPr id="4" name="Номер слайда 3"/>
          <p:cNvSpPr>
            <a:spLocks noGrp="1"/>
          </p:cNvSpPr>
          <p:nvPr>
            <p:ph type="sldNum" sz="quarter" idx="5"/>
          </p:nvPr>
        </p:nvSpPr>
        <p:spPr/>
        <p:txBody>
          <a:bodyPr/>
          <a:lstStyle/>
          <a:p>
            <a:fld id="{5DD1F03E-182A-4E87-A69E-CA84B3989E9A}" type="slidenum">
              <a:rPr lang="ru-RU" smtClean="0"/>
              <a:t>3</a:t>
            </a:fld>
            <a:endParaRPr lang="ru-RU"/>
          </a:p>
        </p:txBody>
      </p:sp>
    </p:spTree>
    <p:extLst>
      <p:ext uri="{BB962C8B-B14F-4D97-AF65-F5344CB8AC3E}">
        <p14:creationId xmlns:p14="http://schemas.microsoft.com/office/powerpoint/2010/main" val="43800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r>
                  <a:rPr lang="ru-RU" dirty="0"/>
                  <a:t>В плоской задаче есть 2 направления анализа.</a:t>
                </a:r>
              </a:p>
              <a:p>
                <a:endParaRPr lang="ru-RU" dirty="0"/>
              </a:p>
              <a:p>
                <a:r>
                  <a:rPr lang="ru-RU" sz="1200" b="0" i="0" u="none" strike="noStrike" kern="1200" baseline="0" dirty="0">
                    <a:solidFill>
                      <a:schemeClr val="tx1"/>
                    </a:solidFill>
                    <a:latin typeface="+mn-lt"/>
                    <a:ea typeface="+mn-ea"/>
                    <a:cs typeface="+mn-cs"/>
                  </a:rPr>
                  <a:t>Задача о движении пластины при больших значениях 𝑡 была поставлена в работах </a:t>
                </a:r>
                <a:r>
                  <a:rPr lang="en-US" sz="1200" b="0" i="0" u="none" strike="noStrike" kern="1200" baseline="0" dirty="0">
                    <a:solidFill>
                      <a:schemeClr val="tx1"/>
                    </a:solidFill>
                    <a:latin typeface="+mn-lt"/>
                    <a:ea typeface="+mn-ea"/>
                    <a:cs typeface="+mn-cs"/>
                  </a:rPr>
                  <a:t>1890 </a:t>
                </a:r>
                <a:r>
                  <a:rPr lang="ru-RU" sz="1200" b="0" i="0" u="none" strike="noStrike" kern="1200" baseline="0" dirty="0">
                    <a:solidFill>
                      <a:schemeClr val="tx1"/>
                    </a:solidFill>
                    <a:latin typeface="+mn-lt"/>
                    <a:ea typeface="+mn-ea"/>
                    <a:cs typeface="+mn-cs"/>
                  </a:rPr>
                  <a:t>года. </a:t>
                </a:r>
                <a:endParaRPr lang="ru-RU" dirty="0"/>
              </a:p>
              <a:p>
                <a:endParaRPr lang="ru-RU" dirty="0"/>
              </a:p>
              <a:p>
                <a:r>
                  <a:rPr lang="ru-RU" sz="1200" b="0" i="0" u="none" strike="noStrike" kern="1200" baseline="0" dirty="0">
                    <a:solidFill>
                      <a:schemeClr val="tx1"/>
                    </a:solidFill>
                    <a:latin typeface="+mn-lt"/>
                    <a:ea typeface="+mn-ea"/>
                    <a:cs typeface="+mn-cs"/>
                  </a:rPr>
                  <a:t>На бесконечности пластина совершает плоско-параллельное движение, при этом угол поворота </a:t>
                </a:r>
                <a14:m>
                  <m:oMath xmlns:m="http://schemas.openxmlformats.org/officeDocument/2006/math">
                    <m:r>
                      <a:rPr lang="ru-RU" sz="1200" b="0" i="1" u="none" strike="noStrike" kern="1200" baseline="0" dirty="0" smtClean="0">
                        <a:solidFill>
                          <a:schemeClr val="tx1"/>
                        </a:solidFill>
                        <a:latin typeface="Cambria Math" panose="02040503050406030204" pitchFamily="18" charset="0"/>
                        <a:ea typeface="+mn-ea"/>
                        <a:cs typeface="+mn-cs"/>
                      </a:rPr>
                      <m:t>𝛼</m:t>
                    </m:r>
                  </m:oMath>
                </a14:m>
                <a:r>
                  <a:rPr lang="ru-RU" sz="1200" b="0" i="0" u="none" strike="noStrike" kern="1200" baseline="0" dirty="0">
                    <a:solidFill>
                      <a:schemeClr val="tx1"/>
                    </a:solidFill>
                    <a:latin typeface="+mn-lt"/>
                    <a:ea typeface="+mn-ea"/>
                    <a:cs typeface="+mn-cs"/>
                  </a:rPr>
                  <a:t> удовлетворяет неавтономному</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дифференциальному уравнению второго порядка следующего вида:</a:t>
                </a:r>
              </a:p>
              <a:p>
                <a:endParaRPr lang="ru-RU" sz="1200" b="0" i="0"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независимо от Стеклова задачей занимался СА Чаплыгин. Это была студенческая работа, но он её не опубликовал, т.к. не был достаточно удовлетворён результатом. Он получил это изящное ДУ, но как пишет сам Чаплыгин, однако уже его интегрирование я не выполнил, и поэтому не смог провести анализ до конца. Тем не менее, в 1933 году он включил в публикацию полного собрания сочинений (3 тома) свою работу. </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В [1] доказано отсутствие у уравнения (5) первого интеграла в виде полинома по скорости с 2𝜋-периодическим по 𝜙 коэффициентом.</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Полный качественный анализ (5) при больших |𝑡| выполнен в работе [2]. В частности, для почти всех начальных данных пластина стремится занять горизонтальное положение и при этом совершает колебания с убывающей амплитудой и неограниченно возрастающей частотой.</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Движение пластинки в первые моменты времени изучалось в работе [</a:t>
                </a:r>
                <a:r>
                  <a:rPr lang="en-US" sz="1200" b="0" i="0" u="none" strike="noStrike" kern="1200" baseline="0" dirty="0">
                    <a:solidFill>
                      <a:schemeClr val="tx1"/>
                    </a:solidFill>
                    <a:latin typeface="+mn-lt"/>
                    <a:ea typeface="+mn-ea"/>
                    <a:cs typeface="+mn-cs"/>
                  </a:rPr>
                  <a:t>3</a:t>
                </a:r>
                <a:r>
                  <a:rPr lang="ru-RU" sz="1200" b="0" i="0" u="none" strike="noStrike" kern="1200" baseline="0" dirty="0">
                    <a:solidFill>
                      <a:schemeClr val="tx1"/>
                    </a:solidFill>
                    <a:latin typeface="+mn-lt"/>
                    <a:ea typeface="+mn-ea"/>
                    <a:cs typeface="+mn-cs"/>
                  </a:rPr>
                  <a:t>]. Для плоской пластинки из-за эффекта присоединённых масс</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𝑎3 &gt; 𝑎2. Поэтому при больших значениях начальной скорости 𝑣 происходит эффект "выныривания" пластинки: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сначала центр масс пластинки начинает опускаться (движение происходит по параболе вниз), а затем</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резко поднимается вверх, выше своего первоначального положения. Всё дело в том, что пластинка в жидкости начинает вращаться так, что её передняя кромка поднимается.</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Нас интересует динамика пластины при малых значениях 𝑡 (в первые моменты после ее .запуска.) в том случае, когда у неё есть не только линейная скорость, но и начальное вращение вокруг вертикали.</a:t>
                </a:r>
                <a:endParaRPr lang="ru-RU" dirty="0"/>
              </a:p>
            </p:txBody>
          </p:sp>
        </mc:Choice>
        <mc:Fallback xmlns="">
          <p:sp>
            <p:nvSpPr>
              <p:cNvPr id="3" name="Заметки 2"/>
              <p:cNvSpPr>
                <a:spLocks noGrp="1"/>
              </p:cNvSpPr>
              <p:nvPr>
                <p:ph type="body" idx="1"/>
              </p:nvPr>
            </p:nvSpPr>
            <p:spPr/>
            <p:txBody>
              <a:bodyPr/>
              <a:lstStyle/>
              <a:p>
                <a:r>
                  <a:rPr lang="ru-RU" dirty="0"/>
                  <a:t>Когда мы говорим о ТТ в жидкости, то имеем дело с очень сложным объектом. Нужно понимать, какую модель жидкости мы возьмём. Вязкую жидкость следует описывать уравнениями Н-С с условием прилипания на границе. Тогда задача о вычислении траектории тела становится очень сложной. Нужно следить не только за ТТ, но и детально следить за тем, как движется жидкость. С точки зрения современных вычислительных средств это серьёзная задача, если её описывать во всех деталях. </a:t>
                </a:r>
              </a:p>
              <a:p>
                <a:endParaRPr lang="ru-RU" dirty="0"/>
              </a:p>
              <a:p>
                <a:r>
                  <a:rPr lang="ru-RU" dirty="0"/>
                  <a:t>Поэтому нужно взять модель попроще. Идеальная жидкость, у которой вязкость равна нулю (или пренебрежимо мала на практике). Следуя классикам рассмотрим такую ситуацию. У нас есть тело в трёхмерном пространстве. Оно погружено в бесконечный объём идеальной жидкости, которая простирается до бесконечности. Жидкость совершает </a:t>
                </a:r>
                <a:r>
                  <a:rPr lang="ru-RU" dirty="0" err="1"/>
                  <a:t>безвихревое</a:t>
                </a:r>
                <a:r>
                  <a:rPr lang="ru-RU" dirty="0"/>
                  <a:t> движение (ротор равен нулю, течение потенциальное). По теореме Лагранжа, если в начальный момент времени поле скоростей было потенциальным и нет никаких разрывов, то это поле будет потенциальным и всегда. И предполагается, что скорость частиц жидкости по мере ухода на бесконечность становится меньше и меньше. </a:t>
                </a:r>
              </a:p>
              <a:p>
                <a:endParaRPr lang="ru-RU" dirty="0"/>
              </a:p>
              <a:p>
                <a:r>
                  <a:rPr lang="ru-RU" dirty="0"/>
                  <a:t>Движение тела описывается уравнениями Кирхгофа. УД простые, но их невозможно решить точно. Значит, нужно их либо численно решать, либо использовать качественные методы анализа. Как сказать что-то содержательное, не решая эти уравнения. Есть 2 направления анализа.</a:t>
                </a:r>
              </a:p>
              <a:p>
                <a:endParaRPr lang="ru-RU" dirty="0"/>
              </a:p>
              <a:p>
                <a:r>
                  <a:rPr lang="ru-RU" sz="1200" b="0" i="0" u="none" strike="noStrike" kern="1200" baseline="0" dirty="0">
                    <a:solidFill>
                      <a:schemeClr val="tx1"/>
                    </a:solidFill>
                    <a:latin typeface="+mn-lt"/>
                    <a:ea typeface="+mn-ea"/>
                    <a:cs typeface="+mn-cs"/>
                  </a:rPr>
                  <a:t>Задача о движении пластины при больших значениях 𝑡 была поставлена в работах </a:t>
                </a:r>
                <a:r>
                  <a:rPr lang="en-US" sz="1200" b="0" i="0" u="none" strike="noStrike" kern="1200" baseline="0" dirty="0">
                    <a:solidFill>
                      <a:schemeClr val="tx1"/>
                    </a:solidFill>
                    <a:latin typeface="+mn-lt"/>
                    <a:ea typeface="+mn-ea"/>
                    <a:cs typeface="+mn-cs"/>
                  </a:rPr>
                  <a:t>1890 </a:t>
                </a:r>
                <a:r>
                  <a:rPr lang="ru-RU" sz="1200" b="0" i="0" u="none" strike="noStrike" kern="1200" baseline="0" dirty="0">
                    <a:solidFill>
                      <a:schemeClr val="tx1"/>
                    </a:solidFill>
                    <a:latin typeface="+mn-lt"/>
                    <a:ea typeface="+mn-ea"/>
                    <a:cs typeface="+mn-cs"/>
                  </a:rPr>
                  <a:t>года. </a:t>
                </a:r>
                <a:endParaRPr lang="ru-RU" dirty="0"/>
              </a:p>
              <a:p>
                <a:endParaRPr lang="ru-RU" dirty="0"/>
              </a:p>
              <a:p>
                <a:r>
                  <a:rPr lang="ru-RU" dirty="0"/>
                  <a:t>независимо от Стеклова задачей занимался СА Чаплыгин. Это была студенческая работа, но он её не опубликовал, т.к. не был достаточно удовлетворён результатом. Он получил изящное ДУ, но как пишет сам Чаплыгин, однако уже его интегрирование я не выполнил, и поэтому не смог провести анализ до конца. Тем не менее, в 1933 году он включил в публикацию полного собрания сочинений (3 тома) свою работу. </a:t>
                </a:r>
              </a:p>
              <a:p>
                <a:endParaRPr lang="ru-RU" dirty="0"/>
              </a:p>
              <a:p>
                <a:r>
                  <a:rPr lang="ru-RU" sz="1200" b="0" i="0" u="none" strike="noStrike" kern="1200" baseline="0" dirty="0">
                    <a:solidFill>
                      <a:schemeClr val="tx1"/>
                    </a:solidFill>
                    <a:latin typeface="+mn-lt"/>
                    <a:ea typeface="+mn-ea"/>
                    <a:cs typeface="+mn-cs"/>
                  </a:rPr>
                  <a:t>Если закрутки нет, то пластина совершает плоско-параллельное движение, при этом угол поворота </a:t>
                </a:r>
                <a:r>
                  <a:rPr lang="ru-RU" sz="1200" b="0" i="0" u="none" strike="noStrike" kern="1200" baseline="0" dirty="0">
                    <a:solidFill>
                      <a:schemeClr val="tx1"/>
                    </a:solidFill>
                    <a:latin typeface="Cambria Math" panose="02040503050406030204" pitchFamily="18" charset="0"/>
                    <a:ea typeface="+mn-ea"/>
                    <a:cs typeface="+mn-cs"/>
                  </a:rPr>
                  <a:t>𝛼</a:t>
                </a:r>
                <a:r>
                  <a:rPr lang="ru-RU" sz="1200" b="0" i="0" u="none" strike="noStrike" kern="1200" baseline="0" dirty="0">
                    <a:solidFill>
                      <a:schemeClr val="tx1"/>
                    </a:solidFill>
                    <a:latin typeface="+mn-lt"/>
                    <a:ea typeface="+mn-ea"/>
                    <a:cs typeface="+mn-cs"/>
                  </a:rPr>
                  <a:t> удовлетворяет неавтономному дифференциальному уравнению второго порядка следующего вида:</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В [1] доказано отсутствие у уравнения (5) первого интеграла в виде полинома по скорости с 2𝜋-периодическим по 𝜙 коэффициентом.</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Полный качественный анализ (5) при больших |𝑡| выполнен в работе [2]. В частности, для почти всех начальных данных пластина стремится занять горизонтальное положение и при этом совершает колебания с убывающей амплитудой и неограниченно возрастающей частотой.</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Движение пластинки в первые моменты времени изучалось в работе [</a:t>
                </a:r>
                <a:r>
                  <a:rPr lang="en-US" sz="1200" b="0" i="0" u="none" strike="noStrike" kern="1200" baseline="0" dirty="0">
                    <a:solidFill>
                      <a:schemeClr val="tx1"/>
                    </a:solidFill>
                    <a:latin typeface="+mn-lt"/>
                    <a:ea typeface="+mn-ea"/>
                    <a:cs typeface="+mn-cs"/>
                  </a:rPr>
                  <a:t>3</a:t>
                </a:r>
                <a:r>
                  <a:rPr lang="ru-RU" sz="1200" b="0" i="0" u="none" strike="noStrike" kern="1200" baseline="0" dirty="0">
                    <a:solidFill>
                      <a:schemeClr val="tx1"/>
                    </a:solidFill>
                    <a:latin typeface="+mn-lt"/>
                    <a:ea typeface="+mn-ea"/>
                    <a:cs typeface="+mn-cs"/>
                  </a:rPr>
                  <a:t>]. Для плоской пластинки из-за эффекта присоединённых масс</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𝑎3 &gt; 𝑎2. Поэтому при больших значениях начальной скорости 𝑣 происходит эффект "выныривания" пластинки: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сначала центр масс пластинки начинает опускаться (движение происходит по параболе вниз), а затем</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резко поднимается вверх, выше своего первоначального положения. Всё дело в том, что пластинка в жидкости начинает вращаться так, что её передняя кромка поднимается.</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Нас интересует динамика пластины при малых значениях 𝑡 (в первые моменты после ее .запуска.) в том случае, когда у неё есть не только линейная скорость, но и начальное вращение вокруг вертикали.</a:t>
                </a:r>
                <a:endParaRPr lang="ru-RU" dirty="0"/>
              </a:p>
            </p:txBody>
          </p:sp>
        </mc:Fallback>
      </mc:AlternateContent>
      <p:sp>
        <p:nvSpPr>
          <p:cNvPr id="4" name="Номер слайда 3"/>
          <p:cNvSpPr>
            <a:spLocks noGrp="1"/>
          </p:cNvSpPr>
          <p:nvPr>
            <p:ph type="sldNum" sz="quarter" idx="5"/>
          </p:nvPr>
        </p:nvSpPr>
        <p:spPr/>
        <p:txBody>
          <a:bodyPr/>
          <a:lstStyle/>
          <a:p>
            <a:fld id="{5DD1F03E-182A-4E87-A69E-CA84B3989E9A}" type="slidenum">
              <a:rPr lang="ru-RU" smtClean="0"/>
              <a:t>4</a:t>
            </a:fld>
            <a:endParaRPr lang="ru-RU"/>
          </a:p>
        </p:txBody>
      </p:sp>
    </p:spTree>
    <p:extLst>
      <p:ext uri="{BB962C8B-B14F-4D97-AF65-F5344CB8AC3E}">
        <p14:creationId xmlns:p14="http://schemas.microsoft.com/office/powerpoint/2010/main" val="134007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Считаем, что на ТТ действует сила тяжести. Вообще-то на него действует и сила Архимеда.</a:t>
            </a:r>
          </a:p>
          <a:p>
            <a:endParaRPr lang="ru-RU" dirty="0"/>
          </a:p>
          <a:p>
            <a:r>
              <a:rPr lang="ru-RU" dirty="0"/>
              <a:t>Вот перед вами записаны уравнения. </a:t>
            </a:r>
            <a:r>
              <a:rPr lang="ru-RU" sz="1200" b="0" i="0" u="none" strike="noStrike" kern="1200" baseline="0" dirty="0">
                <a:solidFill>
                  <a:schemeClr val="tx1"/>
                </a:solidFill>
                <a:latin typeface="+mn-lt"/>
                <a:ea typeface="+mn-ea"/>
                <a:cs typeface="+mn-cs"/>
              </a:rPr>
              <a:t>Кинетическую энергию системы пластина – жидкость удобно представить в системе координат, жестко связанной с телом.</a:t>
            </a:r>
            <a:r>
              <a:rPr lang="en-US" sz="1200" b="0" i="0" u="none" strike="noStrike" kern="1200" baseline="0" dirty="0">
                <a:solidFill>
                  <a:schemeClr val="tx1"/>
                </a:solidFill>
                <a:latin typeface="+mn-lt"/>
                <a:ea typeface="+mn-ea"/>
                <a:cs typeface="+mn-cs"/>
              </a:rPr>
              <a:t> </a:t>
            </a:r>
            <a:r>
              <a:rPr lang="ru-RU" dirty="0"/>
              <a:t>Какой смысл? а</a:t>
            </a:r>
            <a:r>
              <a:rPr lang="en-US" dirty="0"/>
              <a:t>1-a3 – </a:t>
            </a:r>
            <a:r>
              <a:rPr lang="ru-RU" dirty="0"/>
              <a:t>массы тела с учётом присоединённых масс. </a:t>
            </a:r>
            <a:r>
              <a:rPr lang="en-US" dirty="0"/>
              <a:t>b1-b3 --- </a:t>
            </a:r>
            <a:r>
              <a:rPr lang="ru-RU" dirty="0"/>
              <a:t>присоединённые моменты инерции.  </a:t>
            </a:r>
            <a:r>
              <a:rPr lang="en-US" dirty="0" err="1"/>
              <a:t>u,v</a:t>
            </a:r>
            <a:r>
              <a:rPr lang="en-US" dirty="0"/>
              <a:t>, w – </a:t>
            </a:r>
            <a:r>
              <a:rPr lang="ru-RU" dirty="0"/>
              <a:t>проекции скорости ЦМ на подвижные оси. Точка – производная по времени.</a:t>
            </a:r>
          </a:p>
          <a:p>
            <a:endParaRPr lang="ru-RU" dirty="0"/>
          </a:p>
          <a:p>
            <a:r>
              <a:rPr lang="ru-RU" dirty="0"/>
              <a:t>Первые 3 уравнения выражают закон сохранения импульса системы </a:t>
            </a:r>
            <a:r>
              <a:rPr lang="ru-RU" dirty="0" err="1"/>
              <a:t>Тело+жидкость</a:t>
            </a:r>
            <a:r>
              <a:rPr lang="ru-RU" dirty="0"/>
              <a:t>. Вторые три уравнения – теорема об изменении момента импульса относительно трёх осей. Следствием выбранных обозначений являются 3 уравнения на производные координаты ЦМ, и компоненты угловой скорости. Это формулы Крылова. </a:t>
            </a:r>
            <a:endParaRPr lang="en-US" dirty="0"/>
          </a:p>
          <a:p>
            <a:endParaRPr lang="en-US" dirty="0"/>
          </a:p>
          <a:p>
            <a:r>
              <a:rPr lang="ru-RU" sz="1200" b="0" i="0" u="none" strike="noStrike" kern="1200" baseline="0" dirty="0">
                <a:solidFill>
                  <a:schemeClr val="tx1"/>
                </a:solidFill>
                <a:latin typeface="+mn-lt"/>
                <a:ea typeface="+mn-ea"/>
                <a:cs typeface="+mn-cs"/>
              </a:rPr>
              <a:t>Эти уравнения, дополненные начальными условиями, полностью определяют движение пластины</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в жидкости.</a:t>
            </a:r>
            <a:endParaRPr lang="ru-RU" dirty="0"/>
          </a:p>
        </p:txBody>
      </p:sp>
      <p:sp>
        <p:nvSpPr>
          <p:cNvPr id="4" name="Номер слайда 3"/>
          <p:cNvSpPr>
            <a:spLocks noGrp="1"/>
          </p:cNvSpPr>
          <p:nvPr>
            <p:ph type="sldNum" sz="quarter" idx="5"/>
          </p:nvPr>
        </p:nvSpPr>
        <p:spPr/>
        <p:txBody>
          <a:bodyPr/>
          <a:lstStyle/>
          <a:p>
            <a:fld id="{5DD1F03E-182A-4E87-A69E-CA84B3989E9A}" type="slidenum">
              <a:rPr lang="ru-RU" smtClean="0"/>
              <a:t>5</a:t>
            </a:fld>
            <a:endParaRPr lang="ru-RU"/>
          </a:p>
        </p:txBody>
      </p:sp>
    </p:spTree>
    <p:extLst>
      <p:ext uri="{BB962C8B-B14F-4D97-AF65-F5344CB8AC3E}">
        <p14:creationId xmlns:p14="http://schemas.microsoft.com/office/powerpoint/2010/main" val="2586510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явном виде система принимает следующую форму. Считаем, что в начальный момент плоскость тела горизонтальна, ему придаётся начальная скорость </a:t>
            </a:r>
            <a:r>
              <a:rPr lang="en-US" dirty="0"/>
              <a:t>v0 </a:t>
            </a:r>
            <a:r>
              <a:rPr lang="ru-RU" dirty="0"/>
              <a:t>и начальное вращение </a:t>
            </a:r>
            <a:r>
              <a:rPr lang="en-US" dirty="0"/>
              <a:t>r0. </a:t>
            </a:r>
            <a:r>
              <a:rPr lang="ru-RU" sz="1200" b="0" i="0" u="none" strike="noStrike" kern="1200" baseline="0" dirty="0">
                <a:solidFill>
                  <a:schemeClr val="tx1"/>
                </a:solidFill>
                <a:latin typeface="+mn-lt"/>
                <a:ea typeface="+mn-ea"/>
                <a:cs typeface="+mn-cs"/>
              </a:rPr>
              <a:t>Проведём анализ системы</a:t>
            </a:r>
            <a:endParaRPr lang="ru-RU" dirty="0"/>
          </a:p>
        </p:txBody>
      </p:sp>
      <p:sp>
        <p:nvSpPr>
          <p:cNvPr id="4" name="Номер слайда 3"/>
          <p:cNvSpPr>
            <a:spLocks noGrp="1"/>
          </p:cNvSpPr>
          <p:nvPr>
            <p:ph type="sldNum" sz="quarter" idx="5"/>
          </p:nvPr>
        </p:nvSpPr>
        <p:spPr/>
        <p:txBody>
          <a:bodyPr/>
          <a:lstStyle/>
          <a:p>
            <a:fld id="{5DD1F03E-182A-4E87-A69E-CA84B3989E9A}" type="slidenum">
              <a:rPr lang="ru-RU" smtClean="0"/>
              <a:t>6</a:t>
            </a:fld>
            <a:endParaRPr lang="ru-RU"/>
          </a:p>
        </p:txBody>
      </p:sp>
    </p:spTree>
    <p:extLst>
      <p:ext uri="{BB962C8B-B14F-4D97-AF65-F5344CB8AC3E}">
        <p14:creationId xmlns:p14="http://schemas.microsoft.com/office/powerpoint/2010/main" val="411096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a:solidFill>
                  <a:schemeClr val="tx1"/>
                </a:solidFill>
                <a:latin typeface="+mn-lt"/>
                <a:ea typeface="+mn-ea"/>
                <a:cs typeface="+mn-cs"/>
              </a:rPr>
              <a:t>Будем искать решение системы (4) в виде рядов Тейлора по степеням времени 𝑡.</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Подставляя указанные разложения в уравнения (4) и приравнивая коэффициенты при одинаковых степенях 𝑡, получим след соотношения для слагающих скорости ЦМ и углов ориентации:</a:t>
            </a:r>
          </a:p>
          <a:p>
            <a:endParaRPr lang="ru-RU" dirty="0"/>
          </a:p>
          <a:p>
            <a:r>
              <a:rPr lang="ru-RU" sz="1200" b="0" i="0" u="none" strike="noStrike" kern="1200" baseline="0" dirty="0">
                <a:solidFill>
                  <a:schemeClr val="tx1"/>
                </a:solidFill>
                <a:latin typeface="+mn-lt"/>
                <a:ea typeface="+mn-ea"/>
                <a:cs typeface="+mn-cs"/>
              </a:rPr>
              <a:t>Для плоской пластинки из-за эффекта присоединённых масс 𝑎3 &gt; 𝑎2. Поэтому при больших значениях начальной скорости 𝑣0 коэффициент перед 𝑡4 в (7) по величине доминирует над коэффициентом при 𝑡2. Это приводит к эффекту "выныривания" пластинки:</a:t>
            </a:r>
          </a:p>
          <a:p>
            <a:r>
              <a:rPr lang="ru-RU" sz="1200" b="0" i="0" u="none" strike="noStrike" kern="1200" baseline="0" dirty="0">
                <a:solidFill>
                  <a:schemeClr val="tx1"/>
                </a:solidFill>
                <a:latin typeface="+mn-lt"/>
                <a:ea typeface="+mn-ea"/>
                <a:cs typeface="+mn-cs"/>
              </a:rPr>
              <a:t>сначала центр масс пластинки начинает опускаться (движение происходит по параболе вниз), а затем резко поднимается вверх, выше своего первоначального положения. Всё дело в том, что пластинка в жидкости начинает вращаться так, что её передняя кромка поднимается.</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Видно, что при 𝑣0 &gt; 0 и 𝑎3 &gt; 𝑎2 угол 𝛼 увеличивается в начальные моменты времени. Отметим, что коэффициент при 𝑡3 не зависит от угловой скорости пластинки. Это и приводит к образованию подъёмной силы, которая влечёт "выныривание" пластинки.</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Заметим, что при 𝑟0 &gt; 0 и достаточно малых значениях времени 𝑡 горизонтальная координата 𝑥 центра масс увеличивается. Это вполне соответствует известным представлениям падения тела в воздухе, брошенного с подкруткой вокруг вертикали: тело смещается вбок относительно направления начальной скорости. Из (6) ясно, что пластинка движется вправо, если 𝑎2 &gt; 𝑎1. ЭКСПЕРИМЕНТ.</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Для диска 𝑎1 =𝑎2 и поэтому различие начинается с числа порядка 𝑡4 с положительным коэффициентом. Значит, круглый диск вначале движется вправо. Более точно, если в начальный момент угловая скорость диска направлена вверх (вниз), то диск смещается вправо (влево).</a:t>
            </a:r>
            <a:endParaRPr lang="ru-RU" dirty="0"/>
          </a:p>
        </p:txBody>
      </p:sp>
      <p:sp>
        <p:nvSpPr>
          <p:cNvPr id="4" name="Номер слайда 3"/>
          <p:cNvSpPr>
            <a:spLocks noGrp="1"/>
          </p:cNvSpPr>
          <p:nvPr>
            <p:ph type="sldNum" sz="quarter" idx="5"/>
          </p:nvPr>
        </p:nvSpPr>
        <p:spPr/>
        <p:txBody>
          <a:bodyPr/>
          <a:lstStyle/>
          <a:p>
            <a:fld id="{5DD1F03E-182A-4E87-A69E-CA84B3989E9A}" type="slidenum">
              <a:rPr lang="ru-RU" smtClean="0"/>
              <a:t>7</a:t>
            </a:fld>
            <a:endParaRPr lang="ru-RU"/>
          </a:p>
        </p:txBody>
      </p:sp>
    </p:spTree>
    <p:extLst>
      <p:ext uri="{BB962C8B-B14F-4D97-AF65-F5344CB8AC3E}">
        <p14:creationId xmlns:p14="http://schemas.microsoft.com/office/powerpoint/2010/main" val="58513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r>
                  <a:rPr lang="ru-RU" dirty="0"/>
                  <a:t>На этом слайде представлены результаты численного моделирования движения диска. Обозначим через </a:t>
                </a:r>
                <a14:m>
                  <m:oMath xmlns:m="http://schemas.openxmlformats.org/officeDocument/2006/math">
                    <m:r>
                      <a:rPr lang="en-US" b="0" i="1" smtClean="0">
                        <a:latin typeface="Cambria Math" panose="02040503050406030204" pitchFamily="18" charset="0"/>
                      </a:rPr>
                      <m:t>𝜌</m:t>
                    </m:r>
                  </m:oMath>
                </a14:m>
                <a:r>
                  <a:rPr lang="en-US" dirty="0"/>
                  <a:t> </a:t>
                </a:r>
                <a:r>
                  <a:rPr lang="ru-RU" dirty="0"/>
                  <a:t>плотность среды.</a:t>
                </a:r>
                <a:r>
                  <a:rPr lang="ru-RU" baseline="0" dirty="0"/>
                  <a:t> Присоединённые массы и МИ определены в работе Ламба по следующим формулам. </a:t>
                </a:r>
              </a:p>
              <a:p>
                <a:endParaRPr lang="ru-RU" baseline="0" dirty="0"/>
              </a:p>
              <a:p>
                <a:r>
                  <a:rPr lang="ru-RU" baseline="0" dirty="0"/>
                  <a:t>Как видим из численного интегрирования полных УД, ожидаемый результат о наличии смещения диска </a:t>
                </a:r>
                <a:r>
                  <a:rPr lang="ru-RU" baseline="0"/>
                  <a:t>и эффекте выныривания подтверждается.</a:t>
                </a:r>
                <a:endParaRPr lang="ru-RU" dirty="0"/>
              </a:p>
            </p:txBody>
          </p:sp>
        </mc:Choice>
        <mc:Fallback xmlns="">
          <p:sp>
            <p:nvSpPr>
              <p:cNvPr id="3" name="Заметки 2"/>
              <p:cNvSpPr>
                <a:spLocks noGrp="1"/>
              </p:cNvSpPr>
              <p:nvPr>
                <p:ph type="body" idx="1"/>
              </p:nvPr>
            </p:nvSpPr>
            <p:spPr/>
            <p:txBody>
              <a:bodyPr/>
              <a:lstStyle/>
              <a:p>
                <a:r>
                  <a:rPr lang="ru-RU" dirty="0"/>
                  <a:t>На этом слайде представлены результаты численного моделирования движения диска. Обозначим через </a:t>
                </a:r>
                <a:r>
                  <a:rPr lang="en-US" b="0" i="0">
                    <a:latin typeface="Cambria Math" panose="02040503050406030204" pitchFamily="18" charset="0"/>
                  </a:rPr>
                  <a:t>𝜌</a:t>
                </a:r>
                <a:r>
                  <a:rPr lang="en-US" dirty="0"/>
                  <a:t> </a:t>
                </a:r>
                <a:r>
                  <a:rPr lang="ru-RU" dirty="0"/>
                  <a:t>плотность среды.</a:t>
                </a:r>
                <a:r>
                  <a:rPr lang="ru-RU" baseline="0" dirty="0"/>
                  <a:t> Присоединённые массы и МИ определены в работе Ламба по следующим формулам. </a:t>
                </a:r>
              </a:p>
              <a:p>
                <a:endParaRPr lang="ru-RU" baseline="0" dirty="0"/>
              </a:p>
              <a:p>
                <a:r>
                  <a:rPr lang="ru-RU" baseline="0" dirty="0"/>
                  <a:t>Как видим из численного интегрирования полных УД, ожидаемый результат о наличии смещения диска </a:t>
                </a:r>
                <a:r>
                  <a:rPr lang="ru-RU" baseline="0"/>
                  <a:t>и эффекте выныривания подтверждается.</a:t>
                </a:r>
                <a:endParaRPr lang="ru-RU" dirty="0"/>
              </a:p>
            </p:txBody>
          </p:sp>
        </mc:Fallback>
      </mc:AlternateContent>
      <p:sp>
        <p:nvSpPr>
          <p:cNvPr id="4" name="Номер слайда 3"/>
          <p:cNvSpPr>
            <a:spLocks noGrp="1"/>
          </p:cNvSpPr>
          <p:nvPr>
            <p:ph type="sldNum" sz="quarter" idx="5"/>
          </p:nvPr>
        </p:nvSpPr>
        <p:spPr/>
        <p:txBody>
          <a:bodyPr/>
          <a:lstStyle/>
          <a:p>
            <a:fld id="{5DD1F03E-182A-4E87-A69E-CA84B3989E9A}" type="slidenum">
              <a:rPr lang="ru-RU" smtClean="0"/>
              <a:t>8</a:t>
            </a:fld>
            <a:endParaRPr lang="ru-RU"/>
          </a:p>
        </p:txBody>
      </p:sp>
    </p:spTree>
    <p:extLst>
      <p:ext uri="{BB962C8B-B14F-4D97-AF65-F5344CB8AC3E}">
        <p14:creationId xmlns:p14="http://schemas.microsoft.com/office/powerpoint/2010/main" val="378532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A9C3BD-F7F1-4C79-A00F-0DB79058EFE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8CF6B60-0D8A-40F4-8B41-3A58026362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65C3BF6-A7EC-4224-8D37-48A1451FF321}"/>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DCD583C9-DFE0-4C09-AEC2-88F9100F4A7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1191CE0-005D-4CD6-918E-D83C42918E2D}"/>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205592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42DD2-F212-46EC-84C4-255B4134ECA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3CC13A6-05BB-46E6-ACC8-4165F2BA0C3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28CB752-7385-4284-9486-16E2AF86FE90}"/>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B092AB86-5024-482C-BFAD-CE0F1FD04F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D6C2EC3-B3A0-4DDD-8DCB-FC5ADB1C64D8}"/>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25811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F8A3C8A-D407-472A-A72A-CD5912F50B5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E621EA4-D64E-4D5E-9B4D-172DF7783D5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8B0DE58-B17A-4301-9787-093DB3DBAD98}"/>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1367D762-E687-497F-B5A6-DAF6A36856A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74F8CD3-4B3A-4D6A-B531-1AEBC859FD15}"/>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355766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E46E06-D698-40A6-A4D4-859CB587747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85AD430-9C05-4ECC-80E5-59D97331E56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9F3C00E-2020-47C6-8626-45AA19BBB1B2}"/>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3BC3CB12-97CF-42FD-B179-161FB0C248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755CB88-1946-4EF9-8C7D-D7E074C905D3}"/>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10474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B7BAA2-D6EF-41FD-BE2E-EFC654C4882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268AD34-532A-41FE-8749-9620F57FB5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322AD19-F9C4-463E-9D1D-2DE725CB49B3}"/>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401E54E9-2A1C-46A3-9504-0519D32209E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3E980DB-102B-43FF-9C8C-1C1D40A39318}"/>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952233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CBFDD6-0598-4E2F-9990-B917977B404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16D7AD1-ECED-43B0-B6EB-C9A5C12940A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20988BE-E98A-44C4-A373-3FD1E98693D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2D23DDA-3E1A-4429-8715-B93B5DF7B8CC}"/>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6" name="Нижний колонтитул 5">
            <a:extLst>
              <a:ext uri="{FF2B5EF4-FFF2-40B4-BE49-F238E27FC236}">
                <a16:creationId xmlns:a16="http://schemas.microsoft.com/office/drawing/2014/main" id="{C8F74BCB-377F-4675-9B06-CF45011B21C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5903BFB-9C2F-41DA-88B7-1FFF0F92DE37}"/>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85717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E4627B-779F-47E2-B396-A040D001E2A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2F95062-2946-4447-9929-040D7FED6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A596C58-1D58-4135-BA74-F580B26DDA4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4174B97-2457-4221-BD1A-670ACC214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8286D20-8650-4F48-9389-29411B3D286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41C2DF6-DE47-4799-896B-66F88B554982}"/>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8" name="Нижний колонтитул 7">
            <a:extLst>
              <a:ext uri="{FF2B5EF4-FFF2-40B4-BE49-F238E27FC236}">
                <a16:creationId xmlns:a16="http://schemas.microsoft.com/office/drawing/2014/main" id="{1D70FF60-DEB5-4C13-91A0-DD2C0B965F7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CDE9756-DF22-485C-B404-3AD2960711DF}"/>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2404934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4A56DE-5F6A-49BD-B64F-A57BF100B32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A3DFC28-FC4D-4711-ACF5-77781681BC12}"/>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4" name="Нижний колонтитул 3">
            <a:extLst>
              <a:ext uri="{FF2B5EF4-FFF2-40B4-BE49-F238E27FC236}">
                <a16:creationId xmlns:a16="http://schemas.microsoft.com/office/drawing/2014/main" id="{F7A10F44-9D83-40EA-B941-0460FEFDA90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FDA7414-9026-4FBC-9BE3-C7DAB525CBF1}"/>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39991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06CE76E-748D-4D49-A273-696EB2059607}"/>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3" name="Нижний колонтитул 2">
            <a:extLst>
              <a:ext uri="{FF2B5EF4-FFF2-40B4-BE49-F238E27FC236}">
                <a16:creationId xmlns:a16="http://schemas.microsoft.com/office/drawing/2014/main" id="{F7D1A12B-305B-45B1-BC47-2057397BFF0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353093E-5BB9-4FF0-B5BD-C33973AC4AC0}"/>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378287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BFF633-0B09-43A6-BB15-E2B8B75B6D6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382022B-F922-4DC7-89D0-51475689D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F1C1478-7457-49B9-9582-45D1F35C1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341CEC3-3008-47B2-A79D-D09BDE2EEABF}"/>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6" name="Нижний колонтитул 5">
            <a:extLst>
              <a:ext uri="{FF2B5EF4-FFF2-40B4-BE49-F238E27FC236}">
                <a16:creationId xmlns:a16="http://schemas.microsoft.com/office/drawing/2014/main" id="{1EF7927F-5548-4C15-B1B8-0AA375AB212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2BE91EA-204B-4D31-9721-AB6AEE9821EF}"/>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724692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BDB4AD-F46B-41AB-85B1-267B559E18E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0A50BEE-53C5-49FF-97B7-271C6E0F6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8EE054C-3C87-4CAF-904E-07C7AC3D1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0153414-4AF3-4AD0-B2B8-B59C6A8A1F89}"/>
              </a:ext>
            </a:extLst>
          </p:cNvPr>
          <p:cNvSpPr>
            <a:spLocks noGrp="1"/>
          </p:cNvSpPr>
          <p:nvPr>
            <p:ph type="dt" sz="half" idx="10"/>
          </p:nvPr>
        </p:nvSpPr>
        <p:spPr/>
        <p:txBody>
          <a:bodyPr/>
          <a:lstStyle/>
          <a:p>
            <a:fld id="{930A1B66-3CCC-480D-9E90-92969DD27A68}" type="datetimeFigureOut">
              <a:rPr lang="ru-RU" smtClean="0"/>
              <a:t>15.03.2023</a:t>
            </a:fld>
            <a:endParaRPr lang="ru-RU"/>
          </a:p>
        </p:txBody>
      </p:sp>
      <p:sp>
        <p:nvSpPr>
          <p:cNvPr id="6" name="Нижний колонтитул 5">
            <a:extLst>
              <a:ext uri="{FF2B5EF4-FFF2-40B4-BE49-F238E27FC236}">
                <a16:creationId xmlns:a16="http://schemas.microsoft.com/office/drawing/2014/main" id="{83BFF5D5-7361-4688-8DB8-F36DB6739E3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75549F0-F67D-4B50-82CA-E854FA607182}"/>
              </a:ext>
            </a:extLst>
          </p:cNvPr>
          <p:cNvSpPr>
            <a:spLocks noGrp="1"/>
          </p:cNvSpPr>
          <p:nvPr>
            <p:ph type="sldNum" sz="quarter" idx="12"/>
          </p:nvPr>
        </p:nvSpPr>
        <p:spPr/>
        <p:txBody>
          <a:bodyPr/>
          <a:lstStyle/>
          <a:p>
            <a:fld id="{5E497A20-855C-42B5-954F-862C77BA33F3}" type="slidenum">
              <a:rPr lang="ru-RU" smtClean="0"/>
              <a:t>‹#›</a:t>
            </a:fld>
            <a:endParaRPr lang="ru-RU"/>
          </a:p>
        </p:txBody>
      </p:sp>
    </p:spTree>
    <p:extLst>
      <p:ext uri="{BB962C8B-B14F-4D97-AF65-F5344CB8AC3E}">
        <p14:creationId xmlns:p14="http://schemas.microsoft.com/office/powerpoint/2010/main" val="176639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314002-45AE-4164-BBFA-DDB265919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2AC12D6-C0E3-49D2-9F4F-E8F107DC9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E4279F3-6FA2-4F2E-8B70-1275F3AAB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A1B66-3CCC-480D-9E90-92969DD27A68}"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830E4E70-8FBF-4FF9-AED6-BF1A52985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C99BE52-BA07-433A-A7ED-353BD4D08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97A20-855C-42B5-954F-862C77BA33F3}" type="slidenum">
              <a:rPr lang="ru-RU" smtClean="0"/>
              <a:t>‹#›</a:t>
            </a:fld>
            <a:endParaRPr lang="ru-RU"/>
          </a:p>
        </p:txBody>
      </p:sp>
    </p:spTree>
    <p:extLst>
      <p:ext uri="{BB962C8B-B14F-4D97-AF65-F5344CB8AC3E}">
        <p14:creationId xmlns:p14="http://schemas.microsoft.com/office/powerpoint/2010/main" val="1923803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0.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0.png"/><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0A2483-CCE1-4122-8D0D-5B2823DBA22A}"/>
              </a:ext>
            </a:extLst>
          </p:cNvPr>
          <p:cNvSpPr>
            <a:spLocks noGrp="1"/>
          </p:cNvSpPr>
          <p:nvPr>
            <p:ph type="ctrTitle"/>
          </p:nvPr>
        </p:nvSpPr>
        <p:spPr/>
        <p:txBody>
          <a:bodyPr>
            <a:normAutofit fontScale="90000"/>
          </a:bodyPr>
          <a:lstStyle/>
          <a:p>
            <a:r>
              <a:rPr lang="ru-RU" dirty="0"/>
              <a:t>О движении закрученной тяжёлой пластины в идеальной жидкости</a:t>
            </a:r>
          </a:p>
        </p:txBody>
      </p:sp>
      <p:sp>
        <p:nvSpPr>
          <p:cNvPr id="3" name="Подзаголовок 2">
            <a:extLst>
              <a:ext uri="{FF2B5EF4-FFF2-40B4-BE49-F238E27FC236}">
                <a16:creationId xmlns:a16="http://schemas.microsoft.com/office/drawing/2014/main" id="{BE35EC2A-1BE4-4F46-BEB7-63F6CD0CFD20}"/>
              </a:ext>
            </a:extLst>
          </p:cNvPr>
          <p:cNvSpPr>
            <a:spLocks noGrp="1"/>
          </p:cNvSpPr>
          <p:nvPr>
            <p:ph type="subTitle" idx="1"/>
          </p:nvPr>
        </p:nvSpPr>
        <p:spPr>
          <a:xfrm>
            <a:off x="1524000" y="4836949"/>
            <a:ext cx="9144000" cy="1655762"/>
          </a:xfrm>
        </p:spPr>
        <p:txBody>
          <a:bodyPr/>
          <a:lstStyle/>
          <a:p>
            <a:r>
              <a:rPr lang="ru-RU" dirty="0"/>
              <a:t>Гарбуз М.А.</a:t>
            </a:r>
          </a:p>
          <a:p>
            <a:r>
              <a:rPr lang="ru-RU" dirty="0"/>
              <a:t>стажёр-исследователь</a:t>
            </a:r>
          </a:p>
        </p:txBody>
      </p:sp>
    </p:spTree>
    <p:extLst>
      <p:ext uri="{BB962C8B-B14F-4D97-AF65-F5344CB8AC3E}">
        <p14:creationId xmlns:p14="http://schemas.microsoft.com/office/powerpoint/2010/main" val="2702541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DACFDCC-CD6A-4FC1-B49C-806693F26A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6521" y="2957231"/>
            <a:ext cx="5738004" cy="3134751"/>
          </a:xfrm>
          <a:prstGeom prst="rect">
            <a:avLst/>
          </a:prstGeom>
        </p:spPr>
      </p:pic>
      <p:pic>
        <p:nvPicPr>
          <p:cNvPr id="5" name="Рисунок 4">
            <a:extLst>
              <a:ext uri="{FF2B5EF4-FFF2-40B4-BE49-F238E27FC236}">
                <a16:creationId xmlns:a16="http://schemas.microsoft.com/office/drawing/2014/main" id="{1E084187-7AD1-4BF8-B3A2-6CBA7C41D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72" y="2899092"/>
            <a:ext cx="3264415" cy="3892304"/>
          </a:xfrm>
          <a:prstGeom prst="rect">
            <a:avLst/>
          </a:prstGeom>
        </p:spPr>
      </p:pic>
      <p:sp>
        <p:nvSpPr>
          <p:cNvPr id="6" name="Заголовок 1">
            <a:extLst>
              <a:ext uri="{FF2B5EF4-FFF2-40B4-BE49-F238E27FC236}">
                <a16:creationId xmlns:a16="http://schemas.microsoft.com/office/drawing/2014/main" id="{ADDCDBD9-48F6-4230-8076-66C3A490F9B8}"/>
              </a:ext>
            </a:extLst>
          </p:cNvPr>
          <p:cNvSpPr>
            <a:spLocks noGrp="1"/>
          </p:cNvSpPr>
          <p:nvPr>
            <p:ph type="title"/>
          </p:nvPr>
        </p:nvSpPr>
        <p:spPr>
          <a:xfrm>
            <a:off x="838200" y="365125"/>
            <a:ext cx="10515600" cy="1325563"/>
          </a:xfrm>
        </p:spPr>
        <p:txBody>
          <a:bodyPr/>
          <a:lstStyle/>
          <a:p>
            <a:r>
              <a:rPr lang="ru-RU" dirty="0"/>
              <a:t>Численное моделирование движения диска</a:t>
            </a:r>
          </a:p>
        </p:txBody>
      </p:sp>
      <p:sp>
        <p:nvSpPr>
          <p:cNvPr id="7" name="TextBox 6">
            <a:extLst>
              <a:ext uri="{FF2B5EF4-FFF2-40B4-BE49-F238E27FC236}">
                <a16:creationId xmlns:a16="http://schemas.microsoft.com/office/drawing/2014/main" id="{4B538B38-FCCB-4B24-8D3A-814495840357}"/>
              </a:ext>
            </a:extLst>
          </p:cNvPr>
          <p:cNvSpPr txBox="1"/>
          <p:nvPr/>
        </p:nvSpPr>
        <p:spPr>
          <a:xfrm>
            <a:off x="570727" y="1690688"/>
            <a:ext cx="1984326" cy="369332"/>
          </a:xfrm>
          <a:prstGeom prst="rect">
            <a:avLst/>
          </a:prstGeom>
          <a:noFill/>
        </p:spPr>
        <p:txBody>
          <a:bodyPr wrap="none" rtlCol="0">
            <a:spAutoFit/>
          </a:bodyPr>
          <a:lstStyle/>
          <a:p>
            <a:r>
              <a:rPr lang="ru-RU" dirty="0"/>
              <a:t>Однородный диск</a:t>
            </a:r>
          </a:p>
        </p:txBody>
      </p:sp>
      <p:grpSp>
        <p:nvGrpSpPr>
          <p:cNvPr id="8" name="Группа 7">
            <a:extLst>
              <a:ext uri="{FF2B5EF4-FFF2-40B4-BE49-F238E27FC236}">
                <a16:creationId xmlns:a16="http://schemas.microsoft.com/office/drawing/2014/main" id="{BFAAA9E3-D85F-4D5A-B700-A88CB7301D3B}"/>
              </a:ext>
            </a:extLst>
          </p:cNvPr>
          <p:cNvGrpSpPr/>
          <p:nvPr/>
        </p:nvGrpSpPr>
        <p:grpSpPr>
          <a:xfrm>
            <a:off x="838200" y="2090555"/>
            <a:ext cx="1334984" cy="659429"/>
            <a:chOff x="992580" y="2060020"/>
            <a:chExt cx="990600" cy="457550"/>
          </a:xfrm>
        </p:grpSpPr>
        <p:sp>
          <p:nvSpPr>
            <p:cNvPr id="9" name="Овал 8">
              <a:extLst>
                <a:ext uri="{FF2B5EF4-FFF2-40B4-BE49-F238E27FC236}">
                  <a16:creationId xmlns:a16="http://schemas.microsoft.com/office/drawing/2014/main" id="{5F3AF890-93A1-4312-A604-C68CCF585A7C}"/>
                </a:ext>
              </a:extLst>
            </p:cNvPr>
            <p:cNvSpPr/>
            <p:nvPr/>
          </p:nvSpPr>
          <p:spPr>
            <a:xfrm>
              <a:off x="992580" y="2090058"/>
              <a:ext cx="990600" cy="4275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0" name="Овал 9">
              <a:extLst>
                <a:ext uri="{FF2B5EF4-FFF2-40B4-BE49-F238E27FC236}">
                  <a16:creationId xmlns:a16="http://schemas.microsoft.com/office/drawing/2014/main" id="{DF6DD400-C155-496D-9EDE-BD19D8347301}"/>
                </a:ext>
              </a:extLst>
            </p:cNvPr>
            <p:cNvSpPr/>
            <p:nvPr/>
          </p:nvSpPr>
          <p:spPr>
            <a:xfrm>
              <a:off x="992580" y="2060020"/>
              <a:ext cx="990600" cy="4275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dirty="0"/>
            </a:p>
          </p:txBody>
        </p:sp>
      </p:grpSp>
      <p:cxnSp>
        <p:nvCxnSpPr>
          <p:cNvPr id="11" name="Прямая соединительная линия 10">
            <a:extLst>
              <a:ext uri="{FF2B5EF4-FFF2-40B4-BE49-F238E27FC236}">
                <a16:creationId xmlns:a16="http://schemas.microsoft.com/office/drawing/2014/main" id="{BC75A9EF-D9DA-4F46-B0BB-A2DF2840F0F1}"/>
              </a:ext>
            </a:extLst>
          </p:cNvPr>
          <p:cNvCxnSpPr>
            <a:endCxn id="10" idx="7"/>
          </p:cNvCxnSpPr>
          <p:nvPr/>
        </p:nvCxnSpPr>
        <p:spPr>
          <a:xfrm flipV="1">
            <a:off x="1472540" y="2180786"/>
            <a:ext cx="505140" cy="2061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EEAD0A-4BC4-4EEA-B39A-1DFD5AD6829E}"/>
              </a:ext>
            </a:extLst>
          </p:cNvPr>
          <p:cNvSpPr txBox="1"/>
          <p:nvPr/>
        </p:nvSpPr>
        <p:spPr>
          <a:xfrm rot="20198194">
            <a:off x="1275190" y="2241688"/>
            <a:ext cx="9925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
            </a:r>
            <a:r>
              <a:rPr lang="ru-RU" dirty="0">
                <a:latin typeface="Times New Roman" panose="02020603050405020304" pitchFamily="18" charset="0"/>
                <a:cs typeface="Times New Roman" panose="02020603050405020304" pitchFamily="18" charset="0"/>
              </a:rPr>
              <a:t>10 см</a:t>
            </a:r>
          </a:p>
        </p:txBody>
      </p:sp>
      <p:sp>
        <p:nvSpPr>
          <p:cNvPr id="13" name="TextBox 12">
            <a:extLst>
              <a:ext uri="{FF2B5EF4-FFF2-40B4-BE49-F238E27FC236}">
                <a16:creationId xmlns:a16="http://schemas.microsoft.com/office/drawing/2014/main" id="{E66DC31A-2906-40AE-BF78-9C65EBACB0C7}"/>
              </a:ext>
            </a:extLst>
          </p:cNvPr>
          <p:cNvSpPr txBox="1"/>
          <p:nvPr/>
        </p:nvSpPr>
        <p:spPr>
          <a:xfrm>
            <a:off x="938813" y="2792689"/>
            <a:ext cx="9925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t>
            </a:r>
            <a:r>
              <a:rPr lang="ru-RU" dirty="0">
                <a:latin typeface="Times New Roman" panose="02020603050405020304" pitchFamily="18" charset="0"/>
                <a:cs typeface="Times New Roman" panose="02020603050405020304" pitchFamily="18" charset="0"/>
              </a:rPr>
              <a:t>100 г</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BF2EBC7-189E-4959-92CA-3AC962AD679C}"/>
                  </a:ext>
                </a:extLst>
              </p:cNvPr>
              <p:cNvSpPr txBox="1"/>
              <p:nvPr/>
            </p:nvSpPr>
            <p:spPr>
              <a:xfrm>
                <a:off x="2766369" y="1704248"/>
                <a:ext cx="1739130" cy="8897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cs typeface="Times New Roman" panose="02020603050405020304" pitchFamily="18" charset="0"/>
                            </a:rPr>
                          </m:ctrlPr>
                        </m:sSubPr>
                        <m:e>
                          <m:r>
                            <a:rPr lang="en-US" i="1" dirty="0" smtClean="0">
                              <a:latin typeface="Cambria Math" panose="02040503050406030204" pitchFamily="18" charset="0"/>
                              <a:cs typeface="Times New Roman" panose="02020603050405020304" pitchFamily="18" charset="0"/>
                            </a:rPr>
                            <m:t>𝑎</m:t>
                          </m:r>
                        </m:e>
                        <m:sub>
                          <m:r>
                            <a:rPr lang="en-US" i="1" dirty="0">
                              <a:latin typeface="Cambria Math" panose="02040503050406030204" pitchFamily="18" charset="0"/>
                              <a:cs typeface="Times New Roman" panose="02020603050405020304" pitchFamily="18" charset="0"/>
                            </a:rPr>
                            <m:t>1</m:t>
                          </m:r>
                        </m:sub>
                      </m:sSub>
                      <m:r>
                        <a:rPr lang="en-US" i="1" dirty="0" smtClean="0">
                          <a:latin typeface="Cambria Math" panose="02040503050406030204" pitchFamily="18" charset="0"/>
                          <a:cs typeface="Times New Roman" panose="02020603050405020304" pitchFamily="18" charset="0"/>
                        </a:rPr>
                        <m:t>=</m:t>
                      </m:r>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cs typeface="Times New Roman" panose="02020603050405020304" pitchFamily="18" charset="0"/>
                            </a:rPr>
                            <m:t>𝑎</m:t>
                          </m:r>
                        </m:e>
                        <m:sub>
                          <m:r>
                            <a:rPr lang="en-US" b="0" i="1" dirty="0" smtClean="0">
                              <a:latin typeface="Cambria Math" panose="02040503050406030204" pitchFamily="18" charset="0"/>
                              <a:cs typeface="Times New Roman" panose="02020603050405020304" pitchFamily="18" charset="0"/>
                            </a:rPr>
                            <m:t>2</m:t>
                          </m:r>
                        </m:sub>
                      </m:sSub>
                      <m:r>
                        <a:rPr lang="en-US" b="0" i="1" dirty="0" smtClean="0">
                          <a:latin typeface="Cambria Math" panose="02040503050406030204" pitchFamily="18" charset="0"/>
                          <a:cs typeface="Times New Roman" panose="02020603050405020304" pitchFamily="18" charset="0"/>
                        </a:rPr>
                        <m:t>=</m:t>
                      </m:r>
                      <m:r>
                        <a:rPr lang="en-US" b="0" i="1" dirty="0" smtClean="0">
                          <a:latin typeface="Cambria Math" panose="02040503050406030204" pitchFamily="18" charset="0"/>
                          <a:cs typeface="Times New Roman" panose="02020603050405020304" pitchFamily="18" charset="0"/>
                        </a:rPr>
                        <m:t>𝑚</m:t>
                      </m:r>
                    </m:oMath>
                  </m:oMathPara>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𝑎</m:t>
                          </m:r>
                        </m:e>
                        <m:sub>
                          <m:r>
                            <a:rPr lang="en-US" b="0" i="1" smtClean="0">
                              <a:latin typeface="Cambria Math" panose="02040503050406030204" pitchFamily="18" charset="0"/>
                              <a:cs typeface="Times New Roman" panose="02020603050405020304" pitchFamily="18" charset="0"/>
                            </a:rPr>
                            <m:t>3</m:t>
                          </m:r>
                        </m:sub>
                      </m:sSub>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𝑚</m:t>
                      </m:r>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8</m:t>
                          </m:r>
                        </m:num>
                        <m:den>
                          <m:r>
                            <a:rPr lang="en-US" b="0" i="1" smtClean="0">
                              <a:latin typeface="Cambria Math" panose="02040503050406030204" pitchFamily="18" charset="0"/>
                              <a:cs typeface="Times New Roman" panose="02020603050405020304" pitchFamily="18" charset="0"/>
                            </a:rPr>
                            <m:t>3</m:t>
                          </m:r>
                        </m:den>
                      </m:f>
                      <m:r>
                        <a:rPr lang="en-US" b="0" i="1" smtClean="0">
                          <a:latin typeface="Cambria Math" panose="02040503050406030204" pitchFamily="18" charset="0"/>
                          <a:cs typeface="Times New Roman" panose="02020603050405020304" pitchFamily="18" charset="0"/>
                        </a:rPr>
                        <m:t>𝜌</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𝑙</m:t>
                          </m:r>
                        </m:e>
                        <m:sup>
                          <m:r>
                            <a:rPr lang="en-US" b="0" i="1" smtClean="0">
                              <a:latin typeface="Cambria Math" panose="02040503050406030204" pitchFamily="18" charset="0"/>
                              <a:cs typeface="Times New Roman" panose="02020603050405020304" pitchFamily="18" charset="0"/>
                            </a:rPr>
                            <m:t>3</m:t>
                          </m:r>
                        </m:sup>
                      </m:sSup>
                    </m:oMath>
                  </m:oMathPara>
                </a14:m>
                <a:endParaRPr lang="ru-RU" dirty="0">
                  <a:latin typeface="Times New Roman" panose="02020603050405020304" pitchFamily="18"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EBF2EBC7-189E-4959-92CA-3AC962AD679C}"/>
                  </a:ext>
                </a:extLst>
              </p:cNvPr>
              <p:cNvSpPr txBox="1">
                <a:spLocks noRot="1" noChangeAspect="1" noMove="1" noResize="1" noEditPoints="1" noAdjustHandles="1" noChangeArrowheads="1" noChangeShapeType="1" noTextEdit="1"/>
              </p:cNvSpPr>
              <p:nvPr/>
            </p:nvSpPr>
            <p:spPr>
              <a:xfrm>
                <a:off x="2766369" y="1704248"/>
                <a:ext cx="1739130" cy="889731"/>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15" name="Прямоугольник 14">
                <a:extLst>
                  <a:ext uri="{FF2B5EF4-FFF2-40B4-BE49-F238E27FC236}">
                    <a16:creationId xmlns:a16="http://schemas.microsoft.com/office/drawing/2014/main" id="{17024B4F-411E-406C-8FFA-5FB59ACA9619}"/>
                  </a:ext>
                </a:extLst>
              </p:cNvPr>
              <p:cNvSpPr/>
              <p:nvPr/>
            </p:nvSpPr>
            <p:spPr>
              <a:xfrm>
                <a:off x="3048000" y="1722865"/>
                <a:ext cx="6096000" cy="120218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cs typeface="Times New Roman" panose="02020603050405020304" pitchFamily="18" charset="0"/>
                            </a:rPr>
                            <m:t>𝑏</m:t>
                          </m:r>
                        </m:e>
                        <m:sub>
                          <m:r>
                            <a:rPr lang="en-US" i="1" dirty="0">
                              <a:latin typeface="Cambria Math" panose="02040503050406030204" pitchFamily="18" charset="0"/>
                              <a:cs typeface="Times New Roman" panose="02020603050405020304" pitchFamily="18" charset="0"/>
                            </a:rPr>
                            <m:t>1</m:t>
                          </m:r>
                        </m:sub>
                      </m:sSub>
                      <m:r>
                        <a:rPr lang="en-US" i="1" dirty="0" smtClean="0">
                          <a:latin typeface="Cambria Math" panose="02040503050406030204" pitchFamily="18" charset="0"/>
                          <a:cs typeface="Times New Roman" panose="02020603050405020304" pitchFamily="18" charset="0"/>
                        </a:rPr>
                        <m:t>=</m:t>
                      </m:r>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cs typeface="Times New Roman" panose="02020603050405020304" pitchFamily="18" charset="0"/>
                            </a:rPr>
                            <m:t>𝑏</m:t>
                          </m:r>
                        </m:e>
                        <m:sub>
                          <m:r>
                            <a:rPr lang="en-US" b="0" i="1" dirty="0" smtClean="0">
                              <a:latin typeface="Cambria Math" panose="02040503050406030204" pitchFamily="18" charset="0"/>
                              <a:cs typeface="Times New Roman" panose="02020603050405020304" pitchFamily="18" charset="0"/>
                            </a:rPr>
                            <m:t>2</m:t>
                          </m:r>
                        </m:sub>
                      </m:sSub>
                      <m:r>
                        <a:rPr lang="en-US" b="0" i="1" dirty="0" smtClean="0">
                          <a:latin typeface="Cambria Math" panose="02040503050406030204" pitchFamily="18" charset="0"/>
                          <a:cs typeface="Times New Roman" panose="02020603050405020304" pitchFamily="18" charset="0"/>
                        </a:rPr>
                        <m:t>=</m:t>
                      </m:r>
                      <m:f>
                        <m:fPr>
                          <m:ctrlPr>
                            <a:rPr lang="en-US" b="0" i="1" dirty="0" smtClean="0">
                              <a:latin typeface="Cambria Math" panose="02040503050406030204" pitchFamily="18" charset="0"/>
                              <a:cs typeface="Times New Roman" panose="02020603050405020304" pitchFamily="18" charset="0"/>
                            </a:rPr>
                          </m:ctrlPr>
                        </m:fPr>
                        <m:num>
                          <m:r>
                            <a:rPr lang="en-US" b="0" i="1" dirty="0" smtClean="0">
                              <a:latin typeface="Cambria Math" panose="02040503050406030204" pitchFamily="18" charset="0"/>
                              <a:cs typeface="Times New Roman" panose="02020603050405020304" pitchFamily="18" charset="0"/>
                            </a:rPr>
                            <m:t>𝑚</m:t>
                          </m:r>
                          <m:sSup>
                            <m:sSupPr>
                              <m:ctrlPr>
                                <a:rPr lang="en-US" b="0" i="1" dirty="0" smtClean="0">
                                  <a:latin typeface="Cambria Math" panose="02040503050406030204" pitchFamily="18" charset="0"/>
                                  <a:cs typeface="Times New Roman" panose="02020603050405020304" pitchFamily="18" charset="0"/>
                                </a:rPr>
                              </m:ctrlPr>
                            </m:sSupPr>
                            <m:e>
                              <m:r>
                                <a:rPr lang="en-US" b="0" i="1" dirty="0" smtClean="0">
                                  <a:latin typeface="Cambria Math" panose="02040503050406030204" pitchFamily="18" charset="0"/>
                                  <a:cs typeface="Times New Roman" panose="02020603050405020304" pitchFamily="18" charset="0"/>
                                </a:rPr>
                                <m:t>𝑙</m:t>
                              </m:r>
                            </m:e>
                            <m:sup>
                              <m:r>
                                <a:rPr lang="en-US" b="0" i="1" dirty="0" smtClean="0">
                                  <a:latin typeface="Cambria Math" panose="02040503050406030204" pitchFamily="18" charset="0"/>
                                  <a:cs typeface="Times New Roman" panose="02020603050405020304" pitchFamily="18" charset="0"/>
                                </a:rPr>
                                <m:t>2</m:t>
                              </m:r>
                            </m:sup>
                          </m:sSup>
                        </m:num>
                        <m:den>
                          <m:r>
                            <a:rPr lang="en-US" b="0" i="1" dirty="0" smtClean="0">
                              <a:latin typeface="Cambria Math" panose="02040503050406030204" pitchFamily="18" charset="0"/>
                              <a:cs typeface="Times New Roman" panose="02020603050405020304" pitchFamily="18" charset="0"/>
                            </a:rPr>
                            <m:t>4</m:t>
                          </m:r>
                        </m:den>
                      </m:f>
                      <m:r>
                        <a:rPr lang="en-US" b="0" i="1" dirty="0" smtClean="0">
                          <a:latin typeface="Cambria Math" panose="02040503050406030204" pitchFamily="18" charset="0"/>
                          <a:cs typeface="Times New Roman" panose="02020603050405020304" pitchFamily="18" charset="0"/>
                        </a:rPr>
                        <m:t>+</m:t>
                      </m:r>
                      <m:f>
                        <m:fPr>
                          <m:ctrlPr>
                            <a:rPr lang="en-US" b="0" i="1" dirty="0" smtClean="0">
                              <a:latin typeface="Cambria Math" panose="02040503050406030204" pitchFamily="18" charset="0"/>
                              <a:cs typeface="Times New Roman" panose="02020603050405020304" pitchFamily="18" charset="0"/>
                            </a:rPr>
                          </m:ctrlPr>
                        </m:fPr>
                        <m:num>
                          <m:r>
                            <a:rPr lang="en-US" b="0" i="1" dirty="0" smtClean="0">
                              <a:latin typeface="Cambria Math" panose="02040503050406030204" pitchFamily="18" charset="0"/>
                              <a:cs typeface="Times New Roman" panose="02020603050405020304" pitchFamily="18" charset="0"/>
                            </a:rPr>
                            <m:t>16</m:t>
                          </m:r>
                        </m:num>
                        <m:den>
                          <m:r>
                            <a:rPr lang="en-US" b="0" i="1" dirty="0" smtClean="0">
                              <a:latin typeface="Cambria Math" panose="02040503050406030204" pitchFamily="18" charset="0"/>
                              <a:cs typeface="Times New Roman" panose="02020603050405020304" pitchFamily="18" charset="0"/>
                            </a:rPr>
                            <m:t>45</m:t>
                          </m:r>
                        </m:den>
                      </m:f>
                      <m:r>
                        <a:rPr lang="en-US" b="0" i="1" dirty="0" smtClean="0">
                          <a:latin typeface="Cambria Math" panose="02040503050406030204" pitchFamily="18" charset="0"/>
                          <a:cs typeface="Times New Roman" panose="02020603050405020304" pitchFamily="18" charset="0"/>
                        </a:rPr>
                        <m:t>𝑚</m:t>
                      </m:r>
                      <m:sSup>
                        <m:sSupPr>
                          <m:ctrlPr>
                            <a:rPr lang="en-US" b="0" i="1" dirty="0" smtClean="0">
                              <a:latin typeface="Cambria Math" panose="02040503050406030204" pitchFamily="18" charset="0"/>
                              <a:cs typeface="Times New Roman" panose="02020603050405020304" pitchFamily="18" charset="0"/>
                            </a:rPr>
                          </m:ctrlPr>
                        </m:sSupPr>
                        <m:e>
                          <m:r>
                            <a:rPr lang="en-US" b="0" i="1" dirty="0" smtClean="0">
                              <a:latin typeface="Cambria Math" panose="02040503050406030204" pitchFamily="18" charset="0"/>
                              <a:cs typeface="Times New Roman" panose="02020603050405020304" pitchFamily="18" charset="0"/>
                            </a:rPr>
                            <m:t>𝑙</m:t>
                          </m:r>
                        </m:e>
                        <m:sup>
                          <m:r>
                            <a:rPr lang="en-US" b="0" i="1" dirty="0" smtClean="0">
                              <a:latin typeface="Cambria Math" panose="02040503050406030204" pitchFamily="18" charset="0"/>
                              <a:cs typeface="Times New Roman" panose="02020603050405020304" pitchFamily="18" charset="0"/>
                            </a:rPr>
                            <m:t>5</m:t>
                          </m:r>
                        </m:sup>
                      </m:sSup>
                      <m:r>
                        <a:rPr lang="en-US" b="0" i="1" dirty="0" smtClean="0">
                          <a:latin typeface="Cambria Math" panose="02040503050406030204" pitchFamily="18" charset="0"/>
                          <a:cs typeface="Times New Roman" panose="02020603050405020304" pitchFamily="18" charset="0"/>
                        </a:rPr>
                        <m:t>,</m:t>
                      </m:r>
                    </m:oMath>
                  </m:oMathPara>
                </a14:m>
                <a:endParaRPr lang="en-US" b="0" i="1" dirty="0">
                  <a:latin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𝑏</m:t>
                          </m:r>
                        </m:e>
                        <m:sub>
                          <m:r>
                            <a:rPr lang="en-US" b="0" i="1" smtClean="0">
                              <a:latin typeface="Cambria Math" panose="02040503050406030204" pitchFamily="18" charset="0"/>
                              <a:cs typeface="Times New Roman" panose="02020603050405020304" pitchFamily="18" charset="0"/>
                            </a:rPr>
                            <m:t>3</m:t>
                          </m:r>
                        </m:sub>
                      </m:sSub>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𝑚</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𝑙</m:t>
                              </m:r>
                            </m:e>
                            <m:sup>
                              <m:r>
                                <a:rPr lang="en-US" b="0" i="1" smtClean="0">
                                  <a:latin typeface="Cambria Math" panose="02040503050406030204" pitchFamily="18" charset="0"/>
                                  <a:cs typeface="Times New Roman" panose="02020603050405020304" pitchFamily="18" charset="0"/>
                                </a:rPr>
                                <m:t>2</m:t>
                              </m:r>
                            </m:sup>
                          </m:sSup>
                        </m:num>
                        <m:den>
                          <m:r>
                            <a:rPr lang="en-US" b="0" i="1" smtClean="0">
                              <a:latin typeface="Cambria Math" panose="02040503050406030204" pitchFamily="18" charset="0"/>
                              <a:cs typeface="Times New Roman" panose="02020603050405020304" pitchFamily="18" charset="0"/>
                            </a:rPr>
                            <m:t>2</m:t>
                          </m:r>
                        </m:den>
                      </m:f>
                    </m:oMath>
                  </m:oMathPara>
                </a14:m>
                <a:endParaRPr lang="ru-RU" dirty="0">
                  <a:latin typeface="Times New Roman" panose="02020603050405020304" pitchFamily="18" charset="0"/>
                  <a:cs typeface="Times New Roman" panose="02020603050405020304" pitchFamily="18" charset="0"/>
                </a:endParaRPr>
              </a:p>
            </p:txBody>
          </p:sp>
        </mc:Choice>
        <mc:Fallback>
          <p:sp>
            <p:nvSpPr>
              <p:cNvPr id="15" name="Прямоугольник 14">
                <a:extLst>
                  <a:ext uri="{FF2B5EF4-FFF2-40B4-BE49-F238E27FC236}">
                    <a16:creationId xmlns:a16="http://schemas.microsoft.com/office/drawing/2014/main" id="{17024B4F-411E-406C-8FFA-5FB59ACA9619}"/>
                  </a:ext>
                </a:extLst>
              </p:cNvPr>
              <p:cNvSpPr>
                <a:spLocks noRot="1" noChangeAspect="1" noMove="1" noResize="1" noEditPoints="1" noAdjustHandles="1" noChangeArrowheads="1" noChangeShapeType="1" noTextEdit="1"/>
              </p:cNvSpPr>
              <p:nvPr/>
            </p:nvSpPr>
            <p:spPr>
              <a:xfrm>
                <a:off x="3048000" y="1722865"/>
                <a:ext cx="6096000" cy="1202189"/>
              </a:xfrm>
              <a:prstGeom prst="rect">
                <a:avLst/>
              </a:prstGeom>
              <a:blipFill>
                <a:blip r:embed="rId6"/>
                <a:stretch>
                  <a:fillRect/>
                </a:stretch>
              </a:blipFill>
            </p:spPr>
            <p:txBody>
              <a:bodyPr/>
              <a:lstStyle/>
              <a:p>
                <a:r>
                  <a:rPr lang="ru-RU">
                    <a:noFill/>
                  </a:rPr>
                  <a:t> </a:t>
                </a:r>
              </a:p>
            </p:txBody>
          </p:sp>
        </mc:Fallback>
      </mc:AlternateContent>
      <p:sp>
        <p:nvSpPr>
          <p:cNvPr id="18" name="Прямоугольник 17">
            <a:extLst>
              <a:ext uri="{FF2B5EF4-FFF2-40B4-BE49-F238E27FC236}">
                <a16:creationId xmlns:a16="http://schemas.microsoft.com/office/drawing/2014/main" id="{40774D10-8F66-4B15-B5C3-AD70E5C43B44}"/>
              </a:ext>
            </a:extLst>
          </p:cNvPr>
          <p:cNvSpPr/>
          <p:nvPr/>
        </p:nvSpPr>
        <p:spPr>
          <a:xfrm>
            <a:off x="8482341" y="1686921"/>
            <a:ext cx="3988067" cy="923330"/>
          </a:xfrm>
          <a:prstGeom prst="rect">
            <a:avLst/>
          </a:prstGeom>
        </p:spPr>
        <p:txBody>
          <a:bodyPr wrap="square">
            <a:spAutoFit/>
          </a:bodyPr>
          <a:lstStyle/>
          <a:p>
            <a:r>
              <a:rPr lang="en-US" dirty="0">
                <a:latin typeface="SFRM1095"/>
              </a:rPr>
              <a:t>[4] </a:t>
            </a:r>
            <a:r>
              <a:rPr lang="ru-RU" dirty="0" err="1">
                <a:latin typeface="SFRM1095"/>
              </a:rPr>
              <a:t>Ламб</a:t>
            </a:r>
            <a:r>
              <a:rPr lang="ru-RU" dirty="0">
                <a:latin typeface="SFRM1095"/>
              </a:rPr>
              <a:t> Г. Гидромеханика. — М.: </a:t>
            </a:r>
            <a:r>
              <a:rPr lang="ru-RU" dirty="0" err="1">
                <a:latin typeface="SFRM1095"/>
              </a:rPr>
              <a:t>Гостехиздат</a:t>
            </a:r>
            <a:r>
              <a:rPr lang="ru-RU" dirty="0">
                <a:latin typeface="SFRM1095"/>
              </a:rPr>
              <a:t>, 1947. — Т. 1. — С. 204–205.</a:t>
            </a:r>
            <a:endParaRPr lang="ru-RU" dirty="0"/>
          </a:p>
        </p:txBody>
      </p:sp>
    </p:spTree>
    <p:extLst>
      <p:ext uri="{BB962C8B-B14F-4D97-AF65-F5344CB8AC3E}">
        <p14:creationId xmlns:p14="http://schemas.microsoft.com/office/powerpoint/2010/main" val="288462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30039E-BDF1-4864-B29F-9714A5A3C5B6}"/>
              </a:ext>
            </a:extLst>
          </p:cNvPr>
          <p:cNvSpPr>
            <a:spLocks noGrp="1"/>
          </p:cNvSpPr>
          <p:nvPr>
            <p:ph type="title"/>
          </p:nvPr>
        </p:nvSpPr>
        <p:spPr/>
        <p:txBody>
          <a:bodyPr/>
          <a:lstStyle/>
          <a:p>
            <a:r>
              <a:rPr lang="ru-RU" dirty="0"/>
              <a:t>Введение</a:t>
            </a:r>
          </a:p>
        </p:txBody>
      </p:sp>
      <p:grpSp>
        <p:nvGrpSpPr>
          <p:cNvPr id="8" name="Группа 7">
            <a:extLst>
              <a:ext uri="{FF2B5EF4-FFF2-40B4-BE49-F238E27FC236}">
                <a16:creationId xmlns:a16="http://schemas.microsoft.com/office/drawing/2014/main" id="{1C0A4111-36A3-4EC4-BB48-F4E66BEA5107}"/>
              </a:ext>
            </a:extLst>
          </p:cNvPr>
          <p:cNvGrpSpPr/>
          <p:nvPr/>
        </p:nvGrpSpPr>
        <p:grpSpPr>
          <a:xfrm>
            <a:off x="665164" y="1644651"/>
            <a:ext cx="2121157" cy="3473669"/>
            <a:chOff x="665164" y="1644651"/>
            <a:chExt cx="2121157" cy="3473669"/>
          </a:xfrm>
        </p:grpSpPr>
        <p:pic>
          <p:nvPicPr>
            <p:cNvPr id="1026" name="Picture 2" descr="https://wikiimg.tojsiabtv.com/wikipedia/commons/thumb/b/b9/Steklov.jpg/640px-Steklov.jpg">
              <a:extLst>
                <a:ext uri="{FF2B5EF4-FFF2-40B4-BE49-F238E27FC236}">
                  <a16:creationId xmlns:a16="http://schemas.microsoft.com/office/drawing/2014/main" id="{C85728C1-D102-423A-BA10-076B0D9DF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4" y="1644651"/>
              <a:ext cx="2121157" cy="2827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6CC365-7432-43A7-BB3A-726C83C295DE}"/>
                </a:ext>
              </a:extLst>
            </p:cNvPr>
            <p:cNvSpPr txBox="1"/>
            <p:nvPr/>
          </p:nvSpPr>
          <p:spPr>
            <a:xfrm>
              <a:off x="1027826" y="4471989"/>
              <a:ext cx="1395831" cy="646331"/>
            </a:xfrm>
            <a:prstGeom prst="rect">
              <a:avLst/>
            </a:prstGeom>
            <a:noFill/>
          </p:spPr>
          <p:txBody>
            <a:bodyPr wrap="none" rtlCol="0">
              <a:spAutoFit/>
            </a:bodyPr>
            <a:lstStyle/>
            <a:p>
              <a:pPr algn="ctr"/>
              <a:r>
                <a:rPr lang="ru-RU" dirty="0"/>
                <a:t>В.А. Стеклов</a:t>
              </a:r>
            </a:p>
            <a:p>
              <a:pPr algn="ctr"/>
              <a:r>
                <a:rPr lang="ru-RU" dirty="0"/>
                <a:t>1864-1926</a:t>
              </a:r>
            </a:p>
          </p:txBody>
        </p:sp>
      </p:grpSp>
      <p:grpSp>
        <p:nvGrpSpPr>
          <p:cNvPr id="7" name="Группа 6">
            <a:extLst>
              <a:ext uri="{FF2B5EF4-FFF2-40B4-BE49-F238E27FC236}">
                <a16:creationId xmlns:a16="http://schemas.microsoft.com/office/drawing/2014/main" id="{57FC2F7F-773F-4C3D-A59E-08B16646B78E}"/>
              </a:ext>
            </a:extLst>
          </p:cNvPr>
          <p:cNvGrpSpPr/>
          <p:nvPr/>
        </p:nvGrpSpPr>
        <p:grpSpPr>
          <a:xfrm>
            <a:off x="3418926" y="1644651"/>
            <a:ext cx="2258042" cy="3473668"/>
            <a:chOff x="3289835" y="1644650"/>
            <a:chExt cx="2258042" cy="3473668"/>
          </a:xfrm>
        </p:grpSpPr>
        <p:pic>
          <p:nvPicPr>
            <p:cNvPr id="1028" name="Picture 4" descr="https://rgnp.ru/wp-content/uploads/a/1/0/a10f6f5e6bc865f48ec2fe38914ec27c.jpeg">
              <a:extLst>
                <a:ext uri="{FF2B5EF4-FFF2-40B4-BE49-F238E27FC236}">
                  <a16:creationId xmlns:a16="http://schemas.microsoft.com/office/drawing/2014/main" id="{9CB8DD10-2E47-4654-9951-DA93FBE7E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835" y="1644650"/>
              <a:ext cx="2258042" cy="282733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CF523B77-1E40-4FA1-8DFD-8FE011EBDEC3}"/>
                </a:ext>
              </a:extLst>
            </p:cNvPr>
            <p:cNvSpPr/>
            <p:nvPr/>
          </p:nvSpPr>
          <p:spPr>
            <a:xfrm>
              <a:off x="3640698" y="4471987"/>
              <a:ext cx="1556315" cy="646331"/>
            </a:xfrm>
            <a:prstGeom prst="rect">
              <a:avLst/>
            </a:prstGeom>
          </p:spPr>
          <p:txBody>
            <a:bodyPr wrap="square">
              <a:spAutoFit/>
            </a:bodyPr>
            <a:lstStyle/>
            <a:p>
              <a:pPr algn="ctr"/>
              <a:r>
                <a:rPr lang="ru-RU" dirty="0"/>
                <a:t>А.М. Ляпунов</a:t>
              </a:r>
            </a:p>
            <a:p>
              <a:pPr algn="ctr"/>
              <a:r>
                <a:rPr lang="ru-RU" dirty="0"/>
                <a:t>1857-1918</a:t>
              </a:r>
            </a:p>
          </p:txBody>
        </p:sp>
      </p:grpSp>
      <p:grpSp>
        <p:nvGrpSpPr>
          <p:cNvPr id="6" name="Группа 5">
            <a:extLst>
              <a:ext uri="{FF2B5EF4-FFF2-40B4-BE49-F238E27FC236}">
                <a16:creationId xmlns:a16="http://schemas.microsoft.com/office/drawing/2014/main" id="{1D83CE05-380F-43F3-A693-9D761F6002DB}"/>
              </a:ext>
            </a:extLst>
          </p:cNvPr>
          <p:cNvGrpSpPr/>
          <p:nvPr/>
        </p:nvGrpSpPr>
        <p:grpSpPr>
          <a:xfrm>
            <a:off x="13349154" y="1344504"/>
            <a:ext cx="2033679" cy="3427629"/>
            <a:chOff x="6402254" y="1690688"/>
            <a:chExt cx="2033679" cy="3427629"/>
          </a:xfrm>
        </p:grpSpPr>
        <p:pic>
          <p:nvPicPr>
            <p:cNvPr id="1030" name="Picture 6" descr="Chaplygin S A.jpg">
              <a:extLst>
                <a:ext uri="{FF2B5EF4-FFF2-40B4-BE49-F238E27FC236}">
                  <a16:creationId xmlns:a16="http://schemas.microsoft.com/office/drawing/2014/main" id="{1666A907-B57C-44E3-9C68-A2963576D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254" y="1690688"/>
              <a:ext cx="2033679" cy="278129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24B29542-67D5-4232-86AC-8C8CE3EFC701}"/>
                </a:ext>
              </a:extLst>
            </p:cNvPr>
            <p:cNvSpPr/>
            <p:nvPr/>
          </p:nvSpPr>
          <p:spPr>
            <a:xfrm>
              <a:off x="6672238" y="4471986"/>
              <a:ext cx="1556315" cy="646331"/>
            </a:xfrm>
            <a:prstGeom prst="rect">
              <a:avLst/>
            </a:prstGeom>
          </p:spPr>
          <p:txBody>
            <a:bodyPr wrap="square">
              <a:spAutoFit/>
            </a:bodyPr>
            <a:lstStyle/>
            <a:p>
              <a:pPr algn="ctr"/>
              <a:r>
                <a:rPr lang="ru-RU" dirty="0"/>
                <a:t>С.А. Чаплыгин</a:t>
              </a:r>
            </a:p>
            <a:p>
              <a:pPr algn="ctr"/>
              <a:r>
                <a:rPr lang="ru-RU" dirty="0"/>
                <a:t>1869-1942</a:t>
              </a:r>
            </a:p>
          </p:txBody>
        </p:sp>
      </p:grpSp>
      <p:sp>
        <p:nvSpPr>
          <p:cNvPr id="10" name="TextBox 9">
            <a:extLst>
              <a:ext uri="{FF2B5EF4-FFF2-40B4-BE49-F238E27FC236}">
                <a16:creationId xmlns:a16="http://schemas.microsoft.com/office/drawing/2014/main" id="{03599461-F736-45A8-BAEC-D8BF3F1299B2}"/>
              </a:ext>
            </a:extLst>
          </p:cNvPr>
          <p:cNvSpPr txBox="1"/>
          <p:nvPr/>
        </p:nvSpPr>
        <p:spPr>
          <a:xfrm>
            <a:off x="6862042" y="1644651"/>
            <a:ext cx="4845878" cy="369332"/>
          </a:xfrm>
          <a:prstGeom prst="rect">
            <a:avLst/>
          </a:prstGeom>
          <a:noFill/>
        </p:spPr>
        <p:txBody>
          <a:bodyPr wrap="none" rtlCol="0">
            <a:spAutoFit/>
          </a:bodyPr>
          <a:lstStyle/>
          <a:p>
            <a:r>
              <a:rPr lang="ru-RU" dirty="0"/>
              <a:t>Как падают тяжёлые твёрдые тела в жидкости?</a:t>
            </a:r>
          </a:p>
        </p:txBody>
      </p:sp>
      <p:pic>
        <p:nvPicPr>
          <p:cNvPr id="11" name="Рисунок 10">
            <a:extLst>
              <a:ext uri="{FF2B5EF4-FFF2-40B4-BE49-F238E27FC236}">
                <a16:creationId xmlns:a16="http://schemas.microsoft.com/office/drawing/2014/main" id="{0DC95DF3-8220-4680-9976-AD4B79CE1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1396" y="2232392"/>
            <a:ext cx="5127171" cy="3482607"/>
          </a:xfrm>
          <a:prstGeom prst="rect">
            <a:avLst/>
          </a:prstGeom>
        </p:spPr>
      </p:pic>
      <p:grpSp>
        <p:nvGrpSpPr>
          <p:cNvPr id="15" name="Группа 14">
            <a:extLst>
              <a:ext uri="{FF2B5EF4-FFF2-40B4-BE49-F238E27FC236}">
                <a16:creationId xmlns:a16="http://schemas.microsoft.com/office/drawing/2014/main" id="{BED82974-F687-4312-B876-693313F621CA}"/>
              </a:ext>
            </a:extLst>
          </p:cNvPr>
          <p:cNvGrpSpPr/>
          <p:nvPr/>
        </p:nvGrpSpPr>
        <p:grpSpPr>
          <a:xfrm>
            <a:off x="461133" y="5055693"/>
            <a:ext cx="4650376" cy="1619151"/>
            <a:chOff x="461133" y="5055693"/>
            <a:chExt cx="4650376" cy="1619151"/>
          </a:xfrm>
        </p:grpSpPr>
        <p:sp>
          <p:nvSpPr>
            <p:cNvPr id="13" name="Стрелка: вниз 12">
              <a:extLst>
                <a:ext uri="{FF2B5EF4-FFF2-40B4-BE49-F238E27FC236}">
                  <a16:creationId xmlns:a16="http://schemas.microsoft.com/office/drawing/2014/main" id="{1DA59CDF-6F5F-4825-93BE-F2003C79446A}"/>
                </a:ext>
              </a:extLst>
            </p:cNvPr>
            <p:cNvSpPr/>
            <p:nvPr/>
          </p:nvSpPr>
          <p:spPr>
            <a:xfrm>
              <a:off x="2823014" y="5055693"/>
              <a:ext cx="326572" cy="659306"/>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4" name="TextBox 13">
              <a:extLst>
                <a:ext uri="{FF2B5EF4-FFF2-40B4-BE49-F238E27FC236}">
                  <a16:creationId xmlns:a16="http://schemas.microsoft.com/office/drawing/2014/main" id="{15F9B151-DB8C-4FD5-9F08-39D249D696FD}"/>
                </a:ext>
              </a:extLst>
            </p:cNvPr>
            <p:cNvSpPr txBox="1"/>
            <p:nvPr/>
          </p:nvSpPr>
          <p:spPr>
            <a:xfrm>
              <a:off x="461133" y="5751514"/>
              <a:ext cx="4650376" cy="923330"/>
            </a:xfrm>
            <a:prstGeom prst="rect">
              <a:avLst/>
            </a:prstGeom>
            <a:noFill/>
          </p:spPr>
          <p:txBody>
            <a:bodyPr wrap="square" rtlCol="0">
              <a:spAutoFit/>
            </a:bodyPr>
            <a:lstStyle/>
            <a:p>
              <a:pPr algn="ctr"/>
              <a:r>
                <a:rPr lang="ru-RU" dirty="0"/>
                <a:t>Перечислить все случаи, когда уравнения движения имеют первый интеграл, квадратичный по скоростям</a:t>
              </a:r>
            </a:p>
          </p:txBody>
        </p:sp>
      </p:grpSp>
    </p:spTree>
    <p:extLst>
      <p:ext uri="{BB962C8B-B14F-4D97-AF65-F5344CB8AC3E}">
        <p14:creationId xmlns:p14="http://schemas.microsoft.com/office/powerpoint/2010/main" val="9394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32F03C-BB2E-43BE-8A75-78277F26D9D7}"/>
              </a:ext>
            </a:extLst>
          </p:cNvPr>
          <p:cNvSpPr txBox="1"/>
          <p:nvPr/>
        </p:nvSpPr>
        <p:spPr>
          <a:xfrm>
            <a:off x="4540546" y="326738"/>
            <a:ext cx="2553776" cy="461665"/>
          </a:xfrm>
          <a:prstGeom prst="rect">
            <a:avLst/>
          </a:prstGeom>
          <a:noFill/>
        </p:spPr>
        <p:txBody>
          <a:bodyPr wrap="none" rtlCol="0">
            <a:spAutoFit/>
          </a:bodyPr>
          <a:lstStyle/>
          <a:p>
            <a:r>
              <a:rPr lang="ru-RU" sz="2400" dirty="0"/>
              <a:t>Модель жидкости</a:t>
            </a:r>
          </a:p>
        </p:txBody>
      </p:sp>
      <p:cxnSp>
        <p:nvCxnSpPr>
          <p:cNvPr id="5" name="Прямая со стрелкой 4">
            <a:extLst>
              <a:ext uri="{FF2B5EF4-FFF2-40B4-BE49-F238E27FC236}">
                <a16:creationId xmlns:a16="http://schemas.microsoft.com/office/drawing/2014/main" id="{FE7655B5-EE94-433F-82B5-D5D0BDD55BC4}"/>
              </a:ext>
            </a:extLst>
          </p:cNvPr>
          <p:cNvCxnSpPr>
            <a:cxnSpLocks/>
          </p:cNvCxnSpPr>
          <p:nvPr/>
        </p:nvCxnSpPr>
        <p:spPr>
          <a:xfrm flipH="1">
            <a:off x="4660900" y="875030"/>
            <a:ext cx="726671" cy="262994"/>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Прямая со стрелкой 7">
            <a:extLst>
              <a:ext uri="{FF2B5EF4-FFF2-40B4-BE49-F238E27FC236}">
                <a16:creationId xmlns:a16="http://schemas.microsoft.com/office/drawing/2014/main" id="{50BB37FE-FB28-424C-9427-8388EF8F262F}"/>
              </a:ext>
            </a:extLst>
          </p:cNvPr>
          <p:cNvCxnSpPr>
            <a:cxnSpLocks/>
          </p:cNvCxnSpPr>
          <p:nvPr/>
        </p:nvCxnSpPr>
        <p:spPr>
          <a:xfrm>
            <a:off x="6612556" y="875030"/>
            <a:ext cx="625817" cy="262994"/>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Прямоугольник 14">
            <a:extLst>
              <a:ext uri="{FF2B5EF4-FFF2-40B4-BE49-F238E27FC236}">
                <a16:creationId xmlns:a16="http://schemas.microsoft.com/office/drawing/2014/main" id="{EC99C920-FEAD-4EFB-8246-98CA64AA58CF}"/>
              </a:ext>
            </a:extLst>
          </p:cNvPr>
          <p:cNvSpPr/>
          <p:nvPr/>
        </p:nvSpPr>
        <p:spPr>
          <a:xfrm>
            <a:off x="2286035" y="1031470"/>
            <a:ext cx="2370329" cy="461665"/>
          </a:xfrm>
          <a:prstGeom prst="rect">
            <a:avLst/>
          </a:prstGeom>
        </p:spPr>
        <p:txBody>
          <a:bodyPr wrap="none">
            <a:spAutoFit/>
          </a:bodyPr>
          <a:lstStyle/>
          <a:p>
            <a:r>
              <a:rPr lang="ru-RU" sz="2400" dirty="0"/>
              <a:t>Вязкая жидкость</a:t>
            </a:r>
          </a:p>
        </p:txBody>
      </p:sp>
      <p:sp>
        <p:nvSpPr>
          <p:cNvPr id="16" name="Прямоугольник 15">
            <a:extLst>
              <a:ext uri="{FF2B5EF4-FFF2-40B4-BE49-F238E27FC236}">
                <a16:creationId xmlns:a16="http://schemas.microsoft.com/office/drawing/2014/main" id="{871B37B8-DCD0-4827-BDE1-E89C6C32121C}"/>
              </a:ext>
            </a:extLst>
          </p:cNvPr>
          <p:cNvSpPr/>
          <p:nvPr/>
        </p:nvSpPr>
        <p:spPr>
          <a:xfrm>
            <a:off x="829464" y="1576859"/>
            <a:ext cx="6096000" cy="646331"/>
          </a:xfrm>
          <a:prstGeom prst="rect">
            <a:avLst/>
          </a:prstGeom>
        </p:spPr>
        <p:txBody>
          <a:bodyPr>
            <a:spAutoFit/>
          </a:bodyPr>
          <a:lstStyle/>
          <a:p>
            <a:r>
              <a:rPr lang="ru-RU" dirty="0">
                <a:latin typeface="SFRM1095"/>
              </a:rPr>
              <a:t>Уравнения Навье-Стокса</a:t>
            </a:r>
          </a:p>
          <a:p>
            <a:r>
              <a:rPr lang="ru-RU" dirty="0">
                <a:latin typeface="SFRM1095"/>
              </a:rPr>
              <a:t>+ условия прилипания на границе</a:t>
            </a:r>
            <a:endParaRPr lang="ru-RU" dirty="0"/>
          </a:p>
        </p:txBody>
      </p:sp>
      <p:sp>
        <p:nvSpPr>
          <p:cNvPr id="14" name="Прямоугольник 13">
            <a:extLst>
              <a:ext uri="{FF2B5EF4-FFF2-40B4-BE49-F238E27FC236}">
                <a16:creationId xmlns:a16="http://schemas.microsoft.com/office/drawing/2014/main" id="{16BAC7FA-E5CC-45DD-8C4D-A5DDC5E3FAE2}"/>
              </a:ext>
            </a:extLst>
          </p:cNvPr>
          <p:cNvSpPr/>
          <p:nvPr/>
        </p:nvSpPr>
        <p:spPr>
          <a:xfrm>
            <a:off x="7242909" y="1074133"/>
            <a:ext cx="2923364" cy="461665"/>
          </a:xfrm>
          <a:prstGeom prst="rect">
            <a:avLst/>
          </a:prstGeom>
        </p:spPr>
        <p:txBody>
          <a:bodyPr wrap="none">
            <a:spAutoFit/>
          </a:bodyPr>
          <a:lstStyle/>
          <a:p>
            <a:r>
              <a:rPr lang="ru-RU" sz="2400" dirty="0"/>
              <a:t>Идеальная жидкость</a:t>
            </a:r>
          </a:p>
        </p:txBody>
      </p:sp>
      <p:pic>
        <p:nvPicPr>
          <p:cNvPr id="4" name="Рисунок 3">
            <a:extLst>
              <a:ext uri="{FF2B5EF4-FFF2-40B4-BE49-F238E27FC236}">
                <a16:creationId xmlns:a16="http://schemas.microsoft.com/office/drawing/2014/main" id="{7C572B04-9626-4509-AD7F-7849240C0A70}"/>
              </a:ext>
            </a:extLst>
          </p:cNvPr>
          <p:cNvPicPr>
            <a:picLocks noChangeAspect="1"/>
          </p:cNvPicPr>
          <p:nvPr/>
        </p:nvPicPr>
        <p:blipFill>
          <a:blip r:embed="rId3"/>
          <a:stretch>
            <a:fillRect/>
          </a:stretch>
        </p:blipFill>
        <p:spPr>
          <a:xfrm>
            <a:off x="470708" y="2281591"/>
            <a:ext cx="5067359" cy="772821"/>
          </a:xfrm>
          <a:prstGeom prst="rect">
            <a:avLst/>
          </a:prstGeom>
        </p:spPr>
      </p:pic>
      <p:sp>
        <p:nvSpPr>
          <p:cNvPr id="17" name="Прямоугольник 16">
            <a:extLst>
              <a:ext uri="{FF2B5EF4-FFF2-40B4-BE49-F238E27FC236}">
                <a16:creationId xmlns:a16="http://schemas.microsoft.com/office/drawing/2014/main" id="{516780D6-3F86-4BCA-935B-F024A6095358}"/>
              </a:ext>
            </a:extLst>
          </p:cNvPr>
          <p:cNvSpPr/>
          <p:nvPr/>
        </p:nvSpPr>
        <p:spPr>
          <a:xfrm>
            <a:off x="6755431" y="1455385"/>
            <a:ext cx="6515965" cy="646331"/>
          </a:xfrm>
          <a:prstGeom prst="rect">
            <a:avLst/>
          </a:prstGeom>
        </p:spPr>
        <p:txBody>
          <a:bodyPr wrap="square">
            <a:spAutoFit/>
          </a:bodyPr>
          <a:lstStyle/>
          <a:p>
            <a:r>
              <a:rPr lang="ru-RU" dirty="0">
                <a:latin typeface="SFRM1095"/>
              </a:rPr>
              <a:t>Уравнения </a:t>
            </a:r>
            <a:r>
              <a:rPr lang="ru-RU" dirty="0" err="1">
                <a:latin typeface="SFRM1095"/>
              </a:rPr>
              <a:t>Крихгофа</a:t>
            </a:r>
            <a:endParaRPr lang="ru-RU" dirty="0">
              <a:latin typeface="SFRM1095"/>
            </a:endParaRPr>
          </a:p>
          <a:p>
            <a:r>
              <a:rPr lang="ru-RU" dirty="0">
                <a:latin typeface="SFRM1095"/>
              </a:rPr>
              <a:t>нулевая вязкость, </a:t>
            </a:r>
            <a:r>
              <a:rPr lang="ru-RU" dirty="0" err="1">
                <a:latin typeface="SFRM1095"/>
              </a:rPr>
              <a:t>безвихревое</a:t>
            </a:r>
            <a:r>
              <a:rPr lang="ru-RU" dirty="0">
                <a:latin typeface="SFRM1095"/>
              </a:rPr>
              <a:t> движение</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8027197-AD7B-453E-960E-1425334AF357}"/>
                  </a:ext>
                </a:extLst>
              </p:cNvPr>
              <p:cNvSpPr txBox="1"/>
              <p:nvPr/>
            </p:nvSpPr>
            <p:spPr>
              <a:xfrm>
                <a:off x="6755431" y="2465943"/>
                <a:ext cx="4520788" cy="39808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rPr>
                          </m:ctrlPr>
                        </m:dPr>
                        <m:e>
                          <m:eqArr>
                            <m:eqArrPr>
                              <m:ctrlPr>
                                <a:rPr lang="ru-RU" i="1" smtClean="0">
                                  <a:latin typeface="Cambria Math" panose="02040503050406030204" pitchFamily="18" charset="0"/>
                                </a:rPr>
                              </m:ctrlPr>
                            </m:eqArrPr>
                            <m:e>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𝑢</m:t>
                                      </m:r>
                                    </m:den>
                                  </m:f>
                                </m:e>
                              </m:d>
                              <m:r>
                                <a:rPr lang="en-US" b="0" i="1" smtClean="0">
                                  <a:latin typeface="Cambria Math" panose="02040503050406030204" pitchFamily="18" charset="0"/>
                                </a:rPr>
                                <m:t>+</m:t>
                              </m:r>
                              <m:r>
                                <a:rPr lang="en-US" b="0" i="1" smtClean="0">
                                  <a:latin typeface="Cambria Math" panose="02040503050406030204" pitchFamily="18" charset="0"/>
                                </a:rPr>
                                <m:t>𝑞</m:t>
                              </m:r>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𝑤</m:t>
                                  </m:r>
                                </m:den>
                              </m:f>
                              <m:r>
                                <a:rPr lang="en-US" b="0" i="1" smtClean="0">
                                  <a:latin typeface="Cambria Math" panose="02040503050406030204" pitchFamily="18" charset="0"/>
                                </a:rPr>
                                <m:t>−</m:t>
                              </m:r>
                              <m:r>
                                <a:rPr lang="en-US" b="0" i="1" smtClean="0">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𝑣</m:t>
                                  </m:r>
                                </m:den>
                              </m:f>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e>
                            <m:e>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𝑑𝑡</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𝑣</m:t>
                                      </m:r>
                                    </m:den>
                                  </m:f>
                                </m:e>
                              </m:d>
                              <m:r>
                                <a:rPr lang="en-US" i="1">
                                  <a:latin typeface="Cambria Math" panose="02040503050406030204" pitchFamily="18" charset="0"/>
                                </a:rPr>
                                <m:t>+</m:t>
                              </m:r>
                              <m:r>
                                <a:rPr lang="en-US" b="0" i="1" smtClean="0">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𝑢</m:t>
                                  </m:r>
                                </m:den>
                              </m:f>
                              <m:r>
                                <a:rPr lang="en-US" i="1">
                                  <a:latin typeface="Cambria Math" panose="02040503050406030204" pitchFamily="18" charset="0"/>
                                </a:rPr>
                                <m:t>−</m:t>
                              </m:r>
                              <m:r>
                                <a:rPr lang="en-US" b="0" i="1" smtClean="0">
                                  <a:latin typeface="Cambria Math" panose="02040503050406030204" pitchFamily="18" charset="0"/>
                                </a:rPr>
                                <m:t>𝑝</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𝑤</m:t>
                                  </m:r>
                                </m:den>
                              </m:f>
                              <m:r>
                                <a:rPr lang="en-US" i="1">
                                  <a:latin typeface="Cambria Math" panose="02040503050406030204" pitchFamily="18" charset="0"/>
                                </a:rPr>
                                <m:t>=</m:t>
                              </m:r>
                              <m:r>
                                <a:rPr lang="en-US" b="0" i="1" smtClean="0">
                                  <a:latin typeface="Cambria Math" panose="02040503050406030204" pitchFamily="18" charset="0"/>
                                </a:rPr>
                                <m:t>𝑌</m:t>
                              </m:r>
                              <m:r>
                                <a:rPr lang="en-US" i="1">
                                  <a:latin typeface="Cambria Math" panose="02040503050406030204" pitchFamily="18" charset="0"/>
                                </a:rPr>
                                <m:t>,</m:t>
                              </m:r>
                            </m:e>
                            <m:e>
                              <m:m>
                                <m:mPr>
                                  <m:mcs>
                                    <m:mc>
                                      <m:mcPr>
                                        <m:count m:val="1"/>
                                        <m:mcJc m:val="center"/>
                                      </m:mcPr>
                                    </m:mc>
                                  </m:mcs>
                                  <m:ctrlPr>
                                    <a:rPr lang="ru-RU" i="1" smtClean="0">
                                      <a:latin typeface="Cambria Math" panose="02040503050406030204" pitchFamily="18" charset="0"/>
                                    </a:rPr>
                                  </m:ctrlPr>
                                </m:mPr>
                                <m:mr>
                                  <m:e>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𝑑𝑡</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𝑤</m:t>
                                            </m:r>
                                          </m:den>
                                        </m:f>
                                      </m:e>
                                    </m:d>
                                    <m:r>
                                      <a:rPr lang="en-US" i="1">
                                        <a:latin typeface="Cambria Math" panose="02040503050406030204" pitchFamily="18" charset="0"/>
                                      </a:rPr>
                                      <m:t>+</m:t>
                                    </m:r>
                                    <m:r>
                                      <a:rPr lang="en-US" b="0" i="1" smtClean="0">
                                        <a:latin typeface="Cambria Math" panose="02040503050406030204" pitchFamily="18" charset="0"/>
                                      </a:rPr>
                                      <m:t>𝑝</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𝑣</m:t>
                                        </m:r>
                                      </m:den>
                                    </m:f>
                                    <m:r>
                                      <a:rPr lang="en-US" i="1">
                                        <a:latin typeface="Cambria Math" panose="02040503050406030204" pitchFamily="18" charset="0"/>
                                      </a:rPr>
                                      <m:t>−</m:t>
                                    </m:r>
                                    <m:r>
                                      <a:rPr lang="en-US" b="0" i="1" smtClean="0">
                                        <a:latin typeface="Cambria Math" panose="02040503050406030204" pitchFamily="18" charset="0"/>
                                      </a:rPr>
                                      <m:t>𝑞</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𝑢</m:t>
                                        </m:r>
                                      </m:den>
                                    </m:f>
                                    <m:r>
                                      <a:rPr lang="en-US" i="1">
                                        <a:latin typeface="Cambria Math" panose="02040503050406030204" pitchFamily="18" charset="0"/>
                                      </a:rPr>
                                      <m:t>=</m:t>
                                    </m:r>
                                    <m:r>
                                      <a:rPr lang="en-US" b="0" i="1" smtClean="0">
                                        <a:latin typeface="Cambria Math" panose="02040503050406030204" pitchFamily="18" charset="0"/>
                                      </a:rPr>
                                      <m:t>𝑍</m:t>
                                    </m:r>
                                    <m:r>
                                      <a:rPr lang="en-US" i="1">
                                        <a:latin typeface="Cambria Math" panose="02040503050406030204" pitchFamily="18" charset="0"/>
                                      </a:rPr>
                                      <m:t>,</m:t>
                                    </m:r>
                                  </m:e>
                                </m:mr>
                                <m:mr>
                                  <m:e>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𝑑𝑡</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𝑝</m:t>
                                            </m:r>
                                          </m:den>
                                        </m:f>
                                      </m:e>
                                    </m:d>
                                    <m:r>
                                      <a:rPr lang="en-US" i="1">
                                        <a:latin typeface="Cambria Math" panose="02040503050406030204" pitchFamily="18" charset="0"/>
                                      </a:rPr>
                                      <m:t>+</m:t>
                                    </m:r>
                                    <m:r>
                                      <a:rPr lang="en-US" i="1">
                                        <a:latin typeface="Cambria Math" panose="02040503050406030204" pitchFamily="18" charset="0"/>
                                      </a:rPr>
                                      <m:t>𝑞</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𝑟</m:t>
                                        </m:r>
                                      </m:den>
                                    </m:f>
                                    <m:r>
                                      <a:rPr lang="en-US" i="1">
                                        <a:latin typeface="Cambria Math" panose="02040503050406030204" pitchFamily="18" charset="0"/>
                                      </a:rPr>
                                      <m:t>−</m:t>
                                    </m:r>
                                    <m:r>
                                      <a:rPr lang="en-US" i="1">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𝑞</m:t>
                                        </m:r>
                                      </m:den>
                                    </m:f>
                                    <m:r>
                                      <a:rPr lang="en-US" b="0" i="1" smtClean="0">
                                        <a:latin typeface="Cambria Math" panose="02040503050406030204" pitchFamily="18" charset="0"/>
                                      </a:rPr>
                                      <m:t>+</m:t>
                                    </m:r>
                                    <m:r>
                                      <a:rPr lang="en-US" b="0" i="1" smtClean="0">
                                        <a:latin typeface="Cambria Math" panose="02040503050406030204" pitchFamily="18" charset="0"/>
                                      </a:rPr>
                                      <m:t>𝑣</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𝑤</m:t>
                                        </m:r>
                                      </m:den>
                                    </m:f>
                                    <m:r>
                                      <a:rPr lang="en-US" b="0" i="1" smtClean="0">
                                        <a:latin typeface="Cambria Math" panose="02040503050406030204" pitchFamily="18" charset="0"/>
                                      </a:rPr>
                                      <m:t>−</m:t>
                                    </m:r>
                                    <m:r>
                                      <a:rPr lang="en-US" b="0" i="1" smtClean="0">
                                        <a:latin typeface="Cambria Math" panose="02040503050406030204" pitchFamily="18" charset="0"/>
                                      </a:rPr>
                                      <m:t>𝑤</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𝑣</m:t>
                                        </m:r>
                                      </m:den>
                                    </m:f>
                                    <m:r>
                                      <a:rPr lang="en-US" i="1">
                                        <a:latin typeface="Cambria Math" panose="02040503050406030204" pitchFamily="18" charset="0"/>
                                      </a:rPr>
                                      <m:t>=</m:t>
                                    </m:r>
                                    <m:r>
                                      <a:rPr lang="en-US" b="0" i="1" smtClean="0">
                                        <a:latin typeface="Cambria Math" panose="02040503050406030204" pitchFamily="18" charset="0"/>
                                      </a:rPr>
                                      <m:t>𝐿</m:t>
                                    </m:r>
                                    <m:r>
                                      <a:rPr lang="en-US" i="1">
                                        <a:latin typeface="Cambria Math" panose="02040503050406030204" pitchFamily="18" charset="0"/>
                                      </a:rPr>
                                      <m:t>,</m:t>
                                    </m:r>
                                  </m:e>
                                </m:mr>
                                <m:mr>
                                  <m:e>
                                    <m:eqArr>
                                      <m:eqArrPr>
                                        <m:ctrlPr>
                                          <a:rPr lang="ru-RU" i="1" smtClean="0">
                                            <a:latin typeface="Cambria Math" panose="02040503050406030204" pitchFamily="18" charset="0"/>
                                          </a:rPr>
                                        </m:ctrlPr>
                                      </m:eqArrPr>
                                      <m:e>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𝑑𝑡</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𝑞</m:t>
                                                </m:r>
                                              </m:den>
                                            </m:f>
                                          </m:e>
                                        </m:d>
                                        <m:r>
                                          <a:rPr lang="en-US" i="1">
                                            <a:latin typeface="Cambria Math" panose="02040503050406030204" pitchFamily="18" charset="0"/>
                                          </a:rPr>
                                          <m:t>+</m:t>
                                        </m:r>
                                        <m:r>
                                          <a:rPr lang="en-US" b="0" i="1" smtClean="0">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𝑝</m:t>
                                            </m:r>
                                          </m:den>
                                        </m:f>
                                        <m:r>
                                          <a:rPr lang="en-US" i="1">
                                            <a:latin typeface="Cambria Math" panose="02040503050406030204" pitchFamily="18" charset="0"/>
                                          </a:rPr>
                                          <m:t>−</m:t>
                                        </m:r>
                                        <m:r>
                                          <a:rPr lang="en-US" b="0" i="1" smtClean="0">
                                            <a:latin typeface="Cambria Math" panose="02040503050406030204" pitchFamily="18" charset="0"/>
                                          </a:rPr>
                                          <m:t>𝑝</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𝑟</m:t>
                                            </m:r>
                                          </m:den>
                                        </m:f>
                                        <m:r>
                                          <a:rPr lang="en-US" i="1" smtClean="0">
                                            <a:latin typeface="Cambria Math" panose="02040503050406030204" pitchFamily="18" charset="0"/>
                                          </a:rPr>
                                          <m:t>+</m:t>
                                        </m:r>
                                        <m:r>
                                          <a:rPr lang="en-US" b="0" i="1" smtClean="0">
                                            <a:latin typeface="Cambria Math" panose="02040503050406030204" pitchFamily="18" charset="0"/>
                                          </a:rPr>
                                          <m:t>𝑤</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𝑢</m:t>
                                            </m:r>
                                          </m:den>
                                        </m:f>
                                        <m:r>
                                          <a:rPr lang="en-US" i="1">
                                            <a:latin typeface="Cambria Math" panose="02040503050406030204" pitchFamily="18" charset="0"/>
                                          </a:rPr>
                                          <m:t>−</m:t>
                                        </m:r>
                                        <m:r>
                                          <a:rPr lang="en-US" b="0" i="1" smtClean="0">
                                            <a:latin typeface="Cambria Math" panose="02040503050406030204" pitchFamily="18" charset="0"/>
                                          </a:rPr>
                                          <m:t>𝑢</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𝑤</m:t>
                                            </m:r>
                                          </m:den>
                                        </m:f>
                                        <m:r>
                                          <a:rPr lang="en-US" i="1">
                                            <a:latin typeface="Cambria Math" panose="02040503050406030204" pitchFamily="18" charset="0"/>
                                          </a:rPr>
                                          <m:t>=</m:t>
                                        </m:r>
                                        <m:r>
                                          <a:rPr lang="en-US" b="0" i="1" smtClean="0">
                                            <a:latin typeface="Cambria Math" panose="02040503050406030204" pitchFamily="18" charset="0"/>
                                          </a:rPr>
                                          <m:t>𝑀</m:t>
                                        </m:r>
                                      </m:e>
                                      <m:e>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𝑑𝑡</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𝑟</m:t>
                                                </m:r>
                                              </m:den>
                                            </m:f>
                                          </m:e>
                                        </m:d>
                                        <m:r>
                                          <a:rPr lang="en-US" i="1">
                                            <a:latin typeface="Cambria Math" panose="02040503050406030204" pitchFamily="18" charset="0"/>
                                          </a:rPr>
                                          <m:t>+</m:t>
                                        </m:r>
                                        <m:r>
                                          <a:rPr lang="en-US" b="0" i="1" smtClean="0">
                                            <a:latin typeface="Cambria Math" panose="02040503050406030204" pitchFamily="18" charset="0"/>
                                          </a:rPr>
                                          <m:t>𝑝</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i="1">
                                                <a:latin typeface="Cambria Math" panose="02040503050406030204" pitchFamily="18" charset="0"/>
                                              </a:rPr>
                                              <m:t>𝑞</m:t>
                                            </m:r>
                                          </m:den>
                                        </m:f>
                                        <m:r>
                                          <a:rPr lang="en-US" i="1">
                                            <a:latin typeface="Cambria Math" panose="02040503050406030204" pitchFamily="18" charset="0"/>
                                          </a:rPr>
                                          <m:t>−</m:t>
                                        </m:r>
                                        <m:r>
                                          <a:rPr lang="en-US" b="0" i="1" smtClean="0">
                                            <a:latin typeface="Cambria Math" panose="02040503050406030204" pitchFamily="18" charset="0"/>
                                          </a:rPr>
                                          <m:t>𝑞</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𝑝</m:t>
                                            </m:r>
                                          </m:den>
                                        </m:f>
                                        <m:r>
                                          <a:rPr lang="en-US" i="1">
                                            <a:latin typeface="Cambria Math" panose="02040503050406030204" pitchFamily="18" charset="0"/>
                                          </a:rPr>
                                          <m:t>+</m:t>
                                        </m:r>
                                        <m:r>
                                          <a:rPr lang="en-US" b="0" i="1" smtClean="0">
                                            <a:latin typeface="Cambria Math" panose="02040503050406030204" pitchFamily="18" charset="0"/>
                                          </a:rPr>
                                          <m:t>𝑢</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𝑣</m:t>
                                            </m:r>
                                          </m:den>
                                        </m:f>
                                        <m:r>
                                          <a:rPr lang="en-US" i="1">
                                            <a:latin typeface="Cambria Math" panose="02040503050406030204" pitchFamily="18" charset="0"/>
                                          </a:rPr>
                                          <m:t>−</m:t>
                                        </m:r>
                                        <m:r>
                                          <a:rPr lang="en-US" b="0" i="1" smtClean="0">
                                            <a:latin typeface="Cambria Math" panose="02040503050406030204" pitchFamily="18" charset="0"/>
                                          </a:rPr>
                                          <m:t>𝑣</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𝑇</m:t>
                                            </m:r>
                                          </m:num>
                                          <m:den>
                                            <m:r>
                                              <a:rPr lang="en-US" i="1">
                                                <a:latin typeface="Cambria Math" panose="02040503050406030204" pitchFamily="18" charset="0"/>
                                              </a:rPr>
                                              <m:t>𝜕</m:t>
                                            </m:r>
                                            <m:r>
                                              <a:rPr lang="en-US" b="0" i="1" smtClean="0">
                                                <a:latin typeface="Cambria Math" panose="02040503050406030204" pitchFamily="18" charset="0"/>
                                              </a:rPr>
                                              <m:t>𝑢</m:t>
                                            </m:r>
                                          </m:den>
                                        </m:f>
                                        <m:r>
                                          <a:rPr lang="en-US" i="1">
                                            <a:latin typeface="Cambria Math" panose="02040503050406030204" pitchFamily="18" charset="0"/>
                                          </a:rPr>
                                          <m:t>=</m:t>
                                        </m:r>
                                        <m:r>
                                          <a:rPr lang="en-US" b="0" i="1" smtClean="0">
                                            <a:latin typeface="Cambria Math" panose="02040503050406030204" pitchFamily="18" charset="0"/>
                                          </a:rPr>
                                          <m:t>𝑁</m:t>
                                        </m:r>
                                      </m:e>
                                    </m:eqArr>
                                  </m:e>
                                </m:mr>
                              </m:m>
                            </m:e>
                          </m:eqArr>
                        </m:e>
                      </m:d>
                    </m:oMath>
                  </m:oMathPara>
                </a14:m>
                <a:endParaRPr lang="ru-RU" dirty="0"/>
              </a:p>
            </p:txBody>
          </p:sp>
        </mc:Choice>
        <mc:Fallback xmlns="">
          <p:sp>
            <p:nvSpPr>
              <p:cNvPr id="6" name="TextBox 5">
                <a:extLst>
                  <a:ext uri="{FF2B5EF4-FFF2-40B4-BE49-F238E27FC236}">
                    <a16:creationId xmlns:a16="http://schemas.microsoft.com/office/drawing/2014/main" id="{48027197-AD7B-453E-960E-1425334AF357}"/>
                  </a:ext>
                </a:extLst>
              </p:cNvPr>
              <p:cNvSpPr txBox="1">
                <a:spLocks noRot="1" noChangeAspect="1" noMove="1" noResize="1" noEditPoints="1" noAdjustHandles="1" noChangeArrowheads="1" noChangeShapeType="1" noTextEdit="1"/>
              </p:cNvSpPr>
              <p:nvPr/>
            </p:nvSpPr>
            <p:spPr>
              <a:xfrm>
                <a:off x="6755431" y="2465943"/>
                <a:ext cx="4520788" cy="3980898"/>
              </a:xfrm>
              <a:prstGeom prst="rect">
                <a:avLst/>
              </a:prstGeom>
              <a:blipFill>
                <a:blip r:embed="rId4"/>
                <a:stretch>
                  <a:fillRect/>
                </a:stretch>
              </a:blipFill>
            </p:spPr>
            <p:txBody>
              <a:bodyPr/>
              <a:lstStyle/>
              <a:p>
                <a:r>
                  <a:rPr lang="ru-RU">
                    <a:noFill/>
                  </a:rPr>
                  <a:t> </a:t>
                </a:r>
              </a:p>
            </p:txBody>
          </p:sp>
        </mc:Fallback>
      </mc:AlternateContent>
      <p:pic>
        <p:nvPicPr>
          <p:cNvPr id="10" name="Рисунок 9">
            <a:extLst>
              <a:ext uri="{FF2B5EF4-FFF2-40B4-BE49-F238E27FC236}">
                <a16:creationId xmlns:a16="http://schemas.microsoft.com/office/drawing/2014/main" id="{0A20EB6A-79A0-45E7-A519-849701BFED9C}"/>
              </a:ext>
            </a:extLst>
          </p:cNvPr>
          <p:cNvPicPr>
            <a:picLocks noChangeAspect="1"/>
          </p:cNvPicPr>
          <p:nvPr/>
        </p:nvPicPr>
        <p:blipFill>
          <a:blip r:embed="rId5"/>
          <a:stretch>
            <a:fillRect/>
          </a:stretch>
        </p:blipFill>
        <p:spPr>
          <a:xfrm>
            <a:off x="-372254" y="3309907"/>
            <a:ext cx="3536383" cy="3548093"/>
          </a:xfrm>
          <a:prstGeom prst="rect">
            <a:avLst/>
          </a:prstGeom>
        </p:spPr>
      </p:pic>
      <p:pic>
        <p:nvPicPr>
          <p:cNvPr id="19" name="Рисунок 18">
            <a:extLst>
              <a:ext uri="{FF2B5EF4-FFF2-40B4-BE49-F238E27FC236}">
                <a16:creationId xmlns:a16="http://schemas.microsoft.com/office/drawing/2014/main" id="{DFC7EFF5-CF13-4710-836B-307017E328E1}"/>
              </a:ext>
            </a:extLst>
          </p:cNvPr>
          <p:cNvPicPr>
            <a:picLocks noChangeAspect="1"/>
          </p:cNvPicPr>
          <p:nvPr/>
        </p:nvPicPr>
        <p:blipFill>
          <a:blip r:embed="rId6"/>
          <a:stretch>
            <a:fillRect/>
          </a:stretch>
        </p:blipFill>
        <p:spPr>
          <a:xfrm>
            <a:off x="4002109" y="3439210"/>
            <a:ext cx="2135392" cy="2387320"/>
          </a:xfrm>
          <a:prstGeom prst="rect">
            <a:avLst/>
          </a:prstGeom>
        </p:spPr>
      </p:pic>
    </p:spTree>
    <p:extLst>
      <p:ext uri="{BB962C8B-B14F-4D97-AF65-F5344CB8AC3E}">
        <p14:creationId xmlns:p14="http://schemas.microsoft.com/office/powerpoint/2010/main" val="25881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BEE67BD-193D-4A6F-A2E3-BDABA8F9B8F0}"/>
              </a:ext>
            </a:extLst>
          </p:cNvPr>
          <p:cNvPicPr>
            <a:picLocks noChangeAspect="1"/>
          </p:cNvPicPr>
          <p:nvPr/>
        </p:nvPicPr>
        <p:blipFill>
          <a:blip r:embed="rId3"/>
          <a:stretch>
            <a:fillRect/>
          </a:stretch>
        </p:blipFill>
        <p:spPr>
          <a:xfrm>
            <a:off x="226483" y="3631435"/>
            <a:ext cx="4920034" cy="3123831"/>
          </a:xfrm>
          <a:prstGeom prst="rect">
            <a:avLst/>
          </a:prstGeom>
        </p:spPr>
      </p:pic>
      <p:sp>
        <p:nvSpPr>
          <p:cNvPr id="3" name="TextBox 2">
            <a:extLst>
              <a:ext uri="{FF2B5EF4-FFF2-40B4-BE49-F238E27FC236}">
                <a16:creationId xmlns:a16="http://schemas.microsoft.com/office/drawing/2014/main" id="{2132F03C-BB2E-43BE-8A75-78277F26D9D7}"/>
              </a:ext>
            </a:extLst>
          </p:cNvPr>
          <p:cNvSpPr txBox="1"/>
          <p:nvPr/>
        </p:nvSpPr>
        <p:spPr>
          <a:xfrm>
            <a:off x="4540546" y="326738"/>
            <a:ext cx="2887842" cy="461665"/>
          </a:xfrm>
          <a:prstGeom prst="rect">
            <a:avLst/>
          </a:prstGeom>
          <a:noFill/>
        </p:spPr>
        <p:txBody>
          <a:bodyPr wrap="none" rtlCol="0">
            <a:spAutoFit/>
          </a:bodyPr>
          <a:lstStyle/>
          <a:p>
            <a:r>
              <a:rPr lang="ru-RU" sz="2400" dirty="0"/>
              <a:t>Уравнения Кирхгофа</a:t>
            </a:r>
          </a:p>
        </p:txBody>
      </p:sp>
      <p:cxnSp>
        <p:nvCxnSpPr>
          <p:cNvPr id="5" name="Прямая со стрелкой 4">
            <a:extLst>
              <a:ext uri="{FF2B5EF4-FFF2-40B4-BE49-F238E27FC236}">
                <a16:creationId xmlns:a16="http://schemas.microsoft.com/office/drawing/2014/main" id="{FE7655B5-EE94-433F-82B5-D5D0BDD55BC4}"/>
              </a:ext>
            </a:extLst>
          </p:cNvPr>
          <p:cNvCxnSpPr>
            <a:cxnSpLocks/>
          </p:cNvCxnSpPr>
          <p:nvPr/>
        </p:nvCxnSpPr>
        <p:spPr>
          <a:xfrm flipH="1">
            <a:off x="4119613" y="875030"/>
            <a:ext cx="1267957" cy="70299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Прямая со стрелкой 7">
            <a:extLst>
              <a:ext uri="{FF2B5EF4-FFF2-40B4-BE49-F238E27FC236}">
                <a16:creationId xmlns:a16="http://schemas.microsoft.com/office/drawing/2014/main" id="{50BB37FE-FB28-424C-9427-8388EF8F262F}"/>
              </a:ext>
            </a:extLst>
          </p:cNvPr>
          <p:cNvCxnSpPr>
            <a:cxnSpLocks/>
          </p:cNvCxnSpPr>
          <p:nvPr/>
        </p:nvCxnSpPr>
        <p:spPr>
          <a:xfrm>
            <a:off x="6612556" y="875030"/>
            <a:ext cx="1222408" cy="70299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FB7E93-FFED-4A7D-BE44-99A6D96FC779}"/>
                  </a:ext>
                </a:extLst>
              </p:cNvPr>
              <p:cNvSpPr txBox="1"/>
              <p:nvPr/>
            </p:nvSpPr>
            <p:spPr>
              <a:xfrm>
                <a:off x="3485552" y="802667"/>
                <a:ext cx="126803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oMath>
                  </m:oMathPara>
                </a14:m>
                <a:endParaRPr lang="ru-RU" sz="2400" dirty="0"/>
              </a:p>
            </p:txBody>
          </p:sp>
        </mc:Choice>
        <mc:Fallback xmlns="">
          <p:sp>
            <p:nvSpPr>
              <p:cNvPr id="12" name="TextBox 11">
                <a:extLst>
                  <a:ext uri="{FF2B5EF4-FFF2-40B4-BE49-F238E27FC236}">
                    <a16:creationId xmlns:a16="http://schemas.microsoft.com/office/drawing/2014/main" id="{62FB7E93-FFED-4A7D-BE44-99A6D96FC779}"/>
                  </a:ext>
                </a:extLst>
              </p:cNvPr>
              <p:cNvSpPr txBox="1">
                <a:spLocks noRot="1" noChangeAspect="1" noMove="1" noResize="1" noEditPoints="1" noAdjustHandles="1" noChangeArrowheads="1" noChangeShapeType="1" noTextEdit="1"/>
              </p:cNvSpPr>
              <p:nvPr/>
            </p:nvSpPr>
            <p:spPr>
              <a:xfrm>
                <a:off x="3485552" y="802667"/>
                <a:ext cx="1268039" cy="461665"/>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41737C-A21E-4ABF-9546-8944B7DAF187}"/>
                  </a:ext>
                </a:extLst>
              </p:cNvPr>
              <p:cNvSpPr txBox="1"/>
              <p:nvPr/>
            </p:nvSpPr>
            <p:spPr>
              <a:xfrm>
                <a:off x="7223760" y="802667"/>
                <a:ext cx="829073" cy="461665"/>
              </a:xfrm>
              <a:prstGeom prst="rect">
                <a:avLst/>
              </a:prstGeom>
              <a:noFill/>
            </p:spPr>
            <p:txBody>
              <a:bodyPr wrap="none" rtlCol="0">
                <a:spAutoFit/>
              </a:bodyPr>
              <a:lstStyle/>
              <a:p>
                <a14:m>
                  <m:oMath xmlns:m="http://schemas.openxmlformats.org/officeDocument/2006/math">
                    <m:r>
                      <a:rPr lang="en-US" sz="2400" b="0" i="1" smtClean="0">
                        <a:latin typeface="Cambria Math" panose="02040503050406030204" pitchFamily="18" charset="0"/>
                      </a:rPr>
                      <m:t>𝑡</m:t>
                    </m:r>
                    <m:r>
                      <a:rPr lang="en-US" sz="2400" b="0" i="1" smtClean="0">
                        <a:latin typeface="Cambria Math" panose="02040503050406030204" pitchFamily="18" charset="0"/>
                      </a:rPr>
                      <m:t>≪</m:t>
                    </m:r>
                  </m:oMath>
                </a14:m>
                <a:r>
                  <a:rPr lang="en-US" sz="2400" dirty="0"/>
                  <a:t>1</a:t>
                </a:r>
                <a:endParaRPr lang="ru-RU" sz="2400" dirty="0"/>
              </a:p>
            </p:txBody>
          </p:sp>
        </mc:Choice>
        <mc:Fallback xmlns="">
          <p:sp>
            <p:nvSpPr>
              <p:cNvPr id="13" name="TextBox 12">
                <a:extLst>
                  <a:ext uri="{FF2B5EF4-FFF2-40B4-BE49-F238E27FC236}">
                    <a16:creationId xmlns:a16="http://schemas.microsoft.com/office/drawing/2014/main" id="{7C41737C-A21E-4ABF-9546-8944B7DAF187}"/>
                  </a:ext>
                </a:extLst>
              </p:cNvPr>
              <p:cNvSpPr txBox="1">
                <a:spLocks noRot="1" noChangeAspect="1" noMove="1" noResize="1" noEditPoints="1" noAdjustHandles="1" noChangeArrowheads="1" noChangeShapeType="1" noTextEdit="1"/>
              </p:cNvSpPr>
              <p:nvPr/>
            </p:nvSpPr>
            <p:spPr>
              <a:xfrm>
                <a:off x="7223760" y="802667"/>
                <a:ext cx="829073" cy="461665"/>
              </a:xfrm>
              <a:prstGeom prst="rect">
                <a:avLst/>
              </a:prstGeom>
              <a:blipFill>
                <a:blip r:embed="rId5"/>
                <a:stretch>
                  <a:fillRect t="-10667" r="-9559" b="-30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Прямоугольник 14">
                <a:extLst>
                  <a:ext uri="{FF2B5EF4-FFF2-40B4-BE49-F238E27FC236}">
                    <a16:creationId xmlns:a16="http://schemas.microsoft.com/office/drawing/2014/main" id="{EC99C920-FEAD-4EFB-8246-98CA64AA58CF}"/>
                  </a:ext>
                </a:extLst>
              </p:cNvPr>
              <p:cNvSpPr/>
              <p:nvPr/>
            </p:nvSpPr>
            <p:spPr>
              <a:xfrm>
                <a:off x="3180851" y="1664649"/>
                <a:ext cx="196566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𝛼</m:t>
                          </m:r>
                        </m:e>
                      </m:acc>
                      <m:r>
                        <a:rPr lang="en-US" sz="2400" b="0" i="1" smtClean="0">
                          <a:latin typeface="Cambria Math" panose="02040503050406030204" pitchFamily="18" charset="0"/>
                        </a:rPr>
                        <m:t>=</m:t>
                      </m:r>
                      <m:r>
                        <a:rPr lang="en-US" sz="2400" b="0" i="1" smtClean="0">
                          <a:latin typeface="Cambria Math" panose="02040503050406030204" pitchFamily="18" charset="0"/>
                        </a:rPr>
                        <m:t>𝑐</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2</m:t>
                          </m:r>
                        </m:sup>
                      </m:sSup>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r>
                            <a:rPr lang="en-US" sz="2400" b="0" i="1" smtClean="0">
                              <a:latin typeface="Cambria Math" panose="02040503050406030204" pitchFamily="18" charset="0"/>
                            </a:rPr>
                            <m:t>𝛼</m:t>
                          </m:r>
                        </m:e>
                      </m:func>
                    </m:oMath>
                  </m:oMathPara>
                </a14:m>
                <a:endParaRPr lang="ru-RU" sz="2400" dirty="0"/>
              </a:p>
            </p:txBody>
          </p:sp>
        </mc:Choice>
        <mc:Fallback xmlns="">
          <p:sp>
            <p:nvSpPr>
              <p:cNvPr id="15" name="Прямоугольник 14">
                <a:extLst>
                  <a:ext uri="{FF2B5EF4-FFF2-40B4-BE49-F238E27FC236}">
                    <a16:creationId xmlns:a16="http://schemas.microsoft.com/office/drawing/2014/main" id="{EC99C920-FEAD-4EFB-8246-98CA64AA58CF}"/>
                  </a:ext>
                </a:extLst>
              </p:cNvPr>
              <p:cNvSpPr>
                <a:spLocks noRot="1" noChangeAspect="1" noMove="1" noResize="1" noEditPoints="1" noAdjustHandles="1" noChangeArrowheads="1" noChangeShapeType="1" noTextEdit="1"/>
              </p:cNvSpPr>
              <p:nvPr/>
            </p:nvSpPr>
            <p:spPr>
              <a:xfrm>
                <a:off x="3180851" y="1664649"/>
                <a:ext cx="1965666" cy="461665"/>
              </a:xfrm>
              <a:prstGeom prst="rect">
                <a:avLst/>
              </a:prstGeom>
              <a:blipFill>
                <a:blip r:embed="rId6"/>
                <a:stretch>
                  <a:fillRect/>
                </a:stretch>
              </a:blipFill>
            </p:spPr>
            <p:txBody>
              <a:bodyPr/>
              <a:lstStyle/>
              <a:p>
                <a:r>
                  <a:rPr lang="ru-RU">
                    <a:noFill/>
                  </a:rPr>
                  <a:t> </a:t>
                </a:r>
              </a:p>
            </p:txBody>
          </p:sp>
        </mc:Fallback>
      </mc:AlternateContent>
      <p:sp>
        <p:nvSpPr>
          <p:cNvPr id="16" name="Прямоугольник 15">
            <a:extLst>
              <a:ext uri="{FF2B5EF4-FFF2-40B4-BE49-F238E27FC236}">
                <a16:creationId xmlns:a16="http://schemas.microsoft.com/office/drawing/2014/main" id="{871B37B8-DCD0-4827-BDE1-E89C6C32121C}"/>
              </a:ext>
            </a:extLst>
          </p:cNvPr>
          <p:cNvSpPr/>
          <p:nvPr/>
        </p:nvSpPr>
        <p:spPr>
          <a:xfrm>
            <a:off x="516556" y="2212941"/>
            <a:ext cx="6096000" cy="738664"/>
          </a:xfrm>
          <a:prstGeom prst="rect">
            <a:avLst/>
          </a:prstGeom>
        </p:spPr>
        <p:txBody>
          <a:bodyPr>
            <a:spAutoFit/>
          </a:bodyPr>
          <a:lstStyle/>
          <a:p>
            <a:r>
              <a:rPr lang="en-US" sz="1400" dirty="0">
                <a:latin typeface="SFRM1095"/>
              </a:rPr>
              <a:t>[1] </a:t>
            </a:r>
            <a:r>
              <a:rPr lang="ru-RU" sz="1400" i="1" dirty="0">
                <a:latin typeface="SFRM1095"/>
              </a:rPr>
              <a:t>Козлов В.В. </a:t>
            </a:r>
            <a:r>
              <a:rPr lang="ru-RU" sz="1400" dirty="0">
                <a:latin typeface="SFRM1095"/>
              </a:rPr>
              <a:t>О положительных интегралах динамических систем с полутора степенями свободы //</a:t>
            </a:r>
          </a:p>
          <a:p>
            <a:r>
              <a:rPr lang="ru-RU" sz="1400" dirty="0" err="1">
                <a:latin typeface="SFRM1095"/>
              </a:rPr>
              <a:t>Матем</a:t>
            </a:r>
            <a:r>
              <a:rPr lang="ru-RU" sz="1400" dirty="0">
                <a:latin typeface="SFRM1095"/>
              </a:rPr>
              <a:t>. заметки, 1989. Т. 45. № 4. С. 46–52.</a:t>
            </a:r>
            <a:endParaRPr lang="ru-RU" sz="1400" dirty="0"/>
          </a:p>
        </p:txBody>
      </p:sp>
      <p:sp>
        <p:nvSpPr>
          <p:cNvPr id="18" name="Прямоугольник 17">
            <a:extLst>
              <a:ext uri="{FF2B5EF4-FFF2-40B4-BE49-F238E27FC236}">
                <a16:creationId xmlns:a16="http://schemas.microsoft.com/office/drawing/2014/main" id="{04C03717-6488-41FD-88C6-D84DA38AD5A1}"/>
              </a:ext>
            </a:extLst>
          </p:cNvPr>
          <p:cNvSpPr/>
          <p:nvPr/>
        </p:nvSpPr>
        <p:spPr>
          <a:xfrm>
            <a:off x="516556" y="3130565"/>
            <a:ext cx="5305865" cy="738664"/>
          </a:xfrm>
          <a:prstGeom prst="rect">
            <a:avLst/>
          </a:prstGeom>
        </p:spPr>
        <p:txBody>
          <a:bodyPr wrap="square">
            <a:spAutoFit/>
          </a:bodyPr>
          <a:lstStyle/>
          <a:p>
            <a:r>
              <a:rPr lang="en-US" sz="1400" dirty="0">
                <a:latin typeface="SFRM1095"/>
              </a:rPr>
              <a:t>[2] </a:t>
            </a:r>
            <a:r>
              <a:rPr lang="ru-RU" sz="1400" i="1" dirty="0">
                <a:latin typeface="SFRM1095"/>
              </a:rPr>
              <a:t>Козлов В.В. </a:t>
            </a:r>
            <a:r>
              <a:rPr lang="ru-RU" sz="1400" dirty="0">
                <a:latin typeface="SFRM1095"/>
              </a:rPr>
              <a:t>О падении тяжелого твердого тела в идеальной жидкости // </a:t>
            </a:r>
            <a:r>
              <a:rPr lang="ru-RU" sz="1400" dirty="0" err="1">
                <a:latin typeface="SFRM1095"/>
              </a:rPr>
              <a:t>Изв</a:t>
            </a:r>
            <a:r>
              <a:rPr lang="ru-RU" sz="1400" dirty="0">
                <a:latin typeface="SFRM1095"/>
              </a:rPr>
              <a:t>. АН СССР. Механика</a:t>
            </a:r>
          </a:p>
          <a:p>
            <a:r>
              <a:rPr lang="ru-RU" sz="1400" dirty="0">
                <a:latin typeface="SFRM1095"/>
              </a:rPr>
              <a:t>твердого тела, 1989. № 5. С. 10–17.</a:t>
            </a:r>
            <a:endParaRPr lang="ru-RU" sz="1400" dirty="0"/>
          </a:p>
        </p:txBody>
      </p:sp>
      <p:pic>
        <p:nvPicPr>
          <p:cNvPr id="22" name="Рисунок 21">
            <a:extLst>
              <a:ext uri="{FF2B5EF4-FFF2-40B4-BE49-F238E27FC236}">
                <a16:creationId xmlns:a16="http://schemas.microsoft.com/office/drawing/2014/main" id="{F55E4E4F-6BCA-4528-B604-6798675FFBF7}"/>
              </a:ext>
            </a:extLst>
          </p:cNvPr>
          <p:cNvPicPr>
            <a:picLocks noChangeAspect="1"/>
          </p:cNvPicPr>
          <p:nvPr/>
        </p:nvPicPr>
        <p:blipFill>
          <a:blip r:embed="rId7"/>
          <a:stretch>
            <a:fillRect/>
          </a:stretch>
        </p:blipFill>
        <p:spPr>
          <a:xfrm>
            <a:off x="7223760" y="2780022"/>
            <a:ext cx="3657248" cy="1909824"/>
          </a:xfrm>
          <a:prstGeom prst="rect">
            <a:avLst/>
          </a:prstGeom>
        </p:spPr>
      </p:pic>
      <p:sp>
        <p:nvSpPr>
          <p:cNvPr id="23" name="Прямоугольник 22">
            <a:extLst>
              <a:ext uri="{FF2B5EF4-FFF2-40B4-BE49-F238E27FC236}">
                <a16:creationId xmlns:a16="http://schemas.microsoft.com/office/drawing/2014/main" id="{52ED6810-BD3F-4578-8BD5-9E5E99513C5C}"/>
              </a:ext>
            </a:extLst>
          </p:cNvPr>
          <p:cNvSpPr/>
          <p:nvPr/>
        </p:nvSpPr>
        <p:spPr>
          <a:xfrm>
            <a:off x="6186347" y="2212941"/>
            <a:ext cx="6096000" cy="738664"/>
          </a:xfrm>
          <a:prstGeom prst="rect">
            <a:avLst/>
          </a:prstGeom>
        </p:spPr>
        <p:txBody>
          <a:bodyPr>
            <a:spAutoFit/>
          </a:bodyPr>
          <a:lstStyle/>
          <a:p>
            <a:r>
              <a:rPr lang="en-US" sz="1400" dirty="0">
                <a:latin typeface="SFRM1095"/>
              </a:rPr>
              <a:t>[3] </a:t>
            </a:r>
            <a:r>
              <a:rPr lang="ru-RU" sz="1400" i="1" dirty="0">
                <a:latin typeface="SFRM1095"/>
              </a:rPr>
              <a:t>Дерябин М.В., Козлов В.В. </a:t>
            </a:r>
            <a:r>
              <a:rPr lang="ru-RU" sz="1400" dirty="0">
                <a:latin typeface="SFRM1095"/>
              </a:rPr>
              <a:t>Об эффекте "выныривания" тяжёлого твёрдого тела в жидкости. // </a:t>
            </a:r>
            <a:r>
              <a:rPr lang="ru-RU" sz="1400" dirty="0" err="1">
                <a:latin typeface="SFRM1095"/>
              </a:rPr>
              <a:t>Изв</a:t>
            </a:r>
            <a:r>
              <a:rPr lang="ru-RU" sz="1400" dirty="0">
                <a:latin typeface="SFRM1095"/>
              </a:rPr>
              <a:t>.</a:t>
            </a:r>
          </a:p>
          <a:p>
            <a:r>
              <a:rPr lang="ru-RU" sz="1400" dirty="0">
                <a:latin typeface="SFRM1095"/>
              </a:rPr>
              <a:t>А.Н. Механика твёрдого тела. 2002. № 1. С. 68–74.</a:t>
            </a:r>
            <a:endParaRPr lang="ru-RU" sz="1400" dirty="0"/>
          </a:p>
        </p:txBody>
      </p:sp>
      <p:pic>
        <p:nvPicPr>
          <p:cNvPr id="6" name="Рисунок 5">
            <a:extLst>
              <a:ext uri="{FF2B5EF4-FFF2-40B4-BE49-F238E27FC236}">
                <a16:creationId xmlns:a16="http://schemas.microsoft.com/office/drawing/2014/main" id="{47D56C56-EDF1-4B8C-8E93-3BE1A062C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072" y="3022672"/>
            <a:ext cx="5500624" cy="3528702"/>
          </a:xfrm>
          <a:prstGeom prst="rect">
            <a:avLst/>
          </a:prstGeom>
        </p:spPr>
      </p:pic>
    </p:spTree>
    <p:extLst>
      <p:ext uri="{BB962C8B-B14F-4D97-AF65-F5344CB8AC3E}">
        <p14:creationId xmlns:p14="http://schemas.microsoft.com/office/powerpoint/2010/main" val="13022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83AA5C-A35D-4BAD-A4FA-963033E71C84}"/>
              </a:ext>
            </a:extLst>
          </p:cNvPr>
          <p:cNvSpPr>
            <a:spLocks noGrp="1"/>
          </p:cNvSpPr>
          <p:nvPr>
            <p:ph type="title"/>
          </p:nvPr>
        </p:nvSpPr>
        <p:spPr/>
        <p:txBody>
          <a:bodyPr/>
          <a:lstStyle/>
          <a:p>
            <a:r>
              <a:rPr lang="ru-RU" dirty="0"/>
              <a:t>Постановка задачи</a:t>
            </a:r>
          </a:p>
        </p:txBody>
      </p:sp>
      <p:pic>
        <p:nvPicPr>
          <p:cNvPr id="5" name="Объект 4">
            <a:extLst>
              <a:ext uri="{FF2B5EF4-FFF2-40B4-BE49-F238E27FC236}">
                <a16:creationId xmlns:a16="http://schemas.microsoft.com/office/drawing/2014/main" id="{02B3368C-06D0-48F8-B61B-D224916D0B31}"/>
              </a:ext>
            </a:extLst>
          </p:cNvPr>
          <p:cNvPicPr>
            <a:picLocks noGrp="1" noChangeAspect="1"/>
          </p:cNvPicPr>
          <p:nvPr>
            <p:ph idx="1"/>
          </p:nvPr>
        </p:nvPicPr>
        <p:blipFill>
          <a:blip r:embed="rId3"/>
          <a:stretch>
            <a:fillRect/>
          </a:stretch>
        </p:blipFill>
        <p:spPr>
          <a:xfrm>
            <a:off x="6532810" y="2151219"/>
            <a:ext cx="5659190" cy="3304827"/>
          </a:xfrm>
          <a:prstGeom prst="rect">
            <a:avLst/>
          </a:prstGeom>
        </p:spPr>
      </p:pic>
      <p:pic>
        <p:nvPicPr>
          <p:cNvPr id="4" name="Рисунок 3">
            <a:extLst>
              <a:ext uri="{FF2B5EF4-FFF2-40B4-BE49-F238E27FC236}">
                <a16:creationId xmlns:a16="http://schemas.microsoft.com/office/drawing/2014/main" id="{51D693D5-E1D0-45AF-A310-618B82AF3159}"/>
              </a:ext>
            </a:extLst>
          </p:cNvPr>
          <p:cNvPicPr>
            <a:picLocks noChangeAspect="1"/>
          </p:cNvPicPr>
          <p:nvPr/>
        </p:nvPicPr>
        <p:blipFill>
          <a:blip r:embed="rId4"/>
          <a:stretch>
            <a:fillRect/>
          </a:stretch>
        </p:blipFill>
        <p:spPr>
          <a:xfrm>
            <a:off x="173978" y="1316578"/>
            <a:ext cx="3530095" cy="3048033"/>
          </a:xfrm>
          <a:prstGeom prst="rect">
            <a:avLst/>
          </a:prstGeom>
        </p:spPr>
      </p:pic>
      <p:pic>
        <p:nvPicPr>
          <p:cNvPr id="6" name="Рисунок 5">
            <a:extLst>
              <a:ext uri="{FF2B5EF4-FFF2-40B4-BE49-F238E27FC236}">
                <a16:creationId xmlns:a16="http://schemas.microsoft.com/office/drawing/2014/main" id="{10A8C851-2815-4ACD-AD28-85D42201581B}"/>
              </a:ext>
            </a:extLst>
          </p:cNvPr>
          <p:cNvPicPr>
            <a:picLocks noChangeAspect="1"/>
          </p:cNvPicPr>
          <p:nvPr/>
        </p:nvPicPr>
        <p:blipFill>
          <a:blip r:embed="rId5"/>
          <a:stretch>
            <a:fillRect/>
          </a:stretch>
        </p:blipFill>
        <p:spPr>
          <a:xfrm>
            <a:off x="4387432" y="1513392"/>
            <a:ext cx="7630590" cy="552527"/>
          </a:xfrm>
          <a:prstGeom prst="rect">
            <a:avLst/>
          </a:prstGeom>
        </p:spPr>
      </p:pic>
      <p:pic>
        <p:nvPicPr>
          <p:cNvPr id="7" name="Рисунок 6">
            <a:extLst>
              <a:ext uri="{FF2B5EF4-FFF2-40B4-BE49-F238E27FC236}">
                <a16:creationId xmlns:a16="http://schemas.microsoft.com/office/drawing/2014/main" id="{8A97A3F4-B660-43DA-A8FD-EF025CED131E}"/>
              </a:ext>
            </a:extLst>
          </p:cNvPr>
          <p:cNvPicPr>
            <a:picLocks noChangeAspect="1"/>
          </p:cNvPicPr>
          <p:nvPr/>
        </p:nvPicPr>
        <p:blipFill>
          <a:blip r:embed="rId6"/>
          <a:stretch>
            <a:fillRect/>
          </a:stretch>
        </p:blipFill>
        <p:spPr>
          <a:xfrm>
            <a:off x="1238974" y="4001431"/>
            <a:ext cx="4420217" cy="1314633"/>
          </a:xfrm>
          <a:prstGeom prst="rect">
            <a:avLst/>
          </a:prstGeom>
        </p:spPr>
      </p:pic>
      <p:pic>
        <p:nvPicPr>
          <p:cNvPr id="8" name="Рисунок 7">
            <a:extLst>
              <a:ext uri="{FF2B5EF4-FFF2-40B4-BE49-F238E27FC236}">
                <a16:creationId xmlns:a16="http://schemas.microsoft.com/office/drawing/2014/main" id="{171D3778-EBBC-4ED0-B9B3-9F22022CDDBF}"/>
              </a:ext>
            </a:extLst>
          </p:cNvPr>
          <p:cNvPicPr>
            <a:picLocks noChangeAspect="1"/>
          </p:cNvPicPr>
          <p:nvPr/>
        </p:nvPicPr>
        <p:blipFill>
          <a:blip r:embed="rId7"/>
          <a:stretch>
            <a:fillRect/>
          </a:stretch>
        </p:blipFill>
        <p:spPr>
          <a:xfrm>
            <a:off x="1461670" y="5456046"/>
            <a:ext cx="3791479" cy="1200318"/>
          </a:xfrm>
          <a:prstGeom prst="rect">
            <a:avLst/>
          </a:prstGeom>
        </p:spPr>
      </p:pic>
    </p:spTree>
    <p:extLst>
      <p:ext uri="{BB962C8B-B14F-4D97-AF65-F5344CB8AC3E}">
        <p14:creationId xmlns:p14="http://schemas.microsoft.com/office/powerpoint/2010/main" val="397601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83AA5C-A35D-4BAD-A4FA-963033E71C84}"/>
              </a:ext>
            </a:extLst>
          </p:cNvPr>
          <p:cNvSpPr>
            <a:spLocks noGrp="1"/>
          </p:cNvSpPr>
          <p:nvPr>
            <p:ph type="title"/>
          </p:nvPr>
        </p:nvSpPr>
        <p:spPr/>
        <p:txBody>
          <a:bodyPr/>
          <a:lstStyle/>
          <a:p>
            <a:r>
              <a:rPr lang="ru-RU" dirty="0"/>
              <a:t>Уравнения движения</a:t>
            </a:r>
          </a:p>
        </p:txBody>
      </p:sp>
      <p:pic>
        <p:nvPicPr>
          <p:cNvPr id="10" name="Рисунок 9">
            <a:extLst>
              <a:ext uri="{FF2B5EF4-FFF2-40B4-BE49-F238E27FC236}">
                <a16:creationId xmlns:a16="http://schemas.microsoft.com/office/drawing/2014/main" id="{F29DF9F3-DBFB-4820-A132-07644CFAFF69}"/>
              </a:ext>
            </a:extLst>
          </p:cNvPr>
          <p:cNvPicPr>
            <a:picLocks noChangeAspect="1"/>
          </p:cNvPicPr>
          <p:nvPr/>
        </p:nvPicPr>
        <p:blipFill rotWithShape="1">
          <a:blip r:embed="rId3"/>
          <a:srcRect r="8156"/>
          <a:stretch/>
        </p:blipFill>
        <p:spPr>
          <a:xfrm>
            <a:off x="381009" y="1690688"/>
            <a:ext cx="11338923" cy="4064986"/>
          </a:xfrm>
          <a:prstGeom prst="rect">
            <a:avLst/>
          </a:prstGeom>
        </p:spPr>
      </p:pic>
      <p:pic>
        <p:nvPicPr>
          <p:cNvPr id="14" name="Рисунок 13">
            <a:extLst>
              <a:ext uri="{FF2B5EF4-FFF2-40B4-BE49-F238E27FC236}">
                <a16:creationId xmlns:a16="http://schemas.microsoft.com/office/drawing/2014/main" id="{D274D324-0C63-45D5-B6DD-52847E84F92E}"/>
              </a:ext>
            </a:extLst>
          </p:cNvPr>
          <p:cNvPicPr>
            <a:picLocks noChangeAspect="1"/>
          </p:cNvPicPr>
          <p:nvPr/>
        </p:nvPicPr>
        <p:blipFill>
          <a:blip r:embed="rId4"/>
          <a:stretch>
            <a:fillRect/>
          </a:stretch>
        </p:blipFill>
        <p:spPr>
          <a:xfrm>
            <a:off x="8035438" y="365125"/>
            <a:ext cx="3867560" cy="3766004"/>
          </a:xfrm>
          <a:prstGeom prst="rect">
            <a:avLst/>
          </a:prstGeom>
        </p:spPr>
      </p:pic>
    </p:spTree>
    <p:extLst>
      <p:ext uri="{BB962C8B-B14F-4D97-AF65-F5344CB8AC3E}">
        <p14:creationId xmlns:p14="http://schemas.microsoft.com/office/powerpoint/2010/main" val="87661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фигура 18">
            <a:extLst>
              <a:ext uri="{FF2B5EF4-FFF2-40B4-BE49-F238E27FC236}">
                <a16:creationId xmlns:a16="http://schemas.microsoft.com/office/drawing/2014/main" id="{608A9DEC-654A-40FD-A7E5-71AEA300127D}"/>
              </a:ext>
            </a:extLst>
          </p:cNvPr>
          <p:cNvSpPr/>
          <p:nvPr/>
        </p:nvSpPr>
        <p:spPr>
          <a:xfrm>
            <a:off x="10806113" y="4529138"/>
            <a:ext cx="263080" cy="1266825"/>
          </a:xfrm>
          <a:custGeom>
            <a:avLst/>
            <a:gdLst>
              <a:gd name="connsiteX0" fmla="*/ 252412 w 263080"/>
              <a:gd name="connsiteY0" fmla="*/ 1266825 h 1266825"/>
              <a:gd name="connsiteX1" fmla="*/ 233362 w 263080"/>
              <a:gd name="connsiteY1" fmla="*/ 423862 h 1266825"/>
              <a:gd name="connsiteX2" fmla="*/ 0 w 263080"/>
              <a:gd name="connsiteY2" fmla="*/ 0 h 1266825"/>
            </a:gdLst>
            <a:ahLst/>
            <a:cxnLst>
              <a:cxn ang="0">
                <a:pos x="connsiteX0" y="connsiteY0"/>
              </a:cxn>
              <a:cxn ang="0">
                <a:pos x="connsiteX1" y="connsiteY1"/>
              </a:cxn>
              <a:cxn ang="0">
                <a:pos x="connsiteX2" y="connsiteY2"/>
              </a:cxn>
            </a:cxnLst>
            <a:rect l="l" t="t" r="r" b="b"/>
            <a:pathLst>
              <a:path w="263080" h="1266825">
                <a:moveTo>
                  <a:pt x="252412" y="1266825"/>
                </a:moveTo>
                <a:cubicBezTo>
                  <a:pt x="263921" y="950912"/>
                  <a:pt x="275431" y="634999"/>
                  <a:pt x="233362" y="423862"/>
                </a:cubicBezTo>
                <a:cubicBezTo>
                  <a:pt x="191293" y="212724"/>
                  <a:pt x="95646" y="106362"/>
                  <a:pt x="0"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48520DD-3634-454C-AC65-0EFD1658B18C}"/>
              </a:ext>
            </a:extLst>
          </p:cNvPr>
          <p:cNvSpPr>
            <a:spLocks noGrp="1"/>
          </p:cNvSpPr>
          <p:nvPr>
            <p:ph type="title"/>
          </p:nvPr>
        </p:nvSpPr>
        <p:spPr/>
        <p:txBody>
          <a:bodyPr/>
          <a:lstStyle/>
          <a:p>
            <a:r>
              <a:rPr lang="ru-RU" dirty="0"/>
              <a:t>Анализ уравнений движения</a:t>
            </a:r>
          </a:p>
        </p:txBody>
      </p:sp>
      <p:pic>
        <p:nvPicPr>
          <p:cNvPr id="4" name="Рисунок 3">
            <a:extLst>
              <a:ext uri="{FF2B5EF4-FFF2-40B4-BE49-F238E27FC236}">
                <a16:creationId xmlns:a16="http://schemas.microsoft.com/office/drawing/2014/main" id="{37E9C818-8EA5-4CD7-866D-92C1CFBF0AE1}"/>
              </a:ext>
            </a:extLst>
          </p:cNvPr>
          <p:cNvPicPr>
            <a:picLocks noChangeAspect="1"/>
          </p:cNvPicPr>
          <p:nvPr/>
        </p:nvPicPr>
        <p:blipFill>
          <a:blip r:embed="rId3"/>
          <a:stretch>
            <a:fillRect/>
          </a:stretch>
        </p:blipFill>
        <p:spPr>
          <a:xfrm>
            <a:off x="3084829" y="1508730"/>
            <a:ext cx="9107171" cy="800212"/>
          </a:xfrm>
          <a:prstGeom prst="rect">
            <a:avLst/>
          </a:prstGeom>
        </p:spPr>
      </p:pic>
      <p:sp>
        <p:nvSpPr>
          <p:cNvPr id="5" name="TextBox 4">
            <a:extLst>
              <a:ext uri="{FF2B5EF4-FFF2-40B4-BE49-F238E27FC236}">
                <a16:creationId xmlns:a16="http://schemas.microsoft.com/office/drawing/2014/main" id="{6FCCB898-2D39-4FA8-A135-298D5FBB7E08}"/>
              </a:ext>
            </a:extLst>
          </p:cNvPr>
          <p:cNvSpPr txBox="1"/>
          <p:nvPr/>
        </p:nvSpPr>
        <p:spPr>
          <a:xfrm>
            <a:off x="535101" y="1518215"/>
            <a:ext cx="2513060" cy="369332"/>
          </a:xfrm>
          <a:prstGeom prst="rect">
            <a:avLst/>
          </a:prstGeom>
          <a:noFill/>
        </p:spPr>
        <p:txBody>
          <a:bodyPr wrap="none" rtlCol="0">
            <a:spAutoFit/>
          </a:bodyPr>
          <a:lstStyle/>
          <a:p>
            <a:r>
              <a:rPr lang="ru-RU" dirty="0"/>
              <a:t>Ищем решения в виде:</a:t>
            </a:r>
          </a:p>
        </p:txBody>
      </p:sp>
      <p:pic>
        <p:nvPicPr>
          <p:cNvPr id="6" name="Рисунок 5">
            <a:extLst>
              <a:ext uri="{FF2B5EF4-FFF2-40B4-BE49-F238E27FC236}">
                <a16:creationId xmlns:a16="http://schemas.microsoft.com/office/drawing/2014/main" id="{F161A44D-23CD-4828-BDD5-2BB2A39603D5}"/>
              </a:ext>
            </a:extLst>
          </p:cNvPr>
          <p:cNvPicPr>
            <a:picLocks noChangeAspect="1"/>
          </p:cNvPicPr>
          <p:nvPr/>
        </p:nvPicPr>
        <p:blipFill>
          <a:blip r:embed="rId4"/>
          <a:stretch>
            <a:fillRect/>
          </a:stretch>
        </p:blipFill>
        <p:spPr>
          <a:xfrm>
            <a:off x="1002976" y="3040637"/>
            <a:ext cx="8926171" cy="1105054"/>
          </a:xfrm>
          <a:prstGeom prst="rect">
            <a:avLst/>
          </a:prstGeom>
        </p:spPr>
      </p:pic>
      <p:sp>
        <p:nvSpPr>
          <p:cNvPr id="7" name="Стрелка: вниз 6">
            <a:extLst>
              <a:ext uri="{FF2B5EF4-FFF2-40B4-BE49-F238E27FC236}">
                <a16:creationId xmlns:a16="http://schemas.microsoft.com/office/drawing/2014/main" id="{827997D4-3300-453F-B254-3B8181B23C17}"/>
              </a:ext>
            </a:extLst>
          </p:cNvPr>
          <p:cNvSpPr/>
          <p:nvPr/>
        </p:nvSpPr>
        <p:spPr>
          <a:xfrm>
            <a:off x="5232514" y="2426215"/>
            <a:ext cx="467096" cy="55288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8" name="Рисунок 7">
            <a:extLst>
              <a:ext uri="{FF2B5EF4-FFF2-40B4-BE49-F238E27FC236}">
                <a16:creationId xmlns:a16="http://schemas.microsoft.com/office/drawing/2014/main" id="{033D95A2-C7E4-412F-A454-096A83BA74C1}"/>
              </a:ext>
            </a:extLst>
          </p:cNvPr>
          <p:cNvPicPr>
            <a:picLocks noChangeAspect="1"/>
          </p:cNvPicPr>
          <p:nvPr/>
        </p:nvPicPr>
        <p:blipFill rotWithShape="1">
          <a:blip r:embed="rId5"/>
          <a:srcRect t="54406"/>
          <a:stretch/>
        </p:blipFill>
        <p:spPr>
          <a:xfrm>
            <a:off x="0" y="4808249"/>
            <a:ext cx="5668166" cy="755756"/>
          </a:xfrm>
          <a:prstGeom prst="rect">
            <a:avLst/>
          </a:prstGeom>
        </p:spPr>
      </p:pic>
      <p:sp>
        <p:nvSpPr>
          <p:cNvPr id="9" name="Стрелка: вниз 8">
            <a:extLst>
              <a:ext uri="{FF2B5EF4-FFF2-40B4-BE49-F238E27FC236}">
                <a16:creationId xmlns:a16="http://schemas.microsoft.com/office/drawing/2014/main" id="{E55E6569-A644-41A6-B6FE-AF147582163A}"/>
              </a:ext>
            </a:extLst>
          </p:cNvPr>
          <p:cNvSpPr/>
          <p:nvPr/>
        </p:nvSpPr>
        <p:spPr>
          <a:xfrm>
            <a:off x="5232513" y="4329053"/>
            <a:ext cx="467096" cy="55288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10" name="Рисунок 9">
            <a:extLst>
              <a:ext uri="{FF2B5EF4-FFF2-40B4-BE49-F238E27FC236}">
                <a16:creationId xmlns:a16="http://schemas.microsoft.com/office/drawing/2014/main" id="{EA97DE9F-E06E-4C54-AD19-998BF8D04E65}"/>
              </a:ext>
            </a:extLst>
          </p:cNvPr>
          <p:cNvPicPr>
            <a:picLocks noChangeAspect="1"/>
          </p:cNvPicPr>
          <p:nvPr/>
        </p:nvPicPr>
        <p:blipFill>
          <a:blip r:embed="rId6"/>
          <a:stretch>
            <a:fillRect/>
          </a:stretch>
        </p:blipFill>
        <p:spPr>
          <a:xfrm>
            <a:off x="6870712" y="4676759"/>
            <a:ext cx="3200847" cy="857370"/>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596E9AF-B9F0-4C66-8564-0DA5452BAD13}"/>
                  </a:ext>
                </a:extLst>
              </p:cNvPr>
              <p:cNvSpPr txBox="1"/>
              <p:nvPr/>
            </p:nvSpPr>
            <p:spPr>
              <a:xfrm>
                <a:off x="2187910" y="5922762"/>
                <a:ext cx="7023398" cy="60760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i="1">
                                  <a:latin typeface="Cambria Math" panose="02040503050406030204" pitchFamily="18" charset="0"/>
                                </a:rPr>
                              </m:ctrlPr>
                            </m:dPr>
                            <m:e>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e>
                          </m:d>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i="1">
                                  <a:latin typeface="Cambria Math" panose="02040503050406030204" pitchFamily="18" charset="0"/>
                                </a:rPr>
                                <m:t>0</m:t>
                              </m:r>
                            </m:sub>
                            <m:sup>
                              <m:r>
                                <a:rPr lang="en-US" i="1">
                                  <a:latin typeface="Cambria Math" panose="02040503050406030204" pitchFamily="18" charset="0"/>
                                </a:rPr>
                                <m:t>3</m:t>
                              </m:r>
                            </m:sup>
                          </m:sSubSup>
                        </m:num>
                        <m:den>
                          <m:r>
                            <a:rPr lang="en-US" b="0" i="1" smtClean="0">
                              <a:latin typeface="Cambria Math" panose="02040503050406030204" pitchFamily="18" charset="0"/>
                            </a:rPr>
                            <m:t>24</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den>
                      </m:f>
                      <m:sSup>
                        <m:sSupPr>
                          <m:ctrlPr>
                            <a:rPr lang="pt-BR" i="1">
                              <a:latin typeface="Cambria Math" panose="02040503050406030204" pitchFamily="18" charset="0"/>
                            </a:rPr>
                          </m:ctrlPr>
                        </m:sSupPr>
                        <m:e>
                          <m:r>
                            <a:rPr lang="pt-BR" i="1">
                              <a:latin typeface="Cambria Math" panose="02040503050406030204" pitchFamily="18" charset="0"/>
                            </a:rPr>
                            <m:t>𝑡</m:t>
                          </m:r>
                        </m:e>
                        <m:sup>
                          <m:r>
                            <a:rPr lang="pt-BR" i="1">
                              <a:latin typeface="Cambria Math" panose="02040503050406030204" pitchFamily="18" charset="0"/>
                            </a:rPr>
                            <m:t>4</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num>
                        <m:den>
                          <m:r>
                            <a:rPr lang="en-US" b="0" i="1" smtClean="0">
                              <a:latin typeface="Cambria Math" panose="02040503050406030204" pitchFamily="18" charset="0"/>
                            </a:rPr>
                            <m:t>36 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6</m:t>
                          </m:r>
                        </m:sup>
                      </m:sSup>
                      <m:r>
                        <a:rPr lang="en-US" b="0" i="1" smtClean="0">
                          <a:latin typeface="Cambria Math" panose="02040503050406030204" pitchFamily="18" charset="0"/>
                        </a:rPr>
                        <m:t>+…</m:t>
                      </m:r>
                    </m:oMath>
                  </m:oMathPara>
                </a14:m>
                <a:endParaRPr lang="ru-RU" dirty="0"/>
              </a:p>
            </p:txBody>
          </p:sp>
        </mc:Choice>
        <mc:Fallback>
          <p:sp>
            <p:nvSpPr>
              <p:cNvPr id="3" name="TextBox 2">
                <a:extLst>
                  <a:ext uri="{FF2B5EF4-FFF2-40B4-BE49-F238E27FC236}">
                    <a16:creationId xmlns:a16="http://schemas.microsoft.com/office/drawing/2014/main" id="{3596E9AF-B9F0-4C66-8564-0DA5452BAD13}"/>
                  </a:ext>
                </a:extLst>
              </p:cNvPr>
              <p:cNvSpPr txBox="1">
                <a:spLocks noRot="1" noChangeAspect="1" noMove="1" noResize="1" noEditPoints="1" noAdjustHandles="1" noChangeArrowheads="1" noChangeShapeType="1" noTextEdit="1"/>
              </p:cNvSpPr>
              <p:nvPr/>
            </p:nvSpPr>
            <p:spPr>
              <a:xfrm>
                <a:off x="2187910" y="5922762"/>
                <a:ext cx="7023398" cy="607602"/>
              </a:xfrm>
              <a:prstGeom prst="rect">
                <a:avLst/>
              </a:prstGeom>
              <a:blipFill>
                <a:blip r:embed="rId7"/>
                <a:stretch>
                  <a:fillRect/>
                </a:stretch>
              </a:blipFill>
            </p:spPr>
            <p:txBody>
              <a:bodyPr/>
              <a:lstStyle/>
              <a:p>
                <a:r>
                  <a:rPr lang="ru-RU">
                    <a:noFill/>
                  </a:rPr>
                  <a:t> </a:t>
                </a:r>
              </a:p>
            </p:txBody>
          </p:sp>
        </mc:Fallback>
      </mc:AlternateContent>
      <p:sp>
        <p:nvSpPr>
          <p:cNvPr id="11" name="Овал 10">
            <a:extLst>
              <a:ext uri="{FF2B5EF4-FFF2-40B4-BE49-F238E27FC236}">
                <a16:creationId xmlns:a16="http://schemas.microsoft.com/office/drawing/2014/main" id="{08B3F8ED-0BA8-4A14-960E-45474CEFE296}"/>
              </a:ext>
            </a:extLst>
          </p:cNvPr>
          <p:cNvSpPr/>
          <p:nvPr/>
        </p:nvSpPr>
        <p:spPr>
          <a:xfrm>
            <a:off x="10655914" y="5799909"/>
            <a:ext cx="800212" cy="8002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dirty="0"/>
          </a:p>
        </p:txBody>
      </p:sp>
      <p:sp>
        <p:nvSpPr>
          <p:cNvPr id="13" name="Дуга 12">
            <a:extLst>
              <a:ext uri="{FF2B5EF4-FFF2-40B4-BE49-F238E27FC236}">
                <a16:creationId xmlns:a16="http://schemas.microsoft.com/office/drawing/2014/main" id="{16A83A82-17F2-4C99-8B54-DAF991EF4A4F}"/>
              </a:ext>
            </a:extLst>
          </p:cNvPr>
          <p:cNvSpPr/>
          <p:nvPr/>
        </p:nvSpPr>
        <p:spPr>
          <a:xfrm flipH="1">
            <a:off x="10822657" y="5992592"/>
            <a:ext cx="466725" cy="519711"/>
          </a:xfrm>
          <a:prstGeom prst="arc">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a:p>
        </p:txBody>
      </p:sp>
      <p:cxnSp>
        <p:nvCxnSpPr>
          <p:cNvPr id="15" name="Прямая со стрелкой 14">
            <a:extLst>
              <a:ext uri="{FF2B5EF4-FFF2-40B4-BE49-F238E27FC236}">
                <a16:creationId xmlns:a16="http://schemas.microsoft.com/office/drawing/2014/main" id="{728E681F-201A-4F51-A322-14DECF649679}"/>
              </a:ext>
            </a:extLst>
          </p:cNvPr>
          <p:cNvCxnSpPr>
            <a:cxnSpLocks/>
            <a:stCxn id="11" idx="0"/>
          </p:cNvCxnSpPr>
          <p:nvPr/>
        </p:nvCxnSpPr>
        <p:spPr>
          <a:xfrm flipV="1">
            <a:off x="11056020" y="5405439"/>
            <a:ext cx="0" cy="394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Полилиния: фигура 19">
            <a:extLst>
              <a:ext uri="{FF2B5EF4-FFF2-40B4-BE49-F238E27FC236}">
                <a16:creationId xmlns:a16="http://schemas.microsoft.com/office/drawing/2014/main" id="{8F4BAD72-F0F3-4D0D-A735-7A49CCB57871}"/>
              </a:ext>
            </a:extLst>
          </p:cNvPr>
          <p:cNvSpPr/>
          <p:nvPr/>
        </p:nvSpPr>
        <p:spPr>
          <a:xfrm>
            <a:off x="10586353" y="2862263"/>
            <a:ext cx="1057960" cy="1666875"/>
          </a:xfrm>
          <a:custGeom>
            <a:avLst/>
            <a:gdLst>
              <a:gd name="connsiteX0" fmla="*/ 201293 w 796606"/>
              <a:gd name="connsiteY0" fmla="*/ 1228725 h 1228725"/>
              <a:gd name="connsiteX1" fmla="*/ 20318 w 796606"/>
              <a:gd name="connsiteY1" fmla="*/ 990600 h 1228725"/>
              <a:gd name="connsiteX2" fmla="*/ 91756 w 796606"/>
              <a:gd name="connsiteY2" fmla="*/ 442912 h 1228725"/>
              <a:gd name="connsiteX3" fmla="*/ 796606 w 796606"/>
              <a:gd name="connsiteY3" fmla="*/ 0 h 1228725"/>
              <a:gd name="connsiteX0" fmla="*/ 184178 w 779491"/>
              <a:gd name="connsiteY0" fmla="*/ 1228725 h 1228725"/>
              <a:gd name="connsiteX1" fmla="*/ 3203 w 779491"/>
              <a:gd name="connsiteY1" fmla="*/ 990600 h 1228725"/>
              <a:gd name="connsiteX2" fmla="*/ 127029 w 779491"/>
              <a:gd name="connsiteY2" fmla="*/ 228600 h 1228725"/>
              <a:gd name="connsiteX3" fmla="*/ 779491 w 779491"/>
              <a:gd name="connsiteY3" fmla="*/ 0 h 1228725"/>
              <a:gd name="connsiteX0" fmla="*/ 215720 w 811033"/>
              <a:gd name="connsiteY0" fmla="*/ 1228725 h 1228725"/>
              <a:gd name="connsiteX1" fmla="*/ 1408 w 811033"/>
              <a:gd name="connsiteY1" fmla="*/ 790575 h 1228725"/>
              <a:gd name="connsiteX2" fmla="*/ 158571 w 811033"/>
              <a:gd name="connsiteY2" fmla="*/ 228600 h 1228725"/>
              <a:gd name="connsiteX3" fmla="*/ 811033 w 811033"/>
              <a:gd name="connsiteY3" fmla="*/ 0 h 1228725"/>
              <a:gd name="connsiteX0" fmla="*/ 214484 w 809797"/>
              <a:gd name="connsiteY0" fmla="*/ 1228725 h 1228725"/>
              <a:gd name="connsiteX1" fmla="*/ 172 w 809797"/>
              <a:gd name="connsiteY1" fmla="*/ 790575 h 1228725"/>
              <a:gd name="connsiteX2" fmla="*/ 190672 w 809797"/>
              <a:gd name="connsiteY2" fmla="*/ 100013 h 1228725"/>
              <a:gd name="connsiteX3" fmla="*/ 809797 w 809797"/>
              <a:gd name="connsiteY3" fmla="*/ 0 h 1228725"/>
              <a:gd name="connsiteX0" fmla="*/ 214484 w 1057447"/>
              <a:gd name="connsiteY0" fmla="*/ 1666875 h 1666875"/>
              <a:gd name="connsiteX1" fmla="*/ 172 w 1057447"/>
              <a:gd name="connsiteY1" fmla="*/ 1228725 h 1666875"/>
              <a:gd name="connsiteX2" fmla="*/ 190672 w 1057447"/>
              <a:gd name="connsiteY2" fmla="*/ 538163 h 1666875"/>
              <a:gd name="connsiteX3" fmla="*/ 1057447 w 1057447"/>
              <a:gd name="connsiteY3" fmla="*/ 0 h 1666875"/>
              <a:gd name="connsiteX0" fmla="*/ 214484 w 1057447"/>
              <a:gd name="connsiteY0" fmla="*/ 1666875 h 1666875"/>
              <a:gd name="connsiteX1" fmla="*/ 172 w 1057447"/>
              <a:gd name="connsiteY1" fmla="*/ 1228725 h 1666875"/>
              <a:gd name="connsiteX2" fmla="*/ 190672 w 1057447"/>
              <a:gd name="connsiteY2" fmla="*/ 538163 h 1666875"/>
              <a:gd name="connsiteX3" fmla="*/ 1057447 w 1057447"/>
              <a:gd name="connsiteY3" fmla="*/ 0 h 1666875"/>
              <a:gd name="connsiteX0" fmla="*/ 214766 w 1057729"/>
              <a:gd name="connsiteY0" fmla="*/ 1666875 h 1666875"/>
              <a:gd name="connsiteX1" fmla="*/ 454 w 1057729"/>
              <a:gd name="connsiteY1" fmla="*/ 1228725 h 1666875"/>
              <a:gd name="connsiteX2" fmla="*/ 271917 w 1057729"/>
              <a:gd name="connsiteY2" fmla="*/ 428626 h 1666875"/>
              <a:gd name="connsiteX3" fmla="*/ 1057729 w 1057729"/>
              <a:gd name="connsiteY3" fmla="*/ 0 h 1666875"/>
              <a:gd name="connsiteX0" fmla="*/ 214766 w 1057729"/>
              <a:gd name="connsiteY0" fmla="*/ 1666875 h 1666875"/>
              <a:gd name="connsiteX1" fmla="*/ 454 w 1057729"/>
              <a:gd name="connsiteY1" fmla="*/ 1228725 h 1666875"/>
              <a:gd name="connsiteX2" fmla="*/ 271917 w 1057729"/>
              <a:gd name="connsiteY2" fmla="*/ 428626 h 1666875"/>
              <a:gd name="connsiteX3" fmla="*/ 1057729 w 1057729"/>
              <a:gd name="connsiteY3" fmla="*/ 0 h 1666875"/>
              <a:gd name="connsiteX0" fmla="*/ 214997 w 1057960"/>
              <a:gd name="connsiteY0" fmla="*/ 1666875 h 1666875"/>
              <a:gd name="connsiteX1" fmla="*/ 685 w 1057960"/>
              <a:gd name="connsiteY1" fmla="*/ 1228725 h 1666875"/>
              <a:gd name="connsiteX2" fmla="*/ 272148 w 1057960"/>
              <a:gd name="connsiteY2" fmla="*/ 428626 h 1666875"/>
              <a:gd name="connsiteX3" fmla="*/ 1057960 w 1057960"/>
              <a:gd name="connsiteY3" fmla="*/ 0 h 1666875"/>
            </a:gdLst>
            <a:ahLst/>
            <a:cxnLst>
              <a:cxn ang="0">
                <a:pos x="connsiteX0" y="connsiteY0"/>
              </a:cxn>
              <a:cxn ang="0">
                <a:pos x="connsiteX1" y="connsiteY1"/>
              </a:cxn>
              <a:cxn ang="0">
                <a:pos x="connsiteX2" y="connsiteY2"/>
              </a:cxn>
              <a:cxn ang="0">
                <a:pos x="connsiteX3" y="connsiteY3"/>
              </a:cxn>
            </a:cxnLst>
            <a:rect l="l" t="t" r="r" b="b"/>
            <a:pathLst>
              <a:path w="1057960" h="1666875">
                <a:moveTo>
                  <a:pt x="214997" y="1666875"/>
                </a:moveTo>
                <a:cubicBezTo>
                  <a:pt x="133637" y="1613297"/>
                  <a:pt x="10210" y="1501775"/>
                  <a:pt x="685" y="1228725"/>
                </a:cubicBezTo>
                <a:cubicBezTo>
                  <a:pt x="-8840" y="955675"/>
                  <a:pt x="80855" y="565151"/>
                  <a:pt x="272148" y="428626"/>
                </a:cubicBezTo>
                <a:cubicBezTo>
                  <a:pt x="401529" y="263526"/>
                  <a:pt x="755937" y="53181"/>
                  <a:pt x="105796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39071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13"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CEF3522C-8011-4958-8DA4-E52FEF052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2" y="2899092"/>
            <a:ext cx="3264415" cy="3892304"/>
          </a:xfrm>
          <a:prstGeom prst="rect">
            <a:avLst/>
          </a:prstGeom>
        </p:spPr>
      </p:pic>
      <p:sp>
        <p:nvSpPr>
          <p:cNvPr id="2" name="Заголовок 1">
            <a:extLst>
              <a:ext uri="{FF2B5EF4-FFF2-40B4-BE49-F238E27FC236}">
                <a16:creationId xmlns:a16="http://schemas.microsoft.com/office/drawing/2014/main" id="{C48520DD-3634-454C-AC65-0EFD1658B18C}"/>
              </a:ext>
            </a:extLst>
          </p:cNvPr>
          <p:cNvSpPr>
            <a:spLocks noGrp="1"/>
          </p:cNvSpPr>
          <p:nvPr>
            <p:ph type="title"/>
          </p:nvPr>
        </p:nvSpPr>
        <p:spPr/>
        <p:txBody>
          <a:bodyPr/>
          <a:lstStyle/>
          <a:p>
            <a:r>
              <a:rPr lang="ru-RU" dirty="0"/>
              <a:t>Численное моделирование движения диска</a:t>
            </a:r>
          </a:p>
        </p:txBody>
      </p:sp>
      <p:sp>
        <p:nvSpPr>
          <p:cNvPr id="5" name="TextBox 4">
            <a:extLst>
              <a:ext uri="{FF2B5EF4-FFF2-40B4-BE49-F238E27FC236}">
                <a16:creationId xmlns:a16="http://schemas.microsoft.com/office/drawing/2014/main" id="{6FCCB898-2D39-4FA8-A135-298D5FBB7E08}"/>
              </a:ext>
            </a:extLst>
          </p:cNvPr>
          <p:cNvSpPr txBox="1"/>
          <p:nvPr/>
        </p:nvSpPr>
        <p:spPr>
          <a:xfrm>
            <a:off x="570727" y="1690688"/>
            <a:ext cx="1984326" cy="369332"/>
          </a:xfrm>
          <a:prstGeom prst="rect">
            <a:avLst/>
          </a:prstGeom>
          <a:noFill/>
        </p:spPr>
        <p:txBody>
          <a:bodyPr wrap="none" rtlCol="0">
            <a:spAutoFit/>
          </a:bodyPr>
          <a:lstStyle/>
          <a:p>
            <a:r>
              <a:rPr lang="ru-RU" dirty="0"/>
              <a:t>Однородный диск</a:t>
            </a:r>
          </a:p>
        </p:txBody>
      </p:sp>
      <p:grpSp>
        <p:nvGrpSpPr>
          <p:cNvPr id="14" name="Группа 13">
            <a:extLst>
              <a:ext uri="{FF2B5EF4-FFF2-40B4-BE49-F238E27FC236}">
                <a16:creationId xmlns:a16="http://schemas.microsoft.com/office/drawing/2014/main" id="{EC87D69E-9A28-48D8-840C-F8FA67EF561A}"/>
              </a:ext>
            </a:extLst>
          </p:cNvPr>
          <p:cNvGrpSpPr/>
          <p:nvPr/>
        </p:nvGrpSpPr>
        <p:grpSpPr>
          <a:xfrm>
            <a:off x="838200" y="2090555"/>
            <a:ext cx="1334984" cy="659429"/>
            <a:chOff x="992580" y="2060020"/>
            <a:chExt cx="990600" cy="457550"/>
          </a:xfrm>
        </p:grpSpPr>
        <p:sp>
          <p:nvSpPr>
            <p:cNvPr id="11" name="Овал 10">
              <a:extLst>
                <a:ext uri="{FF2B5EF4-FFF2-40B4-BE49-F238E27FC236}">
                  <a16:creationId xmlns:a16="http://schemas.microsoft.com/office/drawing/2014/main" id="{70DE0291-E131-494C-99F8-8C59CFED332D}"/>
                </a:ext>
              </a:extLst>
            </p:cNvPr>
            <p:cNvSpPr/>
            <p:nvPr/>
          </p:nvSpPr>
          <p:spPr>
            <a:xfrm>
              <a:off x="992580" y="2090058"/>
              <a:ext cx="990600" cy="4275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3" name="Овал 2">
              <a:extLst>
                <a:ext uri="{FF2B5EF4-FFF2-40B4-BE49-F238E27FC236}">
                  <a16:creationId xmlns:a16="http://schemas.microsoft.com/office/drawing/2014/main" id="{03142B62-ABDE-42FB-A4C8-E8E37575BF81}"/>
                </a:ext>
              </a:extLst>
            </p:cNvPr>
            <p:cNvSpPr/>
            <p:nvPr/>
          </p:nvSpPr>
          <p:spPr>
            <a:xfrm>
              <a:off x="992580" y="2060020"/>
              <a:ext cx="990600" cy="4275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dirty="0"/>
            </a:p>
          </p:txBody>
        </p:sp>
      </p:grpSp>
      <p:cxnSp>
        <p:nvCxnSpPr>
          <p:cNvPr id="16" name="Прямая соединительная линия 15">
            <a:extLst>
              <a:ext uri="{FF2B5EF4-FFF2-40B4-BE49-F238E27FC236}">
                <a16:creationId xmlns:a16="http://schemas.microsoft.com/office/drawing/2014/main" id="{13FA8A3C-A470-4B7C-BCB6-CE2302CE4387}"/>
              </a:ext>
            </a:extLst>
          </p:cNvPr>
          <p:cNvCxnSpPr>
            <a:endCxn id="3" idx="7"/>
          </p:cNvCxnSpPr>
          <p:nvPr/>
        </p:nvCxnSpPr>
        <p:spPr>
          <a:xfrm flipV="1">
            <a:off x="1472540" y="2180786"/>
            <a:ext cx="505140" cy="2061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FD15F6-445C-4A70-91B6-31F3728AF1E7}"/>
              </a:ext>
            </a:extLst>
          </p:cNvPr>
          <p:cNvSpPr txBox="1"/>
          <p:nvPr/>
        </p:nvSpPr>
        <p:spPr>
          <a:xfrm rot="20198194">
            <a:off x="1275190" y="2241688"/>
            <a:ext cx="9925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
            </a:r>
            <a:r>
              <a:rPr lang="ru-RU" dirty="0">
                <a:latin typeface="Times New Roman" panose="02020603050405020304" pitchFamily="18" charset="0"/>
                <a:cs typeface="Times New Roman" panose="02020603050405020304" pitchFamily="18" charset="0"/>
              </a:rPr>
              <a:t>10 см</a:t>
            </a:r>
          </a:p>
        </p:txBody>
      </p:sp>
      <p:sp>
        <p:nvSpPr>
          <p:cNvPr id="18" name="TextBox 17">
            <a:extLst>
              <a:ext uri="{FF2B5EF4-FFF2-40B4-BE49-F238E27FC236}">
                <a16:creationId xmlns:a16="http://schemas.microsoft.com/office/drawing/2014/main" id="{20067C9F-3E7D-4441-8C70-A29E2C9CCBA0}"/>
              </a:ext>
            </a:extLst>
          </p:cNvPr>
          <p:cNvSpPr txBox="1"/>
          <p:nvPr/>
        </p:nvSpPr>
        <p:spPr>
          <a:xfrm>
            <a:off x="938813" y="2792689"/>
            <a:ext cx="9925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t>
            </a:r>
            <a:r>
              <a:rPr lang="ru-RU" dirty="0">
                <a:latin typeface="Times New Roman" panose="02020603050405020304" pitchFamily="18" charset="0"/>
                <a:cs typeface="Times New Roman" panose="02020603050405020304" pitchFamily="18" charset="0"/>
              </a:rPr>
              <a:t>100 г</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1F97E2F-EE38-4815-9C90-FCA632A604F9}"/>
                  </a:ext>
                </a:extLst>
              </p:cNvPr>
              <p:cNvSpPr txBox="1"/>
              <p:nvPr/>
            </p:nvSpPr>
            <p:spPr>
              <a:xfrm>
                <a:off x="2766369" y="1704248"/>
                <a:ext cx="1739130" cy="8897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cs typeface="Times New Roman" panose="02020603050405020304" pitchFamily="18" charset="0"/>
                            </a:rPr>
                          </m:ctrlPr>
                        </m:sSubPr>
                        <m:e>
                          <m:r>
                            <a:rPr lang="en-US" i="1" dirty="0" smtClean="0">
                              <a:latin typeface="Cambria Math" panose="02040503050406030204" pitchFamily="18" charset="0"/>
                              <a:cs typeface="Times New Roman" panose="02020603050405020304" pitchFamily="18" charset="0"/>
                            </a:rPr>
                            <m:t>𝑎</m:t>
                          </m:r>
                        </m:e>
                        <m:sub>
                          <m:r>
                            <a:rPr lang="en-US" i="1" dirty="0">
                              <a:latin typeface="Cambria Math" panose="02040503050406030204" pitchFamily="18" charset="0"/>
                              <a:cs typeface="Times New Roman" panose="02020603050405020304" pitchFamily="18" charset="0"/>
                            </a:rPr>
                            <m:t>1</m:t>
                          </m:r>
                        </m:sub>
                      </m:sSub>
                      <m:r>
                        <a:rPr lang="en-US" i="1" dirty="0" smtClean="0">
                          <a:latin typeface="Cambria Math" panose="02040503050406030204" pitchFamily="18" charset="0"/>
                          <a:cs typeface="Times New Roman" panose="02020603050405020304" pitchFamily="18" charset="0"/>
                        </a:rPr>
                        <m:t>=</m:t>
                      </m:r>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cs typeface="Times New Roman" panose="02020603050405020304" pitchFamily="18" charset="0"/>
                            </a:rPr>
                            <m:t>𝑎</m:t>
                          </m:r>
                        </m:e>
                        <m:sub>
                          <m:r>
                            <a:rPr lang="en-US" b="0" i="1" dirty="0" smtClean="0">
                              <a:latin typeface="Cambria Math" panose="02040503050406030204" pitchFamily="18" charset="0"/>
                              <a:cs typeface="Times New Roman" panose="02020603050405020304" pitchFamily="18" charset="0"/>
                            </a:rPr>
                            <m:t>2</m:t>
                          </m:r>
                        </m:sub>
                      </m:sSub>
                      <m:r>
                        <a:rPr lang="en-US" b="0" i="1" dirty="0" smtClean="0">
                          <a:latin typeface="Cambria Math" panose="02040503050406030204" pitchFamily="18" charset="0"/>
                          <a:cs typeface="Times New Roman" panose="02020603050405020304" pitchFamily="18" charset="0"/>
                        </a:rPr>
                        <m:t>=</m:t>
                      </m:r>
                      <m:r>
                        <a:rPr lang="en-US" b="0" i="1" dirty="0" smtClean="0">
                          <a:latin typeface="Cambria Math" panose="02040503050406030204" pitchFamily="18" charset="0"/>
                          <a:cs typeface="Times New Roman" panose="02020603050405020304" pitchFamily="18" charset="0"/>
                        </a:rPr>
                        <m:t>𝑚</m:t>
                      </m:r>
                    </m:oMath>
                  </m:oMathPara>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𝑎</m:t>
                          </m:r>
                        </m:e>
                        <m:sub>
                          <m:r>
                            <a:rPr lang="en-US" b="0" i="1" smtClean="0">
                              <a:latin typeface="Cambria Math" panose="02040503050406030204" pitchFamily="18" charset="0"/>
                              <a:cs typeface="Times New Roman" panose="02020603050405020304" pitchFamily="18" charset="0"/>
                            </a:rPr>
                            <m:t>3</m:t>
                          </m:r>
                        </m:sub>
                      </m:sSub>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𝑚</m:t>
                      </m:r>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8</m:t>
                          </m:r>
                        </m:num>
                        <m:den>
                          <m:r>
                            <a:rPr lang="en-US" b="0" i="1" smtClean="0">
                              <a:latin typeface="Cambria Math" panose="02040503050406030204" pitchFamily="18" charset="0"/>
                              <a:cs typeface="Times New Roman" panose="02020603050405020304" pitchFamily="18" charset="0"/>
                            </a:rPr>
                            <m:t>3</m:t>
                          </m:r>
                        </m:den>
                      </m:f>
                      <m:r>
                        <a:rPr lang="en-US" b="0" i="1" smtClean="0">
                          <a:latin typeface="Cambria Math" panose="02040503050406030204" pitchFamily="18" charset="0"/>
                          <a:cs typeface="Times New Roman" panose="02020603050405020304" pitchFamily="18" charset="0"/>
                        </a:rPr>
                        <m:t>𝜌</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𝑙</m:t>
                          </m:r>
                        </m:e>
                        <m:sup>
                          <m:r>
                            <a:rPr lang="en-US" b="0" i="1" smtClean="0">
                              <a:latin typeface="Cambria Math" panose="02040503050406030204" pitchFamily="18" charset="0"/>
                              <a:cs typeface="Times New Roman" panose="02020603050405020304" pitchFamily="18" charset="0"/>
                            </a:rPr>
                            <m:t>3</m:t>
                          </m:r>
                        </m:sup>
                      </m:sSup>
                    </m:oMath>
                  </m:oMathPara>
                </a14:m>
                <a:endParaRPr lang="ru-RU"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41F97E2F-EE38-4815-9C90-FCA632A604F9}"/>
                  </a:ext>
                </a:extLst>
              </p:cNvPr>
              <p:cNvSpPr txBox="1">
                <a:spLocks noRot="1" noChangeAspect="1" noMove="1" noResize="1" noEditPoints="1" noAdjustHandles="1" noChangeArrowheads="1" noChangeShapeType="1" noTextEdit="1"/>
              </p:cNvSpPr>
              <p:nvPr/>
            </p:nvSpPr>
            <p:spPr>
              <a:xfrm>
                <a:off x="2766369" y="1704248"/>
                <a:ext cx="1739130" cy="889731"/>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a:extLst>
                  <a:ext uri="{FF2B5EF4-FFF2-40B4-BE49-F238E27FC236}">
                    <a16:creationId xmlns:a16="http://schemas.microsoft.com/office/drawing/2014/main" id="{A9BCE194-B22D-4C4C-8F4A-5D41F79D8B6B}"/>
                  </a:ext>
                </a:extLst>
              </p:cNvPr>
              <p:cNvSpPr/>
              <p:nvPr/>
            </p:nvSpPr>
            <p:spPr>
              <a:xfrm>
                <a:off x="3048000" y="1722865"/>
                <a:ext cx="6096000" cy="120218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cs typeface="Times New Roman" panose="02020603050405020304" pitchFamily="18" charset="0"/>
                            </a:rPr>
                            <m:t>𝑏</m:t>
                          </m:r>
                        </m:e>
                        <m:sub>
                          <m:r>
                            <a:rPr lang="en-US" i="1" dirty="0">
                              <a:latin typeface="Cambria Math" panose="02040503050406030204" pitchFamily="18" charset="0"/>
                              <a:cs typeface="Times New Roman" panose="02020603050405020304" pitchFamily="18" charset="0"/>
                            </a:rPr>
                            <m:t>1</m:t>
                          </m:r>
                        </m:sub>
                      </m:sSub>
                      <m:r>
                        <a:rPr lang="en-US" i="1" dirty="0" smtClean="0">
                          <a:latin typeface="Cambria Math" panose="02040503050406030204" pitchFamily="18" charset="0"/>
                          <a:cs typeface="Times New Roman" panose="02020603050405020304" pitchFamily="18" charset="0"/>
                        </a:rPr>
                        <m:t>=</m:t>
                      </m:r>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cs typeface="Times New Roman" panose="02020603050405020304" pitchFamily="18" charset="0"/>
                            </a:rPr>
                            <m:t>𝑏</m:t>
                          </m:r>
                        </m:e>
                        <m:sub>
                          <m:r>
                            <a:rPr lang="en-US" b="0" i="1" dirty="0" smtClean="0">
                              <a:latin typeface="Cambria Math" panose="02040503050406030204" pitchFamily="18" charset="0"/>
                              <a:cs typeface="Times New Roman" panose="02020603050405020304" pitchFamily="18" charset="0"/>
                            </a:rPr>
                            <m:t>2</m:t>
                          </m:r>
                        </m:sub>
                      </m:sSub>
                      <m:r>
                        <a:rPr lang="en-US" b="0" i="1" dirty="0" smtClean="0">
                          <a:latin typeface="Cambria Math" panose="02040503050406030204" pitchFamily="18" charset="0"/>
                          <a:cs typeface="Times New Roman" panose="02020603050405020304" pitchFamily="18" charset="0"/>
                        </a:rPr>
                        <m:t>=</m:t>
                      </m:r>
                      <m:f>
                        <m:fPr>
                          <m:ctrlPr>
                            <a:rPr lang="en-US" b="0" i="1" dirty="0" smtClean="0">
                              <a:latin typeface="Cambria Math" panose="02040503050406030204" pitchFamily="18" charset="0"/>
                              <a:cs typeface="Times New Roman" panose="02020603050405020304" pitchFamily="18" charset="0"/>
                            </a:rPr>
                          </m:ctrlPr>
                        </m:fPr>
                        <m:num>
                          <m:r>
                            <a:rPr lang="en-US" b="0" i="1" dirty="0" smtClean="0">
                              <a:latin typeface="Cambria Math" panose="02040503050406030204" pitchFamily="18" charset="0"/>
                              <a:cs typeface="Times New Roman" panose="02020603050405020304" pitchFamily="18" charset="0"/>
                            </a:rPr>
                            <m:t>𝑚</m:t>
                          </m:r>
                          <m:sSup>
                            <m:sSupPr>
                              <m:ctrlPr>
                                <a:rPr lang="en-US" b="0" i="1" dirty="0" smtClean="0">
                                  <a:latin typeface="Cambria Math" panose="02040503050406030204" pitchFamily="18" charset="0"/>
                                  <a:cs typeface="Times New Roman" panose="02020603050405020304" pitchFamily="18" charset="0"/>
                                </a:rPr>
                              </m:ctrlPr>
                            </m:sSupPr>
                            <m:e>
                              <m:r>
                                <a:rPr lang="en-US" b="0" i="1" dirty="0" smtClean="0">
                                  <a:latin typeface="Cambria Math" panose="02040503050406030204" pitchFamily="18" charset="0"/>
                                  <a:cs typeface="Times New Roman" panose="02020603050405020304" pitchFamily="18" charset="0"/>
                                </a:rPr>
                                <m:t>𝑙</m:t>
                              </m:r>
                            </m:e>
                            <m:sup>
                              <m:r>
                                <a:rPr lang="en-US" b="0" i="1" dirty="0" smtClean="0">
                                  <a:latin typeface="Cambria Math" panose="02040503050406030204" pitchFamily="18" charset="0"/>
                                  <a:cs typeface="Times New Roman" panose="02020603050405020304" pitchFamily="18" charset="0"/>
                                </a:rPr>
                                <m:t>2</m:t>
                              </m:r>
                            </m:sup>
                          </m:sSup>
                        </m:num>
                        <m:den>
                          <m:r>
                            <a:rPr lang="en-US" b="0" i="1" dirty="0" smtClean="0">
                              <a:latin typeface="Cambria Math" panose="02040503050406030204" pitchFamily="18" charset="0"/>
                              <a:cs typeface="Times New Roman" panose="02020603050405020304" pitchFamily="18" charset="0"/>
                            </a:rPr>
                            <m:t>4</m:t>
                          </m:r>
                        </m:den>
                      </m:f>
                      <m:r>
                        <a:rPr lang="en-US" b="0" i="1" dirty="0" smtClean="0">
                          <a:latin typeface="Cambria Math" panose="02040503050406030204" pitchFamily="18" charset="0"/>
                          <a:cs typeface="Times New Roman" panose="02020603050405020304" pitchFamily="18" charset="0"/>
                        </a:rPr>
                        <m:t>+</m:t>
                      </m:r>
                      <m:f>
                        <m:fPr>
                          <m:ctrlPr>
                            <a:rPr lang="en-US" b="0" i="1" dirty="0" smtClean="0">
                              <a:latin typeface="Cambria Math" panose="02040503050406030204" pitchFamily="18" charset="0"/>
                              <a:cs typeface="Times New Roman" panose="02020603050405020304" pitchFamily="18" charset="0"/>
                            </a:rPr>
                          </m:ctrlPr>
                        </m:fPr>
                        <m:num>
                          <m:r>
                            <a:rPr lang="en-US" b="0" i="1" dirty="0" smtClean="0">
                              <a:latin typeface="Cambria Math" panose="02040503050406030204" pitchFamily="18" charset="0"/>
                              <a:cs typeface="Times New Roman" panose="02020603050405020304" pitchFamily="18" charset="0"/>
                            </a:rPr>
                            <m:t>16</m:t>
                          </m:r>
                        </m:num>
                        <m:den>
                          <m:r>
                            <a:rPr lang="en-US" b="0" i="1" dirty="0" smtClean="0">
                              <a:latin typeface="Cambria Math" panose="02040503050406030204" pitchFamily="18" charset="0"/>
                              <a:cs typeface="Times New Roman" panose="02020603050405020304" pitchFamily="18" charset="0"/>
                            </a:rPr>
                            <m:t>45</m:t>
                          </m:r>
                        </m:den>
                      </m:f>
                      <m:r>
                        <a:rPr lang="en-US" b="0" i="1" dirty="0" smtClean="0">
                          <a:latin typeface="Cambria Math" panose="02040503050406030204" pitchFamily="18" charset="0"/>
                          <a:cs typeface="Times New Roman" panose="02020603050405020304" pitchFamily="18" charset="0"/>
                        </a:rPr>
                        <m:t>𝑚</m:t>
                      </m:r>
                      <m:sSup>
                        <m:sSupPr>
                          <m:ctrlPr>
                            <a:rPr lang="en-US" b="0" i="1" dirty="0" smtClean="0">
                              <a:latin typeface="Cambria Math" panose="02040503050406030204" pitchFamily="18" charset="0"/>
                              <a:cs typeface="Times New Roman" panose="02020603050405020304" pitchFamily="18" charset="0"/>
                            </a:rPr>
                          </m:ctrlPr>
                        </m:sSupPr>
                        <m:e>
                          <m:r>
                            <a:rPr lang="en-US" b="0" i="1" dirty="0" smtClean="0">
                              <a:latin typeface="Cambria Math" panose="02040503050406030204" pitchFamily="18" charset="0"/>
                              <a:cs typeface="Times New Roman" panose="02020603050405020304" pitchFamily="18" charset="0"/>
                            </a:rPr>
                            <m:t>𝑙</m:t>
                          </m:r>
                        </m:e>
                        <m:sup>
                          <m:r>
                            <a:rPr lang="en-US" b="0" i="1" dirty="0" smtClean="0">
                              <a:latin typeface="Cambria Math" panose="02040503050406030204" pitchFamily="18" charset="0"/>
                              <a:cs typeface="Times New Roman" panose="02020603050405020304" pitchFamily="18" charset="0"/>
                            </a:rPr>
                            <m:t>5</m:t>
                          </m:r>
                        </m:sup>
                      </m:sSup>
                      <m:r>
                        <a:rPr lang="en-US" b="0" i="1" dirty="0" smtClean="0">
                          <a:latin typeface="Cambria Math" panose="02040503050406030204" pitchFamily="18" charset="0"/>
                          <a:cs typeface="Times New Roman" panose="02020603050405020304" pitchFamily="18" charset="0"/>
                        </a:rPr>
                        <m:t>,</m:t>
                      </m:r>
                    </m:oMath>
                  </m:oMathPara>
                </a14:m>
                <a:endParaRPr lang="en-US" b="0" i="1" dirty="0">
                  <a:latin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𝑏</m:t>
                          </m:r>
                        </m:e>
                        <m:sub>
                          <m:r>
                            <a:rPr lang="en-US" b="0" i="1" smtClean="0">
                              <a:latin typeface="Cambria Math" panose="02040503050406030204" pitchFamily="18" charset="0"/>
                              <a:cs typeface="Times New Roman" panose="02020603050405020304" pitchFamily="18" charset="0"/>
                            </a:rPr>
                            <m:t>3</m:t>
                          </m:r>
                        </m:sub>
                      </m:sSub>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𝑚</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𝑙</m:t>
                              </m:r>
                            </m:e>
                            <m:sup>
                              <m:r>
                                <a:rPr lang="en-US" b="0" i="1" smtClean="0">
                                  <a:latin typeface="Cambria Math" panose="02040503050406030204" pitchFamily="18" charset="0"/>
                                  <a:cs typeface="Times New Roman" panose="02020603050405020304" pitchFamily="18" charset="0"/>
                                </a:rPr>
                                <m:t>2</m:t>
                              </m:r>
                            </m:sup>
                          </m:sSup>
                        </m:num>
                        <m:den>
                          <m:r>
                            <a:rPr lang="en-US" b="0" i="1" smtClean="0">
                              <a:latin typeface="Cambria Math" panose="02040503050406030204" pitchFamily="18" charset="0"/>
                              <a:cs typeface="Times New Roman" panose="02020603050405020304" pitchFamily="18" charset="0"/>
                            </a:rPr>
                            <m:t>2</m:t>
                          </m:r>
                        </m:den>
                      </m:f>
                    </m:oMath>
                  </m:oMathPara>
                </a14:m>
                <a:endParaRPr lang="ru-RU" dirty="0">
                  <a:latin typeface="Times New Roman" panose="02020603050405020304" pitchFamily="18" charset="0"/>
                  <a:cs typeface="Times New Roman" panose="02020603050405020304" pitchFamily="18" charset="0"/>
                </a:endParaRPr>
              </a:p>
            </p:txBody>
          </p:sp>
        </mc:Choice>
        <mc:Fallback xmlns="">
          <p:sp>
            <p:nvSpPr>
              <p:cNvPr id="20" name="Прямоугольник 19">
                <a:extLst>
                  <a:ext uri="{FF2B5EF4-FFF2-40B4-BE49-F238E27FC236}">
                    <a16:creationId xmlns:a16="http://schemas.microsoft.com/office/drawing/2014/main" id="{A9BCE194-B22D-4C4C-8F4A-5D41F79D8B6B}"/>
                  </a:ext>
                </a:extLst>
              </p:cNvPr>
              <p:cNvSpPr>
                <a:spLocks noRot="1" noChangeAspect="1" noMove="1" noResize="1" noEditPoints="1" noAdjustHandles="1" noChangeArrowheads="1" noChangeShapeType="1" noTextEdit="1"/>
              </p:cNvSpPr>
              <p:nvPr/>
            </p:nvSpPr>
            <p:spPr>
              <a:xfrm>
                <a:off x="3048000" y="1722865"/>
                <a:ext cx="6096000" cy="1202189"/>
              </a:xfrm>
              <a:prstGeom prst="rect">
                <a:avLst/>
              </a:prstGeom>
              <a:blipFill>
                <a:blip r:embed="rId5"/>
                <a:stretch>
                  <a:fillRect/>
                </a:stretch>
              </a:blipFill>
            </p:spPr>
            <p:txBody>
              <a:bodyPr/>
              <a:lstStyle/>
              <a:p>
                <a:r>
                  <a:rPr lang="ru-RU">
                    <a:noFill/>
                  </a:rPr>
                  <a:t> </a:t>
                </a:r>
              </a:p>
            </p:txBody>
          </p:sp>
        </mc:Fallback>
      </mc:AlternateContent>
      <p:pic>
        <p:nvPicPr>
          <p:cNvPr id="30" name="Рисунок 29">
            <a:extLst>
              <a:ext uri="{FF2B5EF4-FFF2-40B4-BE49-F238E27FC236}">
                <a16:creationId xmlns:a16="http://schemas.microsoft.com/office/drawing/2014/main" id="{15346678-466A-4628-8AD6-6B54BB5F6634}"/>
              </a:ext>
            </a:extLst>
          </p:cNvPr>
          <p:cNvPicPr>
            <a:picLocks noChangeAspect="1"/>
          </p:cNvPicPr>
          <p:nvPr/>
        </p:nvPicPr>
        <p:blipFill rotWithShape="1">
          <a:blip r:embed="rId6">
            <a:extLst>
              <a:ext uri="{28A0092B-C50C-407E-A947-70E740481C1C}">
                <a14:useLocalDpi xmlns:a14="http://schemas.microsoft.com/office/drawing/2010/main" val="0"/>
              </a:ext>
            </a:extLst>
          </a:blip>
          <a:srcRect r="55089" b="-1953"/>
          <a:stretch/>
        </p:blipFill>
        <p:spPr>
          <a:xfrm>
            <a:off x="3765391" y="3550125"/>
            <a:ext cx="4266533" cy="2616199"/>
          </a:xfrm>
          <a:prstGeom prst="rect">
            <a:avLst/>
          </a:prstGeom>
        </p:spPr>
      </p:pic>
      <p:pic>
        <p:nvPicPr>
          <p:cNvPr id="31" name="Рисунок 30">
            <a:extLst>
              <a:ext uri="{FF2B5EF4-FFF2-40B4-BE49-F238E27FC236}">
                <a16:creationId xmlns:a16="http://schemas.microsoft.com/office/drawing/2014/main" id="{6506D2F5-99AF-4AB5-85B4-2D16D2A2F96C}"/>
              </a:ext>
            </a:extLst>
          </p:cNvPr>
          <p:cNvPicPr>
            <a:picLocks noChangeAspect="1"/>
          </p:cNvPicPr>
          <p:nvPr/>
        </p:nvPicPr>
        <p:blipFill rotWithShape="1">
          <a:blip r:embed="rId6">
            <a:extLst>
              <a:ext uri="{28A0092B-C50C-407E-A947-70E740481C1C}">
                <a14:useLocalDpi xmlns:a14="http://schemas.microsoft.com/office/drawing/2010/main" val="0"/>
              </a:ext>
            </a:extLst>
          </a:blip>
          <a:srcRect l="55275" t="-527" r="-2317" b="-406"/>
          <a:stretch/>
        </p:blipFill>
        <p:spPr>
          <a:xfrm>
            <a:off x="8031924" y="3608783"/>
            <a:ext cx="4160076" cy="2411018"/>
          </a:xfrm>
          <a:prstGeom prst="rect">
            <a:avLst/>
          </a:prstGeom>
        </p:spPr>
      </p:pic>
      <p:sp>
        <p:nvSpPr>
          <p:cNvPr id="32" name="Прямоугольник 31">
            <a:extLst>
              <a:ext uri="{FF2B5EF4-FFF2-40B4-BE49-F238E27FC236}">
                <a16:creationId xmlns:a16="http://schemas.microsoft.com/office/drawing/2014/main" id="{5DA785E8-E930-440F-A114-49941BC076A5}"/>
              </a:ext>
            </a:extLst>
          </p:cNvPr>
          <p:cNvSpPr/>
          <p:nvPr/>
        </p:nvSpPr>
        <p:spPr>
          <a:xfrm>
            <a:off x="8482341" y="1686921"/>
            <a:ext cx="3988067" cy="923330"/>
          </a:xfrm>
          <a:prstGeom prst="rect">
            <a:avLst/>
          </a:prstGeom>
        </p:spPr>
        <p:txBody>
          <a:bodyPr wrap="square">
            <a:spAutoFit/>
          </a:bodyPr>
          <a:lstStyle/>
          <a:p>
            <a:r>
              <a:rPr lang="en-US" dirty="0">
                <a:latin typeface="SFRM1095"/>
              </a:rPr>
              <a:t>[4] </a:t>
            </a:r>
            <a:r>
              <a:rPr lang="ru-RU" dirty="0" err="1">
                <a:latin typeface="SFRM1095"/>
              </a:rPr>
              <a:t>Ламб</a:t>
            </a:r>
            <a:r>
              <a:rPr lang="ru-RU" dirty="0">
                <a:latin typeface="SFRM1095"/>
              </a:rPr>
              <a:t> Г. Гидромеханика. — М.: </a:t>
            </a:r>
            <a:r>
              <a:rPr lang="ru-RU" dirty="0" err="1">
                <a:latin typeface="SFRM1095"/>
              </a:rPr>
              <a:t>Гостехиздат</a:t>
            </a:r>
            <a:r>
              <a:rPr lang="ru-RU" dirty="0">
                <a:latin typeface="SFRM1095"/>
              </a:rPr>
              <a:t>, 1947. — Т. 1. — С. 204–205.</a:t>
            </a:r>
            <a:endParaRPr lang="ru-RU" dirty="0"/>
          </a:p>
        </p:txBody>
      </p:sp>
    </p:spTree>
    <p:extLst>
      <p:ext uri="{BB962C8B-B14F-4D97-AF65-F5344CB8AC3E}">
        <p14:creationId xmlns:p14="http://schemas.microsoft.com/office/powerpoint/2010/main" val="196677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D92D69-6146-4974-A54B-60BA8577B3B3}"/>
              </a:ext>
            </a:extLst>
          </p:cNvPr>
          <p:cNvSpPr>
            <a:spLocks noGrp="1"/>
          </p:cNvSpPr>
          <p:nvPr>
            <p:ph type="title"/>
          </p:nvPr>
        </p:nvSpPr>
        <p:spPr>
          <a:xfrm>
            <a:off x="838200" y="2766218"/>
            <a:ext cx="10515600" cy="1325563"/>
          </a:xfrm>
        </p:spPr>
        <p:txBody>
          <a:bodyPr/>
          <a:lstStyle/>
          <a:p>
            <a:pPr algn="ctr"/>
            <a:r>
              <a:rPr lang="ru-RU" dirty="0"/>
              <a:t>Спасибо за внимание!</a:t>
            </a:r>
          </a:p>
        </p:txBody>
      </p:sp>
    </p:spTree>
    <p:extLst>
      <p:ext uri="{BB962C8B-B14F-4D97-AF65-F5344CB8AC3E}">
        <p14:creationId xmlns:p14="http://schemas.microsoft.com/office/powerpoint/2010/main" val="8993020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TotalTime>
  <Words>1876</Words>
  <Application>Microsoft Office PowerPoint</Application>
  <PresentationFormat>Широкоэкранный</PresentationFormat>
  <Paragraphs>119</Paragraphs>
  <Slides>10</Slides>
  <Notes>8</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10</vt:i4>
      </vt:variant>
    </vt:vector>
  </HeadingPairs>
  <TitlesOfParts>
    <vt:vector size="17" baseType="lpstr">
      <vt:lpstr>Arial</vt:lpstr>
      <vt:lpstr>Calibri</vt:lpstr>
      <vt:lpstr>Calibri Light</vt:lpstr>
      <vt:lpstr>Cambria Math</vt:lpstr>
      <vt:lpstr>SFRM1095</vt:lpstr>
      <vt:lpstr>Times New Roman</vt:lpstr>
      <vt:lpstr>Тема Office</vt:lpstr>
      <vt:lpstr>О движении закрученной тяжёлой пластины в идеальной жидкости</vt:lpstr>
      <vt:lpstr>Введение</vt:lpstr>
      <vt:lpstr>Презентация PowerPoint</vt:lpstr>
      <vt:lpstr>Презентация PowerPoint</vt:lpstr>
      <vt:lpstr>Постановка задачи</vt:lpstr>
      <vt:lpstr>Уравнения движения</vt:lpstr>
      <vt:lpstr>Анализ уравнений движения</vt:lpstr>
      <vt:lpstr>Численное моделирование движения диска</vt:lpstr>
      <vt:lpstr>Спасибо за внимание!</vt:lpstr>
      <vt:lpstr>Численное моделирование движения диска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 движении закрученной тяжёлой пластины в идеальной жидкости</dc:title>
  <dc:creator>Михаил Гарбуз</dc:creator>
  <cp:lastModifiedBy>Михаил Гарбуз</cp:lastModifiedBy>
  <cp:revision>195</cp:revision>
  <dcterms:created xsi:type="dcterms:W3CDTF">2023-03-12T10:32:36Z</dcterms:created>
  <dcterms:modified xsi:type="dcterms:W3CDTF">2023-03-15T12:29:17Z</dcterms:modified>
</cp:coreProperties>
</file>