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9" r:id="rId4"/>
    <p:sldId id="260" r:id="rId5"/>
    <p:sldId id="261" r:id="rId6"/>
    <p:sldId id="263" r:id="rId7"/>
    <p:sldId id="264" r:id="rId8"/>
    <p:sldId id="262" r:id="rId9"/>
    <p:sldId id="265" r:id="rId10"/>
    <p:sldId id="271" r:id="rId11"/>
    <p:sldId id="267" r:id="rId12"/>
    <p:sldId id="268" r:id="rId13"/>
    <p:sldId id="269" r:id="rId14"/>
    <p:sldId id="272" r:id="rId15"/>
    <p:sldId id="273" r:id="rId16"/>
    <p:sldId id="308" r:id="rId17"/>
    <p:sldId id="275" r:id="rId18"/>
    <p:sldId id="276" r:id="rId19"/>
    <p:sldId id="274" r:id="rId20"/>
    <p:sldId id="277" r:id="rId21"/>
    <p:sldId id="278" r:id="rId22"/>
    <p:sldId id="279" r:id="rId23"/>
    <p:sldId id="282" r:id="rId24"/>
    <p:sldId id="281" r:id="rId25"/>
    <p:sldId id="283" r:id="rId26"/>
    <p:sldId id="284" r:id="rId27"/>
    <p:sldId id="285" r:id="rId28"/>
    <p:sldId id="286" r:id="rId29"/>
    <p:sldId id="287" r:id="rId30"/>
    <p:sldId id="302" r:id="rId31"/>
    <p:sldId id="288" r:id="rId32"/>
    <p:sldId id="289" r:id="rId33"/>
    <p:sldId id="290" r:id="rId34"/>
    <p:sldId id="291" r:id="rId35"/>
    <p:sldId id="292" r:id="rId36"/>
    <p:sldId id="293" r:id="rId37"/>
    <p:sldId id="301" r:id="rId38"/>
    <p:sldId id="294" r:id="rId39"/>
    <p:sldId id="295" r:id="rId40"/>
    <p:sldId id="296" r:id="rId41"/>
    <p:sldId id="297" r:id="rId42"/>
    <p:sldId id="299" r:id="rId43"/>
    <p:sldId id="300" r:id="rId44"/>
    <p:sldId id="303" r:id="rId45"/>
    <p:sldId id="305" r:id="rId46"/>
    <p:sldId id="306" r:id="rId47"/>
    <p:sldId id="307" r:id="rId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E54CC-CB07-4EFA-95A1-4FAB404260F4}" type="datetimeFigureOut">
              <a:rPr lang="ru-RU" smtClean="0"/>
              <a:t>01.05.2023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6C1B1-9E99-4A07-A1D8-9A84826EEE79}" type="slidenum">
              <a:rPr lang="ru-RU" smtClean="0"/>
              <a:t>‹#›</a:t>
            </a:fld>
            <a:endParaRPr lang="ru-RU"/>
          </a:p>
        </p:txBody>
      </p:sp>
    </p:spTree>
    <p:extLst>
      <p:ext uri="{BB962C8B-B14F-4D97-AF65-F5344CB8AC3E}">
        <p14:creationId xmlns:p14="http://schemas.microsoft.com/office/powerpoint/2010/main" val="252787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FD6C1B1-9E99-4A07-A1D8-9A84826EEE79}" type="slidenum">
              <a:rPr lang="ru-RU" smtClean="0"/>
              <a:t>7</a:t>
            </a:fld>
            <a:endParaRPr lang="ru-RU"/>
          </a:p>
        </p:txBody>
      </p:sp>
    </p:spTree>
    <p:extLst>
      <p:ext uri="{BB962C8B-B14F-4D97-AF65-F5344CB8AC3E}">
        <p14:creationId xmlns:p14="http://schemas.microsoft.com/office/powerpoint/2010/main" val="1939438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1FE487B-A73E-46C7-A5D3-00A37406552A}" type="datetimeFigureOut">
              <a:rPr lang="ru-RU" smtClean="0"/>
              <a:t>01.05.2023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405367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FE487B-A73E-46C7-A5D3-00A37406552A}" type="datetimeFigureOut">
              <a:rPr lang="ru-RU" smtClean="0"/>
              <a:t>01.05.2023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410159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FE487B-A73E-46C7-A5D3-00A37406552A}" type="datetimeFigureOut">
              <a:rPr lang="ru-RU" smtClean="0"/>
              <a:t>01.05.2023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378634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FE487B-A73E-46C7-A5D3-00A37406552A}" type="datetimeFigureOut">
              <a:rPr lang="ru-RU" smtClean="0"/>
              <a:t>01.05.2023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107126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1FE487B-A73E-46C7-A5D3-00A37406552A}" type="datetimeFigureOut">
              <a:rPr lang="ru-RU" smtClean="0"/>
              <a:t>01.05.2023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199822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1FE487B-A73E-46C7-A5D3-00A37406552A}" type="datetimeFigureOut">
              <a:rPr lang="ru-RU" smtClean="0"/>
              <a:t>01.05.2023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2727236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1FE487B-A73E-46C7-A5D3-00A37406552A}" type="datetimeFigureOut">
              <a:rPr lang="ru-RU" smtClean="0"/>
              <a:t>01.05.2023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6105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1FE487B-A73E-46C7-A5D3-00A37406552A}" type="datetimeFigureOut">
              <a:rPr lang="ru-RU" smtClean="0"/>
              <a:t>01.05.2023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339513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1FE487B-A73E-46C7-A5D3-00A37406552A}" type="datetimeFigureOut">
              <a:rPr lang="ru-RU" smtClean="0"/>
              <a:t>01.05.2023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154475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1FE487B-A73E-46C7-A5D3-00A37406552A}" type="datetimeFigureOut">
              <a:rPr lang="ru-RU" smtClean="0"/>
              <a:t>01.05.2023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412208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1FE487B-A73E-46C7-A5D3-00A37406552A}" type="datetimeFigureOut">
              <a:rPr lang="ru-RU" smtClean="0"/>
              <a:t>01.05.2023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B4F9E21-71CD-41F3-A7F4-8C6C0DEFD704}" type="slidenum">
              <a:rPr lang="ru-RU" smtClean="0"/>
              <a:t>‹#›</a:t>
            </a:fld>
            <a:endParaRPr lang="ru-RU"/>
          </a:p>
        </p:txBody>
      </p:sp>
    </p:spTree>
    <p:extLst>
      <p:ext uri="{BB962C8B-B14F-4D97-AF65-F5344CB8AC3E}">
        <p14:creationId xmlns:p14="http://schemas.microsoft.com/office/powerpoint/2010/main" val="273950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E487B-A73E-46C7-A5D3-00A37406552A}" type="datetimeFigureOut">
              <a:rPr lang="ru-RU" smtClean="0"/>
              <a:t>01.05.2023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F9E21-71CD-41F3-A7F4-8C6C0DEFD704}" type="slidenum">
              <a:rPr lang="ru-RU" smtClean="0"/>
              <a:t>‹#›</a:t>
            </a:fld>
            <a:endParaRPr lang="ru-RU"/>
          </a:p>
        </p:txBody>
      </p:sp>
    </p:spTree>
    <p:extLst>
      <p:ext uri="{BB962C8B-B14F-4D97-AF65-F5344CB8AC3E}">
        <p14:creationId xmlns:p14="http://schemas.microsoft.com/office/powerpoint/2010/main" val="2165674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sinkevich@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99" y="296562"/>
            <a:ext cx="9535297" cy="4213654"/>
          </a:xfrm>
        </p:spPr>
        <p:txBody>
          <a:bodyPr>
            <a:noAutofit/>
          </a:bodyPr>
          <a:lstStyle/>
          <a:p>
            <a:r>
              <a:rPr lang="en-US" sz="5400" b="1" dirty="0" err="1">
                <a:latin typeface="Garamond" panose="02020404030301010803" pitchFamily="18" charset="0"/>
              </a:rPr>
              <a:t>Pyotr</a:t>
            </a:r>
            <a:r>
              <a:rPr lang="en-US" sz="5400" b="1" dirty="0">
                <a:latin typeface="Garamond" panose="02020404030301010803" pitchFamily="18" charset="0"/>
              </a:rPr>
              <a:t> </a:t>
            </a:r>
            <a:r>
              <a:rPr lang="en-US" sz="5400" b="1" dirty="0" err="1">
                <a:latin typeface="Garamond" panose="02020404030301010803" pitchFamily="18" charset="0"/>
              </a:rPr>
              <a:t>Lavrovich</a:t>
            </a:r>
            <a:r>
              <a:rPr lang="en-US" sz="5400" b="1" dirty="0">
                <a:latin typeface="Garamond" panose="02020404030301010803" pitchFamily="18" charset="0"/>
              </a:rPr>
              <a:t> </a:t>
            </a:r>
            <a:r>
              <a:rPr lang="en-US" sz="5400" b="1" dirty="0" err="1">
                <a:latin typeface="Garamond" panose="02020404030301010803" pitchFamily="18" charset="0"/>
              </a:rPr>
              <a:t>Lavrov</a:t>
            </a:r>
            <a:r>
              <a:rPr lang="ru-RU" sz="5400" dirty="0" smtClean="0">
                <a:latin typeface="Garamond" panose="02020404030301010803" pitchFamily="18" charset="0"/>
              </a:rPr>
              <a:t/>
            </a:r>
            <a:br>
              <a:rPr lang="ru-RU" sz="5400" dirty="0" smtClean="0">
                <a:latin typeface="Garamond" panose="02020404030301010803" pitchFamily="18" charset="0"/>
              </a:rPr>
            </a:br>
            <a:r>
              <a:rPr lang="ru-RU" sz="5400" dirty="0" smtClean="0">
                <a:latin typeface="Garamond" panose="02020404030301010803" pitchFamily="18" charset="0"/>
              </a:rPr>
              <a:t>(1823-1900)</a:t>
            </a:r>
            <a:br>
              <a:rPr lang="ru-RU" sz="5400" dirty="0" smtClean="0">
                <a:latin typeface="Garamond" panose="02020404030301010803" pitchFamily="18" charset="0"/>
              </a:rPr>
            </a:br>
            <a:r>
              <a:rPr lang="en-US" sz="4000" dirty="0" smtClean="0">
                <a:latin typeface="Garamond" panose="02020404030301010803" pitchFamily="18" charset="0"/>
              </a:rPr>
              <a:t>is </a:t>
            </a:r>
            <a:r>
              <a:rPr lang="en-US" sz="4000" dirty="0">
                <a:latin typeface="Garamond" panose="02020404030301010803" pitchFamily="18" charset="0"/>
              </a:rPr>
              <a:t>the first Russian author of the  cycle of </a:t>
            </a:r>
            <a:r>
              <a:rPr lang="en-US" sz="4000" dirty="0" smtClean="0">
                <a:latin typeface="Garamond" panose="02020404030301010803" pitchFamily="18" charset="0"/>
              </a:rPr>
              <a:t>lectures on </a:t>
            </a:r>
            <a:r>
              <a:rPr lang="en-US" sz="4000" dirty="0">
                <a:latin typeface="Garamond" panose="02020404030301010803" pitchFamily="18" charset="0"/>
              </a:rPr>
              <a:t>the history of physical and mathematical sciences. To the bicentenary of the birth</a:t>
            </a:r>
            <a:endParaRPr lang="ru-RU" sz="4000" dirty="0">
              <a:latin typeface="Garamond" panose="02020404030301010803" pitchFamily="18" charset="0"/>
            </a:endParaRPr>
          </a:p>
        </p:txBody>
      </p:sp>
      <p:sp>
        <p:nvSpPr>
          <p:cNvPr id="3" name="Подзаголовок 2"/>
          <p:cNvSpPr>
            <a:spLocks noGrp="1"/>
          </p:cNvSpPr>
          <p:nvPr>
            <p:ph type="subTitle" idx="1"/>
          </p:nvPr>
        </p:nvSpPr>
        <p:spPr>
          <a:xfrm>
            <a:off x="1523999" y="5029200"/>
            <a:ext cx="9144001" cy="1692876"/>
          </a:xfrm>
        </p:spPr>
        <p:txBody>
          <a:bodyPr/>
          <a:lstStyle/>
          <a:p>
            <a:r>
              <a:rPr lang="en-US" dirty="0">
                <a:latin typeface="Garamond" panose="02020404030301010803" pitchFamily="18" charset="0"/>
              </a:rPr>
              <a:t>G.I. Sinkevich </a:t>
            </a:r>
            <a:endParaRPr lang="en-US" dirty="0" smtClean="0">
              <a:latin typeface="Garamond" panose="02020404030301010803" pitchFamily="18" charset="0"/>
            </a:endParaRPr>
          </a:p>
          <a:p>
            <a:r>
              <a:rPr lang="en-US" dirty="0" smtClean="0">
                <a:latin typeface="Garamond" panose="02020404030301010803" pitchFamily="18" charset="0"/>
              </a:rPr>
              <a:t>St</a:t>
            </a:r>
            <a:r>
              <a:rPr lang="en-US" dirty="0">
                <a:latin typeface="Garamond" panose="02020404030301010803" pitchFamily="18" charset="0"/>
              </a:rPr>
              <a:t>. Petersburg State University of Architecture and Civil Engineering</a:t>
            </a:r>
            <a:r>
              <a:rPr lang="ru-RU" dirty="0" smtClean="0">
                <a:latin typeface="Garamond" panose="02020404030301010803" pitchFamily="18" charset="0"/>
              </a:rPr>
              <a:t/>
            </a:r>
            <a:br>
              <a:rPr lang="ru-RU" dirty="0" smtClean="0">
                <a:latin typeface="Garamond" panose="02020404030301010803" pitchFamily="18" charset="0"/>
              </a:rPr>
            </a:br>
            <a:r>
              <a:rPr lang="ru-RU" dirty="0" smtClean="0">
                <a:latin typeface="Garamond" panose="02020404030301010803" pitchFamily="18" charset="0"/>
                <a:hlinkClick r:id="rId2"/>
              </a:rPr>
              <a:t>gsinkevich@gmail.com</a:t>
            </a:r>
            <a:r>
              <a:rPr lang="ru-RU" dirty="0" smtClean="0">
                <a:latin typeface="Garamond" panose="02020404030301010803" pitchFamily="18" charset="0"/>
              </a:rPr>
              <a:t>  </a:t>
            </a:r>
            <a:endParaRPr lang="ru-RU" dirty="0">
              <a:latin typeface="Garamond" panose="02020404030301010803" pitchFamily="18" charset="0"/>
            </a:endParaRPr>
          </a:p>
        </p:txBody>
      </p:sp>
    </p:spTree>
    <p:extLst>
      <p:ext uri="{BB962C8B-B14F-4D97-AF65-F5344CB8AC3E}">
        <p14:creationId xmlns:p14="http://schemas.microsoft.com/office/powerpoint/2010/main" val="443119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136822"/>
          </a:xfrm>
        </p:spPr>
        <p:txBody>
          <a:bodyPr/>
          <a:lstStyle/>
          <a:p>
            <a:pPr algn="ctr"/>
            <a:r>
              <a:rPr lang="en-US" dirty="0" err="1">
                <a:latin typeface="Garamond" panose="02020404030301010803" pitchFamily="18" charset="0"/>
              </a:rPr>
              <a:t>Voskresensky</a:t>
            </a:r>
            <a:r>
              <a:rPr lang="en-US" dirty="0">
                <a:latin typeface="Garamond" panose="02020404030301010803" pitchFamily="18" charset="0"/>
              </a:rPr>
              <a:t> floating bridge</a:t>
            </a:r>
            <a:endParaRPr lang="ru-RU"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358347" y="875353"/>
            <a:ext cx="8798010" cy="5982647"/>
          </a:xfrm>
          <a:prstGeom prst="rect">
            <a:avLst/>
          </a:prstGeom>
        </p:spPr>
      </p:pic>
      <p:pic>
        <p:nvPicPr>
          <p:cNvPr id="5" name="Рисунок 4"/>
          <p:cNvPicPr>
            <a:picLocks noChangeAspect="1"/>
          </p:cNvPicPr>
          <p:nvPr/>
        </p:nvPicPr>
        <p:blipFill>
          <a:blip r:embed="rId3"/>
          <a:stretch>
            <a:fillRect/>
          </a:stretch>
        </p:blipFill>
        <p:spPr>
          <a:xfrm>
            <a:off x="10050867" y="4559643"/>
            <a:ext cx="2036044" cy="2298357"/>
          </a:xfrm>
          <a:prstGeom prst="rect">
            <a:avLst/>
          </a:prstGeom>
        </p:spPr>
      </p:pic>
    </p:spTree>
    <p:extLst>
      <p:ext uri="{BB962C8B-B14F-4D97-AF65-F5344CB8AC3E}">
        <p14:creationId xmlns:p14="http://schemas.microsoft.com/office/powerpoint/2010/main" val="2111762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797107"/>
          </a:xfrm>
        </p:spPr>
        <p:txBody>
          <a:bodyPr>
            <a:normAutofit/>
          </a:bodyPr>
          <a:lstStyle/>
          <a:p>
            <a:pPr algn="ctr"/>
            <a:r>
              <a:rPr lang="en-US" sz="4800" dirty="0" smtClean="0">
                <a:latin typeface="Garamond" panose="02020404030301010803" pitchFamily="18" charset="0"/>
              </a:rPr>
              <a:t>M.V</a:t>
            </a:r>
            <a:r>
              <a:rPr lang="en-US" sz="4800" dirty="0">
                <a:latin typeface="Garamond" panose="02020404030301010803" pitchFamily="18" charset="0"/>
              </a:rPr>
              <a:t>. </a:t>
            </a:r>
            <a:r>
              <a:rPr lang="en-US" sz="4800" dirty="0" err="1" smtClean="0">
                <a:latin typeface="Garamond" panose="02020404030301010803" pitchFamily="18" charset="0"/>
              </a:rPr>
              <a:t>Ostrogradsky</a:t>
            </a:r>
            <a:endParaRPr lang="ru-RU" sz="4800"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283725" y="797108"/>
            <a:ext cx="10108307" cy="5947619"/>
          </a:xfrm>
          <a:prstGeom prst="rect">
            <a:avLst/>
          </a:prstGeom>
        </p:spPr>
      </p:pic>
    </p:spTree>
    <p:extLst>
      <p:ext uri="{BB962C8B-B14F-4D97-AF65-F5344CB8AC3E}">
        <p14:creationId xmlns:p14="http://schemas.microsoft.com/office/powerpoint/2010/main" val="22668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78227" y="210900"/>
            <a:ext cx="5595976" cy="5374354"/>
          </a:xfrm>
          <a:prstGeom prst="rect">
            <a:avLst/>
          </a:prstGeom>
        </p:spPr>
      </p:pic>
      <p:sp>
        <p:nvSpPr>
          <p:cNvPr id="3" name="Прямоугольник 2"/>
          <p:cNvSpPr/>
          <p:nvPr/>
        </p:nvSpPr>
        <p:spPr>
          <a:xfrm>
            <a:off x="8081318" y="3212756"/>
            <a:ext cx="3867666" cy="369332"/>
          </a:xfrm>
          <a:prstGeom prst="rect">
            <a:avLst/>
          </a:prstGeom>
        </p:spPr>
        <p:txBody>
          <a:bodyPr wrap="square">
            <a:spAutoFit/>
          </a:bodyPr>
          <a:lstStyle/>
          <a:p>
            <a:r>
              <a:rPr lang="en-US" dirty="0">
                <a:latin typeface="Garamond" panose="02020404030301010803" pitchFamily="18" charset="0"/>
              </a:rPr>
              <a:t>Petr </a:t>
            </a:r>
            <a:r>
              <a:rPr lang="en-US" dirty="0" err="1">
                <a:latin typeface="Garamond" panose="02020404030301010803" pitchFamily="18" charset="0"/>
              </a:rPr>
              <a:t>Lavrovich</a:t>
            </a:r>
            <a:r>
              <a:rPr lang="en-US" dirty="0">
                <a:latin typeface="Garamond" panose="02020404030301010803" pitchFamily="18" charset="0"/>
              </a:rPr>
              <a:t> </a:t>
            </a:r>
            <a:r>
              <a:rPr lang="en-US" dirty="0" err="1">
                <a:latin typeface="Garamond" panose="02020404030301010803" pitchFamily="18" charset="0"/>
              </a:rPr>
              <a:t>Lavrov</a:t>
            </a:r>
            <a:endParaRPr lang="ru-RU" dirty="0">
              <a:latin typeface="Garamond" panose="02020404030301010803" pitchFamily="18" charset="0"/>
            </a:endParaRPr>
          </a:p>
        </p:txBody>
      </p:sp>
    </p:spTree>
    <p:extLst>
      <p:ext uri="{BB962C8B-B14F-4D97-AF65-F5344CB8AC3E}">
        <p14:creationId xmlns:p14="http://schemas.microsoft.com/office/powerpoint/2010/main" val="86610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Garamond" panose="02020404030301010803" pitchFamily="18" charset="0"/>
              </a:rPr>
              <a:t>Antonina-Cecilia </a:t>
            </a:r>
            <a:r>
              <a:rPr lang="en-US" dirty="0" err="1">
                <a:latin typeface="Garamond" panose="02020404030301010803" pitchFamily="18" charset="0"/>
              </a:rPr>
              <a:t>Khristoforovna</a:t>
            </a:r>
            <a:r>
              <a:rPr lang="en-US" dirty="0">
                <a:latin typeface="Garamond" panose="02020404030301010803" pitchFamily="18" charset="0"/>
              </a:rPr>
              <a:t> </a:t>
            </a:r>
            <a:r>
              <a:rPr lang="en-US" dirty="0" err="1">
                <a:latin typeface="Garamond" panose="02020404030301010803" pitchFamily="18" charset="0"/>
              </a:rPr>
              <a:t>Lavrova</a:t>
            </a:r>
            <a:r>
              <a:rPr lang="en-US" dirty="0">
                <a:latin typeface="Garamond" panose="02020404030301010803" pitchFamily="18" charset="0"/>
              </a:rPr>
              <a:t>, nee. </a:t>
            </a:r>
            <a:r>
              <a:rPr lang="en-US" dirty="0" err="1">
                <a:latin typeface="Garamond" panose="02020404030301010803" pitchFamily="18" charset="0"/>
              </a:rPr>
              <a:t>Loveiko</a:t>
            </a:r>
            <a:r>
              <a:rPr lang="en-US" dirty="0">
                <a:latin typeface="Garamond" panose="02020404030301010803" pitchFamily="18" charset="0"/>
              </a:rPr>
              <a:t>, wife of P.L. </a:t>
            </a:r>
            <a:r>
              <a:rPr lang="en-US" dirty="0" err="1">
                <a:latin typeface="Garamond" panose="02020404030301010803" pitchFamily="18" charset="0"/>
              </a:rPr>
              <a:t>Lavrov</a:t>
            </a:r>
            <a:endParaRPr lang="ru-RU"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3892378" y="1825625"/>
            <a:ext cx="3851981" cy="5084228"/>
          </a:xfrm>
          <a:prstGeom prst="rect">
            <a:avLst/>
          </a:prstGeom>
        </p:spPr>
      </p:pic>
    </p:spTree>
    <p:extLst>
      <p:ext uri="{BB962C8B-B14F-4D97-AF65-F5344CB8AC3E}">
        <p14:creationId xmlns:p14="http://schemas.microsoft.com/office/powerpoint/2010/main" val="3585235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30165" t="14571" r="31845" b="6160"/>
          <a:stretch/>
        </p:blipFill>
        <p:spPr bwMode="auto">
          <a:xfrm>
            <a:off x="3039762" y="0"/>
            <a:ext cx="6536724" cy="6858000"/>
          </a:xfrm>
          <a:prstGeom prst="rect">
            <a:avLst/>
          </a:prstGeom>
          <a:ln>
            <a:noFill/>
          </a:ln>
          <a:extLst>
            <a:ext uri="{53640926-AAD7-44D8-BBD7-CCE9431645EC}">
              <a14:shadowObscured xmlns:a14="http://schemas.microsoft.com/office/drawing/2010/main"/>
            </a:ext>
          </a:extLst>
        </p:spPr>
      </p:pic>
      <p:pic>
        <p:nvPicPr>
          <p:cNvPr id="3" name="Рисунок 2"/>
          <p:cNvPicPr>
            <a:picLocks noChangeAspect="1"/>
          </p:cNvPicPr>
          <p:nvPr/>
        </p:nvPicPr>
        <p:blipFill>
          <a:blip r:embed="rId3"/>
          <a:stretch>
            <a:fillRect/>
          </a:stretch>
        </p:blipFill>
        <p:spPr>
          <a:xfrm>
            <a:off x="9143999" y="4099890"/>
            <a:ext cx="3211533" cy="706887"/>
          </a:xfrm>
          <a:prstGeom prst="rect">
            <a:avLst/>
          </a:prstGeom>
        </p:spPr>
      </p:pic>
    </p:spTree>
    <p:extLst>
      <p:ext uri="{BB962C8B-B14F-4D97-AF65-F5344CB8AC3E}">
        <p14:creationId xmlns:p14="http://schemas.microsoft.com/office/powerpoint/2010/main" val="254889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707027" y="11279"/>
            <a:ext cx="4695568" cy="6957503"/>
          </a:xfrm>
          <a:prstGeom prst="rect">
            <a:avLst/>
          </a:prstGeom>
        </p:spPr>
      </p:pic>
      <p:sp>
        <p:nvSpPr>
          <p:cNvPr id="3" name="Прямоугольник 2"/>
          <p:cNvSpPr/>
          <p:nvPr/>
        </p:nvSpPr>
        <p:spPr>
          <a:xfrm>
            <a:off x="8649730" y="2928551"/>
            <a:ext cx="2928551" cy="369332"/>
          </a:xfrm>
          <a:prstGeom prst="rect">
            <a:avLst/>
          </a:prstGeom>
        </p:spPr>
        <p:txBody>
          <a:bodyPr wrap="square">
            <a:spAutoFit/>
          </a:bodyPr>
          <a:lstStyle/>
          <a:p>
            <a:r>
              <a:rPr lang="en-US" dirty="0">
                <a:latin typeface="Garamond" panose="02020404030301010803" pitchFamily="18" charset="0"/>
              </a:rPr>
              <a:t>Petr </a:t>
            </a:r>
            <a:r>
              <a:rPr lang="en-US" dirty="0" err="1">
                <a:latin typeface="Garamond" panose="02020404030301010803" pitchFamily="18" charset="0"/>
              </a:rPr>
              <a:t>Lavrovich</a:t>
            </a:r>
            <a:r>
              <a:rPr lang="en-US" dirty="0">
                <a:latin typeface="Garamond" panose="02020404030301010803" pitchFamily="18" charset="0"/>
              </a:rPr>
              <a:t> </a:t>
            </a:r>
            <a:r>
              <a:rPr lang="en-US" dirty="0" err="1">
                <a:latin typeface="Garamond" panose="02020404030301010803" pitchFamily="18" charset="0"/>
              </a:rPr>
              <a:t>Lavrov</a:t>
            </a:r>
            <a:endParaRPr lang="en-US" dirty="0">
              <a:latin typeface="Garamond" panose="02020404030301010803" pitchFamily="18" charset="0"/>
            </a:endParaRPr>
          </a:p>
        </p:txBody>
      </p:sp>
    </p:spTree>
    <p:extLst>
      <p:ext uri="{BB962C8B-B14F-4D97-AF65-F5344CB8AC3E}">
        <p14:creationId xmlns:p14="http://schemas.microsoft.com/office/powerpoint/2010/main" val="685279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da-DK" dirty="0">
                <a:latin typeface="Garamond" panose="02020404030301010803" pitchFamily="18" charset="0"/>
              </a:rPr>
              <a:t>April 4, 1866, Dm. Karakozov tries to shoot at</a:t>
            </a:r>
            <a:br>
              <a:rPr lang="da-DK" dirty="0">
                <a:latin typeface="Garamond" panose="02020404030301010803" pitchFamily="18" charset="0"/>
              </a:rPr>
            </a:br>
            <a:r>
              <a:rPr lang="da-DK" dirty="0">
                <a:latin typeface="Garamond" panose="02020404030301010803" pitchFamily="18" charset="0"/>
              </a:rPr>
              <a:t>  Emperor Alexander II</a:t>
            </a:r>
            <a:endParaRPr lang="ru-RU" dirty="0">
              <a:latin typeface="Garamond" panose="02020404030301010803" pitchFamily="18" charset="0"/>
            </a:endParaRPr>
          </a:p>
        </p:txBody>
      </p:sp>
      <p:pic>
        <p:nvPicPr>
          <p:cNvPr id="5" name="Объект 4"/>
          <p:cNvPicPr>
            <a:picLocks noGrp="1" noChangeAspect="1"/>
          </p:cNvPicPr>
          <p:nvPr>
            <p:ph sz="half" idx="2"/>
          </p:nvPr>
        </p:nvPicPr>
        <p:blipFill>
          <a:blip r:embed="rId2"/>
          <a:stretch>
            <a:fillRect/>
          </a:stretch>
        </p:blipFill>
        <p:spPr>
          <a:xfrm>
            <a:off x="8412305" y="1825625"/>
            <a:ext cx="3103087" cy="4654631"/>
          </a:xfrm>
          <a:prstGeom prst="rect">
            <a:avLst/>
          </a:prstGeom>
        </p:spPr>
      </p:pic>
      <p:pic>
        <p:nvPicPr>
          <p:cNvPr id="8" name="Объект 7"/>
          <p:cNvPicPr>
            <a:picLocks noGrp="1" noChangeAspect="1"/>
          </p:cNvPicPr>
          <p:nvPr>
            <p:ph sz="half" idx="1"/>
          </p:nvPr>
        </p:nvPicPr>
        <p:blipFill>
          <a:blip r:embed="rId3"/>
          <a:stretch>
            <a:fillRect/>
          </a:stretch>
        </p:blipFill>
        <p:spPr>
          <a:xfrm>
            <a:off x="109698" y="2681416"/>
            <a:ext cx="2708157" cy="3798839"/>
          </a:xfrm>
          <a:prstGeom prst="rect">
            <a:avLst/>
          </a:prstGeom>
        </p:spPr>
      </p:pic>
      <p:pic>
        <p:nvPicPr>
          <p:cNvPr id="9" name="Рисунок 8"/>
          <p:cNvPicPr>
            <a:picLocks noChangeAspect="1"/>
          </p:cNvPicPr>
          <p:nvPr/>
        </p:nvPicPr>
        <p:blipFill>
          <a:blip r:embed="rId4"/>
          <a:stretch>
            <a:fillRect/>
          </a:stretch>
        </p:blipFill>
        <p:spPr>
          <a:xfrm>
            <a:off x="3917659" y="4058094"/>
            <a:ext cx="3432291" cy="2582799"/>
          </a:xfrm>
          <a:prstGeom prst="rect">
            <a:avLst/>
          </a:prstGeom>
        </p:spPr>
      </p:pic>
      <p:pic>
        <p:nvPicPr>
          <p:cNvPr id="3" name="Рисунок 2"/>
          <p:cNvPicPr>
            <a:picLocks noChangeAspect="1"/>
          </p:cNvPicPr>
          <p:nvPr/>
        </p:nvPicPr>
        <p:blipFill>
          <a:blip r:embed="rId5"/>
          <a:stretch>
            <a:fillRect/>
          </a:stretch>
        </p:blipFill>
        <p:spPr>
          <a:xfrm>
            <a:off x="3955108" y="1902786"/>
            <a:ext cx="3394842" cy="2155308"/>
          </a:xfrm>
          <a:prstGeom prst="rect">
            <a:avLst/>
          </a:prstGeom>
        </p:spPr>
      </p:pic>
    </p:spTree>
    <p:extLst>
      <p:ext uri="{BB962C8B-B14F-4D97-AF65-F5344CB8AC3E}">
        <p14:creationId xmlns:p14="http://schemas.microsoft.com/office/powerpoint/2010/main" val="1176290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800" dirty="0" err="1">
                <a:latin typeface="Garamond" panose="02020404030301010803" pitchFamily="18" charset="0"/>
              </a:rPr>
              <a:t>Totma</a:t>
            </a:r>
            <a:r>
              <a:rPr lang="en-US" sz="4800" dirty="0">
                <a:latin typeface="Garamond" panose="02020404030301010803" pitchFamily="18" charset="0"/>
              </a:rPr>
              <a:t>, Vologda province</a:t>
            </a:r>
            <a:endParaRPr lang="ru-RU" sz="4800"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1581665" y="1525951"/>
            <a:ext cx="8946291" cy="4996696"/>
          </a:xfrm>
          <a:prstGeom prst="rect">
            <a:avLst/>
          </a:prstGeom>
        </p:spPr>
      </p:pic>
    </p:spTree>
    <p:extLst>
      <p:ext uri="{BB962C8B-B14F-4D97-AF65-F5344CB8AC3E}">
        <p14:creationId xmlns:p14="http://schemas.microsoft.com/office/powerpoint/2010/main" val="1807695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17306" y="0"/>
            <a:ext cx="8957388" cy="6858000"/>
          </a:xfrm>
          <a:prstGeom prst="rect">
            <a:avLst/>
          </a:prstGeom>
        </p:spPr>
      </p:pic>
      <p:sp>
        <p:nvSpPr>
          <p:cNvPr id="3" name="Прямоугольник 2"/>
          <p:cNvSpPr/>
          <p:nvPr/>
        </p:nvSpPr>
        <p:spPr>
          <a:xfrm>
            <a:off x="10700951" y="2977978"/>
            <a:ext cx="1491049" cy="369332"/>
          </a:xfrm>
          <a:prstGeom prst="rect">
            <a:avLst/>
          </a:prstGeom>
        </p:spPr>
        <p:txBody>
          <a:bodyPr wrap="square">
            <a:spAutoFit/>
          </a:bodyPr>
          <a:lstStyle/>
          <a:p>
            <a:r>
              <a:rPr lang="en-US" dirty="0">
                <a:latin typeface="Garamond" panose="02020404030301010803" pitchFamily="18" charset="0"/>
              </a:rPr>
              <a:t>N.A. </a:t>
            </a:r>
            <a:r>
              <a:rPr lang="en-US" dirty="0" err="1">
                <a:latin typeface="Garamond" panose="02020404030301010803" pitchFamily="18" charset="0"/>
              </a:rPr>
              <a:t>Gernet</a:t>
            </a:r>
            <a:endParaRPr lang="ru-RU" dirty="0">
              <a:latin typeface="Garamond" panose="02020404030301010803" pitchFamily="18" charset="0"/>
            </a:endParaRPr>
          </a:p>
        </p:txBody>
      </p:sp>
    </p:spTree>
    <p:extLst>
      <p:ext uri="{BB962C8B-B14F-4D97-AF65-F5344CB8AC3E}">
        <p14:creationId xmlns:p14="http://schemas.microsoft.com/office/powerpoint/2010/main" val="1429327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1275" y="365125"/>
            <a:ext cx="11677135" cy="1945590"/>
          </a:xfrm>
        </p:spPr>
        <p:txBody>
          <a:bodyPr>
            <a:noAutofit/>
          </a:bodyPr>
          <a:lstStyle/>
          <a:p>
            <a:r>
              <a:rPr lang="en-US" sz="2400" dirty="0">
                <a:latin typeface="Garamond" panose="02020404030301010803" pitchFamily="18" charset="0"/>
              </a:rPr>
              <a:t>The house in </a:t>
            </a:r>
            <a:r>
              <a:rPr lang="en-US" sz="2400" dirty="0" err="1">
                <a:latin typeface="Garamond" panose="02020404030301010803" pitchFamily="18" charset="0"/>
              </a:rPr>
              <a:t>Kadnikovo</a:t>
            </a:r>
            <a:r>
              <a:rPr lang="en-US" sz="2400" dirty="0">
                <a:latin typeface="Garamond" panose="02020404030301010803" pitchFamily="18" charset="0"/>
              </a:rPr>
              <a:t>, where P. L. </a:t>
            </a:r>
            <a:r>
              <a:rPr lang="en-US" sz="2400" dirty="0" err="1">
                <a:latin typeface="Garamond" panose="02020404030301010803" pitchFamily="18" charset="0"/>
              </a:rPr>
              <a:t>Lavrov</a:t>
            </a:r>
            <a:r>
              <a:rPr lang="en-US" sz="2400" dirty="0">
                <a:latin typeface="Garamond" panose="02020404030301010803" pitchFamily="18" charset="0"/>
              </a:rPr>
              <a:t> lived, is one-story, wooden, chopped, sheathed with boards, the foundation is on rubble pillars. The layout of the house has been preserved. The room in which P. L. </a:t>
            </a:r>
            <a:r>
              <a:rPr lang="en-US" sz="2400" dirty="0" err="1">
                <a:latin typeface="Garamond" panose="02020404030301010803" pitchFamily="18" charset="0"/>
              </a:rPr>
              <a:t>Lavrov</a:t>
            </a:r>
            <a:r>
              <a:rPr lang="en-US" sz="2400" dirty="0">
                <a:latin typeface="Garamond" panose="02020404030301010803" pitchFamily="18" charset="0"/>
              </a:rPr>
              <a:t> lived has not been established. In 1963, a marble memorial plaque was opened on the house with the text: "</a:t>
            </a:r>
            <a:r>
              <a:rPr lang="en-US" sz="2400" dirty="0" err="1">
                <a:latin typeface="Garamond" panose="02020404030301010803" pitchFamily="18" charset="0"/>
              </a:rPr>
              <a:t>Pyotr</a:t>
            </a:r>
            <a:r>
              <a:rPr lang="en-US" sz="2400" dirty="0">
                <a:latin typeface="Garamond" panose="02020404030301010803" pitchFamily="18" charset="0"/>
              </a:rPr>
              <a:t> </a:t>
            </a:r>
            <a:r>
              <a:rPr lang="en-US" sz="2400" dirty="0" err="1">
                <a:latin typeface="Garamond" panose="02020404030301010803" pitchFamily="18" charset="0"/>
              </a:rPr>
              <a:t>Lavrovich</a:t>
            </a:r>
            <a:r>
              <a:rPr lang="en-US" sz="2400" dirty="0">
                <a:latin typeface="Garamond" panose="02020404030301010803" pitchFamily="18" charset="0"/>
              </a:rPr>
              <a:t> </a:t>
            </a:r>
            <a:r>
              <a:rPr lang="en-US" sz="2400" dirty="0" err="1">
                <a:latin typeface="Garamond" panose="02020404030301010803" pitchFamily="18" charset="0"/>
              </a:rPr>
              <a:t>Lavrov</a:t>
            </a:r>
            <a:r>
              <a:rPr lang="en-US" sz="2400" dirty="0">
                <a:latin typeface="Garamond" panose="02020404030301010803" pitchFamily="18" charset="0"/>
              </a:rPr>
              <a:t>, the ideological inspirer of the revolutionary </a:t>
            </a:r>
            <a:r>
              <a:rPr lang="en-US" sz="2400" dirty="0" err="1">
                <a:latin typeface="Garamond" panose="02020404030301010803" pitchFamily="18" charset="0"/>
              </a:rPr>
              <a:t>Narodniks</a:t>
            </a:r>
            <a:r>
              <a:rPr lang="en-US" sz="2400" dirty="0">
                <a:latin typeface="Garamond" panose="02020404030301010803" pitchFamily="18" charset="0"/>
              </a:rPr>
              <a:t>, lived in this house in 1868-1870."</a:t>
            </a:r>
            <a:endParaRPr lang="ru-RU" sz="2400" dirty="0">
              <a:latin typeface="Garamond" panose="02020404030301010803" pitchFamily="18" charset="0"/>
            </a:endParaRPr>
          </a:p>
        </p:txBody>
      </p:sp>
      <p:pic>
        <p:nvPicPr>
          <p:cNvPr id="6" name="Рисунок 5"/>
          <p:cNvPicPr>
            <a:picLocks noChangeAspect="1"/>
          </p:cNvPicPr>
          <p:nvPr/>
        </p:nvPicPr>
        <p:blipFill rotWithShape="1">
          <a:blip r:embed="rId2"/>
          <a:srcRect l="15201" t="-360" r="19183" b="45946"/>
          <a:stretch/>
        </p:blipFill>
        <p:spPr>
          <a:xfrm>
            <a:off x="9183227" y="4930346"/>
            <a:ext cx="2473931" cy="1766258"/>
          </a:xfrm>
          <a:prstGeom prst="rect">
            <a:avLst/>
          </a:prstGeom>
        </p:spPr>
      </p:pic>
      <p:pic>
        <p:nvPicPr>
          <p:cNvPr id="8" name="Рисунок 7"/>
          <p:cNvPicPr>
            <a:picLocks noChangeAspect="1"/>
          </p:cNvPicPr>
          <p:nvPr/>
        </p:nvPicPr>
        <p:blipFill>
          <a:blip r:embed="rId3"/>
          <a:stretch>
            <a:fillRect/>
          </a:stretch>
        </p:blipFill>
        <p:spPr>
          <a:xfrm>
            <a:off x="1606378" y="2415703"/>
            <a:ext cx="5844746" cy="3788389"/>
          </a:xfrm>
          <a:prstGeom prst="rect">
            <a:avLst/>
          </a:prstGeom>
        </p:spPr>
      </p:pic>
      <p:sp>
        <p:nvSpPr>
          <p:cNvPr id="9" name="Объект 8"/>
          <p:cNvSpPr>
            <a:spLocks noGrp="1"/>
          </p:cNvSpPr>
          <p:nvPr>
            <p:ph idx="1"/>
          </p:nvPr>
        </p:nvSpPr>
        <p:spPr>
          <a:xfrm>
            <a:off x="788772" y="2036255"/>
            <a:ext cx="10974859" cy="4547284"/>
          </a:xfrm>
        </p:spPr>
        <p:txBody>
          <a:bodyPr/>
          <a:lstStyle/>
          <a:p>
            <a:endParaRPr lang="ru-RU" dirty="0"/>
          </a:p>
        </p:txBody>
      </p:sp>
    </p:spTree>
    <p:extLst>
      <p:ext uri="{BB962C8B-B14F-4D97-AF65-F5344CB8AC3E}">
        <p14:creationId xmlns:p14="http://schemas.microsoft.com/office/powerpoint/2010/main" val="427148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54162" y="281002"/>
            <a:ext cx="4065373" cy="6653263"/>
          </a:xfrm>
          <a:prstGeom prst="rect">
            <a:avLst/>
          </a:prstGeom>
        </p:spPr>
      </p:pic>
    </p:spTree>
    <p:extLst>
      <p:ext uri="{BB962C8B-B14F-4D97-AF65-F5344CB8AC3E}">
        <p14:creationId xmlns:p14="http://schemas.microsoft.com/office/powerpoint/2010/main" val="135824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Garamond" panose="02020404030301010803" pitchFamily="18" charset="0"/>
              </a:rPr>
              <a:t>German </a:t>
            </a:r>
            <a:r>
              <a:rPr lang="en-US" dirty="0" err="1">
                <a:latin typeface="Garamond" panose="02020404030301010803" pitchFamily="18" charset="0"/>
              </a:rPr>
              <a:t>Alexandrovich</a:t>
            </a:r>
            <a:r>
              <a:rPr lang="en-US" dirty="0">
                <a:latin typeface="Garamond" panose="02020404030301010803" pitchFamily="18" charset="0"/>
              </a:rPr>
              <a:t> </a:t>
            </a:r>
            <a:r>
              <a:rPr lang="en-US" dirty="0" err="1">
                <a:latin typeface="Garamond" panose="02020404030301010803" pitchFamily="18" charset="0"/>
              </a:rPr>
              <a:t>Lopatin</a:t>
            </a:r>
            <a:endParaRPr lang="ru-RU"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4060925" y="1571704"/>
            <a:ext cx="3517354" cy="5162728"/>
          </a:xfrm>
          <a:prstGeom prst="rect">
            <a:avLst/>
          </a:prstGeom>
        </p:spPr>
      </p:pic>
    </p:spTree>
    <p:extLst>
      <p:ext uri="{BB962C8B-B14F-4D97-AF65-F5344CB8AC3E}">
        <p14:creationId xmlns:p14="http://schemas.microsoft.com/office/powerpoint/2010/main" val="316115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dirty="0">
                <a:latin typeface="Garamond" panose="02020404030301010803" pitchFamily="18" charset="0"/>
              </a:rPr>
              <a:t>The house where </a:t>
            </a:r>
            <a:r>
              <a:rPr lang="en-US" dirty="0" err="1" smtClean="0">
                <a:latin typeface="Garamond" panose="02020404030301010803" pitchFamily="18" charset="0"/>
              </a:rPr>
              <a:t>Lavrov</a:t>
            </a:r>
            <a:r>
              <a:rPr lang="en-US" dirty="0" smtClean="0">
                <a:latin typeface="Garamond" panose="02020404030301010803" pitchFamily="18" charset="0"/>
              </a:rPr>
              <a:t> </a:t>
            </a:r>
            <a:r>
              <a:rPr lang="en-US" dirty="0">
                <a:latin typeface="Garamond" panose="02020404030301010803" pitchFamily="18" charset="0"/>
              </a:rPr>
              <a:t>lived in Paris</a:t>
            </a:r>
            <a:endParaRPr lang="ru-RU"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1967681" y="1837981"/>
            <a:ext cx="7415125" cy="4871737"/>
          </a:xfrm>
          <a:prstGeom prst="rect">
            <a:avLst/>
          </a:prstGeom>
        </p:spPr>
      </p:pic>
    </p:spTree>
    <p:extLst>
      <p:ext uri="{BB962C8B-B14F-4D97-AF65-F5344CB8AC3E}">
        <p14:creationId xmlns:p14="http://schemas.microsoft.com/office/powerpoint/2010/main" val="226985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44797" t="12955" r="24899" b="7366"/>
          <a:stretch/>
        </p:blipFill>
        <p:spPr>
          <a:xfrm>
            <a:off x="5078628" y="232093"/>
            <a:ext cx="4522572" cy="6685542"/>
          </a:xfrm>
          <a:prstGeom prst="rect">
            <a:avLst/>
          </a:prstGeom>
        </p:spPr>
      </p:pic>
      <p:sp>
        <p:nvSpPr>
          <p:cNvPr id="3" name="Прямоугольник 2"/>
          <p:cNvSpPr/>
          <p:nvPr/>
        </p:nvSpPr>
        <p:spPr>
          <a:xfrm>
            <a:off x="86497" y="2730843"/>
            <a:ext cx="4992131" cy="369332"/>
          </a:xfrm>
          <a:prstGeom prst="rect">
            <a:avLst/>
          </a:prstGeom>
        </p:spPr>
        <p:txBody>
          <a:bodyPr wrap="square">
            <a:spAutoFit/>
          </a:bodyPr>
          <a:lstStyle/>
          <a:p>
            <a:r>
              <a:rPr lang="en-US" dirty="0" err="1">
                <a:latin typeface="Garamond" panose="02020404030301010803" pitchFamily="18" charset="0"/>
              </a:rPr>
              <a:t>Lavrov's</a:t>
            </a:r>
            <a:r>
              <a:rPr lang="en-US" dirty="0">
                <a:latin typeface="Garamond" panose="02020404030301010803" pitchFamily="18" charset="0"/>
              </a:rPr>
              <a:t> tombstone at the Montparnasse cemetery</a:t>
            </a:r>
            <a:endParaRPr lang="ru-RU" dirty="0">
              <a:latin typeface="Garamond" panose="02020404030301010803" pitchFamily="18" charset="0"/>
            </a:endParaRPr>
          </a:p>
        </p:txBody>
      </p:sp>
    </p:spTree>
    <p:extLst>
      <p:ext uri="{BB962C8B-B14F-4D97-AF65-F5344CB8AC3E}">
        <p14:creationId xmlns:p14="http://schemas.microsoft.com/office/powerpoint/2010/main" val="397073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519880"/>
          </a:xfrm>
        </p:spPr>
        <p:txBody>
          <a:bodyPr>
            <a:noAutofit/>
          </a:bodyPr>
          <a:lstStyle/>
          <a:p>
            <a:pPr algn="ctr"/>
            <a:r>
              <a:rPr lang="en-US" sz="3200" dirty="0">
                <a:latin typeface="Garamond" panose="02020404030301010803" pitchFamily="18" charset="0"/>
              </a:rPr>
              <a:t>Essay on the history of physical and mathematical sciences</a:t>
            </a:r>
            <a:r>
              <a:rPr lang="ru-RU" sz="3600" dirty="0" smtClean="0">
                <a:latin typeface="Garamond" panose="02020404030301010803" pitchFamily="18" charset="0"/>
              </a:rPr>
              <a:t/>
            </a:r>
            <a:br>
              <a:rPr lang="ru-RU" sz="3600" dirty="0" smtClean="0">
                <a:latin typeface="Garamond" panose="02020404030301010803" pitchFamily="18" charset="0"/>
              </a:rPr>
            </a:br>
            <a:r>
              <a:rPr lang="en-US" sz="1800" dirty="0">
                <a:latin typeface="Garamond" panose="02020404030301010803" pitchFamily="18" charset="0"/>
              </a:rPr>
              <a:t>Compiled from lectures given in the laboratory of the Artillery Academy, P. </a:t>
            </a:r>
            <a:r>
              <a:rPr lang="en-US" sz="1800" dirty="0" err="1">
                <a:latin typeface="Garamond" panose="02020404030301010803" pitchFamily="18" charset="0"/>
              </a:rPr>
              <a:t>Lavrov</a:t>
            </a:r>
            <a:r>
              <a:rPr lang="en-US" sz="1800" dirty="0">
                <a:latin typeface="Garamond" panose="02020404030301010803" pitchFamily="18" charset="0"/>
              </a:rPr>
              <a:t>. </a:t>
            </a:r>
            <a:r>
              <a:rPr lang="ru-RU" sz="2400" dirty="0" smtClean="0">
                <a:latin typeface="Garamond" panose="02020404030301010803" pitchFamily="18" charset="0"/>
              </a:rPr>
              <a:t/>
            </a:r>
            <a:br>
              <a:rPr lang="ru-RU" sz="2400" dirty="0" smtClean="0">
                <a:latin typeface="Garamond" panose="02020404030301010803" pitchFamily="18" charset="0"/>
              </a:rPr>
            </a:br>
            <a:r>
              <a:rPr lang="en-US" sz="2400" dirty="0" err="1" smtClean="0">
                <a:latin typeface="Garamond" panose="02020404030301010803" pitchFamily="18" charset="0"/>
              </a:rPr>
              <a:t>Artilleryjournal</a:t>
            </a:r>
            <a:r>
              <a:rPr lang="en-US" sz="2400" dirty="0" smtClean="0">
                <a:latin typeface="Garamond" panose="02020404030301010803" pitchFamily="18" charset="0"/>
              </a:rPr>
              <a:t> and </a:t>
            </a:r>
            <a:r>
              <a:rPr lang="en-US" sz="2400" dirty="0">
                <a:latin typeface="Garamond" panose="02020404030301010803" pitchFamily="18" charset="0"/>
              </a:rPr>
              <a:t>Marine collection, </a:t>
            </a:r>
            <a:r>
              <a:rPr lang="en-US" sz="2400" dirty="0" smtClean="0">
                <a:latin typeface="Garamond" panose="02020404030301010803" pitchFamily="18" charset="0"/>
              </a:rPr>
              <a:t>1865-1866</a:t>
            </a:r>
            <a:endParaRPr lang="ru-RU" sz="2400"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1569308" y="1656538"/>
            <a:ext cx="3361038" cy="5183612"/>
          </a:xfrm>
          <a:prstGeom prst="rect">
            <a:avLst/>
          </a:prstGeom>
        </p:spPr>
      </p:pic>
      <p:pic>
        <p:nvPicPr>
          <p:cNvPr id="5" name="Рисунок 4"/>
          <p:cNvPicPr>
            <a:picLocks noChangeAspect="1"/>
          </p:cNvPicPr>
          <p:nvPr/>
        </p:nvPicPr>
        <p:blipFill>
          <a:blip r:embed="rId3"/>
          <a:stretch>
            <a:fillRect/>
          </a:stretch>
        </p:blipFill>
        <p:spPr>
          <a:xfrm>
            <a:off x="6907458" y="1645313"/>
            <a:ext cx="3373363" cy="5227375"/>
          </a:xfrm>
          <a:prstGeom prst="rect">
            <a:avLst/>
          </a:prstGeom>
        </p:spPr>
      </p:pic>
    </p:spTree>
    <p:extLst>
      <p:ext uri="{BB962C8B-B14F-4D97-AF65-F5344CB8AC3E}">
        <p14:creationId xmlns:p14="http://schemas.microsoft.com/office/powerpoint/2010/main" val="335677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Garamond" panose="02020404030301010803" pitchFamily="18" charset="0"/>
              </a:rPr>
              <a:t>Contents of </a:t>
            </a:r>
            <a:r>
              <a:rPr lang="en-US" dirty="0" err="1">
                <a:latin typeface="Garamond" panose="02020404030301010803" pitchFamily="18" charset="0"/>
              </a:rPr>
              <a:t>Lavrov's</a:t>
            </a:r>
            <a:r>
              <a:rPr lang="en-US" dirty="0">
                <a:latin typeface="Garamond" panose="02020404030301010803" pitchFamily="18" charset="0"/>
              </a:rPr>
              <a:t> 12 lectures on the history of physical and mathematical sciences</a:t>
            </a:r>
            <a:endParaRPr lang="ru-RU" dirty="0">
              <a:latin typeface="Garamond" panose="02020404030301010803" pitchFamily="18" charset="0"/>
            </a:endParaRPr>
          </a:p>
        </p:txBody>
      </p:sp>
      <p:sp>
        <p:nvSpPr>
          <p:cNvPr id="3" name="Объект 2"/>
          <p:cNvSpPr>
            <a:spLocks noGrp="1"/>
          </p:cNvSpPr>
          <p:nvPr>
            <p:ph idx="1"/>
          </p:nvPr>
        </p:nvSpPr>
        <p:spPr/>
        <p:txBody>
          <a:bodyPr>
            <a:normAutofit fontScale="92500" lnSpcReduction="10000"/>
          </a:bodyPr>
          <a:lstStyle/>
          <a:p>
            <a:r>
              <a:rPr lang="en-US" i="1" dirty="0">
                <a:latin typeface="Garamond" panose="02020404030301010803" pitchFamily="18" charset="0"/>
              </a:rPr>
              <a:t>Article one. </a:t>
            </a:r>
            <a:r>
              <a:rPr lang="en-US" dirty="0">
                <a:latin typeface="Garamond" panose="02020404030301010803" pitchFamily="18" charset="0"/>
              </a:rPr>
              <a:t>Introduction. Forewarning. §1. Significance of the history of sciences. Its limits are in the history of human thought in general. Limits of the history of physical and mathematical sciences. The purpose of this story. §2. Prior knowledge. Metallurgy. Three periods of primitive culture. Metals known in antiquity. §3. Numeral systems. Mechanical calculations. §4. Written </a:t>
            </a:r>
            <a:r>
              <a:rPr lang="en-US" dirty="0" smtClean="0">
                <a:latin typeface="Garamond" panose="02020404030301010803" pitchFamily="18" charset="0"/>
              </a:rPr>
              <a:t>reckoning </a:t>
            </a:r>
            <a:r>
              <a:rPr lang="ru-RU" dirty="0" smtClean="0">
                <a:latin typeface="Garamond" panose="02020404030301010803" pitchFamily="18" charset="0"/>
              </a:rPr>
              <a:t>[Морской сборник, 1865. Т. LXXVI, №1, c.1-36], [Артиллерийский журнал, 1865, 4, c. 1-58]</a:t>
            </a:r>
          </a:p>
          <a:p>
            <a:r>
              <a:rPr lang="en-US" i="1" dirty="0">
                <a:latin typeface="Garamond" panose="02020404030301010803" pitchFamily="18" charset="0"/>
              </a:rPr>
              <a:t>Article two. </a:t>
            </a:r>
            <a:r>
              <a:rPr lang="en-US" dirty="0">
                <a:latin typeface="Garamond" panose="02020404030301010803" pitchFamily="18" charset="0"/>
              </a:rPr>
              <a:t>Chapter I. Greece VII-IV centuries. BC §5. The first scientific information. Measures. Mathematics. Astronomy. §6. China. Dispute about the science of the ancient East. India. §7. Babylon; ancient information about his science and Nabataean literature. Egypt. The position of the dispute about his science. Phoenicians. Jews. </a:t>
            </a:r>
            <a:r>
              <a:rPr lang="en-US" dirty="0" smtClean="0">
                <a:latin typeface="Garamond" panose="02020404030301010803" pitchFamily="18" charset="0"/>
              </a:rPr>
              <a:t>Etruscans </a:t>
            </a:r>
            <a:r>
              <a:rPr lang="ru-RU" dirty="0" smtClean="0">
                <a:latin typeface="Garamond" panose="02020404030301010803" pitchFamily="18" charset="0"/>
              </a:rPr>
              <a:t>[Морской сборник, 1865. Т. LXVII. №3, c. 37-68], [Артиллерийский журнал, 1865, 5, c. 59-120].</a:t>
            </a:r>
          </a:p>
          <a:p>
            <a:endParaRPr lang="ru-RU" dirty="0"/>
          </a:p>
        </p:txBody>
      </p:sp>
    </p:spTree>
    <p:extLst>
      <p:ext uri="{BB962C8B-B14F-4D97-AF65-F5344CB8AC3E}">
        <p14:creationId xmlns:p14="http://schemas.microsoft.com/office/powerpoint/2010/main" val="31926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351" y="86498"/>
            <a:ext cx="12006650" cy="6524863"/>
          </a:xfrm>
          <a:prstGeom prst="rect">
            <a:avLst/>
          </a:prstGeom>
        </p:spPr>
        <p:txBody>
          <a:bodyPr wrap="square">
            <a:spAutoFit/>
          </a:bodyPr>
          <a:lstStyle/>
          <a:p>
            <a:r>
              <a:rPr lang="en-US" sz="2200" i="1" dirty="0" smtClean="0">
                <a:latin typeface="Garamond" panose="02020404030301010803" pitchFamily="18" charset="0"/>
              </a:rPr>
              <a:t>Article </a:t>
            </a:r>
            <a:r>
              <a:rPr lang="en-US" sz="2200" i="1" dirty="0">
                <a:latin typeface="Garamond" panose="02020404030301010803" pitchFamily="18" charset="0"/>
              </a:rPr>
              <a:t>three</a:t>
            </a:r>
            <a:r>
              <a:rPr lang="en-US" sz="2200" dirty="0">
                <a:latin typeface="Garamond" panose="02020404030301010803" pitchFamily="18" charset="0"/>
              </a:rPr>
              <a:t>. Chapter I. Greece. §8. Secular sciences in Greece. The original state of Greek knowledge. Asia Minor cities. The question of the composition of the world. Greek thinkers of the first era. The fallacy of their method in matters of natural science. Advances in mathematics and astronomy. §9. The question of the possibility of knowledge. Sophists. Greece in the middle of the 5th century. Protagoras. Socrates. Plato. planetary astronomy. Analysis. geometric places. Conic sections. Other curved lines. geometric questions. </a:t>
            </a:r>
            <a:r>
              <a:rPr lang="en-US" sz="2200" dirty="0" err="1">
                <a:latin typeface="Garamond" panose="02020404030301010803" pitchFamily="18" charset="0"/>
              </a:rPr>
              <a:t>Eudox</a:t>
            </a:r>
            <a:r>
              <a:rPr lang="en-US" sz="2200" dirty="0">
                <a:latin typeface="Garamond" panose="02020404030301010803" pitchFamily="18" charset="0"/>
              </a:rPr>
              <a:t>. Theory of spheres. </a:t>
            </a:r>
            <a:r>
              <a:rPr lang="en-US" sz="2200" dirty="0" err="1">
                <a:latin typeface="Garamond" panose="02020404030301010803" pitchFamily="18" charset="0"/>
              </a:rPr>
              <a:t>Callippus</a:t>
            </a:r>
            <a:r>
              <a:rPr lang="en-US" sz="2200" dirty="0">
                <a:latin typeface="Garamond" panose="02020404030301010803" pitchFamily="18" charset="0"/>
              </a:rPr>
              <a:t>. The rotation of the earth about its axis. </a:t>
            </a:r>
            <a:r>
              <a:rPr lang="en-US" sz="2200" dirty="0" err="1">
                <a:latin typeface="Garamond" panose="02020404030301010803" pitchFamily="18" charset="0"/>
              </a:rPr>
              <a:t>Ctesias</a:t>
            </a:r>
            <a:r>
              <a:rPr lang="en-US" sz="2200" dirty="0">
                <a:latin typeface="Garamond" panose="02020404030301010803" pitchFamily="18" charset="0"/>
              </a:rPr>
              <a:t> and Xenophon</a:t>
            </a:r>
            <a:r>
              <a:rPr lang="ru-RU" sz="2200" dirty="0" smtClean="0">
                <a:latin typeface="Garamond" panose="02020404030301010803" pitchFamily="18" charset="0"/>
              </a:rPr>
              <a:t>[Морской сборник, 1865. Т. LXVII. №4, c. 69-115], [Артиллерийский журнал, 1865, 6, c. 121-152].</a:t>
            </a:r>
          </a:p>
          <a:p>
            <a:endParaRPr lang="ru-RU" sz="2200" dirty="0" smtClean="0">
              <a:latin typeface="Garamond" panose="02020404030301010803" pitchFamily="18" charset="0"/>
            </a:endParaRPr>
          </a:p>
          <a:p>
            <a:r>
              <a:rPr lang="en-US" sz="2200" i="1" dirty="0">
                <a:latin typeface="Garamond" panose="02020404030301010803" pitchFamily="18" charset="0"/>
              </a:rPr>
              <a:t>Article four. </a:t>
            </a:r>
            <a:r>
              <a:rPr lang="en-US" sz="2200" dirty="0">
                <a:latin typeface="Garamond" panose="02020404030301010803" pitchFamily="18" charset="0"/>
              </a:rPr>
              <a:t>Chapter I. Greece. Continuation. §11 (sic!). Aristotle. His life. the fate of his doctrine. The influence of the campaigns of Alexander the Great on Greek thought. The difference between Aristotle and his predecessors and his works on logic. §12. Guidance. observation and experience. scientific method. Striving to understand the world. Disadvantages of Aristotle's </a:t>
            </a:r>
            <a:r>
              <a:rPr lang="en-US" sz="2200" dirty="0" smtClean="0">
                <a:latin typeface="Garamond" panose="02020404030301010803" pitchFamily="18" charset="0"/>
              </a:rPr>
              <a:t>method </a:t>
            </a:r>
            <a:r>
              <a:rPr lang="ru-RU" sz="2200" dirty="0" smtClean="0">
                <a:latin typeface="Garamond" panose="02020404030301010803" pitchFamily="18" charset="0"/>
              </a:rPr>
              <a:t>[Морской сборник, 1865. Т. LXXVIII, №5, c.125-154]. </a:t>
            </a:r>
          </a:p>
          <a:p>
            <a:r>
              <a:rPr lang="ru-RU" sz="2200" dirty="0" smtClean="0">
                <a:latin typeface="Garamond" panose="02020404030301010803" pitchFamily="18" charset="0"/>
              </a:rPr>
              <a:t> </a:t>
            </a:r>
          </a:p>
          <a:p>
            <a:r>
              <a:rPr lang="en-US" sz="2200" i="1" dirty="0">
                <a:latin typeface="Garamond" panose="02020404030301010803" pitchFamily="18" charset="0"/>
              </a:rPr>
              <a:t>Article five. </a:t>
            </a:r>
            <a:r>
              <a:rPr lang="en-US" sz="2200" dirty="0">
                <a:latin typeface="Garamond" panose="02020404030301010803" pitchFamily="18" charset="0"/>
              </a:rPr>
              <a:t>Chapter I. Greece. Continuation. § 13. Mathematical works of Aristotle. A group of his writings on inorganic nature. Movement. quality changes. Mechanical knowledge of Aristotle. Heavenly and earthly phenomena. Four forces. The phenomenon of gravity. Elemental changes. Meteorology and physics of the earth. Astronomy of </a:t>
            </a:r>
            <a:r>
              <a:rPr lang="en-US" sz="2200" dirty="0" smtClean="0">
                <a:latin typeface="Garamond" panose="02020404030301010803" pitchFamily="18" charset="0"/>
              </a:rPr>
              <a:t>Aristotle </a:t>
            </a:r>
            <a:r>
              <a:rPr lang="ru-RU" sz="2200" dirty="0" smtClean="0">
                <a:latin typeface="Garamond" panose="02020404030301010803" pitchFamily="18" charset="0"/>
              </a:rPr>
              <a:t>[Морской сборник, 1865. Т.LXXIX, №7, С. 155-170].</a:t>
            </a:r>
            <a:endParaRPr lang="ru-RU" sz="2200" dirty="0">
              <a:latin typeface="Garamond" panose="02020404030301010803" pitchFamily="18" charset="0"/>
            </a:endParaRPr>
          </a:p>
        </p:txBody>
      </p:sp>
    </p:spTree>
    <p:extLst>
      <p:ext uri="{BB962C8B-B14F-4D97-AF65-F5344CB8AC3E}">
        <p14:creationId xmlns:p14="http://schemas.microsoft.com/office/powerpoint/2010/main" val="380317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2995" y="58847"/>
            <a:ext cx="11924270" cy="6186309"/>
          </a:xfrm>
          <a:prstGeom prst="rect">
            <a:avLst/>
          </a:prstGeom>
        </p:spPr>
        <p:txBody>
          <a:bodyPr wrap="square">
            <a:spAutoFit/>
          </a:bodyPr>
          <a:lstStyle/>
          <a:p>
            <a:r>
              <a:rPr lang="en-US" sz="2200" i="1" dirty="0">
                <a:latin typeface="Garamond" panose="02020404030301010803" pitchFamily="18" charset="0"/>
              </a:rPr>
              <a:t>Article six. Greece. §14. Aristotle's work on organisms. Works on botany. Aristotle's own experience in anatomy and physiology. His mistakes. His merit. His writings on anatomy and physiology. His classification. Psychology. Meaning of Aristotle. §15. School of Aristotle. </a:t>
            </a:r>
            <a:r>
              <a:rPr lang="el-GR" sz="2200" i="1" dirty="0">
                <a:latin typeface="Garamond" panose="02020404030301010803" pitchFamily="18" charset="0"/>
              </a:rPr>
              <a:t>Θ</a:t>
            </a:r>
            <a:r>
              <a:rPr lang="en-US" sz="2200" i="1" dirty="0" err="1">
                <a:latin typeface="Garamond" panose="02020404030301010803" pitchFamily="18" charset="0"/>
              </a:rPr>
              <a:t>eophrast</a:t>
            </a:r>
            <a:r>
              <a:rPr lang="en-US" sz="2200" i="1" dirty="0">
                <a:latin typeface="Garamond" panose="02020404030301010803" pitchFamily="18" charset="0"/>
              </a:rPr>
              <a:t>. Mineralogy. Botany. </a:t>
            </a:r>
            <a:r>
              <a:rPr lang="en-US" sz="2200" i="1" dirty="0" err="1">
                <a:latin typeface="Garamond" panose="02020404030301010803" pitchFamily="18" charset="0"/>
              </a:rPr>
              <a:t>Evdem</a:t>
            </a:r>
            <a:r>
              <a:rPr lang="en-US" sz="2200" i="1" dirty="0">
                <a:latin typeface="Garamond" panose="02020404030301010803" pitchFamily="18" charset="0"/>
              </a:rPr>
              <a:t>. </a:t>
            </a:r>
            <a:r>
              <a:rPr lang="en-US" sz="2200" i="1" dirty="0" err="1">
                <a:latin typeface="Garamond" panose="02020404030301010803" pitchFamily="18" charset="0"/>
              </a:rPr>
              <a:t>Aristoxenus</a:t>
            </a:r>
            <a:r>
              <a:rPr lang="en-US" sz="2200" i="1" dirty="0">
                <a:latin typeface="Garamond" panose="02020404030301010803" pitchFamily="18" charset="0"/>
              </a:rPr>
              <a:t>. </a:t>
            </a:r>
            <a:r>
              <a:rPr lang="en-US" sz="2200" i="1" dirty="0" err="1">
                <a:latin typeface="Garamond" panose="02020404030301010803" pitchFamily="18" charset="0"/>
              </a:rPr>
              <a:t>Dikearch</a:t>
            </a:r>
            <a:r>
              <a:rPr lang="en-US" sz="2200" i="1" dirty="0">
                <a:latin typeface="Garamond" panose="02020404030301010803" pitchFamily="18" charset="0"/>
              </a:rPr>
              <a:t>. </a:t>
            </a:r>
            <a:r>
              <a:rPr lang="en-US" sz="2200" i="1" dirty="0" err="1">
                <a:latin typeface="Garamond" panose="02020404030301010803" pitchFamily="18" charset="0"/>
              </a:rPr>
              <a:t>Strato</a:t>
            </a:r>
            <a:r>
              <a:rPr lang="en-US" sz="2200" i="1" dirty="0">
                <a:latin typeface="Garamond" panose="02020404030301010803" pitchFamily="18" charset="0"/>
              </a:rPr>
              <a:t>. </a:t>
            </a:r>
            <a:r>
              <a:rPr lang="en-US" sz="2200" i="1" dirty="0" err="1" smtClean="0">
                <a:latin typeface="Garamond" panose="02020404030301010803" pitchFamily="18" charset="0"/>
              </a:rPr>
              <a:t>Autolycus</a:t>
            </a:r>
            <a:r>
              <a:rPr lang="en-US" sz="2200" i="1" dirty="0" smtClean="0">
                <a:latin typeface="Garamond" panose="02020404030301010803" pitchFamily="18" charset="0"/>
              </a:rPr>
              <a:t> </a:t>
            </a:r>
            <a:r>
              <a:rPr lang="ru-RU" sz="2200" dirty="0" smtClean="0">
                <a:latin typeface="Garamond" panose="02020404030301010803" pitchFamily="18" charset="0"/>
              </a:rPr>
              <a:t>[Морской сборник, 1865. Т.LXXIX, №8, c. 171-214].</a:t>
            </a:r>
          </a:p>
          <a:p>
            <a:endParaRPr lang="ru-RU" sz="2200" dirty="0" smtClean="0">
              <a:latin typeface="Garamond" panose="02020404030301010803" pitchFamily="18" charset="0"/>
            </a:endParaRPr>
          </a:p>
          <a:p>
            <a:r>
              <a:rPr lang="en-US" sz="2200" i="1" dirty="0">
                <a:latin typeface="Garamond" panose="02020404030301010803" pitchFamily="18" charset="0"/>
              </a:rPr>
              <a:t>Article seven. </a:t>
            </a:r>
            <a:r>
              <a:rPr lang="en-US" sz="2200" dirty="0">
                <a:latin typeface="Garamond" panose="02020404030301010803" pitchFamily="18" charset="0"/>
              </a:rPr>
              <a:t>Alexandria. 3rd century </a:t>
            </a:r>
            <a:r>
              <a:rPr lang="en-US" sz="2200" dirty="0" smtClean="0">
                <a:latin typeface="Garamond" panose="02020404030301010803" pitchFamily="18" charset="0"/>
              </a:rPr>
              <a:t>BC – </a:t>
            </a:r>
            <a:r>
              <a:rPr lang="en-US" sz="2200" dirty="0">
                <a:latin typeface="Garamond" panose="02020404030301010803" pitchFamily="18" charset="0"/>
              </a:rPr>
              <a:t>V c. </a:t>
            </a:r>
            <a:r>
              <a:rPr lang="en-US" sz="2200" dirty="0" smtClean="0">
                <a:latin typeface="Garamond" panose="02020404030301010803" pitchFamily="18" charset="0"/>
              </a:rPr>
              <a:t>AD </a:t>
            </a:r>
            <a:r>
              <a:rPr lang="en-US" sz="2200" dirty="0">
                <a:latin typeface="Garamond" panose="02020404030301010803" pitchFamily="18" charset="0"/>
              </a:rPr>
              <a:t>§16. Alexander the Great and the Diadochi. Alexandria of Egypt. </a:t>
            </a:r>
            <a:r>
              <a:rPr lang="en-US" sz="2200" dirty="0" err="1">
                <a:latin typeface="Garamond" panose="02020404030301010803" pitchFamily="18" charset="0"/>
              </a:rPr>
              <a:t>Ptolemies</a:t>
            </a:r>
            <a:r>
              <a:rPr lang="en-US" sz="2200" dirty="0">
                <a:latin typeface="Garamond" panose="02020404030301010803" pitchFamily="18" charset="0"/>
              </a:rPr>
              <a:t>. Library of Alexandria and Museum of Alexandria. §17. Euclid of </a:t>
            </a:r>
            <a:r>
              <a:rPr lang="en-US" sz="2200" dirty="0" smtClean="0">
                <a:latin typeface="Garamond" panose="02020404030301010803" pitchFamily="18" charset="0"/>
              </a:rPr>
              <a:t>Alexandria </a:t>
            </a:r>
            <a:r>
              <a:rPr lang="ru-RU" sz="2200" dirty="0" smtClean="0">
                <a:latin typeface="Garamond" panose="02020404030301010803" pitchFamily="18" charset="0"/>
              </a:rPr>
              <a:t>[Морской сборник, 1865. Т. LXXX. №9, С. 215-254]. </a:t>
            </a:r>
          </a:p>
          <a:p>
            <a:endParaRPr lang="ru-RU" sz="2200" dirty="0" smtClean="0">
              <a:latin typeface="Garamond" panose="02020404030301010803" pitchFamily="18" charset="0"/>
            </a:endParaRPr>
          </a:p>
          <a:p>
            <a:r>
              <a:rPr lang="en-US" sz="2200" i="1" dirty="0">
                <a:latin typeface="Garamond" panose="02020404030301010803" pitchFamily="18" charset="0"/>
              </a:rPr>
              <a:t>Article eight. </a:t>
            </a:r>
            <a:r>
              <a:rPr lang="en-US" sz="2200" dirty="0">
                <a:latin typeface="Garamond" panose="02020404030301010803" pitchFamily="18" charset="0"/>
              </a:rPr>
              <a:t>Chapter II. Alexandria. 3rd century BC - V </a:t>
            </a:r>
            <a:r>
              <a:rPr lang="ru-RU" sz="2200" dirty="0">
                <a:latin typeface="Garamond" panose="02020404030301010803" pitchFamily="18" charset="0"/>
              </a:rPr>
              <a:t>с. </a:t>
            </a:r>
            <a:r>
              <a:rPr lang="en-US" sz="2200" dirty="0" smtClean="0">
                <a:latin typeface="Garamond" panose="02020404030301010803" pitchFamily="18" charset="0"/>
              </a:rPr>
              <a:t>AD Continued</a:t>
            </a:r>
            <a:r>
              <a:rPr lang="en-US" sz="2200" dirty="0">
                <a:latin typeface="Garamond" panose="02020404030301010803" pitchFamily="18" charset="0"/>
              </a:rPr>
              <a:t>. §18. Astronomical observations. Armillary spheres. </a:t>
            </a:r>
            <a:r>
              <a:rPr lang="en-US" sz="2200" dirty="0" err="1">
                <a:latin typeface="Garamond" panose="02020404030301010803" pitchFamily="18" charset="0"/>
              </a:rPr>
              <a:t>Aristillus</a:t>
            </a:r>
            <a:r>
              <a:rPr lang="en-US" sz="2200" dirty="0">
                <a:latin typeface="Garamond" panose="02020404030301010803" pitchFamily="18" charset="0"/>
              </a:rPr>
              <a:t> and </a:t>
            </a:r>
            <a:r>
              <a:rPr lang="en-US" sz="2200" dirty="0" err="1">
                <a:latin typeface="Garamond" panose="02020404030301010803" pitchFamily="18" charset="0"/>
              </a:rPr>
              <a:t>Timocharis</a:t>
            </a:r>
            <a:r>
              <a:rPr lang="en-US" sz="2200" dirty="0">
                <a:latin typeface="Garamond" panose="02020404030301010803" pitchFamily="18" charset="0"/>
              </a:rPr>
              <a:t>. Conon. </a:t>
            </a:r>
            <a:r>
              <a:rPr lang="en-US" sz="2200" dirty="0" err="1">
                <a:latin typeface="Garamond" panose="02020404030301010803" pitchFamily="18" charset="0"/>
              </a:rPr>
              <a:t>Dositheus</a:t>
            </a:r>
            <a:r>
              <a:rPr lang="en-US" sz="2200" dirty="0">
                <a:latin typeface="Garamond" panose="02020404030301010803" pitchFamily="18" charset="0"/>
              </a:rPr>
              <a:t>. Aristarchus of Samos. Poems of </a:t>
            </a:r>
            <a:r>
              <a:rPr lang="en-US" sz="2200" dirty="0" err="1">
                <a:latin typeface="Garamond" panose="02020404030301010803" pitchFamily="18" charset="0"/>
              </a:rPr>
              <a:t>Arat</a:t>
            </a:r>
            <a:r>
              <a:rPr lang="en-US" sz="2200" dirty="0" smtClean="0">
                <a:latin typeface="Garamond" panose="02020404030301010803" pitchFamily="18" charset="0"/>
              </a:rPr>
              <a:t>.</a:t>
            </a:r>
            <a:r>
              <a:rPr lang="en-US" sz="2200" dirty="0">
                <a:latin typeface="Garamond" panose="02020404030301010803" pitchFamily="18" charset="0"/>
              </a:rPr>
              <a:t> §19. Eratosthenes of Cyrene. §20. Archimedes of Syracuse</a:t>
            </a:r>
            <a:r>
              <a:rPr lang="ru-RU" sz="2200" dirty="0" smtClean="0">
                <a:latin typeface="Garamond" panose="02020404030301010803" pitchFamily="18" charset="0"/>
              </a:rPr>
              <a:t>[Морской сборник, 1865. Т. LXXX. №10, c. 255-297]. </a:t>
            </a:r>
          </a:p>
          <a:p>
            <a:endParaRPr lang="ru-RU" sz="2200" dirty="0" smtClean="0">
              <a:latin typeface="Garamond" panose="02020404030301010803" pitchFamily="18" charset="0"/>
            </a:endParaRPr>
          </a:p>
          <a:p>
            <a:r>
              <a:rPr lang="en-US" sz="2200" i="1" dirty="0">
                <a:latin typeface="Garamond" panose="02020404030301010803" pitchFamily="18" charset="0"/>
              </a:rPr>
              <a:t>Article nine. </a:t>
            </a:r>
            <a:r>
              <a:rPr lang="en-US" sz="2200" dirty="0">
                <a:latin typeface="Garamond" panose="02020404030301010803" pitchFamily="18" charset="0"/>
              </a:rPr>
              <a:t>Chapter II. Alexandria. §21. Apollonius of </a:t>
            </a:r>
            <a:r>
              <a:rPr lang="en-US" sz="2200" dirty="0" err="1">
                <a:latin typeface="Garamond" panose="02020404030301010803" pitchFamily="18" charset="0"/>
              </a:rPr>
              <a:t>Perga</a:t>
            </a:r>
            <a:r>
              <a:rPr lang="en-US" sz="2200" dirty="0">
                <a:latin typeface="Garamond" panose="02020404030301010803" pitchFamily="18" charset="0"/>
              </a:rPr>
              <a:t>. On conic sections. §22. Relationships between mathematicians of the late 3rd and early 2nd centuries. </a:t>
            </a:r>
            <a:r>
              <a:rPr lang="en-US" sz="2200" dirty="0" err="1">
                <a:latin typeface="Garamond" panose="02020404030301010803" pitchFamily="18" charset="0"/>
              </a:rPr>
              <a:t>Nycomed</a:t>
            </a:r>
            <a:r>
              <a:rPr lang="en-US" sz="2200" dirty="0">
                <a:latin typeface="Garamond" panose="02020404030301010803" pitchFamily="18" charset="0"/>
              </a:rPr>
              <a:t>. </a:t>
            </a:r>
            <a:r>
              <a:rPr lang="en-US" sz="2200" dirty="0" err="1">
                <a:latin typeface="Garamond" panose="02020404030301010803" pitchFamily="18" charset="0"/>
              </a:rPr>
              <a:t>Ipsicle</a:t>
            </a:r>
            <a:r>
              <a:rPr lang="en-US" sz="2200" dirty="0">
                <a:latin typeface="Garamond" panose="02020404030301010803" pitchFamily="18" charset="0"/>
              </a:rPr>
              <a:t>. </a:t>
            </a:r>
            <a:r>
              <a:rPr lang="en-US" sz="2200" dirty="0" err="1">
                <a:latin typeface="Garamond" panose="02020404030301010803" pitchFamily="18" charset="0"/>
              </a:rPr>
              <a:t>Seleucus</a:t>
            </a:r>
            <a:r>
              <a:rPr lang="en-US" sz="2200" dirty="0">
                <a:latin typeface="Garamond" panose="02020404030301010803" pitchFamily="18" charset="0"/>
              </a:rPr>
              <a:t>. Technological advances. </a:t>
            </a:r>
            <a:r>
              <a:rPr lang="en-US" sz="2200" dirty="0" err="1">
                <a:latin typeface="Garamond" panose="02020404030301010803" pitchFamily="18" charset="0"/>
              </a:rPr>
              <a:t>Ctesibius</a:t>
            </a:r>
            <a:r>
              <a:rPr lang="en-US" sz="2200" dirty="0">
                <a:latin typeface="Garamond" panose="02020404030301010803" pitchFamily="18" charset="0"/>
              </a:rPr>
              <a:t>. Heron. Philo. §23. Hipparchus of </a:t>
            </a:r>
            <a:r>
              <a:rPr lang="en-US" sz="2200" dirty="0" smtClean="0">
                <a:latin typeface="Garamond" panose="02020404030301010803" pitchFamily="18" charset="0"/>
              </a:rPr>
              <a:t>Nicaea </a:t>
            </a:r>
            <a:r>
              <a:rPr lang="ru-RU" sz="2200" dirty="0" smtClean="0">
                <a:latin typeface="Garamond" panose="02020404030301010803" pitchFamily="18" charset="0"/>
              </a:rPr>
              <a:t>[Морской сборник, 1865. Т. LXXXI, №11, c. 298-342].  </a:t>
            </a:r>
            <a:endParaRPr lang="ru-RU" sz="2200" dirty="0">
              <a:latin typeface="Garamond" panose="02020404030301010803" pitchFamily="18" charset="0"/>
            </a:endParaRPr>
          </a:p>
        </p:txBody>
      </p:sp>
    </p:spTree>
    <p:extLst>
      <p:ext uri="{BB962C8B-B14F-4D97-AF65-F5344CB8AC3E}">
        <p14:creationId xmlns:p14="http://schemas.microsoft.com/office/powerpoint/2010/main" val="1529339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8853" y="58847"/>
            <a:ext cx="11961341" cy="6524863"/>
          </a:xfrm>
          <a:prstGeom prst="rect">
            <a:avLst/>
          </a:prstGeom>
        </p:spPr>
        <p:txBody>
          <a:bodyPr wrap="square">
            <a:spAutoFit/>
          </a:bodyPr>
          <a:lstStyle/>
          <a:p>
            <a:r>
              <a:rPr lang="en-US" sz="2200" i="1" dirty="0">
                <a:latin typeface="Garamond" panose="02020404030301010803" pitchFamily="18" charset="0"/>
              </a:rPr>
              <a:t>Article ten. </a:t>
            </a:r>
            <a:r>
              <a:rPr lang="en-US" sz="2200" dirty="0">
                <a:latin typeface="Garamond" panose="02020404030301010803" pitchFamily="18" charset="0"/>
              </a:rPr>
              <a:t>Alexandria. Ending. §24. Medical anatomists. Skepticism and empiricism. </a:t>
            </a:r>
            <a:r>
              <a:rPr lang="en-US" sz="2200" dirty="0" err="1">
                <a:latin typeface="Garamond" panose="02020404030301010803" pitchFamily="18" charset="0"/>
              </a:rPr>
              <a:t>Nicander</a:t>
            </a:r>
            <a:r>
              <a:rPr lang="en-US" sz="2200" dirty="0">
                <a:latin typeface="Garamond" panose="02020404030301010803" pitchFamily="18" charset="0"/>
              </a:rPr>
              <a:t> of </a:t>
            </a:r>
            <a:r>
              <a:rPr lang="en-US" sz="2200" dirty="0" smtClean="0">
                <a:latin typeface="Garamond" panose="02020404030301010803" pitchFamily="18" charset="0"/>
              </a:rPr>
              <a:t>Colophon </a:t>
            </a:r>
            <a:r>
              <a:rPr lang="ru-RU" sz="2200" dirty="0" smtClean="0">
                <a:latin typeface="Garamond" panose="02020404030301010803" pitchFamily="18" charset="0"/>
              </a:rPr>
              <a:t>[Морской сборник, 1865. Т. LXXXI. № 12, c. 343-355]. </a:t>
            </a:r>
          </a:p>
          <a:p>
            <a:endParaRPr lang="ru-RU" sz="2200" dirty="0" smtClean="0">
              <a:latin typeface="Garamond" panose="02020404030301010803" pitchFamily="18" charset="0"/>
            </a:endParaRPr>
          </a:p>
          <a:p>
            <a:r>
              <a:rPr lang="en-US" sz="2200" i="1" dirty="0">
                <a:latin typeface="Garamond" panose="02020404030301010803" pitchFamily="18" charset="0"/>
              </a:rPr>
              <a:t>Article eleven. </a:t>
            </a:r>
            <a:r>
              <a:rPr lang="en-US" sz="2200" dirty="0">
                <a:latin typeface="Garamond" panose="02020404030301010803" pitchFamily="18" charset="0"/>
              </a:rPr>
              <a:t>Chapter II. Alexandria. §25. Rome until the middle of the II century BC. §26. The time of the decline of scientific studies. Ptolemy </a:t>
            </a:r>
            <a:r>
              <a:rPr lang="en-US" sz="2200" dirty="0" err="1">
                <a:latin typeface="Garamond" panose="02020404030301010803" pitchFamily="18" charset="0"/>
              </a:rPr>
              <a:t>Everget</a:t>
            </a:r>
            <a:r>
              <a:rPr lang="en-US" sz="2200" dirty="0">
                <a:latin typeface="Garamond" panose="02020404030301010803" pitchFamily="18" charset="0"/>
              </a:rPr>
              <a:t> II. </a:t>
            </a:r>
            <a:r>
              <a:rPr lang="en-US" sz="2200" dirty="0" err="1">
                <a:latin typeface="Garamond" panose="02020404030301010803" pitchFamily="18" charset="0"/>
              </a:rPr>
              <a:t>Pergamon</a:t>
            </a:r>
            <a:r>
              <a:rPr lang="en-US" sz="2200" dirty="0">
                <a:latin typeface="Garamond" panose="02020404030301010803" pitchFamily="18" charset="0"/>
              </a:rPr>
              <a:t>. Apocryphal literature. </a:t>
            </a:r>
            <a:r>
              <a:rPr lang="en-US" sz="2200" dirty="0" err="1">
                <a:latin typeface="Garamond" panose="02020404030301010803" pitchFamily="18" charset="0"/>
              </a:rPr>
              <a:t>Attalus</a:t>
            </a:r>
            <a:r>
              <a:rPr lang="en-US" sz="2200" dirty="0">
                <a:latin typeface="Garamond" panose="02020404030301010803" pitchFamily="18" charset="0"/>
              </a:rPr>
              <a:t> III and </a:t>
            </a:r>
            <a:r>
              <a:rPr lang="en-US" sz="2200" dirty="0" err="1">
                <a:latin typeface="Garamond" panose="02020404030301010803" pitchFamily="18" charset="0"/>
              </a:rPr>
              <a:t>Mithridates</a:t>
            </a:r>
            <a:r>
              <a:rPr lang="en-US" sz="2200" dirty="0">
                <a:latin typeface="Garamond" panose="02020404030301010803" pitchFamily="18" charset="0"/>
              </a:rPr>
              <a:t> of Pontus. Epicureanism. Lucretius. Seneca's predictions. §27. </a:t>
            </a:r>
            <a:r>
              <a:rPr lang="en-US" sz="2200" dirty="0" err="1">
                <a:latin typeface="Garamond" panose="02020404030301010803" pitchFamily="18" charset="0"/>
              </a:rPr>
              <a:t>Posidonius</a:t>
            </a:r>
            <a:r>
              <a:rPr lang="en-US" sz="2200" dirty="0">
                <a:latin typeface="Garamond" panose="02020404030301010803" pitchFamily="18" charset="0"/>
              </a:rPr>
              <a:t>. </a:t>
            </a:r>
            <a:r>
              <a:rPr lang="en-US" sz="2200" dirty="0" err="1">
                <a:latin typeface="Garamond" panose="02020404030301010803" pitchFamily="18" charset="0"/>
              </a:rPr>
              <a:t>Geminus</a:t>
            </a:r>
            <a:r>
              <a:rPr lang="en-US" sz="2200" dirty="0">
                <a:latin typeface="Garamond" panose="02020404030301010803" pitchFamily="18" charset="0"/>
              </a:rPr>
              <a:t>. </a:t>
            </a:r>
            <a:r>
              <a:rPr lang="en-US" sz="2200" dirty="0" err="1">
                <a:latin typeface="Garamond" panose="02020404030301010803" pitchFamily="18" charset="0"/>
              </a:rPr>
              <a:t>Cleomedes</a:t>
            </a:r>
            <a:r>
              <a:rPr lang="en-US" sz="2200" dirty="0">
                <a:latin typeface="Garamond" panose="02020404030301010803" pitchFamily="18" charset="0"/>
              </a:rPr>
              <a:t>. Theodosius. Menelaus. Varro. </a:t>
            </a:r>
            <a:r>
              <a:rPr lang="en-US" sz="2200" dirty="0" err="1">
                <a:latin typeface="Garamond" panose="02020404030301010803" pitchFamily="18" charset="0"/>
              </a:rPr>
              <a:t>Agrimensors</a:t>
            </a:r>
            <a:r>
              <a:rPr lang="en-US" sz="2200" dirty="0">
                <a:latin typeface="Garamond" panose="02020404030301010803" pitchFamily="18" charset="0"/>
              </a:rPr>
              <a:t>. Vitruvius. </a:t>
            </a:r>
            <a:r>
              <a:rPr lang="en-US" sz="2200" dirty="0" err="1">
                <a:latin typeface="Garamond" panose="02020404030301010803" pitchFamily="18" charset="0"/>
              </a:rPr>
              <a:t>Frontin</a:t>
            </a:r>
            <a:r>
              <a:rPr lang="en-US" sz="2200" dirty="0">
                <a:latin typeface="Garamond" panose="02020404030301010803" pitchFamily="18" charset="0"/>
              </a:rPr>
              <a:t>. Seneca. didactic poets. Julian calendar. Description of the empire. Travelers and geographic compilers. Strabo. Geographers, contemporary to him. </a:t>
            </a:r>
            <a:r>
              <a:rPr lang="en-US" sz="2200" dirty="0" err="1">
                <a:latin typeface="Garamond" panose="02020404030301010803" pitchFamily="18" charset="0"/>
              </a:rPr>
              <a:t>Pomponius</a:t>
            </a:r>
            <a:r>
              <a:rPr lang="en-US" sz="2200" dirty="0">
                <a:latin typeface="Garamond" panose="02020404030301010803" pitchFamily="18" charset="0"/>
              </a:rPr>
              <a:t> </a:t>
            </a:r>
            <a:r>
              <a:rPr lang="en-US" sz="2200" dirty="0" err="1">
                <a:latin typeface="Garamond" panose="02020404030301010803" pitchFamily="18" charset="0"/>
              </a:rPr>
              <a:t>Mela</a:t>
            </a:r>
            <a:r>
              <a:rPr lang="en-US" sz="2200" dirty="0">
                <a:latin typeface="Garamond" panose="02020404030301010803" pitchFamily="18" charset="0"/>
              </a:rPr>
              <a:t>. Medics. The state of chemical knowledge in the 1st century after our era. Nikolai </a:t>
            </a:r>
            <a:r>
              <a:rPr lang="en-US" sz="2200" dirty="0" err="1">
                <a:latin typeface="Garamond" panose="02020404030301010803" pitchFamily="18" charset="0"/>
              </a:rPr>
              <a:t>Damaskin</a:t>
            </a:r>
            <a:r>
              <a:rPr lang="en-US" sz="2200" dirty="0">
                <a:latin typeface="Garamond" panose="02020404030301010803" pitchFamily="18" charset="0"/>
              </a:rPr>
              <a:t>. </a:t>
            </a:r>
            <a:r>
              <a:rPr lang="en-US" sz="2200" dirty="0" err="1">
                <a:latin typeface="Garamond" panose="02020404030301010803" pitchFamily="18" charset="0"/>
              </a:rPr>
              <a:t>Celsus</a:t>
            </a:r>
            <a:r>
              <a:rPr lang="en-US" sz="2200" dirty="0">
                <a:latin typeface="Garamond" panose="02020404030301010803" pitchFamily="18" charset="0"/>
              </a:rPr>
              <a:t>. </a:t>
            </a:r>
            <a:r>
              <a:rPr lang="en-US" sz="2200" dirty="0" err="1">
                <a:latin typeface="Garamond" panose="02020404030301010803" pitchFamily="18" charset="0"/>
              </a:rPr>
              <a:t>Columella</a:t>
            </a:r>
            <a:r>
              <a:rPr lang="en-US" sz="2200" dirty="0">
                <a:latin typeface="Garamond" panose="02020404030301010803" pitchFamily="18" charset="0"/>
              </a:rPr>
              <a:t>. </a:t>
            </a:r>
            <a:r>
              <a:rPr lang="en-US" sz="2200" dirty="0" err="1">
                <a:latin typeface="Garamond" panose="02020404030301010803" pitchFamily="18" charset="0"/>
              </a:rPr>
              <a:t>Dioscorides</a:t>
            </a:r>
            <a:r>
              <a:rPr lang="en-US" sz="2200" dirty="0">
                <a:latin typeface="Garamond" panose="02020404030301010803" pitchFamily="18" charset="0"/>
              </a:rPr>
              <a:t>. Pliny. The state of chemical knowledge in the 1st century of our </a:t>
            </a:r>
            <a:r>
              <a:rPr lang="en-US" sz="2200" dirty="0" smtClean="0">
                <a:latin typeface="Garamond" panose="02020404030301010803" pitchFamily="18" charset="0"/>
              </a:rPr>
              <a:t>era </a:t>
            </a:r>
            <a:r>
              <a:rPr lang="ru-RU" sz="2200" dirty="0" smtClean="0">
                <a:latin typeface="Garamond" panose="02020404030301010803" pitchFamily="18" charset="0"/>
              </a:rPr>
              <a:t>[Морской сборник, 1866. Т. LXXXII. №2, c. 357-408]. </a:t>
            </a:r>
          </a:p>
          <a:p>
            <a:endParaRPr lang="ru-RU" sz="2200" dirty="0" smtClean="0">
              <a:latin typeface="Garamond" panose="02020404030301010803" pitchFamily="18" charset="0"/>
            </a:endParaRPr>
          </a:p>
          <a:p>
            <a:r>
              <a:rPr lang="en-US" sz="2200" i="1" dirty="0">
                <a:latin typeface="Garamond" panose="02020404030301010803" pitchFamily="18" charset="0"/>
              </a:rPr>
              <a:t>Article twelve. </a:t>
            </a:r>
            <a:r>
              <a:rPr lang="en-US" sz="2200" dirty="0">
                <a:latin typeface="Garamond" panose="02020404030301010803" pitchFamily="18" charset="0"/>
              </a:rPr>
              <a:t>Chapter II. Alexandria. 2nd century BC – V c. AD. Continuation. §28. Attempts to revive science. </a:t>
            </a:r>
            <a:r>
              <a:rPr lang="en-US" sz="2200" dirty="0" err="1">
                <a:latin typeface="Garamond" panose="02020404030301010803" pitchFamily="18" charset="0"/>
              </a:rPr>
              <a:t>Nicomachus</a:t>
            </a:r>
            <a:r>
              <a:rPr lang="en-US" sz="2200" dirty="0">
                <a:latin typeface="Garamond" panose="02020404030301010803" pitchFamily="18" charset="0"/>
              </a:rPr>
              <a:t>. Leon of Smyrna. Some mathematicians and astronomers of this time. Cl. Ptolemy. Astronomical collection. §28. Medical anatomists of the 2nd century. Marin. </a:t>
            </a:r>
            <a:r>
              <a:rPr lang="en-US" sz="2200" dirty="0" err="1">
                <a:latin typeface="Garamond" panose="02020404030301010803" pitchFamily="18" charset="0"/>
              </a:rPr>
              <a:t>Soran</a:t>
            </a:r>
            <a:r>
              <a:rPr lang="en-US" sz="2200" dirty="0">
                <a:latin typeface="Garamond" panose="02020404030301010803" pitchFamily="18" charset="0"/>
              </a:rPr>
              <a:t>. </a:t>
            </a:r>
            <a:r>
              <a:rPr lang="en-US" sz="2200" dirty="0" err="1">
                <a:latin typeface="Garamond" panose="02020404030301010803" pitchFamily="18" charset="0"/>
              </a:rPr>
              <a:t>Ruf</a:t>
            </a:r>
            <a:r>
              <a:rPr lang="en-US" sz="2200" dirty="0">
                <a:latin typeface="Garamond" panose="02020404030301010803" pitchFamily="18" charset="0"/>
              </a:rPr>
              <a:t>. Claudius Galen. Some zoological </a:t>
            </a:r>
            <a:r>
              <a:rPr lang="en-US" sz="2200" dirty="0" smtClean="0">
                <a:latin typeface="Garamond" panose="02020404030301010803" pitchFamily="18" charset="0"/>
              </a:rPr>
              <a:t>materials </a:t>
            </a:r>
            <a:r>
              <a:rPr lang="ru-RU" sz="2200" dirty="0" smtClean="0">
                <a:latin typeface="Garamond" panose="02020404030301010803" pitchFamily="18" charset="0"/>
              </a:rPr>
              <a:t>[Морской сборник, 1866. Т. LXXXIII, №3, c. 409-452].</a:t>
            </a:r>
          </a:p>
          <a:p>
            <a:endParaRPr lang="ru-RU" sz="2200" dirty="0" smtClean="0">
              <a:latin typeface="Garamond" panose="02020404030301010803" pitchFamily="18" charset="0"/>
            </a:endParaRPr>
          </a:p>
          <a:p>
            <a:pPr indent="457200"/>
            <a:r>
              <a:rPr lang="en-US" sz="2400" b="1" dirty="0">
                <a:latin typeface="Garamond" panose="02020404030301010803" pitchFamily="18" charset="0"/>
              </a:rPr>
              <a:t>This is where the publication ends, because. in April 1866, </a:t>
            </a:r>
            <a:r>
              <a:rPr lang="en-US" sz="2400" b="1" dirty="0" err="1">
                <a:latin typeface="Garamond" panose="02020404030301010803" pitchFamily="18" charset="0"/>
              </a:rPr>
              <a:t>Lavrov</a:t>
            </a:r>
            <a:r>
              <a:rPr lang="en-US" sz="2400" b="1" dirty="0">
                <a:latin typeface="Garamond" panose="02020404030301010803" pitchFamily="18" charset="0"/>
              </a:rPr>
              <a:t> was arrested, followed by his deportation to the Vologda province.</a:t>
            </a:r>
            <a:endParaRPr lang="ru-RU" sz="2400" b="1" dirty="0">
              <a:latin typeface="Garamond" panose="02020404030301010803" pitchFamily="18" charset="0"/>
            </a:endParaRPr>
          </a:p>
        </p:txBody>
      </p:sp>
    </p:spTree>
    <p:extLst>
      <p:ext uri="{BB962C8B-B14F-4D97-AF65-F5344CB8AC3E}">
        <p14:creationId xmlns:p14="http://schemas.microsoft.com/office/powerpoint/2010/main" val="3162258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686535" cy="1690688"/>
          </a:xfrm>
        </p:spPr>
        <p:txBody>
          <a:bodyPr>
            <a:noAutofit/>
          </a:bodyPr>
          <a:lstStyle/>
          <a:p>
            <a:pPr algn="ctr"/>
            <a:r>
              <a:rPr lang="en-US" sz="3200" b="1" dirty="0">
                <a:latin typeface="Garamond" panose="02020404030301010803" pitchFamily="18" charset="0"/>
              </a:rPr>
              <a:t>Influence of the development of the exact sciences on the successes of military affairs and, in particular, </a:t>
            </a:r>
            <a:r>
              <a:rPr lang="en-US" sz="3200" b="1" dirty="0" smtClean="0">
                <a:latin typeface="Garamond" panose="02020404030301010803" pitchFamily="18" charset="0"/>
              </a:rPr>
              <a:t>artillery</a:t>
            </a:r>
            <a:r>
              <a:rPr lang="ru-RU" sz="3200" dirty="0" smtClean="0">
                <a:latin typeface="Garamond" panose="02020404030301010803" pitchFamily="18" charset="0"/>
              </a:rPr>
              <a:t/>
            </a:r>
            <a:br>
              <a:rPr lang="ru-RU" sz="3200" dirty="0" smtClean="0">
                <a:latin typeface="Garamond" panose="02020404030301010803" pitchFamily="18" charset="0"/>
              </a:rPr>
            </a:br>
            <a:r>
              <a:rPr lang="en-US" sz="2800" dirty="0">
                <a:latin typeface="Garamond" panose="02020404030301010803" pitchFamily="18" charset="0"/>
              </a:rPr>
              <a:t> Lectures given by Colonel </a:t>
            </a:r>
            <a:r>
              <a:rPr lang="en-US" sz="2800" dirty="0" err="1">
                <a:latin typeface="Garamond" panose="02020404030301010803" pitchFamily="18" charset="0"/>
              </a:rPr>
              <a:t>Lavrov</a:t>
            </a:r>
            <a:r>
              <a:rPr lang="en-US" sz="2800" dirty="0">
                <a:latin typeface="Garamond" panose="02020404030301010803" pitchFamily="18" charset="0"/>
              </a:rPr>
              <a:t> for artillery officers</a:t>
            </a:r>
            <a:r>
              <a:rPr lang="ru-RU" sz="2800" dirty="0" smtClean="0">
                <a:latin typeface="Garamond" panose="02020404030301010803" pitchFamily="18" charset="0"/>
              </a:rPr>
              <a:t/>
            </a:r>
            <a:br>
              <a:rPr lang="ru-RU" sz="2800" dirty="0" smtClean="0">
                <a:latin typeface="Garamond" panose="02020404030301010803" pitchFamily="18" charset="0"/>
              </a:rPr>
            </a:br>
            <a:r>
              <a:rPr lang="en-US" sz="1800" dirty="0" smtClean="0">
                <a:latin typeface="Garamond" panose="02020404030301010803" pitchFamily="18" charset="0"/>
              </a:rPr>
              <a:t>Artillery journal</a:t>
            </a:r>
            <a:r>
              <a:rPr lang="ru-RU" sz="1800" dirty="0" smtClean="0">
                <a:latin typeface="Garamond" panose="02020404030301010803" pitchFamily="18" charset="0"/>
              </a:rPr>
              <a:t>1865 № 4, 6, 7. </a:t>
            </a:r>
            <a:endParaRPr lang="ru-RU" sz="3200" dirty="0">
              <a:latin typeface="Garamond" panose="02020404030301010803" pitchFamily="18" charset="0"/>
            </a:endParaRPr>
          </a:p>
        </p:txBody>
      </p:sp>
      <p:sp>
        <p:nvSpPr>
          <p:cNvPr id="3" name="Объект 2"/>
          <p:cNvSpPr>
            <a:spLocks noGrp="1"/>
          </p:cNvSpPr>
          <p:nvPr>
            <p:ph idx="1"/>
          </p:nvPr>
        </p:nvSpPr>
        <p:spPr>
          <a:xfrm>
            <a:off x="0" y="1690688"/>
            <a:ext cx="12192000" cy="5167311"/>
          </a:xfrm>
        </p:spPr>
        <p:txBody>
          <a:bodyPr>
            <a:normAutofit fontScale="62500" lnSpcReduction="20000"/>
          </a:bodyPr>
          <a:lstStyle/>
          <a:p>
            <a:pPr algn="just"/>
            <a:r>
              <a:rPr lang="en-US" sz="3200" i="1" dirty="0">
                <a:latin typeface="Garamond" panose="02020404030301010803" pitchFamily="18" charset="0"/>
              </a:rPr>
              <a:t>First lecture. </a:t>
            </a:r>
            <a:r>
              <a:rPr lang="en-US" sz="3200" dirty="0">
                <a:latin typeface="Garamond" panose="02020404030301010803" pitchFamily="18" charset="0"/>
              </a:rPr>
              <a:t>Proudhon's fable about Hercules and the opposition between science and military affairs. This opposition really exists in other social circles. Historical proof of the need for this connection. Science and </a:t>
            </a:r>
            <a:r>
              <a:rPr lang="en-US" sz="3200" dirty="0" err="1">
                <a:latin typeface="Garamond" panose="02020404030301010803" pitchFamily="18" charset="0"/>
              </a:rPr>
              <a:t>Poliorcetics</a:t>
            </a:r>
            <a:r>
              <a:rPr lang="en-US" sz="3200" dirty="0">
                <a:latin typeface="Garamond" panose="02020404030301010803" pitchFamily="18" charset="0"/>
              </a:rPr>
              <a:t> of Ancient Babylon and Nineveh. </a:t>
            </a:r>
            <a:r>
              <a:rPr lang="en-US" sz="3200" dirty="0" err="1">
                <a:latin typeface="Garamond" panose="02020404030301010803" pitchFamily="18" charset="0"/>
              </a:rPr>
              <a:t>Durot</a:t>
            </a:r>
            <a:r>
              <a:rPr lang="en-US" sz="3200" dirty="0">
                <a:latin typeface="Garamond" panose="02020404030301010803" pitchFamily="18" charset="0"/>
              </a:rPr>
              <a:t> de la </a:t>
            </a:r>
            <a:r>
              <a:rPr lang="en-US" sz="3200" dirty="0" err="1">
                <a:latin typeface="Garamond" panose="02020404030301010803" pitchFamily="18" charset="0"/>
              </a:rPr>
              <a:t>Malle's</a:t>
            </a:r>
            <a:r>
              <a:rPr lang="en-US" sz="3200" dirty="0">
                <a:latin typeface="Garamond" panose="02020404030301010803" pitchFamily="18" charset="0"/>
              </a:rPr>
              <a:t> thesis. Greece in the 5th and 3rd centuries BC Siege of Plataea. Nicias before Syracuse. The era of the successors of Alexander. Demetrius </a:t>
            </a:r>
            <a:r>
              <a:rPr lang="en-US" sz="3200" dirty="0" err="1">
                <a:latin typeface="Garamond" panose="02020404030301010803" pitchFamily="18" charset="0"/>
              </a:rPr>
              <a:t>Poliorketes</a:t>
            </a:r>
            <a:r>
              <a:rPr lang="en-US" sz="3200" dirty="0">
                <a:latin typeface="Garamond" panose="02020404030301010803" pitchFamily="18" charset="0"/>
              </a:rPr>
              <a:t> and his </a:t>
            </a:r>
            <a:r>
              <a:rPr lang="en-US" sz="3200" dirty="0" err="1">
                <a:latin typeface="Garamond" panose="02020404030301010803" pitchFamily="18" charset="0"/>
              </a:rPr>
              <a:t>helepolis</a:t>
            </a:r>
            <a:r>
              <a:rPr lang="en-US" sz="3200" dirty="0">
                <a:latin typeface="Garamond" panose="02020404030301010803" pitchFamily="18" charset="0"/>
              </a:rPr>
              <a:t>. Works of Heron of Alexandria and Philo of Byzantium. </a:t>
            </a:r>
            <a:r>
              <a:rPr lang="en-US" sz="3200" dirty="0" err="1">
                <a:latin typeface="Garamond" panose="02020404030301010803" pitchFamily="18" charset="0"/>
              </a:rPr>
              <a:t>Polyorketics</a:t>
            </a:r>
            <a:r>
              <a:rPr lang="en-US" sz="3200" dirty="0">
                <a:latin typeface="Garamond" panose="02020404030301010803" pitchFamily="18" charset="0"/>
              </a:rPr>
              <a:t> in the 3rd century BC, explanation of its success. Plato, Euclid, Apollonius of </a:t>
            </a:r>
            <a:r>
              <a:rPr lang="en-US" sz="3200" dirty="0" err="1">
                <a:latin typeface="Garamond" panose="02020404030301010803" pitchFamily="18" charset="0"/>
              </a:rPr>
              <a:t>Perga</a:t>
            </a:r>
            <a:r>
              <a:rPr lang="en-US" sz="3200" dirty="0">
                <a:latin typeface="Garamond" panose="02020404030301010803" pitchFamily="18" charset="0"/>
              </a:rPr>
              <a:t>; progress in mathematics. Aristotle, physicians; successes in natural science; </a:t>
            </a:r>
            <a:r>
              <a:rPr lang="en-US" sz="3200" dirty="0" err="1">
                <a:latin typeface="Garamond" panose="02020404030301010803" pitchFamily="18" charset="0"/>
              </a:rPr>
              <a:t>Ctesibius</a:t>
            </a:r>
            <a:r>
              <a:rPr lang="en-US" sz="3200" dirty="0">
                <a:latin typeface="Garamond" panose="02020404030301010803" pitchFamily="18" charset="0"/>
              </a:rPr>
              <a:t>, Heron; advances in technology. Archimedes. Defense of Syracuse. The scientific significance of Archimedes. He is the first scientific artilleryman</a:t>
            </a:r>
            <a:r>
              <a:rPr lang="en-US" sz="3200" dirty="0" smtClean="0">
                <a:latin typeface="Garamond" panose="02020404030301010803" pitchFamily="18" charset="0"/>
              </a:rPr>
              <a:t>.</a:t>
            </a:r>
          </a:p>
          <a:p>
            <a:pPr algn="just"/>
            <a:r>
              <a:rPr lang="en-US" sz="3200" i="1" dirty="0">
                <a:latin typeface="Garamond" panose="02020404030301010803" pitchFamily="18" charset="0"/>
              </a:rPr>
              <a:t>Second lecture. </a:t>
            </a:r>
            <a:r>
              <a:rPr lang="en-US" sz="3200" dirty="0">
                <a:latin typeface="Garamond" panose="02020404030301010803" pitchFamily="18" charset="0"/>
              </a:rPr>
              <a:t>The use of gunpowder as a propelling force. Antiquity of gunpowder. Artillery in the 15th century and in the 17th. Successes of mathematical sciences in Italy in the 16th century. Leonardo da Vinci, </a:t>
            </a:r>
            <a:r>
              <a:rPr lang="en-US" sz="3200" dirty="0" err="1">
                <a:latin typeface="Garamond" panose="02020404030301010803" pitchFamily="18" charset="0"/>
              </a:rPr>
              <a:t>Maurolicus</a:t>
            </a:r>
            <a:r>
              <a:rPr lang="en-US" sz="3200" dirty="0">
                <a:latin typeface="Garamond" panose="02020404030301010803" pitchFamily="18" charset="0"/>
              </a:rPr>
              <a:t>, Ferro, </a:t>
            </a:r>
            <a:r>
              <a:rPr lang="en-US" sz="3200" dirty="0" err="1">
                <a:latin typeface="Garamond" panose="02020404030301010803" pitchFamily="18" charset="0"/>
              </a:rPr>
              <a:t>Tartaglia</a:t>
            </a:r>
            <a:r>
              <a:rPr lang="en-US" sz="3200" dirty="0">
                <a:latin typeface="Garamond" panose="02020404030301010803" pitchFamily="18" charset="0"/>
              </a:rPr>
              <a:t>, </a:t>
            </a:r>
            <a:r>
              <a:rPr lang="en-US" sz="3200" dirty="0" err="1">
                <a:latin typeface="Garamond" panose="02020404030301010803" pitchFamily="18" charset="0"/>
              </a:rPr>
              <a:t>Cardano</a:t>
            </a:r>
            <a:r>
              <a:rPr lang="en-US" sz="3200" dirty="0">
                <a:latin typeface="Garamond" panose="02020404030301010803" pitchFamily="18" charset="0"/>
              </a:rPr>
              <a:t>. The occupations of scientists by military affairs. The dangerous situation of France at the end of the 18th century. Scientists defending the fatherland: Guyton de </a:t>
            </a:r>
            <a:r>
              <a:rPr lang="en-US" sz="3200" dirty="0" err="1">
                <a:latin typeface="Garamond" panose="02020404030301010803" pitchFamily="18" charset="0"/>
              </a:rPr>
              <a:t>Morveau</a:t>
            </a:r>
            <a:r>
              <a:rPr lang="en-US" sz="3200" dirty="0">
                <a:latin typeface="Garamond" panose="02020404030301010803" pitchFamily="18" charset="0"/>
              </a:rPr>
              <a:t>, </a:t>
            </a:r>
            <a:r>
              <a:rPr lang="en-US" sz="3200" dirty="0" err="1">
                <a:latin typeface="Garamond" panose="02020404030301010803" pitchFamily="18" charset="0"/>
              </a:rPr>
              <a:t>Berthollet</a:t>
            </a:r>
            <a:r>
              <a:rPr lang="en-US" sz="3200" dirty="0">
                <a:latin typeface="Garamond" panose="02020404030301010803" pitchFamily="18" charset="0"/>
              </a:rPr>
              <a:t>, </a:t>
            </a:r>
            <a:r>
              <a:rPr lang="en-US" sz="3200" dirty="0" err="1">
                <a:latin typeface="Garamond" panose="02020404030301010803" pitchFamily="18" charset="0"/>
              </a:rPr>
              <a:t>Fourcroy</a:t>
            </a:r>
            <a:r>
              <a:rPr lang="en-US" sz="3200" dirty="0">
                <a:latin typeface="Garamond" panose="02020404030301010803" pitchFamily="18" charset="0"/>
              </a:rPr>
              <a:t>, </a:t>
            </a:r>
            <a:r>
              <a:rPr lang="en-US" sz="3200" dirty="0" err="1">
                <a:latin typeface="Garamond" panose="02020404030301010803" pitchFamily="18" charset="0"/>
              </a:rPr>
              <a:t>Monge</a:t>
            </a:r>
            <a:r>
              <a:rPr lang="en-US" sz="3200" dirty="0">
                <a:latin typeface="Garamond" panose="02020404030301010803" pitchFamily="18" charset="0"/>
              </a:rPr>
              <a:t>. What has science done? Modern Artillery Improvements. Political and economic issues</a:t>
            </a:r>
            <a:r>
              <a:rPr lang="en-US" sz="3200" dirty="0" smtClean="0">
                <a:latin typeface="Garamond" panose="02020404030301010803" pitchFamily="18" charset="0"/>
              </a:rPr>
              <a:t>.</a:t>
            </a:r>
          </a:p>
          <a:p>
            <a:pPr algn="just"/>
            <a:r>
              <a:rPr lang="en-US" sz="3200" i="1" dirty="0">
                <a:latin typeface="Garamond" panose="02020404030301010803" pitchFamily="18" charset="0"/>
              </a:rPr>
              <a:t>Third lecture. </a:t>
            </a:r>
            <a:r>
              <a:rPr lang="en-US" sz="3200" dirty="0">
                <a:latin typeface="Garamond" panose="02020404030301010803" pitchFamily="18" charset="0"/>
              </a:rPr>
              <a:t>The result of a historical review. Should every artilleryman be a great scientist? Theory and practice. Every practice is based on theory. Every theory must be practical. An example of the theory of artillery actions in the field. The need for the development of sciences for the success of artillery. To what extent should the gunners themselves participate in this development? What should an artilleryman learn? What does an artillery technician need? What does an artillery theorist need? What is more expensive: to prepare scientists or to take ready-made results of scientific investigations from foreigners? What does a combat artilleryman need? He needs no less a technician and a theoretician, but something else. The need for academic courses for line officers, but courses other than those for technicians. Courses of political economy and theory of administration. Science and education. necessary and desirable. The duty of the state and the responsibility of the individual. Descartes and </a:t>
            </a:r>
            <a:r>
              <a:rPr lang="en-US" sz="3200" dirty="0" err="1">
                <a:latin typeface="Garamond" panose="02020404030301010803" pitchFamily="18" charset="0"/>
              </a:rPr>
              <a:t>Faulhaber</a:t>
            </a:r>
            <a:r>
              <a:rPr lang="en-US" sz="3200" dirty="0">
                <a:latin typeface="Garamond" panose="02020404030301010803" pitchFamily="18" charset="0"/>
              </a:rPr>
              <a:t>.</a:t>
            </a:r>
            <a:endParaRPr lang="ru-RU" dirty="0"/>
          </a:p>
        </p:txBody>
      </p:sp>
    </p:spTree>
    <p:extLst>
      <p:ext uri="{BB962C8B-B14F-4D97-AF65-F5344CB8AC3E}">
        <p14:creationId xmlns:p14="http://schemas.microsoft.com/office/powerpoint/2010/main" val="335346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984" y="98855"/>
            <a:ext cx="10834816" cy="1591834"/>
          </a:xfrm>
        </p:spPr>
        <p:txBody>
          <a:bodyPr>
            <a:normAutofit/>
          </a:bodyPr>
          <a:lstStyle/>
          <a:p>
            <a:pPr algn="ctr"/>
            <a:r>
              <a:rPr lang="en-US" dirty="0">
                <a:latin typeface="Garamond" panose="02020404030301010803" pitchFamily="18" charset="0"/>
              </a:rPr>
              <a:t>Literature in Russian used by </a:t>
            </a:r>
            <a:r>
              <a:rPr lang="en-US" dirty="0" err="1">
                <a:latin typeface="Garamond" panose="02020404030301010803" pitchFamily="18" charset="0"/>
              </a:rPr>
              <a:t>Lavrov</a:t>
            </a:r>
            <a:endParaRPr lang="ru-RU" dirty="0">
              <a:latin typeface="Garamond" panose="02020404030301010803" pitchFamily="18" charset="0"/>
            </a:endParaRPr>
          </a:p>
        </p:txBody>
      </p:sp>
      <p:sp>
        <p:nvSpPr>
          <p:cNvPr id="3" name="Объект 2"/>
          <p:cNvSpPr>
            <a:spLocks noGrp="1"/>
          </p:cNvSpPr>
          <p:nvPr>
            <p:ph idx="1"/>
          </p:nvPr>
        </p:nvSpPr>
        <p:spPr>
          <a:xfrm>
            <a:off x="148281" y="1825624"/>
            <a:ext cx="12043719" cy="5032375"/>
          </a:xfrm>
        </p:spPr>
        <p:txBody>
          <a:bodyPr>
            <a:normAutofit fontScale="77500" lnSpcReduction="20000"/>
          </a:bodyPr>
          <a:lstStyle/>
          <a:p>
            <a:r>
              <a:rPr lang="ru-RU" sz="3300" dirty="0" smtClean="0">
                <a:latin typeface="Garamond" panose="02020404030301010803" pitchFamily="18" charset="0"/>
              </a:rPr>
              <a:t>Арат из </a:t>
            </a:r>
            <a:r>
              <a:rPr lang="ru-RU" sz="3300" dirty="0" err="1" smtClean="0">
                <a:latin typeface="Garamond" panose="02020404030301010803" pitchFamily="18" charset="0"/>
              </a:rPr>
              <a:t>Сол</a:t>
            </a:r>
            <a:r>
              <a:rPr lang="ru-RU" sz="3300" dirty="0" smtClean="0">
                <a:latin typeface="Garamond" panose="02020404030301010803" pitchFamily="18" charset="0"/>
              </a:rPr>
              <a:t>. Аристофан, Архимед. Псаммит / пер. Ницце (?- пер. Ф. Петрушевского). 1824. Архимед в различных переводах (в частности, Дж. </a:t>
            </a:r>
            <a:r>
              <a:rPr lang="ru-RU" sz="3300" dirty="0" err="1" smtClean="0">
                <a:latin typeface="Garamond" panose="02020404030301010803" pitchFamily="18" charset="0"/>
              </a:rPr>
              <a:t>Борелли</a:t>
            </a:r>
            <a:r>
              <a:rPr lang="ru-RU" sz="3300" dirty="0" smtClean="0">
                <a:latin typeface="Garamond" panose="02020404030301010803" pitchFamily="18" charset="0"/>
              </a:rPr>
              <a:t>). </a:t>
            </a:r>
            <a:r>
              <a:rPr lang="en-US" sz="3300" dirty="0" smtClean="0">
                <a:latin typeface="Garamond" panose="02020404030301010803" pitchFamily="18" charset="0"/>
              </a:rPr>
              <a:t>Borelli, G. A. Rome, </a:t>
            </a:r>
            <a:r>
              <a:rPr lang="en-US" sz="3300" dirty="0" err="1" smtClean="0">
                <a:latin typeface="Garamond" panose="02020404030301010803" pitchFamily="18" charset="0"/>
              </a:rPr>
              <a:t>Mascardi</a:t>
            </a:r>
            <a:r>
              <a:rPr lang="en-US" sz="3300" dirty="0" smtClean="0">
                <a:latin typeface="Garamond" panose="02020404030301010803" pitchFamily="18" charset="0"/>
              </a:rPr>
              <a:t>, 1679. Elementa </a:t>
            </a:r>
            <a:r>
              <a:rPr lang="en-US" sz="3300" dirty="0" err="1" smtClean="0">
                <a:latin typeface="Garamond" panose="02020404030301010803" pitchFamily="18" charset="0"/>
              </a:rPr>
              <a:t>Conica'et</a:t>
            </a:r>
            <a:r>
              <a:rPr lang="en-US" sz="3300" dirty="0" smtClean="0">
                <a:latin typeface="Garamond" panose="02020404030301010803" pitchFamily="18" charset="0"/>
              </a:rPr>
              <a:t> </a:t>
            </a:r>
            <a:r>
              <a:rPr lang="en-US" sz="3300" dirty="0" err="1" smtClean="0">
                <a:latin typeface="Garamond" panose="02020404030301010803" pitchFamily="18" charset="0"/>
              </a:rPr>
              <a:t>Archimedis</a:t>
            </a:r>
            <a:r>
              <a:rPr lang="en-US" sz="3300" dirty="0" smtClean="0">
                <a:latin typeface="Garamond" panose="02020404030301010803" pitchFamily="18" charset="0"/>
              </a:rPr>
              <a:t> Opera Nova &amp; </a:t>
            </a:r>
            <a:r>
              <a:rPr lang="en-US" sz="3300" dirty="0" err="1" smtClean="0">
                <a:latin typeface="Garamond" panose="02020404030301010803" pitchFamily="18" charset="0"/>
              </a:rPr>
              <a:t>breviora</a:t>
            </a:r>
            <a:r>
              <a:rPr lang="en-US" sz="3300" dirty="0" smtClean="0">
                <a:latin typeface="Garamond" panose="02020404030301010803" pitchFamily="18" charset="0"/>
              </a:rPr>
              <a:t> </a:t>
            </a:r>
            <a:r>
              <a:rPr lang="en-US" sz="3300" dirty="0" err="1" smtClean="0">
                <a:latin typeface="Garamond" panose="02020404030301010803" pitchFamily="18" charset="0"/>
              </a:rPr>
              <a:t>methodo</a:t>
            </a:r>
            <a:r>
              <a:rPr lang="en-US" sz="3300" dirty="0" smtClean="0">
                <a:latin typeface="Garamond" panose="02020404030301010803" pitchFamily="18" charset="0"/>
              </a:rPr>
              <a:t> </a:t>
            </a:r>
            <a:r>
              <a:rPr lang="en-US" sz="3300" dirty="0" err="1" smtClean="0">
                <a:latin typeface="Garamond" panose="02020404030301010803" pitchFamily="18" charset="0"/>
              </a:rPr>
              <a:t>demonstrata</a:t>
            </a:r>
            <a:r>
              <a:rPr lang="en-US" sz="3300" dirty="0" smtClean="0">
                <a:latin typeface="Garamond" panose="02020404030301010803" pitchFamily="18" charset="0"/>
              </a:rPr>
              <a:t>.), </a:t>
            </a:r>
            <a:r>
              <a:rPr lang="ru-RU" sz="3300" dirty="0" err="1" smtClean="0">
                <a:latin typeface="Garamond" panose="02020404030301010803" pitchFamily="18" charset="0"/>
              </a:rPr>
              <a:t>Афиней</a:t>
            </a:r>
            <a:r>
              <a:rPr lang="ru-RU" sz="3300" dirty="0" smtClean="0">
                <a:latin typeface="Garamond" panose="02020404030301010803" pitchFamily="18" charset="0"/>
              </a:rPr>
              <a:t>, </a:t>
            </a:r>
            <a:r>
              <a:rPr lang="ru-RU" sz="3300" dirty="0" err="1" smtClean="0">
                <a:latin typeface="Garamond" panose="02020404030301010803" pitchFamily="18" charset="0"/>
              </a:rPr>
              <a:t>Бокль</a:t>
            </a:r>
            <a:r>
              <a:rPr lang="ru-RU" sz="3300" dirty="0" smtClean="0">
                <a:latin typeface="Garamond" panose="02020404030301010803" pitchFamily="18" charset="0"/>
              </a:rPr>
              <a:t> Г.Т. История цивилизации в Англии / Пер. К. Бестужева-Рюмина и Н. </a:t>
            </a:r>
            <a:r>
              <a:rPr lang="ru-RU" sz="3300" dirty="0" err="1" smtClean="0">
                <a:latin typeface="Garamond" panose="02020404030301010803" pitchFamily="18" charset="0"/>
              </a:rPr>
              <a:t>Тиблена</a:t>
            </a:r>
            <a:r>
              <a:rPr lang="ru-RU" sz="3300" dirty="0" smtClean="0">
                <a:latin typeface="Garamond" panose="02020404030301010803" pitchFamily="18" charset="0"/>
              </a:rPr>
              <a:t>. 2-е, </a:t>
            </a:r>
            <a:r>
              <a:rPr lang="ru-RU" sz="3300" dirty="0" err="1" smtClean="0">
                <a:latin typeface="Garamond" panose="02020404030301010803" pitchFamily="18" charset="0"/>
              </a:rPr>
              <a:t>испр</a:t>
            </a:r>
            <a:r>
              <a:rPr lang="ru-RU" sz="3300" dirty="0" smtClean="0">
                <a:latin typeface="Garamond" panose="02020404030301010803" pitchFamily="18" charset="0"/>
              </a:rPr>
              <a:t>. изд. Т. 1-2. СПб., 1864-1865, </a:t>
            </a:r>
            <a:r>
              <a:rPr lang="ru-RU" sz="3300" dirty="0" err="1" smtClean="0">
                <a:latin typeface="Garamond" panose="02020404030301010803" pitchFamily="18" charset="0"/>
              </a:rPr>
              <a:t>Буняковский</a:t>
            </a:r>
            <a:r>
              <a:rPr lang="ru-RU" sz="3300" dirty="0" smtClean="0">
                <a:latin typeface="Garamond" panose="02020404030301010803" pitchFamily="18" charset="0"/>
              </a:rPr>
              <a:t> В.Я. Арифметика // Энциклопедический словарь. </a:t>
            </a:r>
            <a:r>
              <a:rPr lang="en-US" sz="3300" dirty="0" smtClean="0">
                <a:latin typeface="Garamond" panose="02020404030301010803" pitchFamily="18" charset="0"/>
              </a:rPr>
              <a:t>V. </a:t>
            </a:r>
            <a:r>
              <a:rPr lang="ru-RU" sz="3300" dirty="0" err="1" smtClean="0">
                <a:latin typeface="Garamond" panose="02020404030301010803" pitchFamily="18" charset="0"/>
              </a:rPr>
              <a:t>Буняковский</a:t>
            </a:r>
            <a:r>
              <a:rPr lang="ru-RU" sz="3300" dirty="0" smtClean="0">
                <a:latin typeface="Garamond" panose="02020404030301010803" pitchFamily="18" charset="0"/>
              </a:rPr>
              <a:t> В.Я. </a:t>
            </a:r>
            <a:r>
              <a:rPr lang="ru-RU" sz="3300" dirty="0" err="1" smtClean="0">
                <a:latin typeface="Garamond" panose="02020404030301010803" pitchFamily="18" charset="0"/>
              </a:rPr>
              <a:t>Архит</a:t>
            </a:r>
            <a:r>
              <a:rPr lang="ru-RU" sz="3300" dirty="0" smtClean="0">
                <a:latin typeface="Garamond" panose="02020404030301010803" pitchFamily="18" charset="0"/>
              </a:rPr>
              <a:t> </a:t>
            </a:r>
            <a:r>
              <a:rPr lang="ru-RU" sz="3300" dirty="0" err="1" smtClean="0">
                <a:latin typeface="Garamond" panose="02020404030301010803" pitchFamily="18" charset="0"/>
              </a:rPr>
              <a:t>Тарентский</a:t>
            </a:r>
            <a:r>
              <a:rPr lang="ru-RU" sz="3300" dirty="0" smtClean="0">
                <a:latin typeface="Garamond" panose="02020404030301010803" pitchFamily="18" charset="0"/>
              </a:rPr>
              <a:t>. Энциклопедический словарь, составленный русскими учёными и литераторами. СПб. 1862. Валлис о </a:t>
            </a:r>
            <a:r>
              <a:rPr lang="ru-RU" sz="3300" dirty="0" err="1" smtClean="0">
                <a:latin typeface="Garamond" panose="02020404030301010803" pitchFamily="18" charset="0"/>
              </a:rPr>
              <a:t>Паппе</a:t>
            </a:r>
            <a:r>
              <a:rPr lang="ru-RU" sz="3300" dirty="0" smtClean="0">
                <a:latin typeface="Garamond" panose="02020404030301010803" pitchFamily="18" charset="0"/>
              </a:rPr>
              <a:t> и </a:t>
            </a:r>
            <a:r>
              <a:rPr lang="ru-RU" sz="3300" dirty="0" err="1" smtClean="0">
                <a:latin typeface="Garamond" panose="02020404030301010803" pitchFamily="18" charset="0"/>
              </a:rPr>
              <a:t>Аполлонии</a:t>
            </a:r>
            <a:r>
              <a:rPr lang="ru-RU" sz="3300" dirty="0" smtClean="0">
                <a:latin typeface="Garamond" panose="02020404030301010803" pitchFamily="18" charset="0"/>
              </a:rPr>
              <a:t>. </a:t>
            </a:r>
            <a:r>
              <a:rPr lang="ru-RU" sz="3300" dirty="0" err="1" smtClean="0">
                <a:latin typeface="Garamond" panose="02020404030301010803" pitchFamily="18" charset="0"/>
              </a:rPr>
              <a:t>Витрувий</a:t>
            </a:r>
            <a:r>
              <a:rPr lang="ru-RU" sz="3300" dirty="0" smtClean="0">
                <a:latin typeface="Garamond" panose="02020404030301010803" pitchFamily="18" charset="0"/>
              </a:rPr>
              <a:t>. </a:t>
            </a:r>
            <a:r>
              <a:rPr lang="ru-RU" sz="3300" dirty="0" err="1" smtClean="0">
                <a:latin typeface="Garamond" panose="02020404030301010803" pitchFamily="18" charset="0"/>
              </a:rPr>
              <a:t>Ворсо</a:t>
            </a:r>
            <a:r>
              <a:rPr lang="ru-RU" sz="3300" dirty="0" smtClean="0">
                <a:latin typeface="Garamond" panose="02020404030301010803" pitchFamily="18" charset="0"/>
              </a:rPr>
              <a:t> И.И.А. (</a:t>
            </a:r>
            <a:r>
              <a:rPr lang="en-US" sz="3300" dirty="0" err="1" smtClean="0">
                <a:latin typeface="Garamond" panose="02020404030301010803" pitchFamily="18" charset="0"/>
              </a:rPr>
              <a:t>Worsaae</a:t>
            </a:r>
            <a:r>
              <a:rPr lang="en-US" sz="3300" dirty="0" smtClean="0">
                <a:latin typeface="Garamond" panose="02020404030301010803" pitchFamily="18" charset="0"/>
              </a:rPr>
              <a:t>). </a:t>
            </a:r>
            <a:r>
              <a:rPr lang="ru-RU" sz="3300" dirty="0" smtClean="0">
                <a:latin typeface="Garamond" panose="02020404030301010803" pitchFamily="18" charset="0"/>
              </a:rPr>
              <a:t>Северные древности Королевского музея в Копенгагене, отобранные и объясненные профессором копенгагенского университета И. И. А. </a:t>
            </a:r>
            <a:r>
              <a:rPr lang="ru-RU" sz="3300" dirty="0" err="1" smtClean="0">
                <a:latin typeface="Garamond" panose="02020404030301010803" pitchFamily="18" charset="0"/>
              </a:rPr>
              <a:t>Ворсо</a:t>
            </a:r>
            <a:r>
              <a:rPr lang="ru-RU" sz="3300" dirty="0" smtClean="0">
                <a:latin typeface="Garamond" panose="02020404030301010803" pitchFamily="18" charset="0"/>
              </a:rPr>
              <a:t> (</a:t>
            </a:r>
            <a:r>
              <a:rPr lang="en-US" sz="3300" dirty="0" err="1" smtClean="0">
                <a:latin typeface="Garamond" panose="02020404030301010803" pitchFamily="18" charset="0"/>
              </a:rPr>
              <a:t>Worsaae</a:t>
            </a:r>
            <a:r>
              <a:rPr lang="en-US" sz="3300" dirty="0" smtClean="0">
                <a:latin typeface="Garamond" panose="02020404030301010803" pitchFamily="18" charset="0"/>
              </a:rPr>
              <a:t>). </a:t>
            </a:r>
            <a:r>
              <a:rPr lang="ru-RU" sz="3300" dirty="0" smtClean="0">
                <a:latin typeface="Garamond" panose="02020404030301010803" pitchFamily="18" charset="0"/>
              </a:rPr>
              <a:t>с совместным предисловием. К.М. Бэра и А.А. </a:t>
            </a:r>
            <a:r>
              <a:rPr lang="ru-RU" sz="3300" dirty="0" err="1" smtClean="0">
                <a:latin typeface="Garamond" panose="02020404030301010803" pitchFamily="18" charset="0"/>
              </a:rPr>
              <a:t>Шифнера</a:t>
            </a:r>
            <a:r>
              <a:rPr lang="ru-RU" sz="3300" dirty="0" smtClean="0">
                <a:latin typeface="Garamond" panose="02020404030301010803" pitchFamily="18" charset="0"/>
              </a:rPr>
              <a:t>. СПб., 1861. </a:t>
            </a:r>
            <a:r>
              <a:rPr lang="ru-RU" sz="3300" dirty="0" err="1" smtClean="0">
                <a:latin typeface="Garamond" panose="02020404030301010803" pitchFamily="18" charset="0"/>
              </a:rPr>
              <a:t>Гейльброннер</a:t>
            </a:r>
            <a:r>
              <a:rPr lang="ru-RU" sz="3300" dirty="0" smtClean="0">
                <a:latin typeface="Garamond" panose="02020404030301010803" pitchFamily="18" charset="0"/>
              </a:rPr>
              <a:t>. Геродот. Евтерпа. 1862. Гесиод. Диоген </a:t>
            </a:r>
            <a:r>
              <a:rPr lang="ru-RU" sz="3300" dirty="0" err="1" smtClean="0">
                <a:latin typeface="Garamond" panose="02020404030301010803" pitchFamily="18" charset="0"/>
              </a:rPr>
              <a:t>Лаэртский</a:t>
            </a:r>
            <a:r>
              <a:rPr lang="ru-RU" sz="3300" dirty="0" smtClean="0">
                <a:latin typeface="Garamond" panose="02020404030301010803" pitchFamily="18" charset="0"/>
              </a:rPr>
              <a:t>. Х.Л. </a:t>
            </a:r>
            <a:r>
              <a:rPr lang="ru-RU" sz="3300" dirty="0" err="1" smtClean="0">
                <a:latin typeface="Garamond" panose="02020404030301010803" pitchFamily="18" charset="0"/>
              </a:rPr>
              <a:t>Иделер</a:t>
            </a:r>
            <a:r>
              <a:rPr lang="ru-RU" sz="3300" dirty="0" smtClean="0">
                <a:latin typeface="Garamond" panose="02020404030301010803" pitchFamily="18" charset="0"/>
              </a:rPr>
              <a:t> (нем. </a:t>
            </a:r>
            <a:r>
              <a:rPr lang="en-US" sz="3300" dirty="0" smtClean="0">
                <a:latin typeface="Garamond" panose="02020404030301010803" pitchFamily="18" charset="0"/>
              </a:rPr>
              <a:t>Chr. L. </a:t>
            </a:r>
            <a:r>
              <a:rPr lang="en-US" sz="3300" dirty="0" err="1" smtClean="0">
                <a:latin typeface="Garamond" panose="02020404030301010803" pitchFamily="18" charset="0"/>
              </a:rPr>
              <a:t>Ideler</a:t>
            </a:r>
            <a:r>
              <a:rPr lang="en-US" sz="3300" dirty="0" smtClean="0">
                <a:latin typeface="Garamond" panose="02020404030301010803" pitchFamily="18" charset="0"/>
              </a:rPr>
              <a:t>). </a:t>
            </a:r>
            <a:r>
              <a:rPr lang="ru-RU" sz="3300" dirty="0" smtClean="0">
                <a:latin typeface="Garamond" panose="02020404030301010803" pitchFamily="18" charset="0"/>
              </a:rPr>
              <a:t>Заграничный вестник (СПб журнал). 1864 № 9. Н.М. Карамзин. История государства российского. </a:t>
            </a:r>
            <a:r>
              <a:rPr lang="en-US" sz="3300" dirty="0" smtClean="0">
                <a:latin typeface="Garamond" panose="02020404030301010803" pitchFamily="18" charset="0"/>
              </a:rPr>
              <a:t>VII (</a:t>
            </a:r>
            <a:r>
              <a:rPr lang="ru-RU" sz="3300" dirty="0" err="1" smtClean="0">
                <a:latin typeface="Garamond" panose="02020404030301010803" pitchFamily="18" charset="0"/>
              </a:rPr>
              <a:t>см.о</a:t>
            </a:r>
            <a:r>
              <a:rPr lang="ru-RU" sz="3300" dirty="0" smtClean="0">
                <a:latin typeface="Garamond" panose="02020404030301010803" pitchFamily="18" charset="0"/>
              </a:rPr>
              <a:t> сорока и девяносто в русском счете). </a:t>
            </a:r>
            <a:r>
              <a:rPr lang="ru-RU" sz="3300" dirty="0" err="1" smtClean="0">
                <a:latin typeface="Garamond" panose="02020404030301010803" pitchFamily="18" charset="0"/>
              </a:rPr>
              <a:t>Ксенофонт</a:t>
            </a:r>
            <a:r>
              <a:rPr lang="ru-RU" sz="3300" dirty="0" smtClean="0">
                <a:latin typeface="Garamond" panose="02020404030301010803" pitchFamily="18" charset="0"/>
              </a:rPr>
              <a:t>. Лейбниц об Архимеде в письме к Валлису 29 дек. 1698 г., цит. у Бертрана. </a:t>
            </a:r>
            <a:r>
              <a:rPr lang="en-US" sz="3300" dirty="0" err="1" smtClean="0">
                <a:latin typeface="Garamond" panose="02020404030301010803" pitchFamily="18" charset="0"/>
              </a:rPr>
              <a:t>J.Bertrand</a:t>
            </a:r>
            <a:r>
              <a:rPr lang="en-US" sz="3300" dirty="0" smtClean="0">
                <a:latin typeface="Garamond" panose="02020404030301010803" pitchFamily="18" charset="0"/>
              </a:rPr>
              <a:t>. </a:t>
            </a:r>
            <a:r>
              <a:rPr lang="en-US" sz="3300" dirty="0" err="1" smtClean="0">
                <a:latin typeface="Garamond" panose="02020404030301010803" pitchFamily="18" charset="0"/>
              </a:rPr>
              <a:t>Traité</a:t>
            </a:r>
            <a:r>
              <a:rPr lang="en-US" sz="3300" dirty="0" smtClean="0">
                <a:latin typeface="Garamond" panose="02020404030301010803" pitchFamily="18" charset="0"/>
              </a:rPr>
              <a:t> de </a:t>
            </a:r>
            <a:r>
              <a:rPr lang="en-US" sz="3300" dirty="0" err="1" smtClean="0">
                <a:latin typeface="Garamond" panose="02020404030301010803" pitchFamily="18" charset="0"/>
              </a:rPr>
              <a:t>calcul</a:t>
            </a:r>
            <a:r>
              <a:rPr lang="en-US" sz="3300" dirty="0" smtClean="0">
                <a:latin typeface="Garamond" panose="02020404030301010803" pitchFamily="18" charset="0"/>
              </a:rPr>
              <a:t> </a:t>
            </a:r>
            <a:r>
              <a:rPr lang="en-US" sz="3300" dirty="0" err="1" smtClean="0">
                <a:latin typeface="Garamond" panose="02020404030301010803" pitchFamily="18" charset="0"/>
              </a:rPr>
              <a:t>différentiel</a:t>
            </a:r>
            <a:r>
              <a:rPr lang="en-US" sz="3300" dirty="0" smtClean="0">
                <a:latin typeface="Garamond" panose="02020404030301010803" pitchFamily="18" charset="0"/>
              </a:rPr>
              <a:t> et de </a:t>
            </a:r>
            <a:r>
              <a:rPr lang="en-US" sz="3300" dirty="0" err="1" smtClean="0">
                <a:latin typeface="Garamond" panose="02020404030301010803" pitchFamily="18" charset="0"/>
              </a:rPr>
              <a:t>calcul</a:t>
            </a:r>
            <a:r>
              <a:rPr lang="en-US" sz="3300" dirty="0" smtClean="0">
                <a:latin typeface="Garamond" panose="02020404030301010803" pitchFamily="18" charset="0"/>
              </a:rPr>
              <a:t> </a:t>
            </a:r>
            <a:r>
              <a:rPr lang="en-US" sz="3300" dirty="0" err="1" smtClean="0">
                <a:latin typeface="Garamond" panose="02020404030301010803" pitchFamily="18" charset="0"/>
              </a:rPr>
              <a:t>intégral</a:t>
            </a:r>
            <a:r>
              <a:rPr lang="en-US" sz="3300" dirty="0" smtClean="0">
                <a:latin typeface="Garamond" panose="02020404030301010803" pitchFamily="18" charset="0"/>
              </a:rPr>
              <a:t>. I. 1864. Preface. II, </a:t>
            </a:r>
            <a:r>
              <a:rPr lang="ru-RU" sz="3300" dirty="0" smtClean="0">
                <a:latin typeface="Garamond" panose="02020404030301010803" pitchFamily="18" charset="0"/>
              </a:rPr>
              <a:t>пример. </a:t>
            </a:r>
            <a:r>
              <a:rPr lang="en-US" sz="3300" dirty="0" smtClean="0">
                <a:latin typeface="Garamond" panose="02020404030301010803" pitchFamily="18" charset="0"/>
              </a:rPr>
              <a:t>Paris. 1864. </a:t>
            </a:r>
            <a:endParaRPr lang="ru-RU" dirty="0"/>
          </a:p>
        </p:txBody>
      </p:sp>
    </p:spTree>
    <p:extLst>
      <p:ext uri="{BB962C8B-B14F-4D97-AF65-F5344CB8AC3E}">
        <p14:creationId xmlns:p14="http://schemas.microsoft.com/office/powerpoint/2010/main" val="211301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476032"/>
          </a:xfrm>
        </p:spPr>
        <p:txBody>
          <a:bodyPr>
            <a:normAutofit/>
          </a:bodyPr>
          <a:lstStyle/>
          <a:p>
            <a:r>
              <a:rPr lang="en-US" sz="1800" dirty="0" err="1">
                <a:latin typeface="Garamond" panose="02020404030301010803" pitchFamily="18" charset="0"/>
              </a:rPr>
              <a:t>Nasva</a:t>
            </a:r>
            <a:r>
              <a:rPr lang="en-US" sz="1800" dirty="0">
                <a:latin typeface="Garamond" panose="02020404030301010803" pitchFamily="18" charset="0"/>
              </a:rPr>
              <a:t> village, </a:t>
            </a:r>
            <a:r>
              <a:rPr lang="en-US" sz="1800" dirty="0" err="1">
                <a:latin typeface="Garamond" panose="02020404030301010803" pitchFamily="18" charset="0"/>
              </a:rPr>
              <a:t>Novosokolnichesky</a:t>
            </a:r>
            <a:r>
              <a:rPr lang="en-US" sz="1800" dirty="0">
                <a:latin typeface="Garamond" panose="02020404030301010803" pitchFamily="18" charset="0"/>
              </a:rPr>
              <a:t> district, Pskov region. The former estate of the </a:t>
            </a:r>
            <a:r>
              <a:rPr lang="en-US" sz="1800" dirty="0" err="1">
                <a:latin typeface="Garamond" panose="02020404030301010803" pitchFamily="18" charset="0"/>
              </a:rPr>
              <a:t>Lavrovs</a:t>
            </a:r>
            <a:r>
              <a:rPr lang="en-US" sz="1800" dirty="0">
                <a:latin typeface="Garamond" panose="02020404030301010803" pitchFamily="18" charset="0"/>
              </a:rPr>
              <a:t> - </a:t>
            </a:r>
            <a:r>
              <a:rPr lang="en-US" sz="1800" dirty="0" err="1">
                <a:latin typeface="Garamond" panose="02020404030301010803" pitchFamily="18" charset="0"/>
              </a:rPr>
              <a:t>Melikhovo</a:t>
            </a:r>
            <a:r>
              <a:rPr lang="en-US" sz="1800" dirty="0">
                <a:latin typeface="Garamond" panose="02020404030301010803" pitchFamily="18" charset="0"/>
              </a:rPr>
              <a:t>. 19th century In 1823, the theorist of revolutionary populism, a member of the Paris Commune, the author of the song Worker's Marseillaise (Let's Renounce the Old </a:t>
            </a:r>
            <a:r>
              <a:rPr lang="en-US" sz="1800" dirty="0" err="1">
                <a:latin typeface="Garamond" panose="02020404030301010803" pitchFamily="18" charset="0"/>
              </a:rPr>
              <a:t>Worl</a:t>
            </a:r>
            <a:r>
              <a:rPr lang="en-US" sz="1800" dirty="0">
                <a:latin typeface="Garamond" panose="02020404030301010803" pitchFamily="18" charset="0"/>
              </a:rPr>
              <a:t>) P. L. </a:t>
            </a:r>
            <a:r>
              <a:rPr lang="en-US" sz="1800" dirty="0" err="1">
                <a:latin typeface="Garamond" panose="02020404030301010803" pitchFamily="18" charset="0"/>
              </a:rPr>
              <a:t>Lavrov</a:t>
            </a:r>
            <a:r>
              <a:rPr lang="en-US" sz="1800" dirty="0">
                <a:latin typeface="Garamond" panose="02020404030301010803" pitchFamily="18" charset="0"/>
              </a:rPr>
              <a:t> (1823-1900) was born here. Old linden trees, traces of a pond in the form of a question mark, remains of foundations have been preserved.</a:t>
            </a:r>
            <a:endParaRPr lang="ru-RU" sz="1800" dirty="0">
              <a:latin typeface="Garamond" panose="02020404030301010803"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66" y="2013176"/>
            <a:ext cx="12126428" cy="4585332"/>
          </a:xfrm>
        </p:spPr>
      </p:pic>
    </p:spTree>
    <p:extLst>
      <p:ext uri="{BB962C8B-B14F-4D97-AF65-F5344CB8AC3E}">
        <p14:creationId xmlns:p14="http://schemas.microsoft.com/office/powerpoint/2010/main" val="1127003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8347" y="58847"/>
            <a:ext cx="11615350" cy="6370975"/>
          </a:xfrm>
          <a:prstGeom prst="rect">
            <a:avLst/>
          </a:prstGeom>
        </p:spPr>
        <p:txBody>
          <a:bodyPr wrap="square">
            <a:spAutoFit/>
          </a:bodyPr>
          <a:lstStyle/>
          <a:p>
            <a:r>
              <a:rPr lang="ru-RU" sz="2400" dirty="0" smtClean="0">
                <a:latin typeface="Garamond" panose="02020404030301010803" pitchFamily="18" charset="0"/>
              </a:rPr>
              <a:t>Лукреций. О природе вещей (</a:t>
            </a:r>
            <a:r>
              <a:rPr lang="en-US" sz="2400" dirty="0" smtClean="0">
                <a:latin typeface="Garamond" panose="02020404030301010803" pitchFamily="18" charset="0"/>
              </a:rPr>
              <a:t>De </a:t>
            </a:r>
            <a:r>
              <a:rPr lang="en-US" sz="2400" dirty="0" err="1" smtClean="0">
                <a:latin typeface="Garamond" panose="02020404030301010803" pitchFamily="18" charset="0"/>
              </a:rPr>
              <a:t>rerum</a:t>
            </a:r>
            <a:r>
              <a:rPr lang="en-US" sz="2400" dirty="0" smtClean="0">
                <a:latin typeface="Garamond" panose="02020404030301010803" pitchFamily="18" charset="0"/>
              </a:rPr>
              <a:t> </a:t>
            </a:r>
            <a:r>
              <a:rPr lang="en-US" sz="2400" dirty="0" err="1" smtClean="0">
                <a:latin typeface="Garamond" panose="02020404030301010803" pitchFamily="18" charset="0"/>
              </a:rPr>
              <a:t>natura</a:t>
            </a:r>
            <a:r>
              <a:rPr lang="en-US" sz="2400" dirty="0" smtClean="0">
                <a:latin typeface="Garamond" panose="02020404030301010803" pitchFamily="18" charset="0"/>
              </a:rPr>
              <a:t>). </a:t>
            </a:r>
            <a:r>
              <a:rPr lang="ru-RU" sz="2400" dirty="0" smtClean="0">
                <a:latin typeface="Garamond" panose="02020404030301010803" pitchFamily="18" charset="0"/>
              </a:rPr>
              <a:t>Милль Дж. С. - Система логики. Том 1. СПб. 1865. Одиссея. </a:t>
            </a:r>
            <a:r>
              <a:rPr lang="ru-RU" sz="2400" dirty="0" err="1" smtClean="0">
                <a:latin typeface="Garamond" panose="02020404030301010803" pitchFamily="18" charset="0"/>
              </a:rPr>
              <a:t>Папп</a:t>
            </a:r>
            <a:r>
              <a:rPr lang="ru-RU" sz="2400" dirty="0" smtClean="0">
                <a:latin typeface="Garamond" panose="02020404030301010803" pitchFamily="18" charset="0"/>
              </a:rPr>
              <a:t>. Математическое собрание // </a:t>
            </a:r>
            <a:r>
              <a:rPr lang="en-US" sz="2400" dirty="0" smtClean="0">
                <a:latin typeface="Garamond" panose="02020404030301010803" pitchFamily="18" charset="0"/>
              </a:rPr>
              <a:t>M. </a:t>
            </a:r>
            <a:r>
              <a:rPr lang="en-US" sz="2400" dirty="0" err="1" smtClean="0">
                <a:latin typeface="Garamond" panose="02020404030301010803" pitchFamily="18" charset="0"/>
              </a:rPr>
              <a:t>Chasles</a:t>
            </a:r>
            <a:r>
              <a:rPr lang="en-US" sz="2400" dirty="0" smtClean="0">
                <a:latin typeface="Garamond" panose="02020404030301010803" pitchFamily="18" charset="0"/>
              </a:rPr>
              <a:t>. </a:t>
            </a:r>
            <a:r>
              <a:rPr lang="ru-RU" sz="2400" dirty="0" smtClean="0">
                <a:latin typeface="Garamond" panose="02020404030301010803" pitchFamily="18" charset="0"/>
              </a:rPr>
              <a:t>Платон. Диалоги. Плиний. Натуральная история, кн. </a:t>
            </a:r>
            <a:r>
              <a:rPr lang="en-US" sz="2400" dirty="0" smtClean="0">
                <a:latin typeface="Garamond" panose="02020404030301010803" pitchFamily="18" charset="0"/>
              </a:rPr>
              <a:t>XXVIII. </a:t>
            </a:r>
            <a:r>
              <a:rPr lang="ru-RU" sz="2400" dirty="0" smtClean="0">
                <a:latin typeface="Garamond" panose="02020404030301010803" pitchFamily="18" charset="0"/>
              </a:rPr>
              <a:t>Плутарх. </a:t>
            </a:r>
            <a:r>
              <a:rPr lang="ru-RU" sz="2400" dirty="0" err="1" smtClean="0">
                <a:latin typeface="Garamond" panose="02020404030301010803" pitchFamily="18" charset="0"/>
              </a:rPr>
              <a:t>Полибий</a:t>
            </a:r>
            <a:r>
              <a:rPr lang="ru-RU" sz="2400" dirty="0" smtClean="0">
                <a:latin typeface="Garamond" panose="02020404030301010803" pitchFamily="18" charset="0"/>
              </a:rPr>
              <a:t>. Всеобщая история. Т. </a:t>
            </a:r>
            <a:r>
              <a:rPr lang="en-US" sz="2400" dirty="0" smtClean="0">
                <a:latin typeface="Garamond" panose="02020404030301010803" pitchFamily="18" charset="0"/>
              </a:rPr>
              <a:t>V. 1861. </a:t>
            </a:r>
            <a:r>
              <a:rPr lang="ru-RU" sz="2400" dirty="0" smtClean="0">
                <a:latin typeface="Garamond" panose="02020404030301010803" pitchFamily="18" charset="0"/>
              </a:rPr>
              <a:t>Порфирий. </a:t>
            </a:r>
            <a:r>
              <a:rPr lang="ru-RU" sz="2400" dirty="0" err="1" smtClean="0">
                <a:latin typeface="Garamond" panose="02020404030301010803" pitchFamily="18" charset="0"/>
              </a:rPr>
              <a:t>Пипер</a:t>
            </a:r>
            <a:r>
              <a:rPr lang="ru-RU" sz="2400" dirty="0" smtClean="0">
                <a:latin typeface="Garamond" panose="02020404030301010803" pitchFamily="18" charset="0"/>
              </a:rPr>
              <a:t> // в журнале </a:t>
            </a:r>
            <a:r>
              <a:rPr lang="en-US" sz="2400" dirty="0" err="1" smtClean="0">
                <a:latin typeface="Garamond" panose="02020404030301010803" pitchFamily="18" charset="0"/>
              </a:rPr>
              <a:t>Zeitschrift</a:t>
            </a:r>
            <a:r>
              <a:rPr lang="en-US" sz="2400" dirty="0" smtClean="0">
                <a:latin typeface="Garamond" panose="02020404030301010803" pitchFamily="18" charset="0"/>
              </a:rPr>
              <a:t> der </a:t>
            </a:r>
            <a:r>
              <a:rPr lang="en-US" sz="2400" dirty="0" err="1" smtClean="0">
                <a:latin typeface="Garamond" panose="02020404030301010803" pitchFamily="18" charset="0"/>
              </a:rPr>
              <a:t>Deutschen</a:t>
            </a:r>
            <a:r>
              <a:rPr lang="en-US" sz="2400" dirty="0" smtClean="0">
                <a:latin typeface="Garamond" panose="02020404030301010803" pitchFamily="18" charset="0"/>
              </a:rPr>
              <a:t> </a:t>
            </a:r>
            <a:r>
              <a:rPr lang="en-US" sz="2400" dirty="0" err="1" smtClean="0">
                <a:latin typeface="Garamond" panose="02020404030301010803" pitchFamily="18" charset="0"/>
              </a:rPr>
              <a:t>Morgenländischen</a:t>
            </a:r>
            <a:r>
              <a:rPr lang="en-US" sz="2400" dirty="0" smtClean="0">
                <a:latin typeface="Garamond" panose="02020404030301010803" pitchFamily="18" charset="0"/>
              </a:rPr>
              <a:t> ... </a:t>
            </a:r>
            <a:r>
              <a:rPr lang="ru-RU" sz="2400" dirty="0" err="1" smtClean="0">
                <a:latin typeface="Garamond" panose="02020404030301010803" pitchFamily="18" charset="0"/>
              </a:rPr>
              <a:t>Прокл</a:t>
            </a:r>
            <a:r>
              <a:rPr lang="ru-RU" sz="2400" dirty="0" smtClean="0">
                <a:latin typeface="Garamond" panose="02020404030301010803" pitchFamily="18" charset="0"/>
              </a:rPr>
              <a:t>. Кл. Птолемей. Великий синтаксис </a:t>
            </a:r>
            <a:r>
              <a:rPr lang="en-US" sz="2400" dirty="0" smtClean="0">
                <a:latin typeface="Garamond" panose="02020404030301010803" pitchFamily="18" charset="0"/>
              </a:rPr>
              <a:t>XII.I. </a:t>
            </a:r>
            <a:r>
              <a:rPr lang="ru-RU" sz="2400" dirty="0" smtClean="0">
                <a:latin typeface="Garamond" panose="02020404030301010803" pitchFamily="18" charset="0"/>
              </a:rPr>
              <a:t>в издании </a:t>
            </a:r>
            <a:r>
              <a:rPr lang="ru-RU" sz="2400" dirty="0" err="1" smtClean="0">
                <a:latin typeface="Garamond" panose="02020404030301010803" pitchFamily="18" charset="0"/>
              </a:rPr>
              <a:t>Гальма</a:t>
            </a:r>
            <a:r>
              <a:rPr lang="ru-RU" sz="2400" dirty="0" smtClean="0">
                <a:latin typeface="Garamond" panose="02020404030301010803" pitchFamily="18" charset="0"/>
              </a:rPr>
              <a:t> (</a:t>
            </a:r>
            <a:r>
              <a:rPr lang="en-US" sz="2400" dirty="0" smtClean="0">
                <a:latin typeface="Garamond" panose="02020404030301010803" pitchFamily="18" charset="0"/>
              </a:rPr>
              <a:t>Composition </a:t>
            </a:r>
            <a:r>
              <a:rPr lang="en-US" sz="2400" dirty="0" err="1" smtClean="0">
                <a:latin typeface="Garamond" panose="02020404030301010803" pitchFamily="18" charset="0"/>
              </a:rPr>
              <a:t>mathematique</a:t>
            </a:r>
            <a:r>
              <a:rPr lang="en-US" sz="2400" dirty="0" smtClean="0">
                <a:latin typeface="Garamond" panose="02020404030301010803" pitchFamily="18" charset="0"/>
              </a:rPr>
              <a:t> de Claude </a:t>
            </a:r>
            <a:r>
              <a:rPr lang="en-US" sz="2400" dirty="0" err="1" smtClean="0">
                <a:latin typeface="Garamond" panose="02020404030301010803" pitchFamily="18" charset="0"/>
              </a:rPr>
              <a:t>Ptolémée</a:t>
            </a:r>
            <a:r>
              <a:rPr lang="en-US" sz="2400" dirty="0" smtClean="0">
                <a:latin typeface="Garamond" panose="02020404030301010803" pitchFamily="18" charset="0"/>
              </a:rPr>
              <a:t>. I-II. </a:t>
            </a:r>
            <a:r>
              <a:rPr lang="en-US" sz="2400" dirty="0" err="1" smtClean="0">
                <a:latin typeface="Garamond" panose="02020404030301010803" pitchFamily="18" charset="0"/>
              </a:rPr>
              <a:t>Paris:Halma</a:t>
            </a:r>
            <a:r>
              <a:rPr lang="en-US" sz="2400" dirty="0" smtClean="0">
                <a:latin typeface="Garamond" panose="02020404030301010803" pitchFamily="18" charset="0"/>
              </a:rPr>
              <a:t>. 1816). </a:t>
            </a:r>
            <a:r>
              <a:rPr lang="ru-RU" sz="2400" dirty="0" smtClean="0">
                <a:latin typeface="Garamond" panose="02020404030301010803" pitchFamily="18" charset="0"/>
              </a:rPr>
              <a:t>Г. Саллюстий. О заговоре Катилины. Сомов О.И. Архимед // Энциклопедический словарь, составленный русскими учёными и литераторами. СПб. 1862. Сомов О.И. Евклид // Энциклопедический словарь, составленный русскими учёными и литераторами. СПб. 1863. Т.</a:t>
            </a:r>
            <a:r>
              <a:rPr lang="en-US" sz="2400" dirty="0" smtClean="0">
                <a:latin typeface="Garamond" panose="02020404030301010803" pitchFamily="18" charset="0"/>
              </a:rPr>
              <a:t>VI. 39-40. </a:t>
            </a:r>
            <a:r>
              <a:rPr lang="ru-RU" sz="2400" dirty="0" err="1" smtClean="0">
                <a:latin typeface="Garamond" panose="02020404030301010803" pitchFamily="18" charset="0"/>
              </a:rPr>
              <a:t>Страбон</a:t>
            </a:r>
            <a:r>
              <a:rPr lang="ru-RU" sz="2400" dirty="0" smtClean="0">
                <a:latin typeface="Garamond" panose="02020404030301010803" pitchFamily="18" charset="0"/>
              </a:rPr>
              <a:t>. Теофраст. Г.П. Успенский. Опыт повествования о древностях русских. Харьков. Ч. </a:t>
            </a:r>
            <a:r>
              <a:rPr lang="en-US" sz="2400" dirty="0" smtClean="0">
                <a:latin typeface="Garamond" panose="02020404030301010803" pitchFamily="18" charset="0"/>
              </a:rPr>
              <a:t>II. 1818. </a:t>
            </a:r>
            <a:r>
              <a:rPr lang="ru-RU" sz="2400" dirty="0" err="1" smtClean="0">
                <a:latin typeface="Garamond" panose="02020404030301010803" pitchFamily="18" charset="0"/>
              </a:rPr>
              <a:t>Филострат</a:t>
            </a:r>
            <a:r>
              <a:rPr lang="ru-RU" sz="2400" dirty="0" smtClean="0">
                <a:latin typeface="Garamond" panose="02020404030301010803" pitchFamily="18" charset="0"/>
              </a:rPr>
              <a:t> старший. Жизнь </a:t>
            </a:r>
            <a:r>
              <a:rPr lang="ru-RU" sz="2400" dirty="0" err="1" smtClean="0">
                <a:latin typeface="Garamond" panose="02020404030301010803" pitchFamily="18" charset="0"/>
              </a:rPr>
              <a:t>Аполлония</a:t>
            </a:r>
            <a:r>
              <a:rPr lang="ru-RU" sz="2400" dirty="0" smtClean="0">
                <a:latin typeface="Garamond" panose="02020404030301010803" pitchFamily="18" charset="0"/>
              </a:rPr>
              <a:t> </a:t>
            </a:r>
            <a:r>
              <a:rPr lang="ru-RU" sz="2400" dirty="0" err="1" smtClean="0">
                <a:latin typeface="Garamond" panose="02020404030301010803" pitchFamily="18" charset="0"/>
              </a:rPr>
              <a:t>Тианского</a:t>
            </a:r>
            <a:r>
              <a:rPr lang="ru-RU" sz="2400" dirty="0" smtClean="0">
                <a:latin typeface="Garamond" panose="02020404030301010803" pitchFamily="18" charset="0"/>
              </a:rPr>
              <a:t> – нем пер. Якобса, 1829. Фукидид. Д.А. Хвольсон Д.А. Новооткрытые памятники древневавилонской литературы // Русский вестник. 1859. № 9 (С. 5-37); № 10 (С. 181-218) и № 11 (С. 406-428). </a:t>
            </a:r>
            <a:r>
              <a:rPr lang="ru-RU" sz="2400" dirty="0" err="1" smtClean="0">
                <a:latin typeface="Garamond" panose="02020404030301010803" pitchFamily="18" charset="0"/>
              </a:rPr>
              <a:t>Цензорин</a:t>
            </a:r>
            <a:r>
              <a:rPr lang="ru-RU" sz="2400" dirty="0" smtClean="0">
                <a:latin typeface="Garamond" panose="02020404030301010803" pitchFamily="18" charset="0"/>
              </a:rPr>
              <a:t>. П.Л. Чебышев. Теория сравнений. СПб. 1849. Энциклопедический лексикон (</a:t>
            </a:r>
            <a:r>
              <a:rPr lang="ru-RU" sz="2400" dirty="0" err="1" smtClean="0">
                <a:latin typeface="Garamond" panose="02020404030301010803" pitchFamily="18" charset="0"/>
              </a:rPr>
              <a:t>Плюшара</a:t>
            </a:r>
            <a:r>
              <a:rPr lang="ru-RU" sz="2400" dirty="0" smtClean="0">
                <a:latin typeface="Garamond" panose="02020404030301010803" pitchFamily="18" charset="0"/>
              </a:rPr>
              <a:t>). </a:t>
            </a:r>
            <a:r>
              <a:rPr lang="en-US" sz="2400" dirty="0" smtClean="0">
                <a:latin typeface="Garamond" panose="02020404030301010803" pitchFamily="18" charset="0"/>
              </a:rPr>
              <a:t>III., 69. (</a:t>
            </a:r>
            <a:r>
              <a:rPr lang="ru-RU" sz="2400" dirty="0" smtClean="0">
                <a:latin typeface="Garamond" panose="02020404030301010803" pitchFamily="18" charset="0"/>
              </a:rPr>
              <a:t>Ленин, употребление этого числа как особой единицы счета). </a:t>
            </a:r>
            <a:r>
              <a:rPr lang="ru-RU" sz="2400" dirty="0" err="1" smtClean="0">
                <a:latin typeface="Garamond" panose="02020404030301010803" pitchFamily="18" charset="0"/>
              </a:rPr>
              <a:t>Ямвлих</a:t>
            </a:r>
            <a:r>
              <a:rPr lang="ru-RU" sz="2400" dirty="0" smtClean="0">
                <a:latin typeface="Garamond" panose="02020404030301010803" pitchFamily="18" charset="0"/>
              </a:rPr>
              <a:t>. Мифология, авторы: Кун, Шварц, </a:t>
            </a:r>
            <a:r>
              <a:rPr lang="ru-RU" sz="2400" dirty="0" err="1" smtClean="0">
                <a:latin typeface="Garamond" panose="02020404030301010803" pitchFamily="18" charset="0"/>
              </a:rPr>
              <a:t>Велькер</a:t>
            </a:r>
            <a:r>
              <a:rPr lang="ru-RU" sz="2400" dirty="0" smtClean="0">
                <a:latin typeface="Garamond" panose="02020404030301010803" pitchFamily="18" charset="0"/>
              </a:rPr>
              <a:t>, Гримм, Мори, </a:t>
            </a:r>
            <a:r>
              <a:rPr lang="ru-RU" sz="2400" dirty="0" err="1" smtClean="0">
                <a:latin typeface="Garamond" panose="02020404030301010803" pitchFamily="18" charset="0"/>
              </a:rPr>
              <a:t>Мангардт</a:t>
            </a:r>
            <a:r>
              <a:rPr lang="ru-RU" sz="2400" dirty="0" smtClean="0">
                <a:latin typeface="Garamond" panose="02020404030301010803" pitchFamily="18" charset="0"/>
              </a:rPr>
              <a:t>. </a:t>
            </a:r>
            <a:r>
              <a:rPr lang="en-US" sz="2400" dirty="0" smtClean="0">
                <a:latin typeface="Garamond" panose="02020404030301010803" pitchFamily="18" charset="0"/>
              </a:rPr>
              <a:t>Journal des savants. 1821.</a:t>
            </a:r>
            <a:endParaRPr lang="en-US" sz="2400" dirty="0">
              <a:latin typeface="Garamond" panose="02020404030301010803" pitchFamily="18" charset="0"/>
            </a:endParaRPr>
          </a:p>
        </p:txBody>
      </p:sp>
    </p:spTree>
    <p:extLst>
      <p:ext uri="{BB962C8B-B14F-4D97-AF65-F5344CB8AC3E}">
        <p14:creationId xmlns:p14="http://schemas.microsoft.com/office/powerpoint/2010/main" val="4203737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195" y="1"/>
            <a:ext cx="10723605" cy="1235675"/>
          </a:xfrm>
        </p:spPr>
        <p:txBody>
          <a:bodyPr>
            <a:normAutofit/>
          </a:bodyPr>
          <a:lstStyle/>
          <a:p>
            <a:pPr algn="ctr"/>
            <a:r>
              <a:rPr lang="en-US" dirty="0">
                <a:latin typeface="Garamond" panose="02020404030301010803" pitchFamily="18" charset="0"/>
              </a:rPr>
              <a:t>Sources in foreign languages, used by </a:t>
            </a:r>
            <a:r>
              <a:rPr lang="en-US" dirty="0" err="1">
                <a:latin typeface="Garamond" panose="02020404030301010803" pitchFamily="18" charset="0"/>
              </a:rPr>
              <a:t>Lavrov</a:t>
            </a:r>
            <a:endParaRPr lang="ru-RU" dirty="0">
              <a:latin typeface="Garamond" panose="02020404030301010803" pitchFamily="18" charset="0"/>
            </a:endParaRPr>
          </a:p>
        </p:txBody>
      </p:sp>
      <p:sp>
        <p:nvSpPr>
          <p:cNvPr id="3" name="Объект 2"/>
          <p:cNvSpPr>
            <a:spLocks noGrp="1"/>
          </p:cNvSpPr>
          <p:nvPr>
            <p:ph idx="1"/>
          </p:nvPr>
        </p:nvSpPr>
        <p:spPr>
          <a:xfrm>
            <a:off x="0" y="1235676"/>
            <a:ext cx="12072551" cy="5622324"/>
          </a:xfrm>
        </p:spPr>
        <p:txBody>
          <a:bodyPr>
            <a:normAutofit fontScale="70000" lnSpcReduction="20000"/>
          </a:bodyPr>
          <a:lstStyle/>
          <a:p>
            <a:r>
              <a:rPr lang="en-US" dirty="0" smtClean="0">
                <a:latin typeface="Garamond" panose="02020404030301010803" pitchFamily="18" charset="0"/>
              </a:rPr>
              <a:t>F. </a:t>
            </a:r>
            <a:r>
              <a:rPr lang="en-US" dirty="0" err="1" smtClean="0">
                <a:latin typeface="Garamond" panose="02020404030301010803" pitchFamily="18" charset="0"/>
              </a:rPr>
              <a:t>Arago</a:t>
            </a:r>
            <a:r>
              <a:rPr lang="en-US" dirty="0" smtClean="0">
                <a:latin typeface="Garamond" panose="02020404030301010803" pitchFamily="18" charset="0"/>
              </a:rPr>
              <a:t>. </a:t>
            </a:r>
            <a:r>
              <a:rPr lang="en-US" dirty="0" err="1" smtClean="0">
                <a:latin typeface="Garamond" panose="02020404030301010803" pitchFamily="18" charset="0"/>
              </a:rPr>
              <a:t>Astronomie</a:t>
            </a:r>
            <a:r>
              <a:rPr lang="en-US" dirty="0" smtClean="0">
                <a:latin typeface="Garamond" panose="02020404030301010803" pitchFamily="18" charset="0"/>
              </a:rPr>
              <a:t> </a:t>
            </a:r>
            <a:r>
              <a:rPr lang="en-US" dirty="0" err="1" smtClean="0">
                <a:latin typeface="Garamond" panose="02020404030301010803" pitchFamily="18" charset="0"/>
              </a:rPr>
              <a:t>populare</a:t>
            </a:r>
            <a:r>
              <a:rPr lang="en-US" dirty="0" smtClean="0">
                <a:latin typeface="Garamond" panose="02020404030301010803" pitchFamily="18" charset="0"/>
              </a:rPr>
              <a:t> </a:t>
            </a:r>
            <a:r>
              <a:rPr lang="en-US" dirty="0" err="1" smtClean="0">
                <a:latin typeface="Garamond" panose="02020404030301010803" pitchFamily="18" charset="0"/>
              </a:rPr>
              <a:t>Astronomie</a:t>
            </a:r>
            <a:r>
              <a:rPr lang="en-US" dirty="0" smtClean="0">
                <a:latin typeface="Garamond" panose="02020404030301010803" pitchFamily="18" charset="0"/>
              </a:rPr>
              <a:t> </a:t>
            </a:r>
            <a:r>
              <a:rPr lang="en-US" dirty="0" err="1" smtClean="0">
                <a:latin typeface="Garamond" panose="02020404030301010803" pitchFamily="18" charset="0"/>
              </a:rPr>
              <a:t>populaire</a:t>
            </a:r>
            <a:r>
              <a:rPr lang="en-US" dirty="0" smtClean="0">
                <a:latin typeface="Garamond" panose="02020404030301010803" pitchFamily="18" charset="0"/>
              </a:rPr>
              <a:t> de François </a:t>
            </a:r>
            <a:r>
              <a:rPr lang="en-US" dirty="0" err="1" smtClean="0">
                <a:latin typeface="Garamond" panose="02020404030301010803" pitchFamily="18" charset="0"/>
              </a:rPr>
              <a:t>Arago</a:t>
            </a:r>
            <a:r>
              <a:rPr lang="en-US" dirty="0" smtClean="0">
                <a:latin typeface="Garamond" panose="02020404030301010803" pitchFamily="18" charset="0"/>
              </a:rPr>
              <a:t>. 1864.</a:t>
            </a:r>
          </a:p>
          <a:p>
            <a:r>
              <a:rPr lang="en-US" dirty="0" smtClean="0">
                <a:latin typeface="Garamond" panose="02020404030301010803" pitchFamily="18" charset="0"/>
              </a:rPr>
              <a:t>F. </a:t>
            </a:r>
            <a:r>
              <a:rPr lang="en-US" dirty="0" err="1" smtClean="0">
                <a:latin typeface="Garamond" panose="02020404030301010803" pitchFamily="18" charset="0"/>
              </a:rPr>
              <a:t>Arago</a:t>
            </a:r>
            <a:r>
              <a:rPr lang="en-US" dirty="0" smtClean="0">
                <a:latin typeface="Garamond" panose="02020404030301010803" pitchFamily="18" charset="0"/>
              </a:rPr>
              <a:t>. </a:t>
            </a:r>
            <a:r>
              <a:rPr lang="en-US" dirty="0" err="1" smtClean="0">
                <a:latin typeface="Garamond" panose="02020404030301010803" pitchFamily="18" charset="0"/>
              </a:rPr>
              <a:t>Éloge</a:t>
            </a:r>
            <a:r>
              <a:rPr lang="en-US" dirty="0" smtClean="0">
                <a:latin typeface="Garamond" panose="02020404030301010803" pitchFamily="18" charset="0"/>
              </a:rPr>
              <a:t> </a:t>
            </a:r>
            <a:r>
              <a:rPr lang="en-US" dirty="0" err="1" smtClean="0">
                <a:latin typeface="Garamond" panose="02020404030301010803" pitchFamily="18" charset="0"/>
              </a:rPr>
              <a:t>historique</a:t>
            </a:r>
            <a:r>
              <a:rPr lang="en-US" dirty="0" smtClean="0">
                <a:latin typeface="Garamond" panose="02020404030301010803" pitchFamily="18" charset="0"/>
              </a:rPr>
              <a:t> de James Watt // Oeuvres. 1854.</a:t>
            </a:r>
          </a:p>
          <a:p>
            <a:r>
              <a:rPr lang="en-US" dirty="0" smtClean="0">
                <a:latin typeface="Garamond" panose="02020404030301010803" pitchFamily="18" charset="0"/>
              </a:rPr>
              <a:t>F. </a:t>
            </a:r>
            <a:r>
              <a:rPr lang="en-US" dirty="0" err="1" smtClean="0">
                <a:latin typeface="Garamond" panose="02020404030301010803" pitchFamily="18" charset="0"/>
              </a:rPr>
              <a:t>Arago</a:t>
            </a:r>
            <a:r>
              <a:rPr lang="en-US" dirty="0" smtClean="0">
                <a:latin typeface="Garamond" panose="02020404030301010803" pitchFamily="18" charset="0"/>
              </a:rPr>
              <a:t>. Biographies des </a:t>
            </a:r>
            <a:r>
              <a:rPr lang="en-US" dirty="0" err="1" smtClean="0">
                <a:latin typeface="Garamond" panose="02020404030301010803" pitchFamily="18" charset="0"/>
              </a:rPr>
              <a:t>principaux</a:t>
            </a:r>
            <a:r>
              <a:rPr lang="en-US" dirty="0" smtClean="0">
                <a:latin typeface="Garamond" panose="02020404030301010803" pitchFamily="18" charset="0"/>
              </a:rPr>
              <a:t> </a:t>
            </a:r>
            <a:r>
              <a:rPr lang="en-US" dirty="0" err="1" smtClean="0">
                <a:latin typeface="Garamond" panose="02020404030301010803" pitchFamily="18" charset="0"/>
              </a:rPr>
              <a:t>astronomes</a:t>
            </a:r>
            <a:r>
              <a:rPr lang="en-US" dirty="0" smtClean="0">
                <a:latin typeface="Garamond" panose="02020404030301010803" pitchFamily="18" charset="0"/>
              </a:rPr>
              <a:t>. </a:t>
            </a:r>
            <a:r>
              <a:rPr lang="en-US" dirty="0" err="1" smtClean="0">
                <a:latin typeface="Garamond" panose="02020404030301010803" pitchFamily="18" charset="0"/>
              </a:rPr>
              <a:t>Hipparque</a:t>
            </a:r>
            <a:r>
              <a:rPr lang="en-US" dirty="0" smtClean="0">
                <a:latin typeface="Garamond" panose="02020404030301010803" pitchFamily="18" charset="0"/>
              </a:rPr>
              <a:t> // Oeuvres. 1854.</a:t>
            </a:r>
          </a:p>
          <a:p>
            <a:r>
              <a:rPr lang="en-US" dirty="0" err="1" smtClean="0">
                <a:latin typeface="Garamond" panose="02020404030301010803" pitchFamily="18" charset="0"/>
              </a:rPr>
              <a:t>Aristarque</a:t>
            </a:r>
            <a:r>
              <a:rPr lang="en-US" dirty="0" smtClean="0">
                <a:latin typeface="Garamond" panose="02020404030301010803" pitchFamily="18" charset="0"/>
              </a:rPr>
              <a:t> de Samos. </a:t>
            </a:r>
            <a:r>
              <a:rPr lang="en-US" dirty="0" err="1" smtClean="0">
                <a:latin typeface="Garamond" panose="02020404030301010803" pitchFamily="18" charset="0"/>
              </a:rPr>
              <a:t>Traité</a:t>
            </a:r>
            <a:r>
              <a:rPr lang="en-US" dirty="0" smtClean="0">
                <a:latin typeface="Garamond" panose="02020404030301010803" pitchFamily="18" charset="0"/>
              </a:rPr>
              <a:t> </a:t>
            </a:r>
            <a:r>
              <a:rPr lang="en-US" dirty="0" err="1" smtClean="0">
                <a:latin typeface="Garamond" panose="02020404030301010803" pitchFamily="18" charset="0"/>
              </a:rPr>
              <a:t>d'Aristarque</a:t>
            </a:r>
            <a:r>
              <a:rPr lang="en-US" dirty="0" smtClean="0">
                <a:latin typeface="Garamond" panose="02020404030301010803" pitchFamily="18" charset="0"/>
              </a:rPr>
              <a:t> de Samos sur les grandeurs et les distances / par M. le Comte de </a:t>
            </a:r>
            <a:r>
              <a:rPr lang="en-US" dirty="0" err="1" smtClean="0">
                <a:latin typeface="Garamond" panose="02020404030301010803" pitchFamily="18" charset="0"/>
              </a:rPr>
              <a:t>Fortia</a:t>
            </a:r>
            <a:r>
              <a:rPr lang="en-US" dirty="0" smtClean="0">
                <a:latin typeface="Garamond" panose="02020404030301010803" pitchFamily="18" charset="0"/>
              </a:rPr>
              <a:t> </a:t>
            </a:r>
            <a:r>
              <a:rPr lang="en-US" dirty="0" err="1" smtClean="0">
                <a:latin typeface="Garamond" panose="02020404030301010803" pitchFamily="18" charset="0"/>
              </a:rPr>
              <a:t>d'Urban</a:t>
            </a:r>
            <a:r>
              <a:rPr lang="en-US" dirty="0" smtClean="0">
                <a:latin typeface="Garamond" panose="02020404030301010803" pitchFamily="18" charset="0"/>
              </a:rPr>
              <a:t>. Paris. 1823.</a:t>
            </a:r>
          </a:p>
          <a:p>
            <a:r>
              <a:rPr lang="en-US" dirty="0" smtClean="0">
                <a:latin typeface="Garamond" panose="02020404030301010803" pitchFamily="18" charset="0"/>
              </a:rPr>
              <a:t>J.S. </a:t>
            </a:r>
            <a:r>
              <a:rPr lang="en-US" dirty="0" err="1" smtClean="0">
                <a:latin typeface="Garamond" panose="02020404030301010803" pitchFamily="18" charset="0"/>
              </a:rPr>
              <a:t>Bailly</a:t>
            </a:r>
            <a:r>
              <a:rPr lang="en-US" dirty="0" smtClean="0">
                <a:latin typeface="Garamond" panose="02020404030301010803" pitchFamily="18" charset="0"/>
              </a:rPr>
              <a:t>. </a:t>
            </a:r>
            <a:r>
              <a:rPr lang="en-US" dirty="0" err="1" smtClean="0">
                <a:latin typeface="Garamond" panose="02020404030301010803" pitchFamily="18" charset="0"/>
              </a:rPr>
              <a:t>Lettres</a:t>
            </a:r>
            <a:r>
              <a:rPr lang="en-US" dirty="0" smtClean="0">
                <a:latin typeface="Garamond" panose="02020404030301010803" pitchFamily="18" charset="0"/>
              </a:rPr>
              <a:t> sur </a:t>
            </a:r>
            <a:r>
              <a:rPr lang="en-US" dirty="0" err="1" smtClean="0">
                <a:latin typeface="Garamond" panose="02020404030301010803" pitchFamily="18" charset="0"/>
              </a:rPr>
              <a:t>L'Origine</a:t>
            </a:r>
            <a:r>
              <a:rPr lang="en-US" dirty="0" smtClean="0">
                <a:latin typeface="Garamond" panose="02020404030301010803" pitchFamily="18" charset="0"/>
              </a:rPr>
              <a:t> des Sciences et sur </a:t>
            </a:r>
            <a:r>
              <a:rPr lang="en-US" dirty="0" err="1" smtClean="0">
                <a:latin typeface="Garamond" panose="02020404030301010803" pitchFamily="18" charset="0"/>
              </a:rPr>
              <a:t>celle</a:t>
            </a:r>
            <a:r>
              <a:rPr lang="en-US" dirty="0" smtClean="0">
                <a:latin typeface="Garamond" panose="02020404030301010803" pitchFamily="18" charset="0"/>
              </a:rPr>
              <a:t> des </a:t>
            </a:r>
            <a:r>
              <a:rPr lang="en-US" dirty="0" err="1" smtClean="0">
                <a:latin typeface="Garamond" panose="02020404030301010803" pitchFamily="18" charset="0"/>
              </a:rPr>
              <a:t>Peuples</a:t>
            </a:r>
            <a:r>
              <a:rPr lang="en-US" dirty="0" smtClean="0">
                <a:latin typeface="Garamond" panose="02020404030301010803" pitchFamily="18" charset="0"/>
              </a:rPr>
              <a:t>. Paris. 1777.</a:t>
            </a:r>
          </a:p>
          <a:p>
            <a:r>
              <a:rPr lang="en-US" dirty="0" smtClean="0">
                <a:latin typeface="Garamond" panose="02020404030301010803" pitchFamily="18" charset="0"/>
              </a:rPr>
              <a:t>J.S. </a:t>
            </a:r>
            <a:r>
              <a:rPr lang="en-US" dirty="0" err="1" smtClean="0">
                <a:latin typeface="Garamond" panose="02020404030301010803" pitchFamily="18" charset="0"/>
              </a:rPr>
              <a:t>Bailly</a:t>
            </a:r>
            <a:r>
              <a:rPr lang="en-US" dirty="0" smtClean="0">
                <a:latin typeface="Garamond" panose="02020404030301010803" pitchFamily="18" charset="0"/>
              </a:rPr>
              <a:t>. </a:t>
            </a:r>
            <a:r>
              <a:rPr lang="en-US" dirty="0" err="1" smtClean="0">
                <a:latin typeface="Garamond" panose="02020404030301010803" pitchFamily="18" charset="0"/>
              </a:rPr>
              <a:t>Lettres</a:t>
            </a:r>
            <a:r>
              <a:rPr lang="en-US" dirty="0" smtClean="0">
                <a:latin typeface="Garamond" panose="02020404030301010803" pitchFamily="18" charset="0"/>
              </a:rPr>
              <a:t> [by J.S. </a:t>
            </a:r>
            <a:r>
              <a:rPr lang="en-US" dirty="0" err="1" smtClean="0">
                <a:latin typeface="Garamond" panose="02020404030301010803" pitchFamily="18" charset="0"/>
              </a:rPr>
              <a:t>Bailly</a:t>
            </a:r>
            <a:r>
              <a:rPr lang="en-US" dirty="0" smtClean="0">
                <a:latin typeface="Garamond" panose="02020404030301010803" pitchFamily="18" charset="0"/>
              </a:rPr>
              <a:t>] Sur </a:t>
            </a:r>
            <a:r>
              <a:rPr lang="en-US" dirty="0" err="1" smtClean="0">
                <a:latin typeface="Garamond" panose="02020404030301010803" pitchFamily="18" charset="0"/>
              </a:rPr>
              <a:t>l'Atlantide</a:t>
            </a:r>
            <a:r>
              <a:rPr lang="en-US" dirty="0" smtClean="0">
                <a:latin typeface="Garamond" panose="02020404030301010803" pitchFamily="18" charset="0"/>
              </a:rPr>
              <a:t> de </a:t>
            </a:r>
            <a:r>
              <a:rPr lang="en-US" dirty="0" err="1" smtClean="0">
                <a:latin typeface="Garamond" panose="02020404030301010803" pitchFamily="18" charset="0"/>
              </a:rPr>
              <a:t>Platon</a:t>
            </a:r>
            <a:r>
              <a:rPr lang="en-US" dirty="0" smtClean="0">
                <a:latin typeface="Garamond" panose="02020404030301010803" pitchFamily="18" charset="0"/>
              </a:rPr>
              <a:t> Et Sur </a:t>
            </a:r>
            <a:r>
              <a:rPr lang="en-US" dirty="0" err="1" smtClean="0">
                <a:latin typeface="Garamond" panose="02020404030301010803" pitchFamily="18" charset="0"/>
              </a:rPr>
              <a:t>l'Ancienne</a:t>
            </a:r>
            <a:r>
              <a:rPr lang="en-US" dirty="0" smtClean="0">
                <a:latin typeface="Garamond" panose="02020404030301010803" pitchFamily="18" charset="0"/>
              </a:rPr>
              <a:t> Histoire de </a:t>
            </a:r>
            <a:r>
              <a:rPr lang="en-US" dirty="0" err="1" smtClean="0">
                <a:latin typeface="Garamond" panose="02020404030301010803" pitchFamily="18" charset="0"/>
              </a:rPr>
              <a:t>l'Asie</a:t>
            </a:r>
            <a:r>
              <a:rPr lang="en-US" dirty="0" smtClean="0">
                <a:latin typeface="Garamond" panose="02020404030301010803" pitchFamily="18" charset="0"/>
              </a:rPr>
              <a:t>, Pour </a:t>
            </a:r>
            <a:r>
              <a:rPr lang="en-US" dirty="0" err="1" smtClean="0">
                <a:latin typeface="Garamond" panose="02020404030301010803" pitchFamily="18" charset="0"/>
              </a:rPr>
              <a:t>Servir</a:t>
            </a:r>
            <a:r>
              <a:rPr lang="en-US" dirty="0" smtClean="0">
                <a:latin typeface="Garamond" panose="02020404030301010803" pitchFamily="18" charset="0"/>
              </a:rPr>
              <a:t> de Suite aux </a:t>
            </a:r>
            <a:r>
              <a:rPr lang="en-US" dirty="0" err="1" smtClean="0">
                <a:latin typeface="Garamond" panose="02020404030301010803" pitchFamily="18" charset="0"/>
              </a:rPr>
              <a:t>Lettres</a:t>
            </a:r>
            <a:r>
              <a:rPr lang="en-US" dirty="0" smtClean="0">
                <a:latin typeface="Garamond" panose="02020404030301010803" pitchFamily="18" charset="0"/>
              </a:rPr>
              <a:t> Su R </a:t>
            </a:r>
            <a:r>
              <a:rPr lang="en-US" dirty="0" err="1" smtClean="0">
                <a:latin typeface="Garamond" panose="02020404030301010803" pitchFamily="18" charset="0"/>
              </a:rPr>
              <a:t>l'Origine</a:t>
            </a:r>
            <a:r>
              <a:rPr lang="en-US" dirty="0" smtClean="0">
                <a:latin typeface="Garamond" panose="02020404030301010803" pitchFamily="18" charset="0"/>
              </a:rPr>
              <a:t> des Sciences. 1779.</a:t>
            </a:r>
          </a:p>
          <a:p>
            <a:r>
              <a:rPr lang="en-US" dirty="0" smtClean="0">
                <a:latin typeface="Garamond" panose="02020404030301010803" pitchFamily="18" charset="0"/>
              </a:rPr>
              <a:t>H. Balsam. Des Apollonius von </a:t>
            </a:r>
            <a:r>
              <a:rPr lang="en-US" dirty="0" err="1" smtClean="0">
                <a:latin typeface="Garamond" panose="02020404030301010803" pitchFamily="18" charset="0"/>
              </a:rPr>
              <a:t>Perga</a:t>
            </a:r>
            <a:r>
              <a:rPr lang="en-US" dirty="0" smtClean="0">
                <a:latin typeface="Garamond" panose="02020404030301010803" pitchFamily="18" charset="0"/>
              </a:rPr>
              <a:t> </a:t>
            </a:r>
            <a:r>
              <a:rPr lang="en-US" dirty="0" err="1" smtClean="0">
                <a:latin typeface="Garamond" panose="02020404030301010803" pitchFamily="18" charset="0"/>
              </a:rPr>
              <a:t>sieben</a:t>
            </a:r>
            <a:r>
              <a:rPr lang="en-US" dirty="0" smtClean="0">
                <a:latin typeface="Garamond" panose="02020404030301010803" pitchFamily="18" charset="0"/>
              </a:rPr>
              <a:t> </a:t>
            </a:r>
            <a:r>
              <a:rPr lang="en-US" dirty="0" err="1" smtClean="0">
                <a:latin typeface="Garamond" panose="02020404030301010803" pitchFamily="18" charset="0"/>
              </a:rPr>
              <a:t>Bücher</a:t>
            </a:r>
            <a:r>
              <a:rPr lang="en-US" dirty="0" smtClean="0">
                <a:latin typeface="Garamond" panose="02020404030301010803" pitchFamily="18" charset="0"/>
              </a:rPr>
              <a:t> </a:t>
            </a:r>
            <a:r>
              <a:rPr lang="en-US" dirty="0" err="1" smtClean="0">
                <a:latin typeface="Garamond" panose="02020404030301010803" pitchFamily="18" charset="0"/>
              </a:rPr>
              <a:t>über</a:t>
            </a:r>
            <a:r>
              <a:rPr lang="en-US" dirty="0" smtClean="0">
                <a:latin typeface="Garamond" panose="02020404030301010803" pitchFamily="18" charset="0"/>
              </a:rPr>
              <a:t> </a:t>
            </a:r>
            <a:r>
              <a:rPr lang="en-US" dirty="0" err="1" smtClean="0">
                <a:latin typeface="Garamond" panose="02020404030301010803" pitchFamily="18" charset="0"/>
              </a:rPr>
              <a:t>Kegelschnitte</a:t>
            </a:r>
            <a:r>
              <a:rPr lang="en-US" dirty="0" smtClean="0">
                <a:latin typeface="Garamond" panose="02020404030301010803" pitchFamily="18" charset="0"/>
              </a:rPr>
              <a:t>. Berlin. 1861.</a:t>
            </a:r>
          </a:p>
          <a:p>
            <a:r>
              <a:rPr lang="en-US" dirty="0" smtClean="0">
                <a:latin typeface="Garamond" panose="02020404030301010803" pitchFamily="18" charset="0"/>
              </a:rPr>
              <a:t>J.C. </a:t>
            </a:r>
            <a:r>
              <a:rPr lang="en-US" dirty="0" err="1" smtClean="0">
                <a:latin typeface="Garamond" panose="02020404030301010803" pitchFamily="18" charset="0"/>
              </a:rPr>
              <a:t>Barchusen</a:t>
            </a:r>
            <a:r>
              <a:rPr lang="en-US" dirty="0" smtClean="0">
                <a:latin typeface="Garamond" panose="02020404030301010803" pitchFamily="18" charset="0"/>
              </a:rPr>
              <a:t>. De </a:t>
            </a:r>
            <a:r>
              <a:rPr lang="en-US" dirty="0" err="1" smtClean="0">
                <a:latin typeface="Garamond" panose="02020404030301010803" pitchFamily="18" charset="0"/>
              </a:rPr>
              <a:t>Medicinæ</a:t>
            </a:r>
            <a:r>
              <a:rPr lang="en-US" dirty="0" smtClean="0">
                <a:latin typeface="Garamond" panose="02020404030301010803" pitchFamily="18" charset="0"/>
              </a:rPr>
              <a:t> </a:t>
            </a:r>
            <a:r>
              <a:rPr lang="en-US" dirty="0" err="1" smtClean="0">
                <a:latin typeface="Garamond" panose="02020404030301010803" pitchFamily="18" charset="0"/>
              </a:rPr>
              <a:t>Origine</a:t>
            </a:r>
            <a:r>
              <a:rPr lang="en-US" dirty="0" smtClean="0">
                <a:latin typeface="Garamond" panose="02020404030301010803" pitchFamily="18" charset="0"/>
              </a:rPr>
              <a:t> et </a:t>
            </a:r>
            <a:r>
              <a:rPr lang="en-US" dirty="0" err="1" smtClean="0">
                <a:latin typeface="Garamond" panose="02020404030301010803" pitchFamily="18" charset="0"/>
              </a:rPr>
              <a:t>Progressu</a:t>
            </a:r>
            <a:r>
              <a:rPr lang="en-US" dirty="0" smtClean="0">
                <a:latin typeface="Garamond" panose="02020404030301010803" pitchFamily="18" charset="0"/>
              </a:rPr>
              <a:t> </a:t>
            </a:r>
            <a:r>
              <a:rPr lang="en-US" dirty="0" err="1" smtClean="0">
                <a:latin typeface="Garamond" panose="02020404030301010803" pitchFamily="18" charset="0"/>
              </a:rPr>
              <a:t>Dissertationes</a:t>
            </a:r>
            <a:r>
              <a:rPr lang="en-US" dirty="0" smtClean="0">
                <a:latin typeface="Garamond" panose="02020404030301010803" pitchFamily="18" charset="0"/>
              </a:rPr>
              <a:t>. </a:t>
            </a:r>
            <a:r>
              <a:rPr lang="en-US" dirty="0" err="1" smtClean="0">
                <a:latin typeface="Garamond" panose="02020404030301010803" pitchFamily="18" charset="0"/>
              </a:rPr>
              <a:t>Amstelodami</a:t>
            </a:r>
            <a:r>
              <a:rPr lang="en-US" dirty="0" smtClean="0">
                <a:latin typeface="Garamond" panose="02020404030301010803" pitchFamily="18" charset="0"/>
              </a:rPr>
              <a:t>. 1723.</a:t>
            </a:r>
          </a:p>
          <a:p>
            <a:r>
              <a:rPr lang="en-US" dirty="0" smtClean="0">
                <a:latin typeface="Garamond" panose="02020404030301010803" pitchFamily="18" charset="0"/>
              </a:rPr>
              <a:t>A. Bastian. Der Mensch in der Geschichte. Leipzig. 1860.</a:t>
            </a:r>
          </a:p>
          <a:p>
            <a:r>
              <a:rPr lang="en-US" dirty="0" smtClean="0">
                <a:latin typeface="Garamond" panose="02020404030301010803" pitchFamily="18" charset="0"/>
              </a:rPr>
              <a:t>Th. </a:t>
            </a:r>
            <a:r>
              <a:rPr lang="en-US" dirty="0" err="1" smtClean="0">
                <a:latin typeface="Garamond" panose="02020404030301010803" pitchFamily="18" charset="0"/>
              </a:rPr>
              <a:t>Benfey</a:t>
            </a:r>
            <a:r>
              <a:rPr lang="en-US" dirty="0" smtClean="0">
                <a:latin typeface="Garamond" panose="02020404030301010803" pitchFamily="18" charset="0"/>
              </a:rPr>
              <a:t>. </a:t>
            </a:r>
            <a:r>
              <a:rPr lang="en-US" dirty="0" err="1" smtClean="0">
                <a:latin typeface="Garamond" panose="02020404030301010803" pitchFamily="18" charset="0"/>
              </a:rPr>
              <a:t>Indien</a:t>
            </a:r>
            <a:r>
              <a:rPr lang="en-US" dirty="0" smtClean="0">
                <a:latin typeface="Garamond" panose="02020404030301010803" pitchFamily="18" charset="0"/>
              </a:rPr>
              <a:t> // </a:t>
            </a:r>
            <a:r>
              <a:rPr lang="en-US" dirty="0" err="1" smtClean="0">
                <a:latin typeface="Garamond" panose="02020404030301010803" pitchFamily="18" charset="0"/>
              </a:rPr>
              <a:t>Allgemeine</a:t>
            </a:r>
            <a:r>
              <a:rPr lang="en-US" dirty="0" smtClean="0">
                <a:latin typeface="Garamond" panose="02020404030301010803" pitchFamily="18" charset="0"/>
              </a:rPr>
              <a:t> </a:t>
            </a:r>
            <a:r>
              <a:rPr lang="en-US" dirty="0" err="1" smtClean="0">
                <a:latin typeface="Garamond" panose="02020404030301010803" pitchFamily="18" charset="0"/>
              </a:rPr>
              <a:t>Encyclopädie</a:t>
            </a:r>
            <a:r>
              <a:rPr lang="en-US" dirty="0" smtClean="0">
                <a:latin typeface="Garamond" panose="02020404030301010803" pitchFamily="18" charset="0"/>
              </a:rPr>
              <a:t> der </a:t>
            </a:r>
            <a:r>
              <a:rPr lang="en-US" dirty="0" err="1" smtClean="0">
                <a:latin typeface="Garamond" panose="02020404030301010803" pitchFamily="18" charset="0"/>
              </a:rPr>
              <a:t>Wissenschaften</a:t>
            </a:r>
            <a:r>
              <a:rPr lang="en-US" dirty="0" smtClean="0">
                <a:latin typeface="Garamond" panose="02020404030301010803" pitchFamily="18" charset="0"/>
              </a:rPr>
              <a:t> und </a:t>
            </a:r>
            <a:r>
              <a:rPr lang="en-US" dirty="0" err="1" smtClean="0">
                <a:latin typeface="Garamond" panose="02020404030301010803" pitchFamily="18" charset="0"/>
              </a:rPr>
              <a:t>Künste</a:t>
            </a:r>
            <a:r>
              <a:rPr lang="en-US" dirty="0" smtClean="0">
                <a:latin typeface="Garamond" panose="02020404030301010803" pitchFamily="18" charset="0"/>
              </a:rPr>
              <a:t>. </a:t>
            </a:r>
            <a:r>
              <a:rPr lang="ru-RU" dirty="0" smtClean="0">
                <a:latin typeface="Garamond" panose="02020404030301010803" pitchFamily="18" charset="0"/>
              </a:rPr>
              <a:t>Т. 17. 1828.</a:t>
            </a:r>
          </a:p>
          <a:p>
            <a:r>
              <a:rPr lang="en-US" dirty="0" err="1" smtClean="0">
                <a:latin typeface="Garamond" panose="02020404030301010803" pitchFamily="18" charset="0"/>
              </a:rPr>
              <a:t>G.Bernhardy</a:t>
            </a:r>
            <a:r>
              <a:rPr lang="en-US" dirty="0" smtClean="0">
                <a:latin typeface="Garamond" panose="02020404030301010803" pitchFamily="18" charset="0"/>
              </a:rPr>
              <a:t>. </a:t>
            </a:r>
            <a:r>
              <a:rPr lang="en-US" dirty="0" err="1" smtClean="0">
                <a:latin typeface="Garamond" panose="02020404030301010803" pitchFamily="18" charset="0"/>
              </a:rPr>
              <a:t>Eratosthenica</a:t>
            </a:r>
            <a:r>
              <a:rPr lang="en-US" dirty="0" smtClean="0">
                <a:latin typeface="Garamond" panose="02020404030301010803" pitchFamily="18" charset="0"/>
              </a:rPr>
              <a:t>. Berlin.1822.</a:t>
            </a:r>
          </a:p>
          <a:p>
            <a:r>
              <a:rPr lang="en-US" dirty="0" err="1" smtClean="0">
                <a:latin typeface="Garamond" panose="02020404030301010803" pitchFamily="18" charset="0"/>
              </a:rPr>
              <a:t>G.Bernhardy</a:t>
            </a:r>
            <a:r>
              <a:rPr lang="en-US" dirty="0" smtClean="0">
                <a:latin typeface="Garamond" panose="02020404030301010803" pitchFamily="18" charset="0"/>
              </a:rPr>
              <a:t>. </a:t>
            </a:r>
            <a:r>
              <a:rPr lang="en-US" dirty="0" err="1" smtClean="0">
                <a:latin typeface="Garamond" panose="02020404030301010803" pitchFamily="18" charset="0"/>
              </a:rPr>
              <a:t>Grundriss</a:t>
            </a:r>
            <a:r>
              <a:rPr lang="en-US" dirty="0" smtClean="0">
                <a:latin typeface="Garamond" panose="02020404030301010803" pitchFamily="18" charset="0"/>
              </a:rPr>
              <a:t> der </a:t>
            </a:r>
            <a:r>
              <a:rPr lang="en-US" dirty="0" err="1" smtClean="0">
                <a:latin typeface="Garamond" panose="02020404030301010803" pitchFamily="18" charset="0"/>
              </a:rPr>
              <a:t>römischen</a:t>
            </a:r>
            <a:r>
              <a:rPr lang="en-US" dirty="0" smtClean="0">
                <a:latin typeface="Garamond" panose="02020404030301010803" pitchFamily="18" charset="0"/>
              </a:rPr>
              <a:t> </a:t>
            </a:r>
            <a:r>
              <a:rPr lang="en-US" dirty="0" err="1" smtClean="0">
                <a:latin typeface="Garamond" panose="02020404030301010803" pitchFamily="18" charset="0"/>
              </a:rPr>
              <a:t>Litteratur</a:t>
            </a:r>
            <a:r>
              <a:rPr lang="en-US" dirty="0" smtClean="0">
                <a:latin typeface="Garamond" panose="02020404030301010803" pitchFamily="18" charset="0"/>
              </a:rPr>
              <a:t>. 1862/63.</a:t>
            </a:r>
          </a:p>
          <a:p>
            <a:r>
              <a:rPr lang="en-US" dirty="0" err="1" smtClean="0">
                <a:latin typeface="Garamond" panose="02020404030301010803" pitchFamily="18" charset="0"/>
              </a:rPr>
              <a:t>J.Bertrand</a:t>
            </a:r>
            <a:r>
              <a:rPr lang="en-US" dirty="0" smtClean="0">
                <a:latin typeface="Garamond" panose="02020404030301010803" pitchFamily="18" charset="0"/>
              </a:rPr>
              <a:t>. </a:t>
            </a:r>
            <a:r>
              <a:rPr lang="en-US" dirty="0" err="1" smtClean="0">
                <a:latin typeface="Garamond" panose="02020404030301010803" pitchFamily="18" charset="0"/>
              </a:rPr>
              <a:t>Traité</a:t>
            </a:r>
            <a:r>
              <a:rPr lang="en-US" dirty="0" smtClean="0">
                <a:latin typeface="Garamond" panose="02020404030301010803" pitchFamily="18" charset="0"/>
              </a:rPr>
              <a:t> de </a:t>
            </a:r>
            <a:r>
              <a:rPr lang="en-US" dirty="0" err="1" smtClean="0">
                <a:latin typeface="Garamond" panose="02020404030301010803" pitchFamily="18" charset="0"/>
              </a:rPr>
              <a:t>calcul</a:t>
            </a:r>
            <a:r>
              <a:rPr lang="en-US" dirty="0" smtClean="0">
                <a:latin typeface="Garamond" panose="02020404030301010803" pitchFamily="18" charset="0"/>
              </a:rPr>
              <a:t> </a:t>
            </a:r>
            <a:r>
              <a:rPr lang="en-US" dirty="0" err="1" smtClean="0">
                <a:latin typeface="Garamond" panose="02020404030301010803" pitchFamily="18" charset="0"/>
              </a:rPr>
              <a:t>différentiel</a:t>
            </a:r>
            <a:r>
              <a:rPr lang="en-US" dirty="0" smtClean="0">
                <a:latin typeface="Garamond" panose="02020404030301010803" pitchFamily="18" charset="0"/>
              </a:rPr>
              <a:t> et de </a:t>
            </a:r>
            <a:r>
              <a:rPr lang="en-US" dirty="0" err="1" smtClean="0">
                <a:latin typeface="Garamond" panose="02020404030301010803" pitchFamily="18" charset="0"/>
              </a:rPr>
              <a:t>calcul</a:t>
            </a:r>
            <a:r>
              <a:rPr lang="en-US" dirty="0" smtClean="0">
                <a:latin typeface="Garamond" panose="02020404030301010803" pitchFamily="18" charset="0"/>
              </a:rPr>
              <a:t> </a:t>
            </a:r>
            <a:r>
              <a:rPr lang="en-US" dirty="0" err="1" smtClean="0">
                <a:latin typeface="Garamond" panose="02020404030301010803" pitchFamily="18" charset="0"/>
              </a:rPr>
              <a:t>intégral</a:t>
            </a:r>
            <a:r>
              <a:rPr lang="en-US" dirty="0" smtClean="0">
                <a:latin typeface="Garamond" panose="02020404030301010803" pitchFamily="18" charset="0"/>
              </a:rPr>
              <a:t>. I. 1864. Preface. II, </a:t>
            </a:r>
            <a:r>
              <a:rPr lang="ru-RU" dirty="0" smtClean="0">
                <a:latin typeface="Garamond" panose="02020404030301010803" pitchFamily="18" charset="0"/>
              </a:rPr>
              <a:t>пример. </a:t>
            </a:r>
            <a:r>
              <a:rPr lang="en-US" dirty="0" smtClean="0">
                <a:latin typeface="Garamond" panose="02020404030301010803" pitchFamily="18" charset="0"/>
              </a:rPr>
              <a:t>Paris. 1864.</a:t>
            </a:r>
          </a:p>
          <a:p>
            <a:r>
              <a:rPr lang="en-US" dirty="0" smtClean="0">
                <a:latin typeface="Garamond" panose="02020404030301010803" pitchFamily="18" charset="0"/>
              </a:rPr>
              <a:t>Ed. </a:t>
            </a:r>
            <a:r>
              <a:rPr lang="en-US" dirty="0" err="1" smtClean="0">
                <a:latin typeface="Garamond" panose="02020404030301010803" pitchFamily="18" charset="0"/>
              </a:rPr>
              <a:t>Biot</a:t>
            </a:r>
            <a:r>
              <a:rPr lang="en-US" dirty="0" smtClean="0">
                <a:latin typeface="Garamond" panose="02020404030301010803" pitchFamily="18" charset="0"/>
              </a:rPr>
              <a:t>. </a:t>
            </a:r>
            <a:r>
              <a:rPr lang="en-US" dirty="0" err="1" smtClean="0">
                <a:latin typeface="Garamond" panose="02020404030301010803" pitchFamily="18" charset="0"/>
              </a:rPr>
              <a:t>Mémoire</a:t>
            </a:r>
            <a:r>
              <a:rPr lang="en-US" dirty="0" smtClean="0">
                <a:latin typeface="Garamond" panose="02020404030301010803" pitchFamily="18" charset="0"/>
              </a:rPr>
              <a:t> sur la Constitution </a:t>
            </a:r>
            <a:r>
              <a:rPr lang="en-US" dirty="0" err="1" smtClean="0">
                <a:latin typeface="Garamond" panose="02020404030301010803" pitchFamily="18" charset="0"/>
              </a:rPr>
              <a:t>politique</a:t>
            </a:r>
            <a:r>
              <a:rPr lang="en-US" dirty="0" smtClean="0">
                <a:latin typeface="Garamond" panose="02020404030301010803" pitchFamily="18" charset="0"/>
              </a:rPr>
              <a:t> de la Chine au </a:t>
            </a:r>
            <a:r>
              <a:rPr lang="en-US" dirty="0" err="1" smtClean="0">
                <a:latin typeface="Garamond" panose="02020404030301010803" pitchFamily="18" charset="0"/>
              </a:rPr>
              <a:t>XIIe</a:t>
            </a:r>
            <a:r>
              <a:rPr lang="en-US" dirty="0" smtClean="0">
                <a:latin typeface="Garamond" panose="02020404030301010803" pitchFamily="18" charset="0"/>
              </a:rPr>
              <a:t> </a:t>
            </a:r>
            <a:r>
              <a:rPr lang="en-US" dirty="0" err="1" smtClean="0">
                <a:latin typeface="Garamond" panose="02020404030301010803" pitchFamily="18" charset="0"/>
              </a:rPr>
              <a:t>siecle</a:t>
            </a:r>
            <a:r>
              <a:rPr lang="en-US" dirty="0" smtClean="0">
                <a:latin typeface="Garamond" panose="02020404030301010803" pitchFamily="18" charset="0"/>
              </a:rPr>
              <a:t> </a:t>
            </a:r>
            <a:r>
              <a:rPr lang="en-US" dirty="0" err="1" smtClean="0">
                <a:latin typeface="Garamond" panose="02020404030301010803" pitchFamily="18" charset="0"/>
              </a:rPr>
              <a:t>avant</a:t>
            </a:r>
            <a:r>
              <a:rPr lang="en-US" dirty="0" smtClean="0">
                <a:latin typeface="Garamond" panose="02020404030301010803" pitchFamily="18" charset="0"/>
              </a:rPr>
              <a:t> </a:t>
            </a:r>
            <a:r>
              <a:rPr lang="en-US" dirty="0" err="1" smtClean="0">
                <a:latin typeface="Garamond" panose="02020404030301010803" pitchFamily="18" charset="0"/>
              </a:rPr>
              <a:t>notre</a:t>
            </a:r>
            <a:r>
              <a:rPr lang="en-US" dirty="0" smtClean="0">
                <a:latin typeface="Garamond" panose="02020404030301010803" pitchFamily="18" charset="0"/>
              </a:rPr>
              <a:t> </a:t>
            </a:r>
            <a:r>
              <a:rPr lang="en-US" dirty="0" err="1" smtClean="0">
                <a:latin typeface="Garamond" panose="02020404030301010803" pitchFamily="18" charset="0"/>
              </a:rPr>
              <a:t>ère</a:t>
            </a:r>
            <a:r>
              <a:rPr lang="en-US" dirty="0" smtClean="0">
                <a:latin typeface="Garamond" panose="02020404030301010803" pitchFamily="18" charset="0"/>
              </a:rPr>
              <a:t>. </a:t>
            </a:r>
            <a:r>
              <a:rPr lang="en-US" dirty="0" err="1" smtClean="0">
                <a:latin typeface="Garamond" panose="02020404030301010803" pitchFamily="18" charset="0"/>
              </a:rPr>
              <a:t>Mémoires</a:t>
            </a:r>
            <a:r>
              <a:rPr lang="en-US" dirty="0" smtClean="0">
                <a:latin typeface="Garamond" panose="02020404030301010803" pitchFamily="18" charset="0"/>
              </a:rPr>
              <a:t> des savants </a:t>
            </a:r>
            <a:r>
              <a:rPr lang="en-US" dirty="0" err="1" smtClean="0">
                <a:latin typeface="Garamond" panose="02020404030301010803" pitchFamily="18" charset="0"/>
              </a:rPr>
              <a:t>étrangers</a:t>
            </a:r>
            <a:r>
              <a:rPr lang="en-US" dirty="0" smtClean="0">
                <a:latin typeface="Garamond" panose="02020404030301010803" pitchFamily="18" charset="0"/>
              </a:rPr>
              <a:t>, </a:t>
            </a:r>
            <a:r>
              <a:rPr lang="en-US" dirty="0" err="1" smtClean="0">
                <a:latin typeface="Garamond" panose="02020404030301010803" pitchFamily="18" charset="0"/>
              </a:rPr>
              <a:t>publiés</a:t>
            </a:r>
            <a:r>
              <a:rPr lang="en-US" dirty="0" smtClean="0">
                <a:latin typeface="Garamond" panose="02020404030301010803" pitchFamily="18" charset="0"/>
              </a:rPr>
              <a:t> par </a:t>
            </a:r>
            <a:r>
              <a:rPr lang="en-US" dirty="0" err="1" smtClean="0">
                <a:latin typeface="Garamond" panose="02020404030301010803" pitchFamily="18" charset="0"/>
              </a:rPr>
              <a:t>l’Académie</a:t>
            </a:r>
            <a:r>
              <a:rPr lang="en-US" dirty="0" smtClean="0">
                <a:latin typeface="Garamond" panose="02020404030301010803" pitchFamily="18" charset="0"/>
              </a:rPr>
              <a:t> des inscriptions et belles-lettres, t. II. 1845.</a:t>
            </a:r>
          </a:p>
          <a:p>
            <a:endParaRPr lang="ru-RU" dirty="0"/>
          </a:p>
        </p:txBody>
      </p:sp>
    </p:spTree>
    <p:extLst>
      <p:ext uri="{BB962C8B-B14F-4D97-AF65-F5344CB8AC3E}">
        <p14:creationId xmlns:p14="http://schemas.microsoft.com/office/powerpoint/2010/main" val="2112714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0638" y="172994"/>
            <a:ext cx="11726562" cy="6136882"/>
          </a:xfrm>
          <a:prstGeom prst="rect">
            <a:avLst/>
          </a:prstGeom>
        </p:spPr>
        <p:txBody>
          <a:bodyPr wrap="square">
            <a:spAutoFit/>
          </a:bodyPr>
          <a:lstStyle/>
          <a:p>
            <a:r>
              <a:rPr lang="en-US" dirty="0" smtClean="0">
                <a:latin typeface="Garamond" panose="02020404030301010803" pitchFamily="18" charset="0"/>
              </a:rPr>
              <a:t>J.W. </a:t>
            </a:r>
            <a:r>
              <a:rPr lang="en-US" dirty="0" err="1" smtClean="0">
                <a:latin typeface="Garamond" panose="02020404030301010803" pitchFamily="18" charset="0"/>
              </a:rPr>
              <a:t>Blakesley</a:t>
            </a:r>
            <a:r>
              <a:rPr lang="en-US" dirty="0" smtClean="0">
                <a:latin typeface="Garamond" panose="02020404030301010803" pitchFamily="18" charset="0"/>
              </a:rPr>
              <a:t>. A Life of Aristotle: Including a Critical Discussion of Some Questions of Literary ... With His Works. London. 1839.</a:t>
            </a:r>
          </a:p>
          <a:p>
            <a:r>
              <a:rPr lang="en-US" dirty="0" smtClean="0">
                <a:latin typeface="Garamond" panose="02020404030301010803" pitchFamily="18" charset="0"/>
              </a:rPr>
              <a:t>H. M. D. de </a:t>
            </a:r>
            <a:r>
              <a:rPr lang="en-US" dirty="0" err="1" smtClean="0">
                <a:latin typeface="Garamond" panose="02020404030301010803" pitchFamily="18" charset="0"/>
              </a:rPr>
              <a:t>Blainville</a:t>
            </a:r>
            <a:r>
              <a:rPr lang="en-US" dirty="0" smtClean="0">
                <a:latin typeface="Garamond" panose="02020404030301010803" pitchFamily="18" charset="0"/>
              </a:rPr>
              <a:t>. Histoire des sciences de </a:t>
            </a:r>
            <a:r>
              <a:rPr lang="en-US" dirty="0" err="1" smtClean="0">
                <a:latin typeface="Garamond" panose="02020404030301010803" pitchFamily="18" charset="0"/>
              </a:rPr>
              <a:t>l’organisation</a:t>
            </a:r>
            <a:r>
              <a:rPr lang="en-US" dirty="0" smtClean="0">
                <a:latin typeface="Garamond" panose="02020404030301010803" pitchFamily="18" charset="0"/>
              </a:rPr>
              <a:t> et de </a:t>
            </a:r>
            <a:r>
              <a:rPr lang="en-US" dirty="0" err="1" smtClean="0">
                <a:latin typeface="Garamond" panose="02020404030301010803" pitchFamily="18" charset="0"/>
              </a:rPr>
              <a:t>leurs</a:t>
            </a:r>
            <a:r>
              <a:rPr lang="en-US" dirty="0" smtClean="0">
                <a:latin typeface="Garamond" panose="02020404030301010803" pitchFamily="18" charset="0"/>
              </a:rPr>
              <a:t> </a:t>
            </a:r>
            <a:r>
              <a:rPr lang="en-US" dirty="0" err="1" smtClean="0">
                <a:latin typeface="Garamond" panose="02020404030301010803" pitchFamily="18" charset="0"/>
              </a:rPr>
              <a:t>progrès</a:t>
            </a:r>
            <a:r>
              <a:rPr lang="en-US" dirty="0" smtClean="0">
                <a:latin typeface="Garamond" panose="02020404030301010803" pitchFamily="18" charset="0"/>
              </a:rPr>
              <a:t>, </a:t>
            </a:r>
            <a:r>
              <a:rPr lang="en-US" dirty="0" err="1" smtClean="0">
                <a:latin typeface="Garamond" panose="02020404030301010803" pitchFamily="18" charset="0"/>
              </a:rPr>
              <a:t>comme</a:t>
            </a:r>
            <a:r>
              <a:rPr lang="en-US" dirty="0" smtClean="0">
                <a:latin typeface="Garamond" panose="02020404030301010803" pitchFamily="18" charset="0"/>
              </a:rPr>
              <a:t> base de la </a:t>
            </a:r>
            <a:r>
              <a:rPr lang="en-US" dirty="0" err="1" smtClean="0">
                <a:latin typeface="Garamond" panose="02020404030301010803" pitchFamily="18" charset="0"/>
              </a:rPr>
              <a:t>philosophie</a:t>
            </a:r>
            <a:r>
              <a:rPr lang="en-US" dirty="0" smtClean="0">
                <a:latin typeface="Garamond" panose="02020404030301010803" pitchFamily="18" charset="0"/>
              </a:rPr>
              <a:t>. Paris-Lyon.1845.</a:t>
            </a:r>
          </a:p>
          <a:p>
            <a:r>
              <a:rPr lang="en-US" dirty="0" smtClean="0">
                <a:latin typeface="Garamond" panose="02020404030301010803" pitchFamily="18" charset="0"/>
              </a:rPr>
              <a:t>J. </a:t>
            </a:r>
            <a:r>
              <a:rPr lang="en-US" dirty="0" err="1" smtClean="0">
                <a:latin typeface="Garamond" panose="02020404030301010803" pitchFamily="18" charset="0"/>
              </a:rPr>
              <a:t>Blancanus</a:t>
            </a:r>
            <a:r>
              <a:rPr lang="en-US" dirty="0" smtClean="0">
                <a:latin typeface="Garamond" panose="02020404030301010803" pitchFamily="18" charset="0"/>
              </a:rPr>
              <a:t>. </a:t>
            </a:r>
            <a:r>
              <a:rPr lang="en-US" dirty="0" err="1" smtClean="0">
                <a:latin typeface="Garamond" panose="02020404030301010803" pitchFamily="18" charset="0"/>
              </a:rPr>
              <a:t>Aristotelis</a:t>
            </a:r>
            <a:r>
              <a:rPr lang="en-US" dirty="0" smtClean="0">
                <a:latin typeface="Garamond" panose="02020404030301010803" pitchFamily="18" charset="0"/>
              </a:rPr>
              <a:t> </a:t>
            </a:r>
            <a:r>
              <a:rPr lang="en-US" dirty="0" err="1" smtClean="0">
                <a:latin typeface="Garamond" panose="02020404030301010803" pitchFamily="18" charset="0"/>
              </a:rPr>
              <a:t>loca</a:t>
            </a:r>
            <a:r>
              <a:rPr lang="en-US" dirty="0" smtClean="0">
                <a:latin typeface="Garamond" panose="02020404030301010803" pitchFamily="18" charset="0"/>
              </a:rPr>
              <a:t> </a:t>
            </a:r>
            <a:r>
              <a:rPr lang="en-US" dirty="0" err="1" smtClean="0">
                <a:latin typeface="Garamond" panose="02020404030301010803" pitchFamily="18" charset="0"/>
              </a:rPr>
              <a:t>mathematica</a:t>
            </a:r>
            <a:r>
              <a:rPr lang="en-US" dirty="0" smtClean="0">
                <a:latin typeface="Garamond" panose="02020404030301010803" pitchFamily="18" charset="0"/>
              </a:rPr>
              <a:t>... </a:t>
            </a:r>
            <a:r>
              <a:rPr lang="en-US" dirty="0" err="1" smtClean="0">
                <a:latin typeface="Garamond" panose="02020404030301010803" pitchFamily="18" charset="0"/>
              </a:rPr>
              <a:t>Bononiae</a:t>
            </a:r>
            <a:r>
              <a:rPr lang="en-US" dirty="0" smtClean="0">
                <a:latin typeface="Garamond" panose="02020404030301010803" pitchFamily="18" charset="0"/>
              </a:rPr>
              <a:t>. 1615.</a:t>
            </a:r>
          </a:p>
          <a:p>
            <a:r>
              <a:rPr lang="en-US" dirty="0" smtClean="0">
                <a:latin typeface="Garamond" panose="02020404030301010803" pitchFamily="18" charset="0"/>
              </a:rPr>
              <a:t>Borelli, G.A. Apollonius </a:t>
            </a:r>
            <a:r>
              <a:rPr lang="en-US" dirty="0" err="1" smtClean="0">
                <a:latin typeface="Garamond" panose="02020404030301010803" pitchFamily="18" charset="0"/>
              </a:rPr>
              <a:t>Pergaeus</a:t>
            </a:r>
            <a:r>
              <a:rPr lang="en-US" dirty="0" smtClean="0">
                <a:latin typeface="Garamond" panose="02020404030301010803" pitchFamily="18" charset="0"/>
              </a:rPr>
              <a:t> / Archimedes. Elementa </a:t>
            </a:r>
            <a:r>
              <a:rPr lang="en-US" dirty="0" err="1" smtClean="0">
                <a:latin typeface="Garamond" panose="02020404030301010803" pitchFamily="18" charset="0"/>
              </a:rPr>
              <a:t>Conica'et</a:t>
            </a:r>
            <a:r>
              <a:rPr lang="en-US" dirty="0" smtClean="0">
                <a:latin typeface="Garamond" panose="02020404030301010803" pitchFamily="18" charset="0"/>
              </a:rPr>
              <a:t> </a:t>
            </a:r>
            <a:r>
              <a:rPr lang="en-US" dirty="0" err="1" smtClean="0">
                <a:latin typeface="Garamond" panose="02020404030301010803" pitchFamily="18" charset="0"/>
              </a:rPr>
              <a:t>Archimedis</a:t>
            </a:r>
            <a:r>
              <a:rPr lang="en-US" dirty="0" smtClean="0">
                <a:latin typeface="Garamond" panose="02020404030301010803" pitchFamily="18" charset="0"/>
              </a:rPr>
              <a:t> Opera Nova &amp; </a:t>
            </a:r>
            <a:r>
              <a:rPr lang="en-US" dirty="0" err="1" smtClean="0">
                <a:latin typeface="Garamond" panose="02020404030301010803" pitchFamily="18" charset="0"/>
              </a:rPr>
              <a:t>breviora</a:t>
            </a:r>
            <a:r>
              <a:rPr lang="en-US" dirty="0" smtClean="0">
                <a:latin typeface="Garamond" panose="02020404030301010803" pitchFamily="18" charset="0"/>
              </a:rPr>
              <a:t> </a:t>
            </a:r>
            <a:r>
              <a:rPr lang="en-US" dirty="0" err="1" smtClean="0">
                <a:latin typeface="Garamond" panose="02020404030301010803" pitchFamily="18" charset="0"/>
              </a:rPr>
              <a:t>methodo</a:t>
            </a:r>
            <a:r>
              <a:rPr lang="en-US" dirty="0" smtClean="0">
                <a:latin typeface="Garamond" panose="02020404030301010803" pitchFamily="18" charset="0"/>
              </a:rPr>
              <a:t> </a:t>
            </a:r>
            <a:r>
              <a:rPr lang="en-US" dirty="0" err="1" smtClean="0">
                <a:latin typeface="Garamond" panose="02020404030301010803" pitchFamily="18" charset="0"/>
              </a:rPr>
              <a:t>demonstrata</a:t>
            </a:r>
            <a:r>
              <a:rPr lang="en-US" dirty="0" smtClean="0">
                <a:latin typeface="Garamond" panose="02020404030301010803" pitchFamily="18" charset="0"/>
              </a:rPr>
              <a:t>. Rome. 1679.</a:t>
            </a:r>
          </a:p>
          <a:p>
            <a:r>
              <a:rPr lang="en-US" dirty="0" smtClean="0">
                <a:latin typeface="Garamond" panose="02020404030301010803" pitchFamily="18" charset="0"/>
              </a:rPr>
              <a:t>Chr. Aug. Brandis. Aristoteles, seine </a:t>
            </a:r>
            <a:r>
              <a:rPr lang="en-US" dirty="0" err="1" smtClean="0">
                <a:latin typeface="Garamond" panose="02020404030301010803" pitchFamily="18" charset="0"/>
              </a:rPr>
              <a:t>akademischen</a:t>
            </a:r>
            <a:r>
              <a:rPr lang="en-US" dirty="0" smtClean="0">
                <a:latin typeface="Garamond" panose="02020404030301010803" pitchFamily="18" charset="0"/>
              </a:rPr>
              <a:t> </a:t>
            </a:r>
            <a:r>
              <a:rPr lang="en-US" dirty="0" err="1" smtClean="0">
                <a:latin typeface="Garamond" panose="02020404030301010803" pitchFamily="18" charset="0"/>
              </a:rPr>
              <a:t>Zeitgenossen</a:t>
            </a:r>
            <a:r>
              <a:rPr lang="en-US" dirty="0" smtClean="0">
                <a:latin typeface="Garamond" panose="02020404030301010803" pitchFamily="18" charset="0"/>
              </a:rPr>
              <a:t> und </a:t>
            </a:r>
            <a:r>
              <a:rPr lang="en-US" dirty="0" err="1" smtClean="0">
                <a:latin typeface="Garamond" panose="02020404030301010803" pitchFamily="18" charset="0"/>
              </a:rPr>
              <a:t>nächsten</a:t>
            </a:r>
            <a:r>
              <a:rPr lang="en-US" dirty="0" smtClean="0">
                <a:latin typeface="Garamond" panose="02020404030301010803" pitchFamily="18" charset="0"/>
              </a:rPr>
              <a:t> </a:t>
            </a:r>
            <a:r>
              <a:rPr lang="en-US" dirty="0" err="1" smtClean="0">
                <a:latin typeface="Garamond" panose="02020404030301010803" pitchFamily="18" charset="0"/>
              </a:rPr>
              <a:t>Nachfolger</a:t>
            </a:r>
            <a:r>
              <a:rPr lang="en-US" dirty="0" smtClean="0">
                <a:latin typeface="Garamond" panose="02020404030301010803" pitchFamily="18" charset="0"/>
              </a:rPr>
              <a:t>. Berlin. 1853.</a:t>
            </a:r>
          </a:p>
          <a:p>
            <a:r>
              <a:rPr lang="en-US" dirty="0" smtClean="0">
                <a:latin typeface="Garamond" panose="02020404030301010803" pitchFamily="18" charset="0"/>
              </a:rPr>
              <a:t>Chr. Aug. Brandis. </a:t>
            </a:r>
            <a:r>
              <a:rPr lang="en-US" dirty="0" err="1" smtClean="0">
                <a:latin typeface="Garamond" panose="02020404030301010803" pitchFamily="18" charset="0"/>
              </a:rPr>
              <a:t>Übersicht</a:t>
            </a:r>
            <a:r>
              <a:rPr lang="en-US" dirty="0" smtClean="0">
                <a:latin typeface="Garamond" panose="02020404030301010803" pitchFamily="18" charset="0"/>
              </a:rPr>
              <a:t> </a:t>
            </a:r>
            <a:r>
              <a:rPr lang="en-US" dirty="0" err="1" smtClean="0">
                <a:latin typeface="Garamond" panose="02020404030301010803" pitchFamily="18" charset="0"/>
              </a:rPr>
              <a:t>über</a:t>
            </a:r>
            <a:r>
              <a:rPr lang="en-US" dirty="0" smtClean="0">
                <a:latin typeface="Garamond" panose="02020404030301010803" pitchFamily="18" charset="0"/>
              </a:rPr>
              <a:t> die </a:t>
            </a:r>
            <a:r>
              <a:rPr lang="en-US" dirty="0" err="1" smtClean="0">
                <a:latin typeface="Garamond" panose="02020404030301010803" pitchFamily="18" charset="0"/>
              </a:rPr>
              <a:t>Aristotelische</a:t>
            </a:r>
            <a:r>
              <a:rPr lang="en-US" dirty="0" smtClean="0">
                <a:latin typeface="Garamond" panose="02020404030301010803" pitchFamily="18" charset="0"/>
              </a:rPr>
              <a:t> </a:t>
            </a:r>
            <a:r>
              <a:rPr lang="en-US" dirty="0" err="1" smtClean="0">
                <a:latin typeface="Garamond" panose="02020404030301010803" pitchFamily="18" charset="0"/>
              </a:rPr>
              <a:t>Lehrgebäude</a:t>
            </a:r>
            <a:r>
              <a:rPr lang="en-US" dirty="0" smtClean="0">
                <a:latin typeface="Garamond" panose="02020404030301010803" pitchFamily="18" charset="0"/>
              </a:rPr>
              <a:t>. Berlin.1860.</a:t>
            </a:r>
          </a:p>
          <a:p>
            <a:r>
              <a:rPr lang="en-US" dirty="0" err="1" smtClean="0">
                <a:latin typeface="Garamond" panose="02020404030301010803" pitchFamily="18" charset="0"/>
              </a:rPr>
              <a:t>P.Breton</a:t>
            </a:r>
            <a:r>
              <a:rPr lang="en-US" dirty="0" smtClean="0">
                <a:latin typeface="Garamond" panose="02020404030301010803" pitchFamily="18" charset="0"/>
              </a:rPr>
              <a:t>. </a:t>
            </a:r>
            <a:r>
              <a:rPr lang="en-US" dirty="0" err="1" smtClean="0">
                <a:latin typeface="Garamond" panose="02020404030301010803" pitchFamily="18" charset="0"/>
              </a:rPr>
              <a:t>Recherches</a:t>
            </a:r>
            <a:r>
              <a:rPr lang="en-US" dirty="0" smtClean="0">
                <a:latin typeface="Garamond" panose="02020404030301010803" pitchFamily="18" charset="0"/>
              </a:rPr>
              <a:t> </a:t>
            </a:r>
            <a:r>
              <a:rPr lang="en-US" dirty="0" err="1" smtClean="0">
                <a:latin typeface="Garamond" panose="02020404030301010803" pitchFamily="18" charset="0"/>
              </a:rPr>
              <a:t>nouvelles</a:t>
            </a:r>
            <a:r>
              <a:rPr lang="en-US" dirty="0" smtClean="0">
                <a:latin typeface="Garamond" panose="02020404030301010803" pitchFamily="18" charset="0"/>
              </a:rPr>
              <a:t> sur les </a:t>
            </a:r>
            <a:r>
              <a:rPr lang="en-US" dirty="0" err="1" smtClean="0">
                <a:latin typeface="Garamond" panose="02020404030301010803" pitchFamily="18" charset="0"/>
              </a:rPr>
              <a:t>porismes</a:t>
            </a:r>
            <a:r>
              <a:rPr lang="en-US" dirty="0" smtClean="0">
                <a:latin typeface="Garamond" panose="02020404030301010803" pitchFamily="18" charset="0"/>
              </a:rPr>
              <a:t> </a:t>
            </a:r>
            <a:r>
              <a:rPr lang="en-US" dirty="0" err="1" smtClean="0">
                <a:latin typeface="Garamond" panose="02020404030301010803" pitchFamily="18" charset="0"/>
              </a:rPr>
              <a:t>d’Euclide</a:t>
            </a:r>
            <a:r>
              <a:rPr lang="en-US" dirty="0" smtClean="0">
                <a:latin typeface="Garamond" panose="02020404030301010803" pitchFamily="18" charset="0"/>
              </a:rPr>
              <a:t> // Journal de </a:t>
            </a:r>
            <a:r>
              <a:rPr lang="en-US" dirty="0" err="1" smtClean="0">
                <a:latin typeface="Garamond" panose="02020404030301010803" pitchFamily="18" charset="0"/>
              </a:rPr>
              <a:t>Liouville</a:t>
            </a:r>
            <a:r>
              <a:rPr lang="en-US" dirty="0" smtClean="0">
                <a:latin typeface="Garamond" panose="02020404030301010803" pitchFamily="18" charset="0"/>
              </a:rPr>
              <a:t>, 1855.20.1. – P. 209-304.</a:t>
            </a:r>
          </a:p>
          <a:p>
            <a:r>
              <a:rPr lang="en-US" dirty="0" err="1" smtClean="0">
                <a:latin typeface="Garamond" panose="02020404030301010803" pitchFamily="18" charset="0"/>
              </a:rPr>
              <a:t>P.Breton</a:t>
            </a:r>
            <a:r>
              <a:rPr lang="en-US" dirty="0" smtClean="0">
                <a:latin typeface="Garamond" panose="02020404030301010803" pitchFamily="18" charset="0"/>
              </a:rPr>
              <a:t>. Observation sur le </a:t>
            </a:r>
            <a:r>
              <a:rPr lang="en-US" dirty="0" err="1" smtClean="0">
                <a:latin typeface="Garamond" panose="02020404030301010803" pitchFamily="18" charset="0"/>
              </a:rPr>
              <a:t>Mémoire</a:t>
            </a:r>
            <a:r>
              <a:rPr lang="en-US" dirty="0" smtClean="0">
                <a:latin typeface="Garamond" panose="02020404030301010803" pitchFamily="18" charset="0"/>
              </a:rPr>
              <a:t> de M. Housel, </a:t>
            </a:r>
            <a:r>
              <a:rPr lang="en-US" dirty="0" err="1" smtClean="0">
                <a:latin typeface="Garamond" panose="02020404030301010803" pitchFamily="18" charset="0"/>
              </a:rPr>
              <a:t>intitulé</a:t>
            </a:r>
            <a:r>
              <a:rPr lang="en-US" dirty="0" smtClean="0">
                <a:latin typeface="Garamond" panose="02020404030301010803" pitchFamily="18" charset="0"/>
              </a:rPr>
              <a:t>: Les </a:t>
            </a:r>
            <a:r>
              <a:rPr lang="en-US" dirty="0" err="1" smtClean="0">
                <a:latin typeface="Garamond" panose="02020404030301010803" pitchFamily="18" charset="0"/>
              </a:rPr>
              <a:t>Porismes</a:t>
            </a:r>
            <a:r>
              <a:rPr lang="en-US" dirty="0" smtClean="0">
                <a:latin typeface="Garamond" panose="02020404030301010803" pitchFamily="18" charset="0"/>
              </a:rPr>
              <a:t> </a:t>
            </a:r>
            <a:r>
              <a:rPr lang="en-US" dirty="0" err="1" smtClean="0">
                <a:latin typeface="Garamond" panose="02020404030301010803" pitchFamily="18" charset="0"/>
              </a:rPr>
              <a:t>d'Euclide</a:t>
            </a:r>
            <a:r>
              <a:rPr lang="en-US" dirty="0" smtClean="0">
                <a:latin typeface="Garamond" panose="02020404030301010803" pitchFamily="18" charset="0"/>
              </a:rPr>
              <a:t>; par M. Breton (de Champ). Premier </a:t>
            </a:r>
            <a:r>
              <a:rPr lang="en-US" dirty="0" err="1" smtClean="0">
                <a:latin typeface="Garamond" panose="02020404030301010803" pitchFamily="18" charset="0"/>
              </a:rPr>
              <a:t>supplément</a:t>
            </a:r>
            <a:r>
              <a:rPr lang="en-US" dirty="0" smtClean="0">
                <a:latin typeface="Garamond" panose="02020404030301010803" pitchFamily="18" charset="0"/>
              </a:rPr>
              <a:t> aux </a:t>
            </a:r>
            <a:r>
              <a:rPr lang="en-US" dirty="0" err="1" smtClean="0">
                <a:latin typeface="Garamond" panose="02020404030301010803" pitchFamily="18" charset="0"/>
              </a:rPr>
              <a:t>recherches</a:t>
            </a:r>
            <a:r>
              <a:rPr lang="en-US" dirty="0" smtClean="0">
                <a:latin typeface="Garamond" panose="02020404030301010803" pitchFamily="18" charset="0"/>
              </a:rPr>
              <a:t> </a:t>
            </a:r>
            <a:r>
              <a:rPr lang="en-US" dirty="0" err="1" smtClean="0">
                <a:latin typeface="Garamond" panose="02020404030301010803" pitchFamily="18" charset="0"/>
              </a:rPr>
              <a:t>nouvelles</a:t>
            </a:r>
            <a:r>
              <a:rPr lang="en-US" dirty="0" smtClean="0">
                <a:latin typeface="Garamond" panose="02020404030301010803" pitchFamily="18" charset="0"/>
              </a:rPr>
              <a:t> // Journal de </a:t>
            </a:r>
            <a:r>
              <a:rPr lang="en-US" dirty="0" err="1" smtClean="0">
                <a:latin typeface="Garamond" panose="02020404030301010803" pitchFamily="18" charset="0"/>
              </a:rPr>
              <a:t>Liouville</a:t>
            </a:r>
            <a:r>
              <a:rPr lang="en-US" dirty="0" smtClean="0">
                <a:latin typeface="Garamond" panose="02020404030301010803" pitchFamily="18" charset="0"/>
              </a:rPr>
              <a:t>. 1857. 2 Ser. T. 2. P. 185-206.</a:t>
            </a:r>
          </a:p>
          <a:p>
            <a:r>
              <a:rPr lang="en-US" dirty="0" err="1" smtClean="0">
                <a:latin typeface="Garamond" panose="02020404030301010803" pitchFamily="18" charset="0"/>
              </a:rPr>
              <a:t>P.Breton</a:t>
            </a:r>
            <a:r>
              <a:rPr lang="en-US" dirty="0" smtClean="0">
                <a:latin typeface="Garamond" panose="02020404030301010803" pitchFamily="18" charset="0"/>
              </a:rPr>
              <a:t>. </a:t>
            </a:r>
            <a:r>
              <a:rPr lang="en-US" dirty="0" err="1" smtClean="0">
                <a:latin typeface="Garamond" panose="02020404030301010803" pitchFamily="18" charset="0"/>
              </a:rPr>
              <a:t>Deuxième</a:t>
            </a:r>
            <a:r>
              <a:rPr lang="en-US" dirty="0" smtClean="0">
                <a:latin typeface="Garamond" panose="02020404030301010803" pitchFamily="18" charset="0"/>
              </a:rPr>
              <a:t> </a:t>
            </a:r>
            <a:r>
              <a:rPr lang="en-US" dirty="0" err="1" smtClean="0">
                <a:latin typeface="Garamond" panose="02020404030301010803" pitchFamily="18" charset="0"/>
              </a:rPr>
              <a:t>supplément</a:t>
            </a:r>
            <a:r>
              <a:rPr lang="en-US" dirty="0" smtClean="0">
                <a:latin typeface="Garamond" panose="02020404030301010803" pitchFamily="18" charset="0"/>
              </a:rPr>
              <a:t> aux </a:t>
            </a:r>
            <a:r>
              <a:rPr lang="en-US" dirty="0" err="1" smtClean="0">
                <a:latin typeface="Garamond" panose="02020404030301010803" pitchFamily="18" charset="0"/>
              </a:rPr>
              <a:t>Recherches</a:t>
            </a:r>
            <a:r>
              <a:rPr lang="en-US" dirty="0" smtClean="0">
                <a:latin typeface="Garamond" panose="02020404030301010803" pitchFamily="18" charset="0"/>
              </a:rPr>
              <a:t> </a:t>
            </a:r>
            <a:r>
              <a:rPr lang="en-US" dirty="0" err="1" smtClean="0">
                <a:latin typeface="Garamond" panose="02020404030301010803" pitchFamily="18" charset="0"/>
              </a:rPr>
              <a:t>nouvelles</a:t>
            </a:r>
            <a:r>
              <a:rPr lang="en-US" dirty="0" smtClean="0">
                <a:latin typeface="Garamond" panose="02020404030301010803" pitchFamily="18" charset="0"/>
              </a:rPr>
              <a:t> sur les </a:t>
            </a:r>
            <a:r>
              <a:rPr lang="en-US" dirty="0" err="1" smtClean="0">
                <a:latin typeface="Garamond" panose="02020404030301010803" pitchFamily="18" charset="0"/>
              </a:rPr>
              <a:t>Porismes</a:t>
            </a:r>
            <a:r>
              <a:rPr lang="en-US" dirty="0" smtClean="0">
                <a:latin typeface="Garamond" panose="02020404030301010803" pitchFamily="18" charset="0"/>
              </a:rPr>
              <a:t> </a:t>
            </a:r>
            <a:r>
              <a:rPr lang="en-US" dirty="0" err="1" smtClean="0">
                <a:latin typeface="Garamond" panose="02020404030301010803" pitchFamily="18" charset="0"/>
              </a:rPr>
              <a:t>d'Euclide</a:t>
            </a:r>
            <a:r>
              <a:rPr lang="en-US" dirty="0" smtClean="0">
                <a:latin typeface="Garamond" panose="02020404030301010803" pitchFamily="18" charset="0"/>
              </a:rPr>
              <a:t>. </a:t>
            </a:r>
            <a:r>
              <a:rPr lang="en-US" dirty="0" err="1" smtClean="0">
                <a:latin typeface="Garamond" panose="02020404030301010803" pitchFamily="18" charset="0"/>
              </a:rPr>
              <a:t>Examen</a:t>
            </a:r>
            <a:r>
              <a:rPr lang="en-US" dirty="0" smtClean="0">
                <a:latin typeface="Garamond" panose="02020404030301010803" pitchFamily="18" charset="0"/>
              </a:rPr>
              <a:t> et </a:t>
            </a:r>
            <a:r>
              <a:rPr lang="en-US" dirty="0" err="1" smtClean="0">
                <a:latin typeface="Garamond" panose="02020404030301010803" pitchFamily="18" charset="0"/>
              </a:rPr>
              <a:t>réfutation</a:t>
            </a:r>
            <a:r>
              <a:rPr lang="en-US" dirty="0" smtClean="0">
                <a:latin typeface="Garamond" panose="02020404030301010803" pitchFamily="18" charset="0"/>
              </a:rPr>
              <a:t> de </a:t>
            </a:r>
            <a:r>
              <a:rPr lang="en-US" dirty="0" err="1" smtClean="0">
                <a:latin typeface="Garamond" panose="02020404030301010803" pitchFamily="18" charset="0"/>
              </a:rPr>
              <a:t>l'interprétation</a:t>
            </a:r>
            <a:r>
              <a:rPr lang="en-US" dirty="0" smtClean="0">
                <a:latin typeface="Garamond" panose="02020404030301010803" pitchFamily="18" charset="0"/>
              </a:rPr>
              <a:t> </a:t>
            </a:r>
            <a:r>
              <a:rPr lang="en-US" dirty="0" err="1" smtClean="0">
                <a:latin typeface="Garamond" panose="02020404030301010803" pitchFamily="18" charset="0"/>
              </a:rPr>
              <a:t>donnée</a:t>
            </a:r>
            <a:r>
              <a:rPr lang="en-US" dirty="0" smtClean="0">
                <a:latin typeface="Garamond" panose="02020404030301010803" pitchFamily="18" charset="0"/>
              </a:rPr>
              <a:t> par M. Vincent des </a:t>
            </a:r>
            <a:r>
              <a:rPr lang="en-US" dirty="0" err="1" smtClean="0">
                <a:latin typeface="Garamond" panose="02020404030301010803" pitchFamily="18" charset="0"/>
              </a:rPr>
              <a:t>textes</a:t>
            </a:r>
            <a:r>
              <a:rPr lang="en-US" dirty="0" smtClean="0">
                <a:latin typeface="Garamond" panose="02020404030301010803" pitchFamily="18" charset="0"/>
              </a:rPr>
              <a:t> de </a:t>
            </a:r>
            <a:r>
              <a:rPr lang="en-US" dirty="0" err="1" smtClean="0">
                <a:latin typeface="Garamond" panose="02020404030301010803" pitchFamily="18" charset="0"/>
              </a:rPr>
              <a:t>Pappus</a:t>
            </a:r>
            <a:r>
              <a:rPr lang="en-US" dirty="0" smtClean="0">
                <a:latin typeface="Garamond" panose="02020404030301010803" pitchFamily="18" charset="0"/>
              </a:rPr>
              <a:t> et de Proclus </a:t>
            </a:r>
            <a:r>
              <a:rPr lang="en-US" dirty="0" err="1" smtClean="0">
                <a:latin typeface="Garamond" panose="02020404030301010803" pitchFamily="18" charset="0"/>
              </a:rPr>
              <a:t>relatifs</a:t>
            </a:r>
            <a:r>
              <a:rPr lang="en-US" dirty="0" smtClean="0">
                <a:latin typeface="Garamond" panose="02020404030301010803" pitchFamily="18" charset="0"/>
              </a:rPr>
              <a:t> aux </a:t>
            </a:r>
            <a:r>
              <a:rPr lang="en-US" dirty="0" err="1" smtClean="0">
                <a:latin typeface="Garamond" panose="02020404030301010803" pitchFamily="18" charset="0"/>
              </a:rPr>
              <a:t>Porismes</a:t>
            </a:r>
            <a:r>
              <a:rPr lang="en-US" dirty="0" smtClean="0">
                <a:latin typeface="Garamond" panose="02020404030301010803" pitchFamily="18" charset="0"/>
              </a:rPr>
              <a:t> // Journal de </a:t>
            </a:r>
            <a:r>
              <a:rPr lang="en-US" dirty="0" err="1" smtClean="0">
                <a:latin typeface="Garamond" panose="02020404030301010803" pitchFamily="18" charset="0"/>
              </a:rPr>
              <a:t>Liouville</a:t>
            </a:r>
            <a:r>
              <a:rPr lang="en-US" dirty="0" smtClean="0">
                <a:latin typeface="Garamond" panose="02020404030301010803" pitchFamily="18" charset="0"/>
              </a:rPr>
              <a:t>, 1858. T. 3. S.2. P. 89-142.</a:t>
            </a:r>
          </a:p>
          <a:p>
            <a:r>
              <a:rPr lang="en-US" dirty="0" smtClean="0">
                <a:latin typeface="Garamond" panose="02020404030301010803" pitchFamily="18" charset="0"/>
              </a:rPr>
              <a:t>H. </a:t>
            </a:r>
            <a:r>
              <a:rPr lang="en-US" dirty="0" err="1" smtClean="0">
                <a:latin typeface="Garamond" panose="02020404030301010803" pitchFamily="18" charset="0"/>
              </a:rPr>
              <a:t>Brugsch</a:t>
            </a:r>
            <a:r>
              <a:rPr lang="en-US" dirty="0" smtClean="0">
                <a:latin typeface="Garamond" panose="02020404030301010803" pitchFamily="18" charset="0"/>
              </a:rPr>
              <a:t>. </a:t>
            </a:r>
            <a:r>
              <a:rPr lang="en-US" dirty="0" err="1" smtClean="0">
                <a:latin typeface="Garamond" panose="02020404030301010803" pitchFamily="18" charset="0"/>
              </a:rPr>
              <a:t>Numerorum</a:t>
            </a:r>
            <a:r>
              <a:rPr lang="en-US" dirty="0" smtClean="0">
                <a:latin typeface="Garamond" panose="02020404030301010803" pitchFamily="18" charset="0"/>
              </a:rPr>
              <a:t> </a:t>
            </a:r>
            <a:r>
              <a:rPr lang="en-US" dirty="0" err="1" smtClean="0">
                <a:latin typeface="Garamond" panose="02020404030301010803" pitchFamily="18" charset="0"/>
              </a:rPr>
              <a:t>apud</a:t>
            </a:r>
            <a:r>
              <a:rPr lang="en-US" dirty="0" smtClean="0">
                <a:latin typeface="Garamond" panose="02020404030301010803" pitchFamily="18" charset="0"/>
              </a:rPr>
              <a:t> </a:t>
            </a:r>
            <a:r>
              <a:rPr lang="en-US" dirty="0" err="1" smtClean="0">
                <a:latin typeface="Garamond" panose="02020404030301010803" pitchFamily="18" charset="0"/>
              </a:rPr>
              <a:t>veteres</a:t>
            </a:r>
            <a:r>
              <a:rPr lang="en-US" dirty="0" smtClean="0">
                <a:latin typeface="Garamond" panose="02020404030301010803" pitchFamily="18" charset="0"/>
              </a:rPr>
              <a:t> </a:t>
            </a:r>
            <a:r>
              <a:rPr lang="en-US" dirty="0" err="1" smtClean="0">
                <a:latin typeface="Garamond" panose="02020404030301010803" pitchFamily="18" charset="0"/>
              </a:rPr>
              <a:t>aegyptios</a:t>
            </a:r>
            <a:r>
              <a:rPr lang="en-US" dirty="0" smtClean="0">
                <a:latin typeface="Garamond" panose="02020404030301010803" pitchFamily="18" charset="0"/>
              </a:rPr>
              <a:t> </a:t>
            </a:r>
            <a:r>
              <a:rPr lang="en-US" dirty="0" err="1" smtClean="0">
                <a:latin typeface="Garamond" panose="02020404030301010803" pitchFamily="18" charset="0"/>
              </a:rPr>
              <a:t>demoticorum</a:t>
            </a:r>
            <a:r>
              <a:rPr lang="en-US" dirty="0" smtClean="0">
                <a:latin typeface="Garamond" panose="02020404030301010803" pitchFamily="18" charset="0"/>
              </a:rPr>
              <a:t> </a:t>
            </a:r>
            <a:r>
              <a:rPr lang="en-US" dirty="0" err="1" smtClean="0">
                <a:latin typeface="Garamond" panose="02020404030301010803" pitchFamily="18" charset="0"/>
              </a:rPr>
              <a:t>doctrina</a:t>
            </a:r>
            <a:r>
              <a:rPr lang="en-US" dirty="0" smtClean="0">
                <a:latin typeface="Garamond" panose="02020404030301010803" pitchFamily="18" charset="0"/>
              </a:rPr>
              <a:t> Cum V </a:t>
            </a:r>
            <a:r>
              <a:rPr lang="en-US" dirty="0" err="1" smtClean="0">
                <a:latin typeface="Garamond" panose="02020404030301010803" pitchFamily="18" charset="0"/>
              </a:rPr>
              <a:t>Tabulis</a:t>
            </a:r>
            <a:r>
              <a:rPr lang="en-US" dirty="0" smtClean="0">
                <a:latin typeface="Garamond" panose="02020404030301010803" pitchFamily="18" charset="0"/>
              </a:rPr>
              <a:t> Ex </a:t>
            </a:r>
            <a:r>
              <a:rPr lang="en-US" dirty="0" err="1" smtClean="0">
                <a:latin typeface="Garamond" panose="02020404030301010803" pitchFamily="18" charset="0"/>
              </a:rPr>
              <a:t>papyris</a:t>
            </a:r>
            <a:r>
              <a:rPr lang="en-US" dirty="0" smtClean="0">
                <a:latin typeface="Garamond" panose="02020404030301010803" pitchFamily="18" charset="0"/>
              </a:rPr>
              <a:t> et </a:t>
            </a:r>
            <a:r>
              <a:rPr lang="en-US" dirty="0" err="1" smtClean="0">
                <a:latin typeface="Garamond" panose="02020404030301010803" pitchFamily="18" charset="0"/>
              </a:rPr>
              <a:t>inscriptionibus</a:t>
            </a:r>
            <a:r>
              <a:rPr lang="en-US" dirty="0" smtClean="0">
                <a:latin typeface="Garamond" panose="02020404030301010803" pitchFamily="18" charset="0"/>
              </a:rPr>
              <a:t> </a:t>
            </a:r>
            <a:r>
              <a:rPr lang="en-US" dirty="0" err="1" smtClean="0">
                <a:latin typeface="Garamond" panose="02020404030301010803" pitchFamily="18" charset="0"/>
              </a:rPr>
              <a:t>nunc</a:t>
            </a:r>
            <a:r>
              <a:rPr lang="en-US" dirty="0" smtClean="0">
                <a:latin typeface="Garamond" panose="02020404030301010803" pitchFamily="18" charset="0"/>
              </a:rPr>
              <a:t> </a:t>
            </a:r>
            <a:r>
              <a:rPr lang="en-US" dirty="0" err="1" smtClean="0">
                <a:latin typeface="Garamond" panose="02020404030301010803" pitchFamily="18" charset="0"/>
              </a:rPr>
              <a:t>primum</a:t>
            </a:r>
            <a:r>
              <a:rPr lang="en-US" dirty="0" smtClean="0">
                <a:latin typeface="Garamond" panose="02020404030301010803" pitchFamily="18" charset="0"/>
              </a:rPr>
              <a:t> </a:t>
            </a:r>
            <a:r>
              <a:rPr lang="en-US" dirty="0" err="1" smtClean="0">
                <a:latin typeface="Garamond" panose="02020404030301010803" pitchFamily="18" charset="0"/>
              </a:rPr>
              <a:t>illustrata</a:t>
            </a:r>
            <a:r>
              <a:rPr lang="en-US" dirty="0" smtClean="0">
                <a:latin typeface="Garamond" panose="02020404030301010803" pitchFamily="18" charset="0"/>
              </a:rPr>
              <a:t> </a:t>
            </a:r>
            <a:r>
              <a:rPr lang="en-US" dirty="0" err="1" smtClean="0">
                <a:latin typeface="Garamond" panose="02020404030301010803" pitchFamily="18" charset="0"/>
              </a:rPr>
              <a:t>auctore</a:t>
            </a:r>
            <a:r>
              <a:rPr lang="en-US" dirty="0" smtClean="0">
                <a:latin typeface="Garamond" panose="02020404030301010803" pitchFamily="18" charset="0"/>
              </a:rPr>
              <a:t> Henrico </a:t>
            </a:r>
            <a:r>
              <a:rPr lang="en-US" dirty="0" err="1" smtClean="0">
                <a:latin typeface="Garamond" panose="02020404030301010803" pitchFamily="18" charset="0"/>
              </a:rPr>
              <a:t>Brugsch</a:t>
            </a:r>
            <a:r>
              <a:rPr lang="en-US" dirty="0" smtClean="0">
                <a:latin typeface="Garamond" panose="02020404030301010803" pitchFamily="18" charset="0"/>
              </a:rPr>
              <a:t>. 1849.</a:t>
            </a:r>
          </a:p>
          <a:p>
            <a:r>
              <a:rPr lang="en-US" dirty="0" smtClean="0">
                <a:latin typeface="Garamond" panose="02020404030301010803" pitchFamily="18" charset="0"/>
              </a:rPr>
              <a:t>H. </a:t>
            </a:r>
            <a:r>
              <a:rPr lang="en-US" dirty="0" err="1" smtClean="0">
                <a:latin typeface="Garamond" panose="02020404030301010803" pitchFamily="18" charset="0"/>
              </a:rPr>
              <a:t>Brugsch</a:t>
            </a:r>
            <a:r>
              <a:rPr lang="en-US" dirty="0" smtClean="0">
                <a:latin typeface="Garamond" panose="02020404030301010803" pitchFamily="18" charset="0"/>
              </a:rPr>
              <a:t>. </a:t>
            </a:r>
            <a:r>
              <a:rPr lang="en-US" dirty="0" err="1" smtClean="0">
                <a:latin typeface="Garamond" panose="02020404030301010803" pitchFamily="18" charset="0"/>
              </a:rPr>
              <a:t>Geographische</a:t>
            </a:r>
            <a:r>
              <a:rPr lang="en-US" dirty="0" smtClean="0">
                <a:latin typeface="Garamond" panose="02020404030301010803" pitchFamily="18" charset="0"/>
              </a:rPr>
              <a:t> </a:t>
            </a:r>
            <a:r>
              <a:rPr lang="en-US" dirty="0" err="1" smtClean="0">
                <a:latin typeface="Garamond" panose="02020404030301010803" pitchFamily="18" charset="0"/>
              </a:rPr>
              <a:t>Inschriften</a:t>
            </a:r>
            <a:r>
              <a:rPr lang="en-US" dirty="0" smtClean="0">
                <a:latin typeface="Garamond" panose="02020404030301010803" pitchFamily="18" charset="0"/>
              </a:rPr>
              <a:t> </a:t>
            </a:r>
            <a:r>
              <a:rPr lang="en-US" dirty="0" err="1" smtClean="0">
                <a:latin typeface="Garamond" panose="02020404030301010803" pitchFamily="18" charset="0"/>
              </a:rPr>
              <a:t>altägyptischer</a:t>
            </a:r>
            <a:r>
              <a:rPr lang="en-US" dirty="0" smtClean="0">
                <a:latin typeface="Garamond" panose="02020404030301010803" pitchFamily="18" charset="0"/>
              </a:rPr>
              <a:t> </a:t>
            </a:r>
            <a:r>
              <a:rPr lang="en-US" dirty="0" err="1" smtClean="0">
                <a:latin typeface="Garamond" panose="02020404030301010803" pitchFamily="18" charset="0"/>
              </a:rPr>
              <a:t>Denkmäler</a:t>
            </a:r>
            <a:r>
              <a:rPr lang="en-US" dirty="0" smtClean="0">
                <a:latin typeface="Garamond" panose="02020404030301010803" pitchFamily="18" charset="0"/>
              </a:rPr>
              <a:t>. Leipzig. 1860.</a:t>
            </a:r>
          </a:p>
          <a:p>
            <a:r>
              <a:rPr lang="en-US" dirty="0" smtClean="0">
                <a:latin typeface="Garamond" panose="02020404030301010803" pitchFamily="18" charset="0"/>
              </a:rPr>
              <a:t>G.-L. Buffon. Oeuvres </a:t>
            </a:r>
            <a:r>
              <a:rPr lang="en-US" dirty="0" err="1" smtClean="0">
                <a:latin typeface="Garamond" panose="02020404030301010803" pitchFamily="18" charset="0"/>
              </a:rPr>
              <a:t>complétes</a:t>
            </a:r>
            <a:r>
              <a:rPr lang="en-US" dirty="0" smtClean="0">
                <a:latin typeface="Garamond" panose="02020404030301010803" pitchFamily="18" charset="0"/>
              </a:rPr>
              <a:t>. Paris. 1837.</a:t>
            </a:r>
          </a:p>
          <a:p>
            <a:r>
              <a:rPr lang="en-US" dirty="0" smtClean="0">
                <a:latin typeface="Garamond" panose="02020404030301010803" pitchFamily="18" charset="0"/>
              </a:rPr>
              <a:t>I. </a:t>
            </a:r>
            <a:r>
              <a:rPr lang="en-US" dirty="0" err="1" smtClean="0">
                <a:latin typeface="Garamond" panose="02020404030301010803" pitchFamily="18" charset="0"/>
              </a:rPr>
              <a:t>Bullialdius</a:t>
            </a:r>
            <a:r>
              <a:rPr lang="en-US" dirty="0" smtClean="0">
                <a:latin typeface="Garamond" panose="02020404030301010803" pitchFamily="18" charset="0"/>
              </a:rPr>
              <a:t> (</a:t>
            </a:r>
            <a:r>
              <a:rPr lang="en-US" dirty="0" err="1" smtClean="0">
                <a:latin typeface="Garamond" panose="02020404030301010803" pitchFamily="18" charset="0"/>
              </a:rPr>
              <a:t>Boulliau</a:t>
            </a:r>
            <a:r>
              <a:rPr lang="en-US" dirty="0" smtClean="0">
                <a:latin typeface="Garamond" panose="02020404030301010803" pitchFamily="18" charset="0"/>
              </a:rPr>
              <a:t>). </a:t>
            </a:r>
            <a:r>
              <a:rPr lang="en-US" dirty="0" err="1" smtClean="0">
                <a:latin typeface="Garamond" panose="02020404030301010803" pitchFamily="18" charset="0"/>
              </a:rPr>
              <a:t>Expositio</a:t>
            </a:r>
            <a:r>
              <a:rPr lang="en-US" dirty="0" smtClean="0">
                <a:latin typeface="Garamond" panose="02020404030301010803" pitchFamily="18" charset="0"/>
              </a:rPr>
              <a:t> </a:t>
            </a:r>
            <a:r>
              <a:rPr lang="en-US" dirty="0" err="1" smtClean="0">
                <a:latin typeface="Garamond" panose="02020404030301010803" pitchFamily="18" charset="0"/>
              </a:rPr>
              <a:t>rerum</a:t>
            </a:r>
            <a:r>
              <a:rPr lang="en-US" dirty="0" smtClean="0">
                <a:latin typeface="Garamond" panose="02020404030301010803" pitchFamily="18" charset="0"/>
              </a:rPr>
              <a:t> </a:t>
            </a:r>
            <a:r>
              <a:rPr lang="en-US" dirty="0" err="1" smtClean="0">
                <a:latin typeface="Garamond" panose="02020404030301010803" pitchFamily="18" charset="0"/>
              </a:rPr>
              <a:t>mathematicarum</a:t>
            </a:r>
            <a:r>
              <a:rPr lang="en-US" dirty="0" smtClean="0">
                <a:latin typeface="Garamond" panose="02020404030301010803" pitchFamily="18" charset="0"/>
              </a:rPr>
              <a:t> ad </a:t>
            </a:r>
            <a:r>
              <a:rPr lang="en-US" dirty="0" err="1" smtClean="0">
                <a:latin typeface="Garamond" panose="02020404030301010803" pitchFamily="18" charset="0"/>
              </a:rPr>
              <a:t>legendum</a:t>
            </a:r>
            <a:r>
              <a:rPr lang="en-US" dirty="0" smtClean="0">
                <a:latin typeface="Garamond" panose="02020404030301010803" pitchFamily="18" charset="0"/>
              </a:rPr>
              <a:t> </a:t>
            </a:r>
            <a:r>
              <a:rPr lang="en-US" dirty="0" err="1" smtClean="0">
                <a:latin typeface="Garamond" panose="02020404030301010803" pitchFamily="18" charset="0"/>
              </a:rPr>
              <a:t>Platonem</a:t>
            </a:r>
            <a:r>
              <a:rPr lang="en-US" dirty="0" smtClean="0">
                <a:latin typeface="Garamond" panose="02020404030301010803" pitchFamily="18" charset="0"/>
              </a:rPr>
              <a:t> </a:t>
            </a:r>
            <a:r>
              <a:rPr lang="en-US" dirty="0" err="1" smtClean="0">
                <a:latin typeface="Garamond" panose="02020404030301010803" pitchFamily="18" charset="0"/>
              </a:rPr>
              <a:t>utilium</a:t>
            </a:r>
            <a:r>
              <a:rPr lang="en-US" dirty="0" smtClean="0">
                <a:latin typeface="Garamond" panose="02020404030301010803" pitchFamily="18" charset="0"/>
              </a:rPr>
              <a:t>, translation of Theon of Smyrna. Paris. 1644.</a:t>
            </a:r>
          </a:p>
          <a:p>
            <a:r>
              <a:rPr lang="en-US" dirty="0" smtClean="0">
                <a:latin typeface="Garamond" panose="02020404030301010803" pitchFamily="18" charset="0"/>
              </a:rPr>
              <a:t>J. Bunsen. </a:t>
            </a:r>
            <a:r>
              <a:rPr lang="en-US" dirty="0" err="1" smtClean="0">
                <a:latin typeface="Garamond" panose="02020404030301010803" pitchFamily="18" charset="0"/>
              </a:rPr>
              <a:t>Aegyptens</a:t>
            </a:r>
            <a:r>
              <a:rPr lang="en-US" dirty="0" smtClean="0">
                <a:latin typeface="Garamond" panose="02020404030301010803" pitchFamily="18" charset="0"/>
              </a:rPr>
              <a:t> </a:t>
            </a:r>
            <a:r>
              <a:rPr lang="en-US" dirty="0" err="1" smtClean="0">
                <a:latin typeface="Garamond" panose="02020404030301010803" pitchFamily="18" charset="0"/>
              </a:rPr>
              <a:t>Stelle</a:t>
            </a:r>
            <a:r>
              <a:rPr lang="en-US" dirty="0" smtClean="0">
                <a:latin typeface="Garamond" panose="02020404030301010803" pitchFamily="18" charset="0"/>
              </a:rPr>
              <a:t> in der </a:t>
            </a:r>
            <a:r>
              <a:rPr lang="en-US" dirty="0" err="1" smtClean="0">
                <a:latin typeface="Garamond" panose="02020404030301010803" pitchFamily="18" charset="0"/>
              </a:rPr>
              <a:t>Weltgeschichte</a:t>
            </a:r>
            <a:r>
              <a:rPr lang="en-US" dirty="0" smtClean="0">
                <a:latin typeface="Garamond" panose="02020404030301010803" pitchFamily="18" charset="0"/>
              </a:rPr>
              <a:t> // </a:t>
            </a:r>
            <a:r>
              <a:rPr lang="en-US" dirty="0" err="1" smtClean="0">
                <a:latin typeface="Garamond" panose="02020404030301010803" pitchFamily="18" charset="0"/>
              </a:rPr>
              <a:t>Rheinisches</a:t>
            </a:r>
            <a:r>
              <a:rPr lang="en-US" dirty="0" smtClean="0">
                <a:latin typeface="Garamond" panose="02020404030301010803" pitchFamily="18" charset="0"/>
              </a:rPr>
              <a:t> Museum </a:t>
            </a:r>
            <a:r>
              <a:rPr lang="en-US" dirty="0" err="1" smtClean="0">
                <a:latin typeface="Garamond" panose="02020404030301010803" pitchFamily="18" charset="0"/>
              </a:rPr>
              <a:t>für</a:t>
            </a:r>
            <a:r>
              <a:rPr lang="en-US" dirty="0" smtClean="0">
                <a:latin typeface="Garamond" panose="02020404030301010803" pitchFamily="18" charset="0"/>
              </a:rPr>
              <a:t> </a:t>
            </a:r>
            <a:r>
              <a:rPr lang="en-US" dirty="0" err="1" smtClean="0">
                <a:latin typeface="Garamond" panose="02020404030301010803" pitchFamily="18" charset="0"/>
              </a:rPr>
              <a:t>Philologie</a:t>
            </a:r>
            <a:r>
              <a:rPr lang="en-US" dirty="0" smtClean="0">
                <a:latin typeface="Garamond" panose="02020404030301010803" pitchFamily="18" charset="0"/>
              </a:rPr>
              <a:t>. 1857. </a:t>
            </a:r>
            <a:r>
              <a:rPr lang="en-US" dirty="0" err="1" smtClean="0">
                <a:latin typeface="Garamond" panose="02020404030301010803" pitchFamily="18" charset="0"/>
              </a:rPr>
              <a:t>Neue</a:t>
            </a:r>
            <a:r>
              <a:rPr lang="en-US" dirty="0" smtClean="0">
                <a:latin typeface="Garamond" panose="02020404030301010803" pitchFamily="18" charset="0"/>
              </a:rPr>
              <a:t> </a:t>
            </a:r>
            <a:r>
              <a:rPr lang="en-US" dirty="0" err="1" smtClean="0">
                <a:latin typeface="Garamond" panose="02020404030301010803" pitchFamily="18" charset="0"/>
              </a:rPr>
              <a:t>Folge</a:t>
            </a:r>
            <a:r>
              <a:rPr lang="en-US" dirty="0" smtClean="0">
                <a:latin typeface="Garamond" panose="02020404030301010803" pitchFamily="18" charset="0"/>
              </a:rPr>
              <a:t>, 12. – P. 1-45.</a:t>
            </a:r>
          </a:p>
          <a:p>
            <a:r>
              <a:rPr lang="en-US" dirty="0" err="1" smtClean="0">
                <a:latin typeface="Garamond" panose="02020404030301010803" pitchFamily="18" charset="0"/>
              </a:rPr>
              <a:t>Burja</a:t>
            </a:r>
            <a:r>
              <a:rPr lang="en-US" dirty="0" smtClean="0">
                <a:latin typeface="Garamond" panose="02020404030301010803" pitchFamily="18" charset="0"/>
              </a:rPr>
              <a:t>. </a:t>
            </a:r>
            <a:r>
              <a:rPr lang="en-US" dirty="0" err="1" smtClean="0">
                <a:latin typeface="Garamond" panose="02020404030301010803" pitchFamily="18" charset="0"/>
              </a:rPr>
              <a:t>Mémoires</a:t>
            </a:r>
            <a:r>
              <a:rPr lang="en-US" dirty="0" smtClean="0">
                <a:latin typeface="Garamond" panose="02020404030301010803" pitchFamily="18" charset="0"/>
              </a:rPr>
              <a:t> I et II sur les </a:t>
            </a:r>
            <a:r>
              <a:rPr lang="en-US" dirty="0" err="1" smtClean="0">
                <a:latin typeface="Garamond" panose="02020404030301010803" pitchFamily="18" charset="0"/>
              </a:rPr>
              <a:t>connaissances</a:t>
            </a:r>
            <a:r>
              <a:rPr lang="en-US" dirty="0" smtClean="0">
                <a:latin typeface="Garamond" panose="02020404030301010803" pitchFamily="18" charset="0"/>
              </a:rPr>
              <a:t> </a:t>
            </a:r>
            <a:r>
              <a:rPr lang="en-US" dirty="0" err="1" smtClean="0">
                <a:latin typeface="Garamond" panose="02020404030301010803" pitchFamily="18" charset="0"/>
              </a:rPr>
              <a:t>mathématiques</a:t>
            </a:r>
            <a:r>
              <a:rPr lang="en-US" dirty="0" smtClean="0">
                <a:latin typeface="Garamond" panose="02020404030301010803" pitchFamily="18" charset="0"/>
              </a:rPr>
              <a:t> </a:t>
            </a:r>
            <a:r>
              <a:rPr lang="en-US" dirty="0" err="1" smtClean="0">
                <a:latin typeface="Garamond" panose="02020404030301010803" pitchFamily="18" charset="0"/>
              </a:rPr>
              <a:t>d'Aristote</a:t>
            </a:r>
            <a:r>
              <a:rPr lang="en-US" dirty="0" smtClean="0">
                <a:latin typeface="Garamond" panose="02020404030301010803" pitchFamily="18" charset="0"/>
              </a:rPr>
              <a:t> // </a:t>
            </a:r>
            <a:r>
              <a:rPr lang="en-US" dirty="0" err="1" smtClean="0">
                <a:latin typeface="Garamond" panose="02020404030301010803" pitchFamily="18" charset="0"/>
              </a:rPr>
              <a:t>Mém</a:t>
            </a:r>
            <a:r>
              <a:rPr lang="en-US" dirty="0" smtClean="0">
                <a:latin typeface="Garamond" panose="02020404030301010803" pitchFamily="18" charset="0"/>
              </a:rPr>
              <a:t>. de </a:t>
            </a:r>
            <a:r>
              <a:rPr lang="en-US" dirty="0" err="1" smtClean="0">
                <a:latin typeface="Garamond" panose="02020404030301010803" pitchFamily="18" charset="0"/>
              </a:rPr>
              <a:t>l'Acad</a:t>
            </a:r>
            <a:r>
              <a:rPr lang="en-US" dirty="0" smtClean="0">
                <a:latin typeface="Garamond" panose="02020404030301010803" pitchFamily="18" charset="0"/>
              </a:rPr>
              <a:t>. de Berlin 1790.</a:t>
            </a:r>
          </a:p>
          <a:p>
            <a:r>
              <a:rPr lang="en-US" dirty="0" smtClean="0">
                <a:latin typeface="Garamond" panose="02020404030301010803" pitchFamily="18" charset="0"/>
              </a:rPr>
              <a:t>E. Burnouf. Introduction à </a:t>
            </a:r>
            <a:r>
              <a:rPr lang="en-US" dirty="0" err="1" smtClean="0">
                <a:latin typeface="Garamond" panose="02020404030301010803" pitchFamily="18" charset="0"/>
              </a:rPr>
              <a:t>l'histoire</a:t>
            </a:r>
            <a:r>
              <a:rPr lang="en-US" dirty="0" smtClean="0">
                <a:latin typeface="Garamond" panose="02020404030301010803" pitchFamily="18" charset="0"/>
              </a:rPr>
              <a:t> du </a:t>
            </a:r>
            <a:r>
              <a:rPr lang="en-US" dirty="0" err="1" smtClean="0">
                <a:latin typeface="Garamond" panose="02020404030301010803" pitchFamily="18" charset="0"/>
              </a:rPr>
              <a:t>buddhisme</a:t>
            </a:r>
            <a:r>
              <a:rPr lang="en-US" dirty="0" smtClean="0">
                <a:latin typeface="Garamond" panose="02020404030301010803" pitchFamily="18" charset="0"/>
              </a:rPr>
              <a:t> </a:t>
            </a:r>
            <a:r>
              <a:rPr lang="en-US" dirty="0" err="1" smtClean="0">
                <a:latin typeface="Garamond" panose="02020404030301010803" pitchFamily="18" charset="0"/>
              </a:rPr>
              <a:t>indien</a:t>
            </a:r>
            <a:r>
              <a:rPr lang="en-US" dirty="0" smtClean="0">
                <a:latin typeface="Garamond" panose="02020404030301010803" pitchFamily="18" charset="0"/>
              </a:rPr>
              <a:t>. Paris. 1844.</a:t>
            </a:r>
            <a:endParaRPr lang="en-US" dirty="0">
              <a:latin typeface="Garamond" panose="02020404030301010803" pitchFamily="18" charset="0"/>
            </a:endParaRPr>
          </a:p>
        </p:txBody>
      </p:sp>
    </p:spTree>
    <p:extLst>
      <p:ext uri="{BB962C8B-B14F-4D97-AF65-F5344CB8AC3E}">
        <p14:creationId xmlns:p14="http://schemas.microsoft.com/office/powerpoint/2010/main" val="581869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
            <a:ext cx="12097265" cy="6801862"/>
          </a:xfrm>
          <a:prstGeom prst="rect">
            <a:avLst/>
          </a:prstGeom>
        </p:spPr>
        <p:txBody>
          <a:bodyPr wrap="square">
            <a:spAutoFit/>
          </a:bodyPr>
          <a:lstStyle/>
          <a:p>
            <a:r>
              <a:rPr lang="en-US" sz="2000" dirty="0" smtClean="0">
                <a:latin typeface="Garamond" panose="02020404030301010803" pitchFamily="18" charset="0"/>
              </a:rPr>
              <a:t>J.W. </a:t>
            </a:r>
            <a:r>
              <a:rPr lang="en-US" sz="2000" dirty="0" err="1" smtClean="0">
                <a:latin typeface="Garamond" panose="02020404030301010803" pitchFamily="18" charset="0"/>
              </a:rPr>
              <a:t>Camerer</a:t>
            </a:r>
            <a:r>
              <a:rPr lang="en-US" sz="2000" dirty="0" smtClean="0">
                <a:latin typeface="Garamond" panose="02020404030301010803" pitchFamily="18" charset="0"/>
              </a:rPr>
              <a:t>. Apollonius von </a:t>
            </a:r>
            <a:r>
              <a:rPr lang="en-US" sz="2000" dirty="0" err="1" smtClean="0">
                <a:latin typeface="Garamond" panose="02020404030301010803" pitchFamily="18" charset="0"/>
              </a:rPr>
              <a:t>Perga</a:t>
            </a:r>
            <a:r>
              <a:rPr lang="en-US" sz="2000" dirty="0" smtClean="0">
                <a:latin typeface="Garamond" panose="02020404030301010803" pitchFamily="18" charset="0"/>
              </a:rPr>
              <a:t> </a:t>
            </a:r>
            <a:r>
              <a:rPr lang="en-US" sz="2000" dirty="0" err="1" smtClean="0">
                <a:latin typeface="Garamond" panose="02020404030301010803" pitchFamily="18" charset="0"/>
              </a:rPr>
              <a:t>ebene</a:t>
            </a:r>
            <a:r>
              <a:rPr lang="en-US" sz="2000" dirty="0" smtClean="0">
                <a:latin typeface="Garamond" panose="02020404030301010803" pitchFamily="18" charset="0"/>
              </a:rPr>
              <a:t> </a:t>
            </a:r>
            <a:r>
              <a:rPr lang="en-US" sz="2000" dirty="0" err="1" smtClean="0">
                <a:latin typeface="Garamond" panose="02020404030301010803" pitchFamily="18" charset="0"/>
              </a:rPr>
              <a:t>Oerter</a:t>
            </a:r>
            <a:r>
              <a:rPr lang="en-US" sz="2000" dirty="0" smtClean="0">
                <a:latin typeface="Garamond" panose="02020404030301010803" pitchFamily="18" charset="0"/>
              </a:rPr>
              <a:t>, </a:t>
            </a:r>
            <a:r>
              <a:rPr lang="en-US" sz="2000" dirty="0" err="1" smtClean="0">
                <a:latin typeface="Garamond" panose="02020404030301010803" pitchFamily="18" charset="0"/>
              </a:rPr>
              <a:t>wiedesherg</a:t>
            </a:r>
            <a:r>
              <a:rPr lang="en-US" sz="2000" dirty="0" smtClean="0">
                <a:latin typeface="Garamond" panose="02020404030301010803" pitchFamily="18" charset="0"/>
              </a:rPr>
              <a:t> von Rob. Simson, </a:t>
            </a:r>
            <a:r>
              <a:rPr lang="en-US" sz="2000" dirty="0" err="1" smtClean="0">
                <a:latin typeface="Garamond" panose="02020404030301010803" pitchFamily="18" charset="0"/>
              </a:rPr>
              <a:t>aus</a:t>
            </a:r>
            <a:r>
              <a:rPr lang="en-US" sz="2000" dirty="0" smtClean="0">
                <a:latin typeface="Garamond" panose="02020404030301010803" pitchFamily="18" charset="0"/>
              </a:rPr>
              <a:t> d. </a:t>
            </a:r>
            <a:r>
              <a:rPr lang="en-US" sz="2000" dirty="0" err="1" smtClean="0">
                <a:latin typeface="Garamond" panose="02020404030301010803" pitchFamily="18" charset="0"/>
              </a:rPr>
              <a:t>Latein</a:t>
            </a:r>
            <a:r>
              <a:rPr lang="en-US" sz="2000" dirty="0" smtClean="0">
                <a:latin typeface="Garamond" panose="02020404030301010803" pitchFamily="18" charset="0"/>
              </a:rPr>
              <a:t>. </a:t>
            </a:r>
            <a:r>
              <a:rPr lang="en-US" sz="2000" dirty="0" err="1" smtClean="0">
                <a:latin typeface="Garamond" panose="02020404030301010803" pitchFamily="18" charset="0"/>
              </a:rPr>
              <a:t>Leizig</a:t>
            </a:r>
            <a:r>
              <a:rPr lang="en-US" sz="2000" dirty="0" smtClean="0">
                <a:latin typeface="Garamond" panose="02020404030301010803" pitchFamily="18" charset="0"/>
              </a:rPr>
              <a:t>. 1796.</a:t>
            </a:r>
          </a:p>
          <a:p>
            <a:r>
              <a:rPr lang="en-US" sz="2000" dirty="0" smtClean="0">
                <a:latin typeface="Garamond" panose="02020404030301010803" pitchFamily="18" charset="0"/>
              </a:rPr>
              <a:t>M. Cantor. </a:t>
            </a:r>
            <a:r>
              <a:rPr lang="en-US" sz="2000" dirty="0" err="1" smtClean="0">
                <a:latin typeface="Garamond" panose="02020404030301010803" pitchFamily="18" charset="0"/>
              </a:rPr>
              <a:t>Mathematische</a:t>
            </a:r>
            <a:r>
              <a:rPr lang="en-US" sz="2000" dirty="0" smtClean="0">
                <a:latin typeface="Garamond" panose="02020404030301010803" pitchFamily="18" charset="0"/>
              </a:rPr>
              <a:t> </a:t>
            </a:r>
            <a:r>
              <a:rPr lang="en-US" sz="2000" dirty="0" err="1" smtClean="0">
                <a:latin typeface="Garamond" panose="02020404030301010803" pitchFamily="18" charset="0"/>
              </a:rPr>
              <a:t>Beiträge</a:t>
            </a:r>
            <a:r>
              <a:rPr lang="en-US" sz="2000" dirty="0" smtClean="0">
                <a:latin typeface="Garamond" panose="02020404030301010803" pitchFamily="18" charset="0"/>
              </a:rPr>
              <a:t> </a:t>
            </a:r>
            <a:r>
              <a:rPr lang="en-US" sz="2000" dirty="0" err="1" smtClean="0">
                <a:latin typeface="Garamond" panose="02020404030301010803" pitchFamily="18" charset="0"/>
              </a:rPr>
              <a:t>zum</a:t>
            </a:r>
            <a:r>
              <a:rPr lang="en-US" sz="2000" dirty="0" smtClean="0">
                <a:latin typeface="Garamond" panose="02020404030301010803" pitchFamily="18" charset="0"/>
              </a:rPr>
              <a:t> </a:t>
            </a:r>
            <a:r>
              <a:rPr lang="en-US" sz="2000" dirty="0" err="1" smtClean="0">
                <a:latin typeface="Garamond" panose="02020404030301010803" pitchFamily="18" charset="0"/>
              </a:rPr>
              <a:t>Kulturleben</a:t>
            </a:r>
            <a:r>
              <a:rPr lang="en-US" sz="2000" dirty="0" smtClean="0">
                <a:latin typeface="Garamond" panose="02020404030301010803" pitchFamily="18" charset="0"/>
              </a:rPr>
              <a:t> der </a:t>
            </a:r>
            <a:r>
              <a:rPr lang="en-US" sz="2000" dirty="0" err="1" smtClean="0">
                <a:latin typeface="Garamond" panose="02020404030301010803" pitchFamily="18" charset="0"/>
              </a:rPr>
              <a:t>Völker</a:t>
            </a:r>
            <a:r>
              <a:rPr lang="en-US" sz="2000" dirty="0" smtClean="0">
                <a:latin typeface="Garamond" panose="02020404030301010803" pitchFamily="18" charset="0"/>
              </a:rPr>
              <a:t>. Halle. 1863.</a:t>
            </a:r>
          </a:p>
          <a:p>
            <a:r>
              <a:rPr lang="en-US" sz="2000" dirty="0" smtClean="0">
                <a:latin typeface="Garamond" panose="02020404030301010803" pitchFamily="18" charset="0"/>
              </a:rPr>
              <a:t>M. Cantor. Archimedes. ( ?)</a:t>
            </a:r>
          </a:p>
          <a:p>
            <a:r>
              <a:rPr lang="en-US" sz="2000" dirty="0" smtClean="0">
                <a:latin typeface="Garamond" panose="02020404030301010803" pitchFamily="18" charset="0"/>
              </a:rPr>
              <a:t>M. Cantor. </a:t>
            </a:r>
            <a:r>
              <a:rPr lang="en-US" sz="2000" dirty="0" err="1" smtClean="0">
                <a:latin typeface="Garamond" panose="02020404030301010803" pitchFamily="18" charset="0"/>
              </a:rPr>
              <a:t>Mathematische</a:t>
            </a:r>
            <a:r>
              <a:rPr lang="en-US" sz="2000" dirty="0" smtClean="0">
                <a:latin typeface="Garamond" panose="02020404030301010803" pitchFamily="18" charset="0"/>
              </a:rPr>
              <a:t> </a:t>
            </a:r>
            <a:r>
              <a:rPr lang="en-US" sz="2000" dirty="0" err="1" smtClean="0">
                <a:latin typeface="Garamond" panose="02020404030301010803" pitchFamily="18" charset="0"/>
              </a:rPr>
              <a:t>Beiträge</a:t>
            </a:r>
            <a:r>
              <a:rPr lang="en-US" sz="2000" dirty="0" smtClean="0">
                <a:latin typeface="Garamond" panose="02020404030301010803" pitchFamily="18" charset="0"/>
              </a:rPr>
              <a:t> </a:t>
            </a:r>
            <a:r>
              <a:rPr lang="en-US" sz="2000" dirty="0" err="1" smtClean="0">
                <a:latin typeface="Garamond" panose="02020404030301010803" pitchFamily="18" charset="0"/>
              </a:rPr>
              <a:t>zum</a:t>
            </a:r>
            <a:r>
              <a:rPr lang="en-US" sz="2000" dirty="0" smtClean="0">
                <a:latin typeface="Garamond" panose="02020404030301010803" pitchFamily="18" charset="0"/>
              </a:rPr>
              <a:t> </a:t>
            </a:r>
            <a:r>
              <a:rPr lang="en-US" sz="2000" dirty="0" err="1" smtClean="0">
                <a:latin typeface="Garamond" panose="02020404030301010803" pitchFamily="18" charset="0"/>
              </a:rPr>
              <a:t>Kulturleben</a:t>
            </a:r>
            <a:r>
              <a:rPr lang="en-US" sz="2000" dirty="0" smtClean="0">
                <a:latin typeface="Garamond" panose="02020404030301010803" pitchFamily="18" charset="0"/>
              </a:rPr>
              <a:t> der </a:t>
            </a:r>
            <a:r>
              <a:rPr lang="en-US" sz="2000" dirty="0" err="1" smtClean="0">
                <a:latin typeface="Garamond" panose="02020404030301010803" pitchFamily="18" charset="0"/>
              </a:rPr>
              <a:t>Völker</a:t>
            </a:r>
            <a:r>
              <a:rPr lang="en-US" sz="2000" dirty="0" smtClean="0">
                <a:latin typeface="Garamond" panose="02020404030301010803" pitchFamily="18" charset="0"/>
              </a:rPr>
              <a:t>. Halle.1863.</a:t>
            </a:r>
          </a:p>
          <a:p>
            <a:r>
              <a:rPr lang="en-US" sz="2000" dirty="0" err="1" smtClean="0">
                <a:latin typeface="Garamond" panose="02020404030301010803" pitchFamily="18" charset="0"/>
              </a:rPr>
              <a:t>L.N.Carnot</a:t>
            </a:r>
            <a:r>
              <a:rPr lang="en-US" sz="2000" dirty="0" smtClean="0">
                <a:latin typeface="Garamond" panose="02020404030301010803" pitchFamily="18" charset="0"/>
              </a:rPr>
              <a:t>. </a:t>
            </a:r>
            <a:r>
              <a:rPr lang="en-US" sz="2000" dirty="0" err="1" smtClean="0">
                <a:latin typeface="Garamond" panose="02020404030301010803" pitchFamily="18" charset="0"/>
              </a:rPr>
              <a:t>Reflexions</a:t>
            </a:r>
            <a:r>
              <a:rPr lang="en-US" sz="2000" dirty="0" smtClean="0">
                <a:latin typeface="Garamond" panose="02020404030301010803" pitchFamily="18" charset="0"/>
              </a:rPr>
              <a:t> sur la </a:t>
            </a:r>
            <a:r>
              <a:rPr lang="en-US" sz="2000" dirty="0" err="1" smtClean="0">
                <a:latin typeface="Garamond" panose="02020404030301010803" pitchFamily="18" charset="0"/>
              </a:rPr>
              <a:t>metaphysique</a:t>
            </a:r>
            <a:r>
              <a:rPr lang="en-US" sz="2000" dirty="0" smtClean="0">
                <a:latin typeface="Garamond" panose="02020404030301010803" pitchFamily="18" charset="0"/>
              </a:rPr>
              <a:t> du </a:t>
            </a:r>
            <a:r>
              <a:rPr lang="en-US" sz="2000" dirty="0" err="1" smtClean="0">
                <a:latin typeface="Garamond" panose="02020404030301010803" pitchFamily="18" charset="0"/>
              </a:rPr>
              <a:t>calcul</a:t>
            </a:r>
            <a:r>
              <a:rPr lang="en-US" sz="2000" dirty="0" smtClean="0">
                <a:latin typeface="Garamond" panose="02020404030301010803" pitchFamily="18" charset="0"/>
              </a:rPr>
              <a:t> infinitesimal. Paris. 1815 (? -1797).</a:t>
            </a:r>
          </a:p>
          <a:p>
            <a:r>
              <a:rPr lang="en-US" sz="2000" dirty="0" err="1" smtClean="0">
                <a:latin typeface="Garamond" panose="02020404030301010803" pitchFamily="18" charset="0"/>
              </a:rPr>
              <a:t>Celsus</a:t>
            </a:r>
            <a:r>
              <a:rPr lang="en-US" sz="2000" dirty="0" smtClean="0">
                <a:latin typeface="Garamond" panose="02020404030301010803" pitchFamily="18" charset="0"/>
              </a:rPr>
              <a:t>. </a:t>
            </a:r>
            <a:r>
              <a:rPr lang="en-US" sz="2000" dirty="0" err="1" smtClean="0">
                <a:latin typeface="Garamond" panose="02020404030301010803" pitchFamily="18" charset="0"/>
              </a:rPr>
              <a:t>Proscemium</a:t>
            </a:r>
            <a:r>
              <a:rPr lang="en-US" sz="2000" dirty="0" smtClean="0">
                <a:latin typeface="Garamond" panose="02020404030301010803" pitchFamily="18" charset="0"/>
              </a:rPr>
              <a:t> // H. </a:t>
            </a:r>
            <a:r>
              <a:rPr lang="en-US" sz="2000" dirty="0" err="1" smtClean="0">
                <a:latin typeface="Garamond" panose="02020404030301010803" pitchFamily="18" charset="0"/>
              </a:rPr>
              <a:t>Haeser</a:t>
            </a:r>
            <a:r>
              <a:rPr lang="en-US" sz="2000" dirty="0" smtClean="0">
                <a:latin typeface="Garamond" panose="02020404030301010803" pitchFamily="18" charset="0"/>
              </a:rPr>
              <a:t>. </a:t>
            </a:r>
            <a:r>
              <a:rPr lang="en-US" sz="2000" dirty="0" err="1" smtClean="0">
                <a:latin typeface="Garamond" panose="02020404030301010803" pitchFamily="18" charset="0"/>
              </a:rPr>
              <a:t>Lehrbuch</a:t>
            </a:r>
            <a:r>
              <a:rPr lang="en-US" sz="2000" dirty="0" smtClean="0">
                <a:latin typeface="Garamond" panose="02020404030301010803" pitchFamily="18" charset="0"/>
              </a:rPr>
              <a:t>.. 1861.</a:t>
            </a:r>
          </a:p>
          <a:p>
            <a:r>
              <a:rPr lang="en-US" sz="2000" dirty="0" err="1" smtClean="0">
                <a:latin typeface="Garamond" panose="02020404030301010803" pitchFamily="18" charset="0"/>
              </a:rPr>
              <a:t>M.Cicero</a:t>
            </a:r>
            <a:r>
              <a:rPr lang="en-US" sz="2000" dirty="0" smtClean="0">
                <a:latin typeface="Garamond" panose="02020404030301010803" pitchFamily="18" charset="0"/>
              </a:rPr>
              <a:t>. De Natura </a:t>
            </a:r>
            <a:r>
              <a:rPr lang="en-US" sz="2000" dirty="0" err="1" smtClean="0">
                <a:latin typeface="Garamond" panose="02020404030301010803" pitchFamily="18" charset="0"/>
              </a:rPr>
              <a:t>Deorum</a:t>
            </a:r>
            <a:endParaRPr lang="en-US" sz="2000" dirty="0" smtClean="0">
              <a:latin typeface="Garamond" panose="02020404030301010803" pitchFamily="18" charset="0"/>
            </a:endParaRPr>
          </a:p>
          <a:p>
            <a:r>
              <a:rPr lang="en-US" sz="2000" dirty="0" smtClean="0">
                <a:latin typeface="Garamond" panose="02020404030301010803" pitchFamily="18" charset="0"/>
              </a:rPr>
              <a:t>M. </a:t>
            </a:r>
            <a:r>
              <a:rPr lang="en-US" sz="2000" dirty="0" err="1" smtClean="0">
                <a:latin typeface="Garamond" panose="02020404030301010803" pitchFamily="18" charset="0"/>
              </a:rPr>
              <a:t>Chasles</a:t>
            </a:r>
            <a:r>
              <a:rPr lang="en-US" sz="2000" dirty="0" smtClean="0">
                <a:latin typeface="Garamond" panose="02020404030301010803" pitchFamily="18" charset="0"/>
              </a:rPr>
              <a:t>. </a:t>
            </a:r>
            <a:r>
              <a:rPr lang="en-US" sz="2000" dirty="0" err="1" smtClean="0">
                <a:latin typeface="Garamond" panose="02020404030301010803" pitchFamily="18" charset="0"/>
              </a:rPr>
              <a:t>Aperçu</a:t>
            </a:r>
            <a:r>
              <a:rPr lang="en-US" sz="2000" dirty="0" smtClean="0">
                <a:latin typeface="Garamond" panose="02020404030301010803" pitchFamily="18" charset="0"/>
              </a:rPr>
              <a:t> </a:t>
            </a:r>
            <a:r>
              <a:rPr lang="en-US" sz="2000" dirty="0" err="1" smtClean="0">
                <a:latin typeface="Garamond" panose="02020404030301010803" pitchFamily="18" charset="0"/>
              </a:rPr>
              <a:t>historique</a:t>
            </a:r>
            <a:r>
              <a:rPr lang="en-US" sz="2000" dirty="0" smtClean="0">
                <a:latin typeface="Garamond" panose="02020404030301010803" pitchFamily="18" charset="0"/>
              </a:rPr>
              <a:t> sur </a:t>
            </a:r>
            <a:r>
              <a:rPr lang="en-US" sz="2000" dirty="0" err="1" smtClean="0">
                <a:latin typeface="Garamond" panose="02020404030301010803" pitchFamily="18" charset="0"/>
              </a:rPr>
              <a:t>l'origine</a:t>
            </a:r>
            <a:r>
              <a:rPr lang="en-US" sz="2000" dirty="0" smtClean="0">
                <a:latin typeface="Garamond" panose="02020404030301010803" pitchFamily="18" charset="0"/>
              </a:rPr>
              <a:t> et le </a:t>
            </a:r>
            <a:r>
              <a:rPr lang="en-US" sz="2000" dirty="0" err="1" smtClean="0">
                <a:latin typeface="Garamond" panose="02020404030301010803" pitchFamily="18" charset="0"/>
              </a:rPr>
              <a:t>développement</a:t>
            </a:r>
            <a:r>
              <a:rPr lang="en-US" sz="2000" dirty="0" smtClean="0">
                <a:latin typeface="Garamond" panose="02020404030301010803" pitchFamily="18" charset="0"/>
              </a:rPr>
              <a:t> des </a:t>
            </a:r>
            <a:r>
              <a:rPr lang="en-US" sz="2000" dirty="0" err="1" smtClean="0">
                <a:latin typeface="Garamond" panose="02020404030301010803" pitchFamily="18" charset="0"/>
              </a:rPr>
              <a:t>méthodes</a:t>
            </a:r>
            <a:r>
              <a:rPr lang="en-US" sz="2000" dirty="0" smtClean="0">
                <a:latin typeface="Garamond" panose="02020404030301010803" pitchFamily="18" charset="0"/>
              </a:rPr>
              <a:t> </a:t>
            </a:r>
            <a:r>
              <a:rPr lang="en-US" sz="2000" dirty="0" err="1" smtClean="0">
                <a:latin typeface="Garamond" panose="02020404030301010803" pitchFamily="18" charset="0"/>
              </a:rPr>
              <a:t>en</a:t>
            </a:r>
            <a:r>
              <a:rPr lang="en-US" sz="2000" dirty="0" smtClean="0">
                <a:latin typeface="Garamond" panose="02020404030301010803" pitchFamily="18" charset="0"/>
              </a:rPr>
              <a:t> </a:t>
            </a:r>
            <a:r>
              <a:rPr lang="en-US" sz="2000" dirty="0" err="1" smtClean="0">
                <a:latin typeface="Garamond" panose="02020404030301010803" pitchFamily="18" charset="0"/>
              </a:rPr>
              <a:t>géométrie</a:t>
            </a:r>
            <a:r>
              <a:rPr lang="en-US" sz="2000" dirty="0" smtClean="0">
                <a:latin typeface="Garamond" panose="02020404030301010803" pitchFamily="18" charset="0"/>
              </a:rPr>
              <a:t>. Paris. 1843.</a:t>
            </a:r>
          </a:p>
          <a:p>
            <a:r>
              <a:rPr lang="en-US" sz="2000" dirty="0" smtClean="0">
                <a:latin typeface="Garamond" panose="02020404030301010803" pitchFamily="18" charset="0"/>
              </a:rPr>
              <a:t>M. </a:t>
            </a:r>
            <a:r>
              <a:rPr lang="en-US" sz="2000" dirty="0" err="1" smtClean="0">
                <a:latin typeface="Garamond" panose="02020404030301010803" pitchFamily="18" charset="0"/>
              </a:rPr>
              <a:t>Chasles</a:t>
            </a:r>
            <a:r>
              <a:rPr lang="en-US" sz="2000" dirty="0" smtClean="0">
                <a:latin typeface="Garamond" panose="02020404030301010803" pitchFamily="18" charset="0"/>
              </a:rPr>
              <a:t>. </a:t>
            </a:r>
            <a:r>
              <a:rPr lang="en-US" sz="2000" dirty="0" err="1" smtClean="0">
                <a:latin typeface="Garamond" panose="02020404030301010803" pitchFamily="18" charset="0"/>
              </a:rPr>
              <a:t>Traité</a:t>
            </a:r>
            <a:r>
              <a:rPr lang="en-US" sz="2000" dirty="0" smtClean="0">
                <a:latin typeface="Garamond" panose="02020404030301010803" pitchFamily="18" charset="0"/>
              </a:rPr>
              <a:t> de </a:t>
            </a:r>
            <a:r>
              <a:rPr lang="en-US" sz="2000" dirty="0" err="1" smtClean="0">
                <a:latin typeface="Garamond" panose="02020404030301010803" pitchFamily="18" charset="0"/>
              </a:rPr>
              <a:t>géométrie</a:t>
            </a:r>
            <a:r>
              <a:rPr lang="en-US" sz="2000" dirty="0" smtClean="0">
                <a:latin typeface="Garamond" panose="02020404030301010803" pitchFamily="18" charset="0"/>
              </a:rPr>
              <a:t> </a:t>
            </a:r>
            <a:r>
              <a:rPr lang="en-US" sz="2000" dirty="0" err="1" smtClean="0">
                <a:latin typeface="Garamond" panose="02020404030301010803" pitchFamily="18" charset="0"/>
              </a:rPr>
              <a:t>supérieure</a:t>
            </a:r>
            <a:r>
              <a:rPr lang="en-US" sz="2000" dirty="0" smtClean="0">
                <a:latin typeface="Garamond" panose="02020404030301010803" pitchFamily="18" charset="0"/>
              </a:rPr>
              <a:t>. Paris. 1852.</a:t>
            </a:r>
          </a:p>
          <a:p>
            <a:r>
              <a:rPr lang="en-US" sz="2000" dirty="0" smtClean="0">
                <a:latin typeface="Garamond" panose="02020404030301010803" pitchFamily="18" charset="0"/>
              </a:rPr>
              <a:t>M. </a:t>
            </a:r>
            <a:r>
              <a:rPr lang="en-US" sz="2000" dirty="0" err="1" smtClean="0">
                <a:latin typeface="Garamond" panose="02020404030301010803" pitchFamily="18" charset="0"/>
              </a:rPr>
              <a:t>Chasles</a:t>
            </a:r>
            <a:r>
              <a:rPr lang="en-US" sz="2000" dirty="0" smtClean="0">
                <a:latin typeface="Garamond" panose="02020404030301010803" pitchFamily="18" charset="0"/>
              </a:rPr>
              <a:t>. </a:t>
            </a:r>
            <a:r>
              <a:rPr lang="en-US" sz="2000" dirty="0" err="1" smtClean="0">
                <a:latin typeface="Garamond" panose="02020404030301010803" pitchFamily="18" charset="0"/>
              </a:rPr>
              <a:t>Eclaircissements</a:t>
            </a:r>
            <a:r>
              <a:rPr lang="en-US" sz="2000" dirty="0" smtClean="0">
                <a:latin typeface="Garamond" panose="02020404030301010803" pitchFamily="18" charset="0"/>
              </a:rPr>
              <a:t> sur le </a:t>
            </a:r>
            <a:r>
              <a:rPr lang="en-US" sz="2000" dirty="0" err="1" smtClean="0">
                <a:latin typeface="Garamond" panose="02020404030301010803" pitchFamily="18" charset="0"/>
              </a:rPr>
              <a:t>Traité</a:t>
            </a:r>
            <a:r>
              <a:rPr lang="en-US" sz="2000" dirty="0" smtClean="0">
                <a:latin typeface="Garamond" panose="02020404030301010803" pitchFamily="18" charset="0"/>
              </a:rPr>
              <a:t> De </a:t>
            </a:r>
            <a:r>
              <a:rPr lang="en-US" sz="2000" dirty="0" err="1" smtClean="0">
                <a:latin typeface="Garamond" panose="02020404030301010803" pitchFamily="18" charset="0"/>
              </a:rPr>
              <a:t>numero</a:t>
            </a:r>
            <a:r>
              <a:rPr lang="en-US" sz="2000" dirty="0" smtClean="0">
                <a:latin typeface="Garamond" panose="02020404030301010803" pitchFamily="18" charset="0"/>
              </a:rPr>
              <a:t> </a:t>
            </a:r>
            <a:r>
              <a:rPr lang="en-US" sz="2000" dirty="0" err="1" smtClean="0">
                <a:latin typeface="Garamond" panose="02020404030301010803" pitchFamily="18" charset="0"/>
              </a:rPr>
              <a:t>L'Arénaire</a:t>
            </a:r>
            <a:r>
              <a:rPr lang="en-US" sz="2000" dirty="0" smtClean="0">
                <a:latin typeface="Garamond" panose="02020404030301010803" pitchFamily="18" charset="0"/>
              </a:rPr>
              <a:t> </a:t>
            </a:r>
            <a:r>
              <a:rPr lang="en-US" sz="2000" dirty="0" err="1" smtClean="0">
                <a:latin typeface="Garamond" panose="02020404030301010803" pitchFamily="18" charset="0"/>
              </a:rPr>
              <a:t>d’Archimèdes</a:t>
            </a:r>
            <a:r>
              <a:rPr lang="en-US" sz="2000" dirty="0" smtClean="0">
                <a:latin typeface="Garamond" panose="02020404030301010803" pitchFamily="18" charset="0"/>
              </a:rPr>
              <a:t> // CR XIV. 1842. 547-559.</a:t>
            </a:r>
          </a:p>
          <a:p>
            <a:r>
              <a:rPr lang="en-US" sz="2000" dirty="0" smtClean="0">
                <a:latin typeface="Garamond" panose="02020404030301010803" pitchFamily="18" charset="0"/>
              </a:rPr>
              <a:t>M. </a:t>
            </a:r>
            <a:r>
              <a:rPr lang="en-US" sz="2000" dirty="0" err="1" smtClean="0">
                <a:latin typeface="Garamond" panose="02020404030301010803" pitchFamily="18" charset="0"/>
              </a:rPr>
              <a:t>Chasles</a:t>
            </a:r>
            <a:r>
              <a:rPr lang="en-US" sz="2000" dirty="0" smtClean="0">
                <a:latin typeface="Garamond" panose="02020404030301010803" pitchFamily="18" charset="0"/>
              </a:rPr>
              <a:t>. </a:t>
            </a:r>
            <a:r>
              <a:rPr lang="en-US" sz="2000" dirty="0" err="1" smtClean="0">
                <a:latin typeface="Garamond" panose="02020404030301010803" pitchFamily="18" charset="0"/>
              </a:rPr>
              <a:t>Traité</a:t>
            </a:r>
            <a:r>
              <a:rPr lang="en-US" sz="2000" dirty="0" smtClean="0">
                <a:latin typeface="Garamond" panose="02020404030301010803" pitchFamily="18" charset="0"/>
              </a:rPr>
              <a:t> de sections </a:t>
            </a:r>
            <a:r>
              <a:rPr lang="en-US" sz="2000" dirty="0" err="1" smtClean="0">
                <a:latin typeface="Garamond" panose="02020404030301010803" pitchFamily="18" charset="0"/>
              </a:rPr>
              <a:t>coniques</a:t>
            </a:r>
            <a:r>
              <a:rPr lang="en-US" sz="2000" dirty="0" smtClean="0">
                <a:latin typeface="Garamond" panose="02020404030301010803" pitchFamily="18" charset="0"/>
              </a:rPr>
              <a:t> I. Paris. 1865. (J.D. </a:t>
            </a:r>
            <a:r>
              <a:rPr lang="en-US" sz="2000" dirty="0" err="1" smtClean="0">
                <a:latin typeface="Garamond" panose="02020404030301010803" pitchFamily="18" charset="0"/>
              </a:rPr>
              <a:t>Gergonne</a:t>
            </a:r>
            <a:r>
              <a:rPr lang="en-US" sz="2000" dirty="0" smtClean="0">
                <a:latin typeface="Garamond" panose="02020404030301010803" pitchFamily="18" charset="0"/>
              </a:rPr>
              <a:t>, H. G. </a:t>
            </a:r>
            <a:r>
              <a:rPr lang="en-US" sz="2000" dirty="0" err="1" smtClean="0">
                <a:latin typeface="Garamond" panose="02020404030301010803" pitchFamily="18" charset="0"/>
              </a:rPr>
              <a:t>Grassmann</a:t>
            </a:r>
            <a:r>
              <a:rPr lang="en-US" sz="2000" dirty="0" smtClean="0">
                <a:latin typeface="Garamond" panose="02020404030301010803" pitchFamily="18" charset="0"/>
              </a:rPr>
              <a:t>, </a:t>
            </a:r>
            <a:r>
              <a:rPr lang="en-US" sz="2000" dirty="0" err="1" smtClean="0">
                <a:latin typeface="Garamond" panose="02020404030301010803" pitchFamily="18" charset="0"/>
              </a:rPr>
              <a:t>J.Plücker</a:t>
            </a:r>
            <a:r>
              <a:rPr lang="en-US" sz="2000" dirty="0" smtClean="0">
                <a:latin typeface="Garamond" panose="02020404030301010803" pitchFamily="18" charset="0"/>
              </a:rPr>
              <a:t>)</a:t>
            </a:r>
          </a:p>
          <a:p>
            <a:r>
              <a:rPr lang="en-US" sz="2000" dirty="0" smtClean="0">
                <a:latin typeface="Garamond" panose="02020404030301010803" pitchFamily="18" charset="0"/>
              </a:rPr>
              <a:t>A. </a:t>
            </a:r>
            <a:r>
              <a:rPr lang="en-US" sz="2000" dirty="0" err="1" smtClean="0">
                <a:latin typeface="Garamond" panose="02020404030301010803" pitchFamily="18" charset="0"/>
              </a:rPr>
              <a:t>Chassang</a:t>
            </a:r>
            <a:r>
              <a:rPr lang="en-US" sz="2000" dirty="0" smtClean="0">
                <a:latin typeface="Garamond" panose="02020404030301010803" pitchFamily="18" charset="0"/>
              </a:rPr>
              <a:t>. Histoire Du Roman Et De </a:t>
            </a:r>
            <a:r>
              <a:rPr lang="en-US" sz="2000" dirty="0" err="1" smtClean="0">
                <a:latin typeface="Garamond" panose="02020404030301010803" pitchFamily="18" charset="0"/>
              </a:rPr>
              <a:t>Ses</a:t>
            </a:r>
            <a:r>
              <a:rPr lang="en-US" sz="2000" dirty="0" smtClean="0">
                <a:latin typeface="Garamond" panose="02020404030301010803" pitchFamily="18" charset="0"/>
              </a:rPr>
              <a:t> Rapports Avec </a:t>
            </a:r>
            <a:r>
              <a:rPr lang="en-US" sz="2000" dirty="0" err="1" smtClean="0">
                <a:latin typeface="Garamond" panose="02020404030301010803" pitchFamily="18" charset="0"/>
              </a:rPr>
              <a:t>L'histoire</a:t>
            </a:r>
            <a:r>
              <a:rPr lang="en-US" sz="2000" dirty="0" smtClean="0">
                <a:latin typeface="Garamond" panose="02020404030301010803" pitchFamily="18" charset="0"/>
              </a:rPr>
              <a:t> </a:t>
            </a:r>
            <a:r>
              <a:rPr lang="en-US" sz="2000" dirty="0" err="1" smtClean="0">
                <a:latin typeface="Garamond" panose="02020404030301010803" pitchFamily="18" charset="0"/>
              </a:rPr>
              <a:t>Dans</a:t>
            </a:r>
            <a:r>
              <a:rPr lang="en-US" sz="2000" dirty="0" smtClean="0">
                <a:latin typeface="Garamond" panose="02020404030301010803" pitchFamily="18" charset="0"/>
              </a:rPr>
              <a:t> </a:t>
            </a:r>
            <a:r>
              <a:rPr lang="en-US" sz="2000" dirty="0" err="1" smtClean="0">
                <a:latin typeface="Garamond" panose="02020404030301010803" pitchFamily="18" charset="0"/>
              </a:rPr>
              <a:t>L'antiquité</a:t>
            </a:r>
            <a:r>
              <a:rPr lang="en-US" sz="2000" dirty="0" smtClean="0">
                <a:latin typeface="Garamond" panose="02020404030301010803" pitchFamily="18" charset="0"/>
              </a:rPr>
              <a:t> </a:t>
            </a:r>
            <a:r>
              <a:rPr lang="en-US" sz="2000" dirty="0" err="1" smtClean="0">
                <a:latin typeface="Garamond" panose="02020404030301010803" pitchFamily="18" charset="0"/>
              </a:rPr>
              <a:t>Grecque</a:t>
            </a:r>
            <a:r>
              <a:rPr lang="en-US" sz="2000" dirty="0" smtClean="0">
                <a:latin typeface="Garamond" panose="02020404030301010803" pitchFamily="18" charset="0"/>
              </a:rPr>
              <a:t> Et </a:t>
            </a:r>
            <a:r>
              <a:rPr lang="en-US" sz="2000" dirty="0" err="1" smtClean="0">
                <a:latin typeface="Garamond" panose="02020404030301010803" pitchFamily="18" charset="0"/>
              </a:rPr>
              <a:t>Latine</a:t>
            </a:r>
            <a:r>
              <a:rPr lang="en-US" sz="2000" dirty="0" smtClean="0">
                <a:latin typeface="Garamond" panose="02020404030301010803" pitchFamily="18" charset="0"/>
              </a:rPr>
              <a:t>. Paris. 1862.</a:t>
            </a:r>
          </a:p>
          <a:p>
            <a:r>
              <a:rPr lang="en-US" sz="2000" dirty="0" smtClean="0">
                <a:latin typeface="Garamond" panose="02020404030301010803" pitchFamily="18" charset="0"/>
              </a:rPr>
              <a:t>L. </a:t>
            </a:r>
            <a:r>
              <a:rPr lang="en-US" sz="2000" dirty="0" err="1" smtClean="0">
                <a:latin typeface="Garamond" panose="02020404030301010803" pitchFamily="18" charset="0"/>
              </a:rPr>
              <a:t>Choulant</a:t>
            </a:r>
            <a:r>
              <a:rPr lang="en-US" sz="2000" dirty="0" smtClean="0">
                <a:latin typeface="Garamond" panose="02020404030301010803" pitchFamily="18" charset="0"/>
              </a:rPr>
              <a:t>. Bibliotheca medico-</a:t>
            </a:r>
            <a:r>
              <a:rPr lang="en-US" sz="2000" dirty="0" err="1" smtClean="0">
                <a:latin typeface="Garamond" panose="02020404030301010803" pitchFamily="18" charset="0"/>
              </a:rPr>
              <a:t>historica</a:t>
            </a:r>
            <a:r>
              <a:rPr lang="en-US" sz="2000" dirty="0" smtClean="0">
                <a:latin typeface="Garamond" panose="02020404030301010803" pitchFamily="18" charset="0"/>
              </a:rPr>
              <a:t> </a:t>
            </a:r>
            <a:r>
              <a:rPr lang="en-US" sz="2000" dirty="0" err="1" smtClean="0">
                <a:latin typeface="Garamond" panose="02020404030301010803" pitchFamily="18" charset="0"/>
              </a:rPr>
              <a:t>sive</a:t>
            </a:r>
            <a:r>
              <a:rPr lang="en-US" sz="2000" dirty="0" smtClean="0">
                <a:latin typeface="Garamond" panose="02020404030301010803" pitchFamily="18" charset="0"/>
              </a:rPr>
              <a:t> </a:t>
            </a:r>
            <a:r>
              <a:rPr lang="en-US" sz="2000" dirty="0" err="1" smtClean="0">
                <a:latin typeface="Garamond" panose="02020404030301010803" pitchFamily="18" charset="0"/>
              </a:rPr>
              <a:t>Catalogus</a:t>
            </a:r>
            <a:r>
              <a:rPr lang="en-US" sz="2000" dirty="0" smtClean="0">
                <a:latin typeface="Garamond" panose="02020404030301010803" pitchFamily="18" charset="0"/>
              </a:rPr>
              <a:t> </a:t>
            </a:r>
            <a:r>
              <a:rPr lang="en-US" sz="2000" dirty="0" err="1" smtClean="0">
                <a:latin typeface="Garamond" panose="02020404030301010803" pitchFamily="18" charset="0"/>
              </a:rPr>
              <a:t>librorum</a:t>
            </a:r>
            <a:r>
              <a:rPr lang="en-US" sz="2000" dirty="0" smtClean="0">
                <a:latin typeface="Garamond" panose="02020404030301010803" pitchFamily="18" charset="0"/>
              </a:rPr>
              <a:t> </a:t>
            </a:r>
            <a:r>
              <a:rPr lang="en-US" sz="2000" dirty="0" err="1" smtClean="0">
                <a:latin typeface="Garamond" panose="02020404030301010803" pitchFamily="18" charset="0"/>
              </a:rPr>
              <a:t>historicorum</a:t>
            </a:r>
            <a:r>
              <a:rPr lang="en-US" sz="2000" dirty="0" smtClean="0">
                <a:latin typeface="Garamond" panose="02020404030301010803" pitchFamily="18" charset="0"/>
              </a:rPr>
              <a:t> de re </a:t>
            </a:r>
            <a:r>
              <a:rPr lang="en-US" sz="2000" dirty="0" err="1" smtClean="0">
                <a:latin typeface="Garamond" panose="02020404030301010803" pitchFamily="18" charset="0"/>
              </a:rPr>
              <a:t>medica</a:t>
            </a:r>
            <a:r>
              <a:rPr lang="en-US" sz="2000" dirty="0" smtClean="0">
                <a:latin typeface="Garamond" panose="02020404030301010803" pitchFamily="18" charset="0"/>
              </a:rPr>
              <a:t> et </a:t>
            </a:r>
            <a:r>
              <a:rPr lang="en-US" sz="2000" dirty="0" err="1" smtClean="0">
                <a:latin typeface="Garamond" panose="02020404030301010803" pitchFamily="18" charset="0"/>
              </a:rPr>
              <a:t>scientia</a:t>
            </a:r>
            <a:r>
              <a:rPr lang="en-US" sz="2000" dirty="0" smtClean="0">
                <a:latin typeface="Garamond" panose="02020404030301010803" pitchFamily="18" charset="0"/>
              </a:rPr>
              <a:t> </a:t>
            </a:r>
            <a:r>
              <a:rPr lang="en-US" sz="2000" dirty="0" err="1" smtClean="0">
                <a:latin typeface="Garamond" panose="02020404030301010803" pitchFamily="18" charset="0"/>
              </a:rPr>
              <a:t>naturali</a:t>
            </a:r>
            <a:r>
              <a:rPr lang="en-US" sz="2000" dirty="0" smtClean="0">
                <a:latin typeface="Garamond" panose="02020404030301010803" pitchFamily="18" charset="0"/>
              </a:rPr>
              <a:t> </a:t>
            </a:r>
            <a:r>
              <a:rPr lang="en-US" sz="2000" dirty="0" err="1" smtClean="0">
                <a:latin typeface="Garamond" panose="02020404030301010803" pitchFamily="18" charset="0"/>
              </a:rPr>
              <a:t>systematicus</a:t>
            </a:r>
            <a:r>
              <a:rPr lang="en-US" sz="2000" dirty="0" smtClean="0">
                <a:latin typeface="Garamond" panose="02020404030301010803" pitchFamily="18" charset="0"/>
              </a:rPr>
              <a:t>. Leipzig 1842.</a:t>
            </a:r>
          </a:p>
          <a:p>
            <a:r>
              <a:rPr lang="en-US" sz="2000" dirty="0" smtClean="0">
                <a:latin typeface="Garamond" panose="02020404030301010803" pitchFamily="18" charset="0"/>
              </a:rPr>
              <a:t>D. Le </a:t>
            </a:r>
            <a:r>
              <a:rPr lang="en-US" sz="2000" dirty="0" err="1" smtClean="0">
                <a:latin typeface="Garamond" panose="02020404030301010803" pitchFamily="18" charset="0"/>
              </a:rPr>
              <a:t>Clerc</a:t>
            </a:r>
            <a:r>
              <a:rPr lang="en-US" sz="2000" dirty="0" smtClean="0">
                <a:latin typeface="Garamond" panose="02020404030301010803" pitchFamily="18" charset="0"/>
              </a:rPr>
              <a:t>. Histoire de la </a:t>
            </a:r>
            <a:r>
              <a:rPr lang="en-US" sz="2000" dirty="0" err="1" smtClean="0">
                <a:latin typeface="Garamond" panose="02020404030301010803" pitchFamily="18" charset="0"/>
              </a:rPr>
              <a:t>medecine</a:t>
            </a:r>
            <a:r>
              <a:rPr lang="en-US" sz="2000" dirty="0" smtClean="0">
                <a:latin typeface="Garamond" panose="02020404030301010803" pitchFamily="18" charset="0"/>
              </a:rPr>
              <a:t>. Amsterdam.1702. (</a:t>
            </a:r>
            <a:r>
              <a:rPr lang="en-US" sz="2000" dirty="0" err="1" smtClean="0">
                <a:latin typeface="Garamond" panose="02020404030301010803" pitchFamily="18" charset="0"/>
              </a:rPr>
              <a:t>Tertullianus</a:t>
            </a:r>
            <a:r>
              <a:rPr lang="en-US" sz="2000" dirty="0" smtClean="0">
                <a:latin typeface="Garamond" panose="02020404030301010803" pitchFamily="18" charset="0"/>
              </a:rPr>
              <a:t>, </a:t>
            </a:r>
            <a:r>
              <a:rPr lang="en-US" sz="2000" dirty="0" err="1" smtClean="0">
                <a:latin typeface="Garamond" panose="02020404030301010803" pitchFamily="18" charset="0"/>
              </a:rPr>
              <a:t>Galenus</a:t>
            </a:r>
            <a:r>
              <a:rPr lang="en-US" sz="2000" dirty="0" smtClean="0">
                <a:latin typeface="Garamond" panose="02020404030301010803" pitchFamily="18" charset="0"/>
              </a:rPr>
              <a:t>).</a:t>
            </a:r>
          </a:p>
          <a:p>
            <a:r>
              <a:rPr lang="en-US" sz="2000" dirty="0" smtClean="0">
                <a:latin typeface="Garamond" panose="02020404030301010803" pitchFamily="18" charset="0"/>
              </a:rPr>
              <a:t>A. </a:t>
            </a:r>
            <a:r>
              <a:rPr lang="en-US" sz="2000" dirty="0" err="1" smtClean="0">
                <a:latin typeface="Garamond" panose="02020404030301010803" pitchFamily="18" charset="0"/>
              </a:rPr>
              <a:t>Cocchi</a:t>
            </a:r>
            <a:r>
              <a:rPr lang="en-US" sz="2000" dirty="0" smtClean="0">
                <a:latin typeface="Garamond" panose="02020404030301010803" pitchFamily="18" charset="0"/>
              </a:rPr>
              <a:t>. </a:t>
            </a:r>
            <a:r>
              <a:rPr lang="en-US" sz="2000" dirty="0" err="1" smtClean="0">
                <a:latin typeface="Garamond" panose="02020404030301010803" pitchFamily="18" charset="0"/>
              </a:rPr>
              <a:t>Discorso</a:t>
            </a:r>
            <a:r>
              <a:rPr lang="en-US" sz="2000" dirty="0" smtClean="0">
                <a:latin typeface="Garamond" panose="02020404030301010803" pitchFamily="18" charset="0"/>
              </a:rPr>
              <a:t> </a:t>
            </a:r>
            <a:r>
              <a:rPr lang="en-US" sz="2000" dirty="0" err="1" smtClean="0">
                <a:latin typeface="Garamond" panose="02020404030301010803" pitchFamily="18" charset="0"/>
              </a:rPr>
              <a:t>intorno</a:t>
            </a:r>
            <a:r>
              <a:rPr lang="en-US" sz="2000" dirty="0" smtClean="0">
                <a:latin typeface="Garamond" panose="02020404030301010803" pitchFamily="18" charset="0"/>
              </a:rPr>
              <a:t> </a:t>
            </a:r>
            <a:r>
              <a:rPr lang="en-US" sz="2000" dirty="0" err="1" smtClean="0">
                <a:latin typeface="Garamond" panose="02020404030301010803" pitchFamily="18" charset="0"/>
              </a:rPr>
              <a:t>l'anatomia</a:t>
            </a:r>
            <a:r>
              <a:rPr lang="en-US" sz="2000" dirty="0" smtClean="0">
                <a:latin typeface="Garamond" panose="02020404030301010803" pitchFamily="18" charset="0"/>
              </a:rPr>
              <a:t>. Milano.1824.</a:t>
            </a:r>
          </a:p>
          <a:p>
            <a:r>
              <a:rPr lang="en-US" sz="2000" dirty="0" err="1" smtClean="0">
                <a:latin typeface="Garamond" panose="02020404030301010803" pitchFamily="18" charset="0"/>
              </a:rPr>
              <a:t>F.Commandino</a:t>
            </a:r>
            <a:r>
              <a:rPr lang="en-US" sz="2000" dirty="0" smtClean="0">
                <a:latin typeface="Garamond" panose="02020404030301010803" pitchFamily="18" charset="0"/>
              </a:rPr>
              <a:t>. </a:t>
            </a:r>
            <a:r>
              <a:rPr lang="en-US" sz="2000" dirty="0" err="1" smtClean="0">
                <a:latin typeface="Garamond" panose="02020404030301010803" pitchFamily="18" charset="0"/>
              </a:rPr>
              <a:t>Archimedis</a:t>
            </a:r>
            <a:r>
              <a:rPr lang="en-US" sz="2000" dirty="0" smtClean="0">
                <a:latin typeface="Garamond" panose="02020404030301010803" pitchFamily="18" charset="0"/>
              </a:rPr>
              <a:t> De </a:t>
            </a:r>
            <a:r>
              <a:rPr lang="en-US" sz="2000" dirty="0" err="1" smtClean="0">
                <a:latin typeface="Garamond" panose="02020404030301010803" pitchFamily="18" charset="0"/>
              </a:rPr>
              <a:t>iis</a:t>
            </a:r>
            <a:r>
              <a:rPr lang="en-US" sz="2000" dirty="0" smtClean="0">
                <a:latin typeface="Garamond" panose="02020404030301010803" pitchFamily="18" charset="0"/>
              </a:rPr>
              <a:t> quae </a:t>
            </a:r>
            <a:r>
              <a:rPr lang="en-US" sz="2000" dirty="0" err="1" smtClean="0">
                <a:latin typeface="Garamond" panose="02020404030301010803" pitchFamily="18" charset="0"/>
              </a:rPr>
              <a:t>vehuntur</a:t>
            </a:r>
            <a:r>
              <a:rPr lang="en-US" sz="2000" dirty="0" smtClean="0">
                <a:latin typeface="Garamond" panose="02020404030301010803" pitchFamily="18" charset="0"/>
              </a:rPr>
              <a:t> in aqua. Bologna. 1565.</a:t>
            </a:r>
          </a:p>
          <a:p>
            <a:r>
              <a:rPr lang="en-US" sz="2000" dirty="0" err="1" smtClean="0">
                <a:latin typeface="Garamond" panose="02020404030301010803" pitchFamily="18" charset="0"/>
              </a:rPr>
              <a:t>G.Fr</a:t>
            </a:r>
            <a:r>
              <a:rPr lang="en-US" sz="2000" dirty="0" smtClean="0">
                <a:latin typeface="Garamond" panose="02020404030301010803" pitchFamily="18" charset="0"/>
              </a:rPr>
              <a:t>. </a:t>
            </a:r>
            <a:r>
              <a:rPr lang="en-US" sz="2000" dirty="0" err="1" smtClean="0">
                <a:latin typeface="Garamond" panose="02020404030301010803" pitchFamily="18" charset="0"/>
              </a:rPr>
              <a:t>Creuzer</a:t>
            </a:r>
            <a:r>
              <a:rPr lang="en-US" sz="2000" dirty="0" smtClean="0">
                <a:latin typeface="Garamond" panose="02020404030301010803" pitchFamily="18" charset="0"/>
              </a:rPr>
              <a:t>. </a:t>
            </a:r>
            <a:r>
              <a:rPr lang="en-US" sz="2000" dirty="0" err="1" smtClean="0">
                <a:latin typeface="Garamond" panose="02020404030301010803" pitchFamily="18" charset="0"/>
              </a:rPr>
              <a:t>Symbolik</a:t>
            </a:r>
            <a:r>
              <a:rPr lang="en-US" sz="2000" dirty="0" smtClean="0">
                <a:latin typeface="Garamond" panose="02020404030301010803" pitchFamily="18" charset="0"/>
              </a:rPr>
              <a:t> und </a:t>
            </a:r>
            <a:r>
              <a:rPr lang="en-US" sz="2000" dirty="0" err="1" smtClean="0">
                <a:latin typeface="Garamond" panose="02020404030301010803" pitchFamily="18" charset="0"/>
              </a:rPr>
              <a:t>Mythologie</a:t>
            </a:r>
            <a:r>
              <a:rPr lang="en-US" sz="2000" dirty="0" smtClean="0">
                <a:latin typeface="Garamond" panose="02020404030301010803" pitchFamily="18" charset="0"/>
              </a:rPr>
              <a:t> der </a:t>
            </a:r>
            <a:r>
              <a:rPr lang="en-US" sz="2000" dirty="0" err="1" smtClean="0">
                <a:latin typeface="Garamond" panose="02020404030301010803" pitchFamily="18" charset="0"/>
              </a:rPr>
              <a:t>alten</a:t>
            </a:r>
            <a:r>
              <a:rPr lang="en-US" sz="2000" dirty="0" smtClean="0">
                <a:latin typeface="Garamond" panose="02020404030301010803" pitchFamily="18" charset="0"/>
              </a:rPr>
              <a:t> </a:t>
            </a:r>
            <a:r>
              <a:rPr lang="en-US" sz="2000" dirty="0" err="1" smtClean="0">
                <a:latin typeface="Garamond" panose="02020404030301010803" pitchFamily="18" charset="0"/>
              </a:rPr>
              <a:t>Völker</a:t>
            </a:r>
            <a:r>
              <a:rPr lang="en-US" sz="2000" dirty="0" smtClean="0">
                <a:latin typeface="Garamond" panose="02020404030301010803" pitchFamily="18" charset="0"/>
              </a:rPr>
              <a:t>, </a:t>
            </a:r>
            <a:r>
              <a:rPr lang="en-US" sz="2000" dirty="0" err="1" smtClean="0">
                <a:latin typeface="Garamond" panose="02020404030301010803" pitchFamily="18" charset="0"/>
              </a:rPr>
              <a:t>besonders</a:t>
            </a:r>
            <a:r>
              <a:rPr lang="en-US" sz="2000" dirty="0" smtClean="0">
                <a:latin typeface="Garamond" panose="02020404030301010803" pitchFamily="18" charset="0"/>
              </a:rPr>
              <a:t> der </a:t>
            </a:r>
            <a:r>
              <a:rPr lang="en-US" sz="2000" dirty="0" err="1" smtClean="0">
                <a:latin typeface="Garamond" panose="02020404030301010803" pitchFamily="18" charset="0"/>
              </a:rPr>
              <a:t>Griechen</a:t>
            </a:r>
            <a:r>
              <a:rPr lang="en-US" sz="2000" dirty="0" smtClean="0">
                <a:latin typeface="Garamond" panose="02020404030301010803" pitchFamily="18" charset="0"/>
              </a:rPr>
              <a:t>: in </a:t>
            </a:r>
            <a:r>
              <a:rPr lang="en-US" sz="2000" dirty="0" err="1" smtClean="0">
                <a:latin typeface="Garamond" panose="02020404030301010803" pitchFamily="18" charset="0"/>
              </a:rPr>
              <a:t>Vorträgen</a:t>
            </a:r>
            <a:r>
              <a:rPr lang="en-US" sz="2000" dirty="0" smtClean="0">
                <a:latin typeface="Garamond" panose="02020404030301010803" pitchFamily="18" charset="0"/>
              </a:rPr>
              <a:t> und </a:t>
            </a:r>
            <a:r>
              <a:rPr lang="en-US" sz="2000" dirty="0" err="1" smtClean="0">
                <a:latin typeface="Garamond" panose="02020404030301010803" pitchFamily="18" charset="0"/>
              </a:rPr>
              <a:t>Entwürfen</a:t>
            </a:r>
            <a:r>
              <a:rPr lang="en-US" sz="2000" dirty="0" smtClean="0">
                <a:latin typeface="Garamond" panose="02020404030301010803" pitchFamily="18" charset="0"/>
              </a:rPr>
              <a:t>. Leipzig, Darmstadt.1810.</a:t>
            </a:r>
          </a:p>
          <a:p>
            <a:r>
              <a:rPr lang="en-US" sz="2000" dirty="0" smtClean="0">
                <a:latin typeface="Garamond" panose="02020404030301010803" pitchFamily="18" charset="0"/>
              </a:rPr>
              <a:t>E. </a:t>
            </a:r>
            <a:r>
              <a:rPr lang="en-US" sz="2000" dirty="0" err="1" smtClean="0">
                <a:latin typeface="Garamond" panose="02020404030301010803" pitchFamily="18" charset="0"/>
              </a:rPr>
              <a:t>Curtius</a:t>
            </a:r>
            <a:r>
              <a:rPr lang="en-US" sz="2000" dirty="0" smtClean="0">
                <a:latin typeface="Garamond" panose="02020404030301010803" pitchFamily="18" charset="0"/>
              </a:rPr>
              <a:t>. </a:t>
            </a:r>
            <a:r>
              <a:rPr lang="en-US" sz="2000" dirty="0" err="1" smtClean="0">
                <a:latin typeface="Garamond" panose="02020404030301010803" pitchFamily="18" charset="0"/>
              </a:rPr>
              <a:t>Griechische</a:t>
            </a:r>
            <a:r>
              <a:rPr lang="en-US" sz="2000" dirty="0" smtClean="0">
                <a:latin typeface="Garamond" panose="02020404030301010803" pitchFamily="18" charset="0"/>
              </a:rPr>
              <a:t> Geschichte. V. 1-3. Berlin. 1857-1861.</a:t>
            </a:r>
          </a:p>
          <a:p>
            <a:r>
              <a:rPr lang="en-US" sz="2000" dirty="0" smtClean="0">
                <a:latin typeface="Garamond" panose="02020404030301010803" pitchFamily="18" charset="0"/>
              </a:rPr>
              <a:t>J. L. N. F. Cuvier, </a:t>
            </a:r>
            <a:r>
              <a:rPr lang="en-US" sz="2000" dirty="0" err="1" smtClean="0">
                <a:latin typeface="Garamond" panose="02020404030301010803" pitchFamily="18" charset="0"/>
              </a:rPr>
              <a:t>Magdeleine</a:t>
            </a:r>
            <a:r>
              <a:rPr lang="en-US" sz="2000" dirty="0" smtClean="0">
                <a:latin typeface="Garamond" panose="02020404030301010803" pitchFamily="18" charset="0"/>
              </a:rPr>
              <a:t> de Saint-</a:t>
            </a:r>
            <a:r>
              <a:rPr lang="en-US" sz="2000" dirty="0" err="1" smtClean="0">
                <a:latin typeface="Garamond" panose="02020404030301010803" pitchFamily="18" charset="0"/>
              </a:rPr>
              <a:t>Agy</a:t>
            </a:r>
            <a:r>
              <a:rPr lang="en-US" sz="2000" dirty="0" smtClean="0">
                <a:latin typeface="Garamond" panose="02020404030301010803" pitchFamily="18" charset="0"/>
              </a:rPr>
              <a:t>.  Histoire des sciences </a:t>
            </a:r>
            <a:r>
              <a:rPr lang="en-US" sz="2000" dirty="0" err="1" smtClean="0">
                <a:latin typeface="Garamond" panose="02020404030301010803" pitchFamily="18" charset="0"/>
              </a:rPr>
              <a:t>naturelles</a:t>
            </a:r>
            <a:r>
              <a:rPr lang="en-US" sz="2000" dirty="0" smtClean="0">
                <a:latin typeface="Garamond" panose="02020404030301010803" pitchFamily="18" charset="0"/>
              </a:rPr>
              <a:t> </a:t>
            </a:r>
            <a:r>
              <a:rPr lang="en-US" sz="2000" dirty="0" err="1" smtClean="0">
                <a:latin typeface="Garamond" panose="02020404030301010803" pitchFamily="18" charset="0"/>
              </a:rPr>
              <a:t>depuis</a:t>
            </a:r>
            <a:r>
              <a:rPr lang="en-US" sz="2000" dirty="0" smtClean="0">
                <a:latin typeface="Garamond" panose="02020404030301010803" pitchFamily="18" charset="0"/>
              </a:rPr>
              <a:t> </a:t>
            </a:r>
            <a:r>
              <a:rPr lang="en-US" sz="2000" dirty="0" err="1" smtClean="0">
                <a:latin typeface="Garamond" panose="02020404030301010803" pitchFamily="18" charset="0"/>
              </a:rPr>
              <a:t>leur</a:t>
            </a:r>
            <a:r>
              <a:rPr lang="en-US" sz="2000" dirty="0" smtClean="0">
                <a:latin typeface="Garamond" panose="02020404030301010803" pitchFamily="18" charset="0"/>
              </a:rPr>
              <a:t> </a:t>
            </a:r>
            <a:r>
              <a:rPr lang="en-US" sz="2000" dirty="0" err="1" smtClean="0">
                <a:latin typeface="Garamond" panose="02020404030301010803" pitchFamily="18" charset="0"/>
              </a:rPr>
              <a:t>origine</a:t>
            </a:r>
            <a:r>
              <a:rPr lang="en-US" sz="2000" dirty="0" smtClean="0">
                <a:latin typeface="Garamond" panose="02020404030301010803" pitchFamily="18" charset="0"/>
              </a:rPr>
              <a:t> </a:t>
            </a:r>
            <a:r>
              <a:rPr lang="en-US" sz="2000" dirty="0" err="1" smtClean="0">
                <a:latin typeface="Garamond" panose="02020404030301010803" pitchFamily="18" charset="0"/>
              </a:rPr>
              <a:t>jusqu'à</a:t>
            </a:r>
            <a:r>
              <a:rPr lang="en-US" sz="2000" dirty="0" smtClean="0">
                <a:latin typeface="Garamond" panose="02020404030301010803" pitchFamily="18" charset="0"/>
              </a:rPr>
              <a:t> </a:t>
            </a:r>
            <a:r>
              <a:rPr lang="en-US" sz="2000" dirty="0" err="1" smtClean="0">
                <a:latin typeface="Garamond" panose="02020404030301010803" pitchFamily="18" charset="0"/>
              </a:rPr>
              <a:t>nos</a:t>
            </a:r>
            <a:r>
              <a:rPr lang="en-US" sz="2000" dirty="0" smtClean="0">
                <a:latin typeface="Garamond" panose="02020404030301010803" pitchFamily="18" charset="0"/>
              </a:rPr>
              <a:t> </a:t>
            </a:r>
            <a:r>
              <a:rPr lang="en-US" sz="2000" dirty="0" err="1" smtClean="0">
                <a:latin typeface="Garamond" panose="02020404030301010803" pitchFamily="18" charset="0"/>
              </a:rPr>
              <a:t>jours</a:t>
            </a:r>
            <a:r>
              <a:rPr lang="en-US" sz="2000" dirty="0" smtClean="0">
                <a:latin typeface="Garamond" panose="02020404030301010803" pitchFamily="18" charset="0"/>
              </a:rPr>
              <a:t>, chez </a:t>
            </a:r>
            <a:r>
              <a:rPr lang="en-US" sz="2000" dirty="0" err="1" smtClean="0">
                <a:latin typeface="Garamond" panose="02020404030301010803" pitchFamily="18" charset="0"/>
              </a:rPr>
              <a:t>tous</a:t>
            </a:r>
            <a:r>
              <a:rPr lang="en-US" sz="2000" dirty="0" smtClean="0">
                <a:latin typeface="Garamond" panose="02020404030301010803" pitchFamily="18" charset="0"/>
              </a:rPr>
              <a:t> les </a:t>
            </a:r>
            <a:r>
              <a:rPr lang="en-US" sz="2000" dirty="0" err="1" smtClean="0">
                <a:latin typeface="Garamond" panose="02020404030301010803" pitchFamily="18" charset="0"/>
              </a:rPr>
              <a:t>peuples</a:t>
            </a:r>
            <a:r>
              <a:rPr lang="en-US" sz="2000" dirty="0" smtClean="0">
                <a:latin typeface="Garamond" panose="02020404030301010803" pitchFamily="18" charset="0"/>
              </a:rPr>
              <a:t> </a:t>
            </a:r>
            <a:r>
              <a:rPr lang="en-US" sz="2000" dirty="0" err="1" smtClean="0">
                <a:latin typeface="Garamond" panose="02020404030301010803" pitchFamily="18" charset="0"/>
              </a:rPr>
              <a:t>connus</a:t>
            </a:r>
            <a:r>
              <a:rPr lang="en-US" sz="2000" dirty="0" smtClean="0">
                <a:latin typeface="Garamond" panose="02020404030301010803" pitchFamily="18" charset="0"/>
              </a:rPr>
              <a:t>, </a:t>
            </a:r>
            <a:r>
              <a:rPr lang="en-US" sz="2000" dirty="0" err="1" smtClean="0">
                <a:latin typeface="Garamond" panose="02020404030301010803" pitchFamily="18" charset="0"/>
              </a:rPr>
              <a:t>professée</a:t>
            </a:r>
            <a:r>
              <a:rPr lang="en-US" sz="2000" dirty="0" smtClean="0">
                <a:latin typeface="Garamond" panose="02020404030301010803" pitchFamily="18" charset="0"/>
              </a:rPr>
              <a:t> au </a:t>
            </a:r>
            <a:r>
              <a:rPr lang="en-US" sz="2000" dirty="0" err="1" smtClean="0">
                <a:latin typeface="Garamond" panose="02020404030301010803" pitchFamily="18" charset="0"/>
              </a:rPr>
              <a:t>Collège</a:t>
            </a:r>
            <a:r>
              <a:rPr lang="en-US" sz="2000" dirty="0" smtClean="0">
                <a:latin typeface="Garamond" panose="02020404030301010803" pitchFamily="18" charset="0"/>
              </a:rPr>
              <a:t> de France. 5 v. 1841-1845.</a:t>
            </a:r>
            <a:endParaRPr lang="en-US" sz="2000" dirty="0">
              <a:latin typeface="Garamond" panose="02020404030301010803" pitchFamily="18" charset="0"/>
            </a:endParaRPr>
          </a:p>
        </p:txBody>
      </p:sp>
    </p:spTree>
    <p:extLst>
      <p:ext uri="{BB962C8B-B14F-4D97-AF65-F5344CB8AC3E}">
        <p14:creationId xmlns:p14="http://schemas.microsoft.com/office/powerpoint/2010/main" val="40190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3567" y="210067"/>
            <a:ext cx="11948983" cy="6124754"/>
          </a:xfrm>
          <a:prstGeom prst="rect">
            <a:avLst/>
          </a:prstGeom>
        </p:spPr>
        <p:txBody>
          <a:bodyPr wrap="square">
            <a:spAutoFit/>
          </a:bodyPr>
          <a:lstStyle/>
          <a:p>
            <a:r>
              <a:rPr lang="en-US" sz="1600" dirty="0" smtClean="0">
                <a:latin typeface="Garamond" panose="02020404030301010803" pitchFamily="18" charset="0"/>
              </a:rPr>
              <a:t>J. Dard. </a:t>
            </a:r>
            <a:r>
              <a:rPr lang="en-US" sz="1600" dirty="0" err="1" smtClean="0">
                <a:latin typeface="Garamond" panose="02020404030301010803" pitchFamily="18" charset="0"/>
              </a:rPr>
              <a:t>Dictionnaire</a:t>
            </a:r>
            <a:r>
              <a:rPr lang="en-US" sz="1600" dirty="0" smtClean="0">
                <a:latin typeface="Garamond" panose="02020404030301010803" pitchFamily="18" charset="0"/>
              </a:rPr>
              <a:t> </a:t>
            </a:r>
            <a:r>
              <a:rPr lang="en-US" sz="1600" dirty="0" err="1" smtClean="0">
                <a:latin typeface="Garamond" panose="02020404030301010803" pitchFamily="18" charset="0"/>
              </a:rPr>
              <a:t>français-wolof</a:t>
            </a:r>
            <a:r>
              <a:rPr lang="en-US" sz="1600" dirty="0" smtClean="0">
                <a:latin typeface="Garamond" panose="02020404030301010803" pitchFamily="18" charset="0"/>
              </a:rPr>
              <a:t> et </a:t>
            </a:r>
            <a:r>
              <a:rPr lang="en-US" sz="1600" dirty="0" err="1" smtClean="0">
                <a:latin typeface="Garamond" panose="02020404030301010803" pitchFamily="18" charset="0"/>
              </a:rPr>
              <a:t>français-bambara</a:t>
            </a:r>
            <a:r>
              <a:rPr lang="en-US" sz="1600" dirty="0" smtClean="0">
                <a:latin typeface="Garamond" panose="02020404030301010803" pitchFamily="18" charset="0"/>
              </a:rPr>
              <a:t>, </a:t>
            </a:r>
            <a:r>
              <a:rPr lang="en-US" sz="1600" dirty="0" err="1" smtClean="0">
                <a:latin typeface="Garamond" panose="02020404030301010803" pitchFamily="18" charset="0"/>
              </a:rPr>
              <a:t>suivi</a:t>
            </a:r>
            <a:r>
              <a:rPr lang="en-US" sz="1600" dirty="0" smtClean="0">
                <a:latin typeface="Garamond" panose="02020404030301010803" pitchFamily="18" charset="0"/>
              </a:rPr>
              <a:t> du </a:t>
            </a:r>
            <a:r>
              <a:rPr lang="en-US" sz="1600" dirty="0" err="1" smtClean="0">
                <a:latin typeface="Garamond" panose="02020404030301010803" pitchFamily="18" charset="0"/>
              </a:rPr>
              <a:t>dictionnaire</a:t>
            </a:r>
            <a:r>
              <a:rPr lang="en-US" sz="1600" dirty="0" smtClean="0">
                <a:latin typeface="Garamond" panose="02020404030301010803" pitchFamily="18" charset="0"/>
              </a:rPr>
              <a:t> </a:t>
            </a:r>
            <a:r>
              <a:rPr lang="en-US" sz="1600" dirty="0" err="1" smtClean="0">
                <a:latin typeface="Garamond" panose="02020404030301010803" pitchFamily="18" charset="0"/>
              </a:rPr>
              <a:t>wolof-français</a:t>
            </a:r>
            <a:r>
              <a:rPr lang="en-US" sz="1600" dirty="0" smtClean="0">
                <a:latin typeface="Garamond" panose="02020404030301010803" pitchFamily="18" charset="0"/>
              </a:rPr>
              <a:t>. 1824.</a:t>
            </a:r>
          </a:p>
          <a:p>
            <a:r>
              <a:rPr lang="en-US" sz="1600" dirty="0" smtClean="0">
                <a:latin typeface="Garamond" panose="02020404030301010803" pitchFamily="18" charset="0"/>
              </a:rPr>
              <a:t>Ch. V. </a:t>
            </a:r>
            <a:r>
              <a:rPr lang="en-US" sz="1600" dirty="0" err="1" smtClean="0">
                <a:latin typeface="Garamond" panose="02020404030301010803" pitchFamily="18" charset="0"/>
              </a:rPr>
              <a:t>Daremberg</a:t>
            </a:r>
            <a:r>
              <a:rPr lang="en-US" sz="1600" dirty="0" smtClean="0">
                <a:latin typeface="Garamond" panose="02020404030301010803" pitchFamily="18" charset="0"/>
              </a:rPr>
              <a:t>. Exposition des </a:t>
            </a:r>
            <a:r>
              <a:rPr lang="en-US" sz="1600" dirty="0" err="1" smtClean="0">
                <a:latin typeface="Garamond" panose="02020404030301010803" pitchFamily="18" charset="0"/>
              </a:rPr>
              <a:t>connaissances</a:t>
            </a:r>
            <a:r>
              <a:rPr lang="en-US" sz="1600" dirty="0" smtClean="0">
                <a:latin typeface="Garamond" panose="02020404030301010803" pitchFamily="18" charset="0"/>
              </a:rPr>
              <a:t> de </a:t>
            </a:r>
            <a:r>
              <a:rPr lang="en-US" sz="1600" dirty="0" err="1" smtClean="0">
                <a:latin typeface="Garamond" panose="02020404030301010803" pitchFamily="18" charset="0"/>
              </a:rPr>
              <a:t>Galien</a:t>
            </a:r>
            <a:r>
              <a:rPr lang="en-US" sz="1600" dirty="0" smtClean="0">
                <a:latin typeface="Garamond" panose="02020404030301010803" pitchFamily="18" charset="0"/>
              </a:rPr>
              <a:t> sur </a:t>
            </a:r>
            <a:r>
              <a:rPr lang="en-US" sz="1600" dirty="0" err="1" smtClean="0">
                <a:latin typeface="Garamond" panose="02020404030301010803" pitchFamily="18" charset="0"/>
              </a:rPr>
              <a:t>l'anatomie</a:t>
            </a:r>
            <a:r>
              <a:rPr lang="en-US" sz="1600" dirty="0" smtClean="0">
                <a:latin typeface="Garamond" panose="02020404030301010803" pitchFamily="18" charset="0"/>
              </a:rPr>
              <a:t>, la </a:t>
            </a:r>
            <a:r>
              <a:rPr lang="en-US" sz="1600" dirty="0" err="1" smtClean="0">
                <a:latin typeface="Garamond" panose="02020404030301010803" pitchFamily="18" charset="0"/>
              </a:rPr>
              <a:t>physiologie</a:t>
            </a:r>
            <a:r>
              <a:rPr lang="en-US" sz="1600" dirty="0" smtClean="0">
                <a:latin typeface="Garamond" panose="02020404030301010803" pitchFamily="18" charset="0"/>
              </a:rPr>
              <a:t> et la </a:t>
            </a:r>
            <a:r>
              <a:rPr lang="en-US" sz="1600" dirty="0" err="1" smtClean="0">
                <a:latin typeface="Garamond" panose="02020404030301010803" pitchFamily="18" charset="0"/>
              </a:rPr>
              <a:t>pathologie</a:t>
            </a:r>
            <a:r>
              <a:rPr lang="en-US" sz="1600" dirty="0" smtClean="0">
                <a:latin typeface="Garamond" panose="02020404030301010803" pitchFamily="18" charset="0"/>
              </a:rPr>
              <a:t> du </a:t>
            </a:r>
            <a:r>
              <a:rPr lang="en-US" sz="1600" dirty="0" err="1" smtClean="0">
                <a:latin typeface="Garamond" panose="02020404030301010803" pitchFamily="18" charset="0"/>
              </a:rPr>
              <a:t>système</a:t>
            </a:r>
            <a:r>
              <a:rPr lang="en-US" sz="1600" dirty="0" smtClean="0">
                <a:latin typeface="Garamond" panose="02020404030301010803" pitchFamily="18" charset="0"/>
              </a:rPr>
              <a:t> </a:t>
            </a:r>
            <a:r>
              <a:rPr lang="en-US" sz="1600" dirty="0" err="1" smtClean="0">
                <a:latin typeface="Garamond" panose="02020404030301010803" pitchFamily="18" charset="0"/>
              </a:rPr>
              <a:t>nerveux</a:t>
            </a:r>
            <a:r>
              <a:rPr lang="en-US" sz="1600" dirty="0" smtClean="0">
                <a:latin typeface="Garamond" panose="02020404030301010803" pitchFamily="18" charset="0"/>
              </a:rPr>
              <a:t>. Paris. 1841.</a:t>
            </a:r>
          </a:p>
          <a:p>
            <a:r>
              <a:rPr lang="en-US" sz="1600" dirty="0" smtClean="0">
                <a:latin typeface="Garamond" panose="02020404030301010803" pitchFamily="18" charset="0"/>
              </a:rPr>
              <a:t>Ch. V. </a:t>
            </a:r>
            <a:r>
              <a:rPr lang="en-US" sz="1600" dirty="0" err="1" smtClean="0">
                <a:latin typeface="Garamond" panose="02020404030301010803" pitchFamily="18" charset="0"/>
              </a:rPr>
              <a:t>Daremberg</a:t>
            </a:r>
            <a:r>
              <a:rPr lang="en-US" sz="1600" dirty="0" smtClean="0">
                <a:latin typeface="Garamond" panose="02020404030301010803" pitchFamily="18" charset="0"/>
              </a:rPr>
              <a:t>. </a:t>
            </a:r>
            <a:r>
              <a:rPr lang="en-US" sz="1600" dirty="0" err="1" smtClean="0">
                <a:latin typeface="Garamond" panose="02020404030301010803" pitchFamily="18" charset="0"/>
              </a:rPr>
              <a:t>Hippocrate</a:t>
            </a:r>
            <a:r>
              <a:rPr lang="en-US" sz="1600" dirty="0" smtClean="0">
                <a:latin typeface="Garamond" panose="02020404030301010803" pitchFamily="18" charset="0"/>
              </a:rPr>
              <a:t>. Paris. 1843.</a:t>
            </a:r>
          </a:p>
          <a:p>
            <a:r>
              <a:rPr lang="en-US" sz="1600" dirty="0" smtClean="0">
                <a:latin typeface="Garamond" panose="02020404030301010803" pitchFamily="18" charset="0"/>
              </a:rPr>
              <a:t>Ch. V. </a:t>
            </a:r>
            <a:r>
              <a:rPr lang="en-US" sz="1600" dirty="0" err="1" smtClean="0">
                <a:latin typeface="Garamond" panose="02020404030301010803" pitchFamily="18" charset="0"/>
              </a:rPr>
              <a:t>Daremberg</a:t>
            </a:r>
            <a:r>
              <a:rPr lang="en-US" sz="1600" dirty="0" smtClean="0">
                <a:latin typeface="Garamond" panose="02020404030301010803" pitchFamily="18" charset="0"/>
              </a:rPr>
              <a:t>. Oeuvres </a:t>
            </a:r>
            <a:r>
              <a:rPr lang="en-US" sz="1600" dirty="0" err="1" smtClean="0">
                <a:latin typeface="Garamond" panose="02020404030301010803" pitchFamily="18" charset="0"/>
              </a:rPr>
              <a:t>médicales</a:t>
            </a:r>
            <a:r>
              <a:rPr lang="en-US" sz="1600" dirty="0" smtClean="0">
                <a:latin typeface="Garamond" panose="02020404030301010803" pitchFamily="18" charset="0"/>
              </a:rPr>
              <a:t> et </a:t>
            </a:r>
            <a:r>
              <a:rPr lang="en-US" sz="1600" dirty="0" err="1" smtClean="0">
                <a:latin typeface="Garamond" panose="02020404030301010803" pitchFamily="18" charset="0"/>
              </a:rPr>
              <a:t>philosophiques</a:t>
            </a:r>
            <a:r>
              <a:rPr lang="en-US" sz="1600" dirty="0" smtClean="0">
                <a:latin typeface="Garamond" panose="02020404030301010803" pitchFamily="18" charset="0"/>
              </a:rPr>
              <a:t> de </a:t>
            </a:r>
            <a:r>
              <a:rPr lang="en-US" sz="1600" dirty="0" err="1" smtClean="0">
                <a:latin typeface="Garamond" panose="02020404030301010803" pitchFamily="18" charset="0"/>
              </a:rPr>
              <a:t>Galien</a:t>
            </a:r>
            <a:r>
              <a:rPr lang="en-US" sz="1600" dirty="0" smtClean="0">
                <a:latin typeface="Garamond" panose="02020404030301010803" pitchFamily="18" charset="0"/>
              </a:rPr>
              <a:t>. Paris. 1854. </a:t>
            </a:r>
          </a:p>
          <a:p>
            <a:r>
              <a:rPr lang="en-US" sz="1600" dirty="0" smtClean="0">
                <a:latin typeface="Garamond" panose="02020404030301010803" pitchFamily="18" charset="0"/>
              </a:rPr>
              <a:t>Ch. V. </a:t>
            </a:r>
            <a:r>
              <a:rPr lang="en-US" sz="1600" dirty="0" err="1" smtClean="0">
                <a:latin typeface="Garamond" panose="02020404030301010803" pitchFamily="18" charset="0"/>
              </a:rPr>
              <a:t>Daremberg</a:t>
            </a:r>
            <a:r>
              <a:rPr lang="en-US" sz="1600" dirty="0" smtClean="0">
                <a:latin typeface="Garamond" panose="02020404030301010803" pitchFamily="18" charset="0"/>
              </a:rPr>
              <a:t>. De </a:t>
            </a:r>
            <a:r>
              <a:rPr lang="en-US" sz="1600" dirty="0" err="1" smtClean="0">
                <a:latin typeface="Garamond" panose="02020404030301010803" pitchFamily="18" charset="0"/>
              </a:rPr>
              <a:t>Galien</a:t>
            </a:r>
            <a:r>
              <a:rPr lang="en-US" sz="1600" dirty="0" smtClean="0">
                <a:latin typeface="Garamond" panose="02020404030301010803" pitchFamily="18" charset="0"/>
              </a:rPr>
              <a:t> et </a:t>
            </a:r>
            <a:r>
              <a:rPr lang="en-US" sz="1600" dirty="0" err="1" smtClean="0">
                <a:latin typeface="Garamond" panose="02020404030301010803" pitchFamily="18" charset="0"/>
              </a:rPr>
              <a:t>ses</a:t>
            </a:r>
            <a:r>
              <a:rPr lang="en-US" sz="1600" dirty="0" smtClean="0">
                <a:latin typeface="Garamond" panose="02020404030301010803" pitchFamily="18" charset="0"/>
              </a:rPr>
              <a:t> doctrines </a:t>
            </a:r>
            <a:r>
              <a:rPr lang="en-US" sz="1600" dirty="0" err="1" smtClean="0">
                <a:latin typeface="Garamond" panose="02020404030301010803" pitchFamily="18" charset="0"/>
              </a:rPr>
              <a:t>philosophiques</a:t>
            </a:r>
            <a:r>
              <a:rPr lang="en-US" sz="1600" dirty="0" smtClean="0">
                <a:latin typeface="Garamond" panose="02020404030301010803" pitchFamily="18" charset="0"/>
              </a:rPr>
              <a:t> // La </a:t>
            </a:r>
            <a:r>
              <a:rPr lang="en-US" sz="1600" dirty="0" err="1" smtClean="0">
                <a:latin typeface="Garamond" panose="02020404030301010803" pitchFamily="18" charset="0"/>
              </a:rPr>
              <a:t>médecine</a:t>
            </a:r>
            <a:r>
              <a:rPr lang="en-US" sz="1600" dirty="0" smtClean="0">
                <a:latin typeface="Garamond" panose="02020404030301010803" pitchFamily="18" charset="0"/>
              </a:rPr>
              <a:t>: histoire et doctrines. Paris. 1865.. – P. 59-98.</a:t>
            </a:r>
          </a:p>
          <a:p>
            <a:r>
              <a:rPr lang="en-US" sz="1600" dirty="0" smtClean="0">
                <a:latin typeface="Garamond" panose="02020404030301010803" pitchFamily="18" charset="0"/>
              </a:rPr>
              <a:t>J.-B. </a:t>
            </a:r>
            <a:r>
              <a:rPr lang="en-US" sz="1600" dirty="0" err="1" smtClean="0">
                <a:latin typeface="Garamond" panose="02020404030301010803" pitchFamily="18" charset="0"/>
              </a:rPr>
              <a:t>Delambre</a:t>
            </a:r>
            <a:r>
              <a:rPr lang="en-US" sz="1600" dirty="0" smtClean="0">
                <a:latin typeface="Garamond" panose="02020404030301010803" pitchFamily="18" charset="0"/>
              </a:rPr>
              <a:t>. Histoire de </a:t>
            </a:r>
            <a:r>
              <a:rPr lang="en-US" sz="1600" dirty="0" err="1" smtClean="0">
                <a:latin typeface="Garamond" panose="02020404030301010803" pitchFamily="18" charset="0"/>
              </a:rPr>
              <a:t>l'astronomie</a:t>
            </a:r>
            <a:r>
              <a:rPr lang="en-US" sz="1600" dirty="0" smtClean="0">
                <a:latin typeface="Garamond" panose="02020404030301010803" pitchFamily="18" charset="0"/>
              </a:rPr>
              <a:t> </a:t>
            </a:r>
            <a:r>
              <a:rPr lang="en-US" sz="1600" dirty="0" err="1" smtClean="0">
                <a:latin typeface="Garamond" panose="02020404030301010803" pitchFamily="18" charset="0"/>
              </a:rPr>
              <a:t>ancienne</a:t>
            </a:r>
            <a:r>
              <a:rPr lang="en-US" sz="1600" dirty="0" smtClean="0">
                <a:latin typeface="Garamond" panose="02020404030301010803" pitchFamily="18" charset="0"/>
              </a:rPr>
              <a:t>. Paris. 1817.</a:t>
            </a:r>
          </a:p>
          <a:p>
            <a:r>
              <a:rPr lang="en-US" sz="1600" dirty="0" smtClean="0">
                <a:latin typeface="Garamond" panose="02020404030301010803" pitchFamily="18" charset="0"/>
              </a:rPr>
              <a:t>J.-B. </a:t>
            </a:r>
            <a:r>
              <a:rPr lang="en-US" sz="1600" dirty="0" err="1" smtClean="0">
                <a:latin typeface="Garamond" panose="02020404030301010803" pitchFamily="18" charset="0"/>
              </a:rPr>
              <a:t>Delambre</a:t>
            </a:r>
            <a:r>
              <a:rPr lang="en-US" sz="1600" dirty="0" smtClean="0">
                <a:latin typeface="Garamond" panose="02020404030301010803" pitchFamily="18" charset="0"/>
              </a:rPr>
              <a:t>. </a:t>
            </a:r>
            <a:r>
              <a:rPr lang="en-US" sz="1600" dirty="0" err="1" smtClean="0">
                <a:latin typeface="Garamond" panose="02020404030301010803" pitchFamily="18" charset="0"/>
              </a:rPr>
              <a:t>Ptolémée</a:t>
            </a:r>
            <a:r>
              <a:rPr lang="en-US" sz="1600" dirty="0" smtClean="0">
                <a:latin typeface="Garamond" panose="02020404030301010803" pitchFamily="18" charset="0"/>
              </a:rPr>
              <a:t> // </a:t>
            </a:r>
            <a:r>
              <a:rPr lang="en-US" sz="1600" dirty="0" err="1" smtClean="0">
                <a:latin typeface="Garamond" panose="02020404030301010803" pitchFamily="18" charset="0"/>
              </a:rPr>
              <a:t>Biogr</a:t>
            </a:r>
            <a:r>
              <a:rPr lang="en-US" sz="1600" dirty="0" smtClean="0">
                <a:latin typeface="Garamond" panose="02020404030301010803" pitchFamily="18" charset="0"/>
              </a:rPr>
              <a:t>. </a:t>
            </a:r>
            <a:r>
              <a:rPr lang="en-US" sz="1600" dirty="0" err="1" smtClean="0">
                <a:latin typeface="Garamond" panose="02020404030301010803" pitchFamily="18" charset="0"/>
              </a:rPr>
              <a:t>Univers</a:t>
            </a:r>
            <a:endParaRPr lang="en-US" sz="1600" dirty="0" smtClean="0">
              <a:latin typeface="Garamond" panose="02020404030301010803" pitchFamily="18" charset="0"/>
            </a:endParaRPr>
          </a:p>
          <a:p>
            <a:r>
              <a:rPr lang="en-US" sz="1600" dirty="0" smtClean="0">
                <a:latin typeface="Garamond" panose="02020404030301010803" pitchFamily="18" charset="0"/>
              </a:rPr>
              <a:t>W.A. </a:t>
            </a:r>
            <a:r>
              <a:rPr lang="en-US" sz="1600" dirty="0" err="1" smtClean="0">
                <a:latin typeface="Garamond" panose="02020404030301010803" pitchFamily="18" charset="0"/>
              </a:rPr>
              <a:t>Diesterweg</a:t>
            </a:r>
            <a:r>
              <a:rPr lang="en-US" sz="1600" dirty="0" smtClean="0">
                <a:latin typeface="Garamond" panose="02020404030301010803" pitchFamily="18" charset="0"/>
              </a:rPr>
              <a:t>. Die </a:t>
            </a:r>
            <a:r>
              <a:rPr lang="en-US" sz="1600" dirty="0" err="1" smtClean="0">
                <a:latin typeface="Garamond" panose="02020404030301010803" pitchFamily="18" charset="0"/>
              </a:rPr>
              <a:t>Bücher</a:t>
            </a:r>
            <a:r>
              <a:rPr lang="en-US" sz="1600" dirty="0" smtClean="0">
                <a:latin typeface="Garamond" panose="02020404030301010803" pitchFamily="18" charset="0"/>
              </a:rPr>
              <a:t> des Apollonius von </a:t>
            </a:r>
            <a:r>
              <a:rPr lang="en-US" sz="1600" dirty="0" err="1" smtClean="0">
                <a:latin typeface="Garamond" panose="02020404030301010803" pitchFamily="18" charset="0"/>
              </a:rPr>
              <a:t>Perga</a:t>
            </a:r>
            <a:r>
              <a:rPr lang="en-US" sz="1600" dirty="0" smtClean="0">
                <a:latin typeface="Garamond" panose="02020404030301010803" pitchFamily="18" charset="0"/>
              </a:rPr>
              <a:t> " De </a:t>
            </a:r>
            <a:r>
              <a:rPr lang="en-US" sz="1600" dirty="0" err="1" smtClean="0">
                <a:latin typeface="Garamond" panose="02020404030301010803" pitchFamily="18" charset="0"/>
              </a:rPr>
              <a:t>Sectione</a:t>
            </a:r>
            <a:r>
              <a:rPr lang="en-US" sz="1600" dirty="0" smtClean="0">
                <a:latin typeface="Garamond" panose="02020404030301010803" pitchFamily="18" charset="0"/>
              </a:rPr>
              <a:t> </a:t>
            </a:r>
            <a:r>
              <a:rPr lang="en-US" sz="1600" dirty="0" err="1" smtClean="0">
                <a:latin typeface="Garamond" panose="02020404030301010803" pitchFamily="18" charset="0"/>
              </a:rPr>
              <a:t>Rationis</a:t>
            </a:r>
            <a:r>
              <a:rPr lang="en-US" sz="1600" dirty="0" smtClean="0">
                <a:latin typeface="Garamond" panose="02020404030301010803" pitchFamily="18" charset="0"/>
              </a:rPr>
              <a:t> " </a:t>
            </a:r>
            <a:r>
              <a:rPr lang="en-US" sz="1600" dirty="0" err="1" smtClean="0">
                <a:latin typeface="Garamond" panose="02020404030301010803" pitchFamily="18" charset="0"/>
              </a:rPr>
              <a:t>nach</a:t>
            </a:r>
            <a:r>
              <a:rPr lang="en-US" sz="1600" dirty="0" smtClean="0">
                <a:latin typeface="Garamond" panose="02020404030301010803" pitchFamily="18" charset="0"/>
              </a:rPr>
              <a:t> </a:t>
            </a:r>
            <a:r>
              <a:rPr lang="en-US" sz="1600" dirty="0" err="1" smtClean="0">
                <a:latin typeface="Garamond" panose="02020404030301010803" pitchFamily="18" charset="0"/>
              </a:rPr>
              <a:t>dem</a:t>
            </a:r>
            <a:r>
              <a:rPr lang="en-US" sz="1600" dirty="0" smtClean="0">
                <a:latin typeface="Garamond" panose="02020404030301010803" pitchFamily="18" charset="0"/>
              </a:rPr>
              <a:t> </a:t>
            </a:r>
            <a:r>
              <a:rPr lang="en-US" sz="1600" dirty="0" err="1" smtClean="0">
                <a:latin typeface="Garamond" panose="02020404030301010803" pitchFamily="18" charset="0"/>
              </a:rPr>
              <a:t>lateinischen</a:t>
            </a:r>
            <a:r>
              <a:rPr lang="en-US" sz="1600" dirty="0" smtClean="0">
                <a:latin typeface="Garamond" panose="02020404030301010803" pitchFamily="18" charset="0"/>
              </a:rPr>
              <a:t> des </a:t>
            </a:r>
            <a:r>
              <a:rPr lang="en-US" sz="1600" dirty="0" err="1" smtClean="0">
                <a:latin typeface="Garamond" panose="02020404030301010803" pitchFamily="18" charset="0"/>
              </a:rPr>
              <a:t>Edm</a:t>
            </a:r>
            <a:r>
              <a:rPr lang="en-US" sz="1600" dirty="0" smtClean="0">
                <a:latin typeface="Garamond" panose="02020404030301010803" pitchFamily="18" charset="0"/>
              </a:rPr>
              <a:t>. Halley </a:t>
            </a:r>
            <a:r>
              <a:rPr lang="en-US" sz="1600" dirty="0" err="1" smtClean="0">
                <a:latin typeface="Garamond" panose="02020404030301010803" pitchFamily="18" charset="0"/>
              </a:rPr>
              <a:t>frey</a:t>
            </a:r>
            <a:r>
              <a:rPr lang="en-US" sz="1600" dirty="0" smtClean="0">
                <a:latin typeface="Garamond" panose="02020404030301010803" pitchFamily="18" charset="0"/>
              </a:rPr>
              <a:t> </a:t>
            </a:r>
            <a:r>
              <a:rPr lang="en-US" sz="1600" dirty="0" err="1" smtClean="0">
                <a:latin typeface="Garamond" panose="02020404030301010803" pitchFamily="18" charset="0"/>
              </a:rPr>
              <a:t>bearbeitet</a:t>
            </a:r>
            <a:r>
              <a:rPr lang="en-US" sz="1600" dirty="0" smtClean="0">
                <a:latin typeface="Garamond" panose="02020404030301010803" pitchFamily="18" charset="0"/>
              </a:rPr>
              <a:t>. Berlin. 1824.</a:t>
            </a:r>
          </a:p>
          <a:p>
            <a:r>
              <a:rPr lang="en-US" sz="1600" dirty="0" err="1" smtClean="0">
                <a:latin typeface="Garamond" panose="02020404030301010803" pitchFamily="18" charset="0"/>
              </a:rPr>
              <a:t>Diogen</a:t>
            </a:r>
            <a:r>
              <a:rPr lang="en-US" sz="1600" dirty="0" smtClean="0">
                <a:latin typeface="Garamond" panose="02020404030301010803" pitchFamily="18" charset="0"/>
              </a:rPr>
              <a:t> </a:t>
            </a:r>
            <a:r>
              <a:rPr lang="en-US" sz="1600" dirty="0" err="1" smtClean="0">
                <a:latin typeface="Garamond" panose="02020404030301010803" pitchFamily="18" charset="0"/>
              </a:rPr>
              <a:t>Laérte</a:t>
            </a:r>
            <a:r>
              <a:rPr lang="en-US" sz="1600" dirty="0" smtClean="0">
                <a:latin typeface="Garamond" panose="02020404030301010803" pitchFamily="18" charset="0"/>
              </a:rPr>
              <a:t>. Vies et doctrines des philosophes de </a:t>
            </a:r>
            <a:r>
              <a:rPr lang="en-US" sz="1600" dirty="0" err="1" smtClean="0">
                <a:latin typeface="Garamond" panose="02020404030301010803" pitchFamily="18" charset="0"/>
              </a:rPr>
              <a:t>l'antiquité</a:t>
            </a:r>
            <a:r>
              <a:rPr lang="en-US" sz="1600" dirty="0" smtClean="0">
                <a:latin typeface="Garamond" panose="02020404030301010803" pitchFamily="18" charset="0"/>
              </a:rPr>
              <a:t>. Paris. 1847.</a:t>
            </a:r>
          </a:p>
          <a:p>
            <a:r>
              <a:rPr lang="en-US" sz="1600" dirty="0" err="1" smtClean="0">
                <a:latin typeface="Garamond" panose="02020404030301010803" pitchFamily="18" charset="0"/>
              </a:rPr>
              <a:t>Dioscorides</a:t>
            </a:r>
            <a:r>
              <a:rPr lang="en-US" sz="1600" dirty="0" smtClean="0">
                <a:latin typeface="Garamond" panose="02020404030301010803" pitchFamily="18" charset="0"/>
              </a:rPr>
              <a:t> // Complete Dictionary of Scientific Biography.</a:t>
            </a:r>
          </a:p>
          <a:p>
            <a:r>
              <a:rPr lang="en-US" sz="1600" dirty="0" smtClean="0">
                <a:latin typeface="Garamond" panose="02020404030301010803" pitchFamily="18" charset="0"/>
              </a:rPr>
              <a:t>Donkin. Aristarchus // The Dictionary of Greek and Roman Biography and Mythology. 1849.</a:t>
            </a:r>
          </a:p>
          <a:p>
            <a:r>
              <a:rPr lang="en-US" sz="1600" dirty="0" smtClean="0">
                <a:latin typeface="Garamond" panose="02020404030301010803" pitchFamily="18" charset="0"/>
              </a:rPr>
              <a:t>J.W. Draper. History of the intellectual development of Europe. New-York. 1864.</a:t>
            </a:r>
          </a:p>
          <a:p>
            <a:r>
              <a:rPr lang="en-US" sz="1600" dirty="0" smtClean="0">
                <a:latin typeface="Garamond" panose="02020404030301010803" pitchFamily="18" charset="0"/>
              </a:rPr>
              <a:t>J. G. </a:t>
            </a:r>
            <a:r>
              <a:rPr lang="en-US" sz="1600" dirty="0" err="1" smtClean="0">
                <a:latin typeface="Garamond" panose="02020404030301010803" pitchFamily="18" charset="0"/>
              </a:rPr>
              <a:t>Droysen</a:t>
            </a:r>
            <a:r>
              <a:rPr lang="en-US" sz="1600" dirty="0" smtClean="0">
                <a:latin typeface="Garamond" panose="02020404030301010803" pitchFamily="18" charset="0"/>
              </a:rPr>
              <a:t>. Geschichte des </a:t>
            </a:r>
            <a:r>
              <a:rPr lang="en-US" sz="1600" dirty="0" err="1" smtClean="0">
                <a:latin typeface="Garamond" panose="02020404030301010803" pitchFamily="18" charset="0"/>
              </a:rPr>
              <a:t>Hellenismus</a:t>
            </a:r>
            <a:r>
              <a:rPr lang="en-US" sz="1600" dirty="0" smtClean="0">
                <a:latin typeface="Garamond" panose="02020404030301010803" pitchFamily="18" charset="0"/>
              </a:rPr>
              <a:t>. </a:t>
            </a:r>
            <a:r>
              <a:rPr lang="en-US" sz="1600" dirty="0" err="1" smtClean="0">
                <a:latin typeface="Garamond" panose="02020404030301010803" pitchFamily="18" charset="0"/>
              </a:rPr>
              <a:t>Gamburg</a:t>
            </a:r>
            <a:r>
              <a:rPr lang="en-US" sz="1600" dirty="0" smtClean="0">
                <a:latin typeface="Garamond" panose="02020404030301010803" pitchFamily="18" charset="0"/>
              </a:rPr>
              <a:t>. 1836.</a:t>
            </a:r>
          </a:p>
          <a:p>
            <a:r>
              <a:rPr lang="en-US" sz="1600" dirty="0" smtClean="0">
                <a:latin typeface="Garamond" panose="02020404030301010803" pitchFamily="18" charset="0"/>
              </a:rPr>
              <a:t>G.H. </a:t>
            </a:r>
            <a:r>
              <a:rPr lang="en-US" sz="1600" dirty="0" err="1" smtClean="0">
                <a:latin typeface="Garamond" panose="02020404030301010803" pitchFamily="18" charset="0"/>
              </a:rPr>
              <a:t>Dufour</a:t>
            </a:r>
            <a:r>
              <a:rPr lang="en-US" sz="1600" dirty="0" smtClean="0">
                <a:latin typeface="Garamond" panose="02020404030301010803" pitchFamily="18" charset="0"/>
              </a:rPr>
              <a:t>. </a:t>
            </a:r>
            <a:r>
              <a:rPr lang="en-US" sz="1600" dirty="0" err="1" smtClean="0">
                <a:latin typeface="Garamond" panose="02020404030301010803" pitchFamily="18" charset="0"/>
              </a:rPr>
              <a:t>Mémoire</a:t>
            </a:r>
            <a:r>
              <a:rPr lang="en-US" sz="1600" dirty="0" smtClean="0">
                <a:latin typeface="Garamond" panose="02020404030301010803" pitchFamily="18" charset="0"/>
              </a:rPr>
              <a:t> sur </a:t>
            </a:r>
            <a:r>
              <a:rPr lang="en-US" sz="1600" dirty="0" err="1" smtClean="0">
                <a:latin typeface="Garamond" panose="02020404030301010803" pitchFamily="18" charset="0"/>
              </a:rPr>
              <a:t>l’Artillerie</a:t>
            </a:r>
            <a:r>
              <a:rPr lang="en-US" sz="1600" dirty="0" smtClean="0">
                <a:latin typeface="Garamond" panose="02020404030301010803" pitchFamily="18" charset="0"/>
              </a:rPr>
              <a:t> des </a:t>
            </a:r>
            <a:r>
              <a:rPr lang="en-US" sz="1600" dirty="0" err="1" smtClean="0">
                <a:latin typeface="Garamond" panose="02020404030301010803" pitchFamily="18" charset="0"/>
              </a:rPr>
              <a:t>Anciens</a:t>
            </a:r>
            <a:r>
              <a:rPr lang="en-US" sz="1600" dirty="0" smtClean="0">
                <a:latin typeface="Garamond" panose="02020404030301010803" pitchFamily="18" charset="0"/>
              </a:rPr>
              <a:t> et sur </a:t>
            </a:r>
            <a:r>
              <a:rPr lang="en-US" sz="1600" dirty="0" err="1" smtClean="0">
                <a:latin typeface="Garamond" panose="02020404030301010803" pitchFamily="18" charset="0"/>
              </a:rPr>
              <a:t>celle</a:t>
            </a:r>
            <a:r>
              <a:rPr lang="en-US" sz="1600" dirty="0" smtClean="0">
                <a:latin typeface="Garamond" panose="02020404030301010803" pitchFamily="18" charset="0"/>
              </a:rPr>
              <a:t> du </a:t>
            </a:r>
            <a:r>
              <a:rPr lang="en-US" sz="1600" dirty="0" err="1" smtClean="0">
                <a:latin typeface="Garamond" panose="02020404030301010803" pitchFamily="18" charset="0"/>
              </a:rPr>
              <a:t>Moyen</a:t>
            </a:r>
            <a:r>
              <a:rPr lang="en-US" sz="1600" dirty="0" smtClean="0">
                <a:latin typeface="Garamond" panose="02020404030301010803" pitchFamily="18" charset="0"/>
              </a:rPr>
              <a:t>-Age. Paris.1840.</a:t>
            </a:r>
          </a:p>
          <a:p>
            <a:r>
              <a:rPr lang="en-US" sz="1600" dirty="0" smtClean="0">
                <a:latin typeface="Garamond" panose="02020404030301010803" pitchFamily="18" charset="0"/>
              </a:rPr>
              <a:t>M. </a:t>
            </a:r>
            <a:r>
              <a:rPr lang="en-US" sz="1600" dirty="0" err="1" smtClean="0">
                <a:latin typeface="Garamond" panose="02020404030301010803" pitchFamily="18" charset="0"/>
              </a:rPr>
              <a:t>Duncker</a:t>
            </a:r>
            <a:r>
              <a:rPr lang="en-US" sz="1600" dirty="0" smtClean="0">
                <a:latin typeface="Garamond" panose="02020404030301010803" pitchFamily="18" charset="0"/>
              </a:rPr>
              <a:t>. Geschichte des </a:t>
            </a:r>
            <a:r>
              <a:rPr lang="en-US" sz="1600" dirty="0" err="1" smtClean="0">
                <a:latin typeface="Garamond" panose="02020404030301010803" pitchFamily="18" charset="0"/>
              </a:rPr>
              <a:t>Alterthums</a:t>
            </a:r>
            <a:r>
              <a:rPr lang="en-US" sz="1600" dirty="0" smtClean="0">
                <a:latin typeface="Garamond" panose="02020404030301010803" pitchFamily="18" charset="0"/>
              </a:rPr>
              <a:t>. Leipzig.  1855.</a:t>
            </a:r>
          </a:p>
          <a:p>
            <a:r>
              <a:rPr lang="en-US" sz="1600" dirty="0" smtClean="0">
                <a:latin typeface="Garamond" panose="02020404030301010803" pitchFamily="18" charset="0"/>
              </a:rPr>
              <a:t>C.F. </a:t>
            </a:r>
            <a:r>
              <a:rPr lang="en-US" sz="1600" dirty="0" err="1" smtClean="0">
                <a:latin typeface="Garamond" panose="02020404030301010803" pitchFamily="18" charset="0"/>
              </a:rPr>
              <a:t>Dupius</a:t>
            </a:r>
            <a:r>
              <a:rPr lang="en-US" sz="1600" dirty="0" smtClean="0">
                <a:latin typeface="Garamond" panose="02020404030301010803" pitchFamily="18" charset="0"/>
              </a:rPr>
              <a:t>. </a:t>
            </a:r>
            <a:r>
              <a:rPr lang="en-US" sz="1600" dirty="0" err="1" smtClean="0">
                <a:latin typeface="Garamond" panose="02020404030301010803" pitchFamily="18" charset="0"/>
              </a:rPr>
              <a:t>Origine</a:t>
            </a:r>
            <a:r>
              <a:rPr lang="en-US" sz="1600" dirty="0" smtClean="0">
                <a:latin typeface="Garamond" panose="02020404030301010803" pitchFamily="18" charset="0"/>
              </a:rPr>
              <a:t> de </a:t>
            </a:r>
            <a:r>
              <a:rPr lang="en-US" sz="1600" dirty="0" err="1" smtClean="0">
                <a:latin typeface="Garamond" panose="02020404030301010803" pitchFamily="18" charset="0"/>
              </a:rPr>
              <a:t>tous</a:t>
            </a:r>
            <a:r>
              <a:rPr lang="en-US" sz="1600" dirty="0" smtClean="0">
                <a:latin typeface="Garamond" panose="02020404030301010803" pitchFamily="18" charset="0"/>
              </a:rPr>
              <a:t> les </a:t>
            </a:r>
            <a:r>
              <a:rPr lang="en-US" sz="1600" dirty="0" err="1" smtClean="0">
                <a:latin typeface="Garamond" panose="02020404030301010803" pitchFamily="18" charset="0"/>
              </a:rPr>
              <a:t>cultes</a:t>
            </a:r>
            <a:r>
              <a:rPr lang="en-US" sz="1600" dirty="0" smtClean="0">
                <a:latin typeface="Garamond" panose="02020404030301010803" pitchFamily="18" charset="0"/>
              </a:rPr>
              <a:t> </a:t>
            </a:r>
            <a:r>
              <a:rPr lang="en-US" sz="1600" dirty="0" err="1" smtClean="0">
                <a:latin typeface="Garamond" panose="02020404030301010803" pitchFamily="18" charset="0"/>
              </a:rPr>
              <a:t>ou</a:t>
            </a:r>
            <a:r>
              <a:rPr lang="en-US" sz="1600" dirty="0" smtClean="0">
                <a:latin typeface="Garamond" panose="02020404030301010803" pitchFamily="18" charset="0"/>
              </a:rPr>
              <a:t> religion universelle.1795</a:t>
            </a:r>
          </a:p>
          <a:p>
            <a:r>
              <a:rPr lang="en-US" sz="1600" dirty="0" smtClean="0">
                <a:latin typeface="Garamond" panose="02020404030301010803" pitchFamily="18" charset="0"/>
              </a:rPr>
              <a:t>H. Ewald. Geschichte des </a:t>
            </a:r>
            <a:r>
              <a:rPr lang="en-US" sz="1600" dirty="0" err="1" smtClean="0">
                <a:latin typeface="Garamond" panose="02020404030301010803" pitchFamily="18" charset="0"/>
              </a:rPr>
              <a:t>Volkes</a:t>
            </a:r>
            <a:r>
              <a:rPr lang="en-US" sz="1600" dirty="0" smtClean="0">
                <a:latin typeface="Garamond" panose="02020404030301010803" pitchFamily="18" charset="0"/>
              </a:rPr>
              <a:t> Israel </a:t>
            </a:r>
            <a:r>
              <a:rPr lang="en-US" sz="1600" dirty="0" err="1" smtClean="0">
                <a:latin typeface="Garamond" panose="02020404030301010803" pitchFamily="18" charset="0"/>
              </a:rPr>
              <a:t>bis</a:t>
            </a:r>
            <a:r>
              <a:rPr lang="en-US" sz="1600" dirty="0" smtClean="0">
                <a:latin typeface="Garamond" panose="02020404030301010803" pitchFamily="18" charset="0"/>
              </a:rPr>
              <a:t> </a:t>
            </a:r>
            <a:r>
              <a:rPr lang="en-US" sz="1600" dirty="0" err="1" smtClean="0">
                <a:latin typeface="Garamond" panose="02020404030301010803" pitchFamily="18" charset="0"/>
              </a:rPr>
              <a:t>Christus</a:t>
            </a:r>
            <a:r>
              <a:rPr lang="en-US" sz="1600" dirty="0" smtClean="0">
                <a:latin typeface="Garamond" panose="02020404030301010803" pitchFamily="18" charset="0"/>
              </a:rPr>
              <a:t>. </a:t>
            </a:r>
            <a:r>
              <a:rPr lang="en-US" sz="1600" dirty="0" err="1" smtClean="0">
                <a:latin typeface="Garamond" panose="02020404030301010803" pitchFamily="18" charset="0"/>
              </a:rPr>
              <a:t>Göttingen</a:t>
            </a:r>
            <a:r>
              <a:rPr lang="en-US" sz="1600" dirty="0" smtClean="0">
                <a:latin typeface="Garamond" panose="02020404030301010803" pitchFamily="18" charset="0"/>
              </a:rPr>
              <a:t>. 1864.</a:t>
            </a:r>
          </a:p>
          <a:p>
            <a:r>
              <a:rPr lang="en-US" sz="1600" dirty="0" err="1" smtClean="0">
                <a:latin typeface="Garamond" panose="02020404030301010803" pitchFamily="18" charset="0"/>
              </a:rPr>
              <a:t>Fée</a:t>
            </a:r>
            <a:r>
              <a:rPr lang="en-US" sz="1600" dirty="0" smtClean="0">
                <a:latin typeface="Garamond" panose="02020404030301010803" pitchFamily="18" charset="0"/>
              </a:rPr>
              <a:t>. </a:t>
            </a:r>
            <a:r>
              <a:rPr lang="en-US" sz="1600" dirty="0" err="1" smtClean="0">
                <a:latin typeface="Garamond" panose="02020404030301010803" pitchFamily="18" charset="0"/>
              </a:rPr>
              <a:t>Dioscorides</a:t>
            </a:r>
            <a:r>
              <a:rPr lang="en-US" sz="1600" dirty="0" smtClean="0">
                <a:latin typeface="Garamond" panose="02020404030301010803" pitchFamily="18" charset="0"/>
              </a:rPr>
              <a:t> // </a:t>
            </a:r>
            <a:r>
              <a:rPr lang="en-US" sz="1600" dirty="0" err="1" smtClean="0">
                <a:latin typeface="Garamond" panose="02020404030301010803" pitchFamily="18" charset="0"/>
              </a:rPr>
              <a:t>Nouv</a:t>
            </a:r>
            <a:r>
              <a:rPr lang="en-US" sz="1600" dirty="0" smtClean="0">
                <a:latin typeface="Garamond" panose="02020404030301010803" pitchFamily="18" charset="0"/>
              </a:rPr>
              <a:t>. </a:t>
            </a:r>
            <a:r>
              <a:rPr lang="en-US" sz="1600" dirty="0" err="1" smtClean="0">
                <a:latin typeface="Garamond" panose="02020404030301010803" pitchFamily="18" charset="0"/>
              </a:rPr>
              <a:t>Biogr</a:t>
            </a:r>
            <a:r>
              <a:rPr lang="en-US" sz="1600" dirty="0" smtClean="0">
                <a:latin typeface="Garamond" panose="02020404030301010803" pitchFamily="18" charset="0"/>
              </a:rPr>
              <a:t> gen.</a:t>
            </a:r>
          </a:p>
          <a:p>
            <a:r>
              <a:rPr lang="en-US" sz="1600" dirty="0" smtClean="0">
                <a:latin typeface="Garamond" panose="02020404030301010803" pitchFamily="18" charset="0"/>
              </a:rPr>
              <a:t>P. Fermat. </a:t>
            </a:r>
            <a:r>
              <a:rPr lang="en-US" sz="1600" dirty="0" err="1" smtClean="0">
                <a:latin typeface="Garamond" panose="02020404030301010803" pitchFamily="18" charset="0"/>
              </a:rPr>
              <a:t>Porismatum</a:t>
            </a:r>
            <a:r>
              <a:rPr lang="en-US" sz="1600" dirty="0" smtClean="0">
                <a:latin typeface="Garamond" panose="02020404030301010803" pitchFamily="18" charset="0"/>
              </a:rPr>
              <a:t> </a:t>
            </a:r>
            <a:r>
              <a:rPr lang="en-US" sz="1600" dirty="0" err="1" smtClean="0">
                <a:latin typeface="Garamond" panose="02020404030301010803" pitchFamily="18" charset="0"/>
              </a:rPr>
              <a:t>Euclideorum</a:t>
            </a:r>
            <a:r>
              <a:rPr lang="en-US" sz="1600" dirty="0" smtClean="0">
                <a:latin typeface="Garamond" panose="02020404030301010803" pitchFamily="18" charset="0"/>
              </a:rPr>
              <a:t> </a:t>
            </a:r>
            <a:r>
              <a:rPr lang="en-US" sz="1600" dirty="0" err="1" smtClean="0">
                <a:latin typeface="Garamond" panose="02020404030301010803" pitchFamily="18" charset="0"/>
              </a:rPr>
              <a:t>renovata</a:t>
            </a:r>
            <a:r>
              <a:rPr lang="en-US" sz="1600" dirty="0" smtClean="0">
                <a:latin typeface="Garamond" panose="02020404030301010803" pitchFamily="18" charset="0"/>
              </a:rPr>
              <a:t> </a:t>
            </a:r>
            <a:r>
              <a:rPr lang="en-US" sz="1600" dirty="0" err="1" smtClean="0">
                <a:latin typeface="Garamond" panose="02020404030301010803" pitchFamily="18" charset="0"/>
              </a:rPr>
              <a:t>doctrina</a:t>
            </a:r>
            <a:r>
              <a:rPr lang="en-US" sz="1600" dirty="0" smtClean="0">
                <a:latin typeface="Garamond" panose="02020404030301010803" pitchFamily="18" charset="0"/>
              </a:rPr>
              <a:t> et sub forma </a:t>
            </a:r>
            <a:r>
              <a:rPr lang="en-US" sz="1600" dirty="0" err="1" smtClean="0">
                <a:latin typeface="Garamond" panose="02020404030301010803" pitchFamily="18" charset="0"/>
              </a:rPr>
              <a:t>Isagoges</a:t>
            </a:r>
            <a:r>
              <a:rPr lang="en-US" sz="1600" dirty="0" smtClean="0">
                <a:latin typeface="Garamond" panose="02020404030301010803" pitchFamily="18" charset="0"/>
              </a:rPr>
              <a:t> </a:t>
            </a:r>
            <a:r>
              <a:rPr lang="en-US" sz="1600" dirty="0" err="1" smtClean="0">
                <a:latin typeface="Garamond" panose="02020404030301010803" pitchFamily="18" charset="0"/>
              </a:rPr>
              <a:t>recentioribus</a:t>
            </a:r>
            <a:r>
              <a:rPr lang="en-US" sz="1600" dirty="0" smtClean="0">
                <a:latin typeface="Garamond" panose="02020404030301010803" pitchFamily="18" charset="0"/>
              </a:rPr>
              <a:t> </a:t>
            </a:r>
            <a:r>
              <a:rPr lang="en-US" sz="1600" dirty="0" err="1" smtClean="0">
                <a:latin typeface="Garamond" panose="02020404030301010803" pitchFamily="18" charset="0"/>
              </a:rPr>
              <a:t>Geometris</a:t>
            </a:r>
            <a:r>
              <a:rPr lang="en-US" sz="1600" dirty="0" smtClean="0">
                <a:latin typeface="Garamond" panose="02020404030301010803" pitchFamily="18" charset="0"/>
              </a:rPr>
              <a:t> </a:t>
            </a:r>
            <a:r>
              <a:rPr lang="en-US" sz="1600" dirty="0" err="1" smtClean="0">
                <a:latin typeface="Garamond" panose="02020404030301010803" pitchFamily="18" charset="0"/>
              </a:rPr>
              <a:t>exhibita</a:t>
            </a:r>
            <a:r>
              <a:rPr lang="en-US" sz="1600" dirty="0" smtClean="0">
                <a:latin typeface="Garamond" panose="02020404030301010803" pitchFamily="18" charset="0"/>
              </a:rPr>
              <a:t> // </a:t>
            </a:r>
            <a:r>
              <a:rPr lang="en-US" sz="1600" dirty="0" err="1" smtClean="0">
                <a:latin typeface="Garamond" panose="02020404030301010803" pitchFamily="18" charset="0"/>
              </a:rPr>
              <a:t>Chales</a:t>
            </a:r>
            <a:endParaRPr lang="en-US" sz="1600" dirty="0" smtClean="0">
              <a:latin typeface="Garamond" panose="02020404030301010803" pitchFamily="18" charset="0"/>
            </a:endParaRPr>
          </a:p>
          <a:p>
            <a:r>
              <a:rPr lang="en-US" sz="1600" dirty="0" smtClean="0">
                <a:latin typeface="Garamond" panose="02020404030301010803" pitchFamily="18" charset="0"/>
              </a:rPr>
              <a:t>L. </a:t>
            </a:r>
            <a:r>
              <a:rPr lang="en-US" sz="1600" dirty="0" err="1" smtClean="0">
                <a:latin typeface="Garamond" panose="02020404030301010803" pitchFamily="18" charset="0"/>
              </a:rPr>
              <a:t>Figuier</a:t>
            </a:r>
            <a:r>
              <a:rPr lang="en-US" sz="1600" dirty="0" smtClean="0">
                <a:latin typeface="Garamond" panose="02020404030301010803" pitchFamily="18" charset="0"/>
              </a:rPr>
              <a:t>. Vies des savants </a:t>
            </a:r>
            <a:r>
              <a:rPr lang="en-US" sz="1600" dirty="0" err="1" smtClean="0">
                <a:latin typeface="Garamond" panose="02020404030301010803" pitchFamily="18" charset="0"/>
              </a:rPr>
              <a:t>illustres</a:t>
            </a:r>
            <a:r>
              <a:rPr lang="en-US" sz="1600" dirty="0" smtClean="0">
                <a:latin typeface="Garamond" panose="02020404030301010803" pitchFamily="18" charset="0"/>
              </a:rPr>
              <a:t> </a:t>
            </a:r>
            <a:r>
              <a:rPr lang="en-US" sz="1600" dirty="0" err="1" smtClean="0">
                <a:latin typeface="Garamond" panose="02020404030301010803" pitchFamily="18" charset="0"/>
              </a:rPr>
              <a:t>depuis</a:t>
            </a:r>
            <a:r>
              <a:rPr lang="en-US" sz="1600" dirty="0" smtClean="0">
                <a:latin typeface="Garamond" panose="02020404030301010803" pitchFamily="18" charset="0"/>
              </a:rPr>
              <a:t> </a:t>
            </a:r>
            <a:r>
              <a:rPr lang="en-US" sz="1600" dirty="0" err="1" smtClean="0">
                <a:latin typeface="Garamond" panose="02020404030301010803" pitchFamily="18" charset="0"/>
              </a:rPr>
              <a:t>l'antiquité</a:t>
            </a:r>
            <a:r>
              <a:rPr lang="en-US" sz="1600" dirty="0" smtClean="0">
                <a:latin typeface="Garamond" panose="02020404030301010803" pitchFamily="18" charset="0"/>
              </a:rPr>
              <a:t> </a:t>
            </a:r>
            <a:r>
              <a:rPr lang="en-US" sz="1600" dirty="0" err="1" smtClean="0">
                <a:latin typeface="Garamond" panose="02020404030301010803" pitchFamily="18" charset="0"/>
              </a:rPr>
              <a:t>jusqu'au</a:t>
            </a:r>
            <a:r>
              <a:rPr lang="en-US" sz="1600" dirty="0" smtClean="0">
                <a:latin typeface="Garamond" panose="02020404030301010803" pitchFamily="18" charset="0"/>
              </a:rPr>
              <a:t> dix-</a:t>
            </a:r>
            <a:r>
              <a:rPr lang="en-US" sz="1600" dirty="0" err="1" smtClean="0">
                <a:latin typeface="Garamond" panose="02020404030301010803" pitchFamily="18" charset="0"/>
              </a:rPr>
              <a:t>neuvième</a:t>
            </a:r>
            <a:r>
              <a:rPr lang="en-US" sz="1600" dirty="0" smtClean="0">
                <a:latin typeface="Garamond" panose="02020404030301010803" pitchFamily="18" charset="0"/>
              </a:rPr>
              <a:t> siècle, avec </a:t>
            </a:r>
            <a:r>
              <a:rPr lang="en-US" sz="1600" dirty="0" err="1" smtClean="0">
                <a:latin typeface="Garamond" panose="02020404030301010803" pitchFamily="18" charset="0"/>
              </a:rPr>
              <a:t>l'appréciation</a:t>
            </a:r>
            <a:r>
              <a:rPr lang="en-US" sz="1600" dirty="0" smtClean="0">
                <a:latin typeface="Garamond" panose="02020404030301010803" pitchFamily="18" charset="0"/>
              </a:rPr>
              <a:t> </a:t>
            </a:r>
            <a:r>
              <a:rPr lang="en-US" sz="1600" dirty="0" err="1" smtClean="0">
                <a:latin typeface="Garamond" panose="02020404030301010803" pitchFamily="18" charset="0"/>
              </a:rPr>
              <a:t>sommaire</a:t>
            </a:r>
            <a:r>
              <a:rPr lang="en-US" sz="1600" dirty="0" smtClean="0">
                <a:latin typeface="Garamond" panose="02020404030301010803" pitchFamily="18" charset="0"/>
              </a:rPr>
              <a:t> de </a:t>
            </a:r>
            <a:r>
              <a:rPr lang="en-US" sz="1600" dirty="0" err="1" smtClean="0">
                <a:latin typeface="Garamond" panose="02020404030301010803" pitchFamily="18" charset="0"/>
              </a:rPr>
              <a:t>leurs</a:t>
            </a:r>
            <a:r>
              <a:rPr lang="en-US" sz="1600" dirty="0" smtClean="0">
                <a:latin typeface="Garamond" panose="02020404030301010803" pitchFamily="18" charset="0"/>
              </a:rPr>
              <a:t> </a:t>
            </a:r>
            <a:r>
              <a:rPr lang="en-US" sz="1600" dirty="0" err="1" smtClean="0">
                <a:latin typeface="Garamond" panose="02020404030301010803" pitchFamily="18" charset="0"/>
              </a:rPr>
              <a:t>travaux</a:t>
            </a:r>
            <a:r>
              <a:rPr lang="en-US" sz="1600" dirty="0" smtClean="0">
                <a:latin typeface="Garamond" panose="02020404030301010803" pitchFamily="18" charset="0"/>
              </a:rPr>
              <a:t>. Paris. 1866.</a:t>
            </a:r>
          </a:p>
          <a:p>
            <a:r>
              <a:rPr lang="en-US" sz="1600" dirty="0" smtClean="0">
                <a:latin typeface="Garamond" panose="02020404030301010803" pitchFamily="18" charset="0"/>
              </a:rPr>
              <a:t>A. </a:t>
            </a:r>
            <a:r>
              <a:rPr lang="en-US" sz="1600" dirty="0" err="1" smtClean="0">
                <a:latin typeface="Garamond" panose="02020404030301010803" pitchFamily="18" charset="0"/>
              </a:rPr>
              <a:t>Franzius</a:t>
            </a:r>
            <a:r>
              <a:rPr lang="en-US" sz="1600" dirty="0" smtClean="0">
                <a:latin typeface="Garamond" panose="02020404030301010803" pitchFamily="18" charset="0"/>
              </a:rPr>
              <a:t>. Aristoteles, </a:t>
            </a:r>
            <a:r>
              <a:rPr lang="en-US" sz="1600" dirty="0" err="1" smtClean="0">
                <a:latin typeface="Garamond" panose="02020404030301010803" pitchFamily="18" charset="0"/>
              </a:rPr>
              <a:t>Vier</a:t>
            </a:r>
            <a:r>
              <a:rPr lang="en-US" sz="1600" dirty="0" smtClean="0">
                <a:latin typeface="Garamond" panose="02020404030301010803" pitchFamily="18" charset="0"/>
              </a:rPr>
              <a:t> </a:t>
            </a:r>
            <a:r>
              <a:rPr lang="en-US" sz="1600" dirty="0" err="1" smtClean="0">
                <a:latin typeface="Garamond" panose="02020404030301010803" pitchFamily="18" charset="0"/>
              </a:rPr>
              <a:t>Biicher</a:t>
            </a:r>
            <a:r>
              <a:rPr lang="en-US" sz="1600" dirty="0" smtClean="0">
                <a:latin typeface="Garamond" panose="02020404030301010803" pitchFamily="18" charset="0"/>
              </a:rPr>
              <a:t> </a:t>
            </a:r>
            <a:r>
              <a:rPr lang="en-US" sz="1600" dirty="0" err="1" smtClean="0">
                <a:latin typeface="Garamond" panose="02020404030301010803" pitchFamily="18" charset="0"/>
              </a:rPr>
              <a:t>ueber</a:t>
            </a:r>
            <a:r>
              <a:rPr lang="en-US" sz="1600" dirty="0" smtClean="0">
                <a:latin typeface="Garamond" panose="02020404030301010803" pitchFamily="18" charset="0"/>
              </a:rPr>
              <a:t> die </a:t>
            </a:r>
            <a:r>
              <a:rPr lang="en-US" sz="1600" dirty="0" err="1" smtClean="0">
                <a:latin typeface="Garamond" panose="02020404030301010803" pitchFamily="18" charset="0"/>
              </a:rPr>
              <a:t>Theile</a:t>
            </a:r>
            <a:r>
              <a:rPr lang="en-US" sz="1600" dirty="0" smtClean="0">
                <a:latin typeface="Garamond" panose="02020404030301010803" pitchFamily="18" charset="0"/>
              </a:rPr>
              <a:t> der </a:t>
            </a:r>
            <a:r>
              <a:rPr lang="en-US" sz="1600" dirty="0" err="1" smtClean="0">
                <a:latin typeface="Garamond" panose="02020404030301010803" pitchFamily="18" charset="0"/>
              </a:rPr>
              <a:t>Thiere</a:t>
            </a:r>
            <a:r>
              <a:rPr lang="en-US" sz="1600" dirty="0" smtClean="0">
                <a:latin typeface="Garamond" panose="02020404030301010803" pitchFamily="18" charset="0"/>
              </a:rPr>
              <a:t>. Leipzig. 1853.</a:t>
            </a:r>
          </a:p>
          <a:p>
            <a:r>
              <a:rPr lang="en-US" sz="1600" dirty="0" smtClean="0">
                <a:latin typeface="Garamond" panose="02020404030301010803" pitchFamily="18" charset="0"/>
              </a:rPr>
              <a:t>J. Frei. </a:t>
            </a:r>
            <a:r>
              <a:rPr lang="en-US" sz="1600" dirty="0" err="1" smtClean="0">
                <a:latin typeface="Garamond" panose="02020404030301010803" pitchFamily="18" charset="0"/>
              </a:rPr>
              <a:t>Beiträge</a:t>
            </a:r>
            <a:r>
              <a:rPr lang="en-US" sz="1600" dirty="0" smtClean="0">
                <a:latin typeface="Garamond" panose="02020404030301010803" pitchFamily="18" charset="0"/>
              </a:rPr>
              <a:t> </a:t>
            </a:r>
            <a:r>
              <a:rPr lang="en-US" sz="1600" dirty="0" err="1" smtClean="0">
                <a:latin typeface="Garamond" panose="02020404030301010803" pitchFamily="18" charset="0"/>
              </a:rPr>
              <a:t>zur</a:t>
            </a:r>
            <a:r>
              <a:rPr lang="en-US" sz="1600" dirty="0" smtClean="0">
                <a:latin typeface="Garamond" panose="02020404030301010803" pitchFamily="18" charset="0"/>
              </a:rPr>
              <a:t> Geschichte der </a:t>
            </a:r>
            <a:r>
              <a:rPr lang="en-US" sz="1600" dirty="0" err="1" smtClean="0">
                <a:latin typeface="Garamond" panose="02020404030301010803" pitchFamily="18" charset="0"/>
              </a:rPr>
              <a:t>griechischen</a:t>
            </a:r>
            <a:r>
              <a:rPr lang="en-US" sz="1600" dirty="0" smtClean="0">
                <a:latin typeface="Garamond" panose="02020404030301010803" pitchFamily="18" charset="0"/>
              </a:rPr>
              <a:t> </a:t>
            </a:r>
            <a:r>
              <a:rPr lang="en-US" sz="1600" dirty="0" err="1" smtClean="0">
                <a:latin typeface="Garamond" panose="02020404030301010803" pitchFamily="18" charset="0"/>
              </a:rPr>
              <a:t>Sophistik</a:t>
            </a:r>
            <a:r>
              <a:rPr lang="en-US" sz="1600" dirty="0" smtClean="0">
                <a:latin typeface="Garamond" panose="02020404030301010803" pitchFamily="18" charset="0"/>
              </a:rPr>
              <a:t> // </a:t>
            </a:r>
            <a:r>
              <a:rPr lang="en-US" sz="1600" dirty="0" err="1" smtClean="0">
                <a:latin typeface="Garamond" panose="02020404030301010803" pitchFamily="18" charset="0"/>
              </a:rPr>
              <a:t>Rheinisches</a:t>
            </a:r>
            <a:r>
              <a:rPr lang="en-US" sz="1600" dirty="0" smtClean="0">
                <a:latin typeface="Garamond" panose="02020404030301010803" pitchFamily="18" charset="0"/>
              </a:rPr>
              <a:t> Museum </a:t>
            </a:r>
            <a:r>
              <a:rPr lang="en-US" sz="1600" dirty="0" err="1" smtClean="0">
                <a:latin typeface="Garamond" panose="02020404030301010803" pitchFamily="18" charset="0"/>
              </a:rPr>
              <a:t>für</a:t>
            </a:r>
            <a:r>
              <a:rPr lang="en-US" sz="1600" dirty="0" smtClean="0">
                <a:latin typeface="Garamond" panose="02020404030301010803" pitchFamily="18" charset="0"/>
              </a:rPr>
              <a:t> </a:t>
            </a:r>
            <a:r>
              <a:rPr lang="en-US" sz="1600" dirty="0" err="1" smtClean="0">
                <a:latin typeface="Garamond" panose="02020404030301010803" pitchFamily="18" charset="0"/>
              </a:rPr>
              <a:t>Philologie:l</a:t>
            </a:r>
            <a:r>
              <a:rPr lang="en-US" sz="1600" dirty="0" smtClean="0">
                <a:latin typeface="Garamond" panose="02020404030301010803" pitchFamily="18" charset="0"/>
              </a:rPr>
              <a:t> N.F. VII (1850), VIII (1858).</a:t>
            </a:r>
          </a:p>
          <a:p>
            <a:r>
              <a:rPr lang="en-US" sz="1600" dirty="0" smtClean="0">
                <a:latin typeface="Garamond" panose="02020404030301010803" pitchFamily="18" charset="0"/>
              </a:rPr>
              <a:t>J.B. Friedreich. Die </a:t>
            </a:r>
            <a:r>
              <a:rPr lang="en-US" sz="1600" dirty="0" err="1" smtClean="0">
                <a:latin typeface="Garamond" panose="02020404030301010803" pitchFamily="18" charset="0"/>
              </a:rPr>
              <a:t>Weltkörper</a:t>
            </a:r>
            <a:r>
              <a:rPr lang="en-US" sz="1600" dirty="0" smtClean="0">
                <a:latin typeface="Garamond" panose="02020404030301010803" pitchFamily="18" charset="0"/>
              </a:rPr>
              <a:t> in </a:t>
            </a:r>
            <a:r>
              <a:rPr lang="en-US" sz="1600" dirty="0" err="1" smtClean="0">
                <a:latin typeface="Garamond" panose="02020404030301010803" pitchFamily="18" charset="0"/>
              </a:rPr>
              <a:t>ihrer</a:t>
            </a:r>
            <a:r>
              <a:rPr lang="en-US" sz="1600" dirty="0" smtClean="0">
                <a:latin typeface="Garamond" panose="02020404030301010803" pitchFamily="18" charset="0"/>
              </a:rPr>
              <a:t> </a:t>
            </a:r>
            <a:r>
              <a:rPr lang="en-US" sz="1600" dirty="0" err="1" smtClean="0">
                <a:latin typeface="Garamond" panose="02020404030301010803" pitchFamily="18" charset="0"/>
              </a:rPr>
              <a:t>mythisch-symbolischen</a:t>
            </a:r>
            <a:r>
              <a:rPr lang="en-US" sz="1600" dirty="0" smtClean="0">
                <a:latin typeface="Garamond" panose="02020404030301010803" pitchFamily="18" charset="0"/>
              </a:rPr>
              <a:t> </a:t>
            </a:r>
            <a:r>
              <a:rPr lang="en-US" sz="1600" dirty="0" err="1" smtClean="0">
                <a:latin typeface="Garamond" panose="02020404030301010803" pitchFamily="18" charset="0"/>
              </a:rPr>
              <a:t>Bedeutung</a:t>
            </a:r>
            <a:r>
              <a:rPr lang="en-US" sz="1600" dirty="0" smtClean="0">
                <a:latin typeface="Garamond" panose="02020404030301010803" pitchFamily="18" charset="0"/>
              </a:rPr>
              <a:t>. </a:t>
            </a:r>
            <a:r>
              <a:rPr lang="en-US" sz="1600" dirty="0" err="1" smtClean="0">
                <a:latin typeface="Garamond" panose="02020404030301010803" pitchFamily="18" charset="0"/>
              </a:rPr>
              <a:t>Stahel</a:t>
            </a:r>
            <a:r>
              <a:rPr lang="en-US" sz="1600" dirty="0" smtClean="0">
                <a:latin typeface="Garamond" panose="02020404030301010803" pitchFamily="18" charset="0"/>
              </a:rPr>
              <a:t>, </a:t>
            </a:r>
            <a:r>
              <a:rPr lang="en-US" sz="1600" dirty="0" err="1" smtClean="0">
                <a:latin typeface="Garamond" panose="02020404030301010803" pitchFamily="18" charset="0"/>
              </a:rPr>
              <a:t>Würzburg</a:t>
            </a:r>
            <a:r>
              <a:rPr lang="en-US" sz="1600" dirty="0" smtClean="0">
                <a:latin typeface="Garamond" panose="02020404030301010803" pitchFamily="18" charset="0"/>
              </a:rPr>
              <a:t> 1864.</a:t>
            </a:r>
          </a:p>
          <a:p>
            <a:r>
              <a:rPr lang="en-US" sz="1600" dirty="0" smtClean="0">
                <a:latin typeface="Garamond" panose="02020404030301010803" pitchFamily="18" charset="0"/>
              </a:rPr>
              <a:t>A. </a:t>
            </a:r>
            <a:r>
              <a:rPr lang="en-US" sz="1600" dirty="0" err="1" smtClean="0">
                <a:latin typeface="Garamond" panose="02020404030301010803" pitchFamily="18" charset="0"/>
              </a:rPr>
              <a:t>Forbiger</a:t>
            </a:r>
            <a:r>
              <a:rPr lang="en-US" sz="1600" dirty="0" smtClean="0">
                <a:latin typeface="Garamond" panose="02020404030301010803" pitchFamily="18" charset="0"/>
              </a:rPr>
              <a:t>. </a:t>
            </a:r>
            <a:r>
              <a:rPr lang="en-US" sz="1600" dirty="0" err="1" smtClean="0">
                <a:latin typeface="Garamond" panose="02020404030301010803" pitchFamily="18" charset="0"/>
              </a:rPr>
              <a:t>Handbuch</a:t>
            </a:r>
            <a:r>
              <a:rPr lang="en-US" sz="1600" dirty="0" smtClean="0">
                <a:latin typeface="Garamond" panose="02020404030301010803" pitchFamily="18" charset="0"/>
              </a:rPr>
              <a:t> der </a:t>
            </a:r>
            <a:r>
              <a:rPr lang="en-US" sz="1600" dirty="0" err="1" smtClean="0">
                <a:latin typeface="Garamond" panose="02020404030301010803" pitchFamily="18" charset="0"/>
              </a:rPr>
              <a:t>alten</a:t>
            </a:r>
            <a:r>
              <a:rPr lang="en-US" sz="1600" dirty="0" smtClean="0">
                <a:latin typeface="Garamond" panose="02020404030301010803" pitchFamily="18" charset="0"/>
              </a:rPr>
              <a:t> </a:t>
            </a:r>
            <a:r>
              <a:rPr lang="en-US" sz="1600" dirty="0" err="1" smtClean="0">
                <a:latin typeface="Garamond" panose="02020404030301010803" pitchFamily="18" charset="0"/>
              </a:rPr>
              <a:t>Geographie</a:t>
            </a:r>
            <a:r>
              <a:rPr lang="en-US" sz="1600" dirty="0" smtClean="0">
                <a:latin typeface="Garamond" panose="02020404030301010803" pitchFamily="18" charset="0"/>
              </a:rPr>
              <a:t>. Leipzig</a:t>
            </a:r>
            <a:r>
              <a:rPr lang="ru-RU" sz="1600" dirty="0" smtClean="0">
                <a:latin typeface="Garamond" panose="02020404030301010803" pitchFamily="18" charset="0"/>
              </a:rPr>
              <a:t>, </a:t>
            </a:r>
            <a:r>
              <a:rPr lang="en-US" sz="1600" dirty="0" smtClean="0">
                <a:latin typeface="Garamond" panose="02020404030301010803" pitchFamily="18" charset="0"/>
              </a:rPr>
              <a:t>1842.</a:t>
            </a:r>
            <a:endParaRPr lang="en-US" sz="1600" dirty="0">
              <a:latin typeface="Garamond" panose="02020404030301010803" pitchFamily="18" charset="0"/>
            </a:endParaRPr>
          </a:p>
        </p:txBody>
      </p:sp>
    </p:spTree>
    <p:extLst>
      <p:ext uri="{BB962C8B-B14F-4D97-AF65-F5344CB8AC3E}">
        <p14:creationId xmlns:p14="http://schemas.microsoft.com/office/powerpoint/2010/main" val="4153890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498" y="86497"/>
            <a:ext cx="11528854" cy="6186309"/>
          </a:xfrm>
          <a:prstGeom prst="rect">
            <a:avLst/>
          </a:prstGeom>
        </p:spPr>
        <p:txBody>
          <a:bodyPr wrap="square">
            <a:spAutoFit/>
          </a:bodyPr>
          <a:lstStyle/>
          <a:p>
            <a:r>
              <a:rPr lang="en-US" dirty="0" smtClean="0">
                <a:latin typeface="Garamond" panose="02020404030301010803" pitchFamily="18" charset="0"/>
              </a:rPr>
              <a:t>Cl. </a:t>
            </a:r>
            <a:r>
              <a:rPr lang="en-US" dirty="0" err="1" smtClean="0">
                <a:latin typeface="Garamond" panose="02020404030301010803" pitchFamily="18" charset="0"/>
              </a:rPr>
              <a:t>Galenius</a:t>
            </a:r>
            <a:r>
              <a:rPr lang="en-US" dirty="0" smtClean="0">
                <a:latin typeface="Garamond" panose="02020404030301010803" pitchFamily="18" charset="0"/>
              </a:rPr>
              <a:t>. // D. Le </a:t>
            </a:r>
            <a:r>
              <a:rPr lang="en-US" dirty="0" err="1" smtClean="0">
                <a:latin typeface="Garamond" panose="02020404030301010803" pitchFamily="18" charset="0"/>
              </a:rPr>
              <a:t>Clerc</a:t>
            </a:r>
            <a:r>
              <a:rPr lang="en-US" dirty="0" smtClean="0">
                <a:latin typeface="Garamond" panose="02020404030301010803" pitchFamily="18" charset="0"/>
              </a:rPr>
              <a:t>. Histoire de la </a:t>
            </a:r>
            <a:r>
              <a:rPr lang="en-US" dirty="0" err="1" smtClean="0">
                <a:latin typeface="Garamond" panose="02020404030301010803" pitchFamily="18" charset="0"/>
              </a:rPr>
              <a:t>medecine</a:t>
            </a:r>
            <a:r>
              <a:rPr lang="en-US" dirty="0" smtClean="0">
                <a:latin typeface="Garamond" panose="02020404030301010803" pitchFamily="18" charset="0"/>
              </a:rPr>
              <a:t>. Amsterdam.1702. </a:t>
            </a:r>
          </a:p>
          <a:p>
            <a:r>
              <a:rPr lang="en-US" dirty="0" err="1" smtClean="0">
                <a:latin typeface="Garamond" panose="02020404030301010803" pitchFamily="18" charset="0"/>
              </a:rPr>
              <a:t>Geminus</a:t>
            </a:r>
            <a:r>
              <a:rPr lang="en-US" dirty="0" smtClean="0">
                <a:latin typeface="Garamond" panose="02020404030301010803" pitchFamily="18" charset="0"/>
              </a:rPr>
              <a:t>. Elementa </a:t>
            </a:r>
            <a:r>
              <a:rPr lang="en-US" dirty="0" err="1" smtClean="0">
                <a:latin typeface="Garamond" panose="02020404030301010803" pitchFamily="18" charset="0"/>
              </a:rPr>
              <a:t>Astronomiae</a:t>
            </a:r>
            <a:endParaRPr lang="en-US" dirty="0" smtClean="0">
              <a:latin typeface="Garamond" panose="02020404030301010803" pitchFamily="18" charset="0"/>
            </a:endParaRPr>
          </a:p>
          <a:p>
            <a:r>
              <a:rPr lang="en-US" dirty="0" err="1" smtClean="0">
                <a:latin typeface="Garamond" panose="02020404030301010803" pitchFamily="18" charset="0"/>
              </a:rPr>
              <a:t>I.Geoffroy</a:t>
            </a:r>
            <a:r>
              <a:rPr lang="en-US" dirty="0" smtClean="0">
                <a:latin typeface="Garamond" panose="02020404030301010803" pitchFamily="18" charset="0"/>
              </a:rPr>
              <a:t> Saint-</a:t>
            </a:r>
            <a:r>
              <a:rPr lang="en-US" dirty="0" err="1" smtClean="0">
                <a:latin typeface="Garamond" panose="02020404030301010803" pitchFamily="18" charset="0"/>
              </a:rPr>
              <a:t>Hilaire</a:t>
            </a:r>
            <a:r>
              <a:rPr lang="en-US" dirty="0" smtClean="0">
                <a:latin typeface="Garamond" panose="02020404030301010803" pitchFamily="18" charset="0"/>
              </a:rPr>
              <a:t>. Histoire </a:t>
            </a:r>
            <a:r>
              <a:rPr lang="en-US" dirty="0" err="1" smtClean="0">
                <a:latin typeface="Garamond" panose="02020404030301010803" pitchFamily="18" charset="0"/>
              </a:rPr>
              <a:t>naturelle</a:t>
            </a:r>
            <a:r>
              <a:rPr lang="en-US" dirty="0" smtClean="0">
                <a:latin typeface="Garamond" panose="02020404030301010803" pitchFamily="18" charset="0"/>
              </a:rPr>
              <a:t> </a:t>
            </a:r>
            <a:r>
              <a:rPr lang="en-US" dirty="0" err="1" smtClean="0">
                <a:latin typeface="Garamond" panose="02020404030301010803" pitchFamily="18" charset="0"/>
              </a:rPr>
              <a:t>générale</a:t>
            </a:r>
            <a:r>
              <a:rPr lang="en-US" dirty="0" smtClean="0">
                <a:latin typeface="Garamond" panose="02020404030301010803" pitchFamily="18" charset="0"/>
              </a:rPr>
              <a:t> des </a:t>
            </a:r>
            <a:r>
              <a:rPr lang="en-US" dirty="0" err="1" smtClean="0">
                <a:latin typeface="Garamond" panose="02020404030301010803" pitchFamily="18" charset="0"/>
              </a:rPr>
              <a:t>règnes</a:t>
            </a:r>
            <a:r>
              <a:rPr lang="en-US" dirty="0" smtClean="0">
                <a:latin typeface="Garamond" panose="02020404030301010803" pitchFamily="18" charset="0"/>
              </a:rPr>
              <a:t> </a:t>
            </a:r>
            <a:r>
              <a:rPr lang="en-US" dirty="0" err="1" smtClean="0">
                <a:latin typeface="Garamond" panose="02020404030301010803" pitchFamily="18" charset="0"/>
              </a:rPr>
              <a:t>organiques</a:t>
            </a:r>
            <a:r>
              <a:rPr lang="en-US" dirty="0" smtClean="0">
                <a:latin typeface="Garamond" panose="02020404030301010803" pitchFamily="18" charset="0"/>
              </a:rPr>
              <a:t>. Paris. 1854</a:t>
            </a:r>
          </a:p>
          <a:p>
            <a:r>
              <a:rPr lang="en-US" dirty="0" err="1" smtClean="0">
                <a:latin typeface="Garamond" panose="02020404030301010803" pitchFamily="18" charset="0"/>
              </a:rPr>
              <a:t>M.Gosselin</a:t>
            </a:r>
            <a:r>
              <a:rPr lang="en-US" dirty="0" smtClean="0">
                <a:latin typeface="Garamond" panose="02020404030301010803" pitchFamily="18" charset="0"/>
              </a:rPr>
              <a:t>. </a:t>
            </a:r>
            <a:r>
              <a:rPr lang="en-US" dirty="0" err="1" smtClean="0">
                <a:latin typeface="Garamond" panose="02020404030301010803" pitchFamily="18" charset="0"/>
              </a:rPr>
              <a:t>Géographie</a:t>
            </a:r>
            <a:r>
              <a:rPr lang="en-US" dirty="0" smtClean="0">
                <a:latin typeface="Garamond" panose="02020404030301010803" pitchFamily="18" charset="0"/>
              </a:rPr>
              <a:t> des </a:t>
            </a:r>
            <a:r>
              <a:rPr lang="en-US" dirty="0" err="1" smtClean="0">
                <a:latin typeface="Garamond" panose="02020404030301010803" pitchFamily="18" charset="0"/>
              </a:rPr>
              <a:t>Grecs</a:t>
            </a:r>
            <a:r>
              <a:rPr lang="en-US" dirty="0" smtClean="0">
                <a:latin typeface="Garamond" panose="02020404030301010803" pitchFamily="18" charset="0"/>
              </a:rPr>
              <a:t> </a:t>
            </a:r>
            <a:r>
              <a:rPr lang="en-US" dirty="0" err="1" smtClean="0">
                <a:latin typeface="Garamond" panose="02020404030301010803" pitchFamily="18" charset="0"/>
              </a:rPr>
              <a:t>analysée</a:t>
            </a:r>
            <a:r>
              <a:rPr lang="en-US" dirty="0" smtClean="0">
                <a:latin typeface="Garamond" panose="02020404030301010803" pitchFamily="18" charset="0"/>
              </a:rPr>
              <a:t>. Paris.1790.</a:t>
            </a:r>
          </a:p>
          <a:p>
            <a:r>
              <a:rPr lang="en-US" dirty="0" smtClean="0">
                <a:latin typeface="Garamond" panose="02020404030301010803" pitchFamily="18" charset="0"/>
              </a:rPr>
              <a:t>J. Grimm. Deutsche Mythologie.1854.</a:t>
            </a:r>
          </a:p>
          <a:p>
            <a:r>
              <a:rPr lang="en-US" dirty="0" smtClean="0">
                <a:latin typeface="Garamond" panose="02020404030301010803" pitchFamily="18" charset="0"/>
              </a:rPr>
              <a:t>G. Grote. A History of Greece; from the Earliest Period to the Close of the Generation Contemporary with Alexander the Great. 12 vols. London. 1846–1856.</a:t>
            </a:r>
          </a:p>
          <a:p>
            <a:r>
              <a:rPr lang="en-US" dirty="0" smtClean="0">
                <a:latin typeface="Garamond" panose="02020404030301010803" pitchFamily="18" charset="0"/>
              </a:rPr>
              <a:t>J.M. Guardia. La </a:t>
            </a:r>
            <a:r>
              <a:rPr lang="en-US" dirty="0" err="1" smtClean="0">
                <a:latin typeface="Garamond" panose="02020404030301010803" pitchFamily="18" charset="0"/>
              </a:rPr>
              <a:t>Médecine</a:t>
            </a:r>
            <a:r>
              <a:rPr lang="en-US" dirty="0" smtClean="0">
                <a:latin typeface="Garamond" panose="02020404030301010803" pitchFamily="18" charset="0"/>
              </a:rPr>
              <a:t> a Travers les Siècles. Histoire - </a:t>
            </a:r>
            <a:r>
              <a:rPr lang="en-US" dirty="0" err="1" smtClean="0">
                <a:latin typeface="Garamond" panose="02020404030301010803" pitchFamily="18" charset="0"/>
              </a:rPr>
              <a:t>Philosophie</a:t>
            </a:r>
            <a:r>
              <a:rPr lang="en-US" dirty="0" smtClean="0">
                <a:latin typeface="Garamond" panose="02020404030301010803" pitchFamily="18" charset="0"/>
              </a:rPr>
              <a:t>. Paris. 1865.</a:t>
            </a:r>
          </a:p>
          <a:p>
            <a:r>
              <a:rPr lang="en-US" dirty="0" smtClean="0">
                <a:latin typeface="Garamond" panose="02020404030301010803" pitchFamily="18" charset="0"/>
              </a:rPr>
              <a:t>J.M. Guardia. La </a:t>
            </a:r>
            <a:r>
              <a:rPr lang="en-US" dirty="0" err="1" smtClean="0">
                <a:latin typeface="Garamond" panose="02020404030301010803" pitchFamily="18" charset="0"/>
              </a:rPr>
              <a:t>légende</a:t>
            </a:r>
            <a:r>
              <a:rPr lang="en-US" dirty="0" smtClean="0">
                <a:latin typeface="Garamond" panose="02020404030301010803" pitchFamily="18" charset="0"/>
              </a:rPr>
              <a:t> </a:t>
            </a:r>
            <a:r>
              <a:rPr lang="en-US" dirty="0" err="1" smtClean="0">
                <a:latin typeface="Garamond" panose="02020404030301010803" pitchFamily="18" charset="0"/>
              </a:rPr>
              <a:t>hippocratique</a:t>
            </a:r>
            <a:r>
              <a:rPr lang="en-US" dirty="0" smtClean="0">
                <a:latin typeface="Garamond" panose="02020404030301010803" pitchFamily="18" charset="0"/>
              </a:rPr>
              <a:t> // La </a:t>
            </a:r>
            <a:r>
              <a:rPr lang="en-US" dirty="0" err="1" smtClean="0">
                <a:latin typeface="Garamond" panose="02020404030301010803" pitchFamily="18" charset="0"/>
              </a:rPr>
              <a:t>Médecine</a:t>
            </a:r>
            <a:r>
              <a:rPr lang="en-US" dirty="0" smtClean="0">
                <a:latin typeface="Garamond" panose="02020404030301010803" pitchFamily="18" charset="0"/>
              </a:rPr>
              <a:t> a Travers les Siècles. Histoire - </a:t>
            </a:r>
            <a:r>
              <a:rPr lang="en-US" dirty="0" err="1" smtClean="0">
                <a:latin typeface="Garamond" panose="02020404030301010803" pitchFamily="18" charset="0"/>
              </a:rPr>
              <a:t>Philosophie</a:t>
            </a:r>
            <a:r>
              <a:rPr lang="en-US" dirty="0" smtClean="0">
                <a:latin typeface="Garamond" panose="02020404030301010803" pitchFamily="18" charset="0"/>
              </a:rPr>
              <a:t>. 1865.</a:t>
            </a:r>
          </a:p>
          <a:p>
            <a:r>
              <a:rPr lang="en-US" dirty="0" smtClean="0">
                <a:latin typeface="Garamond" panose="02020404030301010803" pitchFamily="18" charset="0"/>
              </a:rPr>
              <a:t>H. </a:t>
            </a:r>
            <a:r>
              <a:rPr lang="en-US" dirty="0" err="1" smtClean="0">
                <a:latin typeface="Garamond" panose="02020404030301010803" pitchFamily="18" charset="0"/>
              </a:rPr>
              <a:t>Haeser</a:t>
            </a:r>
            <a:r>
              <a:rPr lang="en-US" dirty="0" smtClean="0">
                <a:latin typeface="Garamond" panose="02020404030301010803" pitchFamily="18" charset="0"/>
              </a:rPr>
              <a:t>. </a:t>
            </a:r>
            <a:r>
              <a:rPr lang="en-US" dirty="0" err="1" smtClean="0">
                <a:latin typeface="Garamond" panose="02020404030301010803" pitchFamily="18" charset="0"/>
              </a:rPr>
              <a:t>Lehrbuch</a:t>
            </a:r>
            <a:r>
              <a:rPr lang="en-US" dirty="0" smtClean="0">
                <a:latin typeface="Garamond" panose="02020404030301010803" pitchFamily="18" charset="0"/>
              </a:rPr>
              <a:t> der Geschichte der </a:t>
            </a:r>
            <a:r>
              <a:rPr lang="en-US" dirty="0" err="1" smtClean="0">
                <a:latin typeface="Garamond" panose="02020404030301010803" pitchFamily="18" charset="0"/>
              </a:rPr>
              <a:t>Medicin</a:t>
            </a:r>
            <a:r>
              <a:rPr lang="en-US" dirty="0" smtClean="0">
                <a:latin typeface="Garamond" panose="02020404030301010803" pitchFamily="18" charset="0"/>
              </a:rPr>
              <a:t>. 1853, 1861.</a:t>
            </a:r>
          </a:p>
          <a:p>
            <a:r>
              <a:rPr lang="en-US" dirty="0" smtClean="0">
                <a:latin typeface="Garamond" panose="02020404030301010803" pitchFamily="18" charset="0"/>
              </a:rPr>
              <a:t>G. Hager. Memoria </a:t>
            </a:r>
            <a:r>
              <a:rPr lang="en-US" dirty="0" err="1" smtClean="0">
                <a:latin typeface="Garamond" panose="02020404030301010803" pitchFamily="18" charset="0"/>
              </a:rPr>
              <a:t>sulle</a:t>
            </a:r>
            <a:r>
              <a:rPr lang="en-US" dirty="0" smtClean="0">
                <a:latin typeface="Garamond" panose="02020404030301010803" pitchFamily="18" charset="0"/>
              </a:rPr>
              <a:t> </a:t>
            </a:r>
            <a:r>
              <a:rPr lang="en-US" dirty="0" err="1" smtClean="0">
                <a:latin typeface="Garamond" panose="02020404030301010803" pitchFamily="18" charset="0"/>
              </a:rPr>
              <a:t>cifre</a:t>
            </a:r>
            <a:r>
              <a:rPr lang="en-US" dirty="0" smtClean="0">
                <a:latin typeface="Garamond" panose="02020404030301010803" pitchFamily="18" charset="0"/>
              </a:rPr>
              <a:t> </a:t>
            </a:r>
            <a:r>
              <a:rPr lang="en-US" dirty="0" err="1" smtClean="0">
                <a:latin typeface="Garamond" panose="02020404030301010803" pitchFamily="18" charset="0"/>
              </a:rPr>
              <a:t>arabiche</a:t>
            </a:r>
            <a:r>
              <a:rPr lang="en-US" dirty="0" smtClean="0">
                <a:latin typeface="Garamond" panose="02020404030301010803" pitchFamily="18" charset="0"/>
              </a:rPr>
              <a:t>, </a:t>
            </a:r>
            <a:r>
              <a:rPr lang="en-US" dirty="0" err="1" smtClean="0">
                <a:latin typeface="Garamond" panose="02020404030301010803" pitchFamily="18" charset="0"/>
              </a:rPr>
              <a:t>attribuite</a:t>
            </a:r>
            <a:r>
              <a:rPr lang="en-US" dirty="0" smtClean="0">
                <a:latin typeface="Garamond" panose="02020404030301010803" pitchFamily="18" charset="0"/>
              </a:rPr>
              <a:t> </a:t>
            </a:r>
            <a:r>
              <a:rPr lang="en-US" dirty="0" err="1" smtClean="0">
                <a:latin typeface="Garamond" panose="02020404030301010803" pitchFamily="18" charset="0"/>
              </a:rPr>
              <a:t>fino</a:t>
            </a:r>
            <a:r>
              <a:rPr lang="en-US" dirty="0" smtClean="0">
                <a:latin typeface="Garamond" panose="02020404030301010803" pitchFamily="18" charset="0"/>
              </a:rPr>
              <a:t> </a:t>
            </a:r>
            <a:r>
              <a:rPr lang="en-US" dirty="0" err="1" smtClean="0">
                <a:latin typeface="Garamond" panose="02020404030301010803" pitchFamily="18" charset="0"/>
              </a:rPr>
              <a:t>a'giorni</a:t>
            </a:r>
            <a:r>
              <a:rPr lang="en-US" dirty="0" smtClean="0">
                <a:latin typeface="Garamond" panose="02020404030301010803" pitchFamily="18" charset="0"/>
              </a:rPr>
              <a:t> </a:t>
            </a:r>
            <a:r>
              <a:rPr lang="en-US" dirty="0" err="1" smtClean="0">
                <a:latin typeface="Garamond" panose="02020404030301010803" pitchFamily="18" charset="0"/>
              </a:rPr>
              <a:t>nostri</a:t>
            </a:r>
            <a:r>
              <a:rPr lang="en-US" dirty="0" smtClean="0">
                <a:latin typeface="Garamond" panose="02020404030301010803" pitchFamily="18" charset="0"/>
              </a:rPr>
              <a:t> </a:t>
            </a:r>
            <a:r>
              <a:rPr lang="en-US" dirty="0" err="1" smtClean="0">
                <a:latin typeface="Garamond" panose="02020404030301010803" pitchFamily="18" charset="0"/>
              </a:rPr>
              <a:t>agl'Indiani</a:t>
            </a:r>
            <a:r>
              <a:rPr lang="en-US" dirty="0" smtClean="0">
                <a:latin typeface="Garamond" panose="02020404030301010803" pitchFamily="18" charset="0"/>
              </a:rPr>
              <a:t>, ma </a:t>
            </a:r>
            <a:r>
              <a:rPr lang="en-US" dirty="0" err="1" smtClean="0">
                <a:latin typeface="Garamond" panose="02020404030301010803" pitchFamily="18" charset="0"/>
              </a:rPr>
              <a:t>inventate</a:t>
            </a:r>
            <a:r>
              <a:rPr lang="en-US" dirty="0" smtClean="0">
                <a:latin typeface="Garamond" panose="02020404030301010803" pitchFamily="18" charset="0"/>
              </a:rPr>
              <a:t> in un </a:t>
            </a:r>
            <a:r>
              <a:rPr lang="en-US" dirty="0" err="1" smtClean="0">
                <a:latin typeface="Garamond" panose="02020404030301010803" pitchFamily="18" charset="0"/>
              </a:rPr>
              <a:t>paese</a:t>
            </a:r>
            <a:r>
              <a:rPr lang="en-US" dirty="0" smtClean="0">
                <a:latin typeface="Garamond" panose="02020404030301010803" pitchFamily="18" charset="0"/>
              </a:rPr>
              <a:t> </a:t>
            </a:r>
            <a:r>
              <a:rPr lang="en-US" dirty="0" err="1" smtClean="0">
                <a:latin typeface="Garamond" panose="02020404030301010803" pitchFamily="18" charset="0"/>
              </a:rPr>
              <a:t>più</a:t>
            </a:r>
            <a:r>
              <a:rPr lang="en-US" dirty="0" smtClean="0">
                <a:latin typeface="Garamond" panose="02020404030301010803" pitchFamily="18" charset="0"/>
              </a:rPr>
              <a:t> </a:t>
            </a:r>
            <a:r>
              <a:rPr lang="en-US" dirty="0" err="1" smtClean="0">
                <a:latin typeface="Garamond" panose="02020404030301010803" pitchFamily="18" charset="0"/>
              </a:rPr>
              <a:t>rimoto</a:t>
            </a:r>
            <a:r>
              <a:rPr lang="en-US" dirty="0" smtClean="0">
                <a:latin typeface="Garamond" panose="02020404030301010803" pitchFamily="18" charset="0"/>
              </a:rPr>
              <a:t> </a:t>
            </a:r>
            <a:r>
              <a:rPr lang="en-US" dirty="0" err="1" smtClean="0">
                <a:latin typeface="Garamond" panose="02020404030301010803" pitchFamily="18" charset="0"/>
              </a:rPr>
              <a:t>dell'India</a:t>
            </a:r>
            <a:r>
              <a:rPr lang="en-US" dirty="0" smtClean="0">
                <a:latin typeface="Garamond" panose="02020404030301010803" pitchFamily="18" charset="0"/>
              </a:rPr>
              <a:t>. (mail). 1813. </a:t>
            </a:r>
          </a:p>
          <a:p>
            <a:r>
              <a:rPr lang="en-US" dirty="0" err="1" smtClean="0">
                <a:latin typeface="Garamond" panose="02020404030301010803" pitchFamily="18" charset="0"/>
              </a:rPr>
              <a:t>Abbé</a:t>
            </a:r>
            <a:r>
              <a:rPr lang="en-US" dirty="0" smtClean="0">
                <a:latin typeface="Garamond" panose="02020404030301010803" pitchFamily="18" charset="0"/>
              </a:rPr>
              <a:t> </a:t>
            </a:r>
            <a:r>
              <a:rPr lang="en-US" dirty="0" err="1" smtClean="0">
                <a:latin typeface="Garamond" panose="02020404030301010803" pitchFamily="18" charset="0"/>
              </a:rPr>
              <a:t>Halma</a:t>
            </a:r>
            <a:r>
              <a:rPr lang="en-US" dirty="0" smtClean="0">
                <a:latin typeface="Garamond" panose="02020404030301010803" pitchFamily="18" charset="0"/>
              </a:rPr>
              <a:t>. Composition </a:t>
            </a:r>
            <a:r>
              <a:rPr lang="en-US" dirty="0" err="1" smtClean="0">
                <a:latin typeface="Garamond" panose="02020404030301010803" pitchFamily="18" charset="0"/>
              </a:rPr>
              <a:t>mathematique</a:t>
            </a:r>
            <a:r>
              <a:rPr lang="en-US" dirty="0" smtClean="0">
                <a:latin typeface="Garamond" panose="02020404030301010803" pitchFamily="18" charset="0"/>
              </a:rPr>
              <a:t> de Claude </a:t>
            </a:r>
            <a:r>
              <a:rPr lang="en-US" dirty="0" err="1" smtClean="0">
                <a:latin typeface="Garamond" panose="02020404030301010803" pitchFamily="18" charset="0"/>
              </a:rPr>
              <a:t>Ptolémée</a:t>
            </a:r>
            <a:r>
              <a:rPr lang="en-US" dirty="0" smtClean="0">
                <a:latin typeface="Garamond" panose="02020404030301010803" pitchFamily="18" charset="0"/>
              </a:rPr>
              <a:t>. I-II. Paris. 1813-1816.</a:t>
            </a:r>
          </a:p>
          <a:p>
            <a:r>
              <a:rPr lang="en-US" dirty="0" smtClean="0">
                <a:latin typeface="Garamond" panose="02020404030301010803" pitchFamily="18" charset="0"/>
              </a:rPr>
              <a:t>N. </a:t>
            </a:r>
            <a:r>
              <a:rPr lang="en-US" dirty="0" err="1" smtClean="0">
                <a:latin typeface="Garamond" panose="02020404030301010803" pitchFamily="18" charset="0"/>
              </a:rPr>
              <a:t>Halma</a:t>
            </a:r>
            <a:r>
              <a:rPr lang="en-US" dirty="0" smtClean="0">
                <a:latin typeface="Garamond" panose="02020404030301010803" pitchFamily="18" charset="0"/>
              </a:rPr>
              <a:t>. </a:t>
            </a:r>
            <a:r>
              <a:rPr lang="en-US" dirty="0" err="1" smtClean="0">
                <a:latin typeface="Garamond" panose="02020404030301010803" pitchFamily="18" charset="0"/>
              </a:rPr>
              <a:t>Almageste</a:t>
            </a:r>
            <a:r>
              <a:rPr lang="en-US" dirty="0" smtClean="0">
                <a:latin typeface="Garamond" panose="02020404030301010803" pitchFamily="18" charset="0"/>
              </a:rPr>
              <a:t>, </a:t>
            </a:r>
            <a:r>
              <a:rPr lang="en-US" dirty="0" err="1" smtClean="0">
                <a:latin typeface="Garamond" panose="02020404030301010803" pitchFamily="18" charset="0"/>
              </a:rPr>
              <a:t>ou</a:t>
            </a:r>
            <a:r>
              <a:rPr lang="en-US" dirty="0" smtClean="0">
                <a:latin typeface="Garamond" panose="02020404030301010803" pitchFamily="18" charset="0"/>
              </a:rPr>
              <a:t> Composition </a:t>
            </a:r>
            <a:r>
              <a:rPr lang="en-US" dirty="0" err="1" smtClean="0">
                <a:latin typeface="Garamond" panose="02020404030301010803" pitchFamily="18" charset="0"/>
              </a:rPr>
              <a:t>mathématique</a:t>
            </a:r>
            <a:r>
              <a:rPr lang="en-US" dirty="0" smtClean="0">
                <a:latin typeface="Garamond" panose="02020404030301010803" pitchFamily="18" charset="0"/>
              </a:rPr>
              <a:t> de Claude </a:t>
            </a:r>
            <a:r>
              <a:rPr lang="en-US" dirty="0" err="1" smtClean="0">
                <a:latin typeface="Garamond" panose="02020404030301010803" pitchFamily="18" charset="0"/>
              </a:rPr>
              <a:t>Ptolémée</a:t>
            </a:r>
            <a:r>
              <a:rPr lang="en-US" dirty="0" smtClean="0">
                <a:latin typeface="Garamond" panose="02020404030301010803" pitchFamily="18" charset="0"/>
              </a:rPr>
              <a:t>, </a:t>
            </a:r>
            <a:r>
              <a:rPr lang="en-US" dirty="0" err="1" smtClean="0">
                <a:latin typeface="Garamond" panose="02020404030301010803" pitchFamily="18" charset="0"/>
              </a:rPr>
              <a:t>ou</a:t>
            </a:r>
            <a:r>
              <a:rPr lang="en-US" dirty="0" smtClean="0">
                <a:latin typeface="Garamond" panose="02020404030301010803" pitchFamily="18" charset="0"/>
              </a:rPr>
              <a:t> </a:t>
            </a:r>
            <a:r>
              <a:rPr lang="en-US" dirty="0" err="1" smtClean="0">
                <a:latin typeface="Garamond" panose="02020404030301010803" pitchFamily="18" charset="0"/>
              </a:rPr>
              <a:t>Astronomie</a:t>
            </a:r>
            <a:r>
              <a:rPr lang="en-US" dirty="0" smtClean="0">
                <a:latin typeface="Garamond" panose="02020404030301010803" pitchFamily="18" charset="0"/>
              </a:rPr>
              <a:t> </a:t>
            </a:r>
            <a:r>
              <a:rPr lang="en-US" dirty="0" err="1" smtClean="0">
                <a:latin typeface="Garamond" panose="02020404030301010803" pitchFamily="18" charset="0"/>
              </a:rPr>
              <a:t>ancienne</a:t>
            </a:r>
            <a:r>
              <a:rPr lang="en-US" dirty="0" smtClean="0">
                <a:latin typeface="Garamond" panose="02020404030301010803" pitchFamily="18" charset="0"/>
              </a:rPr>
              <a:t>, </a:t>
            </a:r>
            <a:r>
              <a:rPr lang="en-US" dirty="0" err="1" smtClean="0">
                <a:latin typeface="Garamond" panose="02020404030301010803" pitchFamily="18" charset="0"/>
              </a:rPr>
              <a:t>traduit</a:t>
            </a:r>
            <a:r>
              <a:rPr lang="en-US" dirty="0" smtClean="0">
                <a:latin typeface="Garamond" panose="02020404030301010803" pitchFamily="18" charset="0"/>
              </a:rPr>
              <a:t> pour la première </a:t>
            </a:r>
            <a:r>
              <a:rPr lang="en-US" dirty="0" err="1" smtClean="0">
                <a:latin typeface="Garamond" panose="02020404030301010803" pitchFamily="18" charset="0"/>
              </a:rPr>
              <a:t>fois</a:t>
            </a:r>
            <a:r>
              <a:rPr lang="en-US" dirty="0" smtClean="0">
                <a:latin typeface="Garamond" panose="02020404030301010803" pitchFamily="18" charset="0"/>
              </a:rPr>
              <a:t> du </a:t>
            </a:r>
            <a:r>
              <a:rPr lang="en-US" dirty="0" err="1" smtClean="0">
                <a:latin typeface="Garamond" panose="02020404030301010803" pitchFamily="18" charset="0"/>
              </a:rPr>
              <a:t>grec</a:t>
            </a:r>
            <a:r>
              <a:rPr lang="en-US" dirty="0" smtClean="0">
                <a:latin typeface="Garamond" panose="02020404030301010803" pitchFamily="18" charset="0"/>
              </a:rPr>
              <a:t> </a:t>
            </a:r>
            <a:r>
              <a:rPr lang="en-US" dirty="0" err="1" smtClean="0">
                <a:latin typeface="Garamond" panose="02020404030301010803" pitchFamily="18" charset="0"/>
              </a:rPr>
              <a:t>en</a:t>
            </a:r>
            <a:r>
              <a:rPr lang="en-US" dirty="0" smtClean="0">
                <a:latin typeface="Garamond" panose="02020404030301010803" pitchFamily="18" charset="0"/>
              </a:rPr>
              <a:t> </a:t>
            </a:r>
            <a:r>
              <a:rPr lang="en-US" dirty="0" err="1" smtClean="0">
                <a:latin typeface="Garamond" panose="02020404030301010803" pitchFamily="18" charset="0"/>
              </a:rPr>
              <a:t>français</a:t>
            </a:r>
            <a:r>
              <a:rPr lang="en-US" dirty="0" smtClean="0">
                <a:latin typeface="Garamond" panose="02020404030301010803" pitchFamily="18" charset="0"/>
              </a:rPr>
              <a:t>, </a:t>
            </a:r>
            <a:r>
              <a:rPr lang="en-US" dirty="0" err="1" smtClean="0">
                <a:latin typeface="Garamond" panose="02020404030301010803" pitchFamily="18" charset="0"/>
              </a:rPr>
              <a:t>suivie</a:t>
            </a:r>
            <a:r>
              <a:rPr lang="en-US" dirty="0" smtClean="0">
                <a:latin typeface="Garamond" panose="02020404030301010803" pitchFamily="18" charset="0"/>
              </a:rPr>
              <a:t> des Notes de </a:t>
            </a:r>
            <a:r>
              <a:rPr lang="en-US" dirty="0" err="1" smtClean="0">
                <a:latin typeface="Garamond" panose="02020404030301010803" pitchFamily="18" charset="0"/>
              </a:rPr>
              <a:t>Delambre</a:t>
            </a:r>
            <a:r>
              <a:rPr lang="en-US" dirty="0" smtClean="0">
                <a:latin typeface="Garamond" panose="02020404030301010803" pitchFamily="18" charset="0"/>
              </a:rPr>
              <a:t>/ Paris. 1813.</a:t>
            </a:r>
          </a:p>
          <a:p>
            <a:r>
              <a:rPr lang="en-US" dirty="0" smtClean="0">
                <a:latin typeface="Garamond" panose="02020404030301010803" pitchFamily="18" charset="0"/>
              </a:rPr>
              <a:t>N. </a:t>
            </a:r>
            <a:r>
              <a:rPr lang="en-US" dirty="0" err="1" smtClean="0">
                <a:latin typeface="Garamond" panose="02020404030301010803" pitchFamily="18" charset="0"/>
              </a:rPr>
              <a:t>Halma</a:t>
            </a:r>
            <a:r>
              <a:rPr lang="en-US" dirty="0" smtClean="0">
                <a:latin typeface="Garamond" panose="02020404030301010803" pitchFamily="18" charset="0"/>
              </a:rPr>
              <a:t>. </a:t>
            </a:r>
            <a:r>
              <a:rPr lang="en-US" dirty="0" err="1" smtClean="0">
                <a:latin typeface="Garamond" panose="02020404030301010803" pitchFamily="18" charset="0"/>
              </a:rPr>
              <a:t>Traité</a:t>
            </a:r>
            <a:r>
              <a:rPr lang="en-US" dirty="0" smtClean="0">
                <a:latin typeface="Garamond" panose="02020404030301010803" pitchFamily="18" charset="0"/>
              </a:rPr>
              <a:t> de </a:t>
            </a:r>
            <a:r>
              <a:rPr lang="en-US" dirty="0" err="1" smtClean="0">
                <a:latin typeface="Garamond" panose="02020404030301010803" pitchFamily="18" charset="0"/>
              </a:rPr>
              <a:t>géographie</a:t>
            </a:r>
            <a:r>
              <a:rPr lang="en-US" dirty="0" smtClean="0">
                <a:latin typeface="Garamond" panose="02020404030301010803" pitchFamily="18" charset="0"/>
              </a:rPr>
              <a:t> de Claude </a:t>
            </a:r>
            <a:r>
              <a:rPr lang="en-US" dirty="0" err="1" smtClean="0">
                <a:latin typeface="Garamond" panose="02020404030301010803" pitchFamily="18" charset="0"/>
              </a:rPr>
              <a:t>Ptolémée</a:t>
            </a:r>
            <a:r>
              <a:rPr lang="en-US" dirty="0" smtClean="0">
                <a:latin typeface="Garamond" panose="02020404030301010803" pitchFamily="18" charset="0"/>
              </a:rPr>
              <a:t>. Paris. 1828. </a:t>
            </a:r>
          </a:p>
          <a:p>
            <a:r>
              <a:rPr lang="en-US" dirty="0" smtClean="0">
                <a:latin typeface="Garamond" panose="02020404030301010803" pitchFamily="18" charset="0"/>
              </a:rPr>
              <a:t>C.F. </a:t>
            </a:r>
            <a:r>
              <a:rPr lang="en-US" dirty="0" err="1" smtClean="0">
                <a:latin typeface="Garamond" panose="02020404030301010803" pitchFamily="18" charset="0"/>
              </a:rPr>
              <a:t>Harles</a:t>
            </a:r>
            <a:r>
              <a:rPr lang="en-US" dirty="0" smtClean="0">
                <a:latin typeface="Garamond" panose="02020404030301010803" pitchFamily="18" charset="0"/>
              </a:rPr>
              <a:t>. Geschichte der </a:t>
            </a:r>
            <a:r>
              <a:rPr lang="en-US" dirty="0" err="1" smtClean="0">
                <a:latin typeface="Garamond" panose="02020404030301010803" pitchFamily="18" charset="0"/>
              </a:rPr>
              <a:t>Hirn</a:t>
            </a:r>
            <a:r>
              <a:rPr lang="en-US" dirty="0" smtClean="0">
                <a:latin typeface="Garamond" panose="02020404030301010803" pitchFamily="18" charset="0"/>
              </a:rPr>
              <a:t>- und </a:t>
            </a:r>
            <a:r>
              <a:rPr lang="en-US" dirty="0" err="1" smtClean="0">
                <a:latin typeface="Garamond" panose="02020404030301010803" pitchFamily="18" charset="0"/>
              </a:rPr>
              <a:t>Nervenlehre</a:t>
            </a:r>
            <a:r>
              <a:rPr lang="en-US" dirty="0" smtClean="0">
                <a:latin typeface="Garamond" panose="02020404030301010803" pitchFamily="18" charset="0"/>
              </a:rPr>
              <a:t> </a:t>
            </a:r>
            <a:r>
              <a:rPr lang="en-US" dirty="0" err="1" smtClean="0">
                <a:latin typeface="Garamond" panose="02020404030301010803" pitchFamily="18" charset="0"/>
              </a:rPr>
              <a:t>im</a:t>
            </a:r>
            <a:r>
              <a:rPr lang="en-US" dirty="0" smtClean="0">
                <a:latin typeface="Garamond" panose="02020404030301010803" pitchFamily="18" charset="0"/>
              </a:rPr>
              <a:t> </a:t>
            </a:r>
            <a:r>
              <a:rPr lang="en-US" dirty="0" err="1" smtClean="0">
                <a:latin typeface="Garamond" panose="02020404030301010803" pitchFamily="18" charset="0"/>
              </a:rPr>
              <a:t>Alterthume</a:t>
            </a:r>
            <a:r>
              <a:rPr lang="en-US" dirty="0" smtClean="0">
                <a:latin typeface="Garamond" panose="02020404030301010803" pitchFamily="18" charset="0"/>
              </a:rPr>
              <a:t>. Erlangen.1801.</a:t>
            </a:r>
          </a:p>
          <a:p>
            <a:r>
              <a:rPr lang="en-US" dirty="0" smtClean="0">
                <a:latin typeface="Garamond" panose="02020404030301010803" pitchFamily="18" charset="0"/>
              </a:rPr>
              <a:t>H. </a:t>
            </a:r>
            <a:r>
              <a:rPr lang="en-US" dirty="0" err="1" smtClean="0">
                <a:latin typeface="Garamond" panose="02020404030301010803" pitchFamily="18" charset="0"/>
              </a:rPr>
              <a:t>Hecquard</a:t>
            </a:r>
            <a:r>
              <a:rPr lang="en-US" dirty="0" smtClean="0">
                <a:latin typeface="Garamond" panose="02020404030301010803" pitchFamily="18" charset="0"/>
              </a:rPr>
              <a:t>. </a:t>
            </a:r>
            <a:r>
              <a:rPr lang="en-US" dirty="0" err="1" smtClean="0">
                <a:latin typeface="Garamond" panose="02020404030301010803" pitchFamily="18" charset="0"/>
              </a:rPr>
              <a:t>Reise</a:t>
            </a:r>
            <a:r>
              <a:rPr lang="en-US" dirty="0" smtClean="0">
                <a:latin typeface="Garamond" panose="02020404030301010803" pitchFamily="18" charset="0"/>
              </a:rPr>
              <a:t> An Die </a:t>
            </a:r>
            <a:r>
              <a:rPr lang="en-US" dirty="0" err="1" smtClean="0">
                <a:latin typeface="Garamond" panose="02020404030301010803" pitchFamily="18" charset="0"/>
              </a:rPr>
              <a:t>Küste</a:t>
            </a:r>
            <a:r>
              <a:rPr lang="en-US" dirty="0" smtClean="0">
                <a:latin typeface="Garamond" panose="02020404030301010803" pitchFamily="18" charset="0"/>
              </a:rPr>
              <a:t> Und In Das </a:t>
            </a:r>
            <a:r>
              <a:rPr lang="en-US" dirty="0" err="1" smtClean="0">
                <a:latin typeface="Garamond" panose="02020404030301010803" pitchFamily="18" charset="0"/>
              </a:rPr>
              <a:t>Innere</a:t>
            </a:r>
            <a:r>
              <a:rPr lang="en-US" dirty="0" smtClean="0">
                <a:latin typeface="Garamond" panose="02020404030301010803" pitchFamily="18" charset="0"/>
              </a:rPr>
              <a:t> Von West-</a:t>
            </a:r>
            <a:r>
              <a:rPr lang="en-US" dirty="0" err="1" smtClean="0">
                <a:latin typeface="Garamond" panose="02020404030301010803" pitchFamily="18" charset="0"/>
              </a:rPr>
              <a:t>afrika</a:t>
            </a:r>
            <a:r>
              <a:rPr lang="en-US" dirty="0" smtClean="0">
                <a:latin typeface="Garamond" panose="02020404030301010803" pitchFamily="18" charset="0"/>
              </a:rPr>
              <a:t>. 1854.</a:t>
            </a:r>
          </a:p>
          <a:p>
            <a:r>
              <a:rPr lang="en-US" dirty="0" smtClean="0">
                <a:latin typeface="Garamond" panose="02020404030301010803" pitchFamily="18" charset="0"/>
              </a:rPr>
              <a:t>G.W. Fr. Hegel. </a:t>
            </a:r>
            <a:r>
              <a:rPr lang="en-US" dirty="0" err="1" smtClean="0">
                <a:latin typeface="Garamond" panose="02020404030301010803" pitchFamily="18" charset="0"/>
              </a:rPr>
              <a:t>Werke</a:t>
            </a:r>
            <a:r>
              <a:rPr lang="en-US" dirty="0" smtClean="0">
                <a:latin typeface="Garamond" panose="02020404030301010803" pitchFamily="18" charset="0"/>
              </a:rPr>
              <a:t>. XIV. Berlin.1833.</a:t>
            </a:r>
          </a:p>
          <a:p>
            <a:r>
              <a:rPr lang="en-US" dirty="0" smtClean="0">
                <a:latin typeface="Garamond" panose="02020404030301010803" pitchFamily="18" charset="0"/>
              </a:rPr>
              <a:t>J. Chr. </a:t>
            </a:r>
            <a:r>
              <a:rPr lang="en-US" dirty="0" err="1" smtClean="0">
                <a:latin typeface="Garamond" panose="02020404030301010803" pitchFamily="18" charset="0"/>
              </a:rPr>
              <a:t>Heilbronner</a:t>
            </a:r>
            <a:r>
              <a:rPr lang="en-US" dirty="0" smtClean="0">
                <a:latin typeface="Garamond" panose="02020404030301010803" pitchFamily="18" charset="0"/>
              </a:rPr>
              <a:t>. </a:t>
            </a:r>
            <a:r>
              <a:rPr lang="en-US" dirty="0" err="1" smtClean="0">
                <a:latin typeface="Garamond" panose="02020404030301010803" pitchFamily="18" charset="0"/>
              </a:rPr>
              <a:t>Historia</a:t>
            </a:r>
            <a:r>
              <a:rPr lang="en-US" dirty="0" smtClean="0">
                <a:latin typeface="Garamond" panose="02020404030301010803" pitchFamily="18" charset="0"/>
              </a:rPr>
              <a:t> </a:t>
            </a:r>
            <a:r>
              <a:rPr lang="en-US" dirty="0" err="1" smtClean="0">
                <a:latin typeface="Garamond" panose="02020404030301010803" pitchFamily="18" charset="0"/>
              </a:rPr>
              <a:t>matheseos</a:t>
            </a:r>
            <a:r>
              <a:rPr lang="en-US" dirty="0" smtClean="0">
                <a:latin typeface="Garamond" panose="02020404030301010803" pitchFamily="18" charset="0"/>
              </a:rPr>
              <a:t> </a:t>
            </a:r>
            <a:r>
              <a:rPr lang="en-US" dirty="0" err="1" smtClean="0">
                <a:latin typeface="Garamond" panose="02020404030301010803" pitchFamily="18" charset="0"/>
              </a:rPr>
              <a:t>universae</a:t>
            </a:r>
            <a:r>
              <a:rPr lang="en-US" dirty="0" smtClean="0">
                <a:latin typeface="Garamond" panose="02020404030301010803" pitchFamily="18" charset="0"/>
              </a:rPr>
              <a:t> a </a:t>
            </a:r>
            <a:r>
              <a:rPr lang="en-US" dirty="0" err="1" smtClean="0">
                <a:latin typeface="Garamond" panose="02020404030301010803" pitchFamily="18" charset="0"/>
              </a:rPr>
              <a:t>mundo</a:t>
            </a:r>
            <a:r>
              <a:rPr lang="en-US" dirty="0" smtClean="0">
                <a:latin typeface="Garamond" panose="02020404030301010803" pitchFamily="18" charset="0"/>
              </a:rPr>
              <a:t> </a:t>
            </a:r>
            <a:r>
              <a:rPr lang="en-US" dirty="0" err="1" smtClean="0">
                <a:latin typeface="Garamond" panose="02020404030301010803" pitchFamily="18" charset="0"/>
              </a:rPr>
              <a:t>condito</a:t>
            </a:r>
            <a:r>
              <a:rPr lang="en-US" dirty="0" smtClean="0">
                <a:latin typeface="Garamond" panose="02020404030301010803" pitchFamily="18" charset="0"/>
              </a:rPr>
              <a:t> ad </a:t>
            </a:r>
            <a:r>
              <a:rPr lang="en-US" dirty="0" err="1" smtClean="0">
                <a:latin typeface="Garamond" panose="02020404030301010803" pitchFamily="18" charset="0"/>
              </a:rPr>
              <a:t>seculum</a:t>
            </a:r>
            <a:r>
              <a:rPr lang="en-US" dirty="0" smtClean="0">
                <a:latin typeface="Garamond" panose="02020404030301010803" pitchFamily="18" charset="0"/>
              </a:rPr>
              <a:t> P.C.N. XVI. </a:t>
            </a:r>
            <a:r>
              <a:rPr lang="en-US" dirty="0" err="1" smtClean="0">
                <a:latin typeface="Garamond" panose="02020404030301010803" pitchFamily="18" charset="0"/>
              </a:rPr>
              <a:t>Praecipuorum</a:t>
            </a:r>
            <a:r>
              <a:rPr lang="en-US" dirty="0" smtClean="0">
                <a:latin typeface="Garamond" panose="02020404030301010803" pitchFamily="18" charset="0"/>
              </a:rPr>
              <a:t> </a:t>
            </a:r>
            <a:r>
              <a:rPr lang="en-US" dirty="0" err="1" smtClean="0">
                <a:latin typeface="Garamond" panose="02020404030301010803" pitchFamily="18" charset="0"/>
              </a:rPr>
              <a:t>mathematicorum</a:t>
            </a:r>
            <a:r>
              <a:rPr lang="en-US" dirty="0" smtClean="0">
                <a:latin typeface="Garamond" panose="02020404030301010803" pitchFamily="18" charset="0"/>
              </a:rPr>
              <a:t> vitas, dogmata, </a:t>
            </a:r>
            <a:r>
              <a:rPr lang="en-US" dirty="0" err="1" smtClean="0">
                <a:latin typeface="Garamond" panose="02020404030301010803" pitchFamily="18" charset="0"/>
              </a:rPr>
              <a:t>scripta</a:t>
            </a:r>
            <a:r>
              <a:rPr lang="en-US" dirty="0" smtClean="0">
                <a:latin typeface="Garamond" panose="02020404030301010803" pitchFamily="18" charset="0"/>
              </a:rPr>
              <a:t> et </a:t>
            </a:r>
            <a:r>
              <a:rPr lang="en-US" dirty="0" err="1" smtClean="0">
                <a:latin typeface="Garamond" panose="02020404030301010803" pitchFamily="18" charset="0"/>
              </a:rPr>
              <a:t>manuscripta</a:t>
            </a:r>
            <a:r>
              <a:rPr lang="en-US" dirty="0" smtClean="0">
                <a:latin typeface="Garamond" panose="02020404030301010803" pitchFamily="18" charset="0"/>
              </a:rPr>
              <a:t> </a:t>
            </a:r>
            <a:r>
              <a:rPr lang="en-US" dirty="0" err="1" smtClean="0">
                <a:latin typeface="Garamond" panose="02020404030301010803" pitchFamily="18" charset="0"/>
              </a:rPr>
              <a:t>complexa</a:t>
            </a:r>
            <a:r>
              <a:rPr lang="en-US" dirty="0" smtClean="0">
                <a:latin typeface="Garamond" panose="02020404030301010803" pitchFamily="18" charset="0"/>
              </a:rPr>
              <a:t>. </a:t>
            </a:r>
            <a:r>
              <a:rPr lang="en-US" dirty="0" err="1" smtClean="0">
                <a:latin typeface="Garamond" panose="02020404030301010803" pitchFamily="18" charset="0"/>
              </a:rPr>
              <a:t>Accedit</a:t>
            </a:r>
            <a:r>
              <a:rPr lang="en-US" dirty="0" smtClean="0">
                <a:latin typeface="Garamond" panose="02020404030301010803" pitchFamily="18" charset="0"/>
              </a:rPr>
              <a:t> </a:t>
            </a:r>
            <a:r>
              <a:rPr lang="en-US" dirty="0" err="1" smtClean="0">
                <a:latin typeface="Garamond" panose="02020404030301010803" pitchFamily="18" charset="0"/>
              </a:rPr>
              <a:t>recensio</a:t>
            </a:r>
            <a:r>
              <a:rPr lang="en-US" dirty="0" smtClean="0">
                <a:latin typeface="Garamond" panose="02020404030301010803" pitchFamily="18" charset="0"/>
              </a:rPr>
              <a:t> </a:t>
            </a:r>
            <a:r>
              <a:rPr lang="en-US" dirty="0" err="1" smtClean="0">
                <a:latin typeface="Garamond" panose="02020404030301010803" pitchFamily="18" charset="0"/>
              </a:rPr>
              <a:t>elementorum</a:t>
            </a:r>
            <a:r>
              <a:rPr lang="en-US" dirty="0" smtClean="0">
                <a:latin typeface="Garamond" panose="02020404030301010803" pitchFamily="18" charset="0"/>
              </a:rPr>
              <a:t>, </a:t>
            </a:r>
            <a:r>
              <a:rPr lang="en-US" dirty="0" err="1" smtClean="0">
                <a:latin typeface="Garamond" panose="02020404030301010803" pitchFamily="18" charset="0"/>
              </a:rPr>
              <a:t>compendiorum</a:t>
            </a:r>
            <a:r>
              <a:rPr lang="en-US" dirty="0" smtClean="0">
                <a:latin typeface="Garamond" panose="02020404030301010803" pitchFamily="18" charset="0"/>
              </a:rPr>
              <a:t> et </a:t>
            </a:r>
            <a:r>
              <a:rPr lang="en-US" dirty="0" err="1" smtClean="0">
                <a:latin typeface="Garamond" panose="02020404030301010803" pitchFamily="18" charset="0"/>
              </a:rPr>
              <a:t>operum</a:t>
            </a:r>
            <a:r>
              <a:rPr lang="en-US" dirty="0" smtClean="0">
                <a:latin typeface="Garamond" panose="02020404030301010803" pitchFamily="18" charset="0"/>
              </a:rPr>
              <a:t> </a:t>
            </a:r>
            <a:r>
              <a:rPr lang="en-US" dirty="0" err="1" smtClean="0">
                <a:latin typeface="Garamond" panose="02020404030301010803" pitchFamily="18" charset="0"/>
              </a:rPr>
              <a:t>mathematicorum</a:t>
            </a:r>
            <a:r>
              <a:rPr lang="en-US" dirty="0" smtClean="0">
                <a:latin typeface="Garamond" panose="02020404030301010803" pitchFamily="18" charset="0"/>
              </a:rPr>
              <a:t> </a:t>
            </a:r>
            <a:r>
              <a:rPr lang="en-US" dirty="0" err="1" smtClean="0">
                <a:latin typeface="Garamond" panose="02020404030301010803" pitchFamily="18" charset="0"/>
              </a:rPr>
              <a:t>atque</a:t>
            </a:r>
            <a:r>
              <a:rPr lang="en-US" dirty="0" smtClean="0">
                <a:latin typeface="Garamond" panose="02020404030301010803" pitchFamily="18" charset="0"/>
              </a:rPr>
              <a:t> </a:t>
            </a:r>
            <a:r>
              <a:rPr lang="en-US" dirty="0" err="1" smtClean="0">
                <a:latin typeface="Garamond" panose="02020404030301010803" pitchFamily="18" charset="0"/>
              </a:rPr>
              <a:t>historia</a:t>
            </a:r>
            <a:r>
              <a:rPr lang="en-US" dirty="0" smtClean="0">
                <a:latin typeface="Garamond" panose="02020404030301010803" pitchFamily="18" charset="0"/>
              </a:rPr>
              <a:t> </a:t>
            </a:r>
            <a:r>
              <a:rPr lang="en-US" dirty="0" err="1" smtClean="0">
                <a:latin typeface="Garamond" panose="02020404030301010803" pitchFamily="18" charset="0"/>
              </a:rPr>
              <a:t>arithmetices</a:t>
            </a:r>
            <a:r>
              <a:rPr lang="en-US" dirty="0" smtClean="0">
                <a:latin typeface="Garamond" panose="02020404030301010803" pitchFamily="18" charset="0"/>
              </a:rPr>
              <a:t> ad nostra </a:t>
            </a:r>
            <a:r>
              <a:rPr lang="en-US" dirty="0" err="1" smtClean="0">
                <a:latin typeface="Garamond" panose="02020404030301010803" pitchFamily="18" charset="0"/>
              </a:rPr>
              <a:t>tempora</a:t>
            </a:r>
            <a:r>
              <a:rPr lang="en-US" dirty="0" smtClean="0">
                <a:latin typeface="Garamond" panose="02020404030301010803" pitchFamily="18" charset="0"/>
              </a:rPr>
              <a:t>. 1742.</a:t>
            </a:r>
            <a:endParaRPr lang="en-US" dirty="0">
              <a:latin typeface="Garamond" panose="02020404030301010803" pitchFamily="18" charset="0"/>
            </a:endParaRPr>
          </a:p>
        </p:txBody>
      </p:sp>
    </p:spTree>
    <p:extLst>
      <p:ext uri="{BB962C8B-B14F-4D97-AF65-F5344CB8AC3E}">
        <p14:creationId xmlns:p14="http://schemas.microsoft.com/office/powerpoint/2010/main" val="3562529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0064" y="160638"/>
            <a:ext cx="11837773" cy="4678204"/>
          </a:xfrm>
          <a:prstGeom prst="rect">
            <a:avLst/>
          </a:prstGeom>
        </p:spPr>
        <p:txBody>
          <a:bodyPr wrap="square">
            <a:spAutoFit/>
          </a:bodyPr>
          <a:lstStyle/>
          <a:p>
            <a:r>
              <a:rPr lang="en-US" sz="2000" dirty="0" smtClean="0">
                <a:latin typeface="Garamond" panose="02020404030301010803" pitchFamily="18" charset="0"/>
              </a:rPr>
              <a:t>J. Herschel. A Preliminary Discourse on the Study of Natural Philosophy. London. 1831.</a:t>
            </a:r>
          </a:p>
          <a:p>
            <a:r>
              <a:rPr lang="en-US" sz="2000" dirty="0" smtClean="0">
                <a:latin typeface="Garamond" panose="02020404030301010803" pitchFamily="18" charset="0"/>
              </a:rPr>
              <a:t>Ph. De La Hire. Les sections </a:t>
            </a:r>
            <a:r>
              <a:rPr lang="en-US" sz="2000" dirty="0" err="1" smtClean="0">
                <a:latin typeface="Garamond" panose="02020404030301010803" pitchFamily="18" charset="0"/>
              </a:rPr>
              <a:t>coniques</a:t>
            </a:r>
            <a:r>
              <a:rPr lang="en-US" sz="2000" dirty="0" smtClean="0">
                <a:latin typeface="Garamond" panose="02020404030301010803" pitchFamily="18" charset="0"/>
              </a:rPr>
              <a:t>. Paris. 1672 ( ?).</a:t>
            </a:r>
          </a:p>
          <a:p>
            <a:r>
              <a:rPr lang="en-US" sz="2000" dirty="0" smtClean="0">
                <a:latin typeface="Garamond" panose="02020404030301010803" pitchFamily="18" charset="0"/>
              </a:rPr>
              <a:t>B. </a:t>
            </a:r>
            <a:r>
              <a:rPr lang="en-US" sz="2000" dirty="0" err="1" smtClean="0">
                <a:latin typeface="Garamond" panose="02020404030301010803" pitchFamily="18" charset="0"/>
              </a:rPr>
              <a:t>Hirshel</a:t>
            </a:r>
            <a:r>
              <a:rPr lang="en-US" sz="2000" dirty="0" smtClean="0">
                <a:latin typeface="Garamond" panose="02020404030301010803" pitchFamily="18" charset="0"/>
              </a:rPr>
              <a:t>. Compendium der Geschichte der </a:t>
            </a:r>
            <a:r>
              <a:rPr lang="en-US" sz="2000" dirty="0" err="1" smtClean="0">
                <a:latin typeface="Garamond" panose="02020404030301010803" pitchFamily="18" charset="0"/>
              </a:rPr>
              <a:t>Medicin</a:t>
            </a:r>
            <a:r>
              <a:rPr lang="en-US" sz="2000" dirty="0" smtClean="0">
                <a:latin typeface="Garamond" panose="02020404030301010803" pitchFamily="18" charset="0"/>
              </a:rPr>
              <a:t> von den </a:t>
            </a:r>
            <a:r>
              <a:rPr lang="en-US" sz="2000" dirty="0" err="1" smtClean="0">
                <a:latin typeface="Garamond" panose="02020404030301010803" pitchFamily="18" charset="0"/>
              </a:rPr>
              <a:t>Urzeiten</a:t>
            </a:r>
            <a:r>
              <a:rPr lang="en-US" sz="2000" dirty="0" smtClean="0">
                <a:latin typeface="Garamond" panose="02020404030301010803" pitchFamily="18" charset="0"/>
              </a:rPr>
              <a:t> </a:t>
            </a:r>
            <a:r>
              <a:rPr lang="en-US" sz="2000" dirty="0" err="1" smtClean="0">
                <a:latin typeface="Garamond" panose="02020404030301010803" pitchFamily="18" charset="0"/>
              </a:rPr>
              <a:t>bis</a:t>
            </a:r>
            <a:r>
              <a:rPr lang="en-US" sz="2000" dirty="0" smtClean="0">
                <a:latin typeface="Garamond" panose="02020404030301010803" pitchFamily="18" charset="0"/>
              </a:rPr>
              <a:t> auf die </a:t>
            </a:r>
            <a:r>
              <a:rPr lang="en-US" sz="2000" dirty="0" err="1" smtClean="0">
                <a:latin typeface="Garamond" panose="02020404030301010803" pitchFamily="18" charset="0"/>
              </a:rPr>
              <a:t>Gegenwart</a:t>
            </a:r>
            <a:r>
              <a:rPr lang="en-US" sz="2000" dirty="0" smtClean="0">
                <a:latin typeface="Garamond" panose="02020404030301010803" pitchFamily="18" charset="0"/>
              </a:rPr>
              <a:t>. Wien1862.</a:t>
            </a:r>
          </a:p>
          <a:p>
            <a:r>
              <a:rPr lang="en-US" sz="2000" dirty="0" smtClean="0">
                <a:latin typeface="Garamond" panose="02020404030301010803" pitchFamily="18" charset="0"/>
              </a:rPr>
              <a:t>J. </a:t>
            </a:r>
            <a:r>
              <a:rPr lang="en-US" sz="2000" dirty="0" err="1" smtClean="0">
                <a:latin typeface="Garamond" panose="02020404030301010803" pitchFamily="18" charset="0"/>
              </a:rPr>
              <a:t>Hoefer</a:t>
            </a:r>
            <a:r>
              <a:rPr lang="en-US" sz="2000" dirty="0" smtClean="0">
                <a:latin typeface="Garamond" panose="02020404030301010803" pitchFamily="18" charset="0"/>
              </a:rPr>
              <a:t>. </a:t>
            </a:r>
            <a:r>
              <a:rPr lang="en-US" sz="2000" dirty="0" err="1" smtClean="0">
                <a:latin typeface="Garamond" panose="02020404030301010803" pitchFamily="18" charset="0"/>
              </a:rPr>
              <a:t>Ptolémée</a:t>
            </a:r>
            <a:r>
              <a:rPr lang="en-US" sz="2000" dirty="0" smtClean="0">
                <a:latin typeface="Garamond" panose="02020404030301010803" pitchFamily="18" charset="0"/>
              </a:rPr>
              <a:t> // Nouvelle </a:t>
            </a:r>
            <a:r>
              <a:rPr lang="en-US" sz="2000" dirty="0" err="1" smtClean="0">
                <a:latin typeface="Garamond" panose="02020404030301010803" pitchFamily="18" charset="0"/>
              </a:rPr>
              <a:t>Biographie</a:t>
            </a:r>
            <a:r>
              <a:rPr lang="en-US" sz="2000" dirty="0" smtClean="0">
                <a:latin typeface="Garamond" panose="02020404030301010803" pitchFamily="18" charset="0"/>
              </a:rPr>
              <a:t> </a:t>
            </a:r>
            <a:r>
              <a:rPr lang="en-US" sz="2000" dirty="0" err="1" smtClean="0">
                <a:latin typeface="Garamond" panose="02020404030301010803" pitchFamily="18" charset="0"/>
              </a:rPr>
              <a:t>Générale</a:t>
            </a:r>
            <a:r>
              <a:rPr lang="en-US" sz="2000" dirty="0" smtClean="0">
                <a:latin typeface="Garamond" panose="02020404030301010803" pitchFamily="18" charset="0"/>
              </a:rPr>
              <a:t>.</a:t>
            </a:r>
          </a:p>
          <a:p>
            <a:r>
              <a:rPr lang="en-US" sz="2000" dirty="0" smtClean="0">
                <a:latin typeface="Garamond" panose="02020404030301010803" pitchFamily="18" charset="0"/>
              </a:rPr>
              <a:t>Al. von Humboldt. </a:t>
            </a:r>
            <a:r>
              <a:rPr lang="en-US" sz="2000" dirty="0" err="1" smtClean="0">
                <a:latin typeface="Garamond" panose="02020404030301010803" pitchFamily="18" charset="0"/>
              </a:rPr>
              <a:t>Über</a:t>
            </a:r>
            <a:r>
              <a:rPr lang="en-US" sz="2000" dirty="0" smtClean="0">
                <a:latin typeface="Garamond" panose="02020404030301010803" pitchFamily="18" charset="0"/>
              </a:rPr>
              <a:t> die </a:t>
            </a:r>
            <a:r>
              <a:rPr lang="en-US" sz="2000" dirty="0" err="1" smtClean="0">
                <a:latin typeface="Garamond" panose="02020404030301010803" pitchFamily="18" charset="0"/>
              </a:rPr>
              <a:t>bei</a:t>
            </a:r>
            <a:r>
              <a:rPr lang="en-US" sz="2000" dirty="0" smtClean="0">
                <a:latin typeface="Garamond" panose="02020404030301010803" pitchFamily="18" charset="0"/>
              </a:rPr>
              <a:t> </a:t>
            </a:r>
            <a:r>
              <a:rPr lang="en-US" sz="2000" dirty="0" err="1" smtClean="0">
                <a:latin typeface="Garamond" panose="02020404030301010803" pitchFamily="18" charset="0"/>
              </a:rPr>
              <a:t>verschiedenen</a:t>
            </a:r>
            <a:r>
              <a:rPr lang="en-US" sz="2000" dirty="0" smtClean="0">
                <a:latin typeface="Garamond" panose="02020404030301010803" pitchFamily="18" charset="0"/>
              </a:rPr>
              <a:t> </a:t>
            </a:r>
            <a:r>
              <a:rPr lang="en-US" sz="2000" dirty="0" err="1" smtClean="0">
                <a:latin typeface="Garamond" panose="02020404030301010803" pitchFamily="18" charset="0"/>
              </a:rPr>
              <a:t>Völkern</a:t>
            </a:r>
            <a:r>
              <a:rPr lang="en-US" sz="2000" dirty="0" smtClean="0">
                <a:latin typeface="Garamond" panose="02020404030301010803" pitchFamily="18" charset="0"/>
              </a:rPr>
              <a:t> </a:t>
            </a:r>
            <a:r>
              <a:rPr lang="en-US" sz="2000" dirty="0" err="1" smtClean="0">
                <a:latin typeface="Garamond" panose="02020404030301010803" pitchFamily="18" charset="0"/>
              </a:rPr>
              <a:t>üblichen</a:t>
            </a:r>
            <a:r>
              <a:rPr lang="en-US" sz="2000" dirty="0" smtClean="0">
                <a:latin typeface="Garamond" panose="02020404030301010803" pitchFamily="18" charset="0"/>
              </a:rPr>
              <a:t> </a:t>
            </a:r>
            <a:r>
              <a:rPr lang="en-US" sz="2000" dirty="0" err="1" smtClean="0">
                <a:latin typeface="Garamond" panose="02020404030301010803" pitchFamily="18" charset="0"/>
              </a:rPr>
              <a:t>Systeme</a:t>
            </a:r>
            <a:r>
              <a:rPr lang="en-US" sz="2000" dirty="0" smtClean="0">
                <a:latin typeface="Garamond" panose="02020404030301010803" pitchFamily="18" charset="0"/>
              </a:rPr>
              <a:t> von </a:t>
            </a:r>
            <a:r>
              <a:rPr lang="en-US" sz="2000" dirty="0" err="1" smtClean="0">
                <a:latin typeface="Garamond" panose="02020404030301010803" pitchFamily="18" charset="0"/>
              </a:rPr>
              <a:t>Zahlzeichen</a:t>
            </a:r>
            <a:r>
              <a:rPr lang="en-US" sz="2000" dirty="0" smtClean="0">
                <a:latin typeface="Garamond" panose="02020404030301010803" pitchFamily="18" charset="0"/>
              </a:rPr>
              <a:t> und </a:t>
            </a:r>
            <a:r>
              <a:rPr lang="en-US" sz="2000" dirty="0" err="1" smtClean="0">
                <a:latin typeface="Garamond" panose="02020404030301010803" pitchFamily="18" charset="0"/>
              </a:rPr>
              <a:t>über</a:t>
            </a:r>
            <a:r>
              <a:rPr lang="en-US" sz="2000" dirty="0" smtClean="0">
                <a:latin typeface="Garamond" panose="02020404030301010803" pitchFamily="18" charset="0"/>
              </a:rPr>
              <a:t> den </a:t>
            </a:r>
            <a:r>
              <a:rPr lang="en-US" sz="2000" dirty="0" err="1" smtClean="0">
                <a:latin typeface="Garamond" panose="02020404030301010803" pitchFamily="18" charset="0"/>
              </a:rPr>
              <a:t>Ursprung</a:t>
            </a:r>
            <a:r>
              <a:rPr lang="en-US" sz="2000" dirty="0" smtClean="0">
                <a:latin typeface="Garamond" panose="02020404030301010803" pitchFamily="18" charset="0"/>
              </a:rPr>
              <a:t> des </a:t>
            </a:r>
            <a:r>
              <a:rPr lang="en-US" sz="2000" dirty="0" err="1" smtClean="0">
                <a:latin typeface="Garamond" panose="02020404030301010803" pitchFamily="18" charset="0"/>
              </a:rPr>
              <a:t>Stellenwerthes</a:t>
            </a:r>
            <a:r>
              <a:rPr lang="en-US" sz="2000" dirty="0" smtClean="0">
                <a:latin typeface="Garamond" panose="02020404030301010803" pitchFamily="18" charset="0"/>
              </a:rPr>
              <a:t> in </a:t>
            </a:r>
            <a:r>
              <a:rPr lang="en-US" sz="2000" dirty="0" err="1" smtClean="0">
                <a:latin typeface="Garamond" panose="02020404030301010803" pitchFamily="18" charset="0"/>
              </a:rPr>
              <a:t>indischen</a:t>
            </a:r>
            <a:r>
              <a:rPr lang="en-US" sz="2000" dirty="0" smtClean="0">
                <a:latin typeface="Garamond" panose="02020404030301010803" pitchFamily="18" charset="0"/>
              </a:rPr>
              <a:t> </a:t>
            </a:r>
            <a:r>
              <a:rPr lang="en-US" sz="2000" dirty="0" err="1" smtClean="0">
                <a:latin typeface="Garamond" panose="02020404030301010803" pitchFamily="18" charset="0"/>
              </a:rPr>
              <a:t>Zahlen</a:t>
            </a:r>
            <a:r>
              <a:rPr lang="en-US" sz="2000" dirty="0" smtClean="0">
                <a:latin typeface="Garamond" panose="02020404030301010803" pitchFamily="18" charset="0"/>
              </a:rPr>
              <a:t> // </a:t>
            </a:r>
            <a:r>
              <a:rPr lang="en-US" sz="2000" dirty="0" err="1" smtClean="0">
                <a:latin typeface="Garamond" panose="02020404030301010803" pitchFamily="18" charset="0"/>
              </a:rPr>
              <a:t>Crelle’s</a:t>
            </a:r>
            <a:r>
              <a:rPr lang="en-US" sz="2000" dirty="0" smtClean="0">
                <a:latin typeface="Garamond" panose="02020404030301010803" pitchFamily="18" charset="0"/>
              </a:rPr>
              <a:t> journal (Journal </a:t>
            </a:r>
            <a:r>
              <a:rPr lang="en-US" sz="2000" dirty="0" err="1" smtClean="0">
                <a:latin typeface="Garamond" panose="02020404030301010803" pitchFamily="18" charset="0"/>
              </a:rPr>
              <a:t>für</a:t>
            </a:r>
            <a:r>
              <a:rPr lang="en-US" sz="2000" dirty="0" smtClean="0">
                <a:latin typeface="Garamond" panose="02020404030301010803" pitchFamily="18" charset="0"/>
              </a:rPr>
              <a:t> die </a:t>
            </a:r>
            <a:r>
              <a:rPr lang="en-US" sz="2000" dirty="0" err="1" smtClean="0">
                <a:latin typeface="Garamond" panose="02020404030301010803" pitchFamily="18" charset="0"/>
              </a:rPr>
              <a:t>reine</a:t>
            </a:r>
            <a:r>
              <a:rPr lang="en-US" sz="2000" dirty="0" smtClean="0">
                <a:latin typeface="Garamond" panose="02020404030301010803" pitchFamily="18" charset="0"/>
              </a:rPr>
              <a:t> und </a:t>
            </a:r>
            <a:r>
              <a:rPr lang="en-US" sz="2000" dirty="0" err="1" smtClean="0">
                <a:latin typeface="Garamond" panose="02020404030301010803" pitchFamily="18" charset="0"/>
              </a:rPr>
              <a:t>angewandte</a:t>
            </a:r>
            <a:r>
              <a:rPr lang="en-US" sz="2000" dirty="0" smtClean="0">
                <a:latin typeface="Garamond" panose="02020404030301010803" pitchFamily="18" charset="0"/>
              </a:rPr>
              <a:t> </a:t>
            </a:r>
            <a:r>
              <a:rPr lang="en-US" sz="2000" dirty="0" err="1" smtClean="0">
                <a:latin typeface="Garamond" panose="02020404030301010803" pitchFamily="18" charset="0"/>
              </a:rPr>
              <a:t>Mathematik</a:t>
            </a:r>
            <a:r>
              <a:rPr lang="en-US" sz="2000" dirty="0" smtClean="0">
                <a:latin typeface="Garamond" panose="02020404030301010803" pitchFamily="18" charset="0"/>
              </a:rPr>
              <a:t>). 1829. IV. Bd.3. 205-231.</a:t>
            </a:r>
          </a:p>
          <a:p>
            <a:r>
              <a:rPr lang="en-US" sz="2000" dirty="0" smtClean="0">
                <a:latin typeface="Garamond" panose="02020404030301010803" pitchFamily="18" charset="0"/>
              </a:rPr>
              <a:t>Al. von Humboldt. </a:t>
            </a:r>
            <a:r>
              <a:rPr lang="en-US" sz="2000" dirty="0" err="1" smtClean="0">
                <a:latin typeface="Garamond" panose="02020404030301010803" pitchFamily="18" charset="0"/>
              </a:rPr>
              <a:t>Kosmos</a:t>
            </a:r>
            <a:r>
              <a:rPr lang="en-US" sz="2000" dirty="0" smtClean="0">
                <a:latin typeface="Garamond" panose="02020404030301010803" pitchFamily="18" charset="0"/>
              </a:rPr>
              <a:t>. </a:t>
            </a:r>
            <a:r>
              <a:rPr lang="en-US" sz="2000" dirty="0" err="1" smtClean="0">
                <a:latin typeface="Garamond" panose="02020404030301010803" pitchFamily="18" charset="0"/>
              </a:rPr>
              <a:t>Stüttgart</a:t>
            </a:r>
            <a:r>
              <a:rPr lang="en-US" sz="2000" dirty="0" smtClean="0">
                <a:latin typeface="Garamond" panose="02020404030301010803" pitchFamily="18" charset="0"/>
              </a:rPr>
              <a:t>. 1845-1862.</a:t>
            </a:r>
          </a:p>
          <a:p>
            <a:r>
              <a:rPr lang="en-US" sz="2000" dirty="0" smtClean="0">
                <a:latin typeface="Garamond" panose="02020404030301010803" pitchFamily="18" charset="0"/>
              </a:rPr>
              <a:t>Al. von Humboldt.  </a:t>
            </a:r>
            <a:r>
              <a:rPr lang="en-US" sz="2000" dirty="0" err="1" smtClean="0">
                <a:latin typeface="Garamond" panose="02020404030301010803" pitchFamily="18" charset="0"/>
              </a:rPr>
              <a:t>Kritische</a:t>
            </a:r>
            <a:r>
              <a:rPr lang="en-US" sz="2000" dirty="0" smtClean="0">
                <a:latin typeface="Garamond" panose="02020404030301010803" pitchFamily="18" charset="0"/>
              </a:rPr>
              <a:t> </a:t>
            </a:r>
            <a:r>
              <a:rPr lang="en-US" sz="2000" dirty="0" err="1" smtClean="0">
                <a:latin typeface="Garamond" panose="02020404030301010803" pitchFamily="18" charset="0"/>
              </a:rPr>
              <a:t>Untersuchungen</a:t>
            </a:r>
            <a:r>
              <a:rPr lang="en-US" sz="2000" dirty="0" smtClean="0">
                <a:latin typeface="Garamond" panose="02020404030301010803" pitchFamily="18" charset="0"/>
              </a:rPr>
              <a:t> </a:t>
            </a:r>
            <a:r>
              <a:rPr lang="en-US" sz="2000" dirty="0" err="1" smtClean="0">
                <a:latin typeface="Garamond" panose="02020404030301010803" pitchFamily="18" charset="0"/>
              </a:rPr>
              <a:t>Über</a:t>
            </a:r>
            <a:r>
              <a:rPr lang="en-US" sz="2000" dirty="0" smtClean="0">
                <a:latin typeface="Garamond" panose="02020404030301010803" pitchFamily="18" charset="0"/>
              </a:rPr>
              <a:t> Die </a:t>
            </a:r>
            <a:r>
              <a:rPr lang="en-US" sz="2000" dirty="0" err="1" smtClean="0">
                <a:latin typeface="Garamond" panose="02020404030301010803" pitchFamily="18" charset="0"/>
              </a:rPr>
              <a:t>Historische</a:t>
            </a:r>
            <a:r>
              <a:rPr lang="en-US" sz="2000" dirty="0" smtClean="0">
                <a:latin typeface="Garamond" panose="02020404030301010803" pitchFamily="18" charset="0"/>
              </a:rPr>
              <a:t> </a:t>
            </a:r>
            <a:r>
              <a:rPr lang="en-US" sz="2000" dirty="0" err="1" smtClean="0">
                <a:latin typeface="Garamond" panose="02020404030301010803" pitchFamily="18" charset="0"/>
              </a:rPr>
              <a:t>Entwickelung</a:t>
            </a:r>
            <a:r>
              <a:rPr lang="en-US" sz="2000" dirty="0" smtClean="0">
                <a:latin typeface="Garamond" panose="02020404030301010803" pitchFamily="18" charset="0"/>
              </a:rPr>
              <a:t> Der </a:t>
            </a:r>
            <a:r>
              <a:rPr lang="en-US" sz="2000" dirty="0" err="1" smtClean="0">
                <a:latin typeface="Garamond" panose="02020404030301010803" pitchFamily="18" charset="0"/>
              </a:rPr>
              <a:t>Geographischen</a:t>
            </a:r>
            <a:r>
              <a:rPr lang="en-US" sz="2000" dirty="0" smtClean="0">
                <a:latin typeface="Garamond" panose="02020404030301010803" pitchFamily="18" charset="0"/>
              </a:rPr>
              <a:t> </a:t>
            </a:r>
            <a:r>
              <a:rPr lang="en-US" sz="2000" dirty="0" err="1" smtClean="0">
                <a:latin typeface="Garamond" panose="02020404030301010803" pitchFamily="18" charset="0"/>
              </a:rPr>
              <a:t>Kenntnisse</a:t>
            </a:r>
            <a:r>
              <a:rPr lang="en-US" sz="2000" dirty="0" smtClean="0">
                <a:latin typeface="Garamond" panose="02020404030301010803" pitchFamily="18" charset="0"/>
              </a:rPr>
              <a:t> Von Der </a:t>
            </a:r>
            <a:r>
              <a:rPr lang="en-US" sz="2000" dirty="0" err="1" smtClean="0">
                <a:latin typeface="Garamond" panose="02020404030301010803" pitchFamily="18" charset="0"/>
              </a:rPr>
              <a:t>Neuen</a:t>
            </a:r>
            <a:r>
              <a:rPr lang="en-US" sz="2000" dirty="0" smtClean="0">
                <a:latin typeface="Garamond" panose="02020404030301010803" pitchFamily="18" charset="0"/>
              </a:rPr>
              <a:t> Welt Und Die </a:t>
            </a:r>
            <a:r>
              <a:rPr lang="en-US" sz="2000" dirty="0" err="1" smtClean="0">
                <a:latin typeface="Garamond" panose="02020404030301010803" pitchFamily="18" charset="0"/>
              </a:rPr>
              <a:t>Fortschritte</a:t>
            </a:r>
            <a:r>
              <a:rPr lang="en-US" sz="2000" dirty="0" smtClean="0">
                <a:latin typeface="Garamond" panose="02020404030301010803" pitchFamily="18" charset="0"/>
              </a:rPr>
              <a:t> Der </a:t>
            </a:r>
            <a:r>
              <a:rPr lang="en-US" sz="2000" dirty="0" err="1" smtClean="0">
                <a:latin typeface="Garamond" panose="02020404030301010803" pitchFamily="18" charset="0"/>
              </a:rPr>
              <a:t>Nautischen</a:t>
            </a:r>
            <a:r>
              <a:rPr lang="en-US" sz="2000" dirty="0" smtClean="0">
                <a:latin typeface="Garamond" panose="02020404030301010803" pitchFamily="18" charset="0"/>
              </a:rPr>
              <a:t>. Berlin. 1852.</a:t>
            </a:r>
          </a:p>
          <a:p>
            <a:r>
              <a:rPr lang="en-US" sz="2000" dirty="0" smtClean="0">
                <a:latin typeface="Garamond" panose="02020404030301010803" pitchFamily="18" charset="0"/>
              </a:rPr>
              <a:t>Al. von Humboldt.  </a:t>
            </a:r>
            <a:r>
              <a:rPr lang="en-US" sz="2000" dirty="0" err="1" smtClean="0">
                <a:latin typeface="Garamond" panose="02020404030301010803" pitchFamily="18" charset="0"/>
              </a:rPr>
              <a:t>Asie</a:t>
            </a:r>
            <a:r>
              <a:rPr lang="en-US" sz="2000" dirty="0" smtClean="0">
                <a:latin typeface="Garamond" panose="02020404030301010803" pitchFamily="18" charset="0"/>
              </a:rPr>
              <a:t> </a:t>
            </a:r>
            <a:r>
              <a:rPr lang="en-US" sz="2000" dirty="0" err="1" smtClean="0">
                <a:latin typeface="Garamond" panose="02020404030301010803" pitchFamily="18" charset="0"/>
              </a:rPr>
              <a:t>centrale</a:t>
            </a:r>
            <a:r>
              <a:rPr lang="en-US" sz="2000" dirty="0" smtClean="0">
                <a:latin typeface="Garamond" panose="02020404030301010803" pitchFamily="18" charset="0"/>
              </a:rPr>
              <a:t>. Paris. 1843.</a:t>
            </a:r>
          </a:p>
          <a:p>
            <a:r>
              <a:rPr lang="en-US" sz="2000" dirty="0" smtClean="0">
                <a:latin typeface="Garamond" panose="02020404030301010803" pitchFamily="18" charset="0"/>
              </a:rPr>
              <a:t>J.J.N. </a:t>
            </a:r>
            <a:r>
              <a:rPr lang="en-US" sz="2000" dirty="0" err="1" smtClean="0">
                <a:latin typeface="Garamond" panose="02020404030301010803" pitchFamily="18" charset="0"/>
              </a:rPr>
              <a:t>Huot</a:t>
            </a:r>
            <a:r>
              <a:rPr lang="en-US" sz="2000" dirty="0" smtClean="0">
                <a:latin typeface="Garamond" panose="02020404030301010803" pitchFamily="18" charset="0"/>
              </a:rPr>
              <a:t>. Nouveau </a:t>
            </a:r>
            <a:r>
              <a:rPr lang="en-US" sz="2000" dirty="0" err="1" smtClean="0">
                <a:latin typeface="Garamond" panose="02020404030301010803" pitchFamily="18" charset="0"/>
              </a:rPr>
              <a:t>cours</a:t>
            </a:r>
            <a:r>
              <a:rPr lang="en-US" sz="2000" dirty="0" smtClean="0">
                <a:latin typeface="Garamond" panose="02020404030301010803" pitchFamily="18" charset="0"/>
              </a:rPr>
              <a:t> </a:t>
            </a:r>
            <a:r>
              <a:rPr lang="en-US" sz="2000" dirty="0" err="1" smtClean="0">
                <a:latin typeface="Garamond" panose="02020404030301010803" pitchFamily="18" charset="0"/>
              </a:rPr>
              <a:t>élémentaire</a:t>
            </a:r>
            <a:r>
              <a:rPr lang="en-US" sz="2000" dirty="0" smtClean="0">
                <a:latin typeface="Garamond" panose="02020404030301010803" pitchFamily="18" charset="0"/>
              </a:rPr>
              <a:t> de </a:t>
            </a:r>
            <a:r>
              <a:rPr lang="en-US" sz="2000" dirty="0" err="1" smtClean="0">
                <a:latin typeface="Garamond" panose="02020404030301010803" pitchFamily="18" charset="0"/>
              </a:rPr>
              <a:t>géologie</a:t>
            </a:r>
            <a:r>
              <a:rPr lang="en-US" sz="2000" dirty="0" smtClean="0">
                <a:latin typeface="Garamond" panose="02020404030301010803" pitchFamily="18" charset="0"/>
              </a:rPr>
              <a:t>. 1837.</a:t>
            </a:r>
          </a:p>
          <a:p>
            <a:r>
              <a:rPr lang="en-US" sz="2000" dirty="0" smtClean="0">
                <a:latin typeface="Garamond" panose="02020404030301010803" pitchFamily="18" charset="0"/>
              </a:rPr>
              <a:t>L. </a:t>
            </a:r>
            <a:r>
              <a:rPr lang="en-US" sz="2000" dirty="0" err="1" smtClean="0">
                <a:latin typeface="Garamond" panose="02020404030301010803" pitchFamily="18" charset="0"/>
              </a:rPr>
              <a:t>Ideler</a:t>
            </a:r>
            <a:r>
              <a:rPr lang="en-US" sz="2000" dirty="0" smtClean="0">
                <a:latin typeface="Garamond" panose="02020404030301010803" pitchFamily="18" charset="0"/>
              </a:rPr>
              <a:t>. </a:t>
            </a:r>
            <a:r>
              <a:rPr lang="en-US" sz="2000" dirty="0" err="1" smtClean="0">
                <a:latin typeface="Garamond" panose="02020404030301010803" pitchFamily="18" charset="0"/>
              </a:rPr>
              <a:t>Handbuch</a:t>
            </a:r>
            <a:r>
              <a:rPr lang="en-US" sz="2000" dirty="0" smtClean="0">
                <a:latin typeface="Garamond" panose="02020404030301010803" pitchFamily="18" charset="0"/>
              </a:rPr>
              <a:t> der </a:t>
            </a:r>
            <a:r>
              <a:rPr lang="en-US" sz="2000" dirty="0" err="1" smtClean="0">
                <a:latin typeface="Garamond" panose="02020404030301010803" pitchFamily="18" charset="0"/>
              </a:rPr>
              <a:t>mathematischen</a:t>
            </a:r>
            <a:r>
              <a:rPr lang="en-US" sz="2000" dirty="0" smtClean="0">
                <a:latin typeface="Garamond" panose="02020404030301010803" pitchFamily="18" charset="0"/>
              </a:rPr>
              <a:t> und </a:t>
            </a:r>
            <a:r>
              <a:rPr lang="en-US" sz="2000" dirty="0" err="1" smtClean="0">
                <a:latin typeface="Garamond" panose="02020404030301010803" pitchFamily="18" charset="0"/>
              </a:rPr>
              <a:t>technischen</a:t>
            </a:r>
            <a:r>
              <a:rPr lang="en-US" sz="2000" dirty="0" smtClean="0">
                <a:latin typeface="Garamond" panose="02020404030301010803" pitchFamily="18" charset="0"/>
              </a:rPr>
              <a:t> </a:t>
            </a:r>
            <a:r>
              <a:rPr lang="en-US" sz="2000" dirty="0" err="1" smtClean="0">
                <a:latin typeface="Garamond" panose="02020404030301010803" pitchFamily="18" charset="0"/>
              </a:rPr>
              <a:t>Chronologie</a:t>
            </a:r>
            <a:r>
              <a:rPr lang="en-US" sz="2000" dirty="0" smtClean="0">
                <a:latin typeface="Garamond" panose="02020404030301010803" pitchFamily="18" charset="0"/>
              </a:rPr>
              <a:t>. Bd. 1. Berlin: 1825.</a:t>
            </a:r>
          </a:p>
          <a:p>
            <a:r>
              <a:rPr lang="en-US" sz="2000" dirty="0" smtClean="0">
                <a:latin typeface="Garamond" panose="02020404030301010803" pitchFamily="18" charset="0"/>
              </a:rPr>
              <a:t>L. </a:t>
            </a:r>
            <a:r>
              <a:rPr lang="en-US" sz="2000" dirty="0" err="1" smtClean="0">
                <a:latin typeface="Garamond" panose="02020404030301010803" pitchFamily="18" charset="0"/>
              </a:rPr>
              <a:t>Ideler</a:t>
            </a:r>
            <a:r>
              <a:rPr lang="en-US" sz="2000" dirty="0" smtClean="0">
                <a:latin typeface="Garamond" panose="02020404030301010803" pitchFamily="18" charset="0"/>
              </a:rPr>
              <a:t>. </a:t>
            </a:r>
            <a:r>
              <a:rPr lang="en-US" sz="2000" dirty="0" err="1" smtClean="0">
                <a:latin typeface="Garamond" panose="02020404030301010803" pitchFamily="18" charset="0"/>
              </a:rPr>
              <a:t>Über</a:t>
            </a:r>
            <a:r>
              <a:rPr lang="en-US" sz="2000" dirty="0" smtClean="0">
                <a:latin typeface="Garamond" panose="02020404030301010803" pitchFamily="18" charset="0"/>
              </a:rPr>
              <a:t> die </a:t>
            </a:r>
            <a:r>
              <a:rPr lang="en-US" sz="2000" dirty="0" err="1" smtClean="0">
                <a:latin typeface="Garamond" panose="02020404030301010803" pitchFamily="18" charset="0"/>
              </a:rPr>
              <a:t>Zeitrechnung</a:t>
            </a:r>
            <a:r>
              <a:rPr lang="en-US" sz="2000" dirty="0" smtClean="0">
                <a:latin typeface="Garamond" panose="02020404030301010803" pitchFamily="18" charset="0"/>
              </a:rPr>
              <a:t> der </a:t>
            </a:r>
            <a:r>
              <a:rPr lang="en-US" sz="2000" dirty="0" err="1" smtClean="0">
                <a:latin typeface="Garamond" panose="02020404030301010803" pitchFamily="18" charset="0"/>
              </a:rPr>
              <a:t>Chinesen</a:t>
            </a:r>
            <a:r>
              <a:rPr lang="en-US" sz="2000" dirty="0" smtClean="0">
                <a:latin typeface="Garamond" panose="02020404030301010803" pitchFamily="18" charset="0"/>
              </a:rPr>
              <a:t>. Berlin. 1839.</a:t>
            </a:r>
          </a:p>
          <a:p>
            <a:r>
              <a:rPr lang="en-US" sz="2000" dirty="0" smtClean="0">
                <a:latin typeface="Garamond" panose="02020404030301010803" pitchFamily="18" charset="0"/>
              </a:rPr>
              <a:t>L. </a:t>
            </a:r>
            <a:r>
              <a:rPr lang="en-US" sz="2000" dirty="0" err="1" smtClean="0">
                <a:latin typeface="Garamond" panose="02020404030301010803" pitchFamily="18" charset="0"/>
              </a:rPr>
              <a:t>Joubert</a:t>
            </a:r>
            <a:r>
              <a:rPr lang="en-US" sz="2000" dirty="0" smtClean="0">
                <a:latin typeface="Garamond" panose="02020404030301010803" pitchFamily="18" charset="0"/>
              </a:rPr>
              <a:t>. </a:t>
            </a:r>
            <a:r>
              <a:rPr lang="en-US" sz="2000" dirty="0" err="1" smtClean="0">
                <a:latin typeface="Garamond" panose="02020404030301010803" pitchFamily="18" charset="0"/>
              </a:rPr>
              <a:t>Eratosthene</a:t>
            </a:r>
            <a:r>
              <a:rPr lang="en-US" sz="2000" dirty="0" smtClean="0">
                <a:latin typeface="Garamond" panose="02020404030301010803" pitchFamily="18" charset="0"/>
              </a:rPr>
              <a:t> // N. </a:t>
            </a:r>
            <a:r>
              <a:rPr lang="en-US" sz="2000" dirty="0" err="1" smtClean="0">
                <a:latin typeface="Garamond" panose="02020404030301010803" pitchFamily="18" charset="0"/>
              </a:rPr>
              <a:t>Biographen</a:t>
            </a:r>
            <a:r>
              <a:rPr lang="en-US" sz="2000" dirty="0" smtClean="0">
                <a:latin typeface="Garamond" panose="02020404030301010803" pitchFamily="18" charset="0"/>
              </a:rPr>
              <a:t>, 217.</a:t>
            </a:r>
          </a:p>
        </p:txBody>
      </p:sp>
    </p:spTree>
    <p:extLst>
      <p:ext uri="{BB962C8B-B14F-4D97-AF65-F5344CB8AC3E}">
        <p14:creationId xmlns:p14="http://schemas.microsoft.com/office/powerpoint/2010/main" val="17650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1276" y="395415"/>
            <a:ext cx="11590638" cy="5293757"/>
          </a:xfrm>
          <a:prstGeom prst="rect">
            <a:avLst/>
          </a:prstGeom>
        </p:spPr>
        <p:txBody>
          <a:bodyPr wrap="square">
            <a:spAutoFit/>
          </a:bodyPr>
          <a:lstStyle/>
          <a:p>
            <a:r>
              <a:rPr lang="en-US" sz="2000" dirty="0" smtClean="0">
                <a:latin typeface="Garamond" panose="02020404030301010803" pitchFamily="18" charset="0"/>
              </a:rPr>
              <a:t>A. </a:t>
            </a:r>
            <a:r>
              <a:rPr lang="en-US" sz="2000" dirty="0" err="1" smtClean="0">
                <a:latin typeface="Garamond" panose="02020404030301010803" pitchFamily="18" charset="0"/>
              </a:rPr>
              <a:t>Jourdain</a:t>
            </a:r>
            <a:r>
              <a:rPr lang="en-US" sz="2000" dirty="0" smtClean="0">
                <a:latin typeface="Garamond" panose="02020404030301010803" pitchFamily="18" charset="0"/>
              </a:rPr>
              <a:t>. </a:t>
            </a:r>
            <a:r>
              <a:rPr lang="en-US" sz="2000" dirty="0" err="1" smtClean="0">
                <a:latin typeface="Garamond" panose="02020404030301010803" pitchFamily="18" charset="0"/>
              </a:rPr>
              <a:t>Recherches</a:t>
            </a:r>
            <a:r>
              <a:rPr lang="en-US" sz="2000" dirty="0" smtClean="0">
                <a:latin typeface="Garamond" panose="02020404030301010803" pitchFamily="18" charset="0"/>
              </a:rPr>
              <a:t> critiques sur </a:t>
            </a:r>
            <a:r>
              <a:rPr lang="en-US" sz="2000" dirty="0" err="1" smtClean="0">
                <a:latin typeface="Garamond" panose="02020404030301010803" pitchFamily="18" charset="0"/>
              </a:rPr>
              <a:t>l'age</a:t>
            </a:r>
            <a:r>
              <a:rPr lang="en-US" sz="2000" dirty="0" smtClean="0">
                <a:latin typeface="Garamond" panose="02020404030301010803" pitchFamily="18" charset="0"/>
              </a:rPr>
              <a:t> et </a:t>
            </a:r>
            <a:r>
              <a:rPr lang="en-US" sz="2000" dirty="0" err="1" smtClean="0">
                <a:latin typeface="Garamond" panose="02020404030301010803" pitchFamily="18" charset="0"/>
              </a:rPr>
              <a:t>l'origine</a:t>
            </a:r>
            <a:r>
              <a:rPr lang="en-US" sz="2000" dirty="0" smtClean="0">
                <a:latin typeface="Garamond" panose="02020404030301010803" pitchFamily="18" charset="0"/>
              </a:rPr>
              <a:t> des </a:t>
            </a:r>
            <a:r>
              <a:rPr lang="en-US" sz="2000" dirty="0" err="1" smtClean="0">
                <a:latin typeface="Garamond" panose="02020404030301010803" pitchFamily="18" charset="0"/>
              </a:rPr>
              <a:t>traductions</a:t>
            </a:r>
            <a:r>
              <a:rPr lang="en-US" sz="2000" dirty="0" smtClean="0">
                <a:latin typeface="Garamond" panose="02020404030301010803" pitchFamily="18" charset="0"/>
              </a:rPr>
              <a:t> </a:t>
            </a:r>
            <a:r>
              <a:rPr lang="en-US" sz="2000" dirty="0" err="1" smtClean="0">
                <a:latin typeface="Garamond" panose="02020404030301010803" pitchFamily="18" charset="0"/>
              </a:rPr>
              <a:t>latines</a:t>
            </a:r>
            <a:r>
              <a:rPr lang="en-US" sz="2000" dirty="0" smtClean="0">
                <a:latin typeface="Garamond" panose="02020404030301010803" pitchFamily="18" charset="0"/>
              </a:rPr>
              <a:t> </a:t>
            </a:r>
            <a:r>
              <a:rPr lang="en-US" sz="2000" dirty="0" err="1" smtClean="0">
                <a:latin typeface="Garamond" panose="02020404030301010803" pitchFamily="18" charset="0"/>
              </a:rPr>
              <a:t>d'Aristote</a:t>
            </a:r>
            <a:r>
              <a:rPr lang="en-US" sz="2000" dirty="0" smtClean="0">
                <a:latin typeface="Garamond" panose="02020404030301010803" pitchFamily="18" charset="0"/>
              </a:rPr>
              <a:t> et sur des </a:t>
            </a:r>
            <a:r>
              <a:rPr lang="en-US" sz="2000" dirty="0" err="1" smtClean="0">
                <a:latin typeface="Garamond" panose="02020404030301010803" pitchFamily="18" charset="0"/>
              </a:rPr>
              <a:t>commentaires</a:t>
            </a:r>
            <a:r>
              <a:rPr lang="en-US" sz="2000" dirty="0" smtClean="0">
                <a:latin typeface="Garamond" panose="02020404030301010803" pitchFamily="18" charset="0"/>
              </a:rPr>
              <a:t> </a:t>
            </a:r>
            <a:r>
              <a:rPr lang="en-US" sz="2000" dirty="0" err="1" smtClean="0">
                <a:latin typeface="Garamond" panose="02020404030301010803" pitchFamily="18" charset="0"/>
              </a:rPr>
              <a:t>grecs</a:t>
            </a:r>
            <a:r>
              <a:rPr lang="en-US" sz="2000" dirty="0" smtClean="0">
                <a:latin typeface="Garamond" panose="02020404030301010803" pitchFamily="18" charset="0"/>
              </a:rPr>
              <a:t> </a:t>
            </a:r>
            <a:r>
              <a:rPr lang="en-US" sz="2000" dirty="0" err="1" smtClean="0">
                <a:latin typeface="Garamond" panose="02020404030301010803" pitchFamily="18" charset="0"/>
              </a:rPr>
              <a:t>ou</a:t>
            </a:r>
            <a:r>
              <a:rPr lang="en-US" sz="2000" dirty="0" smtClean="0">
                <a:latin typeface="Garamond" panose="02020404030301010803" pitchFamily="18" charset="0"/>
              </a:rPr>
              <a:t> </a:t>
            </a:r>
            <a:r>
              <a:rPr lang="en-US" sz="2000" dirty="0" err="1" smtClean="0">
                <a:latin typeface="Garamond" panose="02020404030301010803" pitchFamily="18" charset="0"/>
              </a:rPr>
              <a:t>arabes</a:t>
            </a:r>
            <a:r>
              <a:rPr lang="en-US" sz="2000" dirty="0" smtClean="0">
                <a:latin typeface="Garamond" panose="02020404030301010803" pitchFamily="18" charset="0"/>
              </a:rPr>
              <a:t> </a:t>
            </a:r>
            <a:r>
              <a:rPr lang="en-US" sz="2000" dirty="0" err="1" smtClean="0">
                <a:latin typeface="Garamond" panose="02020404030301010803" pitchFamily="18" charset="0"/>
              </a:rPr>
              <a:t>employes</a:t>
            </a:r>
            <a:r>
              <a:rPr lang="en-US" sz="2000" dirty="0" smtClean="0">
                <a:latin typeface="Garamond" panose="02020404030301010803" pitchFamily="18" charset="0"/>
              </a:rPr>
              <a:t> par les </a:t>
            </a:r>
            <a:r>
              <a:rPr lang="en-US" sz="2000" dirty="0" err="1" smtClean="0">
                <a:latin typeface="Garamond" panose="02020404030301010803" pitchFamily="18" charset="0"/>
              </a:rPr>
              <a:t>docteurs</a:t>
            </a:r>
            <a:r>
              <a:rPr lang="en-US" sz="2000" dirty="0" smtClean="0">
                <a:latin typeface="Garamond" panose="02020404030301010803" pitchFamily="18" charset="0"/>
              </a:rPr>
              <a:t> </a:t>
            </a:r>
            <a:r>
              <a:rPr lang="en-US" sz="2000" dirty="0" err="1" smtClean="0">
                <a:latin typeface="Garamond" panose="02020404030301010803" pitchFamily="18" charset="0"/>
              </a:rPr>
              <a:t>scolastiques</a:t>
            </a:r>
            <a:r>
              <a:rPr lang="en-US" sz="2000" dirty="0" smtClean="0">
                <a:latin typeface="Garamond" panose="02020404030301010803" pitchFamily="18" charset="0"/>
              </a:rPr>
              <a:t> par </a:t>
            </a:r>
            <a:r>
              <a:rPr lang="en-US" sz="2000" dirty="0" err="1" smtClean="0">
                <a:latin typeface="Garamond" panose="02020404030301010803" pitchFamily="18" charset="0"/>
              </a:rPr>
              <a:t>Amable</a:t>
            </a:r>
            <a:r>
              <a:rPr lang="en-US" sz="2000" dirty="0" smtClean="0">
                <a:latin typeface="Garamond" panose="02020404030301010803" pitchFamily="18" charset="0"/>
              </a:rPr>
              <a:t> </a:t>
            </a:r>
            <a:r>
              <a:rPr lang="en-US" sz="2000" dirty="0" err="1" smtClean="0">
                <a:latin typeface="Garamond" panose="02020404030301010803" pitchFamily="18" charset="0"/>
              </a:rPr>
              <a:t>Jourdain</a:t>
            </a:r>
            <a:r>
              <a:rPr lang="en-US" sz="2000" dirty="0" smtClean="0">
                <a:latin typeface="Garamond" panose="02020404030301010803" pitchFamily="18" charset="0"/>
              </a:rPr>
              <a:t>. Paris.1843.</a:t>
            </a:r>
          </a:p>
          <a:p>
            <a:r>
              <a:rPr lang="en-US" sz="2000" dirty="0" smtClean="0">
                <a:latin typeface="Garamond" panose="02020404030301010803" pitchFamily="18" charset="0"/>
              </a:rPr>
              <a:t>D. L. G. </a:t>
            </a:r>
            <a:r>
              <a:rPr lang="en-US" sz="2000" dirty="0" err="1" smtClean="0">
                <a:latin typeface="Garamond" panose="02020404030301010803" pitchFamily="18" charset="0"/>
              </a:rPr>
              <a:t>Karsten</a:t>
            </a:r>
            <a:r>
              <a:rPr lang="en-US" sz="2000" dirty="0" smtClean="0">
                <a:latin typeface="Garamond" panose="02020404030301010803" pitchFamily="18" charset="0"/>
              </a:rPr>
              <a:t> (</a:t>
            </a:r>
            <a:r>
              <a:rPr lang="ru-RU" sz="2000" dirty="0" smtClean="0">
                <a:latin typeface="Garamond" panose="02020404030301010803" pitchFamily="18" charset="0"/>
              </a:rPr>
              <a:t>Д. </a:t>
            </a:r>
            <a:r>
              <a:rPr lang="ru-RU" sz="2000" dirty="0" err="1" smtClean="0">
                <a:latin typeface="Garamond" panose="02020404030301010803" pitchFamily="18" charset="0"/>
              </a:rPr>
              <a:t>Карстен</a:t>
            </a:r>
            <a:r>
              <a:rPr lang="ru-RU" sz="2000" dirty="0" smtClean="0">
                <a:latin typeface="Garamond" panose="02020404030301010803" pitchFamily="18" charset="0"/>
              </a:rPr>
              <a:t>). </a:t>
            </a:r>
            <a:r>
              <a:rPr lang="en-US" sz="2000" dirty="0" smtClean="0">
                <a:latin typeface="Garamond" panose="02020404030301010803" pitchFamily="18" charset="0"/>
              </a:rPr>
              <a:t>Museum </a:t>
            </a:r>
            <a:r>
              <a:rPr lang="en-US" sz="2000" dirty="0" err="1" smtClean="0">
                <a:latin typeface="Garamond" panose="02020404030301010803" pitchFamily="18" charset="0"/>
              </a:rPr>
              <a:t>Leskeanum</a:t>
            </a:r>
            <a:r>
              <a:rPr lang="en-US" sz="2000" dirty="0" smtClean="0">
                <a:latin typeface="Garamond" panose="02020404030301010803" pitchFamily="18" charset="0"/>
              </a:rPr>
              <a:t>: Regnum </a:t>
            </a:r>
            <a:r>
              <a:rPr lang="en-US" sz="2000" dirty="0" err="1" smtClean="0">
                <a:latin typeface="Garamond" panose="02020404030301010803" pitchFamily="18" charset="0"/>
              </a:rPr>
              <a:t>Minerale</a:t>
            </a:r>
            <a:r>
              <a:rPr lang="en-US" sz="2000" dirty="0" smtClean="0">
                <a:latin typeface="Garamond" panose="02020404030301010803" pitchFamily="18" charset="0"/>
              </a:rPr>
              <a:t> : quod </a:t>
            </a:r>
            <a:r>
              <a:rPr lang="en-US" sz="2000" dirty="0" err="1" smtClean="0">
                <a:latin typeface="Garamond" panose="02020404030301010803" pitchFamily="18" charset="0"/>
              </a:rPr>
              <a:t>ordine</a:t>
            </a:r>
            <a:r>
              <a:rPr lang="en-US" sz="2000" dirty="0" smtClean="0">
                <a:latin typeface="Garamond" panose="02020404030301010803" pitchFamily="18" charset="0"/>
              </a:rPr>
              <a:t> </a:t>
            </a:r>
            <a:r>
              <a:rPr lang="en-US" sz="2000" dirty="0" err="1" smtClean="0">
                <a:latin typeface="Garamond" panose="02020404030301010803" pitchFamily="18" charset="0"/>
              </a:rPr>
              <a:t>systematico</a:t>
            </a:r>
            <a:r>
              <a:rPr lang="en-US" sz="2000" dirty="0" smtClean="0">
                <a:latin typeface="Garamond" panose="02020404030301010803" pitchFamily="18" charset="0"/>
              </a:rPr>
              <a:t> </a:t>
            </a:r>
            <a:r>
              <a:rPr lang="en-US" sz="2000" dirty="0" err="1" smtClean="0">
                <a:latin typeface="Garamond" panose="02020404030301010803" pitchFamily="18" charset="0"/>
              </a:rPr>
              <a:t>disposuit</a:t>
            </a:r>
            <a:r>
              <a:rPr lang="en-US" sz="2000" dirty="0" smtClean="0">
                <a:latin typeface="Garamond" panose="02020404030301010803" pitchFamily="18" charset="0"/>
              </a:rPr>
              <a:t> </a:t>
            </a:r>
            <a:r>
              <a:rPr lang="en-US" sz="2000" dirty="0" err="1" smtClean="0">
                <a:latin typeface="Garamond" panose="02020404030301010803" pitchFamily="18" charset="0"/>
              </a:rPr>
              <a:t>atque</a:t>
            </a:r>
            <a:r>
              <a:rPr lang="en-US" sz="2000" dirty="0" smtClean="0">
                <a:latin typeface="Garamond" panose="02020404030301010803" pitchFamily="18" charset="0"/>
              </a:rPr>
              <a:t> </a:t>
            </a:r>
            <a:r>
              <a:rPr lang="en-US" sz="2000" dirty="0" err="1" smtClean="0">
                <a:latin typeface="Garamond" panose="02020404030301010803" pitchFamily="18" charset="0"/>
              </a:rPr>
              <a:t>descripsit</a:t>
            </a:r>
            <a:r>
              <a:rPr lang="en-US" sz="2000" dirty="0" smtClean="0">
                <a:latin typeface="Garamond" panose="02020404030301010803" pitchFamily="18" charset="0"/>
              </a:rPr>
              <a:t>. 1789.</a:t>
            </a:r>
          </a:p>
          <a:p>
            <a:r>
              <a:rPr lang="en-US" sz="2000" dirty="0" smtClean="0">
                <a:latin typeface="Garamond" panose="02020404030301010803" pitchFamily="18" charset="0"/>
              </a:rPr>
              <a:t>A.G. </a:t>
            </a:r>
            <a:r>
              <a:rPr lang="en-US" sz="2000" dirty="0" err="1" smtClean="0">
                <a:latin typeface="Garamond" panose="02020404030301010803" pitchFamily="18" charset="0"/>
              </a:rPr>
              <a:t>Kästner</a:t>
            </a:r>
            <a:r>
              <a:rPr lang="en-US" sz="2000" dirty="0" smtClean="0">
                <a:latin typeface="Garamond" panose="02020404030301010803" pitchFamily="18" charset="0"/>
              </a:rPr>
              <a:t>. Geschichte der </a:t>
            </a:r>
            <a:r>
              <a:rPr lang="en-US" sz="2000" dirty="0" err="1" smtClean="0">
                <a:latin typeface="Garamond" panose="02020404030301010803" pitchFamily="18" charset="0"/>
              </a:rPr>
              <a:t>Mathematik</a:t>
            </a:r>
            <a:r>
              <a:rPr lang="en-US" sz="2000" dirty="0" smtClean="0">
                <a:latin typeface="Garamond" panose="02020404030301010803" pitchFamily="18" charset="0"/>
              </a:rPr>
              <a:t>. </a:t>
            </a:r>
            <a:r>
              <a:rPr lang="en-US" sz="2000" dirty="0" err="1" smtClean="0">
                <a:latin typeface="Garamond" panose="02020404030301010803" pitchFamily="18" charset="0"/>
              </a:rPr>
              <a:t>Göttingen</a:t>
            </a:r>
            <a:r>
              <a:rPr lang="en-US" sz="2000" dirty="0" smtClean="0">
                <a:latin typeface="Garamond" panose="02020404030301010803" pitchFamily="18" charset="0"/>
              </a:rPr>
              <a:t>. 1797.</a:t>
            </a:r>
          </a:p>
          <a:p>
            <a:r>
              <a:rPr lang="en-US" sz="2000" dirty="0" smtClean="0">
                <a:latin typeface="Garamond" panose="02020404030301010803" pitchFamily="18" charset="0"/>
              </a:rPr>
              <a:t>J. E. R. </a:t>
            </a:r>
            <a:r>
              <a:rPr lang="en-US" sz="2000" dirty="0" err="1" smtClean="0">
                <a:latin typeface="Garamond" panose="02020404030301010803" pitchFamily="18" charset="0"/>
              </a:rPr>
              <a:t>Käuffer</a:t>
            </a:r>
            <a:r>
              <a:rPr lang="en-US" sz="2000" dirty="0" smtClean="0">
                <a:latin typeface="Garamond" panose="02020404030301010803" pitchFamily="18" charset="0"/>
              </a:rPr>
              <a:t>. Geschichte von Ost-Asien.1858.</a:t>
            </a:r>
          </a:p>
          <a:p>
            <a:r>
              <a:rPr lang="en-US" sz="2000" dirty="0" smtClean="0">
                <a:latin typeface="Garamond" panose="02020404030301010803" pitchFamily="18" charset="0"/>
              </a:rPr>
              <a:t>C. </a:t>
            </a:r>
            <a:r>
              <a:rPr lang="en-US" sz="2000" dirty="0" err="1" smtClean="0">
                <a:latin typeface="Garamond" panose="02020404030301010803" pitchFamily="18" charset="0"/>
              </a:rPr>
              <a:t>Kissel</a:t>
            </a:r>
            <a:r>
              <a:rPr lang="en-US" sz="2000" dirty="0" smtClean="0">
                <a:latin typeface="Garamond" panose="02020404030301010803" pitchFamily="18" charset="0"/>
              </a:rPr>
              <a:t>. A. Cornelius </a:t>
            </a:r>
            <a:r>
              <a:rPr lang="en-US" sz="2000" dirty="0" err="1" smtClean="0">
                <a:latin typeface="Garamond" panose="02020404030301010803" pitchFamily="18" charset="0"/>
              </a:rPr>
              <a:t>Celsus</a:t>
            </a:r>
            <a:r>
              <a:rPr lang="en-US" sz="2000" dirty="0" smtClean="0">
                <a:latin typeface="Garamond" panose="02020404030301010803" pitchFamily="18" charset="0"/>
              </a:rPr>
              <a:t>. Giessen. 1844.</a:t>
            </a:r>
          </a:p>
          <a:p>
            <a:r>
              <a:rPr lang="en-US" sz="2000" dirty="0" smtClean="0">
                <a:latin typeface="Garamond" panose="02020404030301010803" pitchFamily="18" charset="0"/>
              </a:rPr>
              <a:t>G. </a:t>
            </a:r>
            <a:r>
              <a:rPr lang="en-US" sz="2000" dirty="0" err="1" smtClean="0">
                <a:latin typeface="Garamond" panose="02020404030301010803" pitchFamily="18" charset="0"/>
              </a:rPr>
              <a:t>Klemm</a:t>
            </a:r>
            <a:r>
              <a:rPr lang="en-US" sz="2000" dirty="0" smtClean="0">
                <a:latin typeface="Garamond" panose="02020404030301010803" pitchFamily="18" charset="0"/>
              </a:rPr>
              <a:t>. </a:t>
            </a:r>
            <a:r>
              <a:rPr lang="en-US" sz="2000" dirty="0" err="1" smtClean="0">
                <a:latin typeface="Garamond" panose="02020404030301010803" pitchFamily="18" charset="0"/>
              </a:rPr>
              <a:t>Allgemeine</a:t>
            </a:r>
            <a:r>
              <a:rPr lang="en-US" sz="2000" dirty="0" smtClean="0">
                <a:latin typeface="Garamond" panose="02020404030301010803" pitchFamily="18" charset="0"/>
              </a:rPr>
              <a:t> </a:t>
            </a:r>
            <a:r>
              <a:rPr lang="en-US" sz="2000" dirty="0" err="1" smtClean="0">
                <a:latin typeface="Garamond" panose="02020404030301010803" pitchFamily="18" charset="0"/>
              </a:rPr>
              <a:t>Culturgeschichte</a:t>
            </a:r>
            <a:r>
              <a:rPr lang="en-US" sz="2000" dirty="0" smtClean="0">
                <a:latin typeface="Garamond" panose="02020404030301010803" pitchFamily="18" charset="0"/>
              </a:rPr>
              <a:t> der </a:t>
            </a:r>
            <a:r>
              <a:rPr lang="en-US" sz="2000" dirty="0" err="1" smtClean="0">
                <a:latin typeface="Garamond" panose="02020404030301010803" pitchFamily="18" charset="0"/>
              </a:rPr>
              <a:t>Menschheit</a:t>
            </a:r>
            <a:r>
              <a:rPr lang="en-US" sz="2000" dirty="0" smtClean="0">
                <a:latin typeface="Garamond" panose="02020404030301010803" pitchFamily="18" charset="0"/>
              </a:rPr>
              <a:t>. I. Leipzig. 1943.</a:t>
            </a:r>
          </a:p>
          <a:p>
            <a:r>
              <a:rPr lang="en-US" sz="2000" dirty="0" smtClean="0">
                <a:latin typeface="Garamond" panose="02020404030301010803" pitchFamily="18" charset="0"/>
              </a:rPr>
              <a:t>G.S. </a:t>
            </a:r>
            <a:r>
              <a:rPr lang="en-US" sz="2000" dirty="0" err="1" smtClean="0">
                <a:latin typeface="Garamond" panose="02020404030301010803" pitchFamily="18" charset="0"/>
              </a:rPr>
              <a:t>Klügel</a:t>
            </a:r>
            <a:r>
              <a:rPr lang="en-US" sz="2000" dirty="0" smtClean="0">
                <a:latin typeface="Garamond" panose="02020404030301010803" pitchFamily="18" charset="0"/>
              </a:rPr>
              <a:t>. </a:t>
            </a:r>
            <a:r>
              <a:rPr lang="en-US" sz="2000" dirty="0" err="1" smtClean="0">
                <a:latin typeface="Garamond" panose="02020404030301010803" pitchFamily="18" charset="0"/>
              </a:rPr>
              <a:t>Mathematisches</a:t>
            </a:r>
            <a:r>
              <a:rPr lang="en-US" sz="2000" dirty="0" smtClean="0">
                <a:latin typeface="Garamond" panose="02020404030301010803" pitchFamily="18" charset="0"/>
              </a:rPr>
              <a:t> </a:t>
            </a:r>
            <a:r>
              <a:rPr lang="en-US" sz="2000" dirty="0" err="1" smtClean="0">
                <a:latin typeface="Garamond" panose="02020404030301010803" pitchFamily="18" charset="0"/>
              </a:rPr>
              <a:t>Wörterbuch</a:t>
            </a:r>
            <a:r>
              <a:rPr lang="en-US" sz="2000" dirty="0" smtClean="0">
                <a:latin typeface="Garamond" panose="02020404030301010803" pitchFamily="18" charset="0"/>
              </a:rPr>
              <a:t> </a:t>
            </a:r>
            <a:r>
              <a:rPr lang="en-US" sz="2000" dirty="0" err="1" smtClean="0">
                <a:latin typeface="Garamond" panose="02020404030301010803" pitchFamily="18" charset="0"/>
              </a:rPr>
              <a:t>oder</a:t>
            </a:r>
            <a:r>
              <a:rPr lang="en-US" sz="2000" dirty="0" smtClean="0">
                <a:latin typeface="Garamond" panose="02020404030301010803" pitchFamily="18" charset="0"/>
              </a:rPr>
              <a:t> </a:t>
            </a:r>
            <a:r>
              <a:rPr lang="en-US" sz="2000" dirty="0" err="1" smtClean="0">
                <a:latin typeface="Garamond" panose="02020404030301010803" pitchFamily="18" charset="0"/>
              </a:rPr>
              <a:t>Erklärung</a:t>
            </a:r>
            <a:r>
              <a:rPr lang="en-US" sz="2000" dirty="0" smtClean="0">
                <a:latin typeface="Garamond" panose="02020404030301010803" pitchFamily="18" charset="0"/>
              </a:rPr>
              <a:t> der </a:t>
            </a:r>
            <a:r>
              <a:rPr lang="en-US" sz="2000" dirty="0" err="1" smtClean="0">
                <a:latin typeface="Garamond" panose="02020404030301010803" pitchFamily="18" charset="0"/>
              </a:rPr>
              <a:t>Begriffe</a:t>
            </a:r>
            <a:r>
              <a:rPr lang="en-US" sz="2000" dirty="0" smtClean="0">
                <a:latin typeface="Garamond" panose="02020404030301010803" pitchFamily="18" charset="0"/>
              </a:rPr>
              <a:t>, </a:t>
            </a:r>
            <a:r>
              <a:rPr lang="en-US" sz="2000" dirty="0" err="1" smtClean="0">
                <a:latin typeface="Garamond" panose="02020404030301010803" pitchFamily="18" charset="0"/>
              </a:rPr>
              <a:t>Lehrsätze</a:t>
            </a:r>
            <a:r>
              <a:rPr lang="en-US" sz="2000" dirty="0" smtClean="0">
                <a:latin typeface="Garamond" panose="02020404030301010803" pitchFamily="18" charset="0"/>
              </a:rPr>
              <a:t>, </a:t>
            </a:r>
            <a:r>
              <a:rPr lang="en-US" sz="2000" dirty="0" err="1" smtClean="0">
                <a:latin typeface="Garamond" panose="02020404030301010803" pitchFamily="18" charset="0"/>
              </a:rPr>
              <a:t>Aufgaben</a:t>
            </a:r>
            <a:r>
              <a:rPr lang="en-US" sz="2000" dirty="0" smtClean="0">
                <a:latin typeface="Garamond" panose="02020404030301010803" pitchFamily="18" charset="0"/>
              </a:rPr>
              <a:t> und </a:t>
            </a:r>
            <a:r>
              <a:rPr lang="en-US" sz="2000" dirty="0" err="1" smtClean="0">
                <a:latin typeface="Garamond" panose="02020404030301010803" pitchFamily="18" charset="0"/>
              </a:rPr>
              <a:t>Methoden</a:t>
            </a:r>
            <a:r>
              <a:rPr lang="en-US" sz="2000" dirty="0" smtClean="0">
                <a:latin typeface="Garamond" panose="02020404030301010803" pitchFamily="18" charset="0"/>
              </a:rPr>
              <a:t> der </a:t>
            </a:r>
            <a:r>
              <a:rPr lang="en-US" sz="2000" dirty="0" err="1" smtClean="0">
                <a:latin typeface="Garamond" panose="02020404030301010803" pitchFamily="18" charset="0"/>
              </a:rPr>
              <a:t>Mathematik</a:t>
            </a:r>
            <a:r>
              <a:rPr lang="en-US" sz="2000" dirty="0" smtClean="0">
                <a:latin typeface="Garamond" panose="02020404030301010803" pitchFamily="18" charset="0"/>
              </a:rPr>
              <a:t>. 1803.</a:t>
            </a:r>
          </a:p>
          <a:p>
            <a:r>
              <a:rPr lang="en-US" sz="2000" dirty="0" smtClean="0">
                <a:latin typeface="Garamond" panose="02020404030301010803" pitchFamily="18" charset="0"/>
              </a:rPr>
              <a:t>H. Kopp. Geschichte der </a:t>
            </a:r>
            <a:r>
              <a:rPr lang="en-US" sz="2000" dirty="0" err="1" smtClean="0">
                <a:latin typeface="Garamond" panose="02020404030301010803" pitchFamily="18" charset="0"/>
              </a:rPr>
              <a:t>Chemie</a:t>
            </a:r>
            <a:r>
              <a:rPr lang="en-US" sz="2000" dirty="0" smtClean="0">
                <a:latin typeface="Garamond" panose="02020404030301010803" pitchFamily="18" charset="0"/>
              </a:rPr>
              <a:t>. I. 1843.</a:t>
            </a:r>
          </a:p>
          <a:p>
            <a:r>
              <a:rPr lang="en-US" sz="2000" dirty="0" smtClean="0">
                <a:latin typeface="Garamond" panose="02020404030301010803" pitchFamily="18" charset="0"/>
              </a:rPr>
              <a:t>Ad. Kuhn. Die </a:t>
            </a:r>
            <a:r>
              <a:rPr lang="en-US" sz="2000" dirty="0" err="1" smtClean="0">
                <a:latin typeface="Garamond" panose="02020404030301010803" pitchFamily="18" charset="0"/>
              </a:rPr>
              <a:t>Herabkunft</a:t>
            </a:r>
            <a:r>
              <a:rPr lang="en-US" sz="2000" dirty="0" smtClean="0">
                <a:latin typeface="Garamond" panose="02020404030301010803" pitchFamily="18" charset="0"/>
              </a:rPr>
              <a:t> des </a:t>
            </a:r>
            <a:r>
              <a:rPr lang="en-US" sz="2000" dirty="0" err="1" smtClean="0">
                <a:latin typeface="Garamond" panose="02020404030301010803" pitchFamily="18" charset="0"/>
              </a:rPr>
              <a:t>Feuers</a:t>
            </a:r>
            <a:r>
              <a:rPr lang="en-US" sz="2000" dirty="0" smtClean="0">
                <a:latin typeface="Garamond" panose="02020404030301010803" pitchFamily="18" charset="0"/>
              </a:rPr>
              <a:t> und des </a:t>
            </a:r>
            <a:r>
              <a:rPr lang="en-US" sz="2000" dirty="0" err="1" smtClean="0">
                <a:latin typeface="Garamond" panose="02020404030301010803" pitchFamily="18" charset="0"/>
              </a:rPr>
              <a:t>Göttertranks</a:t>
            </a:r>
            <a:r>
              <a:rPr lang="en-US" sz="2000" dirty="0" smtClean="0">
                <a:latin typeface="Garamond" panose="02020404030301010803" pitchFamily="18" charset="0"/>
              </a:rPr>
              <a:t>. 1859.</a:t>
            </a:r>
          </a:p>
          <a:p>
            <a:r>
              <a:rPr lang="en-US" sz="2000" dirty="0" err="1" smtClean="0">
                <a:latin typeface="Garamond" panose="02020404030301010803" pitchFamily="18" charset="0"/>
              </a:rPr>
              <a:t>Ad.Kuhn</a:t>
            </a:r>
            <a:r>
              <a:rPr lang="en-US" sz="2000" dirty="0" smtClean="0">
                <a:latin typeface="Garamond" panose="02020404030301010803" pitchFamily="18" charset="0"/>
              </a:rPr>
              <a:t>. </a:t>
            </a:r>
            <a:r>
              <a:rPr lang="en-US" sz="2000" dirty="0" err="1" smtClean="0">
                <a:latin typeface="Garamond" panose="02020404030301010803" pitchFamily="18" charset="0"/>
              </a:rPr>
              <a:t>Sagen</a:t>
            </a:r>
            <a:r>
              <a:rPr lang="en-US" sz="2000" dirty="0" smtClean="0">
                <a:latin typeface="Garamond" panose="02020404030301010803" pitchFamily="18" charset="0"/>
              </a:rPr>
              <a:t>, </a:t>
            </a:r>
            <a:r>
              <a:rPr lang="en-US" sz="2000" dirty="0" err="1" smtClean="0">
                <a:latin typeface="Garamond" panose="02020404030301010803" pitchFamily="18" charset="0"/>
              </a:rPr>
              <a:t>Gebräuche</a:t>
            </a:r>
            <a:r>
              <a:rPr lang="en-US" sz="2000" dirty="0" smtClean="0">
                <a:latin typeface="Garamond" panose="02020404030301010803" pitchFamily="18" charset="0"/>
              </a:rPr>
              <a:t> und </a:t>
            </a:r>
            <a:r>
              <a:rPr lang="en-US" sz="2000" dirty="0" err="1" smtClean="0">
                <a:latin typeface="Garamond" panose="02020404030301010803" pitchFamily="18" charset="0"/>
              </a:rPr>
              <a:t>Märchen</a:t>
            </a:r>
            <a:r>
              <a:rPr lang="en-US" sz="2000" dirty="0" smtClean="0">
                <a:latin typeface="Garamond" panose="02020404030301010803" pitchFamily="18" charset="0"/>
              </a:rPr>
              <a:t> </a:t>
            </a:r>
            <a:r>
              <a:rPr lang="en-US" sz="2000" dirty="0" err="1" smtClean="0">
                <a:latin typeface="Garamond" panose="02020404030301010803" pitchFamily="18" charset="0"/>
              </a:rPr>
              <a:t>aus</a:t>
            </a:r>
            <a:r>
              <a:rPr lang="en-US" sz="2000" dirty="0" smtClean="0">
                <a:latin typeface="Garamond" panose="02020404030301010803" pitchFamily="18" charset="0"/>
              </a:rPr>
              <a:t> </a:t>
            </a:r>
            <a:r>
              <a:rPr lang="en-US" sz="2000" dirty="0" err="1" smtClean="0">
                <a:latin typeface="Garamond" panose="02020404030301010803" pitchFamily="18" charset="0"/>
              </a:rPr>
              <a:t>Westfalen</a:t>
            </a:r>
            <a:r>
              <a:rPr lang="en-US" sz="2000" dirty="0" smtClean="0">
                <a:latin typeface="Garamond" panose="02020404030301010803" pitchFamily="18" charset="0"/>
              </a:rPr>
              <a:t> und </a:t>
            </a:r>
            <a:r>
              <a:rPr lang="en-US" sz="2000" dirty="0" err="1" smtClean="0">
                <a:latin typeface="Garamond" panose="02020404030301010803" pitchFamily="18" charset="0"/>
              </a:rPr>
              <a:t>einigen</a:t>
            </a:r>
            <a:r>
              <a:rPr lang="en-US" sz="2000" dirty="0" smtClean="0">
                <a:latin typeface="Garamond" panose="02020404030301010803" pitchFamily="18" charset="0"/>
              </a:rPr>
              <a:t> </a:t>
            </a:r>
            <a:r>
              <a:rPr lang="en-US" sz="2000" dirty="0" err="1" smtClean="0">
                <a:latin typeface="Garamond" panose="02020404030301010803" pitchFamily="18" charset="0"/>
              </a:rPr>
              <a:t>andern</a:t>
            </a:r>
            <a:r>
              <a:rPr lang="en-US" sz="2000" dirty="0" smtClean="0">
                <a:latin typeface="Garamond" panose="02020404030301010803" pitchFamily="18" charset="0"/>
              </a:rPr>
              <a:t>, </a:t>
            </a:r>
            <a:r>
              <a:rPr lang="en-US" sz="2000" dirty="0" err="1" smtClean="0">
                <a:latin typeface="Garamond" panose="02020404030301010803" pitchFamily="18" charset="0"/>
              </a:rPr>
              <a:t>besonders</a:t>
            </a:r>
            <a:r>
              <a:rPr lang="en-US" sz="2000" dirty="0" smtClean="0">
                <a:latin typeface="Garamond" panose="02020404030301010803" pitchFamily="18" charset="0"/>
              </a:rPr>
              <a:t> den </a:t>
            </a:r>
            <a:r>
              <a:rPr lang="en-US" sz="2000" dirty="0" err="1" smtClean="0">
                <a:latin typeface="Garamond" panose="02020404030301010803" pitchFamily="18" charset="0"/>
              </a:rPr>
              <a:t>angrenzenden</a:t>
            </a:r>
            <a:r>
              <a:rPr lang="en-US" sz="2000" dirty="0" smtClean="0">
                <a:latin typeface="Garamond" panose="02020404030301010803" pitchFamily="18" charset="0"/>
              </a:rPr>
              <a:t> </a:t>
            </a:r>
            <a:r>
              <a:rPr lang="en-US" sz="2000" dirty="0" err="1" smtClean="0">
                <a:latin typeface="Garamond" panose="02020404030301010803" pitchFamily="18" charset="0"/>
              </a:rPr>
              <a:t>Gegenden</a:t>
            </a:r>
            <a:r>
              <a:rPr lang="en-US" sz="2000" dirty="0" smtClean="0">
                <a:latin typeface="Garamond" panose="02020404030301010803" pitchFamily="18" charset="0"/>
              </a:rPr>
              <a:t> </a:t>
            </a:r>
            <a:r>
              <a:rPr lang="en-US" sz="2000" dirty="0" err="1" smtClean="0">
                <a:latin typeface="Garamond" panose="02020404030301010803" pitchFamily="18" charset="0"/>
              </a:rPr>
              <a:t>Norddeutschlands</a:t>
            </a:r>
            <a:r>
              <a:rPr lang="en-US" sz="2000" dirty="0" smtClean="0">
                <a:latin typeface="Garamond" panose="02020404030301010803" pitchFamily="18" charset="0"/>
              </a:rPr>
              <a:t> 1-2. Leipzig: </a:t>
            </a:r>
            <a:r>
              <a:rPr lang="en-US" sz="2000" dirty="0" err="1" smtClean="0">
                <a:latin typeface="Garamond" panose="02020404030301010803" pitchFamily="18" charset="0"/>
              </a:rPr>
              <a:t>Brockhaus</a:t>
            </a:r>
            <a:r>
              <a:rPr lang="en-US" sz="2000" dirty="0" smtClean="0">
                <a:latin typeface="Garamond" panose="02020404030301010803" pitchFamily="18" charset="0"/>
              </a:rPr>
              <a:t>, 1859.</a:t>
            </a:r>
          </a:p>
          <a:p>
            <a:r>
              <a:rPr lang="en-US" sz="2000" dirty="0" smtClean="0">
                <a:latin typeface="Garamond" panose="02020404030301010803" pitchFamily="18" charset="0"/>
              </a:rPr>
              <a:t>Chr. Lassen. </a:t>
            </a:r>
            <a:r>
              <a:rPr lang="en-US" sz="2000" dirty="0" err="1" smtClean="0">
                <a:latin typeface="Garamond" panose="02020404030301010803" pitchFamily="18" charset="0"/>
              </a:rPr>
              <a:t>Indische</a:t>
            </a:r>
            <a:r>
              <a:rPr lang="en-US" sz="2000" dirty="0" smtClean="0">
                <a:latin typeface="Garamond" panose="02020404030301010803" pitchFamily="18" charset="0"/>
              </a:rPr>
              <a:t> </a:t>
            </a:r>
            <a:r>
              <a:rPr lang="en-US" sz="2000" dirty="0" err="1" smtClean="0">
                <a:latin typeface="Garamond" panose="02020404030301010803" pitchFamily="18" charset="0"/>
              </a:rPr>
              <a:t>Alterthumskunde</a:t>
            </a:r>
            <a:r>
              <a:rPr lang="en-US" sz="2000" dirty="0" smtClean="0">
                <a:latin typeface="Garamond" panose="02020404030301010803" pitchFamily="18" charset="0"/>
              </a:rPr>
              <a:t>. Bonn. 1847.</a:t>
            </a:r>
          </a:p>
          <a:p>
            <a:r>
              <a:rPr lang="en-US" sz="2000" dirty="0" err="1" smtClean="0">
                <a:latin typeface="Garamond" panose="02020404030301010803" pitchFamily="18" charset="0"/>
              </a:rPr>
              <a:t>Th.Lauth</a:t>
            </a:r>
            <a:r>
              <a:rPr lang="en-US" sz="2000" dirty="0" smtClean="0">
                <a:latin typeface="Garamond" panose="02020404030301010803" pitchFamily="18" charset="0"/>
              </a:rPr>
              <a:t>. Histoire de </a:t>
            </a:r>
            <a:r>
              <a:rPr lang="en-US" sz="2000" dirty="0" err="1" smtClean="0">
                <a:latin typeface="Garamond" panose="02020404030301010803" pitchFamily="18" charset="0"/>
              </a:rPr>
              <a:t>l'anatomie</a:t>
            </a:r>
            <a:r>
              <a:rPr lang="en-US" sz="2000" dirty="0" smtClean="0">
                <a:latin typeface="Garamond" panose="02020404030301010803" pitchFamily="18" charset="0"/>
              </a:rPr>
              <a:t>. Strasbourg.1815.</a:t>
            </a:r>
          </a:p>
          <a:p>
            <a:r>
              <a:rPr lang="en-US" sz="2000" dirty="0" err="1" smtClean="0">
                <a:latin typeface="Garamond" panose="02020404030301010803" pitchFamily="18" charset="0"/>
              </a:rPr>
              <a:t>Gothofredi</a:t>
            </a:r>
            <a:r>
              <a:rPr lang="en-US" sz="2000" dirty="0" smtClean="0">
                <a:latin typeface="Garamond" panose="02020404030301010803" pitchFamily="18" charset="0"/>
              </a:rPr>
              <a:t> </a:t>
            </a:r>
            <a:r>
              <a:rPr lang="en-US" sz="2000" dirty="0" err="1" smtClean="0">
                <a:latin typeface="Garamond" panose="02020404030301010803" pitchFamily="18" charset="0"/>
              </a:rPr>
              <a:t>Guillelmi</a:t>
            </a:r>
            <a:r>
              <a:rPr lang="en-US" sz="2000" dirty="0" smtClean="0">
                <a:latin typeface="Garamond" panose="02020404030301010803" pitchFamily="18" charset="0"/>
              </a:rPr>
              <a:t> </a:t>
            </a:r>
            <a:r>
              <a:rPr lang="en-US" sz="2000" dirty="0" err="1" smtClean="0">
                <a:latin typeface="Garamond" panose="02020404030301010803" pitchFamily="18" charset="0"/>
              </a:rPr>
              <a:t>Leibnitii</a:t>
            </a:r>
            <a:r>
              <a:rPr lang="en-US" sz="2000" dirty="0" smtClean="0">
                <a:latin typeface="Garamond" panose="02020404030301010803" pitchFamily="18" charset="0"/>
              </a:rPr>
              <a:t> ... opera </a:t>
            </a:r>
            <a:r>
              <a:rPr lang="en-US" sz="2000" dirty="0" err="1" smtClean="0">
                <a:latin typeface="Garamond" panose="02020404030301010803" pitchFamily="18" charset="0"/>
              </a:rPr>
              <a:t>omnia</a:t>
            </a:r>
            <a:r>
              <a:rPr lang="en-US" sz="2000" dirty="0" smtClean="0">
                <a:latin typeface="Garamond" panose="02020404030301010803" pitchFamily="18" charset="0"/>
              </a:rPr>
              <a:t>. 6 v. </a:t>
            </a:r>
            <a:r>
              <a:rPr lang="en-US" sz="2000" dirty="0" err="1" smtClean="0">
                <a:latin typeface="Garamond" panose="02020404030301010803" pitchFamily="18" charset="0"/>
              </a:rPr>
              <a:t>Genevae</a:t>
            </a:r>
            <a:r>
              <a:rPr lang="en-US" sz="2000" dirty="0" smtClean="0">
                <a:latin typeface="Garamond" panose="02020404030301010803" pitchFamily="18" charset="0"/>
              </a:rPr>
              <a:t>. 1768.</a:t>
            </a:r>
            <a:endParaRPr lang="en-US" sz="2000" dirty="0">
              <a:latin typeface="Garamond" panose="02020404030301010803" pitchFamily="18" charset="0"/>
            </a:endParaRPr>
          </a:p>
        </p:txBody>
      </p:sp>
    </p:spTree>
    <p:extLst>
      <p:ext uri="{BB962C8B-B14F-4D97-AF65-F5344CB8AC3E}">
        <p14:creationId xmlns:p14="http://schemas.microsoft.com/office/powerpoint/2010/main" val="1919460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351" y="135924"/>
            <a:ext cx="11615351" cy="6186309"/>
          </a:xfrm>
          <a:prstGeom prst="rect">
            <a:avLst/>
          </a:prstGeom>
        </p:spPr>
        <p:txBody>
          <a:bodyPr wrap="square">
            <a:spAutoFit/>
          </a:bodyPr>
          <a:lstStyle/>
          <a:p>
            <a:r>
              <a:rPr lang="en-US" dirty="0" smtClean="0">
                <a:latin typeface="Garamond" panose="02020404030301010803" pitchFamily="18" charset="0"/>
              </a:rPr>
              <a:t>J.-A. </a:t>
            </a:r>
            <a:r>
              <a:rPr lang="en-US" dirty="0" err="1" smtClean="0">
                <a:latin typeface="Garamond" panose="02020404030301010803" pitchFamily="18" charset="0"/>
              </a:rPr>
              <a:t>Letronne</a:t>
            </a:r>
            <a:r>
              <a:rPr lang="en-US" dirty="0" smtClean="0">
                <a:latin typeface="Garamond" panose="02020404030301010803" pitchFamily="18" charset="0"/>
              </a:rPr>
              <a:t>. </a:t>
            </a:r>
            <a:r>
              <a:rPr lang="en-US" dirty="0" err="1" smtClean="0">
                <a:latin typeface="Garamond" panose="02020404030301010803" pitchFamily="18" charset="0"/>
              </a:rPr>
              <a:t>Recherches</a:t>
            </a:r>
            <a:r>
              <a:rPr lang="en-US" dirty="0" smtClean="0">
                <a:latin typeface="Garamond" panose="02020404030301010803" pitchFamily="18" charset="0"/>
              </a:rPr>
              <a:t> pour </a:t>
            </a:r>
            <a:r>
              <a:rPr lang="en-US" dirty="0" err="1" smtClean="0">
                <a:latin typeface="Garamond" panose="02020404030301010803" pitchFamily="18" charset="0"/>
              </a:rPr>
              <a:t>servir</a:t>
            </a:r>
            <a:r>
              <a:rPr lang="en-US" dirty="0" smtClean="0">
                <a:latin typeface="Garamond" panose="02020404030301010803" pitchFamily="18" charset="0"/>
              </a:rPr>
              <a:t> à </a:t>
            </a:r>
            <a:r>
              <a:rPr lang="en-US" dirty="0" err="1" smtClean="0">
                <a:latin typeface="Garamond" panose="02020404030301010803" pitchFamily="18" charset="0"/>
              </a:rPr>
              <a:t>l’histoire</a:t>
            </a:r>
            <a:r>
              <a:rPr lang="en-US" dirty="0" smtClean="0">
                <a:latin typeface="Garamond" panose="02020404030301010803" pitchFamily="18" charset="0"/>
              </a:rPr>
              <a:t> de </a:t>
            </a:r>
            <a:r>
              <a:rPr lang="en-US" dirty="0" err="1" smtClean="0">
                <a:latin typeface="Garamond" panose="02020404030301010803" pitchFamily="18" charset="0"/>
              </a:rPr>
              <a:t>l’Egypte</a:t>
            </a:r>
            <a:r>
              <a:rPr lang="en-US" dirty="0" smtClean="0">
                <a:latin typeface="Garamond" panose="02020404030301010803" pitchFamily="18" charset="0"/>
              </a:rPr>
              <a:t> pendant la domination des </a:t>
            </a:r>
            <a:r>
              <a:rPr lang="en-US" dirty="0" err="1" smtClean="0">
                <a:latin typeface="Garamond" panose="02020404030301010803" pitchFamily="18" charset="0"/>
              </a:rPr>
              <a:t>Grecs</a:t>
            </a:r>
            <a:r>
              <a:rPr lang="en-US" dirty="0" smtClean="0">
                <a:latin typeface="Garamond" panose="02020404030301010803" pitchFamily="18" charset="0"/>
              </a:rPr>
              <a:t> et Romains. Paris. 1823.</a:t>
            </a:r>
          </a:p>
          <a:p>
            <a:r>
              <a:rPr lang="en-US" dirty="0" smtClean="0">
                <a:latin typeface="Garamond" panose="02020404030301010803" pitchFamily="18" charset="0"/>
              </a:rPr>
              <a:t>J.-A. </a:t>
            </a:r>
            <a:r>
              <a:rPr lang="en-US" dirty="0" err="1" smtClean="0">
                <a:latin typeface="Garamond" panose="02020404030301010803" pitchFamily="18" charset="0"/>
              </a:rPr>
              <a:t>Letronne</a:t>
            </a:r>
            <a:r>
              <a:rPr lang="en-US" dirty="0" smtClean="0">
                <a:latin typeface="Garamond" panose="02020404030301010803" pitchFamily="18" charset="0"/>
              </a:rPr>
              <a:t>. Observations Critiques Et </a:t>
            </a:r>
            <a:r>
              <a:rPr lang="en-US" dirty="0" err="1" smtClean="0">
                <a:latin typeface="Garamond" panose="02020404030301010803" pitchFamily="18" charset="0"/>
              </a:rPr>
              <a:t>Archeologiques</a:t>
            </a:r>
            <a:r>
              <a:rPr lang="en-US" dirty="0" smtClean="0">
                <a:latin typeface="Garamond" panose="02020404030301010803" pitchFamily="18" charset="0"/>
              </a:rPr>
              <a:t> Sur </a:t>
            </a:r>
            <a:r>
              <a:rPr lang="en-US" dirty="0" err="1" smtClean="0">
                <a:latin typeface="Garamond" panose="02020404030301010803" pitchFamily="18" charset="0"/>
              </a:rPr>
              <a:t>L'Objet</a:t>
            </a:r>
            <a:r>
              <a:rPr lang="en-US" dirty="0" smtClean="0">
                <a:latin typeface="Garamond" panose="02020404030301010803" pitchFamily="18" charset="0"/>
              </a:rPr>
              <a:t> Des Representations </a:t>
            </a:r>
            <a:r>
              <a:rPr lang="en-US" dirty="0" err="1" smtClean="0">
                <a:latin typeface="Garamond" panose="02020404030301010803" pitchFamily="18" charset="0"/>
              </a:rPr>
              <a:t>Zodiacales</a:t>
            </a:r>
            <a:r>
              <a:rPr lang="en-US" dirty="0" smtClean="0">
                <a:latin typeface="Garamond" panose="02020404030301010803" pitchFamily="18" charset="0"/>
              </a:rPr>
              <a:t> Qui Nous </a:t>
            </a:r>
            <a:r>
              <a:rPr lang="en-US" dirty="0" err="1" smtClean="0">
                <a:latin typeface="Garamond" panose="02020404030301010803" pitchFamily="18" charset="0"/>
              </a:rPr>
              <a:t>Restent</a:t>
            </a:r>
            <a:r>
              <a:rPr lang="en-US" dirty="0" smtClean="0">
                <a:latin typeface="Garamond" panose="02020404030301010803" pitchFamily="18" charset="0"/>
              </a:rPr>
              <a:t> De </a:t>
            </a:r>
            <a:r>
              <a:rPr lang="en-US" dirty="0" err="1" smtClean="0">
                <a:latin typeface="Garamond" panose="02020404030301010803" pitchFamily="18" charset="0"/>
              </a:rPr>
              <a:t>L'Antiquite</a:t>
            </a:r>
            <a:r>
              <a:rPr lang="en-US" dirty="0" smtClean="0">
                <a:latin typeface="Garamond" panose="02020404030301010803" pitchFamily="18" charset="0"/>
              </a:rPr>
              <a:t>. Paris. 1824.</a:t>
            </a:r>
          </a:p>
          <a:p>
            <a:r>
              <a:rPr lang="en-US" dirty="0" smtClean="0">
                <a:latin typeface="Garamond" panose="02020404030301010803" pitchFamily="18" charset="0"/>
              </a:rPr>
              <a:t>J.-A. </a:t>
            </a:r>
            <a:r>
              <a:rPr lang="en-US" dirty="0" err="1" smtClean="0">
                <a:latin typeface="Garamond" panose="02020404030301010803" pitchFamily="18" charset="0"/>
              </a:rPr>
              <a:t>Letronne</a:t>
            </a:r>
            <a:r>
              <a:rPr lang="en-US" dirty="0" smtClean="0">
                <a:latin typeface="Garamond" panose="02020404030301010803" pitchFamily="18" charset="0"/>
              </a:rPr>
              <a:t>. Sur les </a:t>
            </a:r>
            <a:r>
              <a:rPr lang="en-US" dirty="0" err="1" smtClean="0">
                <a:latin typeface="Garamond" panose="02020404030301010803" pitchFamily="18" charset="0"/>
              </a:rPr>
              <a:t>écrits</a:t>
            </a:r>
            <a:r>
              <a:rPr lang="en-US" dirty="0" smtClean="0">
                <a:latin typeface="Garamond" panose="02020404030301010803" pitchFamily="18" charset="0"/>
              </a:rPr>
              <a:t> et les </a:t>
            </a:r>
            <a:r>
              <a:rPr lang="en-US" dirty="0" err="1" smtClean="0">
                <a:latin typeface="Garamond" panose="02020404030301010803" pitchFamily="18" charset="0"/>
              </a:rPr>
              <a:t>travaux</a:t>
            </a:r>
            <a:r>
              <a:rPr lang="en-US" dirty="0" smtClean="0">
                <a:latin typeface="Garamond" panose="02020404030301010803" pitchFamily="18" charset="0"/>
              </a:rPr>
              <a:t> </a:t>
            </a:r>
            <a:r>
              <a:rPr lang="en-US" dirty="0" err="1" smtClean="0">
                <a:latin typeface="Garamond" panose="02020404030301010803" pitchFamily="18" charset="0"/>
              </a:rPr>
              <a:t>d'Eudoxe</a:t>
            </a:r>
            <a:r>
              <a:rPr lang="en-US" dirty="0" smtClean="0">
                <a:latin typeface="Garamond" panose="02020404030301010803" pitchFamily="18" charset="0"/>
              </a:rPr>
              <a:t> de </a:t>
            </a:r>
            <a:r>
              <a:rPr lang="en-US" dirty="0" err="1" smtClean="0">
                <a:latin typeface="Garamond" panose="02020404030301010803" pitchFamily="18" charset="0"/>
              </a:rPr>
              <a:t>Cnide</a:t>
            </a:r>
            <a:r>
              <a:rPr lang="en-US" dirty="0" smtClean="0">
                <a:latin typeface="Garamond" panose="02020404030301010803" pitchFamily="18" charset="0"/>
              </a:rPr>
              <a:t> // Mélanges </a:t>
            </a:r>
            <a:r>
              <a:rPr lang="en-US" dirty="0" err="1" smtClean="0">
                <a:latin typeface="Garamond" panose="02020404030301010803" pitchFamily="18" charset="0"/>
              </a:rPr>
              <a:t>d'érudition</a:t>
            </a:r>
            <a:r>
              <a:rPr lang="en-US" dirty="0" smtClean="0">
                <a:latin typeface="Garamond" panose="02020404030301010803" pitchFamily="18" charset="0"/>
              </a:rPr>
              <a:t> et de critique </a:t>
            </a:r>
            <a:r>
              <a:rPr lang="en-US" dirty="0" err="1" smtClean="0">
                <a:latin typeface="Garamond" panose="02020404030301010803" pitchFamily="18" charset="0"/>
              </a:rPr>
              <a:t>historique</a:t>
            </a:r>
            <a:r>
              <a:rPr lang="en-US" dirty="0" smtClean="0">
                <a:latin typeface="Garamond" panose="02020404030301010803" pitchFamily="18" charset="0"/>
              </a:rPr>
              <a:t>. Paris. 1850 (2-ed. 1860).</a:t>
            </a:r>
          </a:p>
          <a:p>
            <a:r>
              <a:rPr lang="en-US" dirty="0" smtClean="0">
                <a:latin typeface="Garamond" panose="02020404030301010803" pitchFamily="18" charset="0"/>
              </a:rPr>
              <a:t>G.C. Lewis. An history survey of the astronomy of the ancients. London.1862.</a:t>
            </a:r>
          </a:p>
          <a:p>
            <a:r>
              <a:rPr lang="en-US" dirty="0" smtClean="0">
                <a:latin typeface="Garamond" panose="02020404030301010803" pitchFamily="18" charset="0"/>
              </a:rPr>
              <a:t>G.C. Lewis. Aristotle. 1864.</a:t>
            </a:r>
          </a:p>
          <a:p>
            <a:r>
              <a:rPr lang="en-US" dirty="0" smtClean="0">
                <a:latin typeface="Garamond" panose="02020404030301010803" pitchFamily="18" charset="0"/>
              </a:rPr>
              <a:t>K. R. </a:t>
            </a:r>
            <a:r>
              <a:rPr lang="en-US" dirty="0" err="1" smtClean="0">
                <a:latin typeface="Garamond" panose="02020404030301010803" pitchFamily="18" charset="0"/>
              </a:rPr>
              <a:t>Lepsius</a:t>
            </a:r>
            <a:r>
              <a:rPr lang="en-US" dirty="0" smtClean="0">
                <a:latin typeface="Garamond" panose="02020404030301010803" pitchFamily="18" charset="0"/>
              </a:rPr>
              <a:t>. </a:t>
            </a:r>
            <a:r>
              <a:rPr lang="en-US" dirty="0" err="1" smtClean="0">
                <a:latin typeface="Garamond" panose="02020404030301010803" pitchFamily="18" charset="0"/>
              </a:rPr>
              <a:t>Cronologie</a:t>
            </a:r>
            <a:r>
              <a:rPr lang="en-US" dirty="0" smtClean="0">
                <a:latin typeface="Garamond" panose="02020404030301010803" pitchFamily="18" charset="0"/>
              </a:rPr>
              <a:t> die </a:t>
            </a:r>
            <a:r>
              <a:rPr lang="en-US" dirty="0" err="1" smtClean="0">
                <a:latin typeface="Garamond" panose="02020404030301010803" pitchFamily="18" charset="0"/>
              </a:rPr>
              <a:t>Aegyptes</a:t>
            </a:r>
            <a:r>
              <a:rPr lang="en-US" dirty="0" smtClean="0">
                <a:latin typeface="Garamond" panose="02020404030301010803" pitchFamily="18" charset="0"/>
              </a:rPr>
              <a:t> (</a:t>
            </a:r>
            <a:r>
              <a:rPr lang="en-US" dirty="0" err="1" smtClean="0">
                <a:latin typeface="Garamond" panose="02020404030301010803" pitchFamily="18" charset="0"/>
              </a:rPr>
              <a:t>Denkmäler</a:t>
            </a:r>
            <a:r>
              <a:rPr lang="en-US" dirty="0" smtClean="0">
                <a:latin typeface="Garamond" panose="02020404030301010803" pitchFamily="18" charset="0"/>
              </a:rPr>
              <a:t> </a:t>
            </a:r>
            <a:r>
              <a:rPr lang="en-US" dirty="0" err="1" smtClean="0">
                <a:latin typeface="Garamond" panose="02020404030301010803" pitchFamily="18" charset="0"/>
              </a:rPr>
              <a:t>Aus</a:t>
            </a:r>
            <a:r>
              <a:rPr lang="en-US" dirty="0" smtClean="0">
                <a:latin typeface="Garamond" panose="02020404030301010803" pitchFamily="18" charset="0"/>
              </a:rPr>
              <a:t> </a:t>
            </a:r>
            <a:r>
              <a:rPr lang="en-US" dirty="0" err="1" smtClean="0">
                <a:latin typeface="Garamond" panose="02020404030301010803" pitchFamily="18" charset="0"/>
              </a:rPr>
              <a:t>Aegypten</a:t>
            </a:r>
            <a:r>
              <a:rPr lang="en-US" dirty="0" smtClean="0">
                <a:latin typeface="Garamond" panose="02020404030301010803" pitchFamily="18" charset="0"/>
              </a:rPr>
              <a:t> Und </a:t>
            </a:r>
            <a:r>
              <a:rPr lang="en-US" dirty="0" err="1" smtClean="0">
                <a:latin typeface="Garamond" panose="02020404030301010803" pitchFamily="18" charset="0"/>
              </a:rPr>
              <a:t>Aethiopien</a:t>
            </a:r>
            <a:r>
              <a:rPr lang="en-US" dirty="0" smtClean="0">
                <a:latin typeface="Garamond" panose="02020404030301010803" pitchFamily="18" charset="0"/>
              </a:rPr>
              <a:t>). 1849-1859.</a:t>
            </a:r>
          </a:p>
          <a:p>
            <a:r>
              <a:rPr lang="en-US" dirty="0" smtClean="0">
                <a:latin typeface="Garamond" panose="02020404030301010803" pitchFamily="18" charset="0"/>
              </a:rPr>
              <a:t>G. </a:t>
            </a:r>
            <a:r>
              <a:rPr lang="en-US" dirty="0" err="1" smtClean="0">
                <a:latin typeface="Garamond" panose="02020404030301010803" pitchFamily="18" charset="0"/>
              </a:rPr>
              <a:t>Libri</a:t>
            </a:r>
            <a:r>
              <a:rPr lang="en-US" dirty="0" smtClean="0">
                <a:latin typeface="Garamond" panose="02020404030301010803" pitchFamily="18" charset="0"/>
              </a:rPr>
              <a:t>. Histoire des sciences </a:t>
            </a:r>
            <a:r>
              <a:rPr lang="en-US" dirty="0" err="1" smtClean="0">
                <a:latin typeface="Garamond" panose="02020404030301010803" pitchFamily="18" charset="0"/>
              </a:rPr>
              <a:t>mathématiques</a:t>
            </a:r>
            <a:r>
              <a:rPr lang="en-US" dirty="0" smtClean="0">
                <a:latin typeface="Garamond" panose="02020404030301010803" pitchFamily="18" charset="0"/>
              </a:rPr>
              <a:t> </a:t>
            </a:r>
            <a:r>
              <a:rPr lang="en-US" dirty="0" err="1" smtClean="0">
                <a:latin typeface="Garamond" panose="02020404030301010803" pitchFamily="18" charset="0"/>
              </a:rPr>
              <a:t>en</a:t>
            </a:r>
            <a:r>
              <a:rPr lang="en-US" dirty="0" smtClean="0">
                <a:latin typeface="Garamond" panose="02020404030301010803" pitchFamily="18" charset="0"/>
              </a:rPr>
              <a:t> </a:t>
            </a:r>
            <a:r>
              <a:rPr lang="en-US" dirty="0" err="1" smtClean="0">
                <a:latin typeface="Garamond" panose="02020404030301010803" pitchFamily="18" charset="0"/>
              </a:rPr>
              <a:t>Italie</a:t>
            </a:r>
            <a:r>
              <a:rPr lang="en-US" dirty="0" smtClean="0">
                <a:latin typeface="Garamond" panose="02020404030301010803" pitchFamily="18" charset="0"/>
              </a:rPr>
              <a:t>.  1838-1841.</a:t>
            </a:r>
          </a:p>
          <a:p>
            <a:r>
              <a:rPr lang="en-US" dirty="0" err="1" smtClean="0">
                <a:latin typeface="Garamond" panose="02020404030301010803" pitchFamily="18" charset="0"/>
              </a:rPr>
              <a:t>Lipsius</a:t>
            </a:r>
            <a:r>
              <a:rPr lang="en-US" dirty="0" smtClean="0">
                <a:latin typeface="Garamond" panose="02020404030301010803" pitchFamily="18" charset="0"/>
              </a:rPr>
              <a:t>. </a:t>
            </a:r>
            <a:r>
              <a:rPr lang="en-US" dirty="0" err="1" smtClean="0">
                <a:latin typeface="Garamond" panose="02020404030301010803" pitchFamily="18" charset="0"/>
              </a:rPr>
              <a:t>Urkundenbuch</a:t>
            </a:r>
            <a:r>
              <a:rPr lang="en-US" dirty="0" smtClean="0">
                <a:latin typeface="Garamond" panose="02020404030301010803" pitchFamily="18" charset="0"/>
              </a:rPr>
              <a:t> (?).</a:t>
            </a:r>
          </a:p>
          <a:p>
            <a:r>
              <a:rPr lang="en-US" dirty="0" err="1" smtClean="0">
                <a:latin typeface="Garamond" panose="02020404030301010803" pitchFamily="18" charset="0"/>
              </a:rPr>
              <a:t>Lichtenstedt</a:t>
            </a:r>
            <a:r>
              <a:rPr lang="en-US" dirty="0" smtClean="0">
                <a:latin typeface="Garamond" panose="02020404030301010803" pitchFamily="18" charset="0"/>
              </a:rPr>
              <a:t>. Erasistratus // </a:t>
            </a:r>
            <a:r>
              <a:rPr lang="en-US" dirty="0" err="1" smtClean="0">
                <a:latin typeface="Garamond" panose="02020404030301010803" pitchFamily="18" charset="0"/>
              </a:rPr>
              <a:t>Litterarische</a:t>
            </a:r>
            <a:r>
              <a:rPr lang="en-US" dirty="0" smtClean="0">
                <a:latin typeface="Garamond" panose="02020404030301010803" pitchFamily="18" charset="0"/>
              </a:rPr>
              <a:t> </a:t>
            </a:r>
            <a:r>
              <a:rPr lang="en-US" dirty="0" err="1" smtClean="0">
                <a:latin typeface="Garamond" panose="02020404030301010803" pitchFamily="18" charset="0"/>
              </a:rPr>
              <a:t>Annalen</a:t>
            </a:r>
            <a:r>
              <a:rPr lang="en-US" dirty="0" smtClean="0">
                <a:latin typeface="Garamond" panose="02020404030301010803" pitchFamily="18" charset="0"/>
              </a:rPr>
              <a:t> der </a:t>
            </a:r>
            <a:r>
              <a:rPr lang="en-US" dirty="0" err="1" smtClean="0">
                <a:latin typeface="Garamond" panose="02020404030301010803" pitchFamily="18" charset="0"/>
              </a:rPr>
              <a:t>gesammten</a:t>
            </a:r>
            <a:r>
              <a:rPr lang="en-US" dirty="0" smtClean="0">
                <a:latin typeface="Garamond" panose="02020404030301010803" pitchFamily="18" charset="0"/>
              </a:rPr>
              <a:t> </a:t>
            </a:r>
            <a:r>
              <a:rPr lang="en-US" dirty="0" err="1" smtClean="0">
                <a:latin typeface="Garamond" panose="02020404030301010803" pitchFamily="18" charset="0"/>
              </a:rPr>
              <a:t>Heilkunde</a:t>
            </a:r>
            <a:r>
              <a:rPr lang="en-US" dirty="0" smtClean="0">
                <a:latin typeface="Garamond" panose="02020404030301010803" pitchFamily="18" charset="0"/>
              </a:rPr>
              <a:t> / in </a:t>
            </a:r>
            <a:r>
              <a:rPr lang="en-US" dirty="0" err="1" smtClean="0">
                <a:latin typeface="Garamond" panose="02020404030301010803" pitchFamily="18" charset="0"/>
              </a:rPr>
              <a:t>Verbindung</a:t>
            </a:r>
            <a:r>
              <a:rPr lang="en-US" dirty="0" smtClean="0">
                <a:latin typeface="Garamond" panose="02020404030301010803" pitchFamily="18" charset="0"/>
              </a:rPr>
              <a:t> </a:t>
            </a:r>
            <a:r>
              <a:rPr lang="en-US" dirty="0" err="1" smtClean="0">
                <a:latin typeface="Garamond" panose="02020404030301010803" pitchFamily="18" charset="0"/>
              </a:rPr>
              <a:t>mit</a:t>
            </a:r>
            <a:r>
              <a:rPr lang="en-US" dirty="0" smtClean="0">
                <a:latin typeface="Garamond" panose="02020404030301010803" pitchFamily="18" charset="0"/>
              </a:rPr>
              <a:t> </a:t>
            </a:r>
            <a:r>
              <a:rPr lang="en-US" dirty="0" err="1" smtClean="0">
                <a:latin typeface="Garamond" panose="02020404030301010803" pitchFamily="18" charset="0"/>
              </a:rPr>
              <a:t>mehreren</a:t>
            </a:r>
            <a:r>
              <a:rPr lang="en-US" dirty="0" smtClean="0">
                <a:latin typeface="Garamond" panose="02020404030301010803" pitchFamily="18" charset="0"/>
              </a:rPr>
              <a:t> </a:t>
            </a:r>
            <a:r>
              <a:rPr lang="en-US" dirty="0" err="1" smtClean="0">
                <a:latin typeface="Garamond" panose="02020404030301010803" pitchFamily="18" charset="0"/>
              </a:rPr>
              <a:t>Gelehrten</a:t>
            </a:r>
            <a:r>
              <a:rPr lang="en-US" dirty="0" smtClean="0">
                <a:latin typeface="Garamond" panose="02020404030301010803" pitchFamily="18" charset="0"/>
              </a:rPr>
              <a:t> </a:t>
            </a:r>
            <a:r>
              <a:rPr lang="en-US" dirty="0" err="1" smtClean="0">
                <a:latin typeface="Garamond" panose="02020404030301010803" pitchFamily="18" charset="0"/>
              </a:rPr>
              <a:t>herausgegeben</a:t>
            </a:r>
            <a:r>
              <a:rPr lang="en-US" dirty="0" smtClean="0">
                <a:latin typeface="Garamond" panose="02020404030301010803" pitchFamily="18" charset="0"/>
              </a:rPr>
              <a:t> von Justus Friedrich Carl Hecker. XVII.</a:t>
            </a:r>
          </a:p>
          <a:p>
            <a:r>
              <a:rPr lang="en-US" dirty="0" smtClean="0">
                <a:latin typeface="Garamond" panose="02020404030301010803" pitchFamily="18" charset="0"/>
              </a:rPr>
              <a:t>É, M. P. </a:t>
            </a:r>
            <a:r>
              <a:rPr lang="en-US" dirty="0" err="1" smtClean="0">
                <a:latin typeface="Garamond" panose="02020404030301010803" pitchFamily="18" charset="0"/>
              </a:rPr>
              <a:t>Littré</a:t>
            </a:r>
            <a:r>
              <a:rPr lang="en-US" dirty="0" smtClean="0">
                <a:latin typeface="Garamond" panose="02020404030301010803" pitchFamily="18" charset="0"/>
              </a:rPr>
              <a:t> </a:t>
            </a:r>
            <a:r>
              <a:rPr lang="ru-RU" dirty="0" smtClean="0">
                <a:latin typeface="Garamond" panose="02020404030301010803" pitchFamily="18" charset="0"/>
              </a:rPr>
              <a:t>о Плинии.</a:t>
            </a:r>
          </a:p>
          <a:p>
            <a:r>
              <a:rPr lang="en-US" dirty="0" smtClean="0">
                <a:latin typeface="Garamond" panose="02020404030301010803" pitchFamily="18" charset="0"/>
              </a:rPr>
              <a:t>J.-A.-M. de M, de </a:t>
            </a:r>
            <a:r>
              <a:rPr lang="en-US" dirty="0" err="1" smtClean="0">
                <a:latin typeface="Garamond" panose="02020404030301010803" pitchFamily="18" charset="0"/>
              </a:rPr>
              <a:t>Mailla</a:t>
            </a:r>
            <a:r>
              <a:rPr lang="en-US" dirty="0" smtClean="0">
                <a:latin typeface="Garamond" panose="02020404030301010803" pitchFamily="18" charset="0"/>
              </a:rPr>
              <a:t>. Histoire </a:t>
            </a:r>
            <a:r>
              <a:rPr lang="en-US" dirty="0" err="1" smtClean="0">
                <a:latin typeface="Garamond" panose="02020404030301010803" pitchFamily="18" charset="0"/>
              </a:rPr>
              <a:t>générale</a:t>
            </a:r>
            <a:r>
              <a:rPr lang="en-US" dirty="0" smtClean="0">
                <a:latin typeface="Garamond" panose="02020404030301010803" pitchFamily="18" charset="0"/>
              </a:rPr>
              <a:t> de la Chine. 13 vol. Paris. 1777-1785.</a:t>
            </a:r>
          </a:p>
          <a:p>
            <a:r>
              <a:rPr lang="en-US" dirty="0" smtClean="0">
                <a:latin typeface="Garamond" panose="02020404030301010803" pitchFamily="18" charset="0"/>
              </a:rPr>
              <a:t>K. Fr. H. Marx. Die </a:t>
            </a:r>
            <a:r>
              <a:rPr lang="en-US" dirty="0" err="1" smtClean="0">
                <a:latin typeface="Garamond" panose="02020404030301010803" pitchFamily="18" charset="0"/>
              </a:rPr>
              <a:t>Karikatur</a:t>
            </a:r>
            <a:r>
              <a:rPr lang="en-US" dirty="0" smtClean="0">
                <a:latin typeface="Garamond" panose="02020404030301010803" pitchFamily="18" charset="0"/>
              </a:rPr>
              <a:t> und Satire in der </a:t>
            </a:r>
            <a:r>
              <a:rPr lang="en-US" dirty="0" err="1" smtClean="0">
                <a:latin typeface="Garamond" panose="02020404030301010803" pitchFamily="18" charset="0"/>
              </a:rPr>
              <a:t>Medizin</a:t>
            </a:r>
            <a:r>
              <a:rPr lang="en-US" dirty="0" smtClean="0">
                <a:latin typeface="Garamond" panose="02020404030301010803" pitchFamily="18" charset="0"/>
              </a:rPr>
              <a:t>. Leipzig. 1838.</a:t>
            </a:r>
          </a:p>
          <a:p>
            <a:r>
              <a:rPr lang="en-US" dirty="0" smtClean="0">
                <a:latin typeface="Garamond" panose="02020404030301010803" pitchFamily="18" charset="0"/>
              </a:rPr>
              <a:t>M. Matter. </a:t>
            </a:r>
            <a:r>
              <a:rPr lang="en-US" dirty="0" err="1" smtClean="0">
                <a:latin typeface="Garamond" panose="02020404030301010803" pitchFamily="18" charset="0"/>
              </a:rPr>
              <a:t>Une</a:t>
            </a:r>
            <a:r>
              <a:rPr lang="en-US" dirty="0" smtClean="0">
                <a:latin typeface="Garamond" panose="02020404030301010803" pitchFamily="18" charset="0"/>
              </a:rPr>
              <a:t> histoire de </a:t>
            </a:r>
            <a:r>
              <a:rPr lang="en-US" dirty="0" err="1" smtClean="0">
                <a:latin typeface="Garamond" panose="02020404030301010803" pitchFamily="18" charset="0"/>
              </a:rPr>
              <a:t>l'école</a:t>
            </a:r>
            <a:r>
              <a:rPr lang="en-US" dirty="0" smtClean="0">
                <a:latin typeface="Garamond" panose="02020404030301010803" pitchFamily="18" charset="0"/>
              </a:rPr>
              <a:t> </a:t>
            </a:r>
            <a:r>
              <a:rPr lang="en-US" dirty="0" err="1" smtClean="0">
                <a:latin typeface="Garamond" panose="02020404030301010803" pitchFamily="18" charset="0"/>
              </a:rPr>
              <a:t>d'Alexandrie</a:t>
            </a:r>
            <a:r>
              <a:rPr lang="en-US" dirty="0" smtClean="0">
                <a:latin typeface="Garamond" panose="02020404030301010803" pitchFamily="18" charset="0"/>
              </a:rPr>
              <a:t>. Paris. (2 ed. 1840).</a:t>
            </a:r>
          </a:p>
          <a:p>
            <a:r>
              <a:rPr lang="en-US" dirty="0" err="1" smtClean="0">
                <a:latin typeface="Garamond" panose="02020404030301010803" pitchFamily="18" charset="0"/>
              </a:rPr>
              <a:t>Alfr</a:t>
            </a:r>
            <a:r>
              <a:rPr lang="en-US" dirty="0" smtClean="0">
                <a:latin typeface="Garamond" panose="02020404030301010803" pitchFamily="18" charset="0"/>
              </a:rPr>
              <a:t>. Maury. </a:t>
            </a:r>
            <a:r>
              <a:rPr lang="en-US" dirty="0" err="1" smtClean="0">
                <a:latin typeface="Garamond" panose="02020404030301010803" pitchFamily="18" charset="0"/>
              </a:rPr>
              <a:t>Ciffres</a:t>
            </a:r>
            <a:r>
              <a:rPr lang="en-US" dirty="0" smtClean="0">
                <a:latin typeface="Garamond" panose="02020404030301010803" pitchFamily="18" charset="0"/>
              </a:rPr>
              <a:t> // </a:t>
            </a:r>
            <a:r>
              <a:rPr lang="en-US" dirty="0" err="1" smtClean="0">
                <a:latin typeface="Garamond" panose="02020404030301010803" pitchFamily="18" charset="0"/>
              </a:rPr>
              <a:t>l'Encyclopédie</a:t>
            </a:r>
            <a:r>
              <a:rPr lang="en-US" dirty="0" smtClean="0">
                <a:latin typeface="Garamond" panose="02020404030301010803" pitchFamily="18" charset="0"/>
              </a:rPr>
              <a:t> </a:t>
            </a:r>
            <a:r>
              <a:rPr lang="en-US" dirty="0" err="1" smtClean="0">
                <a:latin typeface="Garamond" panose="02020404030301010803" pitchFamily="18" charset="0"/>
              </a:rPr>
              <a:t>moderne</a:t>
            </a:r>
            <a:r>
              <a:rPr lang="en-US" dirty="0" smtClean="0">
                <a:latin typeface="Garamond" panose="02020404030301010803" pitchFamily="18" charset="0"/>
              </a:rPr>
              <a:t> (1846-1851).</a:t>
            </a:r>
          </a:p>
          <a:p>
            <a:r>
              <a:rPr lang="en-US" dirty="0" err="1" smtClean="0">
                <a:latin typeface="Garamond" panose="02020404030301010803" pitchFamily="18" charset="0"/>
              </a:rPr>
              <a:t>Alfr</a:t>
            </a:r>
            <a:r>
              <a:rPr lang="en-US" dirty="0" smtClean="0">
                <a:latin typeface="Garamond" panose="02020404030301010803" pitchFamily="18" charset="0"/>
              </a:rPr>
              <a:t>. Maury. Histoire des religious de la </a:t>
            </a:r>
            <a:r>
              <a:rPr lang="en-US" dirty="0" err="1" smtClean="0">
                <a:latin typeface="Garamond" panose="02020404030301010803" pitchFamily="18" charset="0"/>
              </a:rPr>
              <a:t>Grèce</a:t>
            </a:r>
            <a:r>
              <a:rPr lang="en-US" dirty="0" smtClean="0">
                <a:latin typeface="Garamond" panose="02020404030301010803" pitchFamily="18" charset="0"/>
              </a:rPr>
              <a:t> antique. T. 3. Paris. 1859.</a:t>
            </a:r>
          </a:p>
          <a:p>
            <a:r>
              <a:rPr lang="en-US" dirty="0" smtClean="0">
                <a:latin typeface="Garamond" panose="02020404030301010803" pitchFamily="18" charset="0"/>
              </a:rPr>
              <a:t>E.H.F. Meyer. Geschichte der </a:t>
            </a:r>
            <a:r>
              <a:rPr lang="en-US" dirty="0" err="1" smtClean="0">
                <a:latin typeface="Garamond" panose="02020404030301010803" pitchFamily="18" charset="0"/>
              </a:rPr>
              <a:t>Botanik</a:t>
            </a:r>
            <a:r>
              <a:rPr lang="en-US" dirty="0" smtClean="0">
                <a:latin typeface="Garamond" panose="02020404030301010803" pitchFamily="18" charset="0"/>
              </a:rPr>
              <a:t>. </a:t>
            </a:r>
            <a:r>
              <a:rPr lang="en-US" dirty="0" err="1" smtClean="0">
                <a:latin typeface="Garamond" panose="02020404030301010803" pitchFamily="18" charset="0"/>
              </a:rPr>
              <a:t>Königsberg</a:t>
            </a:r>
            <a:r>
              <a:rPr lang="en-US" dirty="0" smtClean="0">
                <a:latin typeface="Garamond" panose="02020404030301010803" pitchFamily="18" charset="0"/>
              </a:rPr>
              <a:t>. 1854.</a:t>
            </a:r>
          </a:p>
          <a:p>
            <a:r>
              <a:rPr lang="en-US" dirty="0" smtClean="0">
                <a:latin typeface="Garamond" panose="02020404030301010803" pitchFamily="18" charset="0"/>
              </a:rPr>
              <a:t>E.H.F. Meyer. </a:t>
            </a:r>
            <a:r>
              <a:rPr lang="en-US" dirty="0" err="1" smtClean="0">
                <a:latin typeface="Garamond" panose="02020404030301010803" pitchFamily="18" charset="0"/>
              </a:rPr>
              <a:t>Botanische</a:t>
            </a:r>
            <a:r>
              <a:rPr lang="en-US" dirty="0" smtClean="0">
                <a:latin typeface="Garamond" panose="02020404030301010803" pitchFamily="18" charset="0"/>
              </a:rPr>
              <a:t> </a:t>
            </a:r>
            <a:r>
              <a:rPr lang="en-US" dirty="0" err="1" smtClean="0">
                <a:latin typeface="Garamond" panose="02020404030301010803" pitchFamily="18" charset="0"/>
              </a:rPr>
              <a:t>Erläuterungen</a:t>
            </a:r>
            <a:r>
              <a:rPr lang="en-US" dirty="0" smtClean="0">
                <a:latin typeface="Garamond" panose="02020404030301010803" pitchFamily="18" charset="0"/>
              </a:rPr>
              <a:t> </a:t>
            </a:r>
            <a:r>
              <a:rPr lang="en-US" dirty="0" err="1" smtClean="0">
                <a:latin typeface="Garamond" panose="02020404030301010803" pitchFamily="18" charset="0"/>
              </a:rPr>
              <a:t>zu</a:t>
            </a:r>
            <a:r>
              <a:rPr lang="en-US" dirty="0" smtClean="0">
                <a:latin typeface="Garamond" panose="02020404030301010803" pitchFamily="18" charset="0"/>
              </a:rPr>
              <a:t> </a:t>
            </a:r>
            <a:r>
              <a:rPr lang="en-US" dirty="0" err="1" smtClean="0">
                <a:latin typeface="Garamond" panose="02020404030301010803" pitchFamily="18" charset="0"/>
              </a:rPr>
              <a:t>Strabons</a:t>
            </a:r>
            <a:r>
              <a:rPr lang="en-US" dirty="0" smtClean="0">
                <a:latin typeface="Garamond" panose="02020404030301010803" pitchFamily="18" charset="0"/>
              </a:rPr>
              <a:t> </a:t>
            </a:r>
            <a:r>
              <a:rPr lang="en-US" dirty="0" err="1" smtClean="0">
                <a:latin typeface="Garamond" panose="02020404030301010803" pitchFamily="18" charset="0"/>
              </a:rPr>
              <a:t>Geographie</a:t>
            </a:r>
            <a:r>
              <a:rPr lang="en-US" dirty="0" smtClean="0">
                <a:latin typeface="Garamond" panose="02020404030301010803" pitchFamily="18" charset="0"/>
              </a:rPr>
              <a:t> und </a:t>
            </a:r>
            <a:r>
              <a:rPr lang="en-US" dirty="0" err="1" smtClean="0">
                <a:latin typeface="Garamond" panose="02020404030301010803" pitchFamily="18" charset="0"/>
              </a:rPr>
              <a:t>einem</a:t>
            </a:r>
            <a:r>
              <a:rPr lang="en-US" dirty="0" smtClean="0">
                <a:latin typeface="Garamond" panose="02020404030301010803" pitchFamily="18" charset="0"/>
              </a:rPr>
              <a:t> Fragment des </a:t>
            </a:r>
            <a:r>
              <a:rPr lang="en-US" dirty="0" err="1" smtClean="0">
                <a:latin typeface="Garamond" panose="02020404030301010803" pitchFamily="18" charset="0"/>
              </a:rPr>
              <a:t>Dikäarchos</a:t>
            </a:r>
            <a:r>
              <a:rPr lang="en-US" dirty="0" smtClean="0">
                <a:latin typeface="Garamond" panose="02020404030301010803" pitchFamily="18" charset="0"/>
              </a:rPr>
              <a:t>, </a:t>
            </a:r>
            <a:r>
              <a:rPr lang="en-US" dirty="0" err="1" smtClean="0">
                <a:latin typeface="Garamond" panose="02020404030301010803" pitchFamily="18" charset="0"/>
              </a:rPr>
              <a:t>ein</a:t>
            </a:r>
            <a:r>
              <a:rPr lang="en-US" dirty="0" smtClean="0">
                <a:latin typeface="Garamond" panose="02020404030301010803" pitchFamily="18" charset="0"/>
              </a:rPr>
              <a:t> </a:t>
            </a:r>
            <a:r>
              <a:rPr lang="en-US" dirty="0" err="1" smtClean="0">
                <a:latin typeface="Garamond" panose="02020404030301010803" pitchFamily="18" charset="0"/>
              </a:rPr>
              <a:t>Versuch</a:t>
            </a:r>
            <a:r>
              <a:rPr lang="en-US" dirty="0" smtClean="0">
                <a:latin typeface="Garamond" panose="02020404030301010803" pitchFamily="18" charset="0"/>
              </a:rPr>
              <a:t>. </a:t>
            </a:r>
            <a:r>
              <a:rPr lang="en-US" dirty="0" err="1" smtClean="0">
                <a:latin typeface="Garamond" panose="02020404030301010803" pitchFamily="18" charset="0"/>
              </a:rPr>
              <a:t>Königsberg</a:t>
            </a:r>
            <a:r>
              <a:rPr lang="en-US" dirty="0" smtClean="0">
                <a:latin typeface="Garamond" panose="02020404030301010803" pitchFamily="18" charset="0"/>
              </a:rPr>
              <a:t>. 1852.</a:t>
            </a:r>
          </a:p>
          <a:p>
            <a:r>
              <a:rPr lang="en-US" dirty="0" smtClean="0">
                <a:latin typeface="Garamond" panose="02020404030301010803" pitchFamily="18" charset="0"/>
              </a:rPr>
              <a:t>J.B. Meyer. Aristoteles </a:t>
            </a:r>
            <a:r>
              <a:rPr lang="en-US" dirty="0" err="1" smtClean="0">
                <a:latin typeface="Garamond" panose="02020404030301010803" pitchFamily="18" charset="0"/>
              </a:rPr>
              <a:t>Thierkunde</a:t>
            </a:r>
            <a:r>
              <a:rPr lang="en-US" dirty="0" smtClean="0">
                <a:latin typeface="Garamond" panose="02020404030301010803" pitchFamily="18" charset="0"/>
              </a:rPr>
              <a:t>. Berlin.1855.</a:t>
            </a:r>
            <a:endParaRPr lang="en-US" dirty="0">
              <a:latin typeface="Garamond" panose="02020404030301010803" pitchFamily="18" charset="0"/>
            </a:endParaRPr>
          </a:p>
        </p:txBody>
      </p:sp>
    </p:spTree>
    <p:extLst>
      <p:ext uri="{BB962C8B-B14F-4D97-AF65-F5344CB8AC3E}">
        <p14:creationId xmlns:p14="http://schemas.microsoft.com/office/powerpoint/2010/main" val="1511484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925" y="111211"/>
            <a:ext cx="11936626" cy="6186309"/>
          </a:xfrm>
          <a:prstGeom prst="rect">
            <a:avLst/>
          </a:prstGeom>
        </p:spPr>
        <p:txBody>
          <a:bodyPr wrap="square">
            <a:spAutoFit/>
          </a:bodyPr>
          <a:lstStyle/>
          <a:p>
            <a:r>
              <a:rPr lang="en-US" dirty="0" err="1" smtClean="0">
                <a:latin typeface="Garamond" panose="02020404030301010803" pitchFamily="18" charset="0"/>
              </a:rPr>
              <a:t>J.St</a:t>
            </a:r>
            <a:r>
              <a:rPr lang="en-US" dirty="0" smtClean="0">
                <a:latin typeface="Garamond" panose="02020404030301010803" pitchFamily="18" charset="0"/>
              </a:rPr>
              <a:t>. Mill. A System of Logic, Ratiocinative and Inductive. London. 1862.</a:t>
            </a:r>
          </a:p>
          <a:p>
            <a:r>
              <a:rPr lang="en-US" dirty="0" err="1" smtClean="0">
                <a:latin typeface="Garamond" panose="02020404030301010803" pitchFamily="18" charset="0"/>
              </a:rPr>
              <a:t>T.Mommsen</a:t>
            </a:r>
            <a:r>
              <a:rPr lang="en-US" dirty="0" smtClean="0">
                <a:latin typeface="Garamond" panose="02020404030301010803" pitchFamily="18" charset="0"/>
              </a:rPr>
              <a:t>. </a:t>
            </a:r>
            <a:r>
              <a:rPr lang="en-US" dirty="0" err="1" smtClean="0">
                <a:latin typeface="Garamond" panose="02020404030301010803" pitchFamily="18" charset="0"/>
              </a:rPr>
              <a:t>Römische</a:t>
            </a:r>
            <a:r>
              <a:rPr lang="en-US" dirty="0" smtClean="0">
                <a:latin typeface="Garamond" panose="02020404030301010803" pitchFamily="18" charset="0"/>
              </a:rPr>
              <a:t> Geschichte. Berlin.1857.</a:t>
            </a:r>
          </a:p>
          <a:p>
            <a:r>
              <a:rPr lang="en-US" dirty="0" smtClean="0">
                <a:latin typeface="Garamond" panose="02020404030301010803" pitchFamily="18" charset="0"/>
              </a:rPr>
              <a:t>B. de </a:t>
            </a:r>
            <a:r>
              <a:rPr lang="en-US" dirty="0" err="1" smtClean="0">
                <a:latin typeface="Garamond" panose="02020404030301010803" pitchFamily="18" charset="0"/>
              </a:rPr>
              <a:t>Montfaucon</a:t>
            </a:r>
            <a:r>
              <a:rPr lang="en-US" dirty="0" smtClean="0">
                <a:latin typeface="Garamond" panose="02020404030301010803" pitchFamily="18" charset="0"/>
              </a:rPr>
              <a:t>. </a:t>
            </a:r>
            <a:r>
              <a:rPr lang="en-US" dirty="0" err="1" smtClean="0">
                <a:latin typeface="Garamond" panose="02020404030301010803" pitchFamily="18" charset="0"/>
              </a:rPr>
              <a:t>L'antiquité</a:t>
            </a:r>
            <a:r>
              <a:rPr lang="en-US" dirty="0" smtClean="0">
                <a:latin typeface="Garamond" panose="02020404030301010803" pitchFamily="18" charset="0"/>
              </a:rPr>
              <a:t> </a:t>
            </a:r>
            <a:r>
              <a:rPr lang="en-US" dirty="0" err="1" smtClean="0">
                <a:latin typeface="Garamond" panose="02020404030301010803" pitchFamily="18" charset="0"/>
              </a:rPr>
              <a:t>expliquée</a:t>
            </a:r>
            <a:r>
              <a:rPr lang="en-US" dirty="0" smtClean="0">
                <a:latin typeface="Garamond" panose="02020404030301010803" pitchFamily="18" charset="0"/>
              </a:rPr>
              <a:t> et </a:t>
            </a:r>
            <a:r>
              <a:rPr lang="en-US" dirty="0" err="1" smtClean="0">
                <a:latin typeface="Garamond" panose="02020404030301010803" pitchFamily="18" charset="0"/>
              </a:rPr>
              <a:t>représentée</a:t>
            </a:r>
            <a:r>
              <a:rPr lang="en-US" dirty="0" smtClean="0">
                <a:latin typeface="Garamond" panose="02020404030301010803" pitchFamily="18" charset="0"/>
              </a:rPr>
              <a:t> </a:t>
            </a:r>
            <a:r>
              <a:rPr lang="en-US" dirty="0" err="1" smtClean="0">
                <a:latin typeface="Garamond" panose="02020404030301010803" pitchFamily="18" charset="0"/>
              </a:rPr>
              <a:t>en</a:t>
            </a:r>
            <a:r>
              <a:rPr lang="en-US" dirty="0" smtClean="0">
                <a:latin typeface="Garamond" panose="02020404030301010803" pitchFamily="18" charset="0"/>
              </a:rPr>
              <a:t> figures, t. 1-5.Paris, 1719.</a:t>
            </a:r>
          </a:p>
          <a:p>
            <a:r>
              <a:rPr lang="en-US" dirty="0" smtClean="0">
                <a:latin typeface="Garamond" panose="02020404030301010803" pitchFamily="18" charset="0"/>
              </a:rPr>
              <a:t>J.-E. </a:t>
            </a:r>
            <a:r>
              <a:rPr lang="en-US" dirty="0" err="1" smtClean="0">
                <a:latin typeface="Garamond" panose="02020404030301010803" pitchFamily="18" charset="0"/>
              </a:rPr>
              <a:t>Montucla</a:t>
            </a:r>
            <a:r>
              <a:rPr lang="en-US" dirty="0" smtClean="0">
                <a:latin typeface="Garamond" panose="02020404030301010803" pitchFamily="18" charset="0"/>
              </a:rPr>
              <a:t>. Histoire des </a:t>
            </a:r>
            <a:r>
              <a:rPr lang="en-US" dirty="0" err="1" smtClean="0">
                <a:latin typeface="Garamond" panose="02020404030301010803" pitchFamily="18" charset="0"/>
              </a:rPr>
              <a:t>Mathématiques</a:t>
            </a:r>
            <a:r>
              <a:rPr lang="en-US" dirty="0" smtClean="0">
                <a:latin typeface="Garamond" panose="02020404030301010803" pitchFamily="18" charset="0"/>
              </a:rPr>
              <a:t>. Paris. 1758.</a:t>
            </a:r>
          </a:p>
          <a:p>
            <a:r>
              <a:rPr lang="en-US" dirty="0" smtClean="0">
                <a:latin typeface="Garamond" panose="02020404030301010803" pitchFamily="18" charset="0"/>
              </a:rPr>
              <a:t>J.-E. </a:t>
            </a:r>
            <a:r>
              <a:rPr lang="en-US" dirty="0" err="1" smtClean="0">
                <a:latin typeface="Garamond" panose="02020404030301010803" pitchFamily="18" charset="0"/>
              </a:rPr>
              <a:t>Montucla</a:t>
            </a:r>
            <a:r>
              <a:rPr lang="en-US" dirty="0" smtClean="0">
                <a:latin typeface="Garamond" panose="02020404030301010803" pitchFamily="18" charset="0"/>
              </a:rPr>
              <a:t>. Histoire des </a:t>
            </a:r>
            <a:r>
              <a:rPr lang="en-US" dirty="0" err="1" smtClean="0">
                <a:latin typeface="Garamond" panose="02020404030301010803" pitchFamily="18" charset="0"/>
              </a:rPr>
              <a:t>Recherches</a:t>
            </a:r>
            <a:r>
              <a:rPr lang="en-US" dirty="0" smtClean="0">
                <a:latin typeface="Garamond" panose="02020404030301010803" pitchFamily="18" charset="0"/>
              </a:rPr>
              <a:t> sur la </a:t>
            </a:r>
            <a:r>
              <a:rPr lang="en-US" dirty="0" err="1" smtClean="0">
                <a:latin typeface="Garamond" panose="02020404030301010803" pitchFamily="18" charset="0"/>
              </a:rPr>
              <a:t>Quadratur</a:t>
            </a:r>
            <a:r>
              <a:rPr lang="en-US" dirty="0" smtClean="0">
                <a:latin typeface="Garamond" panose="02020404030301010803" pitchFamily="18" charset="0"/>
              </a:rPr>
              <a:t> du </a:t>
            </a:r>
            <a:r>
              <a:rPr lang="en-US" dirty="0" err="1" smtClean="0">
                <a:latin typeface="Garamond" panose="02020404030301010803" pitchFamily="18" charset="0"/>
              </a:rPr>
              <a:t>Cercle</a:t>
            </a:r>
            <a:r>
              <a:rPr lang="en-US" dirty="0" smtClean="0">
                <a:latin typeface="Garamond" panose="02020404030301010803" pitchFamily="18" charset="0"/>
              </a:rPr>
              <a:t>. Paris.1754. 2-nd. ed. 1831.</a:t>
            </a:r>
          </a:p>
          <a:p>
            <a:r>
              <a:rPr lang="en-US" dirty="0" smtClean="0">
                <a:latin typeface="Garamond" panose="02020404030301010803" pitchFamily="18" charset="0"/>
              </a:rPr>
              <a:t>F.M. Müller. Lectures on the science of language, London. 1861.</a:t>
            </a:r>
          </a:p>
          <a:p>
            <a:r>
              <a:rPr lang="en-US" dirty="0" smtClean="0">
                <a:latin typeface="Garamond" panose="02020404030301010803" pitchFamily="18" charset="0"/>
              </a:rPr>
              <a:t>F.M. Müller. A History Of Ancient Sanskrit Literature. London. 1860.</a:t>
            </a:r>
          </a:p>
          <a:p>
            <a:r>
              <a:rPr lang="en-US" dirty="0" smtClean="0">
                <a:latin typeface="Garamond" panose="02020404030301010803" pitchFamily="18" charset="0"/>
              </a:rPr>
              <a:t>A. </a:t>
            </a:r>
            <a:r>
              <a:rPr lang="en-US" dirty="0" err="1" smtClean="0">
                <a:latin typeface="Garamond" panose="02020404030301010803" pitchFamily="18" charset="0"/>
              </a:rPr>
              <a:t>Neander</a:t>
            </a:r>
            <a:r>
              <a:rPr lang="en-US" dirty="0" smtClean="0">
                <a:latin typeface="Garamond" panose="02020404030301010803" pitchFamily="18" charset="0"/>
              </a:rPr>
              <a:t>. </a:t>
            </a:r>
            <a:r>
              <a:rPr lang="en-US" dirty="0" err="1" smtClean="0">
                <a:latin typeface="Garamond" panose="02020404030301010803" pitchFamily="18" charset="0"/>
              </a:rPr>
              <a:t>Allgemeine</a:t>
            </a:r>
            <a:r>
              <a:rPr lang="en-US" dirty="0" smtClean="0">
                <a:latin typeface="Garamond" panose="02020404030301010803" pitchFamily="18" charset="0"/>
              </a:rPr>
              <a:t> Geschichte der </a:t>
            </a:r>
            <a:r>
              <a:rPr lang="en-US" dirty="0" err="1" smtClean="0">
                <a:latin typeface="Garamond" panose="02020404030301010803" pitchFamily="18" charset="0"/>
              </a:rPr>
              <a:t>christlichen</a:t>
            </a:r>
            <a:r>
              <a:rPr lang="en-US" dirty="0" smtClean="0">
                <a:latin typeface="Garamond" panose="02020404030301010803" pitchFamily="18" charset="0"/>
              </a:rPr>
              <a:t> Religion und </a:t>
            </a:r>
            <a:r>
              <a:rPr lang="en-US" dirty="0" err="1" smtClean="0">
                <a:latin typeface="Garamond" panose="02020404030301010803" pitchFamily="18" charset="0"/>
              </a:rPr>
              <a:t>Kirche</a:t>
            </a:r>
            <a:r>
              <a:rPr lang="en-US" dirty="0" smtClean="0">
                <a:latin typeface="Garamond" panose="02020404030301010803" pitchFamily="18" charset="0"/>
              </a:rPr>
              <a:t>. 1856.</a:t>
            </a:r>
          </a:p>
          <a:p>
            <a:r>
              <a:rPr lang="en-US" dirty="0" smtClean="0">
                <a:latin typeface="Garamond" panose="02020404030301010803" pitchFamily="18" charset="0"/>
              </a:rPr>
              <a:t>G.H.F. </a:t>
            </a:r>
            <a:r>
              <a:rPr lang="en-US" dirty="0" err="1" smtClean="0">
                <a:latin typeface="Garamond" panose="02020404030301010803" pitchFamily="18" charset="0"/>
              </a:rPr>
              <a:t>Nesselmann</a:t>
            </a:r>
            <a:r>
              <a:rPr lang="en-US" dirty="0" smtClean="0">
                <a:latin typeface="Garamond" panose="02020404030301010803" pitchFamily="18" charset="0"/>
              </a:rPr>
              <a:t>. Die Algebra der </a:t>
            </a:r>
            <a:r>
              <a:rPr lang="en-US" dirty="0" err="1" smtClean="0">
                <a:latin typeface="Garamond" panose="02020404030301010803" pitchFamily="18" charset="0"/>
              </a:rPr>
              <a:t>Griechen</a:t>
            </a:r>
            <a:r>
              <a:rPr lang="en-US" dirty="0" smtClean="0">
                <a:latin typeface="Garamond" panose="02020404030301010803" pitchFamily="18" charset="0"/>
              </a:rPr>
              <a:t>. Berlin. 1842.</a:t>
            </a:r>
          </a:p>
          <a:p>
            <a:r>
              <a:rPr lang="en-US" dirty="0" smtClean="0">
                <a:latin typeface="Garamond" panose="02020404030301010803" pitchFamily="18" charset="0"/>
              </a:rPr>
              <a:t>M. Nicolas. </a:t>
            </a:r>
            <a:r>
              <a:rPr lang="en-US" dirty="0" err="1" smtClean="0">
                <a:latin typeface="Garamond" panose="02020404030301010803" pitchFamily="18" charset="0"/>
              </a:rPr>
              <a:t>Essais</a:t>
            </a:r>
            <a:r>
              <a:rPr lang="en-US" dirty="0" smtClean="0">
                <a:latin typeface="Garamond" panose="02020404030301010803" pitchFamily="18" charset="0"/>
              </a:rPr>
              <a:t> de </a:t>
            </a:r>
            <a:r>
              <a:rPr lang="en-US" dirty="0" err="1" smtClean="0">
                <a:latin typeface="Garamond" panose="02020404030301010803" pitchFamily="18" charset="0"/>
              </a:rPr>
              <a:t>Philosophie</a:t>
            </a:r>
            <a:r>
              <a:rPr lang="en-US" dirty="0" smtClean="0">
                <a:latin typeface="Garamond" panose="02020404030301010803" pitchFamily="18" charset="0"/>
              </a:rPr>
              <a:t> Et </a:t>
            </a:r>
            <a:r>
              <a:rPr lang="en-US" dirty="0" err="1" smtClean="0">
                <a:latin typeface="Garamond" panose="02020404030301010803" pitchFamily="18" charset="0"/>
              </a:rPr>
              <a:t>d'Histoire</a:t>
            </a:r>
            <a:r>
              <a:rPr lang="en-US" dirty="0" smtClean="0">
                <a:latin typeface="Garamond" panose="02020404030301010803" pitchFamily="18" charset="0"/>
              </a:rPr>
              <a:t> </a:t>
            </a:r>
            <a:r>
              <a:rPr lang="en-US" dirty="0" err="1" smtClean="0">
                <a:latin typeface="Garamond" panose="02020404030301010803" pitchFamily="18" charset="0"/>
              </a:rPr>
              <a:t>Religieuse</a:t>
            </a:r>
            <a:r>
              <a:rPr lang="en-US" dirty="0" smtClean="0">
                <a:latin typeface="Garamond" panose="02020404030301010803" pitchFamily="18" charset="0"/>
              </a:rPr>
              <a:t>. Paris. 1863.</a:t>
            </a:r>
          </a:p>
          <a:p>
            <a:r>
              <a:rPr lang="en-US" dirty="0" smtClean="0">
                <a:latin typeface="Garamond" panose="02020404030301010803" pitchFamily="18" charset="0"/>
              </a:rPr>
              <a:t>S. </a:t>
            </a:r>
            <a:r>
              <a:rPr lang="en-US" dirty="0" err="1" smtClean="0">
                <a:latin typeface="Garamond" panose="02020404030301010803" pitchFamily="18" charset="0"/>
              </a:rPr>
              <a:t>Nilssen</a:t>
            </a:r>
            <a:r>
              <a:rPr lang="en-US" dirty="0" smtClean="0">
                <a:latin typeface="Garamond" panose="02020404030301010803" pitchFamily="18" charset="0"/>
              </a:rPr>
              <a:t>. Die </a:t>
            </a:r>
            <a:r>
              <a:rPr lang="en-US" dirty="0" err="1" smtClean="0">
                <a:latin typeface="Garamond" panose="02020404030301010803" pitchFamily="18" charset="0"/>
              </a:rPr>
              <a:t>Ureinwohner</a:t>
            </a:r>
            <a:r>
              <a:rPr lang="en-US" dirty="0" smtClean="0">
                <a:latin typeface="Garamond" panose="02020404030301010803" pitchFamily="18" charset="0"/>
              </a:rPr>
              <a:t> des </a:t>
            </a:r>
            <a:r>
              <a:rPr lang="en-US" dirty="0" err="1" smtClean="0">
                <a:latin typeface="Garamond" panose="02020404030301010803" pitchFamily="18" charset="0"/>
              </a:rPr>
              <a:t>skandinavischen</a:t>
            </a:r>
            <a:r>
              <a:rPr lang="en-US" dirty="0" smtClean="0">
                <a:latin typeface="Garamond" panose="02020404030301010803" pitchFamily="18" charset="0"/>
              </a:rPr>
              <a:t> </a:t>
            </a:r>
            <a:r>
              <a:rPr lang="en-US" dirty="0" err="1" smtClean="0">
                <a:latin typeface="Garamond" panose="02020404030301010803" pitchFamily="18" charset="0"/>
              </a:rPr>
              <a:t>Nordens</a:t>
            </a:r>
            <a:r>
              <a:rPr lang="en-US" dirty="0" smtClean="0">
                <a:latin typeface="Garamond" panose="02020404030301010803" pitchFamily="18" charset="0"/>
              </a:rPr>
              <a:t>. 1863.</a:t>
            </a:r>
          </a:p>
          <a:p>
            <a:r>
              <a:rPr lang="en-US" dirty="0" smtClean="0">
                <a:latin typeface="Garamond" panose="02020404030301010803" pitchFamily="18" charset="0"/>
              </a:rPr>
              <a:t>P.C. </a:t>
            </a:r>
            <a:r>
              <a:rPr lang="en-US" dirty="0" err="1" smtClean="0">
                <a:latin typeface="Garamond" panose="02020404030301010803" pitchFamily="18" charset="0"/>
              </a:rPr>
              <a:t>Pantl</a:t>
            </a:r>
            <a:r>
              <a:rPr lang="en-US" dirty="0" smtClean="0">
                <a:latin typeface="Garamond" panose="02020404030301010803" pitchFamily="18" charset="0"/>
              </a:rPr>
              <a:t>. Geschichte der </a:t>
            </a:r>
            <a:r>
              <a:rPr lang="en-US" dirty="0" err="1" smtClean="0">
                <a:latin typeface="Garamond" panose="02020404030301010803" pitchFamily="18" charset="0"/>
              </a:rPr>
              <a:t>Logik</a:t>
            </a:r>
            <a:r>
              <a:rPr lang="en-US" dirty="0" smtClean="0">
                <a:latin typeface="Garamond" panose="02020404030301010803" pitchFamily="18" charset="0"/>
              </a:rPr>
              <a:t> </a:t>
            </a:r>
            <a:r>
              <a:rPr lang="en-US" dirty="0" err="1" smtClean="0">
                <a:latin typeface="Garamond" panose="02020404030301010803" pitchFamily="18" charset="0"/>
              </a:rPr>
              <a:t>im</a:t>
            </a:r>
            <a:r>
              <a:rPr lang="en-US" dirty="0" smtClean="0">
                <a:latin typeface="Garamond" panose="02020404030301010803" pitchFamily="18" charset="0"/>
              </a:rPr>
              <a:t> </a:t>
            </a:r>
            <a:r>
              <a:rPr lang="en-US" dirty="0" err="1" smtClean="0">
                <a:latin typeface="Garamond" panose="02020404030301010803" pitchFamily="18" charset="0"/>
              </a:rPr>
              <a:t>Abendlande</a:t>
            </a:r>
            <a:r>
              <a:rPr lang="en-US" dirty="0" smtClean="0">
                <a:latin typeface="Garamond" panose="02020404030301010803" pitchFamily="18" charset="0"/>
              </a:rPr>
              <a:t>. Leipzig.1855.</a:t>
            </a:r>
          </a:p>
          <a:p>
            <a:r>
              <a:rPr lang="en-US" dirty="0" smtClean="0">
                <a:latin typeface="Garamond" panose="02020404030301010803" pitchFamily="18" charset="0"/>
              </a:rPr>
              <a:t>G. </a:t>
            </a:r>
            <a:r>
              <a:rPr lang="en-US" dirty="0" err="1" smtClean="0">
                <a:latin typeface="Garamond" panose="02020404030301010803" pitchFamily="18" charset="0"/>
              </a:rPr>
              <a:t>Parthey</a:t>
            </a:r>
            <a:r>
              <a:rPr lang="en-US" dirty="0" smtClean="0">
                <a:latin typeface="Garamond" panose="02020404030301010803" pitchFamily="18" charset="0"/>
              </a:rPr>
              <a:t>. Das </a:t>
            </a:r>
            <a:r>
              <a:rPr lang="en-US" dirty="0" err="1" smtClean="0">
                <a:latin typeface="Garamond" panose="02020404030301010803" pitchFamily="18" charset="0"/>
              </a:rPr>
              <a:t>Alexandrinische</a:t>
            </a:r>
            <a:r>
              <a:rPr lang="en-US" dirty="0" smtClean="0">
                <a:latin typeface="Garamond" panose="02020404030301010803" pitchFamily="18" charset="0"/>
              </a:rPr>
              <a:t> Museum. Berlin. 1838.</a:t>
            </a:r>
          </a:p>
          <a:p>
            <a:r>
              <a:rPr lang="en-US" dirty="0" smtClean="0">
                <a:latin typeface="Garamond" panose="02020404030301010803" pitchFamily="18" charset="0"/>
              </a:rPr>
              <a:t>G. </a:t>
            </a:r>
            <a:r>
              <a:rPr lang="en-US" dirty="0" err="1" smtClean="0">
                <a:latin typeface="Garamond" panose="02020404030301010803" pitchFamily="18" charset="0"/>
              </a:rPr>
              <a:t>Paucker</a:t>
            </a:r>
            <a:r>
              <a:rPr lang="en-US" dirty="0" smtClean="0">
                <a:latin typeface="Garamond" panose="02020404030301010803" pitchFamily="18" charset="0"/>
              </a:rPr>
              <a:t>. </a:t>
            </a:r>
            <a:r>
              <a:rPr lang="en-US" dirty="0" err="1" smtClean="0">
                <a:latin typeface="Garamond" panose="02020404030301010803" pitchFamily="18" charset="0"/>
              </a:rPr>
              <a:t>Geometrische</a:t>
            </a:r>
            <a:r>
              <a:rPr lang="en-US" dirty="0" smtClean="0">
                <a:latin typeface="Garamond" panose="02020404030301010803" pitchFamily="18" charset="0"/>
              </a:rPr>
              <a:t> Analysis </a:t>
            </a:r>
            <a:r>
              <a:rPr lang="en-US" dirty="0" err="1" smtClean="0">
                <a:latin typeface="Garamond" panose="02020404030301010803" pitchFamily="18" charset="0"/>
              </a:rPr>
              <a:t>enthaltend</a:t>
            </a:r>
            <a:r>
              <a:rPr lang="en-US" dirty="0" smtClean="0">
                <a:latin typeface="Garamond" panose="02020404030301010803" pitchFamily="18" charset="0"/>
              </a:rPr>
              <a:t>: des Apollonius von </a:t>
            </a:r>
            <a:r>
              <a:rPr lang="en-US" dirty="0" err="1" smtClean="0">
                <a:latin typeface="Garamond" panose="02020404030301010803" pitchFamily="18" charset="0"/>
              </a:rPr>
              <a:t>Perga</a:t>
            </a:r>
            <a:r>
              <a:rPr lang="en-US" dirty="0" smtClean="0">
                <a:latin typeface="Garamond" panose="02020404030301010803" pitchFamily="18" charset="0"/>
              </a:rPr>
              <a:t> </a:t>
            </a:r>
            <a:r>
              <a:rPr lang="en-US" dirty="0" err="1" smtClean="0">
                <a:latin typeface="Garamond" panose="02020404030301010803" pitchFamily="18" charset="0"/>
              </a:rPr>
              <a:t>Sectio</a:t>
            </a:r>
            <a:r>
              <a:rPr lang="en-US" dirty="0" smtClean="0">
                <a:latin typeface="Garamond" panose="02020404030301010803" pitchFamily="18" charset="0"/>
              </a:rPr>
              <a:t> </a:t>
            </a:r>
            <a:r>
              <a:rPr lang="en-US" dirty="0" err="1" smtClean="0">
                <a:latin typeface="Garamond" panose="02020404030301010803" pitchFamily="18" charset="0"/>
              </a:rPr>
              <a:t>rationis</a:t>
            </a:r>
            <a:r>
              <a:rPr lang="en-US" dirty="0" smtClean="0">
                <a:latin typeface="Garamond" panose="02020404030301010803" pitchFamily="18" charset="0"/>
              </a:rPr>
              <a:t>, </a:t>
            </a:r>
            <a:r>
              <a:rPr lang="en-US" dirty="0" err="1" smtClean="0">
                <a:latin typeface="Garamond" panose="02020404030301010803" pitchFamily="18" charset="0"/>
              </a:rPr>
              <a:t>spatii</a:t>
            </a:r>
            <a:r>
              <a:rPr lang="en-US" dirty="0" smtClean="0">
                <a:latin typeface="Garamond" panose="02020404030301010803" pitchFamily="18" charset="0"/>
              </a:rPr>
              <a:t> und </a:t>
            </a:r>
            <a:r>
              <a:rPr lang="en-US" dirty="0" err="1" smtClean="0">
                <a:latin typeface="Garamond" panose="02020404030301010803" pitchFamily="18" charset="0"/>
              </a:rPr>
              <a:t>determinata</a:t>
            </a:r>
            <a:r>
              <a:rPr lang="en-US" dirty="0" smtClean="0">
                <a:latin typeface="Garamond" panose="02020404030301010803" pitchFamily="18" charset="0"/>
              </a:rPr>
              <a:t>. Leipzig.1837.</a:t>
            </a:r>
          </a:p>
          <a:p>
            <a:r>
              <a:rPr lang="en-US" dirty="0" err="1" smtClean="0">
                <a:latin typeface="Garamond" panose="02020404030301010803" pitchFamily="18" charset="0"/>
              </a:rPr>
              <a:t>Paulys</a:t>
            </a:r>
            <a:r>
              <a:rPr lang="en-US" dirty="0" smtClean="0">
                <a:latin typeface="Garamond" panose="02020404030301010803" pitchFamily="18" charset="0"/>
              </a:rPr>
              <a:t> Real-</a:t>
            </a:r>
            <a:r>
              <a:rPr lang="en-US" dirty="0" err="1" smtClean="0">
                <a:latin typeface="Garamond" panose="02020404030301010803" pitchFamily="18" charset="0"/>
              </a:rPr>
              <a:t>Encyclopädie</a:t>
            </a:r>
            <a:r>
              <a:rPr lang="en-US" dirty="0" smtClean="0">
                <a:latin typeface="Garamond" panose="02020404030301010803" pitchFamily="18" charset="0"/>
              </a:rPr>
              <a:t> der </a:t>
            </a:r>
            <a:r>
              <a:rPr lang="en-US" dirty="0" err="1" smtClean="0">
                <a:latin typeface="Garamond" panose="02020404030301010803" pitchFamily="18" charset="0"/>
              </a:rPr>
              <a:t>Klassischen</a:t>
            </a:r>
            <a:r>
              <a:rPr lang="en-US" dirty="0" smtClean="0">
                <a:latin typeface="Garamond" panose="02020404030301010803" pitchFamily="18" charset="0"/>
              </a:rPr>
              <a:t> </a:t>
            </a:r>
            <a:r>
              <a:rPr lang="en-US" dirty="0" err="1" smtClean="0">
                <a:latin typeface="Garamond" panose="02020404030301010803" pitchFamily="18" charset="0"/>
              </a:rPr>
              <a:t>Altertumswissenschaft</a:t>
            </a:r>
            <a:r>
              <a:rPr lang="en-US" dirty="0" smtClean="0">
                <a:latin typeface="Garamond" panose="02020404030301010803" pitchFamily="18" charset="0"/>
              </a:rPr>
              <a:t>. III. Stuttgard.1844.</a:t>
            </a:r>
          </a:p>
          <a:p>
            <a:r>
              <a:rPr lang="en-US" dirty="0" smtClean="0">
                <a:latin typeface="Garamond" panose="02020404030301010803" pitchFamily="18" charset="0"/>
              </a:rPr>
              <a:t>M.G. </a:t>
            </a:r>
            <a:r>
              <a:rPr lang="en-US" dirty="0" err="1" smtClean="0">
                <a:latin typeface="Garamond" panose="02020404030301010803" pitchFamily="18" charset="0"/>
              </a:rPr>
              <a:t>Pauthier</a:t>
            </a:r>
            <a:r>
              <a:rPr lang="en-US" dirty="0" smtClean="0">
                <a:latin typeface="Garamond" panose="02020404030301010803" pitchFamily="18" charset="0"/>
              </a:rPr>
              <a:t>. </a:t>
            </a:r>
            <a:r>
              <a:rPr lang="en-US" dirty="0" err="1" smtClean="0">
                <a:latin typeface="Garamond" panose="02020404030301010803" pitchFamily="18" charset="0"/>
              </a:rPr>
              <a:t>L'univers</a:t>
            </a:r>
            <a:r>
              <a:rPr lang="en-US" dirty="0" smtClean="0">
                <a:latin typeface="Garamond" panose="02020404030301010803" pitchFamily="18" charset="0"/>
              </a:rPr>
              <a:t>. , Chine </a:t>
            </a:r>
            <a:r>
              <a:rPr lang="en-US" dirty="0" err="1" smtClean="0">
                <a:latin typeface="Garamond" panose="02020404030301010803" pitchFamily="18" charset="0"/>
              </a:rPr>
              <a:t>moderne</a:t>
            </a:r>
            <a:r>
              <a:rPr lang="en-US" dirty="0" smtClean="0">
                <a:latin typeface="Garamond" panose="02020404030301010803" pitchFamily="18" charset="0"/>
              </a:rPr>
              <a:t> </a:t>
            </a:r>
            <a:r>
              <a:rPr lang="en-US" dirty="0" err="1" smtClean="0">
                <a:latin typeface="Garamond" panose="02020404030301010803" pitchFamily="18" charset="0"/>
              </a:rPr>
              <a:t>ou</a:t>
            </a:r>
            <a:r>
              <a:rPr lang="en-US" dirty="0" smtClean="0">
                <a:latin typeface="Garamond" panose="02020404030301010803" pitchFamily="18" charset="0"/>
              </a:rPr>
              <a:t> Description </a:t>
            </a:r>
            <a:r>
              <a:rPr lang="en-US" dirty="0" err="1" smtClean="0">
                <a:latin typeface="Garamond" panose="02020404030301010803" pitchFamily="18" charset="0"/>
              </a:rPr>
              <a:t>historique</a:t>
            </a:r>
            <a:r>
              <a:rPr lang="en-US" dirty="0" smtClean="0">
                <a:latin typeface="Garamond" panose="02020404030301010803" pitchFamily="18" charset="0"/>
              </a:rPr>
              <a:t>, </a:t>
            </a:r>
            <a:r>
              <a:rPr lang="en-US" dirty="0" err="1" smtClean="0">
                <a:latin typeface="Garamond" panose="02020404030301010803" pitchFamily="18" charset="0"/>
              </a:rPr>
              <a:t>géographique</a:t>
            </a:r>
            <a:r>
              <a:rPr lang="en-US" dirty="0" smtClean="0">
                <a:latin typeface="Garamond" panose="02020404030301010803" pitchFamily="18" charset="0"/>
              </a:rPr>
              <a:t> et </a:t>
            </a:r>
            <a:r>
              <a:rPr lang="en-US" dirty="0" err="1" smtClean="0">
                <a:latin typeface="Garamond" panose="02020404030301010803" pitchFamily="18" charset="0"/>
              </a:rPr>
              <a:t>littéraire</a:t>
            </a:r>
            <a:r>
              <a:rPr lang="en-US" dirty="0" smtClean="0">
                <a:latin typeface="Garamond" panose="02020404030301010803" pitchFamily="18" charset="0"/>
              </a:rPr>
              <a:t> de </a:t>
            </a:r>
            <a:r>
              <a:rPr lang="en-US" dirty="0" err="1" smtClean="0">
                <a:latin typeface="Garamond" panose="02020404030301010803" pitchFamily="18" charset="0"/>
              </a:rPr>
              <a:t>ce</a:t>
            </a:r>
            <a:r>
              <a:rPr lang="en-US" dirty="0" smtClean="0">
                <a:latin typeface="Garamond" panose="02020404030301010803" pitchFamily="18" charset="0"/>
              </a:rPr>
              <a:t> </a:t>
            </a:r>
            <a:r>
              <a:rPr lang="en-US" dirty="0" err="1" smtClean="0">
                <a:latin typeface="Garamond" panose="02020404030301010803" pitchFamily="18" charset="0"/>
              </a:rPr>
              <a:t>vaste</a:t>
            </a:r>
            <a:r>
              <a:rPr lang="en-US" dirty="0" smtClean="0">
                <a:latin typeface="Garamond" panose="02020404030301010803" pitchFamily="18" charset="0"/>
              </a:rPr>
              <a:t> empire, </a:t>
            </a:r>
            <a:r>
              <a:rPr lang="en-US" dirty="0" err="1" smtClean="0">
                <a:latin typeface="Garamond" panose="02020404030301010803" pitchFamily="18" charset="0"/>
              </a:rPr>
              <a:t>d'après</a:t>
            </a:r>
            <a:r>
              <a:rPr lang="en-US" dirty="0" smtClean="0">
                <a:latin typeface="Garamond" panose="02020404030301010803" pitchFamily="18" charset="0"/>
              </a:rPr>
              <a:t> des documents chinois.... Paris. 1853.</a:t>
            </a:r>
          </a:p>
          <a:p>
            <a:r>
              <a:rPr lang="en-US" dirty="0" smtClean="0">
                <a:latin typeface="Garamond" panose="02020404030301010803" pitchFamily="18" charset="0"/>
              </a:rPr>
              <a:t>F. </a:t>
            </a:r>
            <a:r>
              <a:rPr lang="en-US" dirty="0" err="1" smtClean="0">
                <a:latin typeface="Garamond" panose="02020404030301010803" pitchFamily="18" charset="0"/>
              </a:rPr>
              <a:t>Peyrard</a:t>
            </a:r>
            <a:r>
              <a:rPr lang="en-US" dirty="0" smtClean="0">
                <a:latin typeface="Garamond" panose="02020404030301010803" pitchFamily="18" charset="0"/>
              </a:rPr>
              <a:t>. Les </a:t>
            </a:r>
            <a:r>
              <a:rPr lang="en-US" dirty="0" err="1" smtClean="0">
                <a:latin typeface="Garamond" panose="02020404030301010803" pitchFamily="18" charset="0"/>
              </a:rPr>
              <a:t>oeures</a:t>
            </a:r>
            <a:r>
              <a:rPr lang="en-US" dirty="0" smtClean="0">
                <a:latin typeface="Garamond" panose="02020404030301010803" pitchFamily="18" charset="0"/>
              </a:rPr>
              <a:t> </a:t>
            </a:r>
            <a:r>
              <a:rPr lang="en-US" dirty="0" err="1" smtClean="0">
                <a:latin typeface="Garamond" panose="02020404030301010803" pitchFamily="18" charset="0"/>
              </a:rPr>
              <a:t>d’Euclide</a:t>
            </a:r>
            <a:r>
              <a:rPr lang="en-US" dirty="0" smtClean="0">
                <a:latin typeface="Garamond" panose="02020404030301010803" pitchFamily="18" charset="0"/>
              </a:rPr>
              <a:t>. 3 v. Paris. 1814-1818.</a:t>
            </a:r>
          </a:p>
          <a:p>
            <a:r>
              <a:rPr lang="en-US" dirty="0" err="1" smtClean="0">
                <a:latin typeface="Garamond" panose="02020404030301010803" pitchFamily="18" charset="0"/>
              </a:rPr>
              <a:t>Pinoff</a:t>
            </a:r>
            <a:r>
              <a:rPr lang="en-US" dirty="0" smtClean="0">
                <a:latin typeface="Garamond" panose="02020404030301010803" pitchFamily="18" charset="0"/>
              </a:rPr>
              <a:t> J. </a:t>
            </a:r>
            <a:r>
              <a:rPr lang="en-US" dirty="0" err="1" smtClean="0">
                <a:latin typeface="Garamond" panose="02020404030301010803" pitchFamily="18" charset="0"/>
              </a:rPr>
              <a:t>Herophilus</a:t>
            </a:r>
            <a:r>
              <a:rPr lang="en-US" dirty="0" smtClean="0">
                <a:latin typeface="Garamond" panose="02020404030301010803" pitchFamily="18" charset="0"/>
              </a:rPr>
              <a:t>: </a:t>
            </a:r>
            <a:r>
              <a:rPr lang="en-US" dirty="0" err="1" smtClean="0">
                <a:latin typeface="Garamond" panose="02020404030301010803" pitchFamily="18" charset="0"/>
              </a:rPr>
              <a:t>Ein</a:t>
            </a:r>
            <a:r>
              <a:rPr lang="en-US" dirty="0" smtClean="0">
                <a:latin typeface="Garamond" panose="02020404030301010803" pitchFamily="18" charset="0"/>
              </a:rPr>
              <a:t> </a:t>
            </a:r>
            <a:r>
              <a:rPr lang="en-US" dirty="0" err="1" smtClean="0">
                <a:latin typeface="Garamond" panose="02020404030301010803" pitchFamily="18" charset="0"/>
              </a:rPr>
              <a:t>Beitrag</a:t>
            </a:r>
            <a:r>
              <a:rPr lang="en-US" dirty="0" smtClean="0">
                <a:latin typeface="Garamond" panose="02020404030301010803" pitchFamily="18" charset="0"/>
              </a:rPr>
              <a:t> </a:t>
            </a:r>
            <a:r>
              <a:rPr lang="en-US" dirty="0" err="1" smtClean="0">
                <a:latin typeface="Garamond" panose="02020404030301010803" pitchFamily="18" charset="0"/>
              </a:rPr>
              <a:t>zur</a:t>
            </a:r>
            <a:r>
              <a:rPr lang="en-US" dirty="0" smtClean="0">
                <a:latin typeface="Garamond" panose="02020404030301010803" pitchFamily="18" charset="0"/>
              </a:rPr>
              <a:t> Geschichte der </a:t>
            </a:r>
            <a:r>
              <a:rPr lang="en-US" dirty="0" err="1" smtClean="0">
                <a:latin typeface="Garamond" panose="02020404030301010803" pitchFamily="18" charset="0"/>
              </a:rPr>
              <a:t>Geburtshilfe</a:t>
            </a:r>
            <a:r>
              <a:rPr lang="en-US" dirty="0" smtClean="0">
                <a:latin typeface="Garamond" panose="02020404030301010803" pitchFamily="18" charset="0"/>
              </a:rPr>
              <a:t> // Janus. 1847. II. – P. 739–743.</a:t>
            </a:r>
          </a:p>
          <a:p>
            <a:r>
              <a:rPr lang="en-US" dirty="0" smtClean="0">
                <a:latin typeface="Garamond" panose="02020404030301010803" pitchFamily="18" charset="0"/>
              </a:rPr>
              <a:t>J. </a:t>
            </a:r>
            <a:r>
              <a:rPr lang="en-US" dirty="0" err="1" smtClean="0">
                <a:latin typeface="Garamond" panose="02020404030301010803" pitchFamily="18" charset="0"/>
              </a:rPr>
              <a:t>Playfair</a:t>
            </a:r>
            <a:r>
              <a:rPr lang="en-US" dirty="0" smtClean="0">
                <a:latin typeface="Garamond" panose="02020404030301010803" pitchFamily="18" charset="0"/>
              </a:rPr>
              <a:t>. On the origin and investigation of </a:t>
            </a:r>
            <a:r>
              <a:rPr lang="en-US" dirty="0" err="1" smtClean="0">
                <a:latin typeface="Garamond" panose="02020404030301010803" pitchFamily="18" charset="0"/>
              </a:rPr>
              <a:t>Porismes</a:t>
            </a:r>
            <a:r>
              <a:rPr lang="en-US" dirty="0" smtClean="0">
                <a:latin typeface="Garamond" panose="02020404030301010803" pitchFamily="18" charset="0"/>
              </a:rPr>
              <a:t> // Transactions of the Royal Society of Edinburgh. 1794, vol. iii. – P. 154-205.</a:t>
            </a:r>
          </a:p>
          <a:p>
            <a:r>
              <a:rPr lang="en-US" dirty="0" err="1" smtClean="0">
                <a:latin typeface="Garamond" panose="02020404030301010803" pitchFamily="18" charset="0"/>
              </a:rPr>
              <a:t>Plinius</a:t>
            </a:r>
            <a:r>
              <a:rPr lang="en-US" dirty="0" smtClean="0">
                <a:latin typeface="Garamond" panose="02020404030301010803" pitchFamily="18" charset="0"/>
              </a:rPr>
              <a:t>. </a:t>
            </a:r>
            <a:r>
              <a:rPr lang="en-US" dirty="0" err="1" smtClean="0">
                <a:latin typeface="Garamond" panose="02020404030301010803" pitchFamily="18" charset="0"/>
              </a:rPr>
              <a:t>Natur</a:t>
            </a:r>
            <a:r>
              <a:rPr lang="en-US" dirty="0" smtClean="0">
                <a:latin typeface="Garamond" panose="02020404030301010803" pitchFamily="18" charset="0"/>
              </a:rPr>
              <a:t> Hist. II. Natural History of Gaius </a:t>
            </a:r>
            <a:r>
              <a:rPr lang="en-US" dirty="0" err="1" smtClean="0">
                <a:latin typeface="Garamond" panose="02020404030301010803" pitchFamily="18" charset="0"/>
              </a:rPr>
              <a:t>Plinius</a:t>
            </a:r>
            <a:r>
              <a:rPr lang="en-US" dirty="0" smtClean="0">
                <a:latin typeface="Garamond" panose="02020404030301010803" pitchFamily="18" charset="0"/>
              </a:rPr>
              <a:t> </a:t>
            </a:r>
            <a:r>
              <a:rPr lang="en-US" dirty="0" err="1" smtClean="0">
                <a:latin typeface="Garamond" panose="02020404030301010803" pitchFamily="18" charset="0"/>
              </a:rPr>
              <a:t>Secundus</a:t>
            </a:r>
            <a:r>
              <a:rPr lang="en-US" dirty="0" smtClean="0">
                <a:latin typeface="Garamond" panose="02020404030301010803" pitchFamily="18" charset="0"/>
              </a:rPr>
              <a:t>.</a:t>
            </a:r>
            <a:endParaRPr lang="en-US" dirty="0">
              <a:latin typeface="Garamond" panose="02020404030301010803" pitchFamily="18" charset="0"/>
            </a:endParaRPr>
          </a:p>
        </p:txBody>
      </p:sp>
    </p:spTree>
    <p:extLst>
      <p:ext uri="{BB962C8B-B14F-4D97-AF65-F5344CB8AC3E}">
        <p14:creationId xmlns:p14="http://schemas.microsoft.com/office/powerpoint/2010/main" val="141482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600" dirty="0">
                <a:latin typeface="Garamond" panose="02020404030301010803" pitchFamily="18" charset="0"/>
              </a:rPr>
              <a:t>A visitor to the former estate of the </a:t>
            </a:r>
            <a:r>
              <a:rPr lang="en-US" sz="3600" dirty="0" err="1">
                <a:latin typeface="Garamond" panose="02020404030301010803" pitchFamily="18" charset="0"/>
              </a:rPr>
              <a:t>Lavrovs</a:t>
            </a:r>
            <a:r>
              <a:rPr lang="en-US" sz="3600" dirty="0">
                <a:latin typeface="Garamond" panose="02020404030301010803" pitchFamily="18" charset="0"/>
              </a:rPr>
              <a:t> will see only the remains of the park, fragments of the foundation and a memorial sign</a:t>
            </a:r>
            <a:endParaRPr lang="ru-RU" sz="3600" dirty="0">
              <a:latin typeface="Garamond" panose="02020404030301010803"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2119" y="1713151"/>
            <a:ext cx="5597611" cy="5015459"/>
          </a:xfrm>
        </p:spPr>
      </p:pic>
    </p:spTree>
    <p:extLst>
      <p:ext uri="{BB962C8B-B14F-4D97-AF65-F5344CB8AC3E}">
        <p14:creationId xmlns:p14="http://schemas.microsoft.com/office/powerpoint/2010/main" val="3399351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3568" y="172994"/>
            <a:ext cx="11813059" cy="5355312"/>
          </a:xfrm>
          <a:prstGeom prst="rect">
            <a:avLst/>
          </a:prstGeom>
        </p:spPr>
        <p:txBody>
          <a:bodyPr wrap="square">
            <a:spAutoFit/>
          </a:bodyPr>
          <a:lstStyle/>
          <a:p>
            <a:r>
              <a:rPr lang="en-US" dirty="0" err="1" smtClean="0">
                <a:latin typeface="Garamond" panose="02020404030301010803" pitchFamily="18" charset="0"/>
              </a:rPr>
              <a:t>J.Chr</a:t>
            </a:r>
            <a:r>
              <a:rPr lang="en-US" dirty="0" smtClean="0">
                <a:latin typeface="Garamond" panose="02020404030301010803" pitchFamily="18" charset="0"/>
              </a:rPr>
              <a:t>. </a:t>
            </a:r>
            <a:r>
              <a:rPr lang="en-US" dirty="0" err="1" smtClean="0">
                <a:latin typeface="Garamond" panose="02020404030301010803" pitchFamily="18" charset="0"/>
              </a:rPr>
              <a:t>Poggendorff</a:t>
            </a:r>
            <a:r>
              <a:rPr lang="en-US" dirty="0" smtClean="0">
                <a:latin typeface="Garamond" panose="02020404030301010803" pitchFamily="18" charset="0"/>
              </a:rPr>
              <a:t>. </a:t>
            </a:r>
            <a:r>
              <a:rPr lang="en-US" dirty="0" err="1" smtClean="0">
                <a:latin typeface="Garamond" panose="02020404030301010803" pitchFamily="18" charset="0"/>
              </a:rPr>
              <a:t>Biographisch-literarisches</a:t>
            </a:r>
            <a:r>
              <a:rPr lang="en-US" dirty="0" smtClean="0">
                <a:latin typeface="Garamond" panose="02020404030301010803" pitchFamily="18" charset="0"/>
              </a:rPr>
              <a:t> </a:t>
            </a:r>
            <a:r>
              <a:rPr lang="en-US" dirty="0" err="1" smtClean="0">
                <a:latin typeface="Garamond" panose="02020404030301010803" pitchFamily="18" charset="0"/>
              </a:rPr>
              <a:t>Handwörterbuch</a:t>
            </a:r>
            <a:r>
              <a:rPr lang="en-US" dirty="0" smtClean="0">
                <a:latin typeface="Garamond" panose="02020404030301010803" pitchFamily="18" charset="0"/>
              </a:rPr>
              <a:t> </a:t>
            </a:r>
            <a:r>
              <a:rPr lang="en-US" dirty="0" err="1" smtClean="0">
                <a:latin typeface="Garamond" panose="02020404030301010803" pitchFamily="18" charset="0"/>
              </a:rPr>
              <a:t>zur</a:t>
            </a:r>
            <a:r>
              <a:rPr lang="en-US" dirty="0" smtClean="0">
                <a:latin typeface="Garamond" panose="02020404030301010803" pitchFamily="18" charset="0"/>
              </a:rPr>
              <a:t> Geschichte der </a:t>
            </a:r>
            <a:r>
              <a:rPr lang="en-US" dirty="0" err="1" smtClean="0">
                <a:latin typeface="Garamond" panose="02020404030301010803" pitchFamily="18" charset="0"/>
              </a:rPr>
              <a:t>exacten</a:t>
            </a:r>
            <a:r>
              <a:rPr lang="en-US" dirty="0" smtClean="0">
                <a:latin typeface="Garamond" panose="02020404030301010803" pitchFamily="18" charset="0"/>
              </a:rPr>
              <a:t> </a:t>
            </a:r>
            <a:r>
              <a:rPr lang="en-US" dirty="0" err="1" smtClean="0">
                <a:latin typeface="Garamond" panose="02020404030301010803" pitchFamily="18" charset="0"/>
              </a:rPr>
              <a:t>Wissenschaften</a:t>
            </a:r>
            <a:r>
              <a:rPr lang="en-US" dirty="0" smtClean="0">
                <a:latin typeface="Garamond" panose="02020404030301010803" pitchFamily="18" charset="0"/>
              </a:rPr>
              <a:t> (A-L). Leipzig. 1863.</a:t>
            </a:r>
          </a:p>
          <a:p>
            <a:r>
              <a:rPr lang="en-US" dirty="0" smtClean="0">
                <a:latin typeface="Garamond" panose="02020404030301010803" pitchFamily="18" charset="0"/>
              </a:rPr>
              <a:t>J.V. </a:t>
            </a:r>
            <a:r>
              <a:rPr lang="en-US" dirty="0" err="1" smtClean="0">
                <a:latin typeface="Garamond" panose="02020404030301010803" pitchFamily="18" charset="0"/>
              </a:rPr>
              <a:t>Poncelet</a:t>
            </a:r>
            <a:r>
              <a:rPr lang="en-US" dirty="0" smtClean="0">
                <a:latin typeface="Garamond" panose="02020404030301010803" pitchFamily="18" charset="0"/>
              </a:rPr>
              <a:t>. </a:t>
            </a:r>
            <a:r>
              <a:rPr lang="en-US" dirty="0" err="1" smtClean="0">
                <a:latin typeface="Garamond" panose="02020404030301010803" pitchFamily="18" charset="0"/>
              </a:rPr>
              <a:t>Traité</a:t>
            </a:r>
            <a:r>
              <a:rPr lang="en-US" dirty="0" smtClean="0">
                <a:latin typeface="Garamond" panose="02020404030301010803" pitchFamily="18" charset="0"/>
              </a:rPr>
              <a:t> des </a:t>
            </a:r>
            <a:r>
              <a:rPr lang="en-US" dirty="0" err="1" smtClean="0">
                <a:latin typeface="Garamond" panose="02020404030301010803" pitchFamily="18" charset="0"/>
              </a:rPr>
              <a:t>propriétés</a:t>
            </a:r>
            <a:r>
              <a:rPr lang="en-US" dirty="0" smtClean="0">
                <a:latin typeface="Garamond" panose="02020404030301010803" pitchFamily="18" charset="0"/>
              </a:rPr>
              <a:t> </a:t>
            </a:r>
            <a:r>
              <a:rPr lang="en-US" dirty="0" err="1" smtClean="0">
                <a:latin typeface="Garamond" panose="02020404030301010803" pitchFamily="18" charset="0"/>
              </a:rPr>
              <a:t>projectives</a:t>
            </a:r>
            <a:r>
              <a:rPr lang="en-US" dirty="0" smtClean="0">
                <a:latin typeface="Garamond" panose="02020404030301010803" pitchFamily="18" charset="0"/>
              </a:rPr>
              <a:t> des figures. Paris. 1822.</a:t>
            </a:r>
          </a:p>
          <a:p>
            <a:r>
              <a:rPr lang="en-US" dirty="0" err="1" smtClean="0">
                <a:latin typeface="Garamond" panose="02020404030301010803" pitchFamily="18" charset="0"/>
              </a:rPr>
              <a:t>A.Portal</a:t>
            </a:r>
            <a:r>
              <a:rPr lang="en-US" dirty="0" smtClean="0">
                <a:latin typeface="Garamond" panose="02020404030301010803" pitchFamily="18" charset="0"/>
              </a:rPr>
              <a:t>. Histoire de </a:t>
            </a:r>
            <a:r>
              <a:rPr lang="en-US" dirty="0" err="1" smtClean="0">
                <a:latin typeface="Garamond" panose="02020404030301010803" pitchFamily="18" charset="0"/>
              </a:rPr>
              <a:t>l'anatomie</a:t>
            </a:r>
            <a:r>
              <a:rPr lang="en-US" dirty="0" smtClean="0">
                <a:latin typeface="Garamond" panose="02020404030301010803" pitchFamily="18" charset="0"/>
              </a:rPr>
              <a:t> et de la </a:t>
            </a:r>
            <a:r>
              <a:rPr lang="en-US" dirty="0" err="1" smtClean="0">
                <a:latin typeface="Garamond" panose="02020404030301010803" pitchFamily="18" charset="0"/>
              </a:rPr>
              <a:t>chirurgie</a:t>
            </a:r>
            <a:r>
              <a:rPr lang="en-US" dirty="0" smtClean="0">
                <a:latin typeface="Garamond" panose="02020404030301010803" pitchFamily="18" charset="0"/>
              </a:rPr>
              <a:t>. Paris. 1770.</a:t>
            </a:r>
          </a:p>
          <a:p>
            <a:r>
              <a:rPr lang="en-US" dirty="0" err="1" smtClean="0">
                <a:latin typeface="Garamond" panose="02020404030301010803" pitchFamily="18" charset="0"/>
              </a:rPr>
              <a:t>Posidonii</a:t>
            </a:r>
            <a:r>
              <a:rPr lang="en-US" dirty="0" smtClean="0">
                <a:latin typeface="Garamond" panose="02020404030301010803" pitchFamily="18" charset="0"/>
              </a:rPr>
              <a:t> </a:t>
            </a:r>
            <a:r>
              <a:rPr lang="en-US" dirty="0" err="1" smtClean="0">
                <a:latin typeface="Garamond" panose="02020404030301010803" pitchFamily="18" charset="0"/>
              </a:rPr>
              <a:t>Rhodii</a:t>
            </a:r>
            <a:r>
              <a:rPr lang="en-US" dirty="0" smtClean="0">
                <a:latin typeface="Garamond" panose="02020404030301010803" pitchFamily="18" charset="0"/>
              </a:rPr>
              <a:t> </a:t>
            </a:r>
            <a:r>
              <a:rPr lang="en-US" dirty="0" err="1" smtClean="0">
                <a:latin typeface="Garamond" panose="02020404030301010803" pitchFamily="18" charset="0"/>
              </a:rPr>
              <a:t>reliquiae</a:t>
            </a:r>
            <a:r>
              <a:rPr lang="en-US" dirty="0" smtClean="0">
                <a:latin typeface="Garamond" panose="02020404030301010803" pitchFamily="18" charset="0"/>
              </a:rPr>
              <a:t> </a:t>
            </a:r>
            <a:r>
              <a:rPr lang="en-US" dirty="0" err="1" smtClean="0">
                <a:latin typeface="Garamond" panose="02020404030301010803" pitchFamily="18" charset="0"/>
              </a:rPr>
              <a:t>doctrinae</a:t>
            </a:r>
            <a:r>
              <a:rPr lang="en-US" dirty="0" smtClean="0">
                <a:latin typeface="Garamond" panose="02020404030301010803" pitchFamily="18" charset="0"/>
              </a:rPr>
              <a:t> // </a:t>
            </a:r>
            <a:r>
              <a:rPr lang="en-US" dirty="0" err="1" smtClean="0">
                <a:latin typeface="Garamond" panose="02020404030301010803" pitchFamily="18" charset="0"/>
              </a:rPr>
              <a:t>Collegit</a:t>
            </a:r>
            <a:r>
              <a:rPr lang="en-US" dirty="0" smtClean="0">
                <a:latin typeface="Garamond" panose="02020404030301010803" pitchFamily="18" charset="0"/>
              </a:rPr>
              <a:t> </a:t>
            </a:r>
            <a:r>
              <a:rPr lang="en-US" dirty="0" err="1" smtClean="0">
                <a:latin typeface="Garamond" panose="02020404030301010803" pitchFamily="18" charset="0"/>
              </a:rPr>
              <a:t>atque</a:t>
            </a:r>
            <a:r>
              <a:rPr lang="en-US" dirty="0" smtClean="0">
                <a:latin typeface="Garamond" panose="02020404030301010803" pitchFamily="18" charset="0"/>
              </a:rPr>
              <a:t> </a:t>
            </a:r>
            <a:r>
              <a:rPr lang="en-US" dirty="0" err="1" smtClean="0">
                <a:latin typeface="Garamond" panose="02020404030301010803" pitchFamily="18" charset="0"/>
              </a:rPr>
              <a:t>illustravit</a:t>
            </a:r>
            <a:r>
              <a:rPr lang="en-US" dirty="0" smtClean="0">
                <a:latin typeface="Garamond" panose="02020404030301010803" pitchFamily="18" charset="0"/>
              </a:rPr>
              <a:t> Janus Bake. </a:t>
            </a:r>
            <a:r>
              <a:rPr lang="en-US" dirty="0" err="1" smtClean="0">
                <a:latin typeface="Garamond" panose="02020404030301010803" pitchFamily="18" charset="0"/>
              </a:rPr>
              <a:t>Lugduni</a:t>
            </a:r>
            <a:r>
              <a:rPr lang="en-US" dirty="0" smtClean="0">
                <a:latin typeface="Garamond" panose="02020404030301010803" pitchFamily="18" charset="0"/>
              </a:rPr>
              <a:t> </a:t>
            </a:r>
            <a:r>
              <a:rPr lang="en-US" dirty="0" err="1" smtClean="0">
                <a:latin typeface="Garamond" panose="02020404030301010803" pitchFamily="18" charset="0"/>
              </a:rPr>
              <a:t>Batavorum</a:t>
            </a:r>
            <a:r>
              <a:rPr lang="en-US" dirty="0" smtClean="0">
                <a:latin typeface="Garamond" panose="02020404030301010803" pitchFamily="18" charset="0"/>
              </a:rPr>
              <a:t>. 1810.</a:t>
            </a:r>
          </a:p>
          <a:p>
            <a:r>
              <a:rPr lang="en-US" dirty="0" smtClean="0">
                <a:latin typeface="Garamond" panose="02020404030301010803" pitchFamily="18" charset="0"/>
              </a:rPr>
              <a:t>Pott. Die quin u </a:t>
            </a:r>
            <a:r>
              <a:rPr lang="en-US" dirty="0" err="1" smtClean="0">
                <a:latin typeface="Garamond" panose="02020404030301010803" pitchFamily="18" charset="0"/>
              </a:rPr>
              <a:t>vigesim</a:t>
            </a:r>
            <a:r>
              <a:rPr lang="en-US" dirty="0" smtClean="0">
                <a:latin typeface="Garamond" panose="02020404030301010803" pitchFamily="18" charset="0"/>
              </a:rPr>
              <a:t>. </a:t>
            </a:r>
            <a:r>
              <a:rPr lang="en-US" dirty="0" err="1" smtClean="0">
                <a:latin typeface="Garamond" panose="02020404030301010803" pitchFamily="18" charset="0"/>
              </a:rPr>
              <a:t>Zählm</a:t>
            </a:r>
            <a:r>
              <a:rPr lang="en-US" dirty="0" smtClean="0">
                <a:latin typeface="Garamond" panose="02020404030301010803" pitchFamily="18" charset="0"/>
              </a:rPr>
              <a:t> (?)</a:t>
            </a:r>
          </a:p>
          <a:p>
            <a:r>
              <a:rPr lang="en-US" dirty="0" smtClean="0">
                <a:latin typeface="Garamond" panose="02020404030301010803" pitchFamily="18" charset="0"/>
              </a:rPr>
              <a:t>F.-A. </a:t>
            </a:r>
            <a:r>
              <a:rPr lang="en-US" dirty="0" err="1" smtClean="0">
                <a:latin typeface="Garamond" panose="02020404030301010803" pitchFamily="18" charset="0"/>
              </a:rPr>
              <a:t>Pouchet</a:t>
            </a:r>
            <a:r>
              <a:rPr lang="en-US" dirty="0" smtClean="0">
                <a:latin typeface="Garamond" panose="02020404030301010803" pitchFamily="18" charset="0"/>
              </a:rPr>
              <a:t>. Histoire des sciences </a:t>
            </a:r>
            <a:r>
              <a:rPr lang="en-US" dirty="0" err="1" smtClean="0">
                <a:latin typeface="Garamond" panose="02020404030301010803" pitchFamily="18" charset="0"/>
              </a:rPr>
              <a:t>naturelles</a:t>
            </a:r>
            <a:r>
              <a:rPr lang="en-US" dirty="0" smtClean="0">
                <a:latin typeface="Garamond" panose="02020404030301010803" pitchFamily="18" charset="0"/>
              </a:rPr>
              <a:t> au </a:t>
            </a:r>
            <a:r>
              <a:rPr lang="en-US" dirty="0" err="1" smtClean="0">
                <a:latin typeface="Garamond" panose="02020404030301010803" pitchFamily="18" charset="0"/>
              </a:rPr>
              <a:t>moyen</a:t>
            </a:r>
            <a:r>
              <a:rPr lang="en-US" dirty="0" smtClean="0">
                <a:latin typeface="Garamond" panose="02020404030301010803" pitchFamily="18" charset="0"/>
              </a:rPr>
              <a:t> </a:t>
            </a:r>
            <a:r>
              <a:rPr lang="en-US" dirty="0" err="1" smtClean="0">
                <a:latin typeface="Garamond" panose="02020404030301010803" pitchFamily="18" charset="0"/>
              </a:rPr>
              <a:t>âge</a:t>
            </a:r>
            <a:r>
              <a:rPr lang="en-US" dirty="0" smtClean="0">
                <a:latin typeface="Garamond" panose="02020404030301010803" pitchFamily="18" charset="0"/>
              </a:rPr>
              <a:t>. Paris. 1853.</a:t>
            </a:r>
          </a:p>
          <a:p>
            <a:r>
              <a:rPr lang="en-US" dirty="0" smtClean="0">
                <a:latin typeface="Garamond" panose="02020404030301010803" pitchFamily="18" charset="0"/>
              </a:rPr>
              <a:t>C. von </a:t>
            </a:r>
            <a:r>
              <a:rPr lang="en-US" dirty="0" err="1" smtClean="0">
                <a:latin typeface="Garamond" panose="02020404030301010803" pitchFamily="18" charset="0"/>
              </a:rPr>
              <a:t>Prantl</a:t>
            </a:r>
            <a:r>
              <a:rPr lang="en-US" dirty="0" smtClean="0">
                <a:latin typeface="Garamond" panose="02020404030301010803" pitchFamily="18" charset="0"/>
              </a:rPr>
              <a:t>. </a:t>
            </a:r>
            <a:r>
              <a:rPr lang="en-US" dirty="0" err="1" smtClean="0">
                <a:latin typeface="Garamond" panose="02020404030301010803" pitchFamily="18" charset="0"/>
              </a:rPr>
              <a:t>Abhandlungen</a:t>
            </a:r>
            <a:r>
              <a:rPr lang="en-US" dirty="0" smtClean="0">
                <a:latin typeface="Garamond" panose="02020404030301010803" pitchFamily="18" charset="0"/>
              </a:rPr>
              <a:t> der </a:t>
            </a:r>
            <a:r>
              <a:rPr lang="en-US" dirty="0" err="1" smtClean="0">
                <a:latin typeface="Garamond" panose="02020404030301010803" pitchFamily="18" charset="0"/>
              </a:rPr>
              <a:t>philosophisch-philologischen</a:t>
            </a:r>
            <a:r>
              <a:rPr lang="en-US" dirty="0" smtClean="0">
                <a:latin typeface="Garamond" panose="02020404030301010803" pitchFamily="18" charset="0"/>
              </a:rPr>
              <a:t> </a:t>
            </a:r>
            <a:r>
              <a:rPr lang="en-US" dirty="0" err="1" smtClean="0">
                <a:latin typeface="Garamond" panose="02020404030301010803" pitchFamily="18" charset="0"/>
              </a:rPr>
              <a:t>Classe</a:t>
            </a:r>
            <a:r>
              <a:rPr lang="en-US" dirty="0" smtClean="0">
                <a:latin typeface="Garamond" panose="02020404030301010803" pitchFamily="18" charset="0"/>
              </a:rPr>
              <a:t> der </a:t>
            </a:r>
            <a:r>
              <a:rPr lang="en-US" dirty="0" err="1" smtClean="0">
                <a:latin typeface="Garamond" panose="02020404030301010803" pitchFamily="18" charset="0"/>
              </a:rPr>
              <a:t>Königlich</a:t>
            </a:r>
            <a:r>
              <a:rPr lang="en-US" dirty="0" smtClean="0">
                <a:latin typeface="Garamond" panose="02020404030301010803" pitchFamily="18" charset="0"/>
              </a:rPr>
              <a:t>... </a:t>
            </a:r>
            <a:r>
              <a:rPr lang="en-US" dirty="0" err="1" smtClean="0">
                <a:latin typeface="Garamond" panose="02020404030301010803" pitchFamily="18" charset="0"/>
              </a:rPr>
              <a:t>Ueber</a:t>
            </a:r>
            <a:r>
              <a:rPr lang="en-US" dirty="0" smtClean="0">
                <a:latin typeface="Garamond" panose="02020404030301010803" pitchFamily="18" charset="0"/>
              </a:rPr>
              <a:t> die </a:t>
            </a:r>
            <a:r>
              <a:rPr lang="en-US" dirty="0" err="1" smtClean="0">
                <a:latin typeface="Garamond" panose="02020404030301010803" pitchFamily="18" charset="0"/>
              </a:rPr>
              <a:t>probleme</a:t>
            </a:r>
            <a:r>
              <a:rPr lang="en-US" dirty="0" smtClean="0">
                <a:latin typeface="Garamond" panose="02020404030301010803" pitchFamily="18" charset="0"/>
              </a:rPr>
              <a:t> des Aristoteles. 1850.</a:t>
            </a:r>
          </a:p>
          <a:p>
            <a:r>
              <a:rPr lang="en-US" dirty="0" smtClean="0">
                <a:latin typeface="Garamond" panose="02020404030301010803" pitchFamily="18" charset="0"/>
              </a:rPr>
              <a:t>J. </a:t>
            </a:r>
            <a:r>
              <a:rPr lang="en-US" dirty="0" err="1" smtClean="0">
                <a:latin typeface="Garamond" panose="02020404030301010803" pitchFamily="18" charset="0"/>
              </a:rPr>
              <a:t>Pristley</a:t>
            </a:r>
            <a:r>
              <a:rPr lang="en-US" dirty="0" smtClean="0">
                <a:latin typeface="Garamond" panose="02020404030301010803" pitchFamily="18" charset="0"/>
              </a:rPr>
              <a:t>. Geschichte und </a:t>
            </a:r>
            <a:r>
              <a:rPr lang="en-US" dirty="0" err="1" smtClean="0">
                <a:latin typeface="Garamond" panose="02020404030301010803" pitchFamily="18" charset="0"/>
              </a:rPr>
              <a:t>gegenwärtiger</a:t>
            </a:r>
            <a:r>
              <a:rPr lang="en-US" dirty="0" smtClean="0">
                <a:latin typeface="Garamond" panose="02020404030301010803" pitchFamily="18" charset="0"/>
              </a:rPr>
              <a:t> </a:t>
            </a:r>
            <a:r>
              <a:rPr lang="en-US" dirty="0" err="1" smtClean="0">
                <a:latin typeface="Garamond" panose="02020404030301010803" pitchFamily="18" charset="0"/>
              </a:rPr>
              <a:t>Zustand</a:t>
            </a:r>
            <a:r>
              <a:rPr lang="en-US" dirty="0" smtClean="0">
                <a:latin typeface="Garamond" panose="02020404030301010803" pitchFamily="18" charset="0"/>
              </a:rPr>
              <a:t> der </a:t>
            </a:r>
            <a:r>
              <a:rPr lang="en-US" dirty="0" err="1" smtClean="0">
                <a:latin typeface="Garamond" panose="02020404030301010803" pitchFamily="18" charset="0"/>
              </a:rPr>
              <a:t>Optik</a:t>
            </a:r>
            <a:r>
              <a:rPr lang="en-US" dirty="0" smtClean="0">
                <a:latin typeface="Garamond" panose="02020404030301010803" pitchFamily="18" charset="0"/>
              </a:rPr>
              <a:t>, </a:t>
            </a:r>
            <a:r>
              <a:rPr lang="en-US" dirty="0" err="1" smtClean="0">
                <a:latin typeface="Garamond" panose="02020404030301010803" pitchFamily="18" charset="0"/>
              </a:rPr>
              <a:t>vorzüglich</a:t>
            </a:r>
            <a:r>
              <a:rPr lang="en-US" dirty="0" smtClean="0">
                <a:latin typeface="Garamond" panose="02020404030301010803" pitchFamily="18" charset="0"/>
              </a:rPr>
              <a:t> in </a:t>
            </a:r>
            <a:r>
              <a:rPr lang="en-US" dirty="0" err="1" smtClean="0">
                <a:latin typeface="Garamond" panose="02020404030301010803" pitchFamily="18" charset="0"/>
              </a:rPr>
              <a:t>Absicht</a:t>
            </a:r>
            <a:r>
              <a:rPr lang="en-US" dirty="0" smtClean="0">
                <a:latin typeface="Garamond" panose="02020404030301010803" pitchFamily="18" charset="0"/>
              </a:rPr>
              <a:t> auf den </a:t>
            </a:r>
            <a:r>
              <a:rPr lang="en-US" dirty="0" err="1" smtClean="0">
                <a:latin typeface="Garamond" panose="02020404030301010803" pitchFamily="18" charset="0"/>
              </a:rPr>
              <a:t>physikalischen</a:t>
            </a:r>
            <a:r>
              <a:rPr lang="en-US" dirty="0" smtClean="0">
                <a:latin typeface="Garamond" panose="02020404030301010803" pitchFamily="18" charset="0"/>
              </a:rPr>
              <a:t> Theil </a:t>
            </a:r>
            <a:r>
              <a:rPr lang="en-US" dirty="0" err="1" smtClean="0">
                <a:latin typeface="Garamond" panose="02020404030301010803" pitchFamily="18" charset="0"/>
              </a:rPr>
              <a:t>dieser</a:t>
            </a:r>
            <a:r>
              <a:rPr lang="en-US" dirty="0" smtClean="0">
                <a:latin typeface="Garamond" panose="02020404030301010803" pitchFamily="18" charset="0"/>
              </a:rPr>
              <a:t> </a:t>
            </a:r>
            <a:r>
              <a:rPr lang="en-US" dirty="0" err="1" smtClean="0">
                <a:latin typeface="Garamond" panose="02020404030301010803" pitchFamily="18" charset="0"/>
              </a:rPr>
              <a:t>Wissenschaft</a:t>
            </a:r>
            <a:r>
              <a:rPr lang="en-US" dirty="0" smtClean="0">
                <a:latin typeface="Garamond" panose="02020404030301010803" pitchFamily="18" charset="0"/>
              </a:rPr>
              <a:t>. </a:t>
            </a:r>
            <a:r>
              <a:rPr lang="en-US" dirty="0" err="1" smtClean="0">
                <a:latin typeface="Garamond" panose="02020404030301010803" pitchFamily="18" charset="0"/>
              </a:rPr>
              <a:t>Aus</a:t>
            </a:r>
            <a:r>
              <a:rPr lang="en-US" dirty="0" smtClean="0">
                <a:latin typeface="Garamond" panose="02020404030301010803" pitchFamily="18" charset="0"/>
              </a:rPr>
              <a:t> </a:t>
            </a:r>
            <a:r>
              <a:rPr lang="en-US" dirty="0" err="1" smtClean="0">
                <a:latin typeface="Garamond" panose="02020404030301010803" pitchFamily="18" charset="0"/>
              </a:rPr>
              <a:t>dem</a:t>
            </a:r>
            <a:r>
              <a:rPr lang="en-US" dirty="0" smtClean="0">
                <a:latin typeface="Garamond" panose="02020404030301010803" pitchFamily="18" charset="0"/>
              </a:rPr>
              <a:t> </a:t>
            </a:r>
            <a:r>
              <a:rPr lang="en-US" dirty="0" err="1" smtClean="0">
                <a:latin typeface="Garamond" panose="02020404030301010803" pitchFamily="18" charset="0"/>
              </a:rPr>
              <a:t>Englischen</a:t>
            </a:r>
            <a:r>
              <a:rPr lang="en-US" dirty="0" smtClean="0">
                <a:latin typeface="Garamond" panose="02020404030301010803" pitchFamily="18" charset="0"/>
              </a:rPr>
              <a:t> </a:t>
            </a:r>
            <a:r>
              <a:rPr lang="en-US" dirty="0" err="1" smtClean="0">
                <a:latin typeface="Garamond" panose="02020404030301010803" pitchFamily="18" charset="0"/>
              </a:rPr>
              <a:t>übersetzt</a:t>
            </a:r>
            <a:r>
              <a:rPr lang="en-US" dirty="0" smtClean="0">
                <a:latin typeface="Garamond" panose="02020404030301010803" pitchFamily="18" charset="0"/>
              </a:rPr>
              <a:t> und </a:t>
            </a:r>
            <a:r>
              <a:rPr lang="en-US" dirty="0" err="1" smtClean="0">
                <a:latin typeface="Garamond" panose="02020404030301010803" pitchFamily="18" charset="0"/>
              </a:rPr>
              <a:t>mit</a:t>
            </a:r>
            <a:r>
              <a:rPr lang="en-US" dirty="0" smtClean="0">
                <a:latin typeface="Garamond" panose="02020404030301010803" pitchFamily="18" charset="0"/>
              </a:rPr>
              <a:t> </a:t>
            </a:r>
            <a:r>
              <a:rPr lang="en-US" dirty="0" err="1" smtClean="0">
                <a:latin typeface="Garamond" panose="02020404030301010803" pitchFamily="18" charset="0"/>
              </a:rPr>
              <a:t>Anmerkungen</a:t>
            </a:r>
            <a:r>
              <a:rPr lang="en-US" dirty="0" smtClean="0">
                <a:latin typeface="Garamond" panose="02020404030301010803" pitchFamily="18" charset="0"/>
              </a:rPr>
              <a:t> und </a:t>
            </a:r>
            <a:r>
              <a:rPr lang="en-US" dirty="0" err="1" smtClean="0">
                <a:latin typeface="Garamond" panose="02020404030301010803" pitchFamily="18" charset="0"/>
              </a:rPr>
              <a:t>Zusätzen</a:t>
            </a:r>
            <a:r>
              <a:rPr lang="en-US" dirty="0" smtClean="0">
                <a:latin typeface="Garamond" panose="02020404030301010803" pitchFamily="18" charset="0"/>
              </a:rPr>
              <a:t> </a:t>
            </a:r>
            <a:r>
              <a:rPr lang="en-US" dirty="0" err="1" smtClean="0">
                <a:latin typeface="Garamond" panose="02020404030301010803" pitchFamily="18" charset="0"/>
              </a:rPr>
              <a:t>gegleitet</a:t>
            </a:r>
            <a:r>
              <a:rPr lang="en-US" dirty="0" smtClean="0">
                <a:latin typeface="Garamond" panose="02020404030301010803" pitchFamily="18" charset="0"/>
              </a:rPr>
              <a:t> von Georg Simon </a:t>
            </a:r>
            <a:r>
              <a:rPr lang="en-US" dirty="0" err="1" smtClean="0">
                <a:latin typeface="Garamond" panose="02020404030301010803" pitchFamily="18" charset="0"/>
              </a:rPr>
              <a:t>Klügel</a:t>
            </a:r>
            <a:r>
              <a:rPr lang="en-US" dirty="0" smtClean="0">
                <a:latin typeface="Garamond" panose="02020404030301010803" pitchFamily="18" charset="0"/>
              </a:rPr>
              <a:t>. Leipzig. 1775.</a:t>
            </a:r>
          </a:p>
          <a:p>
            <a:r>
              <a:rPr lang="en-US" dirty="0" smtClean="0">
                <a:latin typeface="Garamond" panose="02020404030301010803" pitchFamily="18" charset="0"/>
              </a:rPr>
              <a:t>Cl. </a:t>
            </a:r>
            <a:r>
              <a:rPr lang="en-US" dirty="0" err="1" smtClean="0">
                <a:latin typeface="Garamond" panose="02020404030301010803" pitchFamily="18" charset="0"/>
              </a:rPr>
              <a:t>Ptolémée</a:t>
            </a:r>
            <a:r>
              <a:rPr lang="en-US" dirty="0" smtClean="0">
                <a:latin typeface="Garamond" panose="02020404030301010803" pitchFamily="18" charset="0"/>
              </a:rPr>
              <a:t>. </a:t>
            </a:r>
            <a:r>
              <a:rPr lang="en-US" dirty="0" err="1" smtClean="0">
                <a:latin typeface="Garamond" panose="02020404030301010803" pitchFamily="18" charset="0"/>
              </a:rPr>
              <a:t>Almageste</a:t>
            </a:r>
            <a:r>
              <a:rPr lang="en-US" dirty="0" smtClean="0">
                <a:latin typeface="Garamond" panose="02020404030301010803" pitchFamily="18" charset="0"/>
              </a:rPr>
              <a:t>. Composition </a:t>
            </a:r>
            <a:r>
              <a:rPr lang="en-US" dirty="0" err="1" smtClean="0">
                <a:latin typeface="Garamond" panose="02020404030301010803" pitchFamily="18" charset="0"/>
              </a:rPr>
              <a:t>mathématique</a:t>
            </a:r>
            <a:r>
              <a:rPr lang="en-US" dirty="0" smtClean="0">
                <a:latin typeface="Garamond" panose="02020404030301010803" pitchFamily="18" charset="0"/>
              </a:rPr>
              <a:t>. (</a:t>
            </a:r>
            <a:r>
              <a:rPr lang="ru-RU" dirty="0" smtClean="0">
                <a:latin typeface="Garamond" panose="02020404030301010803" pitchFamily="18" charset="0"/>
              </a:rPr>
              <a:t>пер. </a:t>
            </a:r>
            <a:r>
              <a:rPr lang="en-US" dirty="0" smtClean="0">
                <a:latin typeface="Garamond" panose="02020404030301010803" pitchFamily="18" charset="0"/>
              </a:rPr>
              <a:t>Nicholas </a:t>
            </a:r>
            <a:r>
              <a:rPr lang="en-US" dirty="0" err="1" smtClean="0">
                <a:latin typeface="Garamond" panose="02020404030301010803" pitchFamily="18" charset="0"/>
              </a:rPr>
              <a:t>Halma</a:t>
            </a:r>
            <a:r>
              <a:rPr lang="en-US" dirty="0" smtClean="0">
                <a:latin typeface="Garamond" panose="02020404030301010803" pitchFamily="18" charset="0"/>
              </a:rPr>
              <a:t>) 1813.</a:t>
            </a:r>
          </a:p>
          <a:p>
            <a:r>
              <a:rPr lang="en-US" dirty="0" err="1" smtClean="0">
                <a:latin typeface="Garamond" panose="02020404030301010803" pitchFamily="18" charset="0"/>
              </a:rPr>
              <a:t>N.Th</a:t>
            </a:r>
            <a:r>
              <a:rPr lang="en-US" dirty="0" smtClean="0">
                <a:latin typeface="Garamond" panose="02020404030301010803" pitchFamily="18" charset="0"/>
              </a:rPr>
              <a:t>. Reimer. </a:t>
            </a:r>
            <a:r>
              <a:rPr lang="en-US" dirty="0" err="1" smtClean="0">
                <a:latin typeface="Garamond" panose="02020404030301010803" pitchFamily="18" charset="0"/>
              </a:rPr>
              <a:t>Historia</a:t>
            </a:r>
            <a:r>
              <a:rPr lang="en-US" dirty="0" smtClean="0">
                <a:latin typeface="Garamond" panose="02020404030301010803" pitchFamily="18" charset="0"/>
              </a:rPr>
              <a:t> </a:t>
            </a:r>
            <a:r>
              <a:rPr lang="en-US" dirty="0" err="1" smtClean="0">
                <a:latin typeface="Garamond" panose="02020404030301010803" pitchFamily="18" charset="0"/>
              </a:rPr>
              <a:t>problematis</a:t>
            </a:r>
            <a:r>
              <a:rPr lang="en-US" dirty="0" smtClean="0">
                <a:latin typeface="Garamond" panose="02020404030301010803" pitchFamily="18" charset="0"/>
              </a:rPr>
              <a:t> de </a:t>
            </a:r>
            <a:r>
              <a:rPr lang="en-US" dirty="0" err="1" smtClean="0">
                <a:latin typeface="Garamond" panose="02020404030301010803" pitchFamily="18" charset="0"/>
              </a:rPr>
              <a:t>cubu</a:t>
            </a:r>
            <a:r>
              <a:rPr lang="en-US" dirty="0" smtClean="0">
                <a:latin typeface="Garamond" panose="02020404030301010803" pitchFamily="18" charset="0"/>
              </a:rPr>
              <a:t> </a:t>
            </a:r>
            <a:r>
              <a:rPr lang="en-US" dirty="0" err="1" smtClean="0">
                <a:latin typeface="Garamond" panose="02020404030301010803" pitchFamily="18" charset="0"/>
              </a:rPr>
              <a:t>duplicatione</a:t>
            </a:r>
            <a:r>
              <a:rPr lang="en-US" dirty="0" smtClean="0">
                <a:latin typeface="Garamond" panose="02020404030301010803" pitchFamily="18" charset="0"/>
              </a:rPr>
              <a:t>. </a:t>
            </a:r>
            <a:r>
              <a:rPr lang="en-US" dirty="0" err="1" smtClean="0">
                <a:latin typeface="Garamond" panose="02020404030301010803" pitchFamily="18" charset="0"/>
              </a:rPr>
              <a:t>Göttingen</a:t>
            </a:r>
            <a:r>
              <a:rPr lang="en-US" dirty="0" smtClean="0">
                <a:latin typeface="Garamond" panose="02020404030301010803" pitchFamily="18" charset="0"/>
              </a:rPr>
              <a:t>. 1798.</a:t>
            </a:r>
          </a:p>
          <a:p>
            <a:r>
              <a:rPr lang="en-US" dirty="0" smtClean="0">
                <a:latin typeface="Garamond" panose="02020404030301010803" pitchFamily="18" charset="0"/>
              </a:rPr>
              <a:t>J.T. </a:t>
            </a:r>
            <a:r>
              <a:rPr lang="en-US" dirty="0" err="1" smtClean="0">
                <a:latin typeface="Garamond" panose="02020404030301010803" pitchFamily="18" charset="0"/>
              </a:rPr>
              <a:t>Reinaud</a:t>
            </a:r>
            <a:r>
              <a:rPr lang="en-US" dirty="0" smtClean="0">
                <a:latin typeface="Garamond" panose="02020404030301010803" pitchFamily="18" charset="0"/>
              </a:rPr>
              <a:t>. </a:t>
            </a:r>
            <a:r>
              <a:rPr lang="en-US" dirty="0" err="1" smtClean="0">
                <a:latin typeface="Garamond" panose="02020404030301010803" pitchFamily="18" charset="0"/>
              </a:rPr>
              <a:t>Mémoire</a:t>
            </a:r>
            <a:r>
              <a:rPr lang="en-US" dirty="0" smtClean="0">
                <a:latin typeface="Garamond" panose="02020404030301010803" pitchFamily="18" charset="0"/>
              </a:rPr>
              <a:t> </a:t>
            </a:r>
            <a:r>
              <a:rPr lang="en-US" dirty="0" err="1" smtClean="0">
                <a:latin typeface="Garamond" panose="02020404030301010803" pitchFamily="18" charset="0"/>
              </a:rPr>
              <a:t>géographique</a:t>
            </a:r>
            <a:r>
              <a:rPr lang="en-US" dirty="0" smtClean="0">
                <a:latin typeface="Garamond" panose="02020404030301010803" pitchFamily="18" charset="0"/>
              </a:rPr>
              <a:t>, </a:t>
            </a:r>
            <a:r>
              <a:rPr lang="en-US" dirty="0" err="1" smtClean="0">
                <a:latin typeface="Garamond" panose="02020404030301010803" pitchFamily="18" charset="0"/>
              </a:rPr>
              <a:t>historique</a:t>
            </a:r>
            <a:r>
              <a:rPr lang="en-US" dirty="0" smtClean="0">
                <a:latin typeface="Garamond" panose="02020404030301010803" pitchFamily="18" charset="0"/>
              </a:rPr>
              <a:t> et </a:t>
            </a:r>
            <a:r>
              <a:rPr lang="en-US" dirty="0" err="1" smtClean="0">
                <a:latin typeface="Garamond" panose="02020404030301010803" pitchFamily="18" charset="0"/>
              </a:rPr>
              <a:t>scientifique</a:t>
            </a:r>
            <a:r>
              <a:rPr lang="en-US" dirty="0" smtClean="0">
                <a:latin typeface="Garamond" panose="02020404030301010803" pitchFamily="18" charset="0"/>
              </a:rPr>
              <a:t> sur </a:t>
            </a:r>
            <a:r>
              <a:rPr lang="en-US" dirty="0" err="1" smtClean="0">
                <a:latin typeface="Garamond" panose="02020404030301010803" pitchFamily="18" charset="0"/>
              </a:rPr>
              <a:t>l'Inde</a:t>
            </a:r>
            <a:r>
              <a:rPr lang="en-US" dirty="0" smtClean="0">
                <a:latin typeface="Garamond" panose="02020404030301010803" pitchFamily="18" charset="0"/>
              </a:rPr>
              <a:t>. Paris. 1849.</a:t>
            </a:r>
          </a:p>
          <a:p>
            <a:r>
              <a:rPr lang="en-US" dirty="0" err="1" smtClean="0">
                <a:latin typeface="Garamond" panose="02020404030301010803" pitchFamily="18" charset="0"/>
              </a:rPr>
              <a:t>J.T.Reinaud</a:t>
            </a:r>
            <a:r>
              <a:rPr lang="en-US" dirty="0" smtClean="0">
                <a:latin typeface="Garamond" panose="02020404030301010803" pitchFamily="18" charset="0"/>
              </a:rPr>
              <a:t> et </a:t>
            </a:r>
            <a:r>
              <a:rPr lang="en-US" dirty="0" err="1" smtClean="0">
                <a:latin typeface="Garamond" panose="02020404030301010803" pitchFamily="18" charset="0"/>
              </a:rPr>
              <a:t>I.Favé</a:t>
            </a:r>
            <a:r>
              <a:rPr lang="en-US" dirty="0" smtClean="0">
                <a:latin typeface="Garamond" panose="02020404030301010803" pitchFamily="18" charset="0"/>
              </a:rPr>
              <a:t>. Histoire de </a:t>
            </a:r>
            <a:r>
              <a:rPr lang="en-US" dirty="0" err="1" smtClean="0">
                <a:latin typeface="Garamond" panose="02020404030301010803" pitchFamily="18" charset="0"/>
              </a:rPr>
              <a:t>l'artillerie</a:t>
            </a:r>
            <a:r>
              <a:rPr lang="en-US" dirty="0" smtClean="0">
                <a:latin typeface="Garamond" panose="02020404030301010803" pitchFamily="18" charset="0"/>
              </a:rPr>
              <a:t>, t. 1 : Du feu </a:t>
            </a:r>
            <a:r>
              <a:rPr lang="en-US" dirty="0" err="1" smtClean="0">
                <a:latin typeface="Garamond" panose="02020404030301010803" pitchFamily="18" charset="0"/>
              </a:rPr>
              <a:t>grégeois</a:t>
            </a:r>
            <a:r>
              <a:rPr lang="en-US" dirty="0" smtClean="0">
                <a:latin typeface="Garamond" panose="02020404030301010803" pitchFamily="18" charset="0"/>
              </a:rPr>
              <a:t>, des </a:t>
            </a:r>
            <a:r>
              <a:rPr lang="en-US" dirty="0" err="1" smtClean="0">
                <a:latin typeface="Garamond" panose="02020404030301010803" pitchFamily="18" charset="0"/>
              </a:rPr>
              <a:t>feux</a:t>
            </a:r>
            <a:r>
              <a:rPr lang="en-US" dirty="0" smtClean="0">
                <a:latin typeface="Garamond" panose="02020404030301010803" pitchFamily="18" charset="0"/>
              </a:rPr>
              <a:t> de guerre et des </a:t>
            </a:r>
            <a:r>
              <a:rPr lang="en-US" dirty="0" err="1" smtClean="0">
                <a:latin typeface="Garamond" panose="02020404030301010803" pitchFamily="18" charset="0"/>
              </a:rPr>
              <a:t>origines</a:t>
            </a:r>
            <a:r>
              <a:rPr lang="en-US" dirty="0" smtClean="0">
                <a:latin typeface="Garamond" panose="02020404030301010803" pitchFamily="18" charset="0"/>
              </a:rPr>
              <a:t> de la </a:t>
            </a:r>
            <a:r>
              <a:rPr lang="en-US" dirty="0" err="1" smtClean="0">
                <a:latin typeface="Garamond" panose="02020404030301010803" pitchFamily="18" charset="0"/>
              </a:rPr>
              <a:t>poudre</a:t>
            </a:r>
            <a:r>
              <a:rPr lang="en-US" dirty="0" smtClean="0">
                <a:latin typeface="Garamond" panose="02020404030301010803" pitchFamily="18" charset="0"/>
              </a:rPr>
              <a:t> à canon chez les </a:t>
            </a:r>
            <a:r>
              <a:rPr lang="en-US" dirty="0" err="1" smtClean="0">
                <a:latin typeface="Garamond" panose="02020404030301010803" pitchFamily="18" charset="0"/>
              </a:rPr>
              <a:t>Arabes</a:t>
            </a:r>
            <a:r>
              <a:rPr lang="en-US" dirty="0" smtClean="0">
                <a:latin typeface="Garamond" panose="02020404030301010803" pitchFamily="18" charset="0"/>
              </a:rPr>
              <a:t>, les </a:t>
            </a:r>
            <a:r>
              <a:rPr lang="en-US" dirty="0" err="1" smtClean="0">
                <a:latin typeface="Garamond" panose="02020404030301010803" pitchFamily="18" charset="0"/>
              </a:rPr>
              <a:t>Persans</a:t>
            </a:r>
            <a:r>
              <a:rPr lang="en-US" dirty="0" smtClean="0">
                <a:latin typeface="Garamond" panose="02020404030301010803" pitchFamily="18" charset="0"/>
              </a:rPr>
              <a:t> et les Chinois, Paris, J. </a:t>
            </a:r>
            <a:r>
              <a:rPr lang="en-US" dirty="0" err="1" smtClean="0">
                <a:latin typeface="Garamond" panose="02020404030301010803" pitchFamily="18" charset="0"/>
              </a:rPr>
              <a:t>Dumaine</a:t>
            </a:r>
            <a:r>
              <a:rPr lang="en-US" dirty="0" smtClean="0">
                <a:latin typeface="Garamond" panose="02020404030301010803" pitchFamily="18" charset="0"/>
              </a:rPr>
              <a:t>, 1845, 1 vol.</a:t>
            </a:r>
          </a:p>
          <a:p>
            <a:r>
              <a:rPr lang="en-US" dirty="0" smtClean="0">
                <a:latin typeface="Garamond" panose="02020404030301010803" pitchFamily="18" charset="0"/>
              </a:rPr>
              <a:t>S. </a:t>
            </a:r>
            <a:r>
              <a:rPr lang="en-US" dirty="0" err="1" smtClean="0">
                <a:latin typeface="Garamond" panose="02020404030301010803" pitchFamily="18" charset="0"/>
              </a:rPr>
              <a:t>Reinisch</a:t>
            </a:r>
            <a:r>
              <a:rPr lang="en-US" dirty="0" smtClean="0">
                <a:latin typeface="Garamond" panose="02020404030301010803" pitchFamily="18" charset="0"/>
              </a:rPr>
              <a:t>. </a:t>
            </a:r>
            <a:r>
              <a:rPr lang="en-US" dirty="0" err="1" smtClean="0">
                <a:latin typeface="Garamond" panose="02020404030301010803" pitchFamily="18" charset="0"/>
              </a:rPr>
              <a:t>Asty</a:t>
            </a:r>
            <a:r>
              <a:rPr lang="en-US" dirty="0" smtClean="0">
                <a:latin typeface="Garamond" panose="02020404030301010803" pitchFamily="18" charset="0"/>
              </a:rPr>
              <a:t> // Real-</a:t>
            </a:r>
            <a:r>
              <a:rPr lang="en-US" dirty="0" err="1" smtClean="0">
                <a:latin typeface="Garamond" panose="02020404030301010803" pitchFamily="18" charset="0"/>
              </a:rPr>
              <a:t>Encyclopädie</a:t>
            </a:r>
            <a:r>
              <a:rPr lang="en-US" dirty="0" smtClean="0">
                <a:latin typeface="Garamond" panose="02020404030301010803" pitchFamily="18" charset="0"/>
              </a:rPr>
              <a:t> der </a:t>
            </a:r>
            <a:r>
              <a:rPr lang="en-US" dirty="0" err="1" smtClean="0">
                <a:latin typeface="Garamond" panose="02020404030301010803" pitchFamily="18" charset="0"/>
              </a:rPr>
              <a:t>classischen</a:t>
            </a:r>
            <a:r>
              <a:rPr lang="en-US" dirty="0" smtClean="0">
                <a:latin typeface="Garamond" panose="02020404030301010803" pitchFamily="18" charset="0"/>
              </a:rPr>
              <a:t> </a:t>
            </a:r>
            <a:r>
              <a:rPr lang="en-US" dirty="0" err="1" smtClean="0">
                <a:latin typeface="Garamond" panose="02020404030301010803" pitchFamily="18" charset="0"/>
              </a:rPr>
              <a:t>Altertumswissenschaft</a:t>
            </a:r>
            <a:r>
              <a:rPr lang="en-US" dirty="0" smtClean="0">
                <a:latin typeface="Garamond" panose="02020404030301010803" pitchFamily="18" charset="0"/>
              </a:rPr>
              <a:t>. 1864.</a:t>
            </a:r>
          </a:p>
          <a:p>
            <a:r>
              <a:rPr lang="en-US" dirty="0" smtClean="0">
                <a:latin typeface="Garamond" panose="02020404030301010803" pitchFamily="18" charset="0"/>
              </a:rPr>
              <a:t>E. Renan. Histoire </a:t>
            </a:r>
            <a:r>
              <a:rPr lang="en-US" dirty="0" err="1" smtClean="0">
                <a:latin typeface="Garamond" panose="02020404030301010803" pitchFamily="18" charset="0"/>
              </a:rPr>
              <a:t>générale</a:t>
            </a:r>
            <a:r>
              <a:rPr lang="en-US" dirty="0" smtClean="0">
                <a:latin typeface="Garamond" panose="02020404030301010803" pitchFamily="18" charset="0"/>
              </a:rPr>
              <a:t> et </a:t>
            </a:r>
            <a:r>
              <a:rPr lang="en-US" dirty="0" err="1" smtClean="0">
                <a:latin typeface="Garamond" panose="02020404030301010803" pitchFamily="18" charset="0"/>
              </a:rPr>
              <a:t>système</a:t>
            </a:r>
            <a:r>
              <a:rPr lang="en-US" dirty="0" smtClean="0">
                <a:latin typeface="Garamond" panose="02020404030301010803" pitchFamily="18" charset="0"/>
              </a:rPr>
              <a:t> </a:t>
            </a:r>
            <a:r>
              <a:rPr lang="en-US" dirty="0" err="1" smtClean="0">
                <a:latin typeface="Garamond" panose="02020404030301010803" pitchFamily="18" charset="0"/>
              </a:rPr>
              <a:t>comparée</a:t>
            </a:r>
            <a:r>
              <a:rPr lang="en-US" dirty="0" smtClean="0">
                <a:latin typeface="Garamond" panose="02020404030301010803" pitchFamily="18" charset="0"/>
              </a:rPr>
              <a:t> des </a:t>
            </a:r>
            <a:r>
              <a:rPr lang="en-US" dirty="0" err="1" smtClean="0">
                <a:latin typeface="Garamond" panose="02020404030301010803" pitchFamily="18" charset="0"/>
              </a:rPr>
              <a:t>langues</a:t>
            </a:r>
            <a:r>
              <a:rPr lang="en-US" dirty="0" smtClean="0">
                <a:latin typeface="Garamond" panose="02020404030301010803" pitchFamily="18" charset="0"/>
              </a:rPr>
              <a:t> </a:t>
            </a:r>
            <a:r>
              <a:rPr lang="en-US" dirty="0" err="1" smtClean="0">
                <a:latin typeface="Garamond" panose="02020404030301010803" pitchFamily="18" charset="0"/>
              </a:rPr>
              <a:t>sémitiques</a:t>
            </a:r>
            <a:r>
              <a:rPr lang="en-US" dirty="0" smtClean="0">
                <a:latin typeface="Garamond" panose="02020404030301010803" pitchFamily="18" charset="0"/>
              </a:rPr>
              <a:t>. Paris. I. 1858.</a:t>
            </a:r>
          </a:p>
          <a:p>
            <a:r>
              <a:rPr lang="en-US" dirty="0" smtClean="0">
                <a:latin typeface="Garamond" panose="02020404030301010803" pitchFamily="18" charset="0"/>
              </a:rPr>
              <a:t>E. Renan. </a:t>
            </a:r>
            <a:r>
              <a:rPr lang="en-US" dirty="0" err="1" smtClean="0">
                <a:latin typeface="Garamond" panose="02020404030301010803" pitchFamily="18" charset="0"/>
              </a:rPr>
              <a:t>Averroès</a:t>
            </a:r>
            <a:r>
              <a:rPr lang="en-US" dirty="0" smtClean="0">
                <a:latin typeface="Garamond" panose="02020404030301010803" pitchFamily="18" charset="0"/>
              </a:rPr>
              <a:t> et </a:t>
            </a:r>
            <a:r>
              <a:rPr lang="en-US" dirty="0" err="1" smtClean="0">
                <a:latin typeface="Garamond" panose="02020404030301010803" pitchFamily="18" charset="0"/>
              </a:rPr>
              <a:t>l'averroïsme</a:t>
            </a:r>
            <a:r>
              <a:rPr lang="en-US" dirty="0" smtClean="0">
                <a:latin typeface="Garamond" panose="02020404030301010803" pitchFamily="18" charset="0"/>
              </a:rPr>
              <a:t>: </a:t>
            </a:r>
            <a:r>
              <a:rPr lang="en-US" dirty="0" err="1" smtClean="0">
                <a:latin typeface="Garamond" panose="02020404030301010803" pitchFamily="18" charset="0"/>
              </a:rPr>
              <a:t>essai</a:t>
            </a:r>
            <a:r>
              <a:rPr lang="en-US" dirty="0" smtClean="0">
                <a:latin typeface="Garamond" panose="02020404030301010803" pitchFamily="18" charset="0"/>
              </a:rPr>
              <a:t> </a:t>
            </a:r>
            <a:r>
              <a:rPr lang="en-US" dirty="0" err="1" smtClean="0">
                <a:latin typeface="Garamond" panose="02020404030301010803" pitchFamily="18" charset="0"/>
              </a:rPr>
              <a:t>historique</a:t>
            </a:r>
            <a:r>
              <a:rPr lang="en-US" dirty="0" smtClean="0">
                <a:latin typeface="Garamond" panose="02020404030301010803" pitchFamily="18" charset="0"/>
              </a:rPr>
              <a:t>. Paris.1861.</a:t>
            </a:r>
          </a:p>
          <a:p>
            <a:r>
              <a:rPr lang="en-US" dirty="0" smtClean="0">
                <a:latin typeface="Garamond" panose="02020404030301010803" pitchFamily="18" charset="0"/>
              </a:rPr>
              <a:t>F.W. </a:t>
            </a:r>
            <a:r>
              <a:rPr lang="en-US" dirty="0" err="1" smtClean="0">
                <a:latin typeface="Garamond" panose="02020404030301010803" pitchFamily="18" charset="0"/>
              </a:rPr>
              <a:t>Ritschl</a:t>
            </a:r>
            <a:r>
              <a:rPr lang="en-US" dirty="0" smtClean="0">
                <a:latin typeface="Garamond" panose="02020404030301010803" pitchFamily="18" charset="0"/>
              </a:rPr>
              <a:t>. Die </a:t>
            </a:r>
            <a:r>
              <a:rPr lang="en-US" dirty="0" err="1" smtClean="0">
                <a:latin typeface="Garamond" panose="02020404030301010803" pitchFamily="18" charset="0"/>
              </a:rPr>
              <a:t>Alexandrinischen</a:t>
            </a:r>
            <a:r>
              <a:rPr lang="en-US" dirty="0" smtClean="0">
                <a:latin typeface="Garamond" panose="02020404030301010803" pitchFamily="18" charset="0"/>
              </a:rPr>
              <a:t> </a:t>
            </a:r>
            <a:r>
              <a:rPr lang="en-US" dirty="0" err="1" smtClean="0">
                <a:latin typeface="Garamond" panose="02020404030301010803" pitchFamily="18" charset="0"/>
              </a:rPr>
              <a:t>Bibliotheken</a:t>
            </a:r>
            <a:r>
              <a:rPr lang="en-US" dirty="0" smtClean="0">
                <a:latin typeface="Garamond" panose="02020404030301010803" pitchFamily="18" charset="0"/>
              </a:rPr>
              <a:t> </a:t>
            </a:r>
            <a:r>
              <a:rPr lang="en-US" dirty="0" err="1" smtClean="0">
                <a:latin typeface="Garamond" panose="02020404030301010803" pitchFamily="18" charset="0"/>
              </a:rPr>
              <a:t>unter</a:t>
            </a:r>
            <a:r>
              <a:rPr lang="en-US" dirty="0" smtClean="0">
                <a:latin typeface="Garamond" panose="02020404030301010803" pitchFamily="18" charset="0"/>
              </a:rPr>
              <a:t> den </a:t>
            </a:r>
            <a:r>
              <a:rPr lang="en-US" dirty="0" err="1" smtClean="0">
                <a:latin typeface="Garamond" panose="02020404030301010803" pitchFamily="18" charset="0"/>
              </a:rPr>
              <a:t>ersten</a:t>
            </a:r>
            <a:r>
              <a:rPr lang="en-US" dirty="0" smtClean="0">
                <a:latin typeface="Garamond" panose="02020404030301010803" pitchFamily="18" charset="0"/>
              </a:rPr>
              <a:t> </a:t>
            </a:r>
            <a:r>
              <a:rPr lang="en-US" dirty="0" err="1" smtClean="0">
                <a:latin typeface="Garamond" panose="02020404030301010803" pitchFamily="18" charset="0"/>
              </a:rPr>
              <a:t>Ptolemäern</a:t>
            </a:r>
            <a:r>
              <a:rPr lang="en-US" dirty="0" smtClean="0">
                <a:latin typeface="Garamond" panose="02020404030301010803" pitchFamily="18" charset="0"/>
              </a:rPr>
              <a:t>. Breslau. 1838.</a:t>
            </a:r>
            <a:endParaRPr lang="en-US" dirty="0">
              <a:latin typeface="Garamond" panose="02020404030301010803" pitchFamily="18" charset="0"/>
            </a:endParaRPr>
          </a:p>
        </p:txBody>
      </p:sp>
    </p:spTree>
    <p:extLst>
      <p:ext uri="{BB962C8B-B14F-4D97-AF65-F5344CB8AC3E}">
        <p14:creationId xmlns:p14="http://schemas.microsoft.com/office/powerpoint/2010/main" val="241217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708" y="630195"/>
            <a:ext cx="11615351" cy="5324535"/>
          </a:xfrm>
          <a:prstGeom prst="rect">
            <a:avLst/>
          </a:prstGeom>
        </p:spPr>
        <p:txBody>
          <a:bodyPr wrap="square">
            <a:spAutoFit/>
          </a:bodyPr>
          <a:lstStyle/>
          <a:p>
            <a:r>
              <a:rPr lang="en-US" sz="2000" dirty="0" smtClean="0">
                <a:latin typeface="Garamond" panose="02020404030301010803" pitchFamily="18" charset="0"/>
              </a:rPr>
              <a:t>C. Ritter. </a:t>
            </a:r>
            <a:r>
              <a:rPr lang="en-US" sz="2000" dirty="0" err="1" smtClean="0">
                <a:latin typeface="Garamond" panose="02020404030301010803" pitchFamily="18" charset="0"/>
              </a:rPr>
              <a:t>Asien</a:t>
            </a:r>
            <a:r>
              <a:rPr lang="en-US" sz="2000" dirty="0" smtClean="0">
                <a:latin typeface="Garamond" panose="02020404030301010803" pitchFamily="18" charset="0"/>
              </a:rPr>
              <a:t> // </a:t>
            </a:r>
            <a:r>
              <a:rPr lang="en-US" sz="2000" dirty="0" err="1" smtClean="0">
                <a:latin typeface="Garamond" panose="02020404030301010803" pitchFamily="18" charset="0"/>
              </a:rPr>
              <a:t>Allgemeine</a:t>
            </a:r>
            <a:r>
              <a:rPr lang="en-US" sz="2000" dirty="0" smtClean="0">
                <a:latin typeface="Garamond" panose="02020404030301010803" pitchFamily="18" charset="0"/>
              </a:rPr>
              <a:t> </a:t>
            </a:r>
            <a:r>
              <a:rPr lang="en-US" sz="2000" dirty="0" err="1" smtClean="0">
                <a:latin typeface="Garamond" panose="02020404030301010803" pitchFamily="18" charset="0"/>
              </a:rPr>
              <a:t>Encyclopädie</a:t>
            </a:r>
            <a:r>
              <a:rPr lang="en-US" sz="2000" dirty="0" smtClean="0">
                <a:latin typeface="Garamond" panose="02020404030301010803" pitchFamily="18" charset="0"/>
              </a:rPr>
              <a:t> der </a:t>
            </a:r>
            <a:r>
              <a:rPr lang="en-US" sz="2000" dirty="0" err="1" smtClean="0">
                <a:latin typeface="Garamond" panose="02020404030301010803" pitchFamily="18" charset="0"/>
              </a:rPr>
              <a:t>Wissenschaften</a:t>
            </a:r>
            <a:r>
              <a:rPr lang="en-US" sz="2000" dirty="0" smtClean="0">
                <a:latin typeface="Garamond" panose="02020404030301010803" pitchFamily="18" charset="0"/>
              </a:rPr>
              <a:t> und </a:t>
            </a:r>
            <a:r>
              <a:rPr lang="en-US" sz="2000" dirty="0" err="1" smtClean="0">
                <a:latin typeface="Garamond" panose="02020404030301010803" pitchFamily="18" charset="0"/>
              </a:rPr>
              <a:t>Künste</a:t>
            </a:r>
            <a:r>
              <a:rPr lang="en-US" sz="2000" dirty="0" smtClean="0">
                <a:latin typeface="Garamond" panose="02020404030301010803" pitchFamily="18" charset="0"/>
              </a:rPr>
              <a:t>. </a:t>
            </a:r>
            <a:r>
              <a:rPr lang="ru-RU" sz="2000" dirty="0" smtClean="0">
                <a:latin typeface="Garamond" panose="02020404030301010803" pitchFamily="18" charset="0"/>
              </a:rPr>
              <a:t>Т. 17. 1828.</a:t>
            </a:r>
          </a:p>
          <a:p>
            <a:r>
              <a:rPr lang="en-US" sz="2000" dirty="0" smtClean="0">
                <a:latin typeface="Garamond" panose="02020404030301010803" pitchFamily="18" charset="0"/>
              </a:rPr>
              <a:t>V. Rose. De </a:t>
            </a:r>
            <a:r>
              <a:rPr lang="en-US" sz="2000" dirty="0" err="1" smtClean="0">
                <a:latin typeface="Garamond" panose="02020404030301010803" pitchFamily="18" charset="0"/>
              </a:rPr>
              <a:t>Aristotelis</a:t>
            </a:r>
            <a:r>
              <a:rPr lang="en-US" sz="2000" dirty="0" smtClean="0">
                <a:latin typeface="Garamond" panose="02020404030301010803" pitchFamily="18" charset="0"/>
              </a:rPr>
              <a:t> </a:t>
            </a:r>
            <a:r>
              <a:rPr lang="en-US" sz="2000" dirty="0" err="1" smtClean="0">
                <a:latin typeface="Garamond" panose="02020404030301010803" pitchFamily="18" charset="0"/>
              </a:rPr>
              <a:t>librorum</a:t>
            </a:r>
            <a:r>
              <a:rPr lang="en-US" sz="2000" dirty="0" smtClean="0">
                <a:latin typeface="Garamond" panose="02020404030301010803" pitchFamily="18" charset="0"/>
              </a:rPr>
              <a:t> </a:t>
            </a:r>
            <a:r>
              <a:rPr lang="en-US" sz="2000" dirty="0" err="1" smtClean="0">
                <a:latin typeface="Garamond" panose="02020404030301010803" pitchFamily="18" charset="0"/>
              </a:rPr>
              <a:t>ordine</a:t>
            </a:r>
            <a:r>
              <a:rPr lang="en-US" sz="2000" dirty="0" smtClean="0">
                <a:latin typeface="Garamond" panose="02020404030301010803" pitchFamily="18" charset="0"/>
              </a:rPr>
              <a:t> et </a:t>
            </a:r>
            <a:r>
              <a:rPr lang="en-US" sz="2000" dirty="0" err="1" smtClean="0">
                <a:latin typeface="Garamond" panose="02020404030301010803" pitchFamily="18" charset="0"/>
              </a:rPr>
              <a:t>auctoritate</a:t>
            </a:r>
            <a:r>
              <a:rPr lang="en-US" sz="2000" dirty="0" smtClean="0">
                <a:latin typeface="Garamond" panose="02020404030301010803" pitchFamily="18" charset="0"/>
              </a:rPr>
              <a:t> </a:t>
            </a:r>
            <a:r>
              <a:rPr lang="en-US" sz="2000" dirty="0" err="1" smtClean="0">
                <a:latin typeface="Garamond" panose="02020404030301010803" pitchFamily="18" charset="0"/>
              </a:rPr>
              <a:t>commentatio</a:t>
            </a:r>
            <a:r>
              <a:rPr lang="en-US" sz="2000" dirty="0" smtClean="0">
                <a:latin typeface="Garamond" panose="02020404030301010803" pitchFamily="18" charset="0"/>
              </a:rPr>
              <a:t>. Berlin.1854.</a:t>
            </a:r>
          </a:p>
          <a:p>
            <a:r>
              <a:rPr lang="en-US" sz="2000" dirty="0" smtClean="0">
                <a:latin typeface="Garamond" panose="02020404030301010803" pitchFamily="18" charset="0"/>
              </a:rPr>
              <a:t>U. Rosenbaum. </a:t>
            </a:r>
            <a:r>
              <a:rPr lang="en-US" sz="2000" dirty="0" err="1" smtClean="0">
                <a:latin typeface="Garamond" panose="02020404030301010803" pitchFamily="18" charset="0"/>
              </a:rPr>
              <a:t>Additamenta</a:t>
            </a:r>
            <a:r>
              <a:rPr lang="en-US" sz="2000" dirty="0" smtClean="0">
                <a:latin typeface="Garamond" panose="02020404030301010803" pitchFamily="18" charset="0"/>
              </a:rPr>
              <a:t> ad </a:t>
            </a:r>
            <a:r>
              <a:rPr lang="en-US" sz="2000" dirty="0" err="1" smtClean="0">
                <a:latin typeface="Garamond" panose="02020404030301010803" pitchFamily="18" charset="0"/>
              </a:rPr>
              <a:t>lud</a:t>
            </a:r>
            <a:r>
              <a:rPr lang="en-US" sz="2000" dirty="0" smtClean="0">
                <a:latin typeface="Garamond" panose="02020404030301010803" pitchFamily="18" charset="0"/>
              </a:rPr>
              <a:t> </a:t>
            </a:r>
            <a:r>
              <a:rPr lang="en-US" sz="2000" dirty="0" err="1" smtClean="0">
                <a:latin typeface="Garamond" panose="02020404030301010803" pitchFamily="18" charset="0"/>
              </a:rPr>
              <a:t>Choulanti</a:t>
            </a:r>
            <a:r>
              <a:rPr lang="en-US" sz="2000" dirty="0" smtClean="0">
                <a:latin typeface="Garamond" panose="02020404030301010803" pitchFamily="18" charset="0"/>
              </a:rPr>
              <a:t> </a:t>
            </a:r>
            <a:r>
              <a:rPr lang="en-US" sz="2000" dirty="0" err="1" smtClean="0">
                <a:latin typeface="Garamond" panose="02020404030301010803" pitchFamily="18" charset="0"/>
              </a:rPr>
              <a:t>bibliothecam</a:t>
            </a:r>
            <a:r>
              <a:rPr lang="en-US" sz="2000" dirty="0" smtClean="0">
                <a:latin typeface="Garamond" panose="02020404030301010803" pitchFamily="18" charset="0"/>
              </a:rPr>
              <a:t> medico-</a:t>
            </a:r>
            <a:r>
              <a:rPr lang="en-US" sz="2000" dirty="0" err="1" smtClean="0">
                <a:latin typeface="Garamond" panose="02020404030301010803" pitchFamily="18" charset="0"/>
              </a:rPr>
              <a:t>historicam</a:t>
            </a:r>
            <a:r>
              <a:rPr lang="en-US" sz="2000" dirty="0" smtClean="0">
                <a:latin typeface="Garamond" panose="02020404030301010803" pitchFamily="18" charset="0"/>
              </a:rPr>
              <a:t>. Halle. 1842.</a:t>
            </a:r>
          </a:p>
          <a:p>
            <a:r>
              <a:rPr lang="en-US" sz="2000" dirty="0" smtClean="0">
                <a:latin typeface="Garamond" panose="02020404030301010803" pitchFamily="18" charset="0"/>
              </a:rPr>
              <a:t>J. P. Rossignol. Les </a:t>
            </a:r>
            <a:r>
              <a:rPr lang="en-US" sz="2000" dirty="0" err="1" smtClean="0">
                <a:latin typeface="Garamond" panose="02020404030301010803" pitchFamily="18" charset="0"/>
              </a:rPr>
              <a:t>métaux</a:t>
            </a:r>
            <a:r>
              <a:rPr lang="en-US" sz="2000" dirty="0" smtClean="0">
                <a:latin typeface="Garamond" panose="02020404030301010803" pitchFamily="18" charset="0"/>
              </a:rPr>
              <a:t> </a:t>
            </a:r>
            <a:r>
              <a:rPr lang="en-US" sz="2000" dirty="0" err="1" smtClean="0">
                <a:latin typeface="Garamond" panose="02020404030301010803" pitchFamily="18" charset="0"/>
              </a:rPr>
              <a:t>dans</a:t>
            </a:r>
            <a:r>
              <a:rPr lang="en-US" sz="2000" dirty="0" smtClean="0">
                <a:latin typeface="Garamond" panose="02020404030301010803" pitchFamily="18" charset="0"/>
              </a:rPr>
              <a:t> </a:t>
            </a:r>
            <a:r>
              <a:rPr lang="en-US" sz="2000" dirty="0" err="1" smtClean="0">
                <a:latin typeface="Garamond" panose="02020404030301010803" pitchFamily="18" charset="0"/>
              </a:rPr>
              <a:t>l'antiquité</a:t>
            </a:r>
            <a:r>
              <a:rPr lang="en-US" sz="2000" dirty="0" smtClean="0">
                <a:latin typeface="Garamond" panose="02020404030301010803" pitchFamily="18" charset="0"/>
              </a:rPr>
              <a:t> : </a:t>
            </a:r>
            <a:r>
              <a:rPr lang="en-US" sz="2000" dirty="0" err="1" smtClean="0">
                <a:latin typeface="Garamond" panose="02020404030301010803" pitchFamily="18" charset="0"/>
              </a:rPr>
              <a:t>origines</a:t>
            </a:r>
            <a:r>
              <a:rPr lang="en-US" sz="2000" dirty="0" smtClean="0">
                <a:latin typeface="Garamond" panose="02020404030301010803" pitchFamily="18" charset="0"/>
              </a:rPr>
              <a:t> </a:t>
            </a:r>
            <a:r>
              <a:rPr lang="en-US" sz="2000" dirty="0" err="1" smtClean="0">
                <a:latin typeface="Garamond" panose="02020404030301010803" pitchFamily="18" charset="0"/>
              </a:rPr>
              <a:t>religieuses</a:t>
            </a:r>
            <a:r>
              <a:rPr lang="en-US" sz="2000" dirty="0" smtClean="0">
                <a:latin typeface="Garamond" panose="02020404030301010803" pitchFamily="18" charset="0"/>
              </a:rPr>
              <a:t> de la </a:t>
            </a:r>
            <a:r>
              <a:rPr lang="en-US" sz="2000" dirty="0" err="1" smtClean="0">
                <a:latin typeface="Garamond" panose="02020404030301010803" pitchFamily="18" charset="0"/>
              </a:rPr>
              <a:t>métallurgie</a:t>
            </a:r>
            <a:r>
              <a:rPr lang="en-US" sz="2000" dirty="0" smtClean="0">
                <a:latin typeface="Garamond" panose="02020404030301010803" pitchFamily="18" charset="0"/>
              </a:rPr>
              <a:t>, </a:t>
            </a:r>
            <a:r>
              <a:rPr lang="en-US" sz="2000" dirty="0" err="1" smtClean="0">
                <a:latin typeface="Garamond" panose="02020404030301010803" pitchFamily="18" charset="0"/>
              </a:rPr>
              <a:t>ou</a:t>
            </a:r>
            <a:r>
              <a:rPr lang="en-US" sz="2000" dirty="0" smtClean="0">
                <a:latin typeface="Garamond" panose="02020404030301010803" pitchFamily="18" charset="0"/>
              </a:rPr>
              <a:t> les </a:t>
            </a:r>
            <a:r>
              <a:rPr lang="en-US" sz="2000" dirty="0" err="1" smtClean="0">
                <a:latin typeface="Garamond" panose="02020404030301010803" pitchFamily="18" charset="0"/>
              </a:rPr>
              <a:t>Dieux</a:t>
            </a:r>
            <a:r>
              <a:rPr lang="en-US" sz="2000" dirty="0" smtClean="0">
                <a:latin typeface="Garamond" panose="02020404030301010803" pitchFamily="18" charset="0"/>
              </a:rPr>
              <a:t> de la Samothrace </a:t>
            </a:r>
            <a:r>
              <a:rPr lang="en-US" sz="2000" dirty="0" err="1" smtClean="0">
                <a:latin typeface="Garamond" panose="02020404030301010803" pitchFamily="18" charset="0"/>
              </a:rPr>
              <a:t>représen</a:t>
            </a:r>
            <a:r>
              <a:rPr lang="en-US" sz="2000" dirty="0" smtClean="0">
                <a:latin typeface="Garamond" panose="02020404030301010803" pitchFamily="18" charset="0"/>
              </a:rPr>
              <a:t>. Paris. 1863.</a:t>
            </a:r>
          </a:p>
          <a:p>
            <a:r>
              <a:rPr lang="en-US" sz="2000" dirty="0" smtClean="0">
                <a:latin typeface="Garamond" panose="02020404030301010803" pitchFamily="18" charset="0"/>
              </a:rPr>
              <a:t>E.M. </a:t>
            </a:r>
            <a:r>
              <a:rPr lang="en-US" sz="2000" dirty="0" err="1" smtClean="0">
                <a:latin typeface="Garamond" panose="02020404030301010803" pitchFamily="18" charset="0"/>
              </a:rPr>
              <a:t>Röth</a:t>
            </a:r>
            <a:r>
              <a:rPr lang="en-US" sz="2000" dirty="0" smtClean="0">
                <a:latin typeface="Garamond" panose="02020404030301010803" pitchFamily="18" charset="0"/>
              </a:rPr>
              <a:t>. Geschichte </a:t>
            </a:r>
            <a:r>
              <a:rPr lang="en-US" sz="2000" dirty="0" err="1" smtClean="0">
                <a:latin typeface="Garamond" panose="02020404030301010803" pitchFamily="18" charset="0"/>
              </a:rPr>
              <a:t>unserer</a:t>
            </a:r>
            <a:r>
              <a:rPr lang="en-US" sz="2000" dirty="0" smtClean="0">
                <a:latin typeface="Garamond" panose="02020404030301010803" pitchFamily="18" charset="0"/>
              </a:rPr>
              <a:t> </a:t>
            </a:r>
            <a:r>
              <a:rPr lang="en-US" sz="2000" dirty="0" err="1" smtClean="0">
                <a:latin typeface="Garamond" panose="02020404030301010803" pitchFamily="18" charset="0"/>
              </a:rPr>
              <a:t>abendländischen</a:t>
            </a:r>
            <a:r>
              <a:rPr lang="en-US" sz="2000" dirty="0" smtClean="0">
                <a:latin typeface="Garamond" panose="02020404030301010803" pitchFamily="18" charset="0"/>
              </a:rPr>
              <a:t> </a:t>
            </a:r>
            <a:r>
              <a:rPr lang="en-US" sz="2000" dirty="0" err="1" smtClean="0">
                <a:latin typeface="Garamond" panose="02020404030301010803" pitchFamily="18" charset="0"/>
              </a:rPr>
              <a:t>Philosophie</a:t>
            </a:r>
            <a:r>
              <a:rPr lang="en-US" sz="2000" dirty="0" smtClean="0">
                <a:latin typeface="Garamond" panose="02020404030301010803" pitchFamily="18" charset="0"/>
              </a:rPr>
              <a:t>. Mannheim.1846-1858.</a:t>
            </a:r>
          </a:p>
          <a:p>
            <a:r>
              <a:rPr lang="en-US" sz="2000" dirty="0" smtClean="0">
                <a:latin typeface="Garamond" panose="02020404030301010803" pitchFamily="18" charset="0"/>
              </a:rPr>
              <a:t>J.K. </a:t>
            </a:r>
            <a:r>
              <a:rPr lang="en-US" sz="2000" dirty="0" err="1" smtClean="0">
                <a:latin typeface="Garamond" panose="02020404030301010803" pitchFamily="18" charset="0"/>
              </a:rPr>
              <a:t>Schaubach</a:t>
            </a:r>
            <a:r>
              <a:rPr lang="en-US" sz="2000" dirty="0" smtClean="0">
                <a:latin typeface="Garamond" panose="02020404030301010803" pitchFamily="18" charset="0"/>
              </a:rPr>
              <a:t>. Geschichte der </a:t>
            </a:r>
            <a:r>
              <a:rPr lang="en-US" sz="2000" dirty="0" err="1" smtClean="0">
                <a:latin typeface="Garamond" panose="02020404030301010803" pitchFamily="18" charset="0"/>
              </a:rPr>
              <a:t>griechischen</a:t>
            </a:r>
            <a:r>
              <a:rPr lang="en-US" sz="2000" dirty="0" smtClean="0">
                <a:latin typeface="Garamond" panose="02020404030301010803" pitchFamily="18" charset="0"/>
              </a:rPr>
              <a:t> </a:t>
            </a:r>
            <a:r>
              <a:rPr lang="en-US" sz="2000" dirty="0" err="1" smtClean="0">
                <a:latin typeface="Garamond" panose="02020404030301010803" pitchFamily="18" charset="0"/>
              </a:rPr>
              <a:t>Astronomie</a:t>
            </a:r>
            <a:r>
              <a:rPr lang="en-US" sz="2000" dirty="0" smtClean="0">
                <a:latin typeface="Garamond" panose="02020404030301010803" pitchFamily="18" charset="0"/>
              </a:rPr>
              <a:t> </a:t>
            </a:r>
            <a:r>
              <a:rPr lang="en-US" sz="2000" dirty="0" err="1" smtClean="0">
                <a:latin typeface="Garamond" panose="02020404030301010803" pitchFamily="18" charset="0"/>
              </a:rPr>
              <a:t>bis</a:t>
            </a:r>
            <a:r>
              <a:rPr lang="en-US" sz="2000" dirty="0" smtClean="0">
                <a:latin typeface="Garamond" panose="02020404030301010803" pitchFamily="18" charset="0"/>
              </a:rPr>
              <a:t> auf Eratosthenes. </a:t>
            </a:r>
            <a:r>
              <a:rPr lang="en-US" sz="2000" dirty="0" err="1" smtClean="0">
                <a:latin typeface="Garamond" panose="02020404030301010803" pitchFamily="18" charset="0"/>
              </a:rPr>
              <a:t>Göttingen</a:t>
            </a:r>
            <a:r>
              <a:rPr lang="en-US" sz="2000" dirty="0" smtClean="0">
                <a:latin typeface="Garamond" panose="02020404030301010803" pitchFamily="18" charset="0"/>
              </a:rPr>
              <a:t>, 1802.</a:t>
            </a:r>
          </a:p>
          <a:p>
            <a:r>
              <a:rPr lang="en-US" sz="2000" dirty="0" smtClean="0">
                <a:latin typeface="Garamond" panose="02020404030301010803" pitchFamily="18" charset="0"/>
              </a:rPr>
              <a:t>M.J. Schleiden. </a:t>
            </a:r>
            <a:r>
              <a:rPr lang="en-US" sz="2000" dirty="0" err="1" smtClean="0">
                <a:latin typeface="Garamond" panose="02020404030301010803" pitchFamily="18" charset="0"/>
              </a:rPr>
              <a:t>Grundzüge</a:t>
            </a:r>
            <a:r>
              <a:rPr lang="en-US" sz="2000" dirty="0" smtClean="0">
                <a:latin typeface="Garamond" panose="02020404030301010803" pitchFamily="18" charset="0"/>
              </a:rPr>
              <a:t> der </a:t>
            </a:r>
            <a:r>
              <a:rPr lang="en-US" sz="2000" dirty="0" err="1" smtClean="0">
                <a:latin typeface="Garamond" panose="02020404030301010803" pitchFamily="18" charset="0"/>
              </a:rPr>
              <a:t>wissenschaftlichen</a:t>
            </a:r>
            <a:r>
              <a:rPr lang="en-US" sz="2000" dirty="0" smtClean="0">
                <a:latin typeface="Garamond" panose="02020404030301010803" pitchFamily="18" charset="0"/>
              </a:rPr>
              <a:t> </a:t>
            </a:r>
            <a:r>
              <a:rPr lang="en-US" sz="2000" dirty="0" err="1" smtClean="0">
                <a:latin typeface="Garamond" panose="02020404030301010803" pitchFamily="18" charset="0"/>
              </a:rPr>
              <a:t>Botanik</a:t>
            </a:r>
            <a:r>
              <a:rPr lang="en-US" sz="2000" dirty="0" smtClean="0">
                <a:latin typeface="Garamond" panose="02020404030301010803" pitchFamily="18" charset="0"/>
              </a:rPr>
              <a:t>. Leipzig. 1842-1843.</a:t>
            </a:r>
          </a:p>
          <a:p>
            <a:r>
              <a:rPr lang="en-US" sz="2000" dirty="0" smtClean="0">
                <a:latin typeface="Garamond" panose="02020404030301010803" pitchFamily="18" charset="0"/>
              </a:rPr>
              <a:t>K.C.G. Schmidt. </a:t>
            </a:r>
            <a:r>
              <a:rPr lang="en-US" sz="2000" dirty="0" err="1" smtClean="0">
                <a:latin typeface="Garamond" panose="02020404030301010803" pitchFamily="18" charset="0"/>
              </a:rPr>
              <a:t>Über</a:t>
            </a:r>
            <a:r>
              <a:rPr lang="en-US" sz="2000" dirty="0" smtClean="0">
                <a:latin typeface="Garamond" panose="02020404030301010803" pitchFamily="18" charset="0"/>
              </a:rPr>
              <a:t> den </a:t>
            </a:r>
            <a:r>
              <a:rPr lang="en-US" sz="2000" dirty="0" err="1" smtClean="0">
                <a:latin typeface="Garamond" panose="02020404030301010803" pitchFamily="18" charset="0"/>
              </a:rPr>
              <a:t>alten</a:t>
            </a:r>
            <a:r>
              <a:rPr lang="en-US" sz="2000" dirty="0" smtClean="0">
                <a:latin typeface="Garamond" panose="02020404030301010803" pitchFamily="18" charset="0"/>
              </a:rPr>
              <a:t> </a:t>
            </a:r>
            <a:r>
              <a:rPr lang="en-US" sz="2000" dirty="0" err="1" smtClean="0">
                <a:latin typeface="Garamond" panose="02020404030301010803" pitchFamily="18" charset="0"/>
              </a:rPr>
              <a:t>Mathematiker</a:t>
            </a:r>
            <a:r>
              <a:rPr lang="en-US" sz="2000" dirty="0" smtClean="0">
                <a:latin typeface="Garamond" panose="02020404030301010803" pitchFamily="18" charset="0"/>
              </a:rPr>
              <a:t> </a:t>
            </a:r>
            <a:r>
              <a:rPr lang="en-US" sz="2000" dirty="0" err="1" smtClean="0">
                <a:latin typeface="Garamond" panose="02020404030301010803" pitchFamily="18" charset="0"/>
              </a:rPr>
              <a:t>Kleomedes</a:t>
            </a:r>
            <a:r>
              <a:rPr lang="en-US" sz="2000" dirty="0" smtClean="0">
                <a:latin typeface="Garamond" panose="02020404030301010803" pitchFamily="18" charset="0"/>
              </a:rPr>
              <a:t>. </a:t>
            </a:r>
            <a:r>
              <a:rPr lang="en-US" sz="2000" dirty="0" err="1" smtClean="0">
                <a:latin typeface="Garamond" panose="02020404030301010803" pitchFamily="18" charset="0"/>
              </a:rPr>
              <a:t>Naumburg</a:t>
            </a:r>
            <a:r>
              <a:rPr lang="en-US" sz="2000" dirty="0" smtClean="0">
                <a:latin typeface="Garamond" panose="02020404030301010803" pitchFamily="18" charset="0"/>
              </a:rPr>
              <a:t>, 1828.</a:t>
            </a:r>
          </a:p>
          <a:p>
            <a:r>
              <a:rPr lang="en-US" sz="2000" dirty="0" smtClean="0">
                <a:latin typeface="Garamond" panose="02020404030301010803" pitchFamily="18" charset="0"/>
              </a:rPr>
              <a:t>H.R. Schoolcraft. Information, respecting the History, Conditions and Prospects of the Indian Tribes of the United States. 1859 (1851?).</a:t>
            </a:r>
          </a:p>
          <a:p>
            <a:r>
              <a:rPr lang="en-US" sz="2000" dirty="0" smtClean="0">
                <a:latin typeface="Garamond" panose="02020404030301010803" pitchFamily="18" charset="0"/>
              </a:rPr>
              <a:t>H. Schreiber. Geschichte und </a:t>
            </a:r>
            <a:r>
              <a:rPr lang="en-US" sz="2000" dirty="0" err="1" smtClean="0">
                <a:latin typeface="Garamond" panose="02020404030301010803" pitchFamily="18" charset="0"/>
              </a:rPr>
              <a:t>Beschreibung</a:t>
            </a:r>
            <a:r>
              <a:rPr lang="en-US" sz="2000" dirty="0" smtClean="0">
                <a:latin typeface="Garamond" panose="02020404030301010803" pitchFamily="18" charset="0"/>
              </a:rPr>
              <a:t> des </a:t>
            </a:r>
            <a:r>
              <a:rPr lang="en-US" sz="2000" dirty="0" err="1" smtClean="0">
                <a:latin typeface="Garamond" panose="02020404030301010803" pitchFamily="18" charset="0"/>
              </a:rPr>
              <a:t>Münsters</a:t>
            </a:r>
            <a:r>
              <a:rPr lang="en-US" sz="2000" dirty="0" smtClean="0">
                <a:latin typeface="Garamond" panose="02020404030301010803" pitchFamily="18" charset="0"/>
              </a:rPr>
              <a:t> </a:t>
            </a:r>
            <a:r>
              <a:rPr lang="en-US" sz="2000" dirty="0" err="1" smtClean="0">
                <a:latin typeface="Garamond" panose="02020404030301010803" pitchFamily="18" charset="0"/>
              </a:rPr>
              <a:t>zu</a:t>
            </a:r>
            <a:r>
              <a:rPr lang="en-US" sz="2000" dirty="0" smtClean="0">
                <a:latin typeface="Garamond" panose="02020404030301010803" pitchFamily="18" charset="0"/>
              </a:rPr>
              <a:t> Freiburg </a:t>
            </a:r>
            <a:r>
              <a:rPr lang="en-US" sz="2000" dirty="0" err="1" smtClean="0">
                <a:latin typeface="Garamond" panose="02020404030301010803" pitchFamily="18" charset="0"/>
              </a:rPr>
              <a:t>im</a:t>
            </a:r>
            <a:r>
              <a:rPr lang="en-US" sz="2000" dirty="0" smtClean="0">
                <a:latin typeface="Garamond" panose="02020404030301010803" pitchFamily="18" charset="0"/>
              </a:rPr>
              <a:t> </a:t>
            </a:r>
            <a:r>
              <a:rPr lang="en-US" sz="2000" dirty="0" err="1" smtClean="0">
                <a:latin typeface="Garamond" panose="02020404030301010803" pitchFamily="18" charset="0"/>
              </a:rPr>
              <a:t>Breisgau</a:t>
            </a:r>
            <a:r>
              <a:rPr lang="en-US" sz="2000" dirty="0" smtClean="0">
                <a:latin typeface="Garamond" panose="02020404030301010803" pitchFamily="18" charset="0"/>
              </a:rPr>
              <a:t>. Freiburg </a:t>
            </a:r>
            <a:r>
              <a:rPr lang="en-US" sz="2000" dirty="0" err="1" smtClean="0">
                <a:latin typeface="Garamond" panose="02020404030301010803" pitchFamily="18" charset="0"/>
              </a:rPr>
              <a:t>im</a:t>
            </a:r>
            <a:r>
              <a:rPr lang="en-US" sz="2000" dirty="0" smtClean="0">
                <a:latin typeface="Garamond" panose="02020404030301010803" pitchFamily="18" charset="0"/>
              </a:rPr>
              <a:t> </a:t>
            </a:r>
            <a:r>
              <a:rPr lang="en-US" sz="2000" dirty="0" err="1" smtClean="0">
                <a:latin typeface="Garamond" panose="02020404030301010803" pitchFamily="18" charset="0"/>
              </a:rPr>
              <a:t>Breisgau</a:t>
            </a:r>
            <a:r>
              <a:rPr lang="en-US" sz="2000" dirty="0" smtClean="0">
                <a:latin typeface="Garamond" panose="02020404030301010803" pitchFamily="18" charset="0"/>
              </a:rPr>
              <a:t>. 1820.</a:t>
            </a:r>
          </a:p>
          <a:p>
            <a:r>
              <a:rPr lang="en-US" sz="2000" dirty="0" smtClean="0">
                <a:latin typeface="Garamond" panose="02020404030301010803" pitchFamily="18" charset="0"/>
              </a:rPr>
              <a:t>F.L.W. Schwartz. Der </a:t>
            </a:r>
            <a:r>
              <a:rPr lang="en-US" sz="2000" dirty="0" err="1" smtClean="0">
                <a:latin typeface="Garamond" panose="02020404030301010803" pitchFamily="18" charset="0"/>
              </a:rPr>
              <a:t>Ursprung</a:t>
            </a:r>
            <a:r>
              <a:rPr lang="en-US" sz="2000" dirty="0" smtClean="0">
                <a:latin typeface="Garamond" panose="02020404030301010803" pitchFamily="18" charset="0"/>
              </a:rPr>
              <a:t> der </a:t>
            </a:r>
            <a:r>
              <a:rPr lang="en-US" sz="2000" dirty="0" err="1" smtClean="0">
                <a:latin typeface="Garamond" panose="02020404030301010803" pitchFamily="18" charset="0"/>
              </a:rPr>
              <a:t>Mythologie</a:t>
            </a:r>
            <a:r>
              <a:rPr lang="en-US" sz="2000" dirty="0" smtClean="0">
                <a:latin typeface="Garamond" panose="02020404030301010803" pitchFamily="18" charset="0"/>
              </a:rPr>
              <a:t>. Berlin. 1860.</a:t>
            </a:r>
          </a:p>
          <a:p>
            <a:r>
              <a:rPr lang="en-US" sz="2000" dirty="0" smtClean="0">
                <a:latin typeface="Garamond" panose="02020404030301010803" pitchFamily="18" charset="0"/>
              </a:rPr>
              <a:t>F.L.W. Schwartz. </a:t>
            </a:r>
            <a:r>
              <a:rPr lang="en-US" sz="2000" dirty="0" err="1" smtClean="0">
                <a:latin typeface="Garamond" panose="02020404030301010803" pitchFamily="18" charset="0"/>
              </a:rPr>
              <a:t>Sonne</a:t>
            </a:r>
            <a:r>
              <a:rPr lang="en-US" sz="2000" dirty="0" smtClean="0">
                <a:latin typeface="Garamond" panose="02020404030301010803" pitchFamily="18" charset="0"/>
              </a:rPr>
              <a:t>, </a:t>
            </a:r>
            <a:r>
              <a:rPr lang="en-US" sz="2000" dirty="0" err="1" smtClean="0">
                <a:latin typeface="Garamond" panose="02020404030301010803" pitchFamily="18" charset="0"/>
              </a:rPr>
              <a:t>Mond</a:t>
            </a:r>
            <a:r>
              <a:rPr lang="en-US" sz="2000" dirty="0" smtClean="0">
                <a:latin typeface="Garamond" panose="02020404030301010803" pitchFamily="18" charset="0"/>
              </a:rPr>
              <a:t> und Sterne: </a:t>
            </a:r>
            <a:r>
              <a:rPr lang="en-US" sz="2000" dirty="0" err="1" smtClean="0">
                <a:latin typeface="Garamond" panose="02020404030301010803" pitchFamily="18" charset="0"/>
              </a:rPr>
              <a:t>Ein</a:t>
            </a:r>
            <a:r>
              <a:rPr lang="en-US" sz="2000" dirty="0" smtClean="0">
                <a:latin typeface="Garamond" panose="02020404030301010803" pitchFamily="18" charset="0"/>
              </a:rPr>
              <a:t> </a:t>
            </a:r>
            <a:r>
              <a:rPr lang="en-US" sz="2000" dirty="0" err="1" smtClean="0">
                <a:latin typeface="Garamond" panose="02020404030301010803" pitchFamily="18" charset="0"/>
              </a:rPr>
              <a:t>Beitrag</a:t>
            </a:r>
            <a:r>
              <a:rPr lang="en-US" sz="2000" dirty="0" smtClean="0">
                <a:latin typeface="Garamond" panose="02020404030301010803" pitchFamily="18" charset="0"/>
              </a:rPr>
              <a:t> </a:t>
            </a:r>
            <a:r>
              <a:rPr lang="en-US" sz="2000" dirty="0" err="1" smtClean="0">
                <a:latin typeface="Garamond" panose="02020404030301010803" pitchFamily="18" charset="0"/>
              </a:rPr>
              <a:t>zur</a:t>
            </a:r>
            <a:r>
              <a:rPr lang="en-US" sz="2000" dirty="0" smtClean="0">
                <a:latin typeface="Garamond" panose="02020404030301010803" pitchFamily="18" charset="0"/>
              </a:rPr>
              <a:t> </a:t>
            </a:r>
            <a:r>
              <a:rPr lang="en-US" sz="2000" dirty="0" err="1" smtClean="0">
                <a:latin typeface="Garamond" panose="02020404030301010803" pitchFamily="18" charset="0"/>
              </a:rPr>
              <a:t>Mythologie</a:t>
            </a:r>
            <a:r>
              <a:rPr lang="en-US" sz="2000" dirty="0" smtClean="0">
                <a:latin typeface="Garamond" panose="02020404030301010803" pitchFamily="18" charset="0"/>
              </a:rPr>
              <a:t> und </a:t>
            </a:r>
            <a:r>
              <a:rPr lang="en-US" sz="2000" dirty="0" err="1" smtClean="0">
                <a:latin typeface="Garamond" panose="02020404030301010803" pitchFamily="18" charset="0"/>
              </a:rPr>
              <a:t>Kulturgeschichte</a:t>
            </a:r>
            <a:r>
              <a:rPr lang="en-US" sz="2000" dirty="0" smtClean="0">
                <a:latin typeface="Garamond" panose="02020404030301010803" pitchFamily="18" charset="0"/>
              </a:rPr>
              <a:t> der </a:t>
            </a:r>
            <a:r>
              <a:rPr lang="en-US" sz="2000" dirty="0" err="1" smtClean="0">
                <a:latin typeface="Garamond" panose="02020404030301010803" pitchFamily="18" charset="0"/>
              </a:rPr>
              <a:t>Urzeit</a:t>
            </a:r>
            <a:r>
              <a:rPr lang="en-US" sz="2000" dirty="0" smtClean="0">
                <a:latin typeface="Garamond" panose="02020404030301010803" pitchFamily="18" charset="0"/>
              </a:rPr>
              <a:t>. Hertz, 1864.</a:t>
            </a:r>
          </a:p>
          <a:p>
            <a:r>
              <a:rPr lang="en-US" sz="2000" dirty="0" smtClean="0">
                <a:latin typeface="Garamond" panose="02020404030301010803" pitchFamily="18" charset="0"/>
              </a:rPr>
              <a:t>Ann. Seneca. </a:t>
            </a:r>
            <a:r>
              <a:rPr lang="en-US" sz="2000" dirty="0" err="1" smtClean="0">
                <a:latin typeface="Garamond" panose="02020404030301010803" pitchFamily="18" charset="0"/>
              </a:rPr>
              <a:t>Naturales</a:t>
            </a:r>
            <a:r>
              <a:rPr lang="en-US" sz="2000" dirty="0" smtClean="0">
                <a:latin typeface="Garamond" panose="02020404030301010803" pitchFamily="18" charset="0"/>
              </a:rPr>
              <a:t> </a:t>
            </a:r>
            <a:r>
              <a:rPr lang="en-US" sz="2000" dirty="0" err="1" smtClean="0">
                <a:latin typeface="Garamond" panose="02020404030301010803" pitchFamily="18" charset="0"/>
              </a:rPr>
              <a:t>Quaestiones</a:t>
            </a:r>
            <a:r>
              <a:rPr lang="en-US" sz="2000" dirty="0" smtClean="0">
                <a:latin typeface="Garamond" panose="02020404030301010803" pitchFamily="18" charset="0"/>
              </a:rPr>
              <a:t>.</a:t>
            </a:r>
          </a:p>
          <a:p>
            <a:r>
              <a:rPr lang="en-US" sz="2000" dirty="0" smtClean="0">
                <a:latin typeface="Garamond" panose="02020404030301010803" pitchFamily="18" charset="0"/>
              </a:rPr>
              <a:t>Ann. Seneca. Medea // </a:t>
            </a:r>
            <a:r>
              <a:rPr lang="en-US" sz="2000" dirty="0" err="1" smtClean="0">
                <a:latin typeface="Garamond" panose="02020404030301010803" pitchFamily="18" charset="0"/>
              </a:rPr>
              <a:t>Nisard</a:t>
            </a:r>
            <a:r>
              <a:rPr lang="en-US" sz="2000" dirty="0" smtClean="0">
                <a:latin typeface="Garamond" panose="02020404030301010803" pitchFamily="18" charset="0"/>
              </a:rPr>
              <a:t>. </a:t>
            </a:r>
            <a:r>
              <a:rPr lang="en-US" sz="2000" dirty="0" err="1" smtClean="0">
                <a:latin typeface="Garamond" panose="02020404030301010803" pitchFamily="18" charset="0"/>
              </a:rPr>
              <a:t>Lucrêce</a:t>
            </a:r>
            <a:r>
              <a:rPr lang="en-US" sz="2000" dirty="0" smtClean="0">
                <a:latin typeface="Garamond" panose="02020404030301010803" pitchFamily="18" charset="0"/>
              </a:rPr>
              <a:t>, </a:t>
            </a:r>
            <a:r>
              <a:rPr lang="en-US" sz="2000" dirty="0" err="1" smtClean="0">
                <a:latin typeface="Garamond" panose="02020404030301010803" pitchFamily="18" charset="0"/>
              </a:rPr>
              <a:t>Virgile</a:t>
            </a:r>
            <a:r>
              <a:rPr lang="en-US" sz="2000" dirty="0" smtClean="0">
                <a:latin typeface="Garamond" panose="02020404030301010803" pitchFamily="18" charset="0"/>
              </a:rPr>
              <a:t>, </a:t>
            </a:r>
            <a:r>
              <a:rPr lang="en-US" sz="2000" dirty="0" err="1" smtClean="0">
                <a:latin typeface="Garamond" panose="02020404030301010803" pitchFamily="18" charset="0"/>
              </a:rPr>
              <a:t>Valerius</a:t>
            </a:r>
            <a:r>
              <a:rPr lang="en-US" sz="2000" dirty="0" smtClean="0">
                <a:latin typeface="Garamond" panose="02020404030301010803" pitchFamily="18" charset="0"/>
              </a:rPr>
              <a:t> </a:t>
            </a:r>
            <a:r>
              <a:rPr lang="en-US" sz="2000" dirty="0" err="1" smtClean="0">
                <a:latin typeface="Garamond" panose="02020404030301010803" pitchFamily="18" charset="0"/>
              </a:rPr>
              <a:t>Flaccus</a:t>
            </a:r>
            <a:r>
              <a:rPr lang="en-US" sz="2000" dirty="0" smtClean="0">
                <a:latin typeface="Garamond" panose="02020404030301010803" pitchFamily="18" charset="0"/>
              </a:rPr>
              <a:t>: Oeuvres </a:t>
            </a:r>
            <a:r>
              <a:rPr lang="en-US" sz="2000" dirty="0" err="1" smtClean="0">
                <a:latin typeface="Garamond" panose="02020404030301010803" pitchFamily="18" charset="0"/>
              </a:rPr>
              <a:t>complètes</a:t>
            </a:r>
            <a:r>
              <a:rPr lang="en-US" sz="2000" dirty="0" smtClean="0">
                <a:latin typeface="Garamond" panose="02020404030301010803" pitchFamily="18" charset="0"/>
              </a:rPr>
              <a:t>. 1850</a:t>
            </a:r>
            <a:endParaRPr lang="en-US" sz="2000" dirty="0">
              <a:latin typeface="Garamond" panose="02020404030301010803" pitchFamily="18" charset="0"/>
            </a:endParaRPr>
          </a:p>
        </p:txBody>
      </p:sp>
    </p:spTree>
    <p:extLst>
      <p:ext uri="{BB962C8B-B14F-4D97-AF65-F5344CB8AC3E}">
        <p14:creationId xmlns:p14="http://schemas.microsoft.com/office/powerpoint/2010/main" val="701450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3569" y="148281"/>
            <a:ext cx="11936626" cy="6740307"/>
          </a:xfrm>
          <a:prstGeom prst="rect">
            <a:avLst/>
          </a:prstGeom>
        </p:spPr>
        <p:txBody>
          <a:bodyPr wrap="square">
            <a:spAutoFit/>
          </a:bodyPr>
          <a:lstStyle/>
          <a:p>
            <a:r>
              <a:rPr lang="en-US" dirty="0" smtClean="0">
                <a:latin typeface="Garamond" panose="02020404030301010803" pitchFamily="18" charset="0"/>
              </a:rPr>
              <a:t>R. Simson. VI. Pappi </a:t>
            </a:r>
            <a:r>
              <a:rPr lang="en-US" dirty="0" err="1" smtClean="0">
                <a:latin typeface="Garamond" panose="02020404030301010803" pitchFamily="18" charset="0"/>
              </a:rPr>
              <a:t>alexandrini</a:t>
            </a:r>
            <a:r>
              <a:rPr lang="en-US" dirty="0" smtClean="0">
                <a:latin typeface="Garamond" panose="02020404030301010803" pitchFamily="18" charset="0"/>
              </a:rPr>
              <a:t> </a:t>
            </a:r>
            <a:r>
              <a:rPr lang="en-US" dirty="0" err="1" smtClean="0">
                <a:latin typeface="Garamond" panose="02020404030301010803" pitchFamily="18" charset="0"/>
              </a:rPr>
              <a:t>propositiones</a:t>
            </a:r>
            <a:r>
              <a:rPr lang="en-US" dirty="0" smtClean="0">
                <a:latin typeface="Garamond" panose="02020404030301010803" pitchFamily="18" charset="0"/>
              </a:rPr>
              <a:t> </a:t>
            </a:r>
            <a:r>
              <a:rPr lang="en-US" dirty="0" err="1" smtClean="0">
                <a:latin typeface="Garamond" panose="02020404030301010803" pitchFamily="18" charset="0"/>
              </a:rPr>
              <a:t>duæ</a:t>
            </a:r>
            <a:r>
              <a:rPr lang="en-US" dirty="0" smtClean="0">
                <a:latin typeface="Garamond" panose="02020404030301010803" pitchFamily="18" charset="0"/>
              </a:rPr>
              <a:t> </a:t>
            </a:r>
            <a:r>
              <a:rPr lang="en-US" dirty="0" err="1" smtClean="0">
                <a:latin typeface="Garamond" panose="02020404030301010803" pitchFamily="18" charset="0"/>
              </a:rPr>
              <a:t>generales</a:t>
            </a:r>
            <a:r>
              <a:rPr lang="en-US" dirty="0" smtClean="0">
                <a:latin typeface="Garamond" panose="02020404030301010803" pitchFamily="18" charset="0"/>
              </a:rPr>
              <a:t> </a:t>
            </a:r>
            <a:r>
              <a:rPr lang="en-US" dirty="0" err="1" smtClean="0">
                <a:latin typeface="Garamond" panose="02020404030301010803" pitchFamily="18" charset="0"/>
              </a:rPr>
              <a:t>quibus</a:t>
            </a:r>
            <a:r>
              <a:rPr lang="en-US" dirty="0" smtClean="0">
                <a:latin typeface="Garamond" panose="02020404030301010803" pitchFamily="18" charset="0"/>
              </a:rPr>
              <a:t> </a:t>
            </a:r>
            <a:r>
              <a:rPr lang="en-US" dirty="0" err="1" smtClean="0">
                <a:latin typeface="Garamond" panose="02020404030301010803" pitchFamily="18" charset="0"/>
              </a:rPr>
              <a:t>plura</a:t>
            </a:r>
            <a:r>
              <a:rPr lang="en-US" dirty="0" smtClean="0">
                <a:latin typeface="Garamond" panose="02020404030301010803" pitchFamily="18" charset="0"/>
              </a:rPr>
              <a:t> ex </a:t>
            </a:r>
            <a:r>
              <a:rPr lang="en-US" dirty="0" err="1" smtClean="0">
                <a:latin typeface="Garamond" panose="02020404030301010803" pitchFamily="18" charset="0"/>
              </a:rPr>
              <a:t>euclidis</a:t>
            </a:r>
            <a:r>
              <a:rPr lang="en-US" dirty="0" smtClean="0">
                <a:latin typeface="Garamond" panose="02020404030301010803" pitchFamily="18" charset="0"/>
              </a:rPr>
              <a:t> </a:t>
            </a:r>
            <a:r>
              <a:rPr lang="en-US" dirty="0" err="1" smtClean="0">
                <a:latin typeface="Garamond" panose="02020404030301010803" pitchFamily="18" charset="0"/>
              </a:rPr>
              <a:t>porismatis</a:t>
            </a:r>
            <a:r>
              <a:rPr lang="en-US" dirty="0" smtClean="0">
                <a:latin typeface="Garamond" panose="02020404030301010803" pitchFamily="18" charset="0"/>
              </a:rPr>
              <a:t> </a:t>
            </a:r>
            <a:r>
              <a:rPr lang="en-US" dirty="0" err="1" smtClean="0">
                <a:latin typeface="Garamond" panose="02020404030301010803" pitchFamily="18" charset="0"/>
              </a:rPr>
              <a:t>complexus</a:t>
            </a:r>
            <a:r>
              <a:rPr lang="en-US" dirty="0" smtClean="0">
                <a:latin typeface="Garamond" panose="02020404030301010803" pitchFamily="18" charset="0"/>
              </a:rPr>
              <a:t> </a:t>
            </a:r>
            <a:r>
              <a:rPr lang="en-US" dirty="0" err="1" smtClean="0">
                <a:latin typeface="Garamond" panose="02020404030301010803" pitchFamily="18" charset="0"/>
              </a:rPr>
              <a:t>est</a:t>
            </a:r>
            <a:r>
              <a:rPr lang="en-US" dirty="0" smtClean="0">
                <a:latin typeface="Garamond" panose="02020404030301010803" pitchFamily="18" charset="0"/>
              </a:rPr>
              <a:t> // Philosophical Transactions. 1723. June. – P. 330-340</a:t>
            </a:r>
          </a:p>
          <a:p>
            <a:r>
              <a:rPr lang="en-US" dirty="0" smtClean="0">
                <a:latin typeface="Garamond" panose="02020404030301010803" pitchFamily="18" charset="0"/>
              </a:rPr>
              <a:t>R. Simson. De </a:t>
            </a:r>
            <a:r>
              <a:rPr lang="en-US" dirty="0" err="1" smtClean="0">
                <a:latin typeface="Garamond" panose="02020404030301010803" pitchFamily="18" charset="0"/>
              </a:rPr>
              <a:t>porismatibus</a:t>
            </a:r>
            <a:r>
              <a:rPr lang="en-US" dirty="0" smtClean="0">
                <a:latin typeface="Garamond" panose="02020404030301010803" pitchFamily="18" charset="0"/>
              </a:rPr>
              <a:t> </a:t>
            </a:r>
            <a:r>
              <a:rPr lang="en-US" dirty="0" err="1" smtClean="0">
                <a:latin typeface="Garamond" panose="02020404030301010803" pitchFamily="18" charset="0"/>
              </a:rPr>
              <a:t>tractatus.Glasgow</a:t>
            </a:r>
            <a:r>
              <a:rPr lang="en-US" dirty="0" smtClean="0">
                <a:latin typeface="Garamond" panose="02020404030301010803" pitchFamily="18" charset="0"/>
              </a:rPr>
              <a:t>. 1776. </a:t>
            </a:r>
          </a:p>
          <a:p>
            <a:r>
              <a:rPr lang="en-US" dirty="0" smtClean="0">
                <a:latin typeface="Garamond" panose="02020404030301010803" pitchFamily="18" charset="0"/>
              </a:rPr>
              <a:t>S. Sharpe. Geschichte </a:t>
            </a:r>
            <a:r>
              <a:rPr lang="en-US" dirty="0" err="1" smtClean="0">
                <a:latin typeface="Garamond" panose="02020404030301010803" pitchFamily="18" charset="0"/>
              </a:rPr>
              <a:t>Ägyptens</a:t>
            </a:r>
            <a:r>
              <a:rPr lang="en-US" dirty="0" smtClean="0">
                <a:latin typeface="Garamond" panose="02020404030301010803" pitchFamily="18" charset="0"/>
              </a:rPr>
              <a:t>: von der </a:t>
            </a:r>
            <a:r>
              <a:rPr lang="en-US" dirty="0" err="1" smtClean="0">
                <a:latin typeface="Garamond" panose="02020404030301010803" pitchFamily="18" charset="0"/>
              </a:rPr>
              <a:t>ältesten</a:t>
            </a:r>
            <a:r>
              <a:rPr lang="en-US" dirty="0" smtClean="0">
                <a:latin typeface="Garamond" panose="02020404030301010803" pitchFamily="18" charset="0"/>
              </a:rPr>
              <a:t> </a:t>
            </a:r>
            <a:r>
              <a:rPr lang="en-US" dirty="0" err="1" smtClean="0">
                <a:latin typeface="Garamond" panose="02020404030301010803" pitchFamily="18" charset="0"/>
              </a:rPr>
              <a:t>Zeit</a:t>
            </a:r>
            <a:r>
              <a:rPr lang="en-US" dirty="0" smtClean="0">
                <a:latin typeface="Garamond" panose="02020404030301010803" pitchFamily="18" charset="0"/>
              </a:rPr>
              <a:t> </a:t>
            </a:r>
            <a:r>
              <a:rPr lang="en-US" dirty="0" err="1" smtClean="0">
                <a:latin typeface="Garamond" panose="02020404030301010803" pitchFamily="18" charset="0"/>
              </a:rPr>
              <a:t>bis</a:t>
            </a:r>
            <a:r>
              <a:rPr lang="en-US" dirty="0" smtClean="0">
                <a:latin typeface="Garamond" panose="02020404030301010803" pitchFamily="18" charset="0"/>
              </a:rPr>
              <a:t> </a:t>
            </a:r>
            <a:r>
              <a:rPr lang="en-US" dirty="0" err="1" smtClean="0">
                <a:latin typeface="Garamond" panose="02020404030301010803" pitchFamily="18" charset="0"/>
              </a:rPr>
              <a:t>zur</a:t>
            </a:r>
            <a:r>
              <a:rPr lang="en-US" dirty="0" smtClean="0">
                <a:latin typeface="Garamond" panose="02020404030301010803" pitchFamily="18" charset="0"/>
              </a:rPr>
              <a:t> </a:t>
            </a:r>
            <a:r>
              <a:rPr lang="en-US" dirty="0" err="1" smtClean="0">
                <a:latin typeface="Garamond" panose="02020404030301010803" pitchFamily="18" charset="0"/>
              </a:rPr>
              <a:t>Eroberung</a:t>
            </a:r>
            <a:r>
              <a:rPr lang="en-US" dirty="0" smtClean="0">
                <a:latin typeface="Garamond" panose="02020404030301010803" pitchFamily="18" charset="0"/>
              </a:rPr>
              <a:t> </a:t>
            </a:r>
            <a:r>
              <a:rPr lang="en-US" dirty="0" err="1" smtClean="0">
                <a:latin typeface="Garamond" panose="02020404030301010803" pitchFamily="18" charset="0"/>
              </a:rPr>
              <a:t>durch</a:t>
            </a:r>
            <a:r>
              <a:rPr lang="en-US" dirty="0" smtClean="0">
                <a:latin typeface="Garamond" panose="02020404030301010803" pitchFamily="18" charset="0"/>
              </a:rPr>
              <a:t> die </a:t>
            </a:r>
            <a:r>
              <a:rPr lang="en-US" dirty="0" err="1" smtClean="0">
                <a:latin typeface="Garamond" panose="02020404030301010803" pitchFamily="18" charset="0"/>
              </a:rPr>
              <a:t>Araber</a:t>
            </a:r>
            <a:r>
              <a:rPr lang="en-US" dirty="0" smtClean="0">
                <a:latin typeface="Garamond" panose="02020404030301010803" pitchFamily="18" charset="0"/>
              </a:rPr>
              <a:t> 640 n. Chr. 1846. auf Deutsch ab der 3. </a:t>
            </a:r>
            <a:r>
              <a:rPr lang="en-US" dirty="0" err="1" smtClean="0">
                <a:latin typeface="Garamond" panose="02020404030301010803" pitchFamily="18" charset="0"/>
              </a:rPr>
              <a:t>Auflage</a:t>
            </a:r>
            <a:r>
              <a:rPr lang="en-US" dirty="0" smtClean="0">
                <a:latin typeface="Garamond" panose="02020404030301010803" pitchFamily="18" charset="0"/>
              </a:rPr>
              <a:t>. (1852) von </a:t>
            </a:r>
            <a:r>
              <a:rPr lang="en-US" dirty="0" err="1" smtClean="0">
                <a:latin typeface="Garamond" panose="02020404030301010803" pitchFamily="18" charset="0"/>
              </a:rPr>
              <a:t>Jolowicz</a:t>
            </a:r>
            <a:r>
              <a:rPr lang="en-US" dirty="0" smtClean="0">
                <a:latin typeface="Garamond" panose="02020404030301010803" pitchFamily="18" charset="0"/>
              </a:rPr>
              <a:t>, </a:t>
            </a:r>
            <a:r>
              <a:rPr lang="en-US" dirty="0" err="1" smtClean="0">
                <a:latin typeface="Garamond" panose="02020404030301010803" pitchFamily="18" charset="0"/>
              </a:rPr>
              <a:t>überarbeitet</a:t>
            </a:r>
            <a:r>
              <a:rPr lang="en-US" dirty="0" smtClean="0">
                <a:latin typeface="Garamond" panose="02020404030301010803" pitchFamily="18" charset="0"/>
              </a:rPr>
              <a:t> von </a:t>
            </a:r>
            <a:r>
              <a:rPr lang="en-US" dirty="0" err="1" smtClean="0">
                <a:latin typeface="Garamond" panose="02020404030301010803" pitchFamily="18" charset="0"/>
              </a:rPr>
              <a:t>Von</a:t>
            </a:r>
            <a:r>
              <a:rPr lang="en-US" dirty="0" smtClean="0">
                <a:latin typeface="Garamond" panose="02020404030301010803" pitchFamily="18" charset="0"/>
              </a:rPr>
              <a:t> </a:t>
            </a:r>
            <a:r>
              <a:rPr lang="en-US" dirty="0" err="1" smtClean="0">
                <a:latin typeface="Garamond" panose="02020404030301010803" pitchFamily="18" charset="0"/>
              </a:rPr>
              <a:t>Gutschmid</a:t>
            </a:r>
            <a:r>
              <a:rPr lang="en-US" dirty="0" smtClean="0">
                <a:latin typeface="Garamond" panose="02020404030301010803" pitchFamily="18" charset="0"/>
              </a:rPr>
              <a:t>, Leipzig, 1862, 2 </a:t>
            </a:r>
            <a:r>
              <a:rPr lang="en-US" dirty="0" err="1" smtClean="0">
                <a:latin typeface="Garamond" panose="02020404030301010803" pitchFamily="18" charset="0"/>
              </a:rPr>
              <a:t>Bände</a:t>
            </a:r>
            <a:r>
              <a:rPr lang="en-US" dirty="0" smtClean="0">
                <a:latin typeface="Garamond" panose="02020404030301010803" pitchFamily="18" charset="0"/>
              </a:rPr>
              <a:t>.</a:t>
            </a:r>
          </a:p>
          <a:p>
            <a:r>
              <a:rPr lang="en-US" dirty="0" smtClean="0">
                <a:latin typeface="Garamond" panose="02020404030301010803" pitchFamily="18" charset="0"/>
              </a:rPr>
              <a:t>K. </a:t>
            </a:r>
            <a:r>
              <a:rPr lang="en-US" dirty="0" err="1" smtClean="0">
                <a:latin typeface="Garamond" panose="02020404030301010803" pitchFamily="18" charset="0"/>
              </a:rPr>
              <a:t>Sprengel</a:t>
            </a:r>
            <a:r>
              <a:rPr lang="en-US" dirty="0" smtClean="0">
                <a:latin typeface="Garamond" panose="02020404030301010803" pitchFamily="18" charset="0"/>
              </a:rPr>
              <a:t>. Geschichte der </a:t>
            </a:r>
            <a:r>
              <a:rPr lang="en-US" dirty="0" err="1" smtClean="0">
                <a:latin typeface="Garamond" panose="02020404030301010803" pitchFamily="18" charset="0"/>
              </a:rPr>
              <a:t>Arzneikunde</a:t>
            </a:r>
            <a:r>
              <a:rPr lang="en-US" dirty="0" smtClean="0">
                <a:latin typeface="Garamond" panose="02020404030301010803" pitchFamily="18" charset="0"/>
              </a:rPr>
              <a:t>. 1792, 1821.</a:t>
            </a:r>
          </a:p>
          <a:p>
            <a:r>
              <a:rPr lang="en-US" dirty="0" smtClean="0">
                <a:latin typeface="Garamond" panose="02020404030301010803" pitchFamily="18" charset="0"/>
              </a:rPr>
              <a:t>K. </a:t>
            </a:r>
            <a:r>
              <a:rPr lang="en-US" dirty="0" err="1" smtClean="0">
                <a:latin typeface="Garamond" panose="02020404030301010803" pitchFamily="18" charset="0"/>
              </a:rPr>
              <a:t>Sprengel</a:t>
            </a:r>
            <a:r>
              <a:rPr lang="en-US" dirty="0" smtClean="0">
                <a:latin typeface="Garamond" panose="02020404030301010803" pitchFamily="18" charset="0"/>
              </a:rPr>
              <a:t>. Histoire De La </a:t>
            </a:r>
            <a:r>
              <a:rPr lang="en-US" dirty="0" err="1" smtClean="0">
                <a:latin typeface="Garamond" panose="02020404030301010803" pitchFamily="18" charset="0"/>
              </a:rPr>
              <a:t>Médecine</a:t>
            </a:r>
            <a:r>
              <a:rPr lang="en-US" dirty="0" smtClean="0">
                <a:latin typeface="Garamond" panose="02020404030301010803" pitchFamily="18" charset="0"/>
              </a:rPr>
              <a:t>. Paris.1825.</a:t>
            </a:r>
          </a:p>
          <a:p>
            <a:r>
              <a:rPr lang="en-US" dirty="0" smtClean="0">
                <a:latin typeface="Garamond" panose="02020404030301010803" pitchFamily="18" charset="0"/>
              </a:rPr>
              <a:t>J. Steiner. </a:t>
            </a:r>
            <a:r>
              <a:rPr lang="en-US" dirty="0" err="1" smtClean="0">
                <a:latin typeface="Garamond" panose="02020404030301010803" pitchFamily="18" charset="0"/>
              </a:rPr>
              <a:t>Systematische</a:t>
            </a:r>
            <a:r>
              <a:rPr lang="en-US" dirty="0" smtClean="0">
                <a:latin typeface="Garamond" panose="02020404030301010803" pitchFamily="18" charset="0"/>
              </a:rPr>
              <a:t> </a:t>
            </a:r>
            <a:r>
              <a:rPr lang="en-US" dirty="0" err="1" smtClean="0">
                <a:latin typeface="Garamond" panose="02020404030301010803" pitchFamily="18" charset="0"/>
              </a:rPr>
              <a:t>Entwickelung</a:t>
            </a:r>
            <a:r>
              <a:rPr lang="en-US" dirty="0" smtClean="0">
                <a:latin typeface="Garamond" panose="02020404030301010803" pitchFamily="18" charset="0"/>
              </a:rPr>
              <a:t> der </a:t>
            </a:r>
            <a:r>
              <a:rPr lang="en-US" dirty="0" err="1" smtClean="0">
                <a:latin typeface="Garamond" panose="02020404030301010803" pitchFamily="18" charset="0"/>
              </a:rPr>
              <a:t>Abhängigkeit</a:t>
            </a:r>
            <a:r>
              <a:rPr lang="en-US" dirty="0" smtClean="0">
                <a:latin typeface="Garamond" panose="02020404030301010803" pitchFamily="18" charset="0"/>
              </a:rPr>
              <a:t> </a:t>
            </a:r>
            <a:r>
              <a:rPr lang="en-US" dirty="0" err="1" smtClean="0">
                <a:latin typeface="Garamond" panose="02020404030301010803" pitchFamily="18" charset="0"/>
              </a:rPr>
              <a:t>geometrischer</a:t>
            </a:r>
            <a:r>
              <a:rPr lang="en-US" dirty="0" smtClean="0">
                <a:latin typeface="Garamond" panose="02020404030301010803" pitchFamily="18" charset="0"/>
              </a:rPr>
              <a:t> Gestalten von </a:t>
            </a:r>
            <a:r>
              <a:rPr lang="en-US" dirty="0" err="1" smtClean="0">
                <a:latin typeface="Garamond" panose="02020404030301010803" pitchFamily="18" charset="0"/>
              </a:rPr>
              <a:t>einander</a:t>
            </a:r>
            <a:r>
              <a:rPr lang="en-US" dirty="0" smtClean="0">
                <a:latin typeface="Garamond" panose="02020404030301010803" pitchFamily="18" charset="0"/>
              </a:rPr>
              <a:t>. Berlin. 1832.</a:t>
            </a:r>
          </a:p>
          <a:p>
            <a:r>
              <a:rPr lang="en-US" dirty="0" err="1" smtClean="0">
                <a:latin typeface="Garamond" panose="02020404030301010803" pitchFamily="18" charset="0"/>
              </a:rPr>
              <a:t>Strabons</a:t>
            </a:r>
            <a:r>
              <a:rPr lang="en-US" dirty="0" smtClean="0">
                <a:latin typeface="Garamond" panose="02020404030301010803" pitchFamily="18" charset="0"/>
              </a:rPr>
              <a:t> </a:t>
            </a:r>
            <a:r>
              <a:rPr lang="en-US" dirty="0" err="1" smtClean="0">
                <a:latin typeface="Garamond" panose="02020404030301010803" pitchFamily="18" charset="0"/>
              </a:rPr>
              <a:t>Erdbeschreibung</a:t>
            </a:r>
            <a:r>
              <a:rPr lang="en-US" dirty="0" smtClean="0">
                <a:latin typeface="Garamond" panose="02020404030301010803" pitchFamily="18" charset="0"/>
              </a:rPr>
              <a:t> in </a:t>
            </a:r>
            <a:r>
              <a:rPr lang="en-US" dirty="0" err="1" smtClean="0">
                <a:latin typeface="Garamond" panose="02020404030301010803" pitchFamily="18" charset="0"/>
              </a:rPr>
              <a:t>siebenzehn</a:t>
            </a:r>
            <a:r>
              <a:rPr lang="en-US" dirty="0" smtClean="0">
                <a:latin typeface="Garamond" panose="02020404030301010803" pitchFamily="18" charset="0"/>
              </a:rPr>
              <a:t> </a:t>
            </a:r>
            <a:r>
              <a:rPr lang="en-US" dirty="0" err="1" smtClean="0">
                <a:latin typeface="Garamond" panose="02020404030301010803" pitchFamily="18" charset="0"/>
              </a:rPr>
              <a:t>Büchern</a:t>
            </a:r>
            <a:r>
              <a:rPr lang="en-US" dirty="0" smtClean="0">
                <a:latin typeface="Garamond" panose="02020404030301010803" pitchFamily="18" charset="0"/>
              </a:rPr>
              <a:t>. </a:t>
            </a:r>
            <a:r>
              <a:rPr lang="en-US" dirty="0" err="1" smtClean="0">
                <a:latin typeface="Garamond" panose="02020404030301010803" pitchFamily="18" charset="0"/>
              </a:rPr>
              <a:t>Verd</a:t>
            </a:r>
            <a:r>
              <a:rPr lang="en-US" dirty="0" smtClean="0">
                <a:latin typeface="Garamond" panose="02020404030301010803" pitchFamily="18" charset="0"/>
              </a:rPr>
              <a:t> von C.G. </a:t>
            </a:r>
            <a:r>
              <a:rPr lang="en-US" dirty="0" err="1" smtClean="0">
                <a:latin typeface="Garamond" panose="02020404030301010803" pitchFamily="18" charset="0"/>
              </a:rPr>
              <a:t>Grosskurd</a:t>
            </a:r>
            <a:r>
              <a:rPr lang="en-US" dirty="0" smtClean="0">
                <a:latin typeface="Garamond" panose="02020404030301010803" pitchFamily="18" charset="0"/>
              </a:rPr>
              <a:t>. </a:t>
            </a:r>
            <a:r>
              <a:rPr lang="en-US" dirty="0" err="1" smtClean="0">
                <a:latin typeface="Garamond" panose="02020404030301010803" pitchFamily="18" charset="0"/>
              </a:rPr>
              <a:t>München</a:t>
            </a:r>
            <a:r>
              <a:rPr lang="en-US" dirty="0" smtClean="0">
                <a:latin typeface="Garamond" panose="02020404030301010803" pitchFamily="18" charset="0"/>
              </a:rPr>
              <a:t>. 1831-1834.</a:t>
            </a:r>
          </a:p>
          <a:p>
            <a:r>
              <a:rPr lang="en-US" dirty="0" smtClean="0">
                <a:latin typeface="Garamond" panose="02020404030301010803" pitchFamily="18" charset="0"/>
              </a:rPr>
              <a:t>J. Struve and K.L. Struve. </a:t>
            </a:r>
            <a:r>
              <a:rPr lang="en-US" dirty="0" err="1" smtClean="0">
                <a:latin typeface="Garamond" panose="02020404030301010803" pitchFamily="18" charset="0"/>
              </a:rPr>
              <a:t>Altes</a:t>
            </a:r>
            <a:r>
              <a:rPr lang="en-US" dirty="0" smtClean="0">
                <a:latin typeface="Garamond" panose="02020404030301010803" pitchFamily="18" charset="0"/>
              </a:rPr>
              <a:t> </a:t>
            </a:r>
            <a:r>
              <a:rPr lang="en-US" dirty="0" err="1" smtClean="0">
                <a:latin typeface="Garamond" panose="02020404030301010803" pitchFamily="18" charset="0"/>
              </a:rPr>
              <a:t>Griechisches</a:t>
            </a:r>
            <a:r>
              <a:rPr lang="en-US" dirty="0" smtClean="0">
                <a:latin typeface="Garamond" panose="02020404030301010803" pitchFamily="18" charset="0"/>
              </a:rPr>
              <a:t> </a:t>
            </a:r>
            <a:r>
              <a:rPr lang="en-US" dirty="0" err="1" smtClean="0">
                <a:latin typeface="Garamond" panose="02020404030301010803" pitchFamily="18" charset="0"/>
              </a:rPr>
              <a:t>Epigramm</a:t>
            </a:r>
            <a:r>
              <a:rPr lang="en-US" dirty="0" smtClean="0">
                <a:latin typeface="Garamond" panose="02020404030301010803" pitchFamily="18" charset="0"/>
              </a:rPr>
              <a:t> </a:t>
            </a:r>
            <a:r>
              <a:rPr lang="en-US" dirty="0" err="1" smtClean="0">
                <a:latin typeface="Garamond" panose="02020404030301010803" pitchFamily="18" charset="0"/>
              </a:rPr>
              <a:t>mathematischen</a:t>
            </a:r>
            <a:r>
              <a:rPr lang="en-US" dirty="0" smtClean="0">
                <a:latin typeface="Garamond" panose="02020404030301010803" pitchFamily="18" charset="0"/>
              </a:rPr>
              <a:t> </a:t>
            </a:r>
            <a:r>
              <a:rPr lang="en-US" dirty="0" err="1" smtClean="0">
                <a:latin typeface="Garamond" panose="02020404030301010803" pitchFamily="18" charset="0"/>
              </a:rPr>
              <a:t>Inhalts</a:t>
            </a:r>
            <a:r>
              <a:rPr lang="en-US" dirty="0" smtClean="0">
                <a:latin typeface="Garamond" panose="02020404030301010803" pitchFamily="18" charset="0"/>
              </a:rPr>
              <a:t>. Altona.1821.</a:t>
            </a:r>
          </a:p>
          <a:p>
            <a:r>
              <a:rPr lang="en-US" dirty="0" err="1" smtClean="0">
                <a:latin typeface="Garamond" panose="02020404030301010803" pitchFamily="18" charset="0"/>
              </a:rPr>
              <a:t>Theonis</a:t>
            </a:r>
            <a:r>
              <a:rPr lang="en-US" dirty="0" smtClean="0">
                <a:latin typeface="Garamond" panose="02020404030301010803" pitchFamily="18" charset="0"/>
              </a:rPr>
              <a:t> </a:t>
            </a:r>
            <a:r>
              <a:rPr lang="en-US" dirty="0" err="1" smtClean="0">
                <a:latin typeface="Garamond" panose="02020404030301010803" pitchFamily="18" charset="0"/>
              </a:rPr>
              <a:t>Smyrnaei</a:t>
            </a:r>
            <a:r>
              <a:rPr lang="en-US" dirty="0" smtClean="0">
                <a:latin typeface="Garamond" panose="02020404030301010803" pitchFamily="18" charset="0"/>
              </a:rPr>
              <a:t> </a:t>
            </a:r>
            <a:r>
              <a:rPr lang="en-US" dirty="0" err="1" smtClean="0">
                <a:latin typeface="Garamond" panose="02020404030301010803" pitchFamily="18" charset="0"/>
              </a:rPr>
              <a:t>Platonici</a:t>
            </a:r>
            <a:r>
              <a:rPr lang="en-US" dirty="0" smtClean="0">
                <a:latin typeface="Garamond" panose="02020404030301010803" pitchFamily="18" charset="0"/>
              </a:rPr>
              <a:t> Liber de </a:t>
            </a:r>
            <a:r>
              <a:rPr lang="en-US" dirty="0" err="1" smtClean="0">
                <a:latin typeface="Garamond" panose="02020404030301010803" pitchFamily="18" charset="0"/>
              </a:rPr>
              <a:t>Astronomia</a:t>
            </a:r>
            <a:r>
              <a:rPr lang="en-US" dirty="0" smtClean="0">
                <a:latin typeface="Garamond" panose="02020404030301010803" pitchFamily="18" charset="0"/>
              </a:rPr>
              <a:t>. Paris. 1849.</a:t>
            </a:r>
          </a:p>
          <a:p>
            <a:r>
              <a:rPr lang="en-US" dirty="0" smtClean="0">
                <a:latin typeface="Garamond" panose="02020404030301010803" pitchFamily="18" charset="0"/>
              </a:rPr>
              <a:t>O. </a:t>
            </a:r>
            <a:r>
              <a:rPr lang="en-US" dirty="0" err="1" smtClean="0">
                <a:latin typeface="Garamond" panose="02020404030301010803" pitchFamily="18" charset="0"/>
              </a:rPr>
              <a:t>Terquem</a:t>
            </a:r>
            <a:r>
              <a:rPr lang="en-US" dirty="0" smtClean="0">
                <a:latin typeface="Garamond" panose="02020404030301010803" pitchFamily="18" charset="0"/>
              </a:rPr>
              <a:t>. Notice </a:t>
            </a:r>
            <a:r>
              <a:rPr lang="en-US" dirty="0" err="1" smtClean="0">
                <a:latin typeface="Garamond" panose="02020404030301010803" pitchFamily="18" charset="0"/>
              </a:rPr>
              <a:t>bibliographique</a:t>
            </a:r>
            <a:r>
              <a:rPr lang="en-US" dirty="0" smtClean="0">
                <a:latin typeface="Garamond" panose="02020404030301010803" pitchFamily="18" charset="0"/>
              </a:rPr>
              <a:t> sur Apollonius. // </a:t>
            </a:r>
            <a:r>
              <a:rPr lang="en-US" dirty="0" err="1" smtClean="0">
                <a:latin typeface="Garamond" panose="02020404030301010803" pitchFamily="18" charset="0"/>
              </a:rPr>
              <a:t>Nouvelles</a:t>
            </a:r>
            <a:r>
              <a:rPr lang="en-US" dirty="0" smtClean="0">
                <a:latin typeface="Garamond" panose="02020404030301010803" pitchFamily="18" charset="0"/>
              </a:rPr>
              <a:t> </a:t>
            </a:r>
            <a:r>
              <a:rPr lang="en-US" dirty="0" err="1" smtClean="0">
                <a:latin typeface="Garamond" panose="02020404030301010803" pitchFamily="18" charset="0"/>
              </a:rPr>
              <a:t>Annales</a:t>
            </a:r>
            <a:r>
              <a:rPr lang="en-US" dirty="0" smtClean="0">
                <a:latin typeface="Garamond" panose="02020404030301010803" pitchFamily="18" charset="0"/>
              </a:rPr>
              <a:t> de </a:t>
            </a:r>
            <a:r>
              <a:rPr lang="en-US" dirty="0" err="1" smtClean="0">
                <a:latin typeface="Garamond" panose="02020404030301010803" pitchFamily="18" charset="0"/>
              </a:rPr>
              <a:t>Mathématiques</a:t>
            </a:r>
            <a:r>
              <a:rPr lang="en-US" dirty="0" smtClean="0">
                <a:latin typeface="Garamond" panose="02020404030301010803" pitchFamily="18" charset="0"/>
              </a:rPr>
              <a:t>. III. 1844.</a:t>
            </a:r>
          </a:p>
          <a:p>
            <a:r>
              <a:rPr lang="en-US" dirty="0" err="1" smtClean="0">
                <a:latin typeface="Garamond" panose="02020404030301010803" pitchFamily="18" charset="0"/>
              </a:rPr>
              <a:t>F.Ad</a:t>
            </a:r>
            <a:r>
              <a:rPr lang="en-US" dirty="0" smtClean="0">
                <a:latin typeface="Garamond" panose="02020404030301010803" pitchFamily="18" charset="0"/>
              </a:rPr>
              <a:t>. Trendelenburg. </a:t>
            </a:r>
            <a:r>
              <a:rPr lang="en-US" dirty="0" err="1" smtClean="0">
                <a:latin typeface="Garamond" panose="02020404030301010803" pitchFamily="18" charset="0"/>
              </a:rPr>
              <a:t>Logische</a:t>
            </a:r>
            <a:r>
              <a:rPr lang="en-US" dirty="0" smtClean="0">
                <a:latin typeface="Garamond" panose="02020404030301010803" pitchFamily="18" charset="0"/>
              </a:rPr>
              <a:t> </a:t>
            </a:r>
            <a:r>
              <a:rPr lang="en-US" dirty="0" err="1" smtClean="0">
                <a:latin typeface="Garamond" panose="02020404030301010803" pitchFamily="18" charset="0"/>
              </a:rPr>
              <a:t>Untersuchungen</a:t>
            </a:r>
            <a:r>
              <a:rPr lang="en-US" dirty="0" smtClean="0">
                <a:latin typeface="Garamond" panose="02020404030301010803" pitchFamily="18" charset="0"/>
              </a:rPr>
              <a:t>. Leipzig.1862.</a:t>
            </a:r>
          </a:p>
          <a:p>
            <a:r>
              <a:rPr lang="en-US" dirty="0" smtClean="0">
                <a:latin typeface="Garamond" panose="02020404030301010803" pitchFamily="18" charset="0"/>
              </a:rPr>
              <a:t>F.A. </a:t>
            </a:r>
            <a:r>
              <a:rPr lang="en-US" dirty="0" err="1" smtClean="0">
                <a:latin typeface="Garamond" panose="02020404030301010803" pitchFamily="18" charset="0"/>
              </a:rPr>
              <a:t>Ukert</a:t>
            </a:r>
            <a:r>
              <a:rPr lang="en-US" dirty="0" smtClean="0">
                <a:latin typeface="Garamond" panose="02020404030301010803" pitchFamily="18" charset="0"/>
              </a:rPr>
              <a:t>. </a:t>
            </a:r>
            <a:r>
              <a:rPr lang="en-US" dirty="0" err="1" smtClean="0">
                <a:latin typeface="Garamond" panose="02020404030301010803" pitchFamily="18" charset="0"/>
              </a:rPr>
              <a:t>Geographie</a:t>
            </a:r>
            <a:r>
              <a:rPr lang="en-US" dirty="0" smtClean="0">
                <a:latin typeface="Garamond" panose="02020404030301010803" pitchFamily="18" charset="0"/>
              </a:rPr>
              <a:t> der </a:t>
            </a:r>
            <a:r>
              <a:rPr lang="en-US" dirty="0" err="1" smtClean="0">
                <a:latin typeface="Garamond" panose="02020404030301010803" pitchFamily="18" charset="0"/>
              </a:rPr>
              <a:t>Griechen</a:t>
            </a:r>
            <a:r>
              <a:rPr lang="en-US" dirty="0" smtClean="0">
                <a:latin typeface="Garamond" panose="02020404030301010803" pitchFamily="18" charset="0"/>
              </a:rPr>
              <a:t> und </a:t>
            </a:r>
            <a:r>
              <a:rPr lang="en-US" dirty="0" err="1" smtClean="0">
                <a:latin typeface="Garamond" panose="02020404030301010803" pitchFamily="18" charset="0"/>
              </a:rPr>
              <a:t>Römer</a:t>
            </a:r>
            <a:r>
              <a:rPr lang="en-US" dirty="0" smtClean="0">
                <a:latin typeface="Garamond" panose="02020404030301010803" pitchFamily="18" charset="0"/>
              </a:rPr>
              <a:t> von den </a:t>
            </a:r>
            <a:r>
              <a:rPr lang="en-US" dirty="0" err="1" smtClean="0">
                <a:latin typeface="Garamond" panose="02020404030301010803" pitchFamily="18" charset="0"/>
              </a:rPr>
              <a:t>frühesten</a:t>
            </a:r>
            <a:r>
              <a:rPr lang="en-US" dirty="0" smtClean="0">
                <a:latin typeface="Garamond" panose="02020404030301010803" pitchFamily="18" charset="0"/>
              </a:rPr>
              <a:t> </a:t>
            </a:r>
            <a:r>
              <a:rPr lang="en-US" dirty="0" err="1" smtClean="0">
                <a:latin typeface="Garamond" panose="02020404030301010803" pitchFamily="18" charset="0"/>
              </a:rPr>
              <a:t>Zeiten</a:t>
            </a:r>
            <a:r>
              <a:rPr lang="en-US" dirty="0" smtClean="0">
                <a:latin typeface="Garamond" panose="02020404030301010803" pitchFamily="18" charset="0"/>
              </a:rPr>
              <a:t> </a:t>
            </a:r>
            <a:r>
              <a:rPr lang="en-US" dirty="0" err="1" smtClean="0">
                <a:latin typeface="Garamond" panose="02020404030301010803" pitchFamily="18" charset="0"/>
              </a:rPr>
              <a:t>bis</a:t>
            </a:r>
            <a:r>
              <a:rPr lang="en-US" dirty="0" smtClean="0">
                <a:latin typeface="Garamond" panose="02020404030301010803" pitchFamily="18" charset="0"/>
              </a:rPr>
              <a:t> auf </a:t>
            </a:r>
            <a:r>
              <a:rPr lang="en-US" dirty="0" err="1" smtClean="0">
                <a:latin typeface="Garamond" panose="02020404030301010803" pitchFamily="18" charset="0"/>
              </a:rPr>
              <a:t>Ptolemäus</a:t>
            </a:r>
            <a:r>
              <a:rPr lang="en-US" dirty="0" smtClean="0">
                <a:latin typeface="Garamond" panose="02020404030301010803" pitchFamily="18" charset="0"/>
              </a:rPr>
              <a:t>. Weimar, 1816–1846, 3 vol.</a:t>
            </a:r>
          </a:p>
          <a:p>
            <a:r>
              <a:rPr lang="en-US" dirty="0" smtClean="0">
                <a:latin typeface="Garamond" panose="02020404030301010803" pitchFamily="18" charset="0"/>
              </a:rPr>
              <a:t>H. C. </a:t>
            </a:r>
            <a:r>
              <a:rPr lang="en-US" dirty="0" err="1" smtClean="0">
                <a:latin typeface="Garamond" panose="02020404030301010803" pitchFamily="18" charset="0"/>
              </a:rPr>
              <a:t>Usener</a:t>
            </a:r>
            <a:r>
              <a:rPr lang="en-US" dirty="0" smtClean="0">
                <a:latin typeface="Garamond" panose="02020404030301010803" pitchFamily="18" charset="0"/>
              </a:rPr>
              <a:t>. </a:t>
            </a:r>
            <a:r>
              <a:rPr lang="en-US" dirty="0" err="1" smtClean="0">
                <a:latin typeface="Garamond" panose="02020404030301010803" pitchFamily="18" charset="0"/>
              </a:rPr>
              <a:t>Analecta</a:t>
            </a:r>
            <a:r>
              <a:rPr lang="en-US" dirty="0" smtClean="0">
                <a:latin typeface="Garamond" panose="02020404030301010803" pitchFamily="18" charset="0"/>
              </a:rPr>
              <a:t> </a:t>
            </a:r>
            <a:r>
              <a:rPr lang="en-US" dirty="0" err="1" smtClean="0">
                <a:latin typeface="Garamond" panose="02020404030301010803" pitchFamily="18" charset="0"/>
              </a:rPr>
              <a:t>Theophrastea</a:t>
            </a:r>
            <a:r>
              <a:rPr lang="en-US" dirty="0" smtClean="0">
                <a:latin typeface="Garamond" panose="02020404030301010803" pitchFamily="18" charset="0"/>
              </a:rPr>
              <a:t>. Bohn. 1858.</a:t>
            </a:r>
          </a:p>
          <a:p>
            <a:r>
              <a:rPr lang="en-US" dirty="0" smtClean="0">
                <a:latin typeface="Garamond" panose="02020404030301010803" pitchFamily="18" charset="0"/>
              </a:rPr>
              <a:t>A-J.-</a:t>
            </a:r>
            <a:r>
              <a:rPr lang="en-US" dirty="0" err="1" smtClean="0">
                <a:latin typeface="Garamond" panose="02020404030301010803" pitchFamily="18" charset="0"/>
              </a:rPr>
              <a:t>H.Vinsent</a:t>
            </a:r>
            <a:r>
              <a:rPr lang="en-US" dirty="0" smtClean="0">
                <a:latin typeface="Garamond" panose="02020404030301010803" pitchFamily="18" charset="0"/>
              </a:rPr>
              <a:t>. </a:t>
            </a:r>
            <a:r>
              <a:rPr lang="en-US" dirty="0" err="1" smtClean="0">
                <a:latin typeface="Garamond" panose="02020404030301010803" pitchFamily="18" charset="0"/>
              </a:rPr>
              <a:t>Considérations</a:t>
            </a:r>
            <a:r>
              <a:rPr lang="en-US" dirty="0" smtClean="0">
                <a:latin typeface="Garamond" panose="02020404030301010803" pitchFamily="18" charset="0"/>
              </a:rPr>
              <a:t> sur les </a:t>
            </a:r>
            <a:r>
              <a:rPr lang="en-US" dirty="0" err="1" smtClean="0">
                <a:latin typeface="Garamond" panose="02020404030301010803" pitchFamily="18" charset="0"/>
              </a:rPr>
              <a:t>Porismes</a:t>
            </a:r>
            <a:r>
              <a:rPr lang="en-US" dirty="0" smtClean="0">
                <a:latin typeface="Garamond" panose="02020404030301010803" pitchFamily="18" charset="0"/>
              </a:rPr>
              <a:t> </a:t>
            </a:r>
            <a:r>
              <a:rPr lang="en-US" dirty="0" err="1" smtClean="0">
                <a:latin typeface="Garamond" panose="02020404030301010803" pitchFamily="18" charset="0"/>
              </a:rPr>
              <a:t>en</a:t>
            </a:r>
            <a:r>
              <a:rPr lang="en-US" dirty="0" smtClean="0">
                <a:latin typeface="Garamond" panose="02020404030301010803" pitchFamily="18" charset="0"/>
              </a:rPr>
              <a:t> </a:t>
            </a:r>
            <a:r>
              <a:rPr lang="en-US" dirty="0" err="1" smtClean="0">
                <a:latin typeface="Garamond" panose="02020404030301010803" pitchFamily="18" charset="0"/>
              </a:rPr>
              <a:t>général</a:t>
            </a:r>
            <a:r>
              <a:rPr lang="en-US" dirty="0" smtClean="0">
                <a:latin typeface="Garamond" panose="02020404030301010803" pitchFamily="18" charset="0"/>
              </a:rPr>
              <a:t> et sur </a:t>
            </a:r>
            <a:r>
              <a:rPr lang="en-US" dirty="0" err="1" smtClean="0">
                <a:latin typeface="Garamond" panose="02020404030301010803" pitchFamily="18" charset="0"/>
              </a:rPr>
              <a:t>ceux</a:t>
            </a:r>
            <a:r>
              <a:rPr lang="en-US" dirty="0" smtClean="0">
                <a:latin typeface="Garamond" panose="02020404030301010803" pitchFamily="18" charset="0"/>
              </a:rPr>
              <a:t> </a:t>
            </a:r>
            <a:r>
              <a:rPr lang="en-US" dirty="0" err="1" smtClean="0">
                <a:latin typeface="Garamond" panose="02020404030301010803" pitchFamily="18" charset="0"/>
              </a:rPr>
              <a:t>d’Euclide</a:t>
            </a:r>
            <a:r>
              <a:rPr lang="en-US" dirty="0" smtClean="0">
                <a:latin typeface="Garamond" panose="02020404030301010803" pitchFamily="18" charset="0"/>
              </a:rPr>
              <a:t> </a:t>
            </a:r>
            <a:r>
              <a:rPr lang="en-US" dirty="0" err="1" smtClean="0">
                <a:latin typeface="Garamond" panose="02020404030301010803" pitchFamily="18" charset="0"/>
              </a:rPr>
              <a:t>en</a:t>
            </a:r>
            <a:r>
              <a:rPr lang="en-US" dirty="0" smtClean="0">
                <a:latin typeface="Garamond" panose="02020404030301010803" pitchFamily="18" charset="0"/>
              </a:rPr>
              <a:t> </a:t>
            </a:r>
            <a:r>
              <a:rPr lang="en-US" dirty="0" err="1" smtClean="0">
                <a:latin typeface="Garamond" panose="02020404030301010803" pitchFamily="18" charset="0"/>
              </a:rPr>
              <a:t>particulier</a:t>
            </a:r>
            <a:r>
              <a:rPr lang="en-US" dirty="0" smtClean="0">
                <a:latin typeface="Garamond" panose="02020404030301010803" pitchFamily="18" charset="0"/>
              </a:rPr>
              <a:t>. </a:t>
            </a:r>
            <a:r>
              <a:rPr lang="en-US" dirty="0" err="1" smtClean="0">
                <a:latin typeface="Garamond" panose="02020404030301010803" pitchFamily="18" charset="0"/>
              </a:rPr>
              <a:t>Examen</a:t>
            </a:r>
            <a:r>
              <a:rPr lang="en-US" dirty="0" smtClean="0">
                <a:latin typeface="Garamond" panose="02020404030301010803" pitchFamily="18" charset="0"/>
              </a:rPr>
              <a:t> et </a:t>
            </a:r>
            <a:r>
              <a:rPr lang="en-US" dirty="0" err="1" smtClean="0">
                <a:latin typeface="Garamond" panose="02020404030301010803" pitchFamily="18" charset="0"/>
              </a:rPr>
              <a:t>réfutation</a:t>
            </a:r>
            <a:r>
              <a:rPr lang="en-US" dirty="0" smtClean="0">
                <a:latin typeface="Garamond" panose="02020404030301010803" pitchFamily="18" charset="0"/>
              </a:rPr>
              <a:t> de </a:t>
            </a:r>
            <a:r>
              <a:rPr lang="en-US" dirty="0" err="1" smtClean="0">
                <a:latin typeface="Garamond" panose="02020404030301010803" pitchFamily="18" charset="0"/>
              </a:rPr>
              <a:t>l’interprétation</a:t>
            </a:r>
            <a:r>
              <a:rPr lang="en-US" dirty="0" smtClean="0">
                <a:latin typeface="Garamond" panose="02020404030301010803" pitchFamily="18" charset="0"/>
              </a:rPr>
              <a:t> </a:t>
            </a:r>
            <a:r>
              <a:rPr lang="en-US" dirty="0" err="1" smtClean="0">
                <a:latin typeface="Garamond" panose="02020404030301010803" pitchFamily="18" charset="0"/>
              </a:rPr>
              <a:t>donnée</a:t>
            </a:r>
            <a:r>
              <a:rPr lang="en-US" dirty="0" smtClean="0">
                <a:latin typeface="Garamond" panose="02020404030301010803" pitchFamily="18" charset="0"/>
              </a:rPr>
              <a:t> par M. Breton (de Champ) aux </a:t>
            </a:r>
            <a:r>
              <a:rPr lang="en-US" dirty="0" err="1" smtClean="0">
                <a:latin typeface="Garamond" panose="02020404030301010803" pitchFamily="18" charset="0"/>
              </a:rPr>
              <a:t>textes</a:t>
            </a:r>
            <a:r>
              <a:rPr lang="en-US" dirty="0" smtClean="0">
                <a:latin typeface="Garamond" panose="02020404030301010803" pitchFamily="18" charset="0"/>
              </a:rPr>
              <a:t> de </a:t>
            </a:r>
            <a:r>
              <a:rPr lang="en-US" dirty="0" err="1" smtClean="0">
                <a:latin typeface="Garamond" panose="02020404030301010803" pitchFamily="18" charset="0"/>
              </a:rPr>
              <a:t>Pappus</a:t>
            </a:r>
            <a:r>
              <a:rPr lang="en-US" dirty="0" smtClean="0">
                <a:latin typeface="Garamond" panose="02020404030301010803" pitchFamily="18" charset="0"/>
              </a:rPr>
              <a:t> et de Proclus </a:t>
            </a:r>
            <a:r>
              <a:rPr lang="en-US" dirty="0" err="1" smtClean="0">
                <a:latin typeface="Garamond" panose="02020404030301010803" pitchFamily="18" charset="0"/>
              </a:rPr>
              <a:t>relatifs</a:t>
            </a:r>
            <a:r>
              <a:rPr lang="en-US" dirty="0" smtClean="0">
                <a:latin typeface="Garamond" panose="02020404030301010803" pitchFamily="18" charset="0"/>
              </a:rPr>
              <a:t> aux </a:t>
            </a:r>
            <a:r>
              <a:rPr lang="en-US" dirty="0" err="1" smtClean="0">
                <a:latin typeface="Garamond" panose="02020404030301010803" pitchFamily="18" charset="0"/>
              </a:rPr>
              <a:t>Porismes</a:t>
            </a:r>
            <a:r>
              <a:rPr lang="en-US" dirty="0" smtClean="0">
                <a:latin typeface="Garamond" panose="02020404030301010803" pitchFamily="18" charset="0"/>
              </a:rPr>
              <a:t> // Journal de </a:t>
            </a:r>
            <a:r>
              <a:rPr lang="en-US" dirty="0" err="1" smtClean="0">
                <a:latin typeface="Garamond" panose="02020404030301010803" pitchFamily="18" charset="0"/>
              </a:rPr>
              <a:t>Mathématiques</a:t>
            </a:r>
            <a:r>
              <a:rPr lang="en-US" dirty="0" smtClean="0">
                <a:latin typeface="Garamond" panose="02020404030301010803" pitchFamily="18" charset="0"/>
              </a:rPr>
              <a:t> </a:t>
            </a:r>
            <a:r>
              <a:rPr lang="en-US" dirty="0" err="1" smtClean="0">
                <a:latin typeface="Garamond" panose="02020404030301010803" pitchFamily="18" charset="0"/>
              </a:rPr>
              <a:t>Pures</a:t>
            </a:r>
            <a:r>
              <a:rPr lang="en-US" dirty="0" smtClean="0">
                <a:latin typeface="Garamond" panose="02020404030301010803" pitchFamily="18" charset="0"/>
              </a:rPr>
              <a:t> et </a:t>
            </a:r>
            <a:r>
              <a:rPr lang="en-US" dirty="0" err="1" smtClean="0">
                <a:latin typeface="Garamond" panose="02020404030301010803" pitchFamily="18" charset="0"/>
              </a:rPr>
              <a:t>Appliquées</a:t>
            </a:r>
            <a:r>
              <a:rPr lang="en-US" dirty="0" smtClean="0">
                <a:latin typeface="Garamond" panose="02020404030301010803" pitchFamily="18" charset="0"/>
              </a:rPr>
              <a:t>. 1859. S. 2 . T. 4.- P. 9-46.</a:t>
            </a:r>
          </a:p>
          <a:p>
            <a:r>
              <a:rPr lang="en-US" dirty="0" smtClean="0">
                <a:latin typeface="Garamond" panose="02020404030301010803" pitchFamily="18" charset="0"/>
              </a:rPr>
              <a:t>Th. </a:t>
            </a:r>
            <a:r>
              <a:rPr lang="en-US" dirty="0" err="1" smtClean="0">
                <a:latin typeface="Garamond" panose="02020404030301010803" pitchFamily="18" charset="0"/>
              </a:rPr>
              <a:t>Waitz</a:t>
            </a:r>
            <a:r>
              <a:rPr lang="en-US" dirty="0" smtClean="0">
                <a:latin typeface="Garamond" panose="02020404030301010803" pitchFamily="18" charset="0"/>
              </a:rPr>
              <a:t>. </a:t>
            </a:r>
            <a:r>
              <a:rPr lang="en-US" dirty="0" err="1" smtClean="0">
                <a:latin typeface="Garamond" panose="02020404030301010803" pitchFamily="18" charset="0"/>
              </a:rPr>
              <a:t>Antropologie</a:t>
            </a:r>
            <a:r>
              <a:rPr lang="en-US" dirty="0" smtClean="0">
                <a:latin typeface="Garamond" panose="02020404030301010803" pitchFamily="18" charset="0"/>
              </a:rPr>
              <a:t>. 1859.</a:t>
            </a:r>
          </a:p>
          <a:p>
            <a:r>
              <a:rPr lang="en-US" dirty="0" smtClean="0">
                <a:latin typeface="Garamond" panose="02020404030301010803" pitchFamily="18" charset="0"/>
              </a:rPr>
              <a:t>Th. </a:t>
            </a:r>
            <a:r>
              <a:rPr lang="en-US" dirty="0" err="1" smtClean="0">
                <a:latin typeface="Garamond" panose="02020404030301010803" pitchFamily="18" charset="0"/>
              </a:rPr>
              <a:t>Waitz</a:t>
            </a:r>
            <a:r>
              <a:rPr lang="en-US" dirty="0" smtClean="0">
                <a:latin typeface="Garamond" panose="02020404030301010803" pitchFamily="18" charset="0"/>
              </a:rPr>
              <a:t>. Anthropologie der </a:t>
            </a:r>
            <a:r>
              <a:rPr lang="en-US" dirty="0" err="1" smtClean="0">
                <a:latin typeface="Garamond" panose="02020404030301010803" pitchFamily="18" charset="0"/>
              </a:rPr>
              <a:t>Naturvölker</a:t>
            </a:r>
            <a:r>
              <a:rPr lang="en-US" dirty="0" smtClean="0">
                <a:latin typeface="Garamond" panose="02020404030301010803" pitchFamily="18" charset="0"/>
              </a:rPr>
              <a:t>. 1864.</a:t>
            </a:r>
          </a:p>
          <a:p>
            <a:r>
              <a:rPr lang="en-US" dirty="0" err="1" smtClean="0">
                <a:latin typeface="Garamond" panose="02020404030301010803" pitchFamily="18" charset="0"/>
              </a:rPr>
              <a:t>A.Weber</a:t>
            </a:r>
            <a:r>
              <a:rPr lang="en-US" dirty="0" smtClean="0">
                <a:latin typeface="Garamond" panose="02020404030301010803" pitchFamily="18" charset="0"/>
              </a:rPr>
              <a:t>. </a:t>
            </a:r>
            <a:r>
              <a:rPr lang="en-US" dirty="0" err="1" smtClean="0">
                <a:latin typeface="Garamond" panose="02020404030301010803" pitchFamily="18" charset="0"/>
              </a:rPr>
              <a:t>Akademische</a:t>
            </a:r>
            <a:r>
              <a:rPr lang="en-US" dirty="0" smtClean="0">
                <a:latin typeface="Garamond" panose="02020404030301010803" pitchFamily="18" charset="0"/>
              </a:rPr>
              <a:t> </a:t>
            </a:r>
            <a:r>
              <a:rPr lang="en-US" dirty="0" err="1" smtClean="0">
                <a:latin typeface="Garamond" panose="02020404030301010803" pitchFamily="18" charset="0"/>
              </a:rPr>
              <a:t>Vorlesungen</a:t>
            </a:r>
            <a:r>
              <a:rPr lang="en-US" dirty="0" smtClean="0">
                <a:latin typeface="Garamond" panose="02020404030301010803" pitchFamily="18" charset="0"/>
              </a:rPr>
              <a:t> </a:t>
            </a:r>
            <a:r>
              <a:rPr lang="en-US" dirty="0" err="1" smtClean="0">
                <a:latin typeface="Garamond" panose="02020404030301010803" pitchFamily="18" charset="0"/>
              </a:rPr>
              <a:t>über</a:t>
            </a:r>
            <a:r>
              <a:rPr lang="en-US" dirty="0" smtClean="0">
                <a:latin typeface="Garamond" panose="02020404030301010803" pitchFamily="18" charset="0"/>
              </a:rPr>
              <a:t> </a:t>
            </a:r>
            <a:r>
              <a:rPr lang="en-US" dirty="0" err="1" smtClean="0">
                <a:latin typeface="Garamond" panose="02020404030301010803" pitchFamily="18" charset="0"/>
              </a:rPr>
              <a:t>indische</a:t>
            </a:r>
            <a:r>
              <a:rPr lang="en-US" dirty="0" smtClean="0">
                <a:latin typeface="Garamond" panose="02020404030301010803" pitchFamily="18" charset="0"/>
              </a:rPr>
              <a:t> </a:t>
            </a:r>
            <a:r>
              <a:rPr lang="en-US" dirty="0" err="1" smtClean="0">
                <a:latin typeface="Garamond" panose="02020404030301010803" pitchFamily="18" charset="0"/>
              </a:rPr>
              <a:t>Literaturgeschichte</a:t>
            </a:r>
            <a:r>
              <a:rPr lang="en-US" dirty="0" smtClean="0">
                <a:latin typeface="Garamond" panose="02020404030301010803" pitchFamily="18" charset="0"/>
              </a:rPr>
              <a:t>. Berlin.1852.</a:t>
            </a:r>
          </a:p>
          <a:p>
            <a:r>
              <a:rPr lang="en-US" dirty="0" err="1" smtClean="0">
                <a:latin typeface="Garamond" panose="02020404030301010803" pitchFamily="18" charset="0"/>
              </a:rPr>
              <a:t>A.Weber</a:t>
            </a:r>
            <a:r>
              <a:rPr lang="en-US" dirty="0" smtClean="0">
                <a:latin typeface="Garamond" panose="02020404030301010803" pitchFamily="18" charset="0"/>
              </a:rPr>
              <a:t>. </a:t>
            </a:r>
            <a:r>
              <a:rPr lang="en-US" dirty="0" err="1" smtClean="0">
                <a:latin typeface="Garamond" panose="02020404030301010803" pitchFamily="18" charset="0"/>
              </a:rPr>
              <a:t>Indische</a:t>
            </a:r>
            <a:r>
              <a:rPr lang="en-US" dirty="0" smtClean="0">
                <a:latin typeface="Garamond" panose="02020404030301010803" pitchFamily="18" charset="0"/>
              </a:rPr>
              <a:t> </a:t>
            </a:r>
            <a:r>
              <a:rPr lang="en-US" dirty="0" err="1" smtClean="0">
                <a:latin typeface="Garamond" panose="02020404030301010803" pitchFamily="18" charset="0"/>
              </a:rPr>
              <a:t>Studien</a:t>
            </a:r>
            <a:r>
              <a:rPr lang="en-US" dirty="0" smtClean="0">
                <a:latin typeface="Garamond" panose="02020404030301010803" pitchFamily="18" charset="0"/>
              </a:rPr>
              <a:t>. 1849-1864.</a:t>
            </a:r>
          </a:p>
          <a:p>
            <a:r>
              <a:rPr lang="en-US" dirty="0" smtClean="0">
                <a:latin typeface="Garamond" panose="02020404030301010803" pitchFamily="18" charset="0"/>
              </a:rPr>
              <a:t>Th. </a:t>
            </a:r>
            <a:r>
              <a:rPr lang="en-US" dirty="0" err="1" smtClean="0">
                <a:latin typeface="Garamond" panose="02020404030301010803" pitchFamily="18" charset="0"/>
              </a:rPr>
              <a:t>Wechniakoff</a:t>
            </a:r>
            <a:r>
              <a:rPr lang="en-US" dirty="0" smtClean="0">
                <a:latin typeface="Garamond" panose="02020404030301010803" pitchFamily="18" charset="0"/>
              </a:rPr>
              <a:t>. </a:t>
            </a:r>
            <a:r>
              <a:rPr lang="en-US" dirty="0" err="1" smtClean="0">
                <a:latin typeface="Garamond" panose="02020404030301010803" pitchFamily="18" charset="0"/>
              </a:rPr>
              <a:t>Recherches</a:t>
            </a:r>
            <a:r>
              <a:rPr lang="en-US" dirty="0" smtClean="0">
                <a:latin typeface="Garamond" panose="02020404030301010803" pitchFamily="18" charset="0"/>
              </a:rPr>
              <a:t> sur les conditions </a:t>
            </a:r>
            <a:r>
              <a:rPr lang="en-US" dirty="0" err="1" smtClean="0">
                <a:latin typeface="Garamond" panose="02020404030301010803" pitchFamily="18" charset="0"/>
              </a:rPr>
              <a:t>anthropologiques</a:t>
            </a:r>
            <a:r>
              <a:rPr lang="en-US" dirty="0" smtClean="0">
                <a:latin typeface="Garamond" panose="02020404030301010803" pitchFamily="18" charset="0"/>
              </a:rPr>
              <a:t>. St.-Petersburg. 1865.</a:t>
            </a:r>
          </a:p>
          <a:p>
            <a:r>
              <a:rPr lang="en-US" dirty="0" err="1" smtClean="0">
                <a:latin typeface="Garamond" panose="02020404030301010803" pitchFamily="18" charset="0"/>
              </a:rPr>
              <a:t>Weisser</a:t>
            </a:r>
            <a:r>
              <a:rPr lang="en-US" dirty="0" smtClean="0">
                <a:latin typeface="Garamond" panose="02020404030301010803" pitchFamily="18" charset="0"/>
              </a:rPr>
              <a:t>. E. </a:t>
            </a:r>
            <a:r>
              <a:rPr lang="en-US" dirty="0" err="1" smtClean="0">
                <a:latin typeface="Garamond" panose="02020404030301010803" pitchFamily="18" charset="0"/>
              </a:rPr>
              <a:t>Weiß</a:t>
            </a:r>
            <a:r>
              <a:rPr lang="en-US" dirty="0" smtClean="0">
                <a:latin typeface="Garamond" panose="02020404030301010803" pitchFamily="18" charset="0"/>
              </a:rPr>
              <a:t>, History </a:t>
            </a:r>
            <a:r>
              <a:rPr lang="en-US" dirty="0" err="1" smtClean="0">
                <a:latin typeface="Garamond" panose="02020404030301010803" pitchFamily="18" charset="0"/>
              </a:rPr>
              <a:t>Bilder</a:t>
            </a:r>
            <a:r>
              <a:rPr lang="en-US" dirty="0" smtClean="0">
                <a:latin typeface="Garamond" panose="02020404030301010803" pitchFamily="18" charset="0"/>
              </a:rPr>
              <a:t>-Atlas. 1860. L. </a:t>
            </a:r>
            <a:r>
              <a:rPr lang="en-US" dirty="0" err="1" smtClean="0">
                <a:latin typeface="Garamond" panose="02020404030301010803" pitchFamily="18" charset="0"/>
              </a:rPr>
              <a:t>Weisser</a:t>
            </a:r>
            <a:r>
              <a:rPr lang="en-US" dirty="0" smtClean="0">
                <a:latin typeface="Garamond" panose="02020404030301010803" pitchFamily="18" charset="0"/>
              </a:rPr>
              <a:t>. </a:t>
            </a:r>
            <a:r>
              <a:rPr lang="en-US" dirty="0" err="1" smtClean="0">
                <a:latin typeface="Garamond" panose="02020404030301010803" pitchFamily="18" charset="0"/>
              </a:rPr>
              <a:t>Bilder</a:t>
            </a:r>
            <a:r>
              <a:rPr lang="en-US" dirty="0" smtClean="0">
                <a:latin typeface="Garamond" panose="02020404030301010803" pitchFamily="18" charset="0"/>
              </a:rPr>
              <a:t>-Atlas </a:t>
            </a:r>
            <a:r>
              <a:rPr lang="en-US" dirty="0" err="1" smtClean="0">
                <a:latin typeface="Garamond" panose="02020404030301010803" pitchFamily="18" charset="0"/>
              </a:rPr>
              <a:t>Zur</a:t>
            </a:r>
            <a:r>
              <a:rPr lang="en-US" dirty="0" smtClean="0">
                <a:latin typeface="Garamond" panose="02020404030301010803" pitchFamily="18" charset="0"/>
              </a:rPr>
              <a:t> </a:t>
            </a:r>
            <a:r>
              <a:rPr lang="en-US" dirty="0" err="1" smtClean="0">
                <a:latin typeface="Garamond" panose="02020404030301010803" pitchFamily="18" charset="0"/>
              </a:rPr>
              <a:t>Weltgeschichte</a:t>
            </a:r>
            <a:r>
              <a:rPr lang="en-US" dirty="0" smtClean="0">
                <a:latin typeface="Garamond" panose="02020404030301010803" pitchFamily="18" charset="0"/>
              </a:rPr>
              <a:t>. 1860.</a:t>
            </a:r>
            <a:endParaRPr lang="en-US" dirty="0">
              <a:latin typeface="Garamond" panose="02020404030301010803" pitchFamily="18" charset="0"/>
            </a:endParaRPr>
          </a:p>
        </p:txBody>
      </p:sp>
    </p:spTree>
    <p:extLst>
      <p:ext uri="{BB962C8B-B14F-4D97-AF65-F5344CB8AC3E}">
        <p14:creationId xmlns:p14="http://schemas.microsoft.com/office/powerpoint/2010/main" val="1448441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4843" y="370704"/>
            <a:ext cx="11244649" cy="5262979"/>
          </a:xfrm>
          <a:prstGeom prst="rect">
            <a:avLst/>
          </a:prstGeom>
        </p:spPr>
        <p:txBody>
          <a:bodyPr wrap="square">
            <a:spAutoFit/>
          </a:bodyPr>
          <a:lstStyle/>
          <a:p>
            <a:r>
              <a:rPr lang="en-US" sz="2400" dirty="0" smtClean="0">
                <a:latin typeface="Garamond" panose="02020404030301010803" pitchFamily="18" charset="0"/>
              </a:rPr>
              <a:t>W. Whewell. History of the inductive sciences. London. 1837.</a:t>
            </a:r>
          </a:p>
          <a:p>
            <a:r>
              <a:rPr lang="en-US" sz="2400" dirty="0" smtClean="0">
                <a:latin typeface="Garamond" panose="02020404030301010803" pitchFamily="18" charset="0"/>
              </a:rPr>
              <a:t>Fr. </a:t>
            </a:r>
            <a:r>
              <a:rPr lang="en-US" sz="2400" dirty="0" err="1" smtClean="0">
                <a:latin typeface="Garamond" panose="02020404030301010803" pitchFamily="18" charset="0"/>
              </a:rPr>
              <a:t>Wimmer</a:t>
            </a:r>
            <a:r>
              <a:rPr lang="en-US" sz="2400" dirty="0" smtClean="0">
                <a:latin typeface="Garamond" panose="02020404030301010803" pitchFamily="18" charset="0"/>
              </a:rPr>
              <a:t>. </a:t>
            </a:r>
            <a:r>
              <a:rPr lang="en-US" sz="2400" dirty="0" err="1" smtClean="0">
                <a:latin typeface="Garamond" panose="02020404030301010803" pitchFamily="18" charset="0"/>
              </a:rPr>
              <a:t>Phytologiae</a:t>
            </a:r>
            <a:r>
              <a:rPr lang="en-US" sz="2400" dirty="0" smtClean="0">
                <a:latin typeface="Garamond" panose="02020404030301010803" pitchFamily="18" charset="0"/>
              </a:rPr>
              <a:t> </a:t>
            </a:r>
            <a:r>
              <a:rPr lang="en-US" sz="2400" dirty="0" err="1" smtClean="0">
                <a:latin typeface="Garamond" panose="02020404030301010803" pitchFamily="18" charset="0"/>
              </a:rPr>
              <a:t>Aristotelicae</a:t>
            </a:r>
            <a:r>
              <a:rPr lang="en-US" sz="2400" dirty="0" smtClean="0">
                <a:latin typeface="Garamond" panose="02020404030301010803" pitchFamily="18" charset="0"/>
              </a:rPr>
              <a:t> </a:t>
            </a:r>
            <a:r>
              <a:rPr lang="en-US" sz="2400" dirty="0" err="1" smtClean="0">
                <a:latin typeface="Garamond" panose="02020404030301010803" pitchFamily="18" charset="0"/>
              </a:rPr>
              <a:t>fragmenta</a:t>
            </a:r>
            <a:r>
              <a:rPr lang="en-US" sz="2400" dirty="0" smtClean="0">
                <a:latin typeface="Garamond" panose="02020404030301010803" pitchFamily="18" charset="0"/>
              </a:rPr>
              <a:t>. Vratislaviae.1838.</a:t>
            </a:r>
          </a:p>
          <a:p>
            <a:r>
              <a:rPr lang="en-US" sz="2400" dirty="0" smtClean="0">
                <a:latin typeface="Garamond" panose="02020404030301010803" pitchFamily="18" charset="0"/>
              </a:rPr>
              <a:t>N. </a:t>
            </a:r>
            <a:r>
              <a:rPr lang="en-US" sz="2400" dirty="0" err="1" smtClean="0">
                <a:latin typeface="Garamond" panose="02020404030301010803" pitchFamily="18" charset="0"/>
              </a:rPr>
              <a:t>Witsen</a:t>
            </a:r>
            <a:r>
              <a:rPr lang="en-US" sz="2400" dirty="0" smtClean="0">
                <a:latin typeface="Garamond" panose="02020404030301010803" pitchFamily="18" charset="0"/>
              </a:rPr>
              <a:t>. Noord </a:t>
            </a:r>
            <a:r>
              <a:rPr lang="ru-RU" sz="2400" dirty="0" err="1" smtClean="0">
                <a:latin typeface="Garamond" panose="02020404030301010803" pitchFamily="18" charset="0"/>
              </a:rPr>
              <a:t>еп</a:t>
            </a:r>
            <a:r>
              <a:rPr lang="ru-RU" sz="2400" dirty="0" smtClean="0">
                <a:latin typeface="Garamond" panose="02020404030301010803" pitchFamily="18" charset="0"/>
              </a:rPr>
              <a:t> </a:t>
            </a:r>
            <a:r>
              <a:rPr lang="en-US" sz="2400" dirty="0" smtClean="0">
                <a:latin typeface="Garamond" panose="02020404030301010803" pitchFamily="18" charset="0"/>
              </a:rPr>
              <a:t>Oost-</a:t>
            </a:r>
            <a:r>
              <a:rPr lang="en-US" sz="2400" dirty="0" err="1" smtClean="0">
                <a:latin typeface="Garamond" panose="02020404030301010803" pitchFamily="18" charset="0"/>
              </a:rPr>
              <a:t>Tartarye</a:t>
            </a:r>
            <a:r>
              <a:rPr lang="en-US" sz="2400" dirty="0" smtClean="0">
                <a:latin typeface="Garamond" panose="02020404030301010803" pitchFamily="18" charset="0"/>
              </a:rPr>
              <a:t> 1692, 1705.</a:t>
            </a:r>
          </a:p>
          <a:p>
            <a:r>
              <a:rPr lang="en-US" sz="2400" dirty="0" smtClean="0">
                <a:latin typeface="Garamond" panose="02020404030301010803" pitchFamily="18" charset="0"/>
              </a:rPr>
              <a:t>J.W. Wolf. </a:t>
            </a:r>
            <a:r>
              <a:rPr lang="en-US" sz="2400" dirty="0" err="1" smtClean="0">
                <a:latin typeface="Garamond" panose="02020404030301010803" pitchFamily="18" charset="0"/>
              </a:rPr>
              <a:t>Beiträge</a:t>
            </a:r>
            <a:r>
              <a:rPr lang="en-US" sz="2400" dirty="0" smtClean="0">
                <a:latin typeface="Garamond" panose="02020404030301010803" pitchFamily="18" charset="0"/>
              </a:rPr>
              <a:t> </a:t>
            </a:r>
            <a:r>
              <a:rPr lang="en-US" sz="2400" dirty="0" err="1" smtClean="0">
                <a:latin typeface="Garamond" panose="02020404030301010803" pitchFamily="18" charset="0"/>
              </a:rPr>
              <a:t>zur</a:t>
            </a:r>
            <a:r>
              <a:rPr lang="en-US" sz="2400" dirty="0" smtClean="0">
                <a:latin typeface="Garamond" panose="02020404030301010803" pitchFamily="18" charset="0"/>
              </a:rPr>
              <a:t> </a:t>
            </a:r>
            <a:r>
              <a:rPr lang="en-US" sz="2400" dirty="0" err="1" smtClean="0">
                <a:latin typeface="Garamond" panose="02020404030301010803" pitchFamily="18" charset="0"/>
              </a:rPr>
              <a:t>deutschen</a:t>
            </a:r>
            <a:r>
              <a:rPr lang="en-US" sz="2400" dirty="0" smtClean="0">
                <a:latin typeface="Garamond" panose="02020404030301010803" pitchFamily="18" charset="0"/>
              </a:rPr>
              <a:t> </a:t>
            </a:r>
            <a:r>
              <a:rPr lang="en-US" sz="2400" dirty="0" err="1" smtClean="0">
                <a:latin typeface="Garamond" panose="02020404030301010803" pitchFamily="18" charset="0"/>
              </a:rPr>
              <a:t>Mythologie</a:t>
            </a:r>
            <a:r>
              <a:rPr lang="en-US" sz="2400" dirty="0" smtClean="0">
                <a:latin typeface="Garamond" panose="02020404030301010803" pitchFamily="18" charset="0"/>
              </a:rPr>
              <a:t>. II. 1851.</a:t>
            </a:r>
          </a:p>
          <a:p>
            <a:r>
              <a:rPr lang="en-US" sz="2400" dirty="0" smtClean="0">
                <a:latin typeface="Garamond" panose="02020404030301010803" pitchFamily="18" charset="0"/>
              </a:rPr>
              <a:t>J. J. A. </a:t>
            </a:r>
            <a:r>
              <a:rPr lang="en-US" sz="2400" dirty="0" err="1" smtClean="0">
                <a:latin typeface="Garamond" panose="02020404030301010803" pitchFamily="18" charset="0"/>
              </a:rPr>
              <a:t>Worsaae</a:t>
            </a:r>
            <a:r>
              <a:rPr lang="en-US" sz="2400" dirty="0" smtClean="0">
                <a:latin typeface="Garamond" panose="02020404030301010803" pitchFamily="18" charset="0"/>
              </a:rPr>
              <a:t>. The Primeval Antiquities of Denmark. London. 1849.</a:t>
            </a:r>
          </a:p>
          <a:p>
            <a:r>
              <a:rPr lang="en-US" sz="2400" dirty="0" err="1" smtClean="0">
                <a:latin typeface="Garamond" panose="02020404030301010803" pitchFamily="18" charset="0"/>
              </a:rPr>
              <a:t>F.Wöpcke</a:t>
            </a:r>
            <a:r>
              <a:rPr lang="en-US" sz="2400" dirty="0" smtClean="0">
                <a:latin typeface="Garamond" panose="02020404030301010803" pitchFamily="18" charset="0"/>
              </a:rPr>
              <a:t>. </a:t>
            </a:r>
            <a:r>
              <a:rPr lang="en-US" sz="2400" dirty="0" err="1" smtClean="0">
                <a:latin typeface="Garamond" panose="02020404030301010803" pitchFamily="18" charset="0"/>
              </a:rPr>
              <a:t>Essai</a:t>
            </a:r>
            <a:r>
              <a:rPr lang="en-US" sz="2400" dirty="0" smtClean="0">
                <a:latin typeface="Garamond" panose="02020404030301010803" pitchFamily="18" charset="0"/>
              </a:rPr>
              <a:t> </a:t>
            </a:r>
            <a:r>
              <a:rPr lang="en-US" sz="2400" dirty="0" err="1" smtClean="0">
                <a:latin typeface="Garamond" panose="02020404030301010803" pitchFamily="18" charset="0"/>
              </a:rPr>
              <a:t>d’une</a:t>
            </a:r>
            <a:r>
              <a:rPr lang="en-US" sz="2400" dirty="0" smtClean="0">
                <a:latin typeface="Garamond" panose="02020404030301010803" pitchFamily="18" charset="0"/>
              </a:rPr>
              <a:t> restitution des </a:t>
            </a:r>
            <a:r>
              <a:rPr lang="en-US" sz="2400" dirty="0" err="1" smtClean="0">
                <a:latin typeface="Garamond" panose="02020404030301010803" pitchFamily="18" charset="0"/>
              </a:rPr>
              <a:t>travaux</a:t>
            </a:r>
            <a:r>
              <a:rPr lang="en-US" sz="2400" dirty="0" smtClean="0">
                <a:latin typeface="Garamond" panose="02020404030301010803" pitchFamily="18" charset="0"/>
              </a:rPr>
              <a:t> perdus </a:t>
            </a:r>
            <a:r>
              <a:rPr lang="en-US" sz="2400" dirty="0" err="1" smtClean="0">
                <a:latin typeface="Garamond" panose="02020404030301010803" pitchFamily="18" charset="0"/>
              </a:rPr>
              <a:t>d’Apollonius</a:t>
            </a:r>
            <a:r>
              <a:rPr lang="en-US" sz="2400" dirty="0" smtClean="0">
                <a:latin typeface="Garamond" panose="02020404030301010803" pitchFamily="18" charset="0"/>
              </a:rPr>
              <a:t> sur les </a:t>
            </a:r>
            <a:r>
              <a:rPr lang="en-US" sz="2400" dirty="0" err="1" smtClean="0">
                <a:latin typeface="Garamond" panose="02020404030301010803" pitchFamily="18" charset="0"/>
              </a:rPr>
              <a:t>quantités</a:t>
            </a:r>
            <a:r>
              <a:rPr lang="en-US" sz="2400" dirty="0" smtClean="0">
                <a:latin typeface="Garamond" panose="02020404030301010803" pitchFamily="18" charset="0"/>
              </a:rPr>
              <a:t> </a:t>
            </a:r>
            <a:r>
              <a:rPr lang="en-US" sz="2400" dirty="0" err="1" smtClean="0">
                <a:latin typeface="Garamond" panose="02020404030301010803" pitchFamily="18" charset="0"/>
              </a:rPr>
              <a:t>irrationelles</a:t>
            </a:r>
            <a:r>
              <a:rPr lang="en-US" sz="2400" dirty="0" smtClean="0">
                <a:latin typeface="Garamond" panose="02020404030301010803" pitchFamily="18" charset="0"/>
              </a:rPr>
              <a:t>, </a:t>
            </a:r>
            <a:r>
              <a:rPr lang="en-US" sz="2400" dirty="0" err="1" smtClean="0">
                <a:latin typeface="Garamond" panose="02020404030301010803" pitchFamily="18" charset="0"/>
              </a:rPr>
              <a:t>d’après</a:t>
            </a:r>
            <a:r>
              <a:rPr lang="en-US" sz="2400" dirty="0" smtClean="0">
                <a:latin typeface="Garamond" panose="02020404030301010803" pitchFamily="18" charset="0"/>
              </a:rPr>
              <a:t> des indications </a:t>
            </a:r>
            <a:r>
              <a:rPr lang="en-US" sz="2400" dirty="0" err="1" smtClean="0">
                <a:latin typeface="Garamond" panose="02020404030301010803" pitchFamily="18" charset="0"/>
              </a:rPr>
              <a:t>tirées</a:t>
            </a:r>
            <a:r>
              <a:rPr lang="en-US" sz="2400" dirty="0" smtClean="0">
                <a:latin typeface="Garamond" panose="02020404030301010803" pitchFamily="18" charset="0"/>
              </a:rPr>
              <a:t> d’un </a:t>
            </a:r>
            <a:r>
              <a:rPr lang="en-US" sz="2400" dirty="0" err="1" smtClean="0">
                <a:latin typeface="Garamond" panose="02020404030301010803" pitchFamily="18" charset="0"/>
              </a:rPr>
              <a:t>manuscrit</a:t>
            </a:r>
            <a:r>
              <a:rPr lang="en-US" sz="2400" dirty="0" smtClean="0">
                <a:latin typeface="Garamond" panose="02020404030301010803" pitchFamily="18" charset="0"/>
              </a:rPr>
              <a:t> </a:t>
            </a:r>
            <a:r>
              <a:rPr lang="en-US" sz="2400" dirty="0" err="1" smtClean="0">
                <a:latin typeface="Garamond" panose="02020404030301010803" pitchFamily="18" charset="0"/>
              </a:rPr>
              <a:t>arabe</a:t>
            </a:r>
            <a:r>
              <a:rPr lang="en-US" sz="2400" dirty="0" smtClean="0">
                <a:latin typeface="Garamond" panose="02020404030301010803" pitchFamily="18" charset="0"/>
              </a:rPr>
              <a:t>. In: </a:t>
            </a:r>
            <a:r>
              <a:rPr lang="en-US" sz="2400" dirty="0" err="1" smtClean="0">
                <a:latin typeface="Garamond" panose="02020404030301010803" pitchFamily="18" charset="0"/>
              </a:rPr>
              <a:t>Mémoires</a:t>
            </a:r>
            <a:r>
              <a:rPr lang="en-US" sz="2400" dirty="0" smtClean="0">
                <a:latin typeface="Garamond" panose="02020404030301010803" pitchFamily="18" charset="0"/>
              </a:rPr>
              <a:t> </a:t>
            </a:r>
            <a:r>
              <a:rPr lang="en-US" sz="2400" dirty="0" err="1" smtClean="0">
                <a:latin typeface="Garamond" panose="02020404030301010803" pitchFamily="18" charset="0"/>
              </a:rPr>
              <a:t>présentées</a:t>
            </a:r>
            <a:r>
              <a:rPr lang="en-US" sz="2400" dirty="0" smtClean="0">
                <a:latin typeface="Garamond" panose="02020404030301010803" pitchFamily="18" charset="0"/>
              </a:rPr>
              <a:t> par divers savants à </a:t>
            </a:r>
            <a:r>
              <a:rPr lang="en-US" sz="2400" dirty="0" err="1" smtClean="0">
                <a:latin typeface="Garamond" panose="02020404030301010803" pitchFamily="18" charset="0"/>
              </a:rPr>
              <a:t>l’Académie</a:t>
            </a:r>
            <a:r>
              <a:rPr lang="en-US" sz="2400" dirty="0" smtClean="0">
                <a:latin typeface="Garamond" panose="02020404030301010803" pitchFamily="18" charset="0"/>
              </a:rPr>
              <a:t> des Sciences de </a:t>
            </a:r>
            <a:r>
              <a:rPr lang="en-US" sz="2400" dirty="0" err="1" smtClean="0">
                <a:latin typeface="Garamond" panose="02020404030301010803" pitchFamily="18" charset="0"/>
              </a:rPr>
              <a:t>l’Institut</a:t>
            </a:r>
            <a:r>
              <a:rPr lang="en-US" sz="2400" dirty="0" smtClean="0">
                <a:latin typeface="Garamond" panose="02020404030301010803" pitchFamily="18" charset="0"/>
              </a:rPr>
              <a:t> de France. Sciences </a:t>
            </a:r>
            <a:r>
              <a:rPr lang="en-US" sz="2400" dirty="0" err="1" smtClean="0">
                <a:latin typeface="Garamond" panose="02020404030301010803" pitchFamily="18" charset="0"/>
              </a:rPr>
              <a:t>mathématiques</a:t>
            </a:r>
            <a:r>
              <a:rPr lang="en-US" sz="2400" dirty="0" smtClean="0">
                <a:latin typeface="Garamond" panose="02020404030301010803" pitchFamily="18" charset="0"/>
              </a:rPr>
              <a:t> </a:t>
            </a:r>
            <a:r>
              <a:rPr lang="en-US" sz="2400" dirty="0" err="1" smtClean="0">
                <a:latin typeface="Garamond" panose="02020404030301010803" pitchFamily="18" charset="0"/>
              </a:rPr>
              <a:t>er</a:t>
            </a:r>
            <a:r>
              <a:rPr lang="en-US" sz="2400" dirty="0" smtClean="0">
                <a:latin typeface="Garamond" panose="02020404030301010803" pitchFamily="18" charset="0"/>
              </a:rPr>
              <a:t> physiques 14 (1856), 658-720.</a:t>
            </a:r>
          </a:p>
          <a:p>
            <a:r>
              <a:rPr lang="en-US" sz="2400" dirty="0" smtClean="0">
                <a:latin typeface="Garamond" panose="02020404030301010803" pitchFamily="18" charset="0"/>
              </a:rPr>
              <a:t>C.A. </a:t>
            </a:r>
            <a:r>
              <a:rPr lang="en-US" sz="2400" dirty="0" err="1" smtClean="0">
                <a:latin typeface="Garamond" panose="02020404030301010803" pitchFamily="18" charset="0"/>
              </a:rPr>
              <a:t>Wunderlich</a:t>
            </a:r>
            <a:r>
              <a:rPr lang="en-US" sz="2400" dirty="0" smtClean="0">
                <a:latin typeface="Garamond" panose="02020404030301010803" pitchFamily="18" charset="0"/>
              </a:rPr>
              <a:t>. Geschichte der Medicine. Stuttgart. 1859.</a:t>
            </a:r>
          </a:p>
          <a:p>
            <a:r>
              <a:rPr lang="en-US" sz="2400" dirty="0" err="1" smtClean="0">
                <a:latin typeface="Garamond" panose="02020404030301010803" pitchFamily="18" charset="0"/>
              </a:rPr>
              <a:t>W.Wundt</a:t>
            </a:r>
            <a:r>
              <a:rPr lang="en-US" sz="2400" dirty="0" smtClean="0">
                <a:latin typeface="Garamond" panose="02020404030301010803" pitchFamily="18" charset="0"/>
              </a:rPr>
              <a:t>. </a:t>
            </a:r>
            <a:r>
              <a:rPr lang="en-US" sz="2400" dirty="0" err="1" smtClean="0">
                <a:latin typeface="Garamond" panose="02020404030301010803" pitchFamily="18" charset="0"/>
              </a:rPr>
              <a:t>Vorlesungen</a:t>
            </a:r>
            <a:r>
              <a:rPr lang="en-US" sz="2400" dirty="0" smtClean="0">
                <a:latin typeface="Garamond" panose="02020404030301010803" pitchFamily="18" charset="0"/>
              </a:rPr>
              <a:t> </a:t>
            </a:r>
            <a:r>
              <a:rPr lang="en-US" sz="2400" dirty="0" err="1" smtClean="0">
                <a:latin typeface="Garamond" panose="02020404030301010803" pitchFamily="18" charset="0"/>
              </a:rPr>
              <a:t>über</a:t>
            </a:r>
            <a:r>
              <a:rPr lang="en-US" sz="2400" dirty="0" smtClean="0">
                <a:latin typeface="Garamond" panose="02020404030301010803" pitchFamily="18" charset="0"/>
              </a:rPr>
              <a:t> Menschen- und </a:t>
            </a:r>
            <a:r>
              <a:rPr lang="en-US" sz="2400" dirty="0" err="1" smtClean="0">
                <a:latin typeface="Garamond" panose="02020404030301010803" pitchFamily="18" charset="0"/>
              </a:rPr>
              <a:t>Thierseele</a:t>
            </a:r>
            <a:r>
              <a:rPr lang="en-US" sz="2400" dirty="0" smtClean="0">
                <a:latin typeface="Garamond" panose="02020404030301010803" pitchFamily="18" charset="0"/>
              </a:rPr>
              <a:t>. Leipzig. 1863.</a:t>
            </a:r>
          </a:p>
          <a:p>
            <a:r>
              <a:rPr lang="en-US" sz="2400" dirty="0" smtClean="0">
                <a:latin typeface="Garamond" panose="02020404030301010803" pitchFamily="18" charset="0"/>
              </a:rPr>
              <a:t>E. Zeller. Die </a:t>
            </a:r>
            <a:r>
              <a:rPr lang="en-US" sz="2400" dirty="0" err="1" smtClean="0">
                <a:latin typeface="Garamond" panose="02020404030301010803" pitchFamily="18" charset="0"/>
              </a:rPr>
              <a:t>philosophie</a:t>
            </a:r>
            <a:r>
              <a:rPr lang="en-US" sz="2400" dirty="0" smtClean="0">
                <a:latin typeface="Garamond" panose="02020404030301010803" pitchFamily="18" charset="0"/>
              </a:rPr>
              <a:t> der </a:t>
            </a:r>
            <a:r>
              <a:rPr lang="en-US" sz="2400" dirty="0" err="1" smtClean="0">
                <a:latin typeface="Garamond" panose="02020404030301010803" pitchFamily="18" charset="0"/>
              </a:rPr>
              <a:t>Griechen</a:t>
            </a:r>
            <a:r>
              <a:rPr lang="en-US" sz="2400" dirty="0" smtClean="0">
                <a:latin typeface="Garamond" panose="02020404030301010803" pitchFamily="18" charset="0"/>
              </a:rPr>
              <a:t> in </a:t>
            </a:r>
            <a:r>
              <a:rPr lang="en-US" sz="2400" dirty="0" err="1" smtClean="0">
                <a:latin typeface="Garamond" panose="02020404030301010803" pitchFamily="18" charset="0"/>
              </a:rPr>
              <a:t>ihrer</a:t>
            </a:r>
            <a:r>
              <a:rPr lang="en-US" sz="2400" dirty="0" smtClean="0">
                <a:latin typeface="Garamond" panose="02020404030301010803" pitchFamily="18" charset="0"/>
              </a:rPr>
              <a:t> </a:t>
            </a:r>
            <a:r>
              <a:rPr lang="en-US" sz="2400" dirty="0" err="1" smtClean="0">
                <a:latin typeface="Garamond" panose="02020404030301010803" pitchFamily="18" charset="0"/>
              </a:rPr>
              <a:t>geschichtlichen</a:t>
            </a:r>
            <a:r>
              <a:rPr lang="en-US" sz="2400" dirty="0" smtClean="0">
                <a:latin typeface="Garamond" panose="02020404030301010803" pitchFamily="18" charset="0"/>
              </a:rPr>
              <a:t> </a:t>
            </a:r>
            <a:r>
              <a:rPr lang="en-US" sz="2400" dirty="0" err="1" smtClean="0">
                <a:latin typeface="Garamond" panose="02020404030301010803" pitchFamily="18" charset="0"/>
              </a:rPr>
              <a:t>entwicklung</a:t>
            </a:r>
            <a:r>
              <a:rPr lang="en-US" sz="2400" dirty="0" smtClean="0">
                <a:latin typeface="Garamond" panose="02020404030301010803" pitchFamily="18" charset="0"/>
              </a:rPr>
              <a:t> </a:t>
            </a:r>
            <a:r>
              <a:rPr lang="en-US" sz="2400" dirty="0" err="1" smtClean="0">
                <a:latin typeface="Garamond" panose="02020404030301010803" pitchFamily="18" charset="0"/>
              </a:rPr>
              <a:t>dargestellt</a:t>
            </a:r>
            <a:r>
              <a:rPr lang="en-US" sz="2400" dirty="0" smtClean="0">
                <a:latin typeface="Garamond" panose="02020404030301010803" pitchFamily="18" charset="0"/>
              </a:rPr>
              <a:t>. 1856? 1860.</a:t>
            </a:r>
          </a:p>
          <a:p>
            <a:r>
              <a:rPr lang="en-US" sz="2400" dirty="0" smtClean="0">
                <a:latin typeface="Garamond" panose="02020404030301010803" pitchFamily="18" charset="0"/>
              </a:rPr>
              <a:t>F.X.M. </a:t>
            </a:r>
            <a:r>
              <a:rPr lang="en-US" sz="2400" dirty="0" err="1" smtClean="0">
                <a:latin typeface="Garamond" panose="02020404030301010803" pitchFamily="18" charset="0"/>
              </a:rPr>
              <a:t>Zippe</a:t>
            </a:r>
            <a:r>
              <a:rPr lang="en-US" sz="2400" dirty="0" smtClean="0">
                <a:latin typeface="Garamond" panose="02020404030301010803" pitchFamily="18" charset="0"/>
              </a:rPr>
              <a:t>. Geschichte der </a:t>
            </a:r>
            <a:r>
              <a:rPr lang="en-US" sz="2400" dirty="0" err="1" smtClean="0">
                <a:latin typeface="Garamond" panose="02020404030301010803" pitchFamily="18" charset="0"/>
              </a:rPr>
              <a:t>Metalle</a:t>
            </a:r>
            <a:r>
              <a:rPr lang="en-US" sz="2400" dirty="0" smtClean="0">
                <a:latin typeface="Garamond" panose="02020404030301010803" pitchFamily="18" charset="0"/>
              </a:rPr>
              <a:t>. 1857.</a:t>
            </a:r>
            <a:endParaRPr lang="en-US" sz="2400" dirty="0">
              <a:latin typeface="Garamond" panose="02020404030301010803" pitchFamily="18" charset="0"/>
            </a:endParaRPr>
          </a:p>
        </p:txBody>
      </p:sp>
    </p:spTree>
    <p:extLst>
      <p:ext uri="{BB962C8B-B14F-4D97-AF65-F5344CB8AC3E}">
        <p14:creationId xmlns:p14="http://schemas.microsoft.com/office/powerpoint/2010/main" val="1454345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latin typeface="Garamond" panose="02020404030301010803" pitchFamily="18" charset="0"/>
              </a:rPr>
              <a:t>Lavrov</a:t>
            </a:r>
            <a:r>
              <a:rPr lang="en-US" dirty="0" smtClean="0">
                <a:latin typeface="Garamond" panose="02020404030301010803" pitchFamily="18" charset="0"/>
              </a:rPr>
              <a:t> </a:t>
            </a:r>
            <a:r>
              <a:rPr lang="en-US" dirty="0">
                <a:latin typeface="Garamond" panose="02020404030301010803" pitchFamily="18" charset="0"/>
              </a:rPr>
              <a:t>on the methodology of the history of mathematics</a:t>
            </a:r>
            <a:endParaRPr lang="ru-RU" dirty="0">
              <a:latin typeface="Garamond" panose="02020404030301010803" pitchFamily="18" charset="0"/>
            </a:endParaRPr>
          </a:p>
        </p:txBody>
      </p:sp>
      <p:sp>
        <p:nvSpPr>
          <p:cNvPr id="3" name="Объект 2"/>
          <p:cNvSpPr>
            <a:spLocks noGrp="1"/>
          </p:cNvSpPr>
          <p:nvPr>
            <p:ph idx="1"/>
          </p:nvPr>
        </p:nvSpPr>
        <p:spPr/>
        <p:txBody>
          <a:bodyPr>
            <a:normAutofit fontScale="85000" lnSpcReduction="20000"/>
          </a:bodyPr>
          <a:lstStyle/>
          <a:p>
            <a:r>
              <a:rPr lang="en-US" sz="2900" dirty="0">
                <a:latin typeface="Garamond" panose="02020404030301010803" pitchFamily="18" charset="0"/>
              </a:rPr>
              <a:t>The methodology of the history of mathematics, especially in lecture form, has not yet been formed; there is no work in Europe that fully satisfies the task set by him</a:t>
            </a:r>
            <a:r>
              <a:rPr lang="en-US" sz="2900" dirty="0" smtClean="0">
                <a:latin typeface="Garamond" panose="02020404030301010803" pitchFamily="18" charset="0"/>
              </a:rPr>
              <a:t>.</a:t>
            </a:r>
          </a:p>
          <a:p>
            <a:r>
              <a:rPr lang="en-US" sz="2900" dirty="0">
                <a:latin typeface="Garamond" panose="02020404030301010803" pitchFamily="18" charset="0"/>
              </a:rPr>
              <a:t>The biographical element necessarily enters into the history of the sciences</a:t>
            </a:r>
            <a:r>
              <a:rPr lang="en-US" sz="2900" dirty="0" smtClean="0">
                <a:latin typeface="Garamond" panose="02020404030301010803" pitchFamily="18" charset="0"/>
              </a:rPr>
              <a:t>.</a:t>
            </a:r>
          </a:p>
          <a:p>
            <a:r>
              <a:rPr lang="en-US" sz="2900" dirty="0">
                <a:latin typeface="Garamond" panose="02020404030301010803" pitchFamily="18" charset="0"/>
              </a:rPr>
              <a:t>The successes of the sciences were made with the help of writings, and therefore the bibliography of science cannot be excluded from its history. It is also necessary to tell the history of finds and translations of books</a:t>
            </a:r>
            <a:r>
              <a:rPr lang="en-US" sz="2900" dirty="0" smtClean="0">
                <a:latin typeface="Garamond" panose="02020404030301010803" pitchFamily="18" charset="0"/>
              </a:rPr>
              <a:t>.</a:t>
            </a:r>
          </a:p>
          <a:p>
            <a:r>
              <a:rPr lang="en-US" sz="2900" dirty="0">
                <a:latin typeface="Garamond" panose="02020404030301010803" pitchFamily="18" charset="0"/>
              </a:rPr>
              <a:t>The first scientific investigations in the field of geometry and pure mathematics belong to a later time, and they cannot be placed at the beginning of any science. It is also in accordance with the laws of the development of the human spirit: in order for a person to be interested in the abstract properties of numbers or extensions, so that he tries to understand them or ask himself questions about them, his mind must be sufficiently exercised in understanding and in posing questions from other areas of knowledge. more accessible to the human senses.</a:t>
            </a:r>
            <a:endParaRPr lang="ru-RU" dirty="0"/>
          </a:p>
        </p:txBody>
      </p:sp>
    </p:spTree>
    <p:extLst>
      <p:ext uri="{BB962C8B-B14F-4D97-AF65-F5344CB8AC3E}">
        <p14:creationId xmlns:p14="http://schemas.microsoft.com/office/powerpoint/2010/main" val="3039391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903" y="58847"/>
            <a:ext cx="10725665" cy="6001643"/>
          </a:xfrm>
          <a:prstGeom prst="rect">
            <a:avLst/>
          </a:prstGeom>
        </p:spPr>
        <p:txBody>
          <a:bodyPr wrap="square">
            <a:spAutoFit/>
          </a:bodyPr>
          <a:lstStyle/>
          <a:p>
            <a:pPr indent="457200" algn="just"/>
            <a:r>
              <a:rPr lang="en-US" sz="2400" dirty="0">
                <a:latin typeface="Garamond" panose="02020404030301010803" pitchFamily="18" charset="0"/>
              </a:rPr>
              <a:t>The history of physical and mathematical sciences should show</a:t>
            </a:r>
            <a:r>
              <a:rPr lang="en-US" sz="2400" dirty="0" smtClean="0">
                <a:latin typeface="Garamond" panose="02020404030301010803" pitchFamily="18" charset="0"/>
              </a:rPr>
              <a:t>:</a:t>
            </a:r>
          </a:p>
          <a:p>
            <a:pPr indent="457200" algn="just"/>
            <a:r>
              <a:rPr lang="en-US" sz="2000" dirty="0">
                <a:latin typeface="Garamond" panose="02020404030301010803" pitchFamily="18" charset="0"/>
              </a:rPr>
              <a:t>how historical circumstances in a given era prepared the ground for this step in science</a:t>
            </a:r>
            <a:r>
              <a:rPr lang="en-US" sz="2000" dirty="0" smtClean="0">
                <a:latin typeface="Garamond" panose="02020404030301010803" pitchFamily="18" charset="0"/>
              </a:rPr>
              <a:t>;</a:t>
            </a:r>
          </a:p>
          <a:p>
            <a:pPr indent="457200" algn="just"/>
            <a:r>
              <a:rPr lang="en-US" sz="2000" dirty="0">
                <a:latin typeface="Garamond" panose="02020404030301010803" pitchFamily="18" charset="0"/>
              </a:rPr>
              <a:t>what impulses from other areas of life hastened this step; what previous scientific advances made it possible</a:t>
            </a:r>
            <a:r>
              <a:rPr lang="en-US" sz="2000" dirty="0" smtClean="0">
                <a:latin typeface="Garamond" panose="02020404030301010803" pitchFamily="18" charset="0"/>
              </a:rPr>
              <a:t>;</a:t>
            </a:r>
          </a:p>
          <a:p>
            <a:pPr indent="457200" algn="just"/>
            <a:r>
              <a:rPr lang="en-US" sz="2000" dirty="0">
                <a:latin typeface="Garamond" panose="02020404030301010803" pitchFamily="18" charset="0"/>
              </a:rPr>
              <a:t>what obstacles the epoch put up for a clear understanding of the revealed truth and the consequences flowing from it</a:t>
            </a:r>
            <a:r>
              <a:rPr lang="en-US" sz="2000" dirty="0" smtClean="0">
                <a:latin typeface="Garamond" panose="02020404030301010803" pitchFamily="18" charset="0"/>
              </a:rPr>
              <a:t>;</a:t>
            </a:r>
          </a:p>
          <a:p>
            <a:pPr indent="457200" algn="just"/>
            <a:r>
              <a:rPr lang="en-US" sz="2000" dirty="0">
                <a:latin typeface="Garamond" panose="02020404030301010803" pitchFamily="18" charset="0"/>
              </a:rPr>
              <a:t>what obstacles this truth had to contend with in order to take root first in the mind of the scientist, then in the sphere of recognized science, finally in society</a:t>
            </a:r>
            <a:r>
              <a:rPr lang="en-US" sz="2000" dirty="0" smtClean="0">
                <a:latin typeface="Garamond" panose="02020404030301010803" pitchFamily="18" charset="0"/>
              </a:rPr>
              <a:t>;</a:t>
            </a:r>
          </a:p>
          <a:p>
            <a:pPr indent="457200" algn="just"/>
            <a:r>
              <a:rPr lang="en-US" sz="2000" dirty="0" smtClean="0">
                <a:latin typeface="Garamond" panose="02020404030301010803" pitchFamily="18" charset="0"/>
              </a:rPr>
              <a:t>how </a:t>
            </a:r>
            <a:r>
              <a:rPr lang="en-US" sz="2000" dirty="0">
                <a:latin typeface="Garamond" panose="02020404030301010803" pitchFamily="18" charset="0"/>
              </a:rPr>
              <a:t>the circumstances of the life of a given person and her mental development allowed this particular person to grasp this truth and assert her place in science, but at the same time allowed the scientist to understand the truth discovered by him and its consequences only to a certain extent</a:t>
            </a:r>
            <a:r>
              <a:rPr lang="en-US" sz="2000" dirty="0" smtClean="0">
                <a:latin typeface="Garamond" panose="02020404030301010803" pitchFamily="18" charset="0"/>
              </a:rPr>
              <a:t>.</a:t>
            </a:r>
          </a:p>
          <a:p>
            <a:pPr indent="457200" algn="just"/>
            <a:r>
              <a:rPr lang="en-US" sz="2000" dirty="0">
                <a:latin typeface="Garamond" panose="02020404030301010803" pitchFamily="18" charset="0"/>
              </a:rPr>
              <a:t>Further, it would be necessary to indicate in what forms the truth, discovered by a given era, had appeared to the minds of previous periods</a:t>
            </a:r>
            <a:r>
              <a:rPr lang="en-US" sz="2000" dirty="0" smtClean="0">
                <a:latin typeface="Garamond" panose="02020404030301010803" pitchFamily="18" charset="0"/>
              </a:rPr>
              <a:t>;</a:t>
            </a:r>
          </a:p>
          <a:p>
            <a:pPr indent="457200" algn="just"/>
            <a:r>
              <a:rPr lang="en-US" sz="2000" dirty="0">
                <a:latin typeface="Garamond" panose="02020404030301010803" pitchFamily="18" charset="0"/>
              </a:rPr>
              <a:t>how it manifested itself now in the form of conjecture, now in connection with errors that distorted it in the writings of the past</a:t>
            </a:r>
            <a:r>
              <a:rPr lang="en-US" sz="2000" dirty="0" smtClean="0">
                <a:latin typeface="Garamond" panose="02020404030301010803" pitchFamily="18" charset="0"/>
              </a:rPr>
              <a:t>;</a:t>
            </a:r>
          </a:p>
          <a:p>
            <a:pPr indent="457200" algn="just"/>
            <a:r>
              <a:rPr lang="en-US" sz="2000" dirty="0" smtClean="0">
                <a:latin typeface="Garamond" panose="02020404030301010803" pitchFamily="18" charset="0"/>
              </a:rPr>
              <a:t>how it </a:t>
            </a:r>
            <a:r>
              <a:rPr lang="en-US" sz="2000" dirty="0">
                <a:latin typeface="Garamond" panose="02020404030301010803" pitchFamily="18" charset="0"/>
              </a:rPr>
              <a:t>gradually became clear to the </a:t>
            </a:r>
            <a:r>
              <a:rPr lang="en-US" sz="2000" dirty="0" smtClean="0">
                <a:latin typeface="Garamond" panose="02020404030301010803" pitchFamily="18" charset="0"/>
              </a:rPr>
              <a:t>very who </a:t>
            </a:r>
            <a:r>
              <a:rPr lang="en-US" sz="2000" dirty="0">
                <a:latin typeface="Garamond" panose="02020404030301010803" pitchFamily="18" charset="0"/>
              </a:rPr>
              <a:t>finally mastered it; what conclusions from it belong to </a:t>
            </a:r>
            <a:r>
              <a:rPr lang="en-US" sz="2000" dirty="0" smtClean="0">
                <a:latin typeface="Garamond" panose="02020404030301010803" pitchFamily="18" charset="0"/>
              </a:rPr>
              <a:t>him, and </a:t>
            </a:r>
            <a:r>
              <a:rPr lang="en-US" sz="2000" dirty="0">
                <a:latin typeface="Garamond" panose="02020404030301010803" pitchFamily="18" charset="0"/>
              </a:rPr>
              <a:t>which - to his successors in the field of science</a:t>
            </a:r>
            <a:r>
              <a:rPr lang="en-US" sz="2000" dirty="0" smtClean="0">
                <a:latin typeface="Garamond" panose="02020404030301010803" pitchFamily="18" charset="0"/>
              </a:rPr>
              <a:t>;</a:t>
            </a:r>
          </a:p>
          <a:p>
            <a:pPr indent="457200" algn="just"/>
            <a:r>
              <a:rPr lang="en-US" sz="2000" dirty="0">
                <a:latin typeface="Garamond" panose="02020404030301010803" pitchFamily="18" charset="0"/>
              </a:rPr>
              <a:t>finally, what influence did this discovery have on subsequent events in the history of thought and in history in general.</a:t>
            </a:r>
            <a:endParaRPr lang="ru-RU" sz="2000" dirty="0">
              <a:latin typeface="Garamond" panose="02020404030301010803" pitchFamily="18" charset="0"/>
            </a:endParaRPr>
          </a:p>
        </p:txBody>
      </p:sp>
    </p:spTree>
    <p:extLst>
      <p:ext uri="{BB962C8B-B14F-4D97-AF65-F5344CB8AC3E}">
        <p14:creationId xmlns:p14="http://schemas.microsoft.com/office/powerpoint/2010/main" val="1180936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Garamond" panose="02020404030301010803" pitchFamily="18" charset="0"/>
              </a:rPr>
              <a:t>Sources</a:t>
            </a:r>
            <a:endParaRPr lang="ru-RU" dirty="0">
              <a:latin typeface="Garamond" panose="02020404030301010803" pitchFamily="18" charset="0"/>
            </a:endParaRPr>
          </a:p>
        </p:txBody>
      </p:sp>
      <p:sp>
        <p:nvSpPr>
          <p:cNvPr id="3" name="Объект 2"/>
          <p:cNvSpPr>
            <a:spLocks noGrp="1"/>
          </p:cNvSpPr>
          <p:nvPr>
            <p:ph idx="1"/>
          </p:nvPr>
        </p:nvSpPr>
        <p:spPr>
          <a:xfrm>
            <a:off x="420130" y="1458098"/>
            <a:ext cx="11516497" cy="5239264"/>
          </a:xfrm>
        </p:spPr>
        <p:txBody>
          <a:bodyPr>
            <a:normAutofit fontScale="62500" lnSpcReduction="20000"/>
          </a:bodyPr>
          <a:lstStyle/>
          <a:p>
            <a:r>
              <a:rPr lang="ru-RU" sz="3300" dirty="0" smtClean="0">
                <a:latin typeface="Garamond" panose="02020404030301010803" pitchFamily="18" charset="0"/>
              </a:rPr>
              <a:t>1. Артиллерийский журнал. </a:t>
            </a:r>
            <a:r>
              <a:rPr lang="ru-RU" sz="3300" dirty="0" err="1" smtClean="0">
                <a:latin typeface="Garamond" panose="02020404030301010803" pitchFamily="18" charset="0"/>
              </a:rPr>
              <a:t>Артиллер</a:t>
            </a:r>
            <a:r>
              <a:rPr lang="en-US" sz="3300" dirty="0" err="1" smtClean="0">
                <a:latin typeface="Garamond" panose="02020404030301010803" pitchFamily="18" charset="0"/>
              </a:rPr>
              <a:t>i</a:t>
            </a:r>
            <a:r>
              <a:rPr lang="ru-RU" sz="3300" dirty="0" err="1" smtClean="0">
                <a:latin typeface="Garamond" panose="02020404030301010803" pitchFamily="18" charset="0"/>
              </a:rPr>
              <a:t>йский</a:t>
            </a:r>
            <a:r>
              <a:rPr lang="ru-RU" sz="3300" dirty="0" smtClean="0">
                <a:latin typeface="Garamond" panose="02020404030301010803" pitchFamily="18" charset="0"/>
              </a:rPr>
              <a:t> </a:t>
            </a:r>
            <a:r>
              <a:rPr lang="ru-RU" sz="3300" dirty="0" err="1" smtClean="0">
                <a:latin typeface="Garamond" panose="02020404030301010803" pitchFamily="18" charset="0"/>
              </a:rPr>
              <a:t>журналъ</a:t>
            </a:r>
            <a:r>
              <a:rPr lang="ru-RU" sz="3300" dirty="0" smtClean="0">
                <a:latin typeface="Garamond" panose="02020404030301010803" pitchFamily="18" charset="0"/>
              </a:rPr>
              <a:t>, издаваемый </a:t>
            </a:r>
            <a:r>
              <a:rPr lang="ru-RU" sz="3300" dirty="0" err="1" smtClean="0">
                <a:latin typeface="Garamond" panose="02020404030301010803" pitchFamily="18" charset="0"/>
              </a:rPr>
              <a:t>Артиллер</a:t>
            </a:r>
            <a:r>
              <a:rPr lang="en-US" sz="3300" dirty="0" err="1" smtClean="0">
                <a:latin typeface="Garamond" panose="02020404030301010803" pitchFamily="18" charset="0"/>
              </a:rPr>
              <a:t>i</a:t>
            </a:r>
            <a:r>
              <a:rPr lang="ru-RU" sz="3300" dirty="0" err="1" smtClean="0">
                <a:latin typeface="Garamond" panose="02020404030301010803" pitchFamily="18" charset="0"/>
              </a:rPr>
              <a:t>йским</a:t>
            </a:r>
            <a:r>
              <a:rPr lang="ru-RU" sz="3300" dirty="0" smtClean="0">
                <a:latin typeface="Garamond" panose="02020404030301010803" pitchFamily="18" charset="0"/>
              </a:rPr>
              <a:t> комитетом. СПб. 1865.</a:t>
            </a:r>
          </a:p>
          <a:p>
            <a:r>
              <a:rPr lang="ru-RU" sz="3300" dirty="0" smtClean="0">
                <a:latin typeface="Garamond" panose="02020404030301010803" pitchFamily="18" charset="0"/>
              </a:rPr>
              <a:t>2. Васильев А.В. Лавров – историк и философ математики // П.Л. Лавров. Сборник статей. Петербург: Колос. 1922. – С. 373-384.</a:t>
            </a:r>
          </a:p>
          <a:p>
            <a:r>
              <a:rPr lang="ru-RU" sz="3300" dirty="0" smtClean="0">
                <a:latin typeface="Garamond" panose="02020404030301010803" pitchFamily="18" charset="0"/>
              </a:rPr>
              <a:t>3. Володин А.И. Б.С. Итенберг Б.С. Лавров /ЖЗЛ. </a:t>
            </a:r>
            <a:r>
              <a:rPr lang="ru-RU" sz="3300" dirty="0" err="1" smtClean="0">
                <a:latin typeface="Garamond" panose="02020404030301010803" pitchFamily="18" charset="0"/>
              </a:rPr>
              <a:t>Вып</a:t>
            </a:r>
            <a:r>
              <a:rPr lang="ru-RU" sz="3300" dirty="0" smtClean="0">
                <a:latin typeface="Garamond" panose="02020404030301010803" pitchFamily="18" charset="0"/>
              </a:rPr>
              <a:t>. 11. М.: Молодая гвардия. 1981.</a:t>
            </a:r>
          </a:p>
          <a:p>
            <a:r>
              <a:rPr lang="ru-RU" sz="3300" dirty="0" smtClean="0">
                <a:latin typeface="Garamond" panose="02020404030301010803" pitchFamily="18" charset="0"/>
              </a:rPr>
              <a:t>4. Переписка П.Л. Лаврова с В.Н. Никитиной //Литературное наследство. Т. 87. М.: Наука, 1977. – С. 508-602.</a:t>
            </a:r>
          </a:p>
          <a:p>
            <a:r>
              <a:rPr lang="ru-RU" sz="3300" dirty="0" smtClean="0">
                <a:latin typeface="Garamond" panose="02020404030301010803" pitchFamily="18" charset="0"/>
              </a:rPr>
              <a:t>5. Морской сборник. 1865-1866. СПб: в типографии Морского ведомства. Раздельная пагинация.</a:t>
            </a:r>
          </a:p>
          <a:p>
            <a:r>
              <a:rPr lang="ru-RU" sz="3300" dirty="0" smtClean="0">
                <a:latin typeface="Garamond" panose="02020404030301010803" pitchFamily="18" charset="0"/>
              </a:rPr>
              <a:t>6. </a:t>
            </a:r>
            <a:r>
              <a:rPr lang="ru-RU" sz="3300" dirty="0" err="1" smtClean="0">
                <a:latin typeface="Garamond" panose="02020404030301010803" pitchFamily="18" charset="0"/>
              </a:rPr>
              <a:t>Синкевич</a:t>
            </a:r>
            <a:r>
              <a:rPr lang="ru-RU" sz="3300" dirty="0" smtClean="0">
                <a:latin typeface="Garamond" panose="02020404030301010803" pitchFamily="18" charset="0"/>
              </a:rPr>
              <a:t> Г.И. Иоганн Альбрехт Эйлер и его неопубликованная рукопись по истории геометрии // Чебышев</a:t>
            </a:r>
            <a:r>
              <a:rPr lang="en-US" sz="3300" dirty="0" smtClean="0">
                <a:latin typeface="Garamond" panose="02020404030301010803" pitchFamily="18" charset="0"/>
              </a:rPr>
              <a:t>c</a:t>
            </a:r>
            <a:r>
              <a:rPr lang="ru-RU" sz="3300" dirty="0" smtClean="0">
                <a:latin typeface="Garamond" panose="02020404030301010803" pitchFamily="18" charset="0"/>
              </a:rPr>
              <a:t>кий сборник, 2022, т. 23, </a:t>
            </a:r>
            <a:r>
              <a:rPr lang="ru-RU" sz="3300" dirty="0" err="1" smtClean="0">
                <a:latin typeface="Garamond" panose="02020404030301010803" pitchFamily="18" charset="0"/>
              </a:rPr>
              <a:t>вып</a:t>
            </a:r>
            <a:r>
              <a:rPr lang="ru-RU" sz="3300" dirty="0" smtClean="0">
                <a:latin typeface="Garamond" panose="02020404030301010803" pitchFamily="18" charset="0"/>
              </a:rPr>
              <a:t>. 1, с. 236-268.</a:t>
            </a:r>
          </a:p>
          <a:p>
            <a:r>
              <a:rPr lang="ru-RU" sz="3300" dirty="0" smtClean="0">
                <a:latin typeface="Garamond" panose="02020404030301010803" pitchFamily="18" charset="0"/>
              </a:rPr>
              <a:t>7. Воспоминания Льва Тихомирова / предисл. В. Невского, </a:t>
            </a:r>
            <a:r>
              <a:rPr lang="ru-RU" sz="3300" dirty="0" err="1" smtClean="0">
                <a:latin typeface="Garamond" panose="02020404030301010803" pitchFamily="18" charset="0"/>
              </a:rPr>
              <a:t>вст</a:t>
            </a:r>
            <a:r>
              <a:rPr lang="ru-RU" sz="3300" dirty="0" smtClean="0">
                <a:latin typeface="Garamond" panose="02020404030301010803" pitchFamily="18" charset="0"/>
              </a:rPr>
              <a:t>. ст. В. Фигнер. М.; Л.: Госиздат, 1927 (1-е изд.). 2-е изд. Тени прошлого. Воспоминания / сост. М.Б. Смолин. М.: Изд-во журнала «Москва», 2000 (2-е изд.). Электронный ресурс </a:t>
            </a:r>
            <a:r>
              <a:rPr lang="en-US" sz="3300" dirty="0" smtClean="0">
                <a:latin typeface="Garamond" panose="02020404030301010803" pitchFamily="18" charset="0"/>
              </a:rPr>
              <a:t>https://biography.wikireading.ru/hq5ZFTnaKG   </a:t>
            </a:r>
          </a:p>
          <a:p>
            <a:r>
              <a:rPr lang="ru-RU" sz="3300" dirty="0" smtClean="0">
                <a:latin typeface="Garamond" panose="02020404030301010803" pitchFamily="18" charset="0"/>
              </a:rPr>
              <a:t>8. </a:t>
            </a:r>
            <a:r>
              <a:rPr lang="en-US" sz="3300" dirty="0" smtClean="0">
                <a:latin typeface="Garamond" panose="02020404030301010803" pitchFamily="18" charset="0"/>
              </a:rPr>
              <a:t>Hermann J. </a:t>
            </a:r>
            <a:r>
              <a:rPr lang="en-US" sz="3300" dirty="0" err="1" smtClean="0">
                <a:latin typeface="Garamond" panose="02020404030301010803" pitchFamily="18" charset="0"/>
              </a:rPr>
              <a:t>Oratio</a:t>
            </a:r>
            <a:r>
              <a:rPr lang="en-US" sz="3300" dirty="0" smtClean="0">
                <a:latin typeface="Garamond" panose="02020404030301010803" pitchFamily="18" charset="0"/>
              </a:rPr>
              <a:t> de </a:t>
            </a:r>
            <a:r>
              <a:rPr lang="en-US" sz="3300" dirty="0" err="1" smtClean="0">
                <a:latin typeface="Garamond" panose="02020404030301010803" pitchFamily="18" charset="0"/>
              </a:rPr>
              <a:t>ortu</a:t>
            </a:r>
            <a:r>
              <a:rPr lang="en-US" sz="3300" dirty="0" smtClean="0">
                <a:latin typeface="Garamond" panose="02020404030301010803" pitchFamily="18" charset="0"/>
              </a:rPr>
              <a:t> et </a:t>
            </a:r>
            <a:r>
              <a:rPr lang="en-US" sz="3300" dirty="0" err="1" smtClean="0">
                <a:latin typeface="Garamond" panose="02020404030301010803" pitchFamily="18" charset="0"/>
              </a:rPr>
              <a:t>progressu</a:t>
            </a:r>
            <a:r>
              <a:rPr lang="en-US" sz="3300" dirty="0" smtClean="0">
                <a:latin typeface="Garamond" panose="02020404030301010803" pitchFamily="18" charset="0"/>
              </a:rPr>
              <a:t> </a:t>
            </a:r>
            <a:r>
              <a:rPr lang="en-US" sz="3300" dirty="0" err="1" smtClean="0">
                <a:latin typeface="Garamond" panose="02020404030301010803" pitchFamily="18" charset="0"/>
              </a:rPr>
              <a:t>geometriae</a:t>
            </a:r>
            <a:r>
              <a:rPr lang="en-US" sz="3300" dirty="0" smtClean="0">
                <a:latin typeface="Garamond" panose="02020404030301010803" pitchFamily="18" charset="0"/>
              </a:rPr>
              <a:t>. </a:t>
            </a:r>
            <a:r>
              <a:rPr lang="en-US" sz="3300" dirty="0" err="1" smtClean="0">
                <a:latin typeface="Garamond" panose="02020404030301010803" pitchFamily="18" charset="0"/>
              </a:rPr>
              <a:t>Quaestio</a:t>
            </a:r>
            <a:r>
              <a:rPr lang="en-US" sz="3300" dirty="0" smtClean="0">
                <a:latin typeface="Garamond" panose="02020404030301010803" pitchFamily="18" charset="0"/>
              </a:rPr>
              <a:t> circa </a:t>
            </a:r>
            <a:r>
              <a:rPr lang="en-US" sz="3300" dirty="0" err="1" smtClean="0">
                <a:latin typeface="Garamond" panose="02020404030301010803" pitchFamily="18" charset="0"/>
              </a:rPr>
              <a:t>telescopiorum</a:t>
            </a:r>
            <a:r>
              <a:rPr lang="en-US" sz="3300" dirty="0" smtClean="0">
                <a:latin typeface="Garamond" panose="02020404030301010803" pitchFamily="18" charset="0"/>
              </a:rPr>
              <a:t> </a:t>
            </a:r>
            <a:r>
              <a:rPr lang="en-US" sz="3300" dirty="0" err="1" smtClean="0">
                <a:latin typeface="Garamond" panose="02020404030301010803" pitchFamily="18" charset="0"/>
              </a:rPr>
              <a:t>perfectionem</a:t>
            </a:r>
            <a:r>
              <a:rPr lang="en-US" sz="3300" dirty="0" smtClean="0">
                <a:latin typeface="Garamond" panose="02020404030301010803" pitchFamily="18" charset="0"/>
              </a:rPr>
              <a:t>. (17 Aug. 1726). J. Hermann. De </a:t>
            </a:r>
            <a:r>
              <a:rPr lang="en-US" sz="3300" dirty="0" err="1" smtClean="0">
                <a:latin typeface="Garamond" panose="02020404030301010803" pitchFamily="18" charset="0"/>
              </a:rPr>
              <a:t>ortu</a:t>
            </a:r>
            <a:r>
              <a:rPr lang="en-US" sz="3300" dirty="0" smtClean="0">
                <a:latin typeface="Garamond" panose="02020404030301010803" pitchFamily="18" charset="0"/>
              </a:rPr>
              <a:t> et </a:t>
            </a:r>
            <a:r>
              <a:rPr lang="en-US" sz="3300" dirty="0" err="1" smtClean="0">
                <a:latin typeface="Garamond" panose="02020404030301010803" pitchFamily="18" charset="0"/>
              </a:rPr>
              <a:t>progressu</a:t>
            </a:r>
            <a:r>
              <a:rPr lang="en-US" sz="3300" dirty="0" smtClean="0">
                <a:latin typeface="Garamond" panose="02020404030301010803" pitchFamily="18" charset="0"/>
              </a:rPr>
              <a:t> </a:t>
            </a:r>
            <a:r>
              <a:rPr lang="en-US" sz="3300" dirty="0" err="1" smtClean="0">
                <a:latin typeface="Garamond" panose="02020404030301010803" pitchFamily="18" charset="0"/>
              </a:rPr>
              <a:t>Geometriae</a:t>
            </a:r>
            <a:r>
              <a:rPr lang="en-US" sz="3300" dirty="0" smtClean="0">
                <a:latin typeface="Garamond" panose="02020404030301010803" pitchFamily="18" charset="0"/>
              </a:rPr>
              <a:t>. </a:t>
            </a:r>
            <a:r>
              <a:rPr lang="en-US" sz="3300" dirty="0" err="1" smtClean="0">
                <a:latin typeface="Garamond" panose="02020404030301010803" pitchFamily="18" charset="0"/>
              </a:rPr>
              <a:t>Sermones</a:t>
            </a:r>
            <a:r>
              <a:rPr lang="en-US" sz="3300" dirty="0" smtClean="0">
                <a:latin typeface="Garamond" panose="02020404030301010803" pitchFamily="18" charset="0"/>
              </a:rPr>
              <a:t> in </a:t>
            </a:r>
            <a:r>
              <a:rPr lang="en-US" sz="3300" dirty="0" err="1" smtClean="0">
                <a:latin typeface="Garamond" panose="02020404030301010803" pitchFamily="18" charset="0"/>
              </a:rPr>
              <a:t>secundo</a:t>
            </a:r>
            <a:r>
              <a:rPr lang="en-US" sz="3300" dirty="0" smtClean="0">
                <a:latin typeface="Garamond" panose="02020404030301010803" pitchFamily="18" charset="0"/>
              </a:rPr>
              <a:t> </a:t>
            </a:r>
            <a:r>
              <a:rPr lang="en-US" sz="3300" dirty="0" err="1" smtClean="0">
                <a:latin typeface="Garamond" panose="02020404030301010803" pitchFamily="18" charset="0"/>
              </a:rPr>
              <a:t>solenni</a:t>
            </a:r>
            <a:r>
              <a:rPr lang="en-US" sz="3300" dirty="0" smtClean="0">
                <a:latin typeface="Garamond" panose="02020404030301010803" pitchFamily="18" charset="0"/>
              </a:rPr>
              <a:t> </a:t>
            </a:r>
            <a:r>
              <a:rPr lang="en-US" sz="3300" dirty="0" err="1" smtClean="0">
                <a:latin typeface="Garamond" panose="02020404030301010803" pitchFamily="18" charset="0"/>
              </a:rPr>
              <a:t>Academiae</a:t>
            </a:r>
            <a:r>
              <a:rPr lang="en-US" sz="3300" dirty="0" smtClean="0">
                <a:latin typeface="Garamond" panose="02020404030301010803" pitchFamily="18" charset="0"/>
              </a:rPr>
              <a:t> </a:t>
            </a:r>
            <a:r>
              <a:rPr lang="en-US" sz="3300" dirty="0" err="1" smtClean="0">
                <a:latin typeface="Garamond" panose="02020404030301010803" pitchFamily="18" charset="0"/>
              </a:rPr>
              <a:t>Scientiarum</a:t>
            </a:r>
            <a:r>
              <a:rPr lang="en-US" sz="3300" dirty="0" smtClean="0">
                <a:latin typeface="Garamond" panose="02020404030301010803" pitchFamily="18" charset="0"/>
              </a:rPr>
              <a:t> </a:t>
            </a:r>
            <a:r>
              <a:rPr lang="en-US" sz="3300" dirty="0" err="1" smtClean="0">
                <a:latin typeface="Garamond" panose="02020404030301010803" pitchFamily="18" charset="0"/>
              </a:rPr>
              <a:t>imperialis</a:t>
            </a:r>
            <a:r>
              <a:rPr lang="en-US" sz="3300" dirty="0" smtClean="0">
                <a:latin typeface="Garamond" panose="02020404030301010803" pitchFamily="18" charset="0"/>
              </a:rPr>
              <a:t> </a:t>
            </a:r>
            <a:r>
              <a:rPr lang="en-US" sz="3300" dirty="0" err="1" smtClean="0">
                <a:latin typeface="Garamond" panose="02020404030301010803" pitchFamily="18" charset="0"/>
              </a:rPr>
              <a:t>conventu</a:t>
            </a:r>
            <a:r>
              <a:rPr lang="en-US" sz="3300" dirty="0" smtClean="0">
                <a:latin typeface="Garamond" panose="02020404030301010803" pitchFamily="18" charset="0"/>
              </a:rPr>
              <a:t> die 1 </a:t>
            </a:r>
            <a:r>
              <a:rPr lang="en-US" sz="3300" dirty="0" err="1" smtClean="0">
                <a:latin typeface="Garamond" panose="02020404030301010803" pitchFamily="18" charset="0"/>
              </a:rPr>
              <a:t>augusti</a:t>
            </a:r>
            <a:r>
              <a:rPr lang="en-US" sz="3300" dirty="0" smtClean="0">
                <a:latin typeface="Garamond" panose="02020404030301010803" pitchFamily="18" charset="0"/>
              </a:rPr>
              <a:t> </a:t>
            </a:r>
            <a:r>
              <a:rPr lang="en-US" sz="3300" dirty="0" err="1" smtClean="0">
                <a:latin typeface="Garamond" panose="02020404030301010803" pitchFamily="18" charset="0"/>
              </a:rPr>
              <a:t>anni</a:t>
            </a:r>
            <a:r>
              <a:rPr lang="en-US" sz="3300" dirty="0" smtClean="0">
                <a:latin typeface="Garamond" panose="02020404030301010803" pitchFamily="18" charset="0"/>
              </a:rPr>
              <a:t> MDCCXXVI </a:t>
            </a:r>
            <a:r>
              <a:rPr lang="en-US" sz="3300" dirty="0" err="1" smtClean="0">
                <a:latin typeface="Garamond" panose="02020404030301010803" pitchFamily="18" charset="0"/>
              </a:rPr>
              <a:t>publice</a:t>
            </a:r>
            <a:r>
              <a:rPr lang="en-US" sz="3300" dirty="0" smtClean="0">
                <a:latin typeface="Garamond" panose="02020404030301010803" pitchFamily="18" charset="0"/>
              </a:rPr>
              <a:t> </a:t>
            </a:r>
            <a:r>
              <a:rPr lang="en-US" sz="3300" dirty="0" err="1" smtClean="0">
                <a:latin typeface="Garamond" panose="02020404030301010803" pitchFamily="18" charset="0"/>
              </a:rPr>
              <a:t>recitati</a:t>
            </a:r>
            <a:r>
              <a:rPr lang="en-US" sz="3300" dirty="0" smtClean="0">
                <a:latin typeface="Garamond" panose="02020404030301010803" pitchFamily="18" charset="0"/>
              </a:rPr>
              <a:t>. </a:t>
            </a:r>
            <a:r>
              <a:rPr lang="en-US" sz="3300" dirty="0" err="1" smtClean="0">
                <a:latin typeface="Garamond" panose="02020404030301010803" pitchFamily="18" charset="0"/>
              </a:rPr>
              <a:t>Petropoli</a:t>
            </a:r>
            <a:r>
              <a:rPr lang="en-US" sz="3300" dirty="0" smtClean="0">
                <a:latin typeface="Garamond" panose="02020404030301010803" pitchFamily="18" charset="0"/>
              </a:rPr>
              <a:t>, 1728.</a:t>
            </a:r>
          </a:p>
          <a:p>
            <a:r>
              <a:rPr lang="ru-RU" sz="3300" dirty="0" smtClean="0">
                <a:latin typeface="Garamond" panose="02020404030301010803" pitchFamily="18" charset="0"/>
              </a:rPr>
              <a:t>9. Добровольский В.А. Первый курс по истории физико-математических наук в России П.Л. Лаврова // Вопросы истории естествознания и техники.  1971. </a:t>
            </a:r>
            <a:r>
              <a:rPr lang="ru-RU" sz="3300" dirty="0" err="1" smtClean="0">
                <a:latin typeface="Garamond" panose="02020404030301010803" pitchFamily="18" charset="0"/>
              </a:rPr>
              <a:t>Вып</a:t>
            </a:r>
            <a:r>
              <a:rPr lang="ru-RU" sz="3300" dirty="0" smtClean="0">
                <a:latin typeface="Garamond" panose="02020404030301010803" pitchFamily="18" charset="0"/>
              </a:rPr>
              <a:t>. 1 (34). – С.47–49.</a:t>
            </a:r>
          </a:p>
          <a:p>
            <a:endParaRPr lang="ru-RU" dirty="0"/>
          </a:p>
        </p:txBody>
      </p:sp>
    </p:spTree>
    <p:extLst>
      <p:ext uri="{BB962C8B-B14F-4D97-AF65-F5344CB8AC3E}">
        <p14:creationId xmlns:p14="http://schemas.microsoft.com/office/powerpoint/2010/main" val="1931381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73643" y="3244333"/>
            <a:ext cx="9556137" cy="923330"/>
          </a:xfrm>
          <a:prstGeom prst="rect">
            <a:avLst/>
          </a:prstGeom>
        </p:spPr>
        <p:txBody>
          <a:bodyPr wrap="square">
            <a:spAutoFit/>
          </a:bodyPr>
          <a:lstStyle/>
          <a:p>
            <a:r>
              <a:rPr lang="en-US" sz="5400">
                <a:latin typeface="Garamond" panose="02020404030301010803" pitchFamily="18" charset="0"/>
              </a:rPr>
              <a:t>Thank you for attention</a:t>
            </a:r>
            <a:endParaRPr lang="ru-RU" sz="5400" dirty="0">
              <a:latin typeface="Garamond" panose="02020404030301010803" pitchFamily="18" charset="0"/>
            </a:endParaRPr>
          </a:p>
        </p:txBody>
      </p:sp>
    </p:spTree>
    <p:extLst>
      <p:ext uri="{BB962C8B-B14F-4D97-AF65-F5344CB8AC3E}">
        <p14:creationId xmlns:p14="http://schemas.microsoft.com/office/powerpoint/2010/main" val="3103856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dirty="0">
                <a:latin typeface="Garamond" panose="02020404030301010803" pitchFamily="18" charset="0"/>
              </a:rPr>
              <a:t>House of the </a:t>
            </a:r>
            <a:r>
              <a:rPr lang="en-US" sz="4000" dirty="0" err="1">
                <a:latin typeface="Garamond" panose="02020404030301010803" pitchFamily="18" charset="0"/>
              </a:rPr>
              <a:t>Lavrovs</a:t>
            </a:r>
            <a:r>
              <a:rPr lang="en-US" sz="4000" dirty="0">
                <a:latin typeface="Garamond" panose="02020404030301010803" pitchFamily="18" charset="0"/>
              </a:rPr>
              <a:t> in Velikiye </a:t>
            </a:r>
            <a:r>
              <a:rPr lang="en-US" sz="4000" dirty="0" err="1">
                <a:latin typeface="Garamond" panose="02020404030301010803" pitchFamily="18" charset="0"/>
              </a:rPr>
              <a:t>Luki</a:t>
            </a:r>
            <a:r>
              <a:rPr lang="en-US" sz="4000" dirty="0">
                <a:latin typeface="Garamond" panose="02020404030301010803" pitchFamily="18" charset="0"/>
              </a:rPr>
              <a:t> - </a:t>
            </a:r>
            <a:r>
              <a:rPr lang="en-US" sz="4000" dirty="0" err="1">
                <a:latin typeface="Garamond" panose="02020404030301010803" pitchFamily="18" charset="0"/>
              </a:rPr>
              <a:t>Nekrasova</a:t>
            </a:r>
            <a:r>
              <a:rPr lang="en-US" sz="4000" dirty="0">
                <a:latin typeface="Garamond" panose="02020404030301010803" pitchFamily="18" charset="0"/>
              </a:rPr>
              <a:t> street, 10</a:t>
            </a:r>
            <a:endParaRPr lang="ru-RU" sz="4000"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2118796" y="2082006"/>
            <a:ext cx="6834704" cy="4590643"/>
          </a:xfrm>
          <a:prstGeom prst="rect">
            <a:avLst/>
          </a:prstGeom>
        </p:spPr>
      </p:pic>
    </p:spTree>
    <p:extLst>
      <p:ext uri="{BB962C8B-B14F-4D97-AF65-F5344CB8AC3E}">
        <p14:creationId xmlns:p14="http://schemas.microsoft.com/office/powerpoint/2010/main" val="164015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sz="4800" dirty="0" err="1">
                <a:latin typeface="Garamond" panose="02020404030301010803" pitchFamily="18" charset="0"/>
              </a:rPr>
              <a:t>Furshtadtskaya</a:t>
            </a:r>
            <a:r>
              <a:rPr lang="en-US" sz="4800" dirty="0">
                <a:latin typeface="Garamond" panose="02020404030301010803" pitchFamily="18" charset="0"/>
              </a:rPr>
              <a:t> (</a:t>
            </a:r>
            <a:r>
              <a:rPr lang="en-US" sz="4800" dirty="0" err="1">
                <a:latin typeface="Garamond" panose="02020404030301010803" pitchFamily="18" charset="0"/>
              </a:rPr>
              <a:t>Furshtatskaya</a:t>
            </a:r>
            <a:r>
              <a:rPr lang="en-US" sz="4800" dirty="0">
                <a:latin typeface="Garamond" panose="02020404030301010803" pitchFamily="18" charset="0"/>
              </a:rPr>
              <a:t>) street in St. Petersburg</a:t>
            </a:r>
            <a:endParaRPr lang="ru-RU" sz="4800"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148281" y="1690688"/>
            <a:ext cx="5767736" cy="4462786"/>
          </a:xfrm>
          <a:prstGeom prst="rect">
            <a:avLst/>
          </a:prstGeom>
        </p:spPr>
      </p:pic>
      <p:pic>
        <p:nvPicPr>
          <p:cNvPr id="5" name="Рисунок 4"/>
          <p:cNvPicPr>
            <a:picLocks noChangeAspect="1"/>
          </p:cNvPicPr>
          <p:nvPr/>
        </p:nvPicPr>
        <p:blipFill>
          <a:blip r:embed="rId3"/>
          <a:stretch>
            <a:fillRect/>
          </a:stretch>
        </p:blipFill>
        <p:spPr>
          <a:xfrm>
            <a:off x="6468605" y="3237471"/>
            <a:ext cx="5723396" cy="3620530"/>
          </a:xfrm>
          <a:prstGeom prst="rect">
            <a:avLst/>
          </a:prstGeom>
        </p:spPr>
      </p:pic>
    </p:spTree>
    <p:extLst>
      <p:ext uri="{BB962C8B-B14F-4D97-AF65-F5344CB8AC3E}">
        <p14:creationId xmlns:p14="http://schemas.microsoft.com/office/powerpoint/2010/main" val="108461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6497"/>
            <a:ext cx="10515600" cy="1112109"/>
          </a:xfrm>
        </p:spPr>
        <p:txBody>
          <a:bodyPr/>
          <a:lstStyle/>
          <a:p>
            <a:pPr algn="ctr"/>
            <a:r>
              <a:rPr lang="en-US" dirty="0" err="1">
                <a:latin typeface="Garamond" panose="02020404030301010803" pitchFamily="18" charset="0"/>
              </a:rPr>
              <a:t>Mikhailovskaya</a:t>
            </a:r>
            <a:r>
              <a:rPr lang="en-US" dirty="0">
                <a:latin typeface="Garamond" panose="02020404030301010803" pitchFamily="18" charset="0"/>
              </a:rPr>
              <a:t> Artillery Academy</a:t>
            </a:r>
            <a:endParaRPr lang="ru-RU" dirty="0">
              <a:latin typeface="Garamond" panose="02020404030301010803" pitchFamily="18" charset="0"/>
            </a:endParaRPr>
          </a:p>
        </p:txBody>
      </p:sp>
      <p:pic>
        <p:nvPicPr>
          <p:cNvPr id="4" name="Объект 3"/>
          <p:cNvPicPr>
            <a:picLocks noGrp="1" noChangeAspect="1"/>
          </p:cNvPicPr>
          <p:nvPr>
            <p:ph idx="1"/>
          </p:nvPr>
        </p:nvPicPr>
        <p:blipFill>
          <a:blip r:embed="rId3"/>
          <a:stretch>
            <a:fillRect/>
          </a:stretch>
        </p:blipFill>
        <p:spPr>
          <a:xfrm>
            <a:off x="380349" y="1025611"/>
            <a:ext cx="8425061" cy="3954162"/>
          </a:xfrm>
          <a:prstGeom prst="rect">
            <a:avLst/>
          </a:prstGeom>
        </p:spPr>
      </p:pic>
      <p:pic>
        <p:nvPicPr>
          <p:cNvPr id="5" name="Рисунок 4"/>
          <p:cNvPicPr>
            <a:picLocks noChangeAspect="1"/>
          </p:cNvPicPr>
          <p:nvPr/>
        </p:nvPicPr>
        <p:blipFill>
          <a:blip r:embed="rId4"/>
          <a:stretch>
            <a:fillRect/>
          </a:stretch>
        </p:blipFill>
        <p:spPr>
          <a:xfrm>
            <a:off x="8204887" y="5016860"/>
            <a:ext cx="3987114" cy="1800632"/>
          </a:xfrm>
          <a:prstGeom prst="rect">
            <a:avLst/>
          </a:prstGeom>
        </p:spPr>
      </p:pic>
    </p:spTree>
    <p:extLst>
      <p:ext uri="{BB962C8B-B14F-4D97-AF65-F5344CB8AC3E}">
        <p14:creationId xmlns:p14="http://schemas.microsoft.com/office/powerpoint/2010/main" val="322274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36445" y="98854"/>
            <a:ext cx="9425090" cy="6030097"/>
          </a:xfrm>
          <a:prstGeom prst="rect">
            <a:avLst/>
          </a:prstGeom>
        </p:spPr>
      </p:pic>
      <p:pic>
        <p:nvPicPr>
          <p:cNvPr id="3" name="Рисунок 2"/>
          <p:cNvPicPr>
            <a:picLocks noChangeAspect="1"/>
          </p:cNvPicPr>
          <p:nvPr/>
        </p:nvPicPr>
        <p:blipFill>
          <a:blip r:embed="rId3"/>
          <a:stretch>
            <a:fillRect/>
          </a:stretch>
        </p:blipFill>
        <p:spPr>
          <a:xfrm>
            <a:off x="10243751" y="4572000"/>
            <a:ext cx="1900412" cy="2303042"/>
          </a:xfrm>
          <a:prstGeom prst="rect">
            <a:avLst/>
          </a:prstGeom>
        </p:spPr>
      </p:pic>
    </p:spTree>
    <p:extLst>
      <p:ext uri="{BB962C8B-B14F-4D97-AF65-F5344CB8AC3E}">
        <p14:creationId xmlns:p14="http://schemas.microsoft.com/office/powerpoint/2010/main" val="426340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a:latin typeface="Garamond" panose="02020404030301010803" pitchFamily="18" charset="0"/>
              </a:rPr>
              <a:t>Mikhailovskaya</a:t>
            </a:r>
            <a:r>
              <a:rPr lang="en-US" dirty="0">
                <a:latin typeface="Garamond" panose="02020404030301010803" pitchFamily="18" charset="0"/>
              </a:rPr>
              <a:t> Artillery Academy</a:t>
            </a:r>
            <a:endParaRPr lang="ru-RU" dirty="0">
              <a:latin typeface="Garamond" panose="02020404030301010803" pitchFamily="18" charset="0"/>
            </a:endParaRPr>
          </a:p>
        </p:txBody>
      </p:sp>
      <p:pic>
        <p:nvPicPr>
          <p:cNvPr id="4" name="Объект 3"/>
          <p:cNvPicPr>
            <a:picLocks noGrp="1" noChangeAspect="1"/>
          </p:cNvPicPr>
          <p:nvPr>
            <p:ph idx="1"/>
          </p:nvPr>
        </p:nvPicPr>
        <p:blipFill>
          <a:blip r:embed="rId2"/>
          <a:stretch>
            <a:fillRect/>
          </a:stretch>
        </p:blipFill>
        <p:spPr>
          <a:xfrm>
            <a:off x="8284537" y="2097473"/>
            <a:ext cx="3308829" cy="4351338"/>
          </a:xfrm>
          <a:prstGeom prst="rect">
            <a:avLst/>
          </a:prstGeom>
        </p:spPr>
      </p:pic>
      <p:pic>
        <p:nvPicPr>
          <p:cNvPr id="5" name="Рисунок 4"/>
          <p:cNvPicPr>
            <a:picLocks noChangeAspect="1"/>
          </p:cNvPicPr>
          <p:nvPr/>
        </p:nvPicPr>
        <p:blipFill>
          <a:blip r:embed="rId3"/>
          <a:stretch>
            <a:fillRect/>
          </a:stretch>
        </p:blipFill>
        <p:spPr>
          <a:xfrm>
            <a:off x="69845" y="2187146"/>
            <a:ext cx="7964415" cy="4386650"/>
          </a:xfrm>
          <a:prstGeom prst="rect">
            <a:avLst/>
          </a:prstGeom>
        </p:spPr>
      </p:pic>
    </p:spTree>
    <p:extLst>
      <p:ext uri="{BB962C8B-B14F-4D97-AF65-F5344CB8AC3E}">
        <p14:creationId xmlns:p14="http://schemas.microsoft.com/office/powerpoint/2010/main" val="15668684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7111</Words>
  <Application>Microsoft Office PowerPoint</Application>
  <PresentationFormat>Широкоэкранный</PresentationFormat>
  <Paragraphs>292</Paragraphs>
  <Slides>47</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47</vt:i4>
      </vt:variant>
    </vt:vector>
  </HeadingPairs>
  <TitlesOfParts>
    <vt:vector size="52" baseType="lpstr">
      <vt:lpstr>Arial</vt:lpstr>
      <vt:lpstr>Calibri</vt:lpstr>
      <vt:lpstr>Calibri Light</vt:lpstr>
      <vt:lpstr>Garamond</vt:lpstr>
      <vt:lpstr>Тема Office</vt:lpstr>
      <vt:lpstr>Pyotr Lavrovich Lavrov (1823-1900) is the first Russian author of the  cycle of lectures on the history of physical and mathematical sciences. To the bicentenary of the birth</vt:lpstr>
      <vt:lpstr>Презентация PowerPoint</vt:lpstr>
      <vt:lpstr>Nasva village, Novosokolnichesky district, Pskov region. The former estate of the Lavrovs - Melikhovo. 19th century In 1823, the theorist of revolutionary populism, a member of the Paris Commune, the author of the song Worker's Marseillaise (Let's Renounce the Old Worl) P. L. Lavrov (1823-1900) was born here. Old linden trees, traces of a pond in the form of a question mark, remains of foundations have been preserved.</vt:lpstr>
      <vt:lpstr>A visitor to the former estate of the Lavrovs will see only the remains of the park, fragments of the foundation and a memorial sign</vt:lpstr>
      <vt:lpstr>House of the Lavrovs in Velikiye Luki - Nekrasova street, 10</vt:lpstr>
      <vt:lpstr>Furshtadtskaya (Furshtatskaya) street in St. Petersburg</vt:lpstr>
      <vt:lpstr>Mikhailovskaya Artillery Academy</vt:lpstr>
      <vt:lpstr>Презентация PowerPoint</vt:lpstr>
      <vt:lpstr>Mikhailovskaya Artillery Academy</vt:lpstr>
      <vt:lpstr>Voskresensky floating bridge</vt:lpstr>
      <vt:lpstr>M.V. Ostrogradsky</vt:lpstr>
      <vt:lpstr>Презентация PowerPoint</vt:lpstr>
      <vt:lpstr>Antonina-Cecilia Khristoforovna Lavrova, nee. Loveiko, wife of P.L. Lavrov</vt:lpstr>
      <vt:lpstr>Презентация PowerPoint</vt:lpstr>
      <vt:lpstr>Презентация PowerPoint</vt:lpstr>
      <vt:lpstr>April 4, 1866, Dm. Karakozov tries to shoot at   Emperor Alexander II</vt:lpstr>
      <vt:lpstr>Totma, Vologda province</vt:lpstr>
      <vt:lpstr>Презентация PowerPoint</vt:lpstr>
      <vt:lpstr>The house in Kadnikovo, where P. L. Lavrov lived, is one-story, wooden, chopped, sheathed with boards, the foundation is on rubble pillars. The layout of the house has been preserved. The room in which P. L. Lavrov lived has not been established. In 1963, a marble memorial plaque was opened on the house with the text: "Pyotr Lavrovich Lavrov, the ideological inspirer of the revolutionary Narodniks, lived in this house in 1868-1870."</vt:lpstr>
      <vt:lpstr>German Alexandrovich Lopatin</vt:lpstr>
      <vt:lpstr>The house where Lavrov lived in Paris</vt:lpstr>
      <vt:lpstr>Презентация PowerPoint</vt:lpstr>
      <vt:lpstr>Essay on the history of physical and mathematical sciences Compiled from lectures given in the laboratory of the Artillery Academy, P. Lavrov.  Artilleryjournal and Marine collection, 1865-1866</vt:lpstr>
      <vt:lpstr>Contents of Lavrov's 12 lectures on the history of physical and mathematical sciences</vt:lpstr>
      <vt:lpstr>Презентация PowerPoint</vt:lpstr>
      <vt:lpstr>Презентация PowerPoint</vt:lpstr>
      <vt:lpstr>Презентация PowerPoint</vt:lpstr>
      <vt:lpstr>Influence of the development of the exact sciences on the successes of military affairs and, in particular, artillery  Lectures given by Colonel Lavrov for artillery officers Artillery journal1865 № 4, 6, 7. </vt:lpstr>
      <vt:lpstr>Literature in Russian used by Lavrov</vt:lpstr>
      <vt:lpstr>Презентация PowerPoint</vt:lpstr>
      <vt:lpstr>Sources in foreign languages, used by Lavrov</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Lavrov on the methodology of the history of mathematics</vt:lpstr>
      <vt:lpstr>Презентация PowerPoint</vt:lpstr>
      <vt:lpstr>Sources</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Петр Лаврович Лавров  (1823-1900)  – автор первого в России цикла лекций по истории физико-математических наук.  К 200-летию со дня рождения</dc:title>
  <dc:creator>1</dc:creator>
  <cp:lastModifiedBy>1</cp:lastModifiedBy>
  <cp:revision>67</cp:revision>
  <dcterms:created xsi:type="dcterms:W3CDTF">2023-04-27T09:37:24Z</dcterms:created>
  <dcterms:modified xsi:type="dcterms:W3CDTF">2023-05-01T13:38:24Z</dcterms:modified>
</cp:coreProperties>
</file>