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59" r:id="rId4"/>
    <p:sldId id="260" r:id="rId5"/>
    <p:sldId id="261" r:id="rId6"/>
    <p:sldId id="263" r:id="rId7"/>
    <p:sldId id="264" r:id="rId8"/>
    <p:sldId id="262" r:id="rId9"/>
    <p:sldId id="265" r:id="rId10"/>
    <p:sldId id="271" r:id="rId11"/>
    <p:sldId id="267" r:id="rId12"/>
    <p:sldId id="268" r:id="rId13"/>
    <p:sldId id="269" r:id="rId14"/>
    <p:sldId id="272" r:id="rId15"/>
    <p:sldId id="273" r:id="rId16"/>
    <p:sldId id="310" r:id="rId17"/>
    <p:sldId id="275" r:id="rId18"/>
    <p:sldId id="276" r:id="rId19"/>
    <p:sldId id="274" r:id="rId20"/>
    <p:sldId id="277" r:id="rId21"/>
    <p:sldId id="278" r:id="rId22"/>
    <p:sldId id="279" r:id="rId23"/>
    <p:sldId id="282" r:id="rId24"/>
    <p:sldId id="281" r:id="rId25"/>
    <p:sldId id="283" r:id="rId26"/>
    <p:sldId id="284" r:id="rId27"/>
    <p:sldId id="285" r:id="rId28"/>
    <p:sldId id="286" r:id="rId29"/>
    <p:sldId id="287" r:id="rId30"/>
    <p:sldId id="302" r:id="rId31"/>
    <p:sldId id="288" r:id="rId32"/>
    <p:sldId id="289" r:id="rId33"/>
    <p:sldId id="290" r:id="rId34"/>
    <p:sldId id="291" r:id="rId35"/>
    <p:sldId id="292" r:id="rId36"/>
    <p:sldId id="293" r:id="rId37"/>
    <p:sldId id="301" r:id="rId38"/>
    <p:sldId id="294" r:id="rId39"/>
    <p:sldId id="295" r:id="rId40"/>
    <p:sldId id="296" r:id="rId41"/>
    <p:sldId id="297" r:id="rId42"/>
    <p:sldId id="299" r:id="rId43"/>
    <p:sldId id="300" r:id="rId44"/>
    <p:sldId id="303" r:id="rId45"/>
    <p:sldId id="305" r:id="rId46"/>
    <p:sldId id="306" r:id="rId47"/>
    <p:sldId id="307" r:id="rId4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35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4E54CC-CB07-4EFA-95A1-4FAB404260F4}" type="datetimeFigureOut">
              <a:rPr lang="ru-RU" smtClean="0"/>
              <a:t>01.05.2023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D6C1B1-9E99-4A07-A1D8-9A84826EEE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879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6C1B1-9E99-4A07-A1D8-9A84826EEE7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438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E487B-A73E-46C7-A5D3-00A37406552A}" type="datetimeFigureOut">
              <a:rPr lang="ru-RU" smtClean="0"/>
              <a:t>01.05.2023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F9E21-71CD-41F3-A7F4-8C6C0DEFD7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679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E487B-A73E-46C7-A5D3-00A37406552A}" type="datetimeFigureOut">
              <a:rPr lang="ru-RU" smtClean="0"/>
              <a:t>01.05.2023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F9E21-71CD-41F3-A7F4-8C6C0DEFD7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599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E487B-A73E-46C7-A5D3-00A37406552A}" type="datetimeFigureOut">
              <a:rPr lang="ru-RU" smtClean="0"/>
              <a:t>01.05.2023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F9E21-71CD-41F3-A7F4-8C6C0DEFD7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344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E487B-A73E-46C7-A5D3-00A37406552A}" type="datetimeFigureOut">
              <a:rPr lang="ru-RU" smtClean="0"/>
              <a:t>01.05.2023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F9E21-71CD-41F3-A7F4-8C6C0DEFD7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261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E487B-A73E-46C7-A5D3-00A37406552A}" type="datetimeFigureOut">
              <a:rPr lang="ru-RU" smtClean="0"/>
              <a:t>01.05.2023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F9E21-71CD-41F3-A7F4-8C6C0DEFD7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228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E487B-A73E-46C7-A5D3-00A37406552A}" type="datetimeFigureOut">
              <a:rPr lang="ru-RU" smtClean="0"/>
              <a:t>01.05.2023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F9E21-71CD-41F3-A7F4-8C6C0DEFD7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236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E487B-A73E-46C7-A5D3-00A37406552A}" type="datetimeFigureOut">
              <a:rPr lang="ru-RU" smtClean="0"/>
              <a:t>01.05.2023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F9E21-71CD-41F3-A7F4-8C6C0DEFD7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56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E487B-A73E-46C7-A5D3-00A37406552A}" type="datetimeFigureOut">
              <a:rPr lang="ru-RU" smtClean="0"/>
              <a:t>01.05.2023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F9E21-71CD-41F3-A7F4-8C6C0DEFD7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132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E487B-A73E-46C7-A5D3-00A37406552A}" type="datetimeFigureOut">
              <a:rPr lang="ru-RU" smtClean="0"/>
              <a:t>01.05.2023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F9E21-71CD-41F3-A7F4-8C6C0DEFD7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756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E487B-A73E-46C7-A5D3-00A37406552A}" type="datetimeFigureOut">
              <a:rPr lang="ru-RU" smtClean="0"/>
              <a:t>01.05.2023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F9E21-71CD-41F3-A7F4-8C6C0DEFD7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086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E487B-A73E-46C7-A5D3-00A37406552A}" type="datetimeFigureOut">
              <a:rPr lang="ru-RU" smtClean="0"/>
              <a:t>01.05.2023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F9E21-71CD-41F3-A7F4-8C6C0DEFD7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507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E487B-A73E-46C7-A5D3-00A37406552A}" type="datetimeFigureOut">
              <a:rPr lang="ru-RU" smtClean="0"/>
              <a:t>01.05.2023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F9E21-71CD-41F3-A7F4-8C6C0DEFD7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674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gsinkevich@gmail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999" y="296562"/>
            <a:ext cx="9535297" cy="4213654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latin typeface="Garamond" panose="02020404030301010803" pitchFamily="18" charset="0"/>
              </a:rPr>
              <a:t>Петр </a:t>
            </a:r>
            <a:r>
              <a:rPr lang="ru-RU" sz="5400" b="1" dirty="0" err="1" smtClean="0">
                <a:latin typeface="Garamond" panose="02020404030301010803" pitchFamily="18" charset="0"/>
              </a:rPr>
              <a:t>Лаврович</a:t>
            </a:r>
            <a:r>
              <a:rPr lang="ru-RU" sz="5400" b="1" dirty="0" smtClean="0">
                <a:latin typeface="Garamond" panose="02020404030301010803" pitchFamily="18" charset="0"/>
              </a:rPr>
              <a:t> Лавров </a:t>
            </a:r>
            <a:r>
              <a:rPr lang="ru-RU" sz="5400" dirty="0" smtClean="0">
                <a:latin typeface="Garamond" panose="02020404030301010803" pitchFamily="18" charset="0"/>
              </a:rPr>
              <a:t/>
            </a:r>
            <a:br>
              <a:rPr lang="ru-RU" sz="5400" dirty="0" smtClean="0">
                <a:latin typeface="Garamond" panose="02020404030301010803" pitchFamily="18" charset="0"/>
              </a:rPr>
            </a:br>
            <a:r>
              <a:rPr lang="ru-RU" sz="5400" dirty="0" smtClean="0">
                <a:latin typeface="Garamond" panose="02020404030301010803" pitchFamily="18" charset="0"/>
              </a:rPr>
              <a:t>(1823-1900)</a:t>
            </a:r>
            <a:br>
              <a:rPr lang="ru-RU" sz="5400" dirty="0" smtClean="0">
                <a:latin typeface="Garamond" panose="02020404030301010803" pitchFamily="18" charset="0"/>
              </a:rPr>
            </a:br>
            <a:r>
              <a:rPr lang="ru-RU" sz="5400" dirty="0" smtClean="0">
                <a:latin typeface="Garamond" panose="02020404030301010803" pitchFamily="18" charset="0"/>
              </a:rPr>
              <a:t> </a:t>
            </a:r>
            <a:r>
              <a:rPr lang="ru-RU" sz="4000" dirty="0" smtClean="0">
                <a:latin typeface="Garamond" panose="02020404030301010803" pitchFamily="18" charset="0"/>
              </a:rPr>
              <a:t/>
            </a:r>
            <a:br>
              <a:rPr lang="ru-RU" sz="4000" dirty="0" smtClean="0">
                <a:latin typeface="Garamond" panose="02020404030301010803" pitchFamily="18" charset="0"/>
              </a:rPr>
            </a:br>
            <a:r>
              <a:rPr lang="ru-RU" sz="4000" dirty="0" smtClean="0">
                <a:latin typeface="Garamond" panose="02020404030301010803" pitchFamily="18" charset="0"/>
              </a:rPr>
              <a:t>– автор первого в России цикла лекций по истории физико-математических наук. </a:t>
            </a:r>
            <a:br>
              <a:rPr lang="ru-RU" sz="4000" dirty="0" smtClean="0">
                <a:latin typeface="Garamond" panose="02020404030301010803" pitchFamily="18" charset="0"/>
              </a:rPr>
            </a:br>
            <a:r>
              <a:rPr lang="ru-RU" sz="4000" dirty="0" smtClean="0">
                <a:latin typeface="Garamond" panose="02020404030301010803" pitchFamily="18" charset="0"/>
              </a:rPr>
              <a:t>К 200-летию со дня рождения</a:t>
            </a:r>
            <a:endParaRPr lang="ru-RU" sz="4000" dirty="0">
              <a:latin typeface="Garamond" panose="02020404030301010803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999" y="5029200"/>
            <a:ext cx="9144001" cy="1692876"/>
          </a:xfrm>
        </p:spPr>
        <p:txBody>
          <a:bodyPr/>
          <a:lstStyle/>
          <a:p>
            <a:r>
              <a:rPr lang="ru-RU" dirty="0" smtClean="0">
                <a:latin typeface="Garamond" panose="02020404030301010803" pitchFamily="18" charset="0"/>
              </a:rPr>
              <a:t>Г.И. </a:t>
            </a:r>
            <a:r>
              <a:rPr lang="ru-RU" dirty="0" err="1" smtClean="0">
                <a:latin typeface="Garamond" panose="02020404030301010803" pitchFamily="18" charset="0"/>
              </a:rPr>
              <a:t>Синкевич</a:t>
            </a:r>
            <a:r>
              <a:rPr lang="ru-RU" dirty="0" smtClean="0">
                <a:latin typeface="Garamond" panose="02020404030301010803" pitchFamily="18" charset="0"/>
              </a:rPr>
              <a:t/>
            </a:r>
            <a:br>
              <a:rPr lang="ru-RU" dirty="0" smtClean="0">
                <a:latin typeface="Garamond" panose="02020404030301010803" pitchFamily="18" charset="0"/>
              </a:rPr>
            </a:br>
            <a:r>
              <a:rPr lang="ru-RU" dirty="0" smtClean="0">
                <a:latin typeface="Garamond" panose="02020404030301010803" pitchFamily="18" charset="0"/>
              </a:rPr>
              <a:t>Санкт-Петербургский государственный</a:t>
            </a:r>
            <a:br>
              <a:rPr lang="ru-RU" dirty="0" smtClean="0">
                <a:latin typeface="Garamond" panose="02020404030301010803" pitchFamily="18" charset="0"/>
              </a:rPr>
            </a:br>
            <a:r>
              <a:rPr lang="ru-RU" dirty="0" smtClean="0">
                <a:latin typeface="Garamond" panose="02020404030301010803" pitchFamily="18" charset="0"/>
              </a:rPr>
              <a:t>архитектурно-строительный университет</a:t>
            </a:r>
            <a:br>
              <a:rPr lang="ru-RU" dirty="0" smtClean="0">
                <a:latin typeface="Garamond" panose="02020404030301010803" pitchFamily="18" charset="0"/>
              </a:rPr>
            </a:br>
            <a:r>
              <a:rPr lang="ru-RU" dirty="0" smtClean="0">
                <a:latin typeface="Garamond" panose="02020404030301010803" pitchFamily="18" charset="0"/>
                <a:hlinkClick r:id="rId2"/>
              </a:rPr>
              <a:t>gsinkevich@gmail.com</a:t>
            </a:r>
            <a:r>
              <a:rPr lang="ru-RU" dirty="0" smtClean="0">
                <a:latin typeface="Garamond" panose="02020404030301010803" pitchFamily="18" charset="0"/>
              </a:rPr>
              <a:t>  </a:t>
            </a:r>
            <a:endParaRPr lang="ru-RU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1198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36822"/>
          </a:xfrm>
        </p:spPr>
        <p:txBody>
          <a:bodyPr/>
          <a:lstStyle/>
          <a:p>
            <a:pPr algn="ctr"/>
            <a:r>
              <a:rPr lang="ru-RU" dirty="0" smtClean="0">
                <a:latin typeface="Garamond" panose="02020404030301010803" pitchFamily="18" charset="0"/>
              </a:rPr>
              <a:t>Воскресенский наплавной мост</a:t>
            </a:r>
            <a:endParaRPr lang="ru-RU" dirty="0">
              <a:latin typeface="Garamond" panose="02020404030301010803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347" y="875353"/>
            <a:ext cx="8798010" cy="59826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0867" y="4559643"/>
            <a:ext cx="2036044" cy="229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762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7107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latin typeface="Garamond" panose="02020404030301010803" pitchFamily="18" charset="0"/>
              </a:rPr>
              <a:t>М.В. Остроградский</a:t>
            </a:r>
            <a:endParaRPr lang="ru-RU" sz="4800" dirty="0">
              <a:latin typeface="Garamond" panose="02020404030301010803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725" y="797108"/>
            <a:ext cx="10108307" cy="59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83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054" y="62619"/>
            <a:ext cx="6759146" cy="649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108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Garamond" panose="02020404030301010803" pitchFamily="18" charset="0"/>
              </a:rPr>
              <a:t>Антонина-</a:t>
            </a:r>
            <a:r>
              <a:rPr lang="ru-RU" dirty="0" err="1" smtClean="0">
                <a:latin typeface="Garamond" panose="02020404030301010803" pitchFamily="18" charset="0"/>
              </a:rPr>
              <a:t>Цецилия</a:t>
            </a:r>
            <a:r>
              <a:rPr lang="ru-RU" dirty="0" smtClean="0">
                <a:latin typeface="Garamond" panose="02020404030301010803" pitchFamily="18" charset="0"/>
              </a:rPr>
              <a:t> Христофоровна Лаврова, </a:t>
            </a:r>
            <a:r>
              <a:rPr lang="ru-RU" dirty="0" err="1" smtClean="0">
                <a:latin typeface="Garamond" panose="02020404030301010803" pitchFamily="18" charset="0"/>
              </a:rPr>
              <a:t>урожд</a:t>
            </a:r>
            <a:r>
              <a:rPr lang="ru-RU" dirty="0" smtClean="0">
                <a:latin typeface="Garamond" panose="02020404030301010803" pitchFamily="18" charset="0"/>
              </a:rPr>
              <a:t>. Ловейко</a:t>
            </a:r>
            <a:endParaRPr lang="ru-RU" dirty="0">
              <a:latin typeface="Garamond" panose="02020404030301010803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92378" y="1825625"/>
            <a:ext cx="3851981" cy="508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235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30165" t="14571" r="31845" b="6160"/>
          <a:stretch/>
        </p:blipFill>
        <p:spPr bwMode="auto">
          <a:xfrm>
            <a:off x="3039762" y="0"/>
            <a:ext cx="6536724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488907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027" y="11279"/>
            <a:ext cx="4695568" cy="695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79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Garamond" panose="02020404030301010803" pitchFamily="18" charset="0"/>
              </a:rPr>
              <a:t>4 апреля 1866 г., покушение </a:t>
            </a:r>
            <a:r>
              <a:rPr lang="ru-RU" dirty="0" err="1" smtClean="0">
                <a:latin typeface="Garamond" panose="02020404030301010803" pitchFamily="18" charset="0"/>
              </a:rPr>
              <a:t>Дм</a:t>
            </a:r>
            <a:r>
              <a:rPr lang="ru-RU" dirty="0" smtClean="0">
                <a:latin typeface="Garamond" panose="02020404030301010803" pitchFamily="18" charset="0"/>
              </a:rPr>
              <a:t>. Каракозова на Александра</a:t>
            </a:r>
            <a:r>
              <a:rPr lang="en-US" dirty="0" smtClean="0">
                <a:latin typeface="Garamond" panose="02020404030301010803" pitchFamily="18" charset="0"/>
              </a:rPr>
              <a:t> II</a:t>
            </a:r>
            <a:endParaRPr lang="ru-RU" dirty="0">
              <a:latin typeface="Garamond" panose="02020404030301010803" pitchFamily="18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5761" y="2995010"/>
            <a:ext cx="2831645" cy="3730212"/>
          </a:xfrm>
          <a:prstGeom prst="rect">
            <a:avLst/>
          </a:prstGeom>
        </p:spPr>
      </p:pic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006217" y="1779373"/>
            <a:ext cx="3664511" cy="450429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8073" y="4609136"/>
            <a:ext cx="2784904" cy="183246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6897" y="1646518"/>
            <a:ext cx="4474100" cy="283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216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>
                <a:latin typeface="Garamond" panose="02020404030301010803" pitchFamily="18" charset="0"/>
              </a:rPr>
              <a:t>г</a:t>
            </a:r>
            <a:r>
              <a:rPr lang="ru-RU" sz="4800" dirty="0" smtClean="0">
                <a:latin typeface="Garamond" panose="02020404030301010803" pitchFamily="18" charset="0"/>
              </a:rPr>
              <a:t>. Тотьма Вологодской губернии</a:t>
            </a:r>
            <a:endParaRPr lang="ru-RU" sz="4800" dirty="0">
              <a:latin typeface="Garamond" panose="02020404030301010803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1665" y="1525951"/>
            <a:ext cx="8946291" cy="499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6954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306" y="0"/>
            <a:ext cx="8957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3273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275" y="365125"/>
            <a:ext cx="11677135" cy="1945590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Garamond" panose="02020404030301010803" pitchFamily="18" charset="0"/>
              </a:rPr>
              <a:t>Дом в г. </a:t>
            </a:r>
            <a:r>
              <a:rPr lang="ru-RU" sz="2400" dirty="0" err="1" smtClean="0">
                <a:latin typeface="Garamond" panose="02020404030301010803" pitchFamily="18" charset="0"/>
              </a:rPr>
              <a:t>Кадникове</a:t>
            </a:r>
            <a:r>
              <a:rPr lang="ru-RU" sz="2400" dirty="0" smtClean="0">
                <a:latin typeface="Garamond" panose="02020404030301010803" pitchFamily="18" charset="0"/>
              </a:rPr>
              <a:t>, в котором жил П. Л. Лавров, одноэтажный, деревянный, рубленый, обшит тесом, фундамент на бутовых столбах. Планировка дома сохранилась. Комната, в которой жил П. Л. Лавров, не установлена.</a:t>
            </a:r>
            <a:r>
              <a:rPr lang="ru-RU" sz="2400" dirty="0">
                <a:latin typeface="Garamond" panose="02020404030301010803" pitchFamily="18" charset="0"/>
              </a:rPr>
              <a:t> </a:t>
            </a:r>
            <a:r>
              <a:rPr lang="ru-RU" sz="2400" dirty="0" smtClean="0">
                <a:latin typeface="Garamond" panose="02020404030301010803" pitchFamily="18" charset="0"/>
              </a:rPr>
              <a:t>В 1963 г. на доме открыта мраморная мемориальная доска с текстом: "В этом доме жил в 1868-1870 гг. Петр </a:t>
            </a:r>
            <a:r>
              <a:rPr lang="ru-RU" sz="2400" dirty="0" err="1" smtClean="0">
                <a:latin typeface="Garamond" panose="02020404030301010803" pitchFamily="18" charset="0"/>
              </a:rPr>
              <a:t>Лаврович</a:t>
            </a:r>
            <a:r>
              <a:rPr lang="ru-RU" sz="2400" dirty="0" smtClean="0">
                <a:latin typeface="Garamond" panose="02020404030301010803" pitchFamily="18" charset="0"/>
              </a:rPr>
              <a:t> Лавров, идейный вдохновитель революционных народников". </a:t>
            </a:r>
            <a:endParaRPr lang="ru-RU" sz="2400" dirty="0">
              <a:latin typeface="Garamond" panose="020204040303010108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5201" t="-360" r="19183" b="45946"/>
          <a:stretch/>
        </p:blipFill>
        <p:spPr>
          <a:xfrm>
            <a:off x="9183227" y="4930346"/>
            <a:ext cx="2473931" cy="17662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378" y="2415703"/>
            <a:ext cx="5844746" cy="3788389"/>
          </a:xfrm>
          <a:prstGeom prst="rect">
            <a:avLst/>
          </a:prstGeom>
        </p:spPr>
      </p:pic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788772" y="2036255"/>
            <a:ext cx="10974859" cy="4547284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1483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162" y="281002"/>
            <a:ext cx="4065373" cy="665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2403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Garamond" panose="02020404030301010803" pitchFamily="18" charset="0"/>
              </a:rPr>
              <a:t>Герман Александрович </a:t>
            </a:r>
            <a:r>
              <a:rPr lang="ru-RU" dirty="0" smtClean="0">
                <a:latin typeface="Garamond" panose="02020404030301010803" pitchFamily="18" charset="0"/>
              </a:rPr>
              <a:t>Лопатин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sz="3200" dirty="0" smtClean="0">
                <a:latin typeface="Garamond" panose="02020404030301010803" pitchFamily="18" charset="0"/>
              </a:rPr>
              <a:t>(1845-1918)</a:t>
            </a:r>
            <a:endParaRPr lang="ru-RU" dirty="0">
              <a:latin typeface="Garamond" panose="02020404030301010803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0925" y="1571704"/>
            <a:ext cx="3517354" cy="516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1560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dirty="0" smtClean="0">
                <a:latin typeface="Garamond" panose="02020404030301010803" pitchFamily="18" charset="0"/>
              </a:rPr>
              <a:t>Дом, в котором П.Л. Лавров жил в Париже</a:t>
            </a:r>
            <a:endParaRPr lang="ru-RU" dirty="0">
              <a:latin typeface="Garamond" panose="02020404030301010803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7681" y="1837981"/>
            <a:ext cx="7415125" cy="487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570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4797" t="12955" r="24899" b="7366"/>
          <a:stretch/>
        </p:blipFill>
        <p:spPr>
          <a:xfrm>
            <a:off x="5078628" y="232093"/>
            <a:ext cx="4522572" cy="668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7336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51988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Garamond" panose="02020404030301010803" pitchFamily="18" charset="0"/>
              </a:rPr>
              <a:t>Очерк истории физико-математических наук</a:t>
            </a:r>
            <a:r>
              <a:rPr lang="ru-RU" dirty="0" smtClean="0">
                <a:latin typeface="Garamond" panose="02020404030301010803" pitchFamily="18" charset="0"/>
              </a:rPr>
              <a:t> </a:t>
            </a:r>
            <a:r>
              <a:rPr lang="ru-RU" sz="3600" dirty="0" smtClean="0">
                <a:latin typeface="Garamond" panose="02020404030301010803" pitchFamily="18" charset="0"/>
              </a:rPr>
              <a:t/>
            </a:r>
            <a:br>
              <a:rPr lang="ru-RU" sz="3600" dirty="0" smtClean="0">
                <a:latin typeface="Garamond" panose="02020404030301010803" pitchFamily="18" charset="0"/>
              </a:rPr>
            </a:br>
            <a:r>
              <a:rPr lang="ru-RU" sz="1800" dirty="0" smtClean="0">
                <a:latin typeface="Garamond" panose="02020404030301010803" pitchFamily="18" charset="0"/>
              </a:rPr>
              <a:t>Составлено по лекциям, читанным в лаборатории артиллерийской академии, П. Лаврова. </a:t>
            </a:r>
            <a:r>
              <a:rPr lang="ru-RU" sz="2400" dirty="0" smtClean="0">
                <a:latin typeface="Garamond" panose="02020404030301010803" pitchFamily="18" charset="0"/>
              </a:rPr>
              <a:t/>
            </a:r>
            <a:br>
              <a:rPr lang="ru-RU" sz="2400" dirty="0" smtClean="0">
                <a:latin typeface="Garamond" panose="02020404030301010803" pitchFamily="18" charset="0"/>
              </a:rPr>
            </a:br>
            <a:r>
              <a:rPr lang="ru-RU" sz="2400" dirty="0" smtClean="0">
                <a:latin typeface="Garamond" panose="02020404030301010803" pitchFamily="18" charset="0"/>
              </a:rPr>
              <a:t>Артиллерийский журнал и Морской сборник, 1865-1866</a:t>
            </a:r>
            <a:endParaRPr lang="ru-RU" sz="2400" dirty="0">
              <a:latin typeface="Garamond" panose="02020404030301010803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9308" y="1656538"/>
            <a:ext cx="3361038" cy="51836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7458" y="1645313"/>
            <a:ext cx="3373363" cy="522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7785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Garamond" panose="02020404030301010803" pitchFamily="18" charset="0"/>
              </a:rPr>
              <a:t>Содержание 12-ти лекций Лаврова </a:t>
            </a:r>
            <a:br>
              <a:rPr lang="ru-RU" dirty="0" smtClean="0">
                <a:latin typeface="Garamond" panose="02020404030301010803" pitchFamily="18" charset="0"/>
              </a:rPr>
            </a:br>
            <a:r>
              <a:rPr lang="ru-RU" dirty="0" smtClean="0">
                <a:latin typeface="Garamond" panose="02020404030301010803" pitchFamily="18" charset="0"/>
              </a:rPr>
              <a:t>по истории физико-математических наук</a:t>
            </a:r>
            <a:endParaRPr lang="ru-RU" dirty="0">
              <a:latin typeface="Garamond" panose="020204040303010108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i="1" dirty="0" smtClean="0">
                <a:latin typeface="Garamond" panose="02020404030301010803" pitchFamily="18" charset="0"/>
              </a:rPr>
              <a:t>Статья первая</a:t>
            </a:r>
            <a:r>
              <a:rPr lang="ru-RU" dirty="0" smtClean="0">
                <a:latin typeface="Garamond" panose="02020404030301010803" pitchFamily="18" charset="0"/>
              </a:rPr>
              <a:t>. Вступление. Предуведомление. §1. Значение истории наук. Пределы ее в истории человеческой мысли вообще. Пределы истории физико-математических наук. Задача этой истории. §2. Предварительные знания. Металлургия. Три периода первобытной культуры. Металлы, известные в древности. §3. Счисление. Системы его. Механическое счисление. §4. Письменное счисление [Морской сборник, 1865. Т. LXXVI, №1, c.1-36], [Артиллерийский журнал, 1865, 4, c. 1-58]</a:t>
            </a:r>
          </a:p>
          <a:p>
            <a:r>
              <a:rPr lang="ru-RU" i="1" dirty="0" smtClean="0">
                <a:latin typeface="Garamond" panose="02020404030301010803" pitchFamily="18" charset="0"/>
              </a:rPr>
              <a:t>Статья вторая</a:t>
            </a:r>
            <a:r>
              <a:rPr lang="ru-RU" dirty="0" smtClean="0">
                <a:latin typeface="Garamond" panose="02020404030301010803" pitchFamily="18" charset="0"/>
              </a:rPr>
              <a:t>. Глава I. Греция VII-IV вв.  до Р.Х. §5. Первые научные сведения. Меры. Математика. Астрономия. §6. Китай. Спор о науке древнего Востока. Индия. §7. Вавилон; древние сведения о его науке и </a:t>
            </a:r>
            <a:r>
              <a:rPr lang="ru-RU" dirty="0" err="1" smtClean="0">
                <a:latin typeface="Garamond" panose="02020404030301010803" pitchFamily="18" charset="0"/>
              </a:rPr>
              <a:t>набатейская</a:t>
            </a:r>
            <a:r>
              <a:rPr lang="ru-RU" dirty="0" smtClean="0">
                <a:latin typeface="Garamond" panose="02020404030301010803" pitchFamily="18" charset="0"/>
              </a:rPr>
              <a:t> литература. Египет. Положение спора о его науке. Финикияне. Евреи. Этруски [Морской сборник, 1865. Т. LXVII. №3, c. 37-68], [Артиллерийский журнал, 1865, 5, c. 59-120].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2610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351" y="86498"/>
            <a:ext cx="1200665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i="1" dirty="0" smtClean="0">
                <a:latin typeface="Garamond" panose="02020404030301010803" pitchFamily="18" charset="0"/>
              </a:rPr>
              <a:t>Статья третья</a:t>
            </a:r>
            <a:r>
              <a:rPr lang="ru-RU" sz="2200" dirty="0" smtClean="0">
                <a:latin typeface="Garamond" panose="02020404030301010803" pitchFamily="18" charset="0"/>
              </a:rPr>
              <a:t>. Глава I. Греция. §8. Светские науки в Греции. Первоначальное состояние греческого знания. Малоазийские города. Вопрос о составе мира. Греческие мыслители первой эпохи. Ошибочность их метода в вопросах естествознания. Успехи в области математики и астрономии. §9. Вопрос о возможности знания. Софисты. Греция в половине V века. Протагор. Сократ. Платон. Планетная астрономия. Анализ. Геометрические места. Конические сечения. Другие кривые линии. Геометрические вопросы. </a:t>
            </a:r>
            <a:r>
              <a:rPr lang="ru-RU" sz="2200" dirty="0" err="1" smtClean="0">
                <a:latin typeface="Garamond" panose="02020404030301010803" pitchFamily="18" charset="0"/>
              </a:rPr>
              <a:t>Эвдокс</a:t>
            </a:r>
            <a:r>
              <a:rPr lang="ru-RU" sz="2200" dirty="0" smtClean="0">
                <a:latin typeface="Garamond" panose="02020404030301010803" pitchFamily="18" charset="0"/>
              </a:rPr>
              <a:t>. Теория сфер. </a:t>
            </a:r>
            <a:r>
              <a:rPr lang="ru-RU" sz="2200" dirty="0" err="1" smtClean="0">
                <a:latin typeface="Garamond" panose="02020404030301010803" pitchFamily="18" charset="0"/>
              </a:rPr>
              <a:t>Каллипп</a:t>
            </a:r>
            <a:r>
              <a:rPr lang="ru-RU" sz="2200" dirty="0" smtClean="0">
                <a:latin typeface="Garamond" panose="02020404030301010803" pitchFamily="18" charset="0"/>
              </a:rPr>
              <a:t>. Вращение земли около ее оси. </a:t>
            </a:r>
            <a:r>
              <a:rPr lang="ru-RU" sz="2200" dirty="0" err="1" smtClean="0">
                <a:latin typeface="Garamond" panose="02020404030301010803" pitchFamily="18" charset="0"/>
              </a:rPr>
              <a:t>Ктезий</a:t>
            </a:r>
            <a:r>
              <a:rPr lang="ru-RU" sz="2200" dirty="0" smtClean="0">
                <a:latin typeface="Garamond" panose="02020404030301010803" pitchFamily="18" charset="0"/>
              </a:rPr>
              <a:t> и </a:t>
            </a:r>
            <a:r>
              <a:rPr lang="ru-RU" sz="2200" dirty="0" err="1" smtClean="0">
                <a:latin typeface="Garamond" panose="02020404030301010803" pitchFamily="18" charset="0"/>
              </a:rPr>
              <a:t>Ксенофонт</a:t>
            </a:r>
            <a:r>
              <a:rPr lang="ru-RU" sz="2200" dirty="0" smtClean="0">
                <a:latin typeface="Garamond" panose="02020404030301010803" pitchFamily="18" charset="0"/>
              </a:rPr>
              <a:t> [Морской сборник, 1865. Т. LXVII. №4, c. 69-115], [Артиллерийский журнал, 1865, 6, c. 121-152].</a:t>
            </a:r>
          </a:p>
          <a:p>
            <a:endParaRPr lang="ru-RU" sz="2200" dirty="0" smtClean="0">
              <a:latin typeface="Garamond" panose="02020404030301010803" pitchFamily="18" charset="0"/>
            </a:endParaRPr>
          </a:p>
          <a:p>
            <a:r>
              <a:rPr lang="ru-RU" sz="2200" i="1" dirty="0" smtClean="0">
                <a:latin typeface="Garamond" panose="02020404030301010803" pitchFamily="18" charset="0"/>
              </a:rPr>
              <a:t>Статья четвертая</a:t>
            </a:r>
            <a:r>
              <a:rPr lang="ru-RU" sz="2200" dirty="0" smtClean="0">
                <a:latin typeface="Garamond" panose="02020404030301010803" pitchFamily="18" charset="0"/>
              </a:rPr>
              <a:t>. Глава I. Греция. Продолжение. §11 (</a:t>
            </a:r>
            <a:r>
              <a:rPr lang="ru-RU" sz="2200" dirty="0" err="1" smtClean="0">
                <a:latin typeface="Garamond" panose="02020404030301010803" pitchFamily="18" charset="0"/>
              </a:rPr>
              <a:t>sic</a:t>
            </a:r>
            <a:r>
              <a:rPr lang="ru-RU" sz="2200" dirty="0" smtClean="0">
                <a:latin typeface="Garamond" panose="02020404030301010803" pitchFamily="18" charset="0"/>
              </a:rPr>
              <a:t>!). Аристотель. Его жизнь. Судьба его учения. Влияние походов Александра Македонского на греческую мысль. Отличие Аристотеля от предшественников и его труды по логике. §12. Наведение. Наблюдение и опыт . Научный метод. Стремление понять мир. Недостатки метода Аристотеля [Морской сборник, 1865. Т. LXXVIII, №5, c.125-154]. </a:t>
            </a:r>
          </a:p>
          <a:p>
            <a:r>
              <a:rPr lang="ru-RU" sz="2200" dirty="0" smtClean="0">
                <a:latin typeface="Garamond" panose="02020404030301010803" pitchFamily="18" charset="0"/>
              </a:rPr>
              <a:t> </a:t>
            </a:r>
          </a:p>
          <a:p>
            <a:r>
              <a:rPr lang="ru-RU" sz="2200" i="1" dirty="0" smtClean="0">
                <a:latin typeface="Garamond" panose="02020404030301010803" pitchFamily="18" charset="0"/>
              </a:rPr>
              <a:t>Статья пятая</a:t>
            </a:r>
            <a:r>
              <a:rPr lang="ru-RU" sz="2200" dirty="0" smtClean="0">
                <a:latin typeface="Garamond" panose="02020404030301010803" pitchFamily="18" charset="0"/>
              </a:rPr>
              <a:t>. Глава I. Греция. Продолжение. § 13. Математические труды Аристотеля. Группа его сочинений по неорганической природе. Движение. Качественные изменения. Механические знания Аристотеля. Небесные и земные явления. Четыре стихии. Явление тяжести. Изменения стихий. Метеорология и физика земли. Астрономия Аристотеля [Морской сборник, 1865. Т.LXXIX, №7, С. 155-170].</a:t>
            </a:r>
            <a:endParaRPr lang="ru-RU" sz="22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1770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2995" y="58847"/>
            <a:ext cx="11924270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i="1" dirty="0" smtClean="0">
                <a:latin typeface="Garamond" panose="02020404030301010803" pitchFamily="18" charset="0"/>
              </a:rPr>
              <a:t>Статья шестая</a:t>
            </a:r>
            <a:r>
              <a:rPr lang="ru-RU" sz="2200" dirty="0" smtClean="0">
                <a:latin typeface="Garamond" panose="02020404030301010803" pitchFamily="18" charset="0"/>
              </a:rPr>
              <a:t>. Греция. §14. Работы Аристотеля по области организмов. Труды по ботанике. Собственный опыт Аристотеля в анатомии и физиологии. Его ошибки. Его заслуги. Его труды по анатомии и физиологии. Его классификация. Психология. Значение Аристотеля. §15. Школа Аристотеля. </a:t>
            </a:r>
            <a:r>
              <a:rPr lang="ru-RU" sz="2200" dirty="0" err="1" smtClean="0">
                <a:latin typeface="Garamond" panose="02020404030301010803" pitchFamily="18" charset="0"/>
              </a:rPr>
              <a:t>Θеофраст</a:t>
            </a:r>
            <a:r>
              <a:rPr lang="ru-RU" sz="2200" dirty="0" smtClean="0">
                <a:latin typeface="Garamond" panose="02020404030301010803" pitchFamily="18" charset="0"/>
              </a:rPr>
              <a:t>. Минералогия. Ботаника. </a:t>
            </a:r>
            <a:r>
              <a:rPr lang="ru-RU" sz="2200" dirty="0" err="1" smtClean="0">
                <a:latin typeface="Garamond" panose="02020404030301010803" pitchFamily="18" charset="0"/>
              </a:rPr>
              <a:t>Эвдем</a:t>
            </a:r>
            <a:r>
              <a:rPr lang="ru-RU" sz="2200" dirty="0" smtClean="0">
                <a:latin typeface="Garamond" panose="02020404030301010803" pitchFamily="18" charset="0"/>
              </a:rPr>
              <a:t>. </a:t>
            </a:r>
            <a:r>
              <a:rPr lang="ru-RU" sz="2200" dirty="0" err="1" smtClean="0">
                <a:latin typeface="Garamond" panose="02020404030301010803" pitchFamily="18" charset="0"/>
              </a:rPr>
              <a:t>Аристоксен</a:t>
            </a:r>
            <a:r>
              <a:rPr lang="ru-RU" sz="2200" dirty="0" smtClean="0">
                <a:latin typeface="Garamond" panose="02020404030301010803" pitchFamily="18" charset="0"/>
              </a:rPr>
              <a:t>. </a:t>
            </a:r>
            <a:r>
              <a:rPr lang="ru-RU" sz="2200" dirty="0" err="1" smtClean="0">
                <a:latin typeface="Garamond" panose="02020404030301010803" pitchFamily="18" charset="0"/>
              </a:rPr>
              <a:t>Дикеарх</a:t>
            </a:r>
            <a:r>
              <a:rPr lang="ru-RU" sz="2200" dirty="0" smtClean="0">
                <a:latin typeface="Garamond" panose="02020404030301010803" pitchFamily="18" charset="0"/>
              </a:rPr>
              <a:t>. </a:t>
            </a:r>
            <a:r>
              <a:rPr lang="ru-RU" sz="2200" dirty="0" err="1" smtClean="0">
                <a:latin typeface="Garamond" panose="02020404030301010803" pitchFamily="18" charset="0"/>
              </a:rPr>
              <a:t>Стратон</a:t>
            </a:r>
            <a:r>
              <a:rPr lang="ru-RU" sz="2200" dirty="0" smtClean="0">
                <a:latin typeface="Garamond" panose="02020404030301010803" pitchFamily="18" charset="0"/>
              </a:rPr>
              <a:t>. </a:t>
            </a:r>
            <a:r>
              <a:rPr lang="ru-RU" sz="2200" dirty="0" err="1" smtClean="0">
                <a:latin typeface="Garamond" panose="02020404030301010803" pitchFamily="18" charset="0"/>
              </a:rPr>
              <a:t>Автолик</a:t>
            </a:r>
            <a:r>
              <a:rPr lang="ru-RU" sz="2200" dirty="0" smtClean="0">
                <a:latin typeface="Garamond" panose="02020404030301010803" pitchFamily="18" charset="0"/>
              </a:rPr>
              <a:t> [Морской сборник, 1865. Т.LXXIX, №8, c. 171-214].</a:t>
            </a:r>
          </a:p>
          <a:p>
            <a:endParaRPr lang="ru-RU" sz="2200" dirty="0" smtClean="0">
              <a:latin typeface="Garamond" panose="02020404030301010803" pitchFamily="18" charset="0"/>
            </a:endParaRPr>
          </a:p>
          <a:p>
            <a:r>
              <a:rPr lang="ru-RU" sz="2200" i="1" dirty="0" smtClean="0">
                <a:latin typeface="Garamond" panose="02020404030301010803" pitchFamily="18" charset="0"/>
              </a:rPr>
              <a:t>Статья седьмая</a:t>
            </a:r>
            <a:r>
              <a:rPr lang="ru-RU" sz="2200" dirty="0" smtClean="0">
                <a:latin typeface="Garamond" panose="02020404030301010803" pitchFamily="18" charset="0"/>
              </a:rPr>
              <a:t>. Александрия. III в. до р. Хр. – V в. по р. Хр. §16. Александр Македонский и диадохи. Александрия Египетская. Птолемеи. Александрийская библиотека и александрийский музей. §17. Евклид Александрийский. [Морской сборник, 1865. Т. LXXX. №9, С. 215-254]. </a:t>
            </a:r>
          </a:p>
          <a:p>
            <a:endParaRPr lang="ru-RU" sz="2200" dirty="0" smtClean="0">
              <a:latin typeface="Garamond" panose="02020404030301010803" pitchFamily="18" charset="0"/>
            </a:endParaRPr>
          </a:p>
          <a:p>
            <a:r>
              <a:rPr lang="ru-RU" sz="2200" i="1" dirty="0" smtClean="0">
                <a:latin typeface="Garamond" panose="02020404030301010803" pitchFamily="18" charset="0"/>
              </a:rPr>
              <a:t>Статья </a:t>
            </a:r>
            <a:r>
              <a:rPr lang="ru-RU" sz="2200" i="1" dirty="0" err="1" smtClean="0">
                <a:latin typeface="Garamond" panose="02020404030301010803" pitchFamily="18" charset="0"/>
              </a:rPr>
              <a:t>осьмая</a:t>
            </a:r>
            <a:r>
              <a:rPr lang="ru-RU" sz="2200" dirty="0" smtClean="0">
                <a:latin typeface="Garamond" panose="02020404030301010803" pitchFamily="18" charset="0"/>
              </a:rPr>
              <a:t>. Глава II. Александрия.  III в. до Р.Х. – V по Р.Х.. Продолжение. §18. Астрономические наблюдения. </a:t>
            </a:r>
            <a:r>
              <a:rPr lang="ru-RU" sz="2200" dirty="0" err="1" smtClean="0">
                <a:latin typeface="Garamond" panose="02020404030301010803" pitchFamily="18" charset="0"/>
              </a:rPr>
              <a:t>Армильярныя</a:t>
            </a:r>
            <a:r>
              <a:rPr lang="ru-RU" sz="2200" dirty="0" smtClean="0">
                <a:latin typeface="Garamond" panose="02020404030301010803" pitchFamily="18" charset="0"/>
              </a:rPr>
              <a:t> сферы. </a:t>
            </a:r>
            <a:r>
              <a:rPr lang="ru-RU" sz="2200" dirty="0" err="1" smtClean="0">
                <a:latin typeface="Garamond" panose="02020404030301010803" pitchFamily="18" charset="0"/>
              </a:rPr>
              <a:t>Аристилл</a:t>
            </a:r>
            <a:r>
              <a:rPr lang="ru-RU" sz="2200" dirty="0" smtClean="0">
                <a:latin typeface="Garamond" panose="02020404030301010803" pitchFamily="18" charset="0"/>
              </a:rPr>
              <a:t> и </a:t>
            </a:r>
            <a:r>
              <a:rPr lang="ru-RU" sz="2200" dirty="0" err="1" smtClean="0">
                <a:latin typeface="Garamond" panose="02020404030301010803" pitchFamily="18" charset="0"/>
              </a:rPr>
              <a:t>Тимохарис</a:t>
            </a:r>
            <a:r>
              <a:rPr lang="ru-RU" sz="2200" dirty="0" smtClean="0">
                <a:latin typeface="Garamond" panose="02020404030301010803" pitchFamily="18" charset="0"/>
              </a:rPr>
              <a:t>. </a:t>
            </a:r>
            <a:r>
              <a:rPr lang="ru-RU" sz="2200" dirty="0" err="1" smtClean="0">
                <a:latin typeface="Garamond" panose="02020404030301010803" pitchFamily="18" charset="0"/>
              </a:rPr>
              <a:t>Конон</a:t>
            </a:r>
            <a:r>
              <a:rPr lang="ru-RU" sz="2200" dirty="0" smtClean="0">
                <a:latin typeface="Garamond" panose="02020404030301010803" pitchFamily="18" charset="0"/>
              </a:rPr>
              <a:t>. </a:t>
            </a:r>
            <a:r>
              <a:rPr lang="ru-RU" sz="2200" dirty="0" err="1" smtClean="0">
                <a:latin typeface="Garamond" panose="02020404030301010803" pitchFamily="18" charset="0"/>
              </a:rPr>
              <a:t>Досифей</a:t>
            </a:r>
            <a:r>
              <a:rPr lang="ru-RU" sz="2200" dirty="0" smtClean="0">
                <a:latin typeface="Garamond" panose="02020404030301010803" pitchFamily="18" charset="0"/>
              </a:rPr>
              <a:t>. Аристарх Самосский. Стихотворения Арата.  §19. Эратосфен </a:t>
            </a:r>
            <a:r>
              <a:rPr lang="ru-RU" sz="2200" dirty="0" err="1" smtClean="0">
                <a:latin typeface="Garamond" panose="02020404030301010803" pitchFamily="18" charset="0"/>
              </a:rPr>
              <a:t>Киренейский</a:t>
            </a:r>
            <a:r>
              <a:rPr lang="ru-RU" sz="2200" dirty="0" smtClean="0">
                <a:latin typeface="Garamond" panose="02020404030301010803" pitchFamily="18" charset="0"/>
              </a:rPr>
              <a:t>. §20. Архимед </a:t>
            </a:r>
            <a:r>
              <a:rPr lang="ru-RU" sz="2200" dirty="0" err="1" smtClean="0">
                <a:latin typeface="Garamond" panose="02020404030301010803" pitchFamily="18" charset="0"/>
              </a:rPr>
              <a:t>Сиракузский</a:t>
            </a:r>
            <a:r>
              <a:rPr lang="ru-RU" sz="2200" dirty="0" smtClean="0">
                <a:latin typeface="Garamond" panose="02020404030301010803" pitchFamily="18" charset="0"/>
              </a:rPr>
              <a:t>  [Морской сборник, 1865. Т. LXXX. №10, c. 255-297]. </a:t>
            </a:r>
          </a:p>
          <a:p>
            <a:endParaRPr lang="ru-RU" sz="2200" dirty="0" smtClean="0">
              <a:latin typeface="Garamond" panose="02020404030301010803" pitchFamily="18" charset="0"/>
            </a:endParaRPr>
          </a:p>
          <a:p>
            <a:r>
              <a:rPr lang="ru-RU" sz="2200" i="1" dirty="0" smtClean="0">
                <a:latin typeface="Garamond" panose="02020404030301010803" pitchFamily="18" charset="0"/>
              </a:rPr>
              <a:t>Статья девятая</a:t>
            </a:r>
            <a:r>
              <a:rPr lang="ru-RU" sz="2200" dirty="0" smtClean="0">
                <a:latin typeface="Garamond" panose="02020404030301010803" pitchFamily="18" charset="0"/>
              </a:rPr>
              <a:t>. Глава II. Александрия. §21. </a:t>
            </a:r>
            <a:r>
              <a:rPr lang="ru-RU" sz="2200" dirty="0" err="1" smtClean="0">
                <a:latin typeface="Garamond" panose="02020404030301010803" pitchFamily="18" charset="0"/>
              </a:rPr>
              <a:t>Аполлоний</a:t>
            </a:r>
            <a:r>
              <a:rPr lang="ru-RU" sz="2200" dirty="0" smtClean="0">
                <a:latin typeface="Garamond" panose="02020404030301010803" pitchFamily="18" charset="0"/>
              </a:rPr>
              <a:t> </a:t>
            </a:r>
            <a:r>
              <a:rPr lang="ru-RU" sz="2200" dirty="0" err="1" smtClean="0">
                <a:latin typeface="Garamond" panose="02020404030301010803" pitchFamily="18" charset="0"/>
              </a:rPr>
              <a:t>Пергский</a:t>
            </a:r>
            <a:r>
              <a:rPr lang="ru-RU" sz="2200" dirty="0" smtClean="0">
                <a:latin typeface="Garamond" panose="02020404030301010803" pitchFamily="18" charset="0"/>
              </a:rPr>
              <a:t>. О конических сечениях. §22. Сношения математиков конца III и начала II века. Никомед. </a:t>
            </a:r>
            <a:r>
              <a:rPr lang="ru-RU" sz="2200" dirty="0" err="1" smtClean="0">
                <a:latin typeface="Garamond" panose="02020404030301010803" pitchFamily="18" charset="0"/>
              </a:rPr>
              <a:t>Ипсикл</a:t>
            </a:r>
            <a:r>
              <a:rPr lang="ru-RU" sz="2200" dirty="0" smtClean="0">
                <a:latin typeface="Garamond" panose="02020404030301010803" pitchFamily="18" charset="0"/>
              </a:rPr>
              <a:t>. </a:t>
            </a:r>
            <a:r>
              <a:rPr lang="ru-RU" sz="2200" dirty="0" err="1" smtClean="0">
                <a:latin typeface="Garamond" panose="02020404030301010803" pitchFamily="18" charset="0"/>
              </a:rPr>
              <a:t>Селевк</a:t>
            </a:r>
            <a:r>
              <a:rPr lang="ru-RU" sz="2200" dirty="0" smtClean="0">
                <a:latin typeface="Garamond" panose="02020404030301010803" pitchFamily="18" charset="0"/>
              </a:rPr>
              <a:t>. Успехи техники. </a:t>
            </a:r>
            <a:r>
              <a:rPr lang="ru-RU" sz="2200" dirty="0" err="1" smtClean="0">
                <a:latin typeface="Garamond" panose="02020404030301010803" pitchFamily="18" charset="0"/>
              </a:rPr>
              <a:t>Ктезибий</a:t>
            </a:r>
            <a:r>
              <a:rPr lang="ru-RU" sz="2200" dirty="0" smtClean="0">
                <a:latin typeface="Garamond" panose="02020404030301010803" pitchFamily="18" charset="0"/>
              </a:rPr>
              <a:t>. Герон. Филон. §23. Гиппарх Никейский [Морской сборник, 1865. Т. LXXXI, №11, c. 298-342].  </a:t>
            </a:r>
            <a:endParaRPr lang="ru-RU" sz="22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3390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853" y="58847"/>
            <a:ext cx="11961341" cy="6955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i="1" dirty="0" smtClean="0">
                <a:latin typeface="Garamond" panose="02020404030301010803" pitchFamily="18" charset="0"/>
              </a:rPr>
              <a:t>Статья десятая</a:t>
            </a:r>
            <a:r>
              <a:rPr lang="ru-RU" sz="2200" dirty="0" smtClean="0">
                <a:latin typeface="Garamond" panose="02020404030301010803" pitchFamily="18" charset="0"/>
              </a:rPr>
              <a:t>. Александрия. Окончание. §24. Медики-анатомы. Скептицизм и эмпиризм. </a:t>
            </a:r>
            <a:r>
              <a:rPr lang="ru-RU" sz="2200" dirty="0" err="1" smtClean="0">
                <a:latin typeface="Garamond" panose="02020404030301010803" pitchFamily="18" charset="0"/>
              </a:rPr>
              <a:t>Никандр</a:t>
            </a:r>
            <a:r>
              <a:rPr lang="ru-RU" sz="2200" dirty="0" smtClean="0">
                <a:latin typeface="Garamond" panose="02020404030301010803" pitchFamily="18" charset="0"/>
              </a:rPr>
              <a:t> </a:t>
            </a:r>
            <a:r>
              <a:rPr lang="ru-RU" sz="2200" dirty="0" err="1" smtClean="0">
                <a:latin typeface="Garamond" panose="02020404030301010803" pitchFamily="18" charset="0"/>
              </a:rPr>
              <a:t>Колофонский</a:t>
            </a:r>
            <a:r>
              <a:rPr lang="ru-RU" sz="2200" dirty="0" smtClean="0">
                <a:latin typeface="Garamond" panose="02020404030301010803" pitchFamily="18" charset="0"/>
              </a:rPr>
              <a:t> [Морской сборник, 1865. Т. LXXXI. № 12, c. 343-355]. </a:t>
            </a:r>
          </a:p>
          <a:p>
            <a:endParaRPr lang="ru-RU" sz="2200" dirty="0" smtClean="0">
              <a:latin typeface="Garamond" panose="02020404030301010803" pitchFamily="18" charset="0"/>
            </a:endParaRPr>
          </a:p>
          <a:p>
            <a:r>
              <a:rPr lang="ru-RU" sz="2200" i="1" dirty="0" smtClean="0">
                <a:latin typeface="Garamond" panose="02020404030301010803" pitchFamily="18" charset="0"/>
              </a:rPr>
              <a:t>Статья одиннадцатая</a:t>
            </a:r>
            <a:r>
              <a:rPr lang="ru-RU" sz="2200" dirty="0" smtClean="0">
                <a:latin typeface="Garamond" panose="02020404030301010803" pitchFamily="18" charset="0"/>
              </a:rPr>
              <a:t>. Глава II. Александрия. §25. Рим до половины II века до р. Х. §26. Время упадка ученых занятий. Птолемей </a:t>
            </a:r>
            <a:r>
              <a:rPr lang="ru-RU" sz="2200" dirty="0" err="1" smtClean="0">
                <a:latin typeface="Garamond" panose="02020404030301010803" pitchFamily="18" charset="0"/>
              </a:rPr>
              <a:t>Эвергет</a:t>
            </a:r>
            <a:r>
              <a:rPr lang="ru-RU" sz="2200" dirty="0" smtClean="0">
                <a:latin typeface="Garamond" panose="02020404030301010803" pitchFamily="18" charset="0"/>
              </a:rPr>
              <a:t> II. Пергам. </a:t>
            </a:r>
            <a:r>
              <a:rPr lang="ru-RU" sz="2200" dirty="0" err="1" smtClean="0">
                <a:latin typeface="Garamond" panose="02020404030301010803" pitchFamily="18" charset="0"/>
              </a:rPr>
              <a:t>Апокрифная</a:t>
            </a:r>
            <a:r>
              <a:rPr lang="ru-RU" sz="2200" dirty="0" smtClean="0">
                <a:latin typeface="Garamond" panose="02020404030301010803" pitchFamily="18" charset="0"/>
              </a:rPr>
              <a:t> литература. </a:t>
            </a:r>
            <a:r>
              <a:rPr lang="ru-RU" sz="2200" dirty="0" err="1" smtClean="0">
                <a:latin typeface="Garamond" panose="02020404030301010803" pitchFamily="18" charset="0"/>
              </a:rPr>
              <a:t>Аттал</a:t>
            </a:r>
            <a:r>
              <a:rPr lang="ru-RU" sz="2200" dirty="0" smtClean="0">
                <a:latin typeface="Garamond" panose="02020404030301010803" pitchFamily="18" charset="0"/>
              </a:rPr>
              <a:t> III и Митридат </a:t>
            </a:r>
            <a:r>
              <a:rPr lang="ru-RU" sz="2200" dirty="0" err="1" smtClean="0">
                <a:latin typeface="Garamond" panose="02020404030301010803" pitchFamily="18" charset="0"/>
              </a:rPr>
              <a:t>Понтский</a:t>
            </a:r>
            <a:r>
              <a:rPr lang="ru-RU" sz="2200" dirty="0" smtClean="0">
                <a:latin typeface="Garamond" panose="02020404030301010803" pitchFamily="18" charset="0"/>
              </a:rPr>
              <a:t>. Эпикуреизм. Лукреций. Предсказания Сенеки. §27. </a:t>
            </a:r>
            <a:r>
              <a:rPr lang="ru-RU" sz="2200" dirty="0" err="1" smtClean="0">
                <a:latin typeface="Garamond" panose="02020404030301010803" pitchFamily="18" charset="0"/>
              </a:rPr>
              <a:t>Посидоний</a:t>
            </a:r>
            <a:r>
              <a:rPr lang="ru-RU" sz="2200" dirty="0" smtClean="0">
                <a:latin typeface="Garamond" panose="02020404030301010803" pitchFamily="18" charset="0"/>
              </a:rPr>
              <a:t>. </a:t>
            </a:r>
            <a:r>
              <a:rPr lang="ru-RU" sz="2200" dirty="0" err="1" smtClean="0">
                <a:latin typeface="Garamond" panose="02020404030301010803" pitchFamily="18" charset="0"/>
              </a:rPr>
              <a:t>Геминус</a:t>
            </a:r>
            <a:r>
              <a:rPr lang="ru-RU" sz="2200" dirty="0" smtClean="0">
                <a:latin typeface="Garamond" panose="02020404030301010803" pitchFamily="18" charset="0"/>
              </a:rPr>
              <a:t>. </a:t>
            </a:r>
            <a:r>
              <a:rPr lang="ru-RU" sz="2200" dirty="0" err="1" smtClean="0">
                <a:latin typeface="Garamond" panose="02020404030301010803" pitchFamily="18" charset="0"/>
              </a:rPr>
              <a:t>Клеомед</a:t>
            </a:r>
            <a:r>
              <a:rPr lang="ru-RU" sz="2200" dirty="0" smtClean="0">
                <a:latin typeface="Garamond" panose="02020404030301010803" pitchFamily="18" charset="0"/>
              </a:rPr>
              <a:t>. Феодосий. </a:t>
            </a:r>
            <a:r>
              <a:rPr lang="ru-RU" sz="2200" dirty="0" err="1" smtClean="0">
                <a:latin typeface="Garamond" panose="02020404030301010803" pitchFamily="18" charset="0"/>
              </a:rPr>
              <a:t>Менелай</a:t>
            </a:r>
            <a:r>
              <a:rPr lang="ru-RU" sz="2200" dirty="0" smtClean="0">
                <a:latin typeface="Garamond" panose="02020404030301010803" pitchFamily="18" charset="0"/>
              </a:rPr>
              <a:t>. </a:t>
            </a:r>
            <a:r>
              <a:rPr lang="ru-RU" sz="2200" dirty="0" err="1" smtClean="0">
                <a:latin typeface="Garamond" panose="02020404030301010803" pitchFamily="18" charset="0"/>
              </a:rPr>
              <a:t>Варрон</a:t>
            </a:r>
            <a:r>
              <a:rPr lang="ru-RU" sz="2200" dirty="0" smtClean="0">
                <a:latin typeface="Garamond" panose="02020404030301010803" pitchFamily="18" charset="0"/>
              </a:rPr>
              <a:t>. </a:t>
            </a:r>
            <a:r>
              <a:rPr lang="ru-RU" sz="2200" dirty="0" err="1" smtClean="0">
                <a:latin typeface="Garamond" panose="02020404030301010803" pitchFamily="18" charset="0"/>
              </a:rPr>
              <a:t>Агримензоры</a:t>
            </a:r>
            <a:r>
              <a:rPr lang="ru-RU" sz="2200" dirty="0" smtClean="0">
                <a:latin typeface="Garamond" panose="02020404030301010803" pitchFamily="18" charset="0"/>
              </a:rPr>
              <a:t>. </a:t>
            </a:r>
            <a:r>
              <a:rPr lang="ru-RU" sz="2200" dirty="0" err="1" smtClean="0">
                <a:latin typeface="Garamond" panose="02020404030301010803" pitchFamily="18" charset="0"/>
              </a:rPr>
              <a:t>Витрувий</a:t>
            </a:r>
            <a:r>
              <a:rPr lang="ru-RU" sz="2200" dirty="0" smtClean="0">
                <a:latin typeface="Garamond" panose="02020404030301010803" pitchFamily="18" charset="0"/>
              </a:rPr>
              <a:t>. </a:t>
            </a:r>
            <a:r>
              <a:rPr lang="ru-RU" sz="2200" dirty="0" err="1" smtClean="0">
                <a:latin typeface="Garamond" panose="02020404030301010803" pitchFamily="18" charset="0"/>
              </a:rPr>
              <a:t>Фронтин</a:t>
            </a:r>
            <a:r>
              <a:rPr lang="ru-RU" sz="2200" dirty="0" smtClean="0">
                <a:latin typeface="Garamond" panose="02020404030301010803" pitchFamily="18" charset="0"/>
              </a:rPr>
              <a:t>. Сенека. Дидактические поэты. Юлианский календарь. Описание империи. Путешественники и географические компиляторы. </a:t>
            </a:r>
            <a:r>
              <a:rPr lang="ru-RU" sz="2200" dirty="0" err="1" smtClean="0">
                <a:latin typeface="Garamond" panose="02020404030301010803" pitchFamily="18" charset="0"/>
              </a:rPr>
              <a:t>Страбон</a:t>
            </a:r>
            <a:r>
              <a:rPr lang="ru-RU" sz="2200" dirty="0" smtClean="0">
                <a:latin typeface="Garamond" panose="02020404030301010803" pitchFamily="18" charset="0"/>
              </a:rPr>
              <a:t>. Географы, ему современные. </a:t>
            </a:r>
            <a:r>
              <a:rPr lang="ru-RU" sz="2200" dirty="0" err="1" smtClean="0">
                <a:latin typeface="Garamond" panose="02020404030301010803" pitchFamily="18" charset="0"/>
              </a:rPr>
              <a:t>Помпоний</a:t>
            </a:r>
            <a:r>
              <a:rPr lang="ru-RU" sz="2200" dirty="0" smtClean="0">
                <a:latin typeface="Garamond" panose="02020404030301010803" pitchFamily="18" charset="0"/>
              </a:rPr>
              <a:t> Мела. Медики. Состояние химических знаний в I-м веке после нашей эры. Николай </a:t>
            </a:r>
            <a:r>
              <a:rPr lang="ru-RU" sz="2200" dirty="0" err="1" smtClean="0">
                <a:latin typeface="Garamond" panose="02020404030301010803" pitchFamily="18" charset="0"/>
              </a:rPr>
              <a:t>Дамаскин</a:t>
            </a:r>
            <a:r>
              <a:rPr lang="ru-RU" sz="2200" dirty="0" smtClean="0">
                <a:latin typeface="Garamond" panose="02020404030301010803" pitchFamily="18" charset="0"/>
              </a:rPr>
              <a:t>. </a:t>
            </a:r>
            <a:r>
              <a:rPr lang="ru-RU" sz="2200" dirty="0" err="1" smtClean="0">
                <a:latin typeface="Garamond" panose="02020404030301010803" pitchFamily="18" charset="0"/>
              </a:rPr>
              <a:t>Цельс</a:t>
            </a:r>
            <a:r>
              <a:rPr lang="ru-RU" sz="2200" dirty="0" smtClean="0">
                <a:latin typeface="Garamond" panose="02020404030301010803" pitchFamily="18" charset="0"/>
              </a:rPr>
              <a:t>. </a:t>
            </a:r>
            <a:r>
              <a:rPr lang="ru-RU" sz="2200" dirty="0" err="1" smtClean="0">
                <a:latin typeface="Garamond" panose="02020404030301010803" pitchFamily="18" charset="0"/>
              </a:rPr>
              <a:t>Колумелла</a:t>
            </a:r>
            <a:r>
              <a:rPr lang="ru-RU" sz="2200" dirty="0" smtClean="0">
                <a:latin typeface="Garamond" panose="02020404030301010803" pitchFamily="18" charset="0"/>
              </a:rPr>
              <a:t>. </a:t>
            </a:r>
            <a:r>
              <a:rPr lang="ru-RU" sz="2200" dirty="0" err="1" smtClean="0">
                <a:latin typeface="Garamond" panose="02020404030301010803" pitchFamily="18" charset="0"/>
              </a:rPr>
              <a:t>Диоскорид</a:t>
            </a:r>
            <a:r>
              <a:rPr lang="ru-RU" sz="2200" dirty="0" smtClean="0">
                <a:latin typeface="Garamond" panose="02020404030301010803" pitchFamily="18" charset="0"/>
              </a:rPr>
              <a:t>. Плиний. Состояние химических знаний в I-м веке после нашей эры [Морской сборник, 1866. Т. LXXXII. №2, c. 357-408]. </a:t>
            </a:r>
          </a:p>
          <a:p>
            <a:endParaRPr lang="ru-RU" sz="2200" dirty="0" smtClean="0">
              <a:latin typeface="Garamond" panose="02020404030301010803" pitchFamily="18" charset="0"/>
            </a:endParaRPr>
          </a:p>
          <a:p>
            <a:r>
              <a:rPr lang="ru-RU" sz="2200" i="1" dirty="0" smtClean="0">
                <a:latin typeface="Garamond" panose="02020404030301010803" pitchFamily="18" charset="0"/>
              </a:rPr>
              <a:t>Статья двенадцатая</a:t>
            </a:r>
            <a:r>
              <a:rPr lang="ru-RU" sz="2200" dirty="0" smtClean="0">
                <a:latin typeface="Garamond" panose="02020404030301010803" pitchFamily="18" charset="0"/>
              </a:rPr>
              <a:t>. Глава II. Александрия. II в. до р. Хр. – V в. по р. Хр. Продолжение. §28. Попытки возрождения науки. </a:t>
            </a:r>
            <a:r>
              <a:rPr lang="ru-RU" sz="2200" dirty="0" err="1" smtClean="0">
                <a:latin typeface="Garamond" panose="02020404030301010803" pitchFamily="18" charset="0"/>
              </a:rPr>
              <a:t>Никомах</a:t>
            </a:r>
            <a:r>
              <a:rPr lang="ru-RU" sz="2200" dirty="0" smtClean="0">
                <a:latin typeface="Garamond" panose="02020404030301010803" pitchFamily="18" charset="0"/>
              </a:rPr>
              <a:t>. </a:t>
            </a:r>
            <a:r>
              <a:rPr lang="ru-RU" sz="2200" dirty="0" err="1" smtClean="0">
                <a:latin typeface="Garamond" panose="02020404030301010803" pitchFamily="18" charset="0"/>
              </a:rPr>
              <a:t>Θеон</a:t>
            </a:r>
            <a:r>
              <a:rPr lang="ru-RU" sz="2200" dirty="0" smtClean="0">
                <a:latin typeface="Garamond" panose="02020404030301010803" pitchFamily="18" charset="0"/>
              </a:rPr>
              <a:t> </a:t>
            </a:r>
            <a:r>
              <a:rPr lang="ru-RU" sz="2200" dirty="0" err="1" smtClean="0">
                <a:latin typeface="Garamond" panose="02020404030301010803" pitchFamily="18" charset="0"/>
              </a:rPr>
              <a:t>смирнский</a:t>
            </a:r>
            <a:r>
              <a:rPr lang="ru-RU" sz="2200" dirty="0" smtClean="0">
                <a:latin typeface="Garamond" panose="02020404030301010803" pitchFamily="18" charset="0"/>
              </a:rPr>
              <a:t>. Некоторые математики и астрономы этого времени. Кл. Птолемей. Астрономический сборник. §28. Медики-анатомы II века. Марин. </a:t>
            </a:r>
            <a:r>
              <a:rPr lang="ru-RU" sz="2200" dirty="0" err="1" smtClean="0">
                <a:latin typeface="Garamond" panose="02020404030301010803" pitchFamily="18" charset="0"/>
              </a:rPr>
              <a:t>Соран</a:t>
            </a:r>
            <a:r>
              <a:rPr lang="ru-RU" sz="2200" dirty="0" smtClean="0">
                <a:latin typeface="Garamond" panose="02020404030301010803" pitchFamily="18" charset="0"/>
              </a:rPr>
              <a:t>. </a:t>
            </a:r>
            <a:r>
              <a:rPr lang="ru-RU" sz="2200" dirty="0" err="1" smtClean="0">
                <a:latin typeface="Garamond" panose="02020404030301010803" pitchFamily="18" charset="0"/>
              </a:rPr>
              <a:t>Руф</a:t>
            </a:r>
            <a:r>
              <a:rPr lang="ru-RU" sz="2200" dirty="0" smtClean="0">
                <a:latin typeface="Garamond" panose="02020404030301010803" pitchFamily="18" charset="0"/>
              </a:rPr>
              <a:t>. Клавдий Гален. Некоторые зоологические материалы [Морской сборник, 1866. Т. LXXXIII, №3, c. 409-452].</a:t>
            </a:r>
          </a:p>
          <a:p>
            <a:endParaRPr lang="ru-RU" sz="2400" b="1" dirty="0" smtClean="0">
              <a:latin typeface="Garamond" panose="02020404030301010803" pitchFamily="18" charset="0"/>
            </a:endParaRPr>
          </a:p>
          <a:p>
            <a:pPr indent="457200"/>
            <a:r>
              <a:rPr lang="ru-RU" sz="2400" b="1" dirty="0" smtClean="0">
                <a:latin typeface="Garamond" panose="02020404030301010803" pitchFamily="18" charset="0"/>
              </a:rPr>
              <a:t>На этом публикация заканчивается, т.к. в апреле 1866 г. состоялся арест Лаврова с последующей высылкой его в Вологодскую губернию.</a:t>
            </a:r>
            <a:endParaRPr lang="ru-RU" sz="2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2587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686535" cy="169068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Garamond" panose="02020404030301010803" pitchFamily="18" charset="0"/>
              </a:rPr>
              <a:t>Влияние развития точных наук на успехи военного дела и в особенности артиллерии</a:t>
            </a:r>
            <a:r>
              <a:rPr lang="ru-RU" sz="3200" dirty="0" smtClean="0">
                <a:latin typeface="Garamond" panose="02020404030301010803" pitchFamily="18" charset="0"/>
              </a:rPr>
              <a:t>. </a:t>
            </a:r>
            <a:br>
              <a:rPr lang="ru-RU" sz="3200" dirty="0" smtClean="0">
                <a:latin typeface="Garamond" panose="02020404030301010803" pitchFamily="18" charset="0"/>
              </a:rPr>
            </a:br>
            <a:r>
              <a:rPr lang="ru-RU" sz="2800" dirty="0" smtClean="0">
                <a:latin typeface="Garamond" panose="02020404030301010803" pitchFamily="18" charset="0"/>
              </a:rPr>
              <a:t>Лекции, читанные полковником Лавровым для офицеров артиллерии</a:t>
            </a:r>
            <a:br>
              <a:rPr lang="ru-RU" sz="2800" dirty="0" smtClean="0">
                <a:latin typeface="Garamond" panose="02020404030301010803" pitchFamily="18" charset="0"/>
              </a:rPr>
            </a:br>
            <a:r>
              <a:rPr lang="ru-RU" sz="1800" dirty="0" smtClean="0">
                <a:latin typeface="Garamond" panose="02020404030301010803" pitchFamily="18" charset="0"/>
              </a:rPr>
              <a:t>Артиллерийский журнал 1865 № 4, 6, 7. </a:t>
            </a:r>
            <a:endParaRPr lang="ru-RU" sz="3200" dirty="0">
              <a:latin typeface="Garamond" panose="020204040303010108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90688"/>
            <a:ext cx="12192000" cy="5167311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sz="3200" i="1" dirty="0" smtClean="0">
                <a:latin typeface="Garamond" panose="02020404030301010803" pitchFamily="18" charset="0"/>
              </a:rPr>
              <a:t>Первая лекция. </a:t>
            </a:r>
            <a:r>
              <a:rPr lang="ru-RU" sz="3200" dirty="0" smtClean="0">
                <a:latin typeface="Garamond" panose="02020404030301010803" pitchFamily="18" charset="0"/>
              </a:rPr>
              <a:t>Басня Прудона о Геркулесе и противоположение наука и военного дела. Это противоположение действительно существует в иных общественных кружках. Историческое доказательство необходимости этого соединения. Наука и </a:t>
            </a:r>
            <a:r>
              <a:rPr lang="ru-RU" sz="3200" dirty="0" err="1" smtClean="0">
                <a:latin typeface="Garamond" panose="02020404030301010803" pitchFamily="18" charset="0"/>
              </a:rPr>
              <a:t>полiоркетика</a:t>
            </a:r>
            <a:r>
              <a:rPr lang="ru-RU" sz="3200" dirty="0" smtClean="0">
                <a:latin typeface="Garamond" panose="02020404030301010803" pitchFamily="18" charset="0"/>
              </a:rPr>
              <a:t>  древнего Вавилона и Ниневии. Тезис Д. </a:t>
            </a:r>
            <a:r>
              <a:rPr lang="ru-RU" sz="3200" dirty="0" err="1" smtClean="0">
                <a:latin typeface="Garamond" panose="02020404030301010803" pitchFamily="18" charset="0"/>
              </a:rPr>
              <a:t>ро</a:t>
            </a:r>
            <a:r>
              <a:rPr lang="ru-RU" sz="3200" dirty="0" smtClean="0">
                <a:latin typeface="Garamond" panose="02020404030301010803" pitchFamily="18" charset="0"/>
              </a:rPr>
              <a:t> де ла </a:t>
            </a:r>
            <a:r>
              <a:rPr lang="ru-RU" sz="3200" dirty="0" err="1" smtClean="0">
                <a:latin typeface="Garamond" panose="02020404030301010803" pitchFamily="18" charset="0"/>
              </a:rPr>
              <a:t>Малля</a:t>
            </a:r>
            <a:r>
              <a:rPr lang="ru-RU" sz="3200" dirty="0" smtClean="0">
                <a:latin typeface="Garamond" panose="02020404030301010803" pitchFamily="18" charset="0"/>
              </a:rPr>
              <a:t>. Греция в V и III в. до Р.Х. Осада </a:t>
            </a:r>
            <a:r>
              <a:rPr lang="ru-RU" sz="3200" dirty="0" err="1" smtClean="0">
                <a:latin typeface="Garamond" panose="02020404030301010803" pitchFamily="18" charset="0"/>
              </a:rPr>
              <a:t>Платеи</a:t>
            </a:r>
            <a:r>
              <a:rPr lang="ru-RU" sz="3200" dirty="0" smtClean="0">
                <a:latin typeface="Garamond" panose="02020404030301010803" pitchFamily="18" charset="0"/>
              </a:rPr>
              <a:t>. Никий перед Сиракузами. Эпоха наследников Александра. Димитрий </a:t>
            </a:r>
            <a:r>
              <a:rPr lang="ru-RU" sz="3200" dirty="0" err="1" smtClean="0">
                <a:latin typeface="Garamond" panose="02020404030301010803" pitchFamily="18" charset="0"/>
              </a:rPr>
              <a:t>Полиоркет</a:t>
            </a:r>
            <a:r>
              <a:rPr lang="ru-RU" sz="3200" dirty="0" smtClean="0">
                <a:latin typeface="Garamond" panose="02020404030301010803" pitchFamily="18" charset="0"/>
              </a:rPr>
              <a:t>  и его </a:t>
            </a:r>
            <a:r>
              <a:rPr lang="ru-RU" sz="3200" dirty="0" err="1" smtClean="0">
                <a:latin typeface="Garamond" panose="02020404030301010803" pitchFamily="18" charset="0"/>
              </a:rPr>
              <a:t>гелеполь</a:t>
            </a:r>
            <a:r>
              <a:rPr lang="ru-RU" sz="3200" dirty="0" smtClean="0">
                <a:latin typeface="Garamond" panose="02020404030301010803" pitchFamily="18" charset="0"/>
              </a:rPr>
              <a:t>. Сочинения Герона александрийского и Филона византийского. </a:t>
            </a:r>
            <a:r>
              <a:rPr lang="ru-RU" sz="3200" dirty="0" err="1" smtClean="0">
                <a:latin typeface="Garamond" panose="02020404030301010803" pitchFamily="18" charset="0"/>
              </a:rPr>
              <a:t>Полиоркетика</a:t>
            </a:r>
            <a:r>
              <a:rPr lang="ru-RU" sz="3200" dirty="0" smtClean="0">
                <a:latin typeface="Garamond" panose="02020404030301010803" pitchFamily="18" charset="0"/>
              </a:rPr>
              <a:t> в III в. до Р.Х. Объяснение ее успехов. Платон, Евклид, </a:t>
            </a:r>
            <a:r>
              <a:rPr lang="ru-RU" sz="3200" dirty="0" err="1" smtClean="0">
                <a:latin typeface="Garamond" panose="02020404030301010803" pitchFamily="18" charset="0"/>
              </a:rPr>
              <a:t>Аполлоний</a:t>
            </a:r>
            <a:r>
              <a:rPr lang="ru-RU" sz="3200" dirty="0" smtClean="0">
                <a:latin typeface="Garamond" panose="02020404030301010803" pitchFamily="18" charset="0"/>
              </a:rPr>
              <a:t> </a:t>
            </a:r>
            <a:r>
              <a:rPr lang="ru-RU" sz="3200" dirty="0" err="1" smtClean="0">
                <a:latin typeface="Garamond" panose="02020404030301010803" pitchFamily="18" charset="0"/>
              </a:rPr>
              <a:t>пергский</a:t>
            </a:r>
            <a:r>
              <a:rPr lang="ru-RU" sz="3200" dirty="0" smtClean="0">
                <a:latin typeface="Garamond" panose="02020404030301010803" pitchFamily="18" charset="0"/>
              </a:rPr>
              <a:t>; успехи математики. Аристотель, медики; успехи естествознания; </a:t>
            </a:r>
            <a:r>
              <a:rPr lang="ru-RU" sz="3200" dirty="0" err="1" smtClean="0">
                <a:latin typeface="Garamond" panose="02020404030301010803" pitchFamily="18" charset="0"/>
              </a:rPr>
              <a:t>Ктезибий</a:t>
            </a:r>
            <a:r>
              <a:rPr lang="ru-RU" sz="3200" dirty="0" smtClean="0">
                <a:latin typeface="Garamond" panose="02020404030301010803" pitchFamily="18" charset="0"/>
              </a:rPr>
              <a:t>, Герон успехи технологии. Архимед. Защита Сиракуз. Научное значение Архимеда. Он первый ученый артиллерист.</a:t>
            </a:r>
          </a:p>
          <a:p>
            <a:pPr algn="just"/>
            <a:r>
              <a:rPr lang="ru-RU" sz="3200" i="1" dirty="0" smtClean="0">
                <a:latin typeface="Garamond" panose="02020404030301010803" pitchFamily="18" charset="0"/>
              </a:rPr>
              <a:t>Вторая лекция</a:t>
            </a:r>
            <a:r>
              <a:rPr lang="ru-RU" sz="3200" dirty="0" smtClean="0">
                <a:latin typeface="Garamond" panose="02020404030301010803" pitchFamily="18" charset="0"/>
              </a:rPr>
              <a:t>. Употребление пороха, как метательной силы. Древность пороха. Артиллерия в XV-м веке и в XVII-м. Успехи математических наук в Италии в XVI в. Леонардо да Винчи, </a:t>
            </a:r>
            <a:r>
              <a:rPr lang="ru-RU" sz="3200" dirty="0" err="1" smtClean="0">
                <a:latin typeface="Garamond" panose="02020404030301010803" pitchFamily="18" charset="0"/>
              </a:rPr>
              <a:t>Мауроликус</a:t>
            </a:r>
            <a:r>
              <a:rPr lang="ru-RU" sz="3200" dirty="0" smtClean="0">
                <a:latin typeface="Garamond" panose="02020404030301010803" pitchFamily="18" charset="0"/>
              </a:rPr>
              <a:t>, Ферро, </a:t>
            </a:r>
            <a:r>
              <a:rPr lang="ru-RU" sz="3200" dirty="0" err="1" smtClean="0">
                <a:latin typeface="Garamond" panose="02020404030301010803" pitchFamily="18" charset="0"/>
              </a:rPr>
              <a:t>Тарталеа</a:t>
            </a:r>
            <a:r>
              <a:rPr lang="ru-RU" sz="3200" dirty="0" smtClean="0">
                <a:latin typeface="Garamond" panose="02020404030301010803" pitchFamily="18" charset="0"/>
              </a:rPr>
              <a:t>, Кардан. Занятия ученых военным делом. Опасное положение Франции в конце XVIII в. Ученые, защищающие отечество: </a:t>
            </a:r>
            <a:r>
              <a:rPr lang="ru-RU" sz="3200" dirty="0" err="1" smtClean="0">
                <a:latin typeface="Garamond" panose="02020404030301010803" pitchFamily="18" charset="0"/>
              </a:rPr>
              <a:t>Гитон</a:t>
            </a:r>
            <a:r>
              <a:rPr lang="ru-RU" sz="3200" dirty="0" smtClean="0">
                <a:latin typeface="Garamond" panose="02020404030301010803" pitchFamily="18" charset="0"/>
              </a:rPr>
              <a:t> де </a:t>
            </a:r>
            <a:r>
              <a:rPr lang="ru-RU" sz="3200" dirty="0" err="1" smtClean="0">
                <a:latin typeface="Garamond" panose="02020404030301010803" pitchFamily="18" charset="0"/>
              </a:rPr>
              <a:t>Морво</a:t>
            </a:r>
            <a:r>
              <a:rPr lang="ru-RU" sz="3200" dirty="0" smtClean="0">
                <a:latin typeface="Garamond" panose="02020404030301010803" pitchFamily="18" charset="0"/>
              </a:rPr>
              <a:t>, </a:t>
            </a:r>
            <a:r>
              <a:rPr lang="ru-RU" sz="3200" dirty="0" err="1" smtClean="0">
                <a:latin typeface="Garamond" panose="02020404030301010803" pitchFamily="18" charset="0"/>
              </a:rPr>
              <a:t>Бертоле</a:t>
            </a:r>
            <a:r>
              <a:rPr lang="ru-RU" sz="3200" dirty="0" smtClean="0">
                <a:latin typeface="Garamond" panose="02020404030301010803" pitchFamily="18" charset="0"/>
              </a:rPr>
              <a:t>, </a:t>
            </a:r>
            <a:r>
              <a:rPr lang="ru-RU" sz="3200" dirty="0" err="1" smtClean="0">
                <a:latin typeface="Garamond" panose="02020404030301010803" pitchFamily="18" charset="0"/>
              </a:rPr>
              <a:t>Фуркруа</a:t>
            </a:r>
            <a:r>
              <a:rPr lang="ru-RU" sz="3200" dirty="0" smtClean="0">
                <a:latin typeface="Garamond" panose="02020404030301010803" pitchFamily="18" charset="0"/>
              </a:rPr>
              <a:t>, Монж. Что сделала наука? Современные усовершенствования артиллерии. Политико-экономические вопросы.</a:t>
            </a:r>
          </a:p>
          <a:p>
            <a:pPr algn="just"/>
            <a:r>
              <a:rPr lang="ru-RU" sz="3200" i="1" dirty="0" smtClean="0">
                <a:latin typeface="Garamond" panose="02020404030301010803" pitchFamily="18" charset="0"/>
              </a:rPr>
              <a:t>Третья лекция. </a:t>
            </a:r>
            <a:r>
              <a:rPr lang="ru-RU" sz="3200" dirty="0" smtClean="0">
                <a:latin typeface="Garamond" panose="02020404030301010803" pitchFamily="18" charset="0"/>
              </a:rPr>
              <a:t>Результат исторического обзора. Должно ли всякому артиллеристу быть великим ученым? Теория и практика. Всякая практика опирается на теорию. Всякая теория должна быть практична. Пример теории действий артиллерии в поле. Необходимость развития наук для успехов артиллерии. Насколько сами артиллеристы должны участвовать в этом развитии? Чему надо учиться артиллеристу? Что нужно артиллеристу технику? Что нужно артиллеристу теоретику? Что дороже: приготовлять ученых или брать готовые результаты научных </a:t>
            </a:r>
            <a:r>
              <a:rPr lang="ru-RU" sz="3200" dirty="0" err="1" smtClean="0">
                <a:latin typeface="Garamond" panose="02020404030301010803" pitchFamily="18" charset="0"/>
              </a:rPr>
              <a:t>разъисканий</a:t>
            </a:r>
            <a:r>
              <a:rPr lang="ru-RU" sz="3200" dirty="0" smtClean="0">
                <a:latin typeface="Garamond" panose="02020404030301010803" pitchFamily="18" charset="0"/>
              </a:rPr>
              <a:t> у иностранцев? Что нужно строевому артиллеристу? Ему нужно не меньше техника и теоретика, но другое. Необходимость академических курсов для строевых офицеров, но курсов, отличных от курсов для техников. Курсы политической экономии и теории администрации. Наука и образованность. Необходимое и желательное. Обязанность государства и ответственность личности. Декарт и </a:t>
            </a:r>
            <a:r>
              <a:rPr lang="ru-RU" sz="3200" dirty="0" err="1" smtClean="0">
                <a:latin typeface="Garamond" panose="02020404030301010803" pitchFamily="18" charset="0"/>
              </a:rPr>
              <a:t>Фаульгабер</a:t>
            </a:r>
            <a:r>
              <a:rPr lang="ru-RU" sz="3200" dirty="0" smtClean="0">
                <a:latin typeface="Garamond" panose="02020404030301010803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3462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984" y="98855"/>
            <a:ext cx="10834816" cy="159183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Литература на русском языке, использованная Лавровым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281" y="1825624"/>
            <a:ext cx="12043719" cy="5032375"/>
          </a:xfrm>
        </p:spPr>
        <p:txBody>
          <a:bodyPr>
            <a:normAutofit fontScale="77500" lnSpcReduction="20000"/>
          </a:bodyPr>
          <a:lstStyle/>
          <a:p>
            <a:r>
              <a:rPr lang="ru-RU" sz="3300" dirty="0" smtClean="0">
                <a:latin typeface="Garamond" panose="02020404030301010803" pitchFamily="18" charset="0"/>
              </a:rPr>
              <a:t>Арат из </a:t>
            </a:r>
            <a:r>
              <a:rPr lang="ru-RU" sz="3300" dirty="0" err="1" smtClean="0">
                <a:latin typeface="Garamond" panose="02020404030301010803" pitchFamily="18" charset="0"/>
              </a:rPr>
              <a:t>Сол</a:t>
            </a:r>
            <a:r>
              <a:rPr lang="ru-RU" sz="3300" dirty="0" smtClean="0">
                <a:latin typeface="Garamond" panose="02020404030301010803" pitchFamily="18" charset="0"/>
              </a:rPr>
              <a:t>. Аристофан, Архимед. Псаммит / пер. Ницце (?- пер. Ф. Петрушевского). 1824. Архимед в различных переводах (в частности, Дж. </a:t>
            </a:r>
            <a:r>
              <a:rPr lang="ru-RU" sz="3300" dirty="0" err="1" smtClean="0">
                <a:latin typeface="Garamond" panose="02020404030301010803" pitchFamily="18" charset="0"/>
              </a:rPr>
              <a:t>Борелли</a:t>
            </a:r>
            <a:r>
              <a:rPr lang="ru-RU" sz="3300" dirty="0" smtClean="0">
                <a:latin typeface="Garamond" panose="02020404030301010803" pitchFamily="18" charset="0"/>
              </a:rPr>
              <a:t>). </a:t>
            </a:r>
            <a:r>
              <a:rPr lang="en-US" sz="3300" dirty="0" smtClean="0">
                <a:latin typeface="Garamond" panose="02020404030301010803" pitchFamily="18" charset="0"/>
              </a:rPr>
              <a:t>Borelli, G. A. Rome, </a:t>
            </a:r>
            <a:r>
              <a:rPr lang="en-US" sz="3300" dirty="0" err="1" smtClean="0">
                <a:latin typeface="Garamond" panose="02020404030301010803" pitchFamily="18" charset="0"/>
              </a:rPr>
              <a:t>Mascardi</a:t>
            </a:r>
            <a:r>
              <a:rPr lang="en-US" sz="3300" dirty="0" smtClean="0">
                <a:latin typeface="Garamond" panose="02020404030301010803" pitchFamily="18" charset="0"/>
              </a:rPr>
              <a:t>, 1679. Elementa </a:t>
            </a:r>
            <a:r>
              <a:rPr lang="en-US" sz="3300" dirty="0" err="1" smtClean="0">
                <a:latin typeface="Garamond" panose="02020404030301010803" pitchFamily="18" charset="0"/>
              </a:rPr>
              <a:t>Conica'et</a:t>
            </a:r>
            <a:r>
              <a:rPr lang="en-US" sz="3300" dirty="0" smtClean="0">
                <a:latin typeface="Garamond" panose="02020404030301010803" pitchFamily="18" charset="0"/>
              </a:rPr>
              <a:t> </a:t>
            </a:r>
            <a:r>
              <a:rPr lang="en-US" sz="3300" dirty="0" err="1" smtClean="0">
                <a:latin typeface="Garamond" panose="02020404030301010803" pitchFamily="18" charset="0"/>
              </a:rPr>
              <a:t>Archimedis</a:t>
            </a:r>
            <a:r>
              <a:rPr lang="en-US" sz="3300" dirty="0" smtClean="0">
                <a:latin typeface="Garamond" panose="02020404030301010803" pitchFamily="18" charset="0"/>
              </a:rPr>
              <a:t> Opera Nova &amp; </a:t>
            </a:r>
            <a:r>
              <a:rPr lang="en-US" sz="3300" dirty="0" err="1" smtClean="0">
                <a:latin typeface="Garamond" panose="02020404030301010803" pitchFamily="18" charset="0"/>
              </a:rPr>
              <a:t>breviora</a:t>
            </a:r>
            <a:r>
              <a:rPr lang="en-US" sz="3300" dirty="0" smtClean="0">
                <a:latin typeface="Garamond" panose="02020404030301010803" pitchFamily="18" charset="0"/>
              </a:rPr>
              <a:t> </a:t>
            </a:r>
            <a:r>
              <a:rPr lang="en-US" sz="3300" dirty="0" err="1" smtClean="0">
                <a:latin typeface="Garamond" panose="02020404030301010803" pitchFamily="18" charset="0"/>
              </a:rPr>
              <a:t>methodo</a:t>
            </a:r>
            <a:r>
              <a:rPr lang="en-US" sz="3300" dirty="0" smtClean="0">
                <a:latin typeface="Garamond" panose="02020404030301010803" pitchFamily="18" charset="0"/>
              </a:rPr>
              <a:t> </a:t>
            </a:r>
            <a:r>
              <a:rPr lang="en-US" sz="3300" dirty="0" err="1" smtClean="0">
                <a:latin typeface="Garamond" panose="02020404030301010803" pitchFamily="18" charset="0"/>
              </a:rPr>
              <a:t>demonstrata</a:t>
            </a:r>
            <a:r>
              <a:rPr lang="en-US" sz="3300" dirty="0" smtClean="0">
                <a:latin typeface="Garamond" panose="02020404030301010803" pitchFamily="18" charset="0"/>
              </a:rPr>
              <a:t>.), </a:t>
            </a:r>
            <a:r>
              <a:rPr lang="ru-RU" sz="3300" dirty="0" err="1" smtClean="0">
                <a:latin typeface="Garamond" panose="02020404030301010803" pitchFamily="18" charset="0"/>
              </a:rPr>
              <a:t>Афиней</a:t>
            </a:r>
            <a:r>
              <a:rPr lang="ru-RU" sz="3300" dirty="0" smtClean="0">
                <a:latin typeface="Garamond" panose="02020404030301010803" pitchFamily="18" charset="0"/>
              </a:rPr>
              <a:t>, </a:t>
            </a:r>
            <a:r>
              <a:rPr lang="ru-RU" sz="3300" dirty="0" err="1" smtClean="0">
                <a:latin typeface="Garamond" panose="02020404030301010803" pitchFamily="18" charset="0"/>
              </a:rPr>
              <a:t>Бокль</a:t>
            </a:r>
            <a:r>
              <a:rPr lang="ru-RU" sz="3300" dirty="0" smtClean="0">
                <a:latin typeface="Garamond" panose="02020404030301010803" pitchFamily="18" charset="0"/>
              </a:rPr>
              <a:t> Г.Т. История цивилизации в Англии / Пер. К. Бестужева-Рюмина и Н. </a:t>
            </a:r>
            <a:r>
              <a:rPr lang="ru-RU" sz="3300" dirty="0" err="1" smtClean="0">
                <a:latin typeface="Garamond" panose="02020404030301010803" pitchFamily="18" charset="0"/>
              </a:rPr>
              <a:t>Тиблена</a:t>
            </a:r>
            <a:r>
              <a:rPr lang="ru-RU" sz="3300" dirty="0" smtClean="0">
                <a:latin typeface="Garamond" panose="02020404030301010803" pitchFamily="18" charset="0"/>
              </a:rPr>
              <a:t>. 2-е, </a:t>
            </a:r>
            <a:r>
              <a:rPr lang="ru-RU" sz="3300" dirty="0" err="1" smtClean="0">
                <a:latin typeface="Garamond" panose="02020404030301010803" pitchFamily="18" charset="0"/>
              </a:rPr>
              <a:t>испр</a:t>
            </a:r>
            <a:r>
              <a:rPr lang="ru-RU" sz="3300" dirty="0" smtClean="0">
                <a:latin typeface="Garamond" panose="02020404030301010803" pitchFamily="18" charset="0"/>
              </a:rPr>
              <a:t>. изд. Т. 1-2. СПб., 1864-1865, </a:t>
            </a:r>
            <a:r>
              <a:rPr lang="ru-RU" sz="3300" dirty="0" err="1" smtClean="0">
                <a:latin typeface="Garamond" panose="02020404030301010803" pitchFamily="18" charset="0"/>
              </a:rPr>
              <a:t>Буняковский</a:t>
            </a:r>
            <a:r>
              <a:rPr lang="ru-RU" sz="3300" dirty="0" smtClean="0">
                <a:latin typeface="Garamond" panose="02020404030301010803" pitchFamily="18" charset="0"/>
              </a:rPr>
              <a:t> В.Я. Арифметика // Энциклопедический словарь. </a:t>
            </a:r>
            <a:r>
              <a:rPr lang="en-US" sz="3300" dirty="0" smtClean="0">
                <a:latin typeface="Garamond" panose="02020404030301010803" pitchFamily="18" charset="0"/>
              </a:rPr>
              <a:t>V. </a:t>
            </a:r>
            <a:r>
              <a:rPr lang="ru-RU" sz="3300" dirty="0" err="1" smtClean="0">
                <a:latin typeface="Garamond" panose="02020404030301010803" pitchFamily="18" charset="0"/>
              </a:rPr>
              <a:t>Буняковский</a:t>
            </a:r>
            <a:r>
              <a:rPr lang="ru-RU" sz="3300" dirty="0" smtClean="0">
                <a:latin typeface="Garamond" panose="02020404030301010803" pitchFamily="18" charset="0"/>
              </a:rPr>
              <a:t> В.Я. </a:t>
            </a:r>
            <a:r>
              <a:rPr lang="ru-RU" sz="3300" dirty="0" err="1" smtClean="0">
                <a:latin typeface="Garamond" panose="02020404030301010803" pitchFamily="18" charset="0"/>
              </a:rPr>
              <a:t>Архит</a:t>
            </a:r>
            <a:r>
              <a:rPr lang="ru-RU" sz="3300" dirty="0" smtClean="0">
                <a:latin typeface="Garamond" panose="02020404030301010803" pitchFamily="18" charset="0"/>
              </a:rPr>
              <a:t> </a:t>
            </a:r>
            <a:r>
              <a:rPr lang="ru-RU" sz="3300" dirty="0" err="1" smtClean="0">
                <a:latin typeface="Garamond" panose="02020404030301010803" pitchFamily="18" charset="0"/>
              </a:rPr>
              <a:t>Тарентский</a:t>
            </a:r>
            <a:r>
              <a:rPr lang="ru-RU" sz="3300" dirty="0" smtClean="0">
                <a:latin typeface="Garamond" panose="02020404030301010803" pitchFamily="18" charset="0"/>
              </a:rPr>
              <a:t>. Энциклопедический словарь, составленный русскими учёными и литераторами. СПб. 1862. Валлис о </a:t>
            </a:r>
            <a:r>
              <a:rPr lang="ru-RU" sz="3300" dirty="0" err="1" smtClean="0">
                <a:latin typeface="Garamond" panose="02020404030301010803" pitchFamily="18" charset="0"/>
              </a:rPr>
              <a:t>Паппе</a:t>
            </a:r>
            <a:r>
              <a:rPr lang="ru-RU" sz="3300" dirty="0" smtClean="0">
                <a:latin typeface="Garamond" panose="02020404030301010803" pitchFamily="18" charset="0"/>
              </a:rPr>
              <a:t> и </a:t>
            </a:r>
            <a:r>
              <a:rPr lang="ru-RU" sz="3300" dirty="0" err="1" smtClean="0">
                <a:latin typeface="Garamond" panose="02020404030301010803" pitchFamily="18" charset="0"/>
              </a:rPr>
              <a:t>Аполлонии</a:t>
            </a:r>
            <a:r>
              <a:rPr lang="ru-RU" sz="3300" dirty="0" smtClean="0">
                <a:latin typeface="Garamond" panose="02020404030301010803" pitchFamily="18" charset="0"/>
              </a:rPr>
              <a:t>. </a:t>
            </a:r>
            <a:r>
              <a:rPr lang="ru-RU" sz="3300" dirty="0" err="1" smtClean="0">
                <a:latin typeface="Garamond" panose="02020404030301010803" pitchFamily="18" charset="0"/>
              </a:rPr>
              <a:t>Витрувий</a:t>
            </a:r>
            <a:r>
              <a:rPr lang="ru-RU" sz="3300" dirty="0" smtClean="0">
                <a:latin typeface="Garamond" panose="02020404030301010803" pitchFamily="18" charset="0"/>
              </a:rPr>
              <a:t>. </a:t>
            </a:r>
            <a:r>
              <a:rPr lang="ru-RU" sz="3300" dirty="0" err="1" smtClean="0">
                <a:latin typeface="Garamond" panose="02020404030301010803" pitchFamily="18" charset="0"/>
              </a:rPr>
              <a:t>Ворсо</a:t>
            </a:r>
            <a:r>
              <a:rPr lang="ru-RU" sz="3300" dirty="0" smtClean="0">
                <a:latin typeface="Garamond" panose="02020404030301010803" pitchFamily="18" charset="0"/>
              </a:rPr>
              <a:t> И.И.А. (</a:t>
            </a:r>
            <a:r>
              <a:rPr lang="en-US" sz="3300" dirty="0" err="1" smtClean="0">
                <a:latin typeface="Garamond" panose="02020404030301010803" pitchFamily="18" charset="0"/>
              </a:rPr>
              <a:t>Worsaae</a:t>
            </a:r>
            <a:r>
              <a:rPr lang="en-US" sz="3300" dirty="0" smtClean="0">
                <a:latin typeface="Garamond" panose="02020404030301010803" pitchFamily="18" charset="0"/>
              </a:rPr>
              <a:t>). </a:t>
            </a:r>
            <a:r>
              <a:rPr lang="ru-RU" sz="3300" dirty="0" smtClean="0">
                <a:latin typeface="Garamond" panose="02020404030301010803" pitchFamily="18" charset="0"/>
              </a:rPr>
              <a:t>Северные древности Королевского музея в Копенгагене, отобранные и объясненные профессором копенгагенского университета И. И. А. </a:t>
            </a:r>
            <a:r>
              <a:rPr lang="ru-RU" sz="3300" dirty="0" err="1" smtClean="0">
                <a:latin typeface="Garamond" panose="02020404030301010803" pitchFamily="18" charset="0"/>
              </a:rPr>
              <a:t>Ворсо</a:t>
            </a:r>
            <a:r>
              <a:rPr lang="ru-RU" sz="3300" dirty="0" smtClean="0">
                <a:latin typeface="Garamond" panose="02020404030301010803" pitchFamily="18" charset="0"/>
              </a:rPr>
              <a:t> (</a:t>
            </a:r>
            <a:r>
              <a:rPr lang="en-US" sz="3300" dirty="0" err="1" smtClean="0">
                <a:latin typeface="Garamond" panose="02020404030301010803" pitchFamily="18" charset="0"/>
              </a:rPr>
              <a:t>Worsaae</a:t>
            </a:r>
            <a:r>
              <a:rPr lang="en-US" sz="3300" dirty="0" smtClean="0">
                <a:latin typeface="Garamond" panose="02020404030301010803" pitchFamily="18" charset="0"/>
              </a:rPr>
              <a:t>). </a:t>
            </a:r>
            <a:r>
              <a:rPr lang="ru-RU" sz="3300" dirty="0" smtClean="0">
                <a:latin typeface="Garamond" panose="02020404030301010803" pitchFamily="18" charset="0"/>
              </a:rPr>
              <a:t>с совместным предисловием. К.М. Бэра и А.А. </a:t>
            </a:r>
            <a:r>
              <a:rPr lang="ru-RU" sz="3300" dirty="0" err="1" smtClean="0">
                <a:latin typeface="Garamond" panose="02020404030301010803" pitchFamily="18" charset="0"/>
              </a:rPr>
              <a:t>Шифнера</a:t>
            </a:r>
            <a:r>
              <a:rPr lang="ru-RU" sz="3300" dirty="0" smtClean="0">
                <a:latin typeface="Garamond" panose="02020404030301010803" pitchFamily="18" charset="0"/>
              </a:rPr>
              <a:t>. СПб., 1861. </a:t>
            </a:r>
            <a:r>
              <a:rPr lang="ru-RU" sz="3300" dirty="0" err="1" smtClean="0">
                <a:latin typeface="Garamond" panose="02020404030301010803" pitchFamily="18" charset="0"/>
              </a:rPr>
              <a:t>Гейльброннер</a:t>
            </a:r>
            <a:r>
              <a:rPr lang="ru-RU" sz="3300" dirty="0" smtClean="0">
                <a:latin typeface="Garamond" panose="02020404030301010803" pitchFamily="18" charset="0"/>
              </a:rPr>
              <a:t>. Геродот. Евтерпа. 1862. Гесиод. Диоген </a:t>
            </a:r>
            <a:r>
              <a:rPr lang="ru-RU" sz="3300" dirty="0" err="1" smtClean="0">
                <a:latin typeface="Garamond" panose="02020404030301010803" pitchFamily="18" charset="0"/>
              </a:rPr>
              <a:t>Лаэртский</a:t>
            </a:r>
            <a:r>
              <a:rPr lang="ru-RU" sz="3300" dirty="0" smtClean="0">
                <a:latin typeface="Garamond" panose="02020404030301010803" pitchFamily="18" charset="0"/>
              </a:rPr>
              <a:t>. Х.Л. </a:t>
            </a:r>
            <a:r>
              <a:rPr lang="ru-RU" sz="3300" dirty="0" err="1" smtClean="0">
                <a:latin typeface="Garamond" panose="02020404030301010803" pitchFamily="18" charset="0"/>
              </a:rPr>
              <a:t>Иделер</a:t>
            </a:r>
            <a:r>
              <a:rPr lang="ru-RU" sz="3300" dirty="0" smtClean="0">
                <a:latin typeface="Garamond" panose="02020404030301010803" pitchFamily="18" charset="0"/>
              </a:rPr>
              <a:t> (нем. </a:t>
            </a:r>
            <a:r>
              <a:rPr lang="en-US" sz="3300" dirty="0" smtClean="0">
                <a:latin typeface="Garamond" panose="02020404030301010803" pitchFamily="18" charset="0"/>
              </a:rPr>
              <a:t>Chr. L. </a:t>
            </a:r>
            <a:r>
              <a:rPr lang="en-US" sz="3300" dirty="0" err="1" smtClean="0">
                <a:latin typeface="Garamond" panose="02020404030301010803" pitchFamily="18" charset="0"/>
              </a:rPr>
              <a:t>Ideler</a:t>
            </a:r>
            <a:r>
              <a:rPr lang="en-US" sz="3300" dirty="0" smtClean="0">
                <a:latin typeface="Garamond" panose="02020404030301010803" pitchFamily="18" charset="0"/>
              </a:rPr>
              <a:t>). </a:t>
            </a:r>
            <a:r>
              <a:rPr lang="ru-RU" sz="3300" dirty="0" smtClean="0">
                <a:latin typeface="Garamond" panose="02020404030301010803" pitchFamily="18" charset="0"/>
              </a:rPr>
              <a:t>Заграничный вестник (СПб журнал). 1864 № 9. Н.М. Карамзин. История государства российского. </a:t>
            </a:r>
            <a:r>
              <a:rPr lang="en-US" sz="3300" dirty="0" smtClean="0">
                <a:latin typeface="Garamond" panose="02020404030301010803" pitchFamily="18" charset="0"/>
              </a:rPr>
              <a:t>VII (</a:t>
            </a:r>
            <a:r>
              <a:rPr lang="ru-RU" sz="3300" dirty="0" err="1" smtClean="0">
                <a:latin typeface="Garamond" panose="02020404030301010803" pitchFamily="18" charset="0"/>
              </a:rPr>
              <a:t>см.о</a:t>
            </a:r>
            <a:r>
              <a:rPr lang="ru-RU" sz="3300" dirty="0" smtClean="0">
                <a:latin typeface="Garamond" panose="02020404030301010803" pitchFamily="18" charset="0"/>
              </a:rPr>
              <a:t> сорока и девяносто в русском счете). </a:t>
            </a:r>
            <a:r>
              <a:rPr lang="ru-RU" sz="3300" dirty="0" err="1" smtClean="0">
                <a:latin typeface="Garamond" panose="02020404030301010803" pitchFamily="18" charset="0"/>
              </a:rPr>
              <a:t>Ксенофонт</a:t>
            </a:r>
            <a:r>
              <a:rPr lang="ru-RU" sz="3300" dirty="0" smtClean="0">
                <a:latin typeface="Garamond" panose="02020404030301010803" pitchFamily="18" charset="0"/>
              </a:rPr>
              <a:t>. Лейбниц об Архимеде в письме к Валлису 29 дек. 1698 г., цит. у Бертрана. </a:t>
            </a:r>
            <a:r>
              <a:rPr lang="en-US" sz="3300" dirty="0" err="1" smtClean="0">
                <a:latin typeface="Garamond" panose="02020404030301010803" pitchFamily="18" charset="0"/>
              </a:rPr>
              <a:t>J.Bertrand</a:t>
            </a:r>
            <a:r>
              <a:rPr lang="en-US" sz="3300" dirty="0" smtClean="0">
                <a:latin typeface="Garamond" panose="02020404030301010803" pitchFamily="18" charset="0"/>
              </a:rPr>
              <a:t>. </a:t>
            </a:r>
            <a:r>
              <a:rPr lang="en-US" sz="3300" dirty="0" err="1" smtClean="0">
                <a:latin typeface="Garamond" panose="02020404030301010803" pitchFamily="18" charset="0"/>
              </a:rPr>
              <a:t>Traité</a:t>
            </a:r>
            <a:r>
              <a:rPr lang="en-US" sz="3300" dirty="0" smtClean="0">
                <a:latin typeface="Garamond" panose="02020404030301010803" pitchFamily="18" charset="0"/>
              </a:rPr>
              <a:t> de </a:t>
            </a:r>
            <a:r>
              <a:rPr lang="en-US" sz="3300" dirty="0" err="1" smtClean="0">
                <a:latin typeface="Garamond" panose="02020404030301010803" pitchFamily="18" charset="0"/>
              </a:rPr>
              <a:t>calcul</a:t>
            </a:r>
            <a:r>
              <a:rPr lang="en-US" sz="3300" dirty="0" smtClean="0">
                <a:latin typeface="Garamond" panose="02020404030301010803" pitchFamily="18" charset="0"/>
              </a:rPr>
              <a:t> </a:t>
            </a:r>
            <a:r>
              <a:rPr lang="en-US" sz="3300" dirty="0" err="1" smtClean="0">
                <a:latin typeface="Garamond" panose="02020404030301010803" pitchFamily="18" charset="0"/>
              </a:rPr>
              <a:t>différentiel</a:t>
            </a:r>
            <a:r>
              <a:rPr lang="en-US" sz="3300" dirty="0" smtClean="0">
                <a:latin typeface="Garamond" panose="02020404030301010803" pitchFamily="18" charset="0"/>
              </a:rPr>
              <a:t> et de </a:t>
            </a:r>
            <a:r>
              <a:rPr lang="en-US" sz="3300" dirty="0" err="1" smtClean="0">
                <a:latin typeface="Garamond" panose="02020404030301010803" pitchFamily="18" charset="0"/>
              </a:rPr>
              <a:t>calcul</a:t>
            </a:r>
            <a:r>
              <a:rPr lang="en-US" sz="3300" dirty="0" smtClean="0">
                <a:latin typeface="Garamond" panose="02020404030301010803" pitchFamily="18" charset="0"/>
              </a:rPr>
              <a:t> </a:t>
            </a:r>
            <a:r>
              <a:rPr lang="en-US" sz="3300" dirty="0" err="1" smtClean="0">
                <a:latin typeface="Garamond" panose="02020404030301010803" pitchFamily="18" charset="0"/>
              </a:rPr>
              <a:t>intégral</a:t>
            </a:r>
            <a:r>
              <a:rPr lang="en-US" sz="3300" dirty="0" smtClean="0">
                <a:latin typeface="Garamond" panose="02020404030301010803" pitchFamily="18" charset="0"/>
              </a:rPr>
              <a:t>. I. 1864. Preface. II, </a:t>
            </a:r>
            <a:r>
              <a:rPr lang="ru-RU" sz="3300" dirty="0" smtClean="0">
                <a:latin typeface="Garamond" panose="02020404030301010803" pitchFamily="18" charset="0"/>
              </a:rPr>
              <a:t>пример. </a:t>
            </a:r>
            <a:r>
              <a:rPr lang="en-US" sz="3300" dirty="0" smtClean="0">
                <a:latin typeface="Garamond" panose="02020404030301010803" pitchFamily="18" charset="0"/>
              </a:rPr>
              <a:t>Paris. 1864.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3015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76032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Garamond" panose="02020404030301010803" pitchFamily="18" charset="0"/>
              </a:rPr>
              <a:t>Деревня </a:t>
            </a:r>
            <a:r>
              <a:rPr lang="ru-RU" sz="1800" dirty="0" err="1" smtClean="0">
                <a:latin typeface="Garamond" panose="02020404030301010803" pitchFamily="18" charset="0"/>
              </a:rPr>
              <a:t>Насва</a:t>
            </a:r>
            <a:r>
              <a:rPr lang="ru-RU" sz="1800" dirty="0" smtClean="0">
                <a:latin typeface="Garamond" panose="02020404030301010803" pitchFamily="18" charset="0"/>
              </a:rPr>
              <a:t> </a:t>
            </a:r>
            <a:r>
              <a:rPr lang="ru-RU" sz="1800" dirty="0" err="1" smtClean="0">
                <a:latin typeface="Garamond" panose="02020404030301010803" pitchFamily="18" charset="0"/>
              </a:rPr>
              <a:t>Новосокольнического</a:t>
            </a:r>
            <a:r>
              <a:rPr lang="ru-RU" sz="1800" dirty="0" smtClean="0">
                <a:latin typeface="Garamond" panose="02020404030301010803" pitchFamily="18" charset="0"/>
              </a:rPr>
              <a:t> района Псковской обл. Бывшая усадьба Лавровых – Мелихово. XIX в. В 1823 г. здесь родился теоретик революционного народничества, участник Парижской коммуны, автор песни «Отречемся от старого мира» П. Л. Лавров (1823-1900 гг.). Сохранились старые липы, следы пруда в форме вопросительного знака, остатки фундаментов.</a:t>
            </a:r>
            <a:endParaRPr lang="ru-RU" sz="1800" dirty="0">
              <a:latin typeface="Garamond" panose="02020404030301010803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6" y="2013176"/>
            <a:ext cx="12126428" cy="4585332"/>
          </a:xfrm>
        </p:spPr>
      </p:pic>
    </p:spTree>
    <p:extLst>
      <p:ext uri="{BB962C8B-B14F-4D97-AF65-F5344CB8AC3E}">
        <p14:creationId xmlns:p14="http://schemas.microsoft.com/office/powerpoint/2010/main" val="11270030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8347" y="58847"/>
            <a:ext cx="1161535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Garamond" panose="02020404030301010803" pitchFamily="18" charset="0"/>
              </a:rPr>
              <a:t>Лукреций. О природе вещей (</a:t>
            </a:r>
            <a:r>
              <a:rPr lang="en-US" sz="2400" dirty="0" smtClean="0">
                <a:latin typeface="Garamond" panose="02020404030301010803" pitchFamily="18" charset="0"/>
              </a:rPr>
              <a:t>De </a:t>
            </a:r>
            <a:r>
              <a:rPr lang="en-US" sz="2400" dirty="0" err="1" smtClean="0">
                <a:latin typeface="Garamond" panose="02020404030301010803" pitchFamily="18" charset="0"/>
              </a:rPr>
              <a:t>rerum</a:t>
            </a:r>
            <a:r>
              <a:rPr lang="en-US" sz="2400" dirty="0" smtClean="0">
                <a:latin typeface="Garamond" panose="02020404030301010803" pitchFamily="18" charset="0"/>
              </a:rPr>
              <a:t> </a:t>
            </a:r>
            <a:r>
              <a:rPr lang="en-US" sz="2400" dirty="0" err="1" smtClean="0">
                <a:latin typeface="Garamond" panose="02020404030301010803" pitchFamily="18" charset="0"/>
              </a:rPr>
              <a:t>natura</a:t>
            </a:r>
            <a:r>
              <a:rPr lang="en-US" sz="2400" dirty="0" smtClean="0">
                <a:latin typeface="Garamond" panose="02020404030301010803" pitchFamily="18" charset="0"/>
              </a:rPr>
              <a:t>). </a:t>
            </a:r>
            <a:r>
              <a:rPr lang="ru-RU" sz="2400" dirty="0" smtClean="0">
                <a:latin typeface="Garamond" panose="02020404030301010803" pitchFamily="18" charset="0"/>
              </a:rPr>
              <a:t>Милль Дж. С. - Система логики. Том 1. СПб. 1865. Одиссея. </a:t>
            </a:r>
            <a:r>
              <a:rPr lang="ru-RU" sz="2400" dirty="0" err="1" smtClean="0">
                <a:latin typeface="Garamond" panose="02020404030301010803" pitchFamily="18" charset="0"/>
              </a:rPr>
              <a:t>Папп</a:t>
            </a:r>
            <a:r>
              <a:rPr lang="ru-RU" sz="2400" dirty="0" smtClean="0">
                <a:latin typeface="Garamond" panose="02020404030301010803" pitchFamily="18" charset="0"/>
              </a:rPr>
              <a:t>. Математическое собрание // </a:t>
            </a:r>
            <a:r>
              <a:rPr lang="en-US" sz="2400" dirty="0" smtClean="0">
                <a:latin typeface="Garamond" panose="02020404030301010803" pitchFamily="18" charset="0"/>
              </a:rPr>
              <a:t>M. </a:t>
            </a:r>
            <a:r>
              <a:rPr lang="en-US" sz="2400" dirty="0" err="1" smtClean="0">
                <a:latin typeface="Garamond" panose="02020404030301010803" pitchFamily="18" charset="0"/>
              </a:rPr>
              <a:t>Chasles</a:t>
            </a:r>
            <a:r>
              <a:rPr lang="en-US" sz="2400" dirty="0" smtClean="0">
                <a:latin typeface="Garamond" panose="02020404030301010803" pitchFamily="18" charset="0"/>
              </a:rPr>
              <a:t>. </a:t>
            </a:r>
            <a:r>
              <a:rPr lang="ru-RU" sz="2400" dirty="0" smtClean="0">
                <a:latin typeface="Garamond" panose="02020404030301010803" pitchFamily="18" charset="0"/>
              </a:rPr>
              <a:t>Платон. Диалоги. Плиний. Натуральная история, кн. </a:t>
            </a:r>
            <a:r>
              <a:rPr lang="en-US" sz="2400" dirty="0" smtClean="0">
                <a:latin typeface="Garamond" panose="02020404030301010803" pitchFamily="18" charset="0"/>
              </a:rPr>
              <a:t>XXVIII. </a:t>
            </a:r>
            <a:r>
              <a:rPr lang="ru-RU" sz="2400" dirty="0" smtClean="0">
                <a:latin typeface="Garamond" panose="02020404030301010803" pitchFamily="18" charset="0"/>
              </a:rPr>
              <a:t>Плутарх. </a:t>
            </a:r>
            <a:r>
              <a:rPr lang="ru-RU" sz="2400" dirty="0" err="1" smtClean="0">
                <a:latin typeface="Garamond" panose="02020404030301010803" pitchFamily="18" charset="0"/>
              </a:rPr>
              <a:t>Полибий</a:t>
            </a:r>
            <a:r>
              <a:rPr lang="ru-RU" sz="2400" dirty="0" smtClean="0">
                <a:latin typeface="Garamond" panose="02020404030301010803" pitchFamily="18" charset="0"/>
              </a:rPr>
              <a:t>. Всеобщая история. Т. </a:t>
            </a:r>
            <a:r>
              <a:rPr lang="en-US" sz="2400" dirty="0" smtClean="0">
                <a:latin typeface="Garamond" panose="02020404030301010803" pitchFamily="18" charset="0"/>
              </a:rPr>
              <a:t>V. 1861. </a:t>
            </a:r>
            <a:r>
              <a:rPr lang="ru-RU" sz="2400" dirty="0" smtClean="0">
                <a:latin typeface="Garamond" panose="02020404030301010803" pitchFamily="18" charset="0"/>
              </a:rPr>
              <a:t>Порфирий. </a:t>
            </a:r>
            <a:r>
              <a:rPr lang="ru-RU" sz="2400" dirty="0" err="1" smtClean="0">
                <a:latin typeface="Garamond" panose="02020404030301010803" pitchFamily="18" charset="0"/>
              </a:rPr>
              <a:t>Пипер</a:t>
            </a:r>
            <a:r>
              <a:rPr lang="ru-RU" sz="2400" dirty="0" smtClean="0">
                <a:latin typeface="Garamond" panose="02020404030301010803" pitchFamily="18" charset="0"/>
              </a:rPr>
              <a:t> // в журнале </a:t>
            </a:r>
            <a:r>
              <a:rPr lang="en-US" sz="2400" dirty="0" err="1" smtClean="0">
                <a:latin typeface="Garamond" panose="02020404030301010803" pitchFamily="18" charset="0"/>
              </a:rPr>
              <a:t>Zeitschrift</a:t>
            </a:r>
            <a:r>
              <a:rPr lang="en-US" sz="2400" dirty="0" smtClean="0">
                <a:latin typeface="Garamond" panose="02020404030301010803" pitchFamily="18" charset="0"/>
              </a:rPr>
              <a:t> der </a:t>
            </a:r>
            <a:r>
              <a:rPr lang="en-US" sz="2400" dirty="0" err="1" smtClean="0">
                <a:latin typeface="Garamond" panose="02020404030301010803" pitchFamily="18" charset="0"/>
              </a:rPr>
              <a:t>Deutschen</a:t>
            </a:r>
            <a:r>
              <a:rPr lang="en-US" sz="2400" dirty="0" smtClean="0">
                <a:latin typeface="Garamond" panose="02020404030301010803" pitchFamily="18" charset="0"/>
              </a:rPr>
              <a:t> </a:t>
            </a:r>
            <a:r>
              <a:rPr lang="en-US" sz="2400" dirty="0" err="1" smtClean="0">
                <a:latin typeface="Garamond" panose="02020404030301010803" pitchFamily="18" charset="0"/>
              </a:rPr>
              <a:t>Morgenländischen</a:t>
            </a:r>
            <a:r>
              <a:rPr lang="en-US" sz="2400" dirty="0" smtClean="0">
                <a:latin typeface="Garamond" panose="02020404030301010803" pitchFamily="18" charset="0"/>
              </a:rPr>
              <a:t> ... </a:t>
            </a:r>
            <a:r>
              <a:rPr lang="ru-RU" sz="2400" dirty="0" err="1" smtClean="0">
                <a:latin typeface="Garamond" panose="02020404030301010803" pitchFamily="18" charset="0"/>
              </a:rPr>
              <a:t>Прокл</a:t>
            </a:r>
            <a:r>
              <a:rPr lang="ru-RU" sz="2400" dirty="0" smtClean="0">
                <a:latin typeface="Garamond" panose="02020404030301010803" pitchFamily="18" charset="0"/>
              </a:rPr>
              <a:t>. Кл. Птолемей. Великий синтаксис </a:t>
            </a:r>
            <a:r>
              <a:rPr lang="en-US" sz="2400" dirty="0" smtClean="0">
                <a:latin typeface="Garamond" panose="02020404030301010803" pitchFamily="18" charset="0"/>
              </a:rPr>
              <a:t>XII.I. </a:t>
            </a:r>
            <a:r>
              <a:rPr lang="ru-RU" sz="2400" dirty="0" smtClean="0">
                <a:latin typeface="Garamond" panose="02020404030301010803" pitchFamily="18" charset="0"/>
              </a:rPr>
              <a:t>в издании </a:t>
            </a:r>
            <a:r>
              <a:rPr lang="ru-RU" sz="2400" dirty="0" err="1" smtClean="0">
                <a:latin typeface="Garamond" panose="02020404030301010803" pitchFamily="18" charset="0"/>
              </a:rPr>
              <a:t>Гальма</a:t>
            </a:r>
            <a:r>
              <a:rPr lang="ru-RU" sz="2400" dirty="0" smtClean="0">
                <a:latin typeface="Garamond" panose="02020404030301010803" pitchFamily="18" charset="0"/>
              </a:rPr>
              <a:t> (</a:t>
            </a:r>
            <a:r>
              <a:rPr lang="en-US" sz="2400" dirty="0" smtClean="0">
                <a:latin typeface="Garamond" panose="02020404030301010803" pitchFamily="18" charset="0"/>
              </a:rPr>
              <a:t>Composition </a:t>
            </a:r>
            <a:r>
              <a:rPr lang="en-US" sz="2400" dirty="0" err="1" smtClean="0">
                <a:latin typeface="Garamond" panose="02020404030301010803" pitchFamily="18" charset="0"/>
              </a:rPr>
              <a:t>mathematique</a:t>
            </a:r>
            <a:r>
              <a:rPr lang="en-US" sz="2400" dirty="0" smtClean="0">
                <a:latin typeface="Garamond" panose="02020404030301010803" pitchFamily="18" charset="0"/>
              </a:rPr>
              <a:t> de Claude </a:t>
            </a:r>
            <a:r>
              <a:rPr lang="en-US" sz="2400" dirty="0" err="1" smtClean="0">
                <a:latin typeface="Garamond" panose="02020404030301010803" pitchFamily="18" charset="0"/>
              </a:rPr>
              <a:t>Ptolémée</a:t>
            </a:r>
            <a:r>
              <a:rPr lang="en-US" sz="2400" dirty="0" smtClean="0">
                <a:latin typeface="Garamond" panose="02020404030301010803" pitchFamily="18" charset="0"/>
              </a:rPr>
              <a:t>. I-II. </a:t>
            </a:r>
            <a:r>
              <a:rPr lang="en-US" sz="2400" dirty="0" err="1" smtClean="0">
                <a:latin typeface="Garamond" panose="02020404030301010803" pitchFamily="18" charset="0"/>
              </a:rPr>
              <a:t>Paris:Halma</a:t>
            </a:r>
            <a:r>
              <a:rPr lang="en-US" sz="2400" dirty="0" smtClean="0">
                <a:latin typeface="Garamond" panose="02020404030301010803" pitchFamily="18" charset="0"/>
              </a:rPr>
              <a:t>. 1816). </a:t>
            </a:r>
            <a:r>
              <a:rPr lang="ru-RU" sz="2400" dirty="0" smtClean="0">
                <a:latin typeface="Garamond" panose="02020404030301010803" pitchFamily="18" charset="0"/>
              </a:rPr>
              <a:t>Г. Саллюстий. О заговоре Катилины. Сомов О.И. Архимед // Энциклопедический словарь, составленный русскими учёными и литераторами. СПб. 1862. Сомов О.И. Евклид // Энциклопедический словарь, составленный русскими учёными и литераторами. СПб. 1863. Т.</a:t>
            </a:r>
            <a:r>
              <a:rPr lang="en-US" sz="2400" dirty="0" smtClean="0">
                <a:latin typeface="Garamond" panose="02020404030301010803" pitchFamily="18" charset="0"/>
              </a:rPr>
              <a:t>VI. 39-40. </a:t>
            </a:r>
            <a:r>
              <a:rPr lang="ru-RU" sz="2400" dirty="0" err="1" smtClean="0">
                <a:latin typeface="Garamond" panose="02020404030301010803" pitchFamily="18" charset="0"/>
              </a:rPr>
              <a:t>Страбон</a:t>
            </a:r>
            <a:r>
              <a:rPr lang="ru-RU" sz="2400" dirty="0" smtClean="0">
                <a:latin typeface="Garamond" panose="02020404030301010803" pitchFamily="18" charset="0"/>
              </a:rPr>
              <a:t>. Теофраст. Г.П. Успенский. Опыт повествования о древностях русских. Харьков. Ч. </a:t>
            </a:r>
            <a:r>
              <a:rPr lang="en-US" sz="2400" dirty="0" smtClean="0">
                <a:latin typeface="Garamond" panose="02020404030301010803" pitchFamily="18" charset="0"/>
              </a:rPr>
              <a:t>II. 1818. </a:t>
            </a:r>
            <a:r>
              <a:rPr lang="ru-RU" sz="2400" dirty="0" err="1" smtClean="0">
                <a:latin typeface="Garamond" panose="02020404030301010803" pitchFamily="18" charset="0"/>
              </a:rPr>
              <a:t>Филострат</a:t>
            </a:r>
            <a:r>
              <a:rPr lang="ru-RU" sz="2400" dirty="0" smtClean="0">
                <a:latin typeface="Garamond" panose="02020404030301010803" pitchFamily="18" charset="0"/>
              </a:rPr>
              <a:t> старший. Жизнь </a:t>
            </a:r>
            <a:r>
              <a:rPr lang="ru-RU" sz="2400" dirty="0" err="1" smtClean="0">
                <a:latin typeface="Garamond" panose="02020404030301010803" pitchFamily="18" charset="0"/>
              </a:rPr>
              <a:t>Аполлония</a:t>
            </a:r>
            <a:r>
              <a:rPr lang="ru-RU" sz="2400" dirty="0" smtClean="0">
                <a:latin typeface="Garamond" panose="02020404030301010803" pitchFamily="18" charset="0"/>
              </a:rPr>
              <a:t> </a:t>
            </a:r>
            <a:r>
              <a:rPr lang="ru-RU" sz="2400" dirty="0" err="1" smtClean="0">
                <a:latin typeface="Garamond" panose="02020404030301010803" pitchFamily="18" charset="0"/>
              </a:rPr>
              <a:t>Тианского</a:t>
            </a:r>
            <a:r>
              <a:rPr lang="ru-RU" sz="2400" dirty="0" smtClean="0">
                <a:latin typeface="Garamond" panose="02020404030301010803" pitchFamily="18" charset="0"/>
              </a:rPr>
              <a:t> – нем пер. Якобса, 1829. Фукидид. Д.А. Хвольсон Д.А. Новооткрытые памятники древневавилонской литературы // Русский вестник. 1859. № 9 (С. 5-37); № 10 (С. 181-218) и № 11 (С. 406-428). </a:t>
            </a:r>
            <a:r>
              <a:rPr lang="ru-RU" sz="2400" dirty="0" err="1" smtClean="0">
                <a:latin typeface="Garamond" panose="02020404030301010803" pitchFamily="18" charset="0"/>
              </a:rPr>
              <a:t>Цензорин</a:t>
            </a:r>
            <a:r>
              <a:rPr lang="ru-RU" sz="2400" dirty="0" smtClean="0">
                <a:latin typeface="Garamond" panose="02020404030301010803" pitchFamily="18" charset="0"/>
              </a:rPr>
              <a:t>. П.Л. Чебышев. Теория сравнений. СПб. 1849. Энциклопедический лексикон (</a:t>
            </a:r>
            <a:r>
              <a:rPr lang="ru-RU" sz="2400" dirty="0" err="1" smtClean="0">
                <a:latin typeface="Garamond" panose="02020404030301010803" pitchFamily="18" charset="0"/>
              </a:rPr>
              <a:t>Плюшара</a:t>
            </a:r>
            <a:r>
              <a:rPr lang="ru-RU" sz="2400" dirty="0" smtClean="0">
                <a:latin typeface="Garamond" panose="02020404030301010803" pitchFamily="18" charset="0"/>
              </a:rPr>
              <a:t>). </a:t>
            </a:r>
            <a:r>
              <a:rPr lang="en-US" sz="2400" dirty="0" smtClean="0">
                <a:latin typeface="Garamond" panose="02020404030301010803" pitchFamily="18" charset="0"/>
              </a:rPr>
              <a:t>III., 69. (</a:t>
            </a:r>
            <a:r>
              <a:rPr lang="ru-RU" sz="2400" dirty="0" smtClean="0">
                <a:latin typeface="Garamond" panose="02020404030301010803" pitchFamily="18" charset="0"/>
              </a:rPr>
              <a:t>Ленин, употребление этого числа как особой единицы счета). </a:t>
            </a:r>
            <a:r>
              <a:rPr lang="ru-RU" sz="2400" dirty="0" err="1" smtClean="0">
                <a:latin typeface="Garamond" panose="02020404030301010803" pitchFamily="18" charset="0"/>
              </a:rPr>
              <a:t>Ямвлих</a:t>
            </a:r>
            <a:r>
              <a:rPr lang="ru-RU" sz="2400" dirty="0" smtClean="0">
                <a:latin typeface="Garamond" panose="02020404030301010803" pitchFamily="18" charset="0"/>
              </a:rPr>
              <a:t>. Мифология, авторы: Кун, Шварц, </a:t>
            </a:r>
            <a:r>
              <a:rPr lang="ru-RU" sz="2400" dirty="0" err="1" smtClean="0">
                <a:latin typeface="Garamond" panose="02020404030301010803" pitchFamily="18" charset="0"/>
              </a:rPr>
              <a:t>Велькер</a:t>
            </a:r>
            <a:r>
              <a:rPr lang="ru-RU" sz="2400" dirty="0" smtClean="0">
                <a:latin typeface="Garamond" panose="02020404030301010803" pitchFamily="18" charset="0"/>
              </a:rPr>
              <a:t>, Гримм, Мори, </a:t>
            </a:r>
            <a:r>
              <a:rPr lang="ru-RU" sz="2400" dirty="0" err="1" smtClean="0">
                <a:latin typeface="Garamond" panose="02020404030301010803" pitchFamily="18" charset="0"/>
              </a:rPr>
              <a:t>Мангардт</a:t>
            </a:r>
            <a:r>
              <a:rPr lang="ru-RU" sz="2400" dirty="0" smtClean="0">
                <a:latin typeface="Garamond" panose="02020404030301010803" pitchFamily="18" charset="0"/>
              </a:rPr>
              <a:t>. </a:t>
            </a:r>
            <a:r>
              <a:rPr lang="en-US" sz="2400" dirty="0" smtClean="0">
                <a:latin typeface="Garamond" panose="02020404030301010803" pitchFamily="18" charset="0"/>
              </a:rPr>
              <a:t>Journal des savants. 1821.</a:t>
            </a:r>
            <a:endParaRPr lang="en-US" sz="24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7371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195" y="1"/>
            <a:ext cx="10723605" cy="123567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Garamond" panose="02020404030301010803" pitchFamily="18" charset="0"/>
              </a:rPr>
              <a:t>Литература на иностранных языках, использованная Лавровым</a:t>
            </a:r>
            <a:endParaRPr lang="ru-RU" dirty="0">
              <a:latin typeface="Garamond" panose="020204040303010108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35676"/>
            <a:ext cx="12072551" cy="562232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latin typeface="Garamond" panose="02020404030301010803" pitchFamily="18" charset="0"/>
              </a:rPr>
              <a:t>F. </a:t>
            </a:r>
            <a:r>
              <a:rPr lang="en-US" dirty="0" err="1" smtClean="0">
                <a:latin typeface="Garamond" panose="02020404030301010803" pitchFamily="18" charset="0"/>
              </a:rPr>
              <a:t>Arago</a:t>
            </a:r>
            <a:r>
              <a:rPr lang="en-US" dirty="0" smtClean="0">
                <a:latin typeface="Garamond" panose="02020404030301010803" pitchFamily="18" charset="0"/>
              </a:rPr>
              <a:t>. </a:t>
            </a:r>
            <a:r>
              <a:rPr lang="en-US" dirty="0" err="1" smtClean="0">
                <a:latin typeface="Garamond" panose="02020404030301010803" pitchFamily="18" charset="0"/>
              </a:rPr>
              <a:t>Astronomie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populare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Astronomie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populaire</a:t>
            </a:r>
            <a:r>
              <a:rPr lang="en-US" dirty="0" smtClean="0">
                <a:latin typeface="Garamond" panose="02020404030301010803" pitchFamily="18" charset="0"/>
              </a:rPr>
              <a:t> de François </a:t>
            </a:r>
            <a:r>
              <a:rPr lang="en-US" dirty="0" err="1" smtClean="0">
                <a:latin typeface="Garamond" panose="02020404030301010803" pitchFamily="18" charset="0"/>
              </a:rPr>
              <a:t>Arago</a:t>
            </a:r>
            <a:r>
              <a:rPr lang="en-US" dirty="0" smtClean="0">
                <a:latin typeface="Garamond" panose="02020404030301010803" pitchFamily="18" charset="0"/>
              </a:rPr>
              <a:t>. 1864.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F. </a:t>
            </a:r>
            <a:r>
              <a:rPr lang="en-US" dirty="0" err="1" smtClean="0">
                <a:latin typeface="Garamond" panose="02020404030301010803" pitchFamily="18" charset="0"/>
              </a:rPr>
              <a:t>Arago</a:t>
            </a:r>
            <a:r>
              <a:rPr lang="en-US" dirty="0" smtClean="0">
                <a:latin typeface="Garamond" panose="02020404030301010803" pitchFamily="18" charset="0"/>
              </a:rPr>
              <a:t>. </a:t>
            </a:r>
            <a:r>
              <a:rPr lang="en-US" dirty="0" err="1" smtClean="0">
                <a:latin typeface="Garamond" panose="02020404030301010803" pitchFamily="18" charset="0"/>
              </a:rPr>
              <a:t>Éloge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historique</a:t>
            </a:r>
            <a:r>
              <a:rPr lang="en-US" dirty="0" smtClean="0">
                <a:latin typeface="Garamond" panose="02020404030301010803" pitchFamily="18" charset="0"/>
              </a:rPr>
              <a:t> de James Watt // Oeuvres. 1854.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F. </a:t>
            </a:r>
            <a:r>
              <a:rPr lang="en-US" dirty="0" err="1" smtClean="0">
                <a:latin typeface="Garamond" panose="02020404030301010803" pitchFamily="18" charset="0"/>
              </a:rPr>
              <a:t>Arago</a:t>
            </a:r>
            <a:r>
              <a:rPr lang="en-US" dirty="0" smtClean="0">
                <a:latin typeface="Garamond" panose="02020404030301010803" pitchFamily="18" charset="0"/>
              </a:rPr>
              <a:t>. Biographies des </a:t>
            </a:r>
            <a:r>
              <a:rPr lang="en-US" dirty="0" err="1" smtClean="0">
                <a:latin typeface="Garamond" panose="02020404030301010803" pitchFamily="18" charset="0"/>
              </a:rPr>
              <a:t>principaux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astronomes</a:t>
            </a:r>
            <a:r>
              <a:rPr lang="en-US" dirty="0" smtClean="0">
                <a:latin typeface="Garamond" panose="02020404030301010803" pitchFamily="18" charset="0"/>
              </a:rPr>
              <a:t>. </a:t>
            </a:r>
            <a:r>
              <a:rPr lang="en-US" dirty="0" err="1" smtClean="0">
                <a:latin typeface="Garamond" panose="02020404030301010803" pitchFamily="18" charset="0"/>
              </a:rPr>
              <a:t>Hipparque</a:t>
            </a:r>
            <a:r>
              <a:rPr lang="en-US" dirty="0" smtClean="0">
                <a:latin typeface="Garamond" panose="02020404030301010803" pitchFamily="18" charset="0"/>
              </a:rPr>
              <a:t> // Oeuvres. 1854.</a:t>
            </a:r>
          </a:p>
          <a:p>
            <a:r>
              <a:rPr lang="en-US" dirty="0" err="1" smtClean="0">
                <a:latin typeface="Garamond" panose="02020404030301010803" pitchFamily="18" charset="0"/>
              </a:rPr>
              <a:t>Aristarque</a:t>
            </a:r>
            <a:r>
              <a:rPr lang="en-US" dirty="0" smtClean="0">
                <a:latin typeface="Garamond" panose="02020404030301010803" pitchFamily="18" charset="0"/>
              </a:rPr>
              <a:t> de Samos. </a:t>
            </a:r>
            <a:r>
              <a:rPr lang="en-US" dirty="0" err="1" smtClean="0">
                <a:latin typeface="Garamond" panose="02020404030301010803" pitchFamily="18" charset="0"/>
              </a:rPr>
              <a:t>Traité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d'Aristarque</a:t>
            </a:r>
            <a:r>
              <a:rPr lang="en-US" dirty="0" smtClean="0">
                <a:latin typeface="Garamond" panose="02020404030301010803" pitchFamily="18" charset="0"/>
              </a:rPr>
              <a:t> de Samos sur les grandeurs et les distances / par M. le Comte de </a:t>
            </a:r>
            <a:r>
              <a:rPr lang="en-US" dirty="0" err="1" smtClean="0">
                <a:latin typeface="Garamond" panose="02020404030301010803" pitchFamily="18" charset="0"/>
              </a:rPr>
              <a:t>Fortia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d'Urban</a:t>
            </a:r>
            <a:r>
              <a:rPr lang="en-US" dirty="0" smtClean="0">
                <a:latin typeface="Garamond" panose="02020404030301010803" pitchFamily="18" charset="0"/>
              </a:rPr>
              <a:t>. Paris. 1823.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J.S. </a:t>
            </a:r>
            <a:r>
              <a:rPr lang="en-US" dirty="0" err="1" smtClean="0">
                <a:latin typeface="Garamond" panose="02020404030301010803" pitchFamily="18" charset="0"/>
              </a:rPr>
              <a:t>Bailly</a:t>
            </a:r>
            <a:r>
              <a:rPr lang="en-US" dirty="0" smtClean="0">
                <a:latin typeface="Garamond" panose="02020404030301010803" pitchFamily="18" charset="0"/>
              </a:rPr>
              <a:t>. </a:t>
            </a:r>
            <a:r>
              <a:rPr lang="en-US" dirty="0" err="1" smtClean="0">
                <a:latin typeface="Garamond" panose="02020404030301010803" pitchFamily="18" charset="0"/>
              </a:rPr>
              <a:t>Lettres</a:t>
            </a:r>
            <a:r>
              <a:rPr lang="en-US" dirty="0" smtClean="0">
                <a:latin typeface="Garamond" panose="02020404030301010803" pitchFamily="18" charset="0"/>
              </a:rPr>
              <a:t> sur </a:t>
            </a:r>
            <a:r>
              <a:rPr lang="en-US" dirty="0" err="1" smtClean="0">
                <a:latin typeface="Garamond" panose="02020404030301010803" pitchFamily="18" charset="0"/>
              </a:rPr>
              <a:t>L'Origine</a:t>
            </a:r>
            <a:r>
              <a:rPr lang="en-US" dirty="0" smtClean="0">
                <a:latin typeface="Garamond" panose="02020404030301010803" pitchFamily="18" charset="0"/>
              </a:rPr>
              <a:t> des Sciences et sur </a:t>
            </a:r>
            <a:r>
              <a:rPr lang="en-US" dirty="0" err="1" smtClean="0">
                <a:latin typeface="Garamond" panose="02020404030301010803" pitchFamily="18" charset="0"/>
              </a:rPr>
              <a:t>celle</a:t>
            </a:r>
            <a:r>
              <a:rPr lang="en-US" dirty="0" smtClean="0">
                <a:latin typeface="Garamond" panose="02020404030301010803" pitchFamily="18" charset="0"/>
              </a:rPr>
              <a:t> des </a:t>
            </a:r>
            <a:r>
              <a:rPr lang="en-US" dirty="0" err="1" smtClean="0">
                <a:latin typeface="Garamond" panose="02020404030301010803" pitchFamily="18" charset="0"/>
              </a:rPr>
              <a:t>Peuples</a:t>
            </a:r>
            <a:r>
              <a:rPr lang="en-US" dirty="0" smtClean="0">
                <a:latin typeface="Garamond" panose="02020404030301010803" pitchFamily="18" charset="0"/>
              </a:rPr>
              <a:t>. Paris. 1777.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J.S. </a:t>
            </a:r>
            <a:r>
              <a:rPr lang="en-US" dirty="0" err="1" smtClean="0">
                <a:latin typeface="Garamond" panose="02020404030301010803" pitchFamily="18" charset="0"/>
              </a:rPr>
              <a:t>Bailly</a:t>
            </a:r>
            <a:r>
              <a:rPr lang="en-US" dirty="0" smtClean="0">
                <a:latin typeface="Garamond" panose="02020404030301010803" pitchFamily="18" charset="0"/>
              </a:rPr>
              <a:t>. </a:t>
            </a:r>
            <a:r>
              <a:rPr lang="en-US" dirty="0" err="1" smtClean="0">
                <a:latin typeface="Garamond" panose="02020404030301010803" pitchFamily="18" charset="0"/>
              </a:rPr>
              <a:t>Lettres</a:t>
            </a:r>
            <a:r>
              <a:rPr lang="en-US" dirty="0" smtClean="0">
                <a:latin typeface="Garamond" panose="02020404030301010803" pitchFamily="18" charset="0"/>
              </a:rPr>
              <a:t> [by J.S. </a:t>
            </a:r>
            <a:r>
              <a:rPr lang="en-US" dirty="0" err="1" smtClean="0">
                <a:latin typeface="Garamond" panose="02020404030301010803" pitchFamily="18" charset="0"/>
              </a:rPr>
              <a:t>Bailly</a:t>
            </a:r>
            <a:r>
              <a:rPr lang="en-US" dirty="0" smtClean="0">
                <a:latin typeface="Garamond" panose="02020404030301010803" pitchFamily="18" charset="0"/>
              </a:rPr>
              <a:t>] Sur </a:t>
            </a:r>
            <a:r>
              <a:rPr lang="en-US" dirty="0" err="1" smtClean="0">
                <a:latin typeface="Garamond" panose="02020404030301010803" pitchFamily="18" charset="0"/>
              </a:rPr>
              <a:t>l'Atlantide</a:t>
            </a:r>
            <a:r>
              <a:rPr lang="en-US" dirty="0" smtClean="0">
                <a:latin typeface="Garamond" panose="02020404030301010803" pitchFamily="18" charset="0"/>
              </a:rPr>
              <a:t> de </a:t>
            </a:r>
            <a:r>
              <a:rPr lang="en-US" dirty="0" err="1" smtClean="0">
                <a:latin typeface="Garamond" panose="02020404030301010803" pitchFamily="18" charset="0"/>
              </a:rPr>
              <a:t>Platon</a:t>
            </a:r>
            <a:r>
              <a:rPr lang="en-US" dirty="0" smtClean="0">
                <a:latin typeface="Garamond" panose="02020404030301010803" pitchFamily="18" charset="0"/>
              </a:rPr>
              <a:t> Et Sur </a:t>
            </a:r>
            <a:r>
              <a:rPr lang="en-US" dirty="0" err="1" smtClean="0">
                <a:latin typeface="Garamond" panose="02020404030301010803" pitchFamily="18" charset="0"/>
              </a:rPr>
              <a:t>l'Ancienne</a:t>
            </a:r>
            <a:r>
              <a:rPr lang="en-US" dirty="0" smtClean="0">
                <a:latin typeface="Garamond" panose="02020404030301010803" pitchFamily="18" charset="0"/>
              </a:rPr>
              <a:t> Histoire de </a:t>
            </a:r>
            <a:r>
              <a:rPr lang="en-US" dirty="0" err="1" smtClean="0">
                <a:latin typeface="Garamond" panose="02020404030301010803" pitchFamily="18" charset="0"/>
              </a:rPr>
              <a:t>l'Asie</a:t>
            </a:r>
            <a:r>
              <a:rPr lang="en-US" dirty="0" smtClean="0">
                <a:latin typeface="Garamond" panose="02020404030301010803" pitchFamily="18" charset="0"/>
              </a:rPr>
              <a:t>, Pour </a:t>
            </a:r>
            <a:r>
              <a:rPr lang="en-US" dirty="0" err="1" smtClean="0">
                <a:latin typeface="Garamond" panose="02020404030301010803" pitchFamily="18" charset="0"/>
              </a:rPr>
              <a:t>Servir</a:t>
            </a:r>
            <a:r>
              <a:rPr lang="en-US" dirty="0" smtClean="0">
                <a:latin typeface="Garamond" panose="02020404030301010803" pitchFamily="18" charset="0"/>
              </a:rPr>
              <a:t> de Suite aux </a:t>
            </a:r>
            <a:r>
              <a:rPr lang="en-US" dirty="0" err="1" smtClean="0">
                <a:latin typeface="Garamond" panose="02020404030301010803" pitchFamily="18" charset="0"/>
              </a:rPr>
              <a:t>Lettres</a:t>
            </a:r>
            <a:r>
              <a:rPr lang="en-US" dirty="0" smtClean="0">
                <a:latin typeface="Garamond" panose="02020404030301010803" pitchFamily="18" charset="0"/>
              </a:rPr>
              <a:t> Su R </a:t>
            </a:r>
            <a:r>
              <a:rPr lang="en-US" dirty="0" err="1" smtClean="0">
                <a:latin typeface="Garamond" panose="02020404030301010803" pitchFamily="18" charset="0"/>
              </a:rPr>
              <a:t>l'Origine</a:t>
            </a:r>
            <a:r>
              <a:rPr lang="en-US" dirty="0" smtClean="0">
                <a:latin typeface="Garamond" panose="02020404030301010803" pitchFamily="18" charset="0"/>
              </a:rPr>
              <a:t> des Sciences. 1779.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H. Balsam. Des Apollonius von </a:t>
            </a:r>
            <a:r>
              <a:rPr lang="en-US" dirty="0" err="1" smtClean="0">
                <a:latin typeface="Garamond" panose="02020404030301010803" pitchFamily="18" charset="0"/>
              </a:rPr>
              <a:t>Perga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sieben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Bücher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über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Kegelschnitte</a:t>
            </a:r>
            <a:r>
              <a:rPr lang="en-US" dirty="0" smtClean="0">
                <a:latin typeface="Garamond" panose="02020404030301010803" pitchFamily="18" charset="0"/>
              </a:rPr>
              <a:t>. Berlin. 1861.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J.C. </a:t>
            </a:r>
            <a:r>
              <a:rPr lang="en-US" dirty="0" err="1" smtClean="0">
                <a:latin typeface="Garamond" panose="02020404030301010803" pitchFamily="18" charset="0"/>
              </a:rPr>
              <a:t>Barchusen</a:t>
            </a:r>
            <a:r>
              <a:rPr lang="en-US" dirty="0" smtClean="0">
                <a:latin typeface="Garamond" panose="02020404030301010803" pitchFamily="18" charset="0"/>
              </a:rPr>
              <a:t>. De </a:t>
            </a:r>
            <a:r>
              <a:rPr lang="en-US" dirty="0" err="1" smtClean="0">
                <a:latin typeface="Garamond" panose="02020404030301010803" pitchFamily="18" charset="0"/>
              </a:rPr>
              <a:t>Medicinæ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Origine</a:t>
            </a:r>
            <a:r>
              <a:rPr lang="en-US" dirty="0" smtClean="0">
                <a:latin typeface="Garamond" panose="02020404030301010803" pitchFamily="18" charset="0"/>
              </a:rPr>
              <a:t> et </a:t>
            </a:r>
            <a:r>
              <a:rPr lang="en-US" dirty="0" err="1" smtClean="0">
                <a:latin typeface="Garamond" panose="02020404030301010803" pitchFamily="18" charset="0"/>
              </a:rPr>
              <a:t>Progressu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Dissertationes</a:t>
            </a:r>
            <a:r>
              <a:rPr lang="en-US" dirty="0" smtClean="0">
                <a:latin typeface="Garamond" panose="02020404030301010803" pitchFamily="18" charset="0"/>
              </a:rPr>
              <a:t>. </a:t>
            </a:r>
            <a:r>
              <a:rPr lang="en-US" dirty="0" err="1" smtClean="0">
                <a:latin typeface="Garamond" panose="02020404030301010803" pitchFamily="18" charset="0"/>
              </a:rPr>
              <a:t>Amstelodami</a:t>
            </a:r>
            <a:r>
              <a:rPr lang="en-US" dirty="0" smtClean="0">
                <a:latin typeface="Garamond" panose="02020404030301010803" pitchFamily="18" charset="0"/>
              </a:rPr>
              <a:t>. 1723.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A. Bastian. Der Mensch in der Geschichte. Leipzig. 1860.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Th. </a:t>
            </a:r>
            <a:r>
              <a:rPr lang="en-US" dirty="0" err="1" smtClean="0">
                <a:latin typeface="Garamond" panose="02020404030301010803" pitchFamily="18" charset="0"/>
              </a:rPr>
              <a:t>Benfey</a:t>
            </a:r>
            <a:r>
              <a:rPr lang="en-US" dirty="0" smtClean="0">
                <a:latin typeface="Garamond" panose="02020404030301010803" pitchFamily="18" charset="0"/>
              </a:rPr>
              <a:t>. </a:t>
            </a:r>
            <a:r>
              <a:rPr lang="en-US" dirty="0" err="1" smtClean="0">
                <a:latin typeface="Garamond" panose="02020404030301010803" pitchFamily="18" charset="0"/>
              </a:rPr>
              <a:t>Indien</a:t>
            </a:r>
            <a:r>
              <a:rPr lang="en-US" dirty="0" smtClean="0">
                <a:latin typeface="Garamond" panose="02020404030301010803" pitchFamily="18" charset="0"/>
              </a:rPr>
              <a:t> // </a:t>
            </a:r>
            <a:r>
              <a:rPr lang="en-US" dirty="0" err="1" smtClean="0">
                <a:latin typeface="Garamond" panose="02020404030301010803" pitchFamily="18" charset="0"/>
              </a:rPr>
              <a:t>Allgemeine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Encyclopädie</a:t>
            </a:r>
            <a:r>
              <a:rPr lang="en-US" dirty="0" smtClean="0">
                <a:latin typeface="Garamond" panose="02020404030301010803" pitchFamily="18" charset="0"/>
              </a:rPr>
              <a:t> der </a:t>
            </a:r>
            <a:r>
              <a:rPr lang="en-US" dirty="0" err="1" smtClean="0">
                <a:latin typeface="Garamond" panose="02020404030301010803" pitchFamily="18" charset="0"/>
              </a:rPr>
              <a:t>Wissenschaften</a:t>
            </a:r>
            <a:r>
              <a:rPr lang="en-US" dirty="0" smtClean="0">
                <a:latin typeface="Garamond" panose="02020404030301010803" pitchFamily="18" charset="0"/>
              </a:rPr>
              <a:t> und </a:t>
            </a:r>
            <a:r>
              <a:rPr lang="en-US" dirty="0" err="1" smtClean="0">
                <a:latin typeface="Garamond" panose="02020404030301010803" pitchFamily="18" charset="0"/>
              </a:rPr>
              <a:t>Künste</a:t>
            </a:r>
            <a:r>
              <a:rPr lang="en-US" dirty="0" smtClean="0">
                <a:latin typeface="Garamond" panose="02020404030301010803" pitchFamily="18" charset="0"/>
              </a:rPr>
              <a:t>. </a:t>
            </a:r>
            <a:r>
              <a:rPr lang="ru-RU" dirty="0" smtClean="0">
                <a:latin typeface="Garamond" panose="02020404030301010803" pitchFamily="18" charset="0"/>
              </a:rPr>
              <a:t>Т. 17. 1828.</a:t>
            </a:r>
          </a:p>
          <a:p>
            <a:r>
              <a:rPr lang="en-US" dirty="0" err="1" smtClean="0">
                <a:latin typeface="Garamond" panose="02020404030301010803" pitchFamily="18" charset="0"/>
              </a:rPr>
              <a:t>G.Bernhardy</a:t>
            </a:r>
            <a:r>
              <a:rPr lang="en-US" dirty="0" smtClean="0">
                <a:latin typeface="Garamond" panose="02020404030301010803" pitchFamily="18" charset="0"/>
              </a:rPr>
              <a:t>. </a:t>
            </a:r>
            <a:r>
              <a:rPr lang="en-US" dirty="0" err="1" smtClean="0">
                <a:latin typeface="Garamond" panose="02020404030301010803" pitchFamily="18" charset="0"/>
              </a:rPr>
              <a:t>Eratosthenica</a:t>
            </a:r>
            <a:r>
              <a:rPr lang="en-US" dirty="0" smtClean="0">
                <a:latin typeface="Garamond" panose="02020404030301010803" pitchFamily="18" charset="0"/>
              </a:rPr>
              <a:t>. Berlin.1822.</a:t>
            </a:r>
          </a:p>
          <a:p>
            <a:r>
              <a:rPr lang="en-US" dirty="0" err="1" smtClean="0">
                <a:latin typeface="Garamond" panose="02020404030301010803" pitchFamily="18" charset="0"/>
              </a:rPr>
              <a:t>G.Bernhardy</a:t>
            </a:r>
            <a:r>
              <a:rPr lang="en-US" dirty="0" smtClean="0">
                <a:latin typeface="Garamond" panose="02020404030301010803" pitchFamily="18" charset="0"/>
              </a:rPr>
              <a:t>. </a:t>
            </a:r>
            <a:r>
              <a:rPr lang="en-US" dirty="0" err="1" smtClean="0">
                <a:latin typeface="Garamond" panose="02020404030301010803" pitchFamily="18" charset="0"/>
              </a:rPr>
              <a:t>Grundriss</a:t>
            </a:r>
            <a:r>
              <a:rPr lang="en-US" dirty="0" smtClean="0">
                <a:latin typeface="Garamond" panose="02020404030301010803" pitchFamily="18" charset="0"/>
              </a:rPr>
              <a:t> der </a:t>
            </a:r>
            <a:r>
              <a:rPr lang="en-US" dirty="0" err="1" smtClean="0">
                <a:latin typeface="Garamond" panose="02020404030301010803" pitchFamily="18" charset="0"/>
              </a:rPr>
              <a:t>römischen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Litteratur</a:t>
            </a:r>
            <a:r>
              <a:rPr lang="en-US" dirty="0" smtClean="0">
                <a:latin typeface="Garamond" panose="02020404030301010803" pitchFamily="18" charset="0"/>
              </a:rPr>
              <a:t>. 1862/63.</a:t>
            </a:r>
          </a:p>
          <a:p>
            <a:r>
              <a:rPr lang="en-US" dirty="0" err="1" smtClean="0">
                <a:latin typeface="Garamond" panose="02020404030301010803" pitchFamily="18" charset="0"/>
              </a:rPr>
              <a:t>J.Bertrand</a:t>
            </a:r>
            <a:r>
              <a:rPr lang="en-US" dirty="0" smtClean="0">
                <a:latin typeface="Garamond" panose="02020404030301010803" pitchFamily="18" charset="0"/>
              </a:rPr>
              <a:t>. </a:t>
            </a:r>
            <a:r>
              <a:rPr lang="en-US" dirty="0" err="1" smtClean="0">
                <a:latin typeface="Garamond" panose="02020404030301010803" pitchFamily="18" charset="0"/>
              </a:rPr>
              <a:t>Traité</a:t>
            </a:r>
            <a:r>
              <a:rPr lang="en-US" dirty="0" smtClean="0">
                <a:latin typeface="Garamond" panose="02020404030301010803" pitchFamily="18" charset="0"/>
              </a:rPr>
              <a:t> de </a:t>
            </a:r>
            <a:r>
              <a:rPr lang="en-US" dirty="0" err="1" smtClean="0">
                <a:latin typeface="Garamond" panose="02020404030301010803" pitchFamily="18" charset="0"/>
              </a:rPr>
              <a:t>calcul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différentiel</a:t>
            </a:r>
            <a:r>
              <a:rPr lang="en-US" dirty="0" smtClean="0">
                <a:latin typeface="Garamond" panose="02020404030301010803" pitchFamily="18" charset="0"/>
              </a:rPr>
              <a:t> et de </a:t>
            </a:r>
            <a:r>
              <a:rPr lang="en-US" dirty="0" err="1" smtClean="0">
                <a:latin typeface="Garamond" panose="02020404030301010803" pitchFamily="18" charset="0"/>
              </a:rPr>
              <a:t>calcul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intégral</a:t>
            </a:r>
            <a:r>
              <a:rPr lang="en-US" dirty="0" smtClean="0">
                <a:latin typeface="Garamond" panose="02020404030301010803" pitchFamily="18" charset="0"/>
              </a:rPr>
              <a:t>. I. 1864. Preface. II, </a:t>
            </a:r>
            <a:r>
              <a:rPr lang="ru-RU" dirty="0" smtClean="0">
                <a:latin typeface="Garamond" panose="02020404030301010803" pitchFamily="18" charset="0"/>
              </a:rPr>
              <a:t>пример. </a:t>
            </a:r>
            <a:r>
              <a:rPr lang="en-US" dirty="0" smtClean="0">
                <a:latin typeface="Garamond" panose="02020404030301010803" pitchFamily="18" charset="0"/>
              </a:rPr>
              <a:t>Paris. 1864.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Ed. </a:t>
            </a:r>
            <a:r>
              <a:rPr lang="en-US" dirty="0" err="1" smtClean="0">
                <a:latin typeface="Garamond" panose="02020404030301010803" pitchFamily="18" charset="0"/>
              </a:rPr>
              <a:t>Biot</a:t>
            </a:r>
            <a:r>
              <a:rPr lang="en-US" dirty="0" smtClean="0">
                <a:latin typeface="Garamond" panose="02020404030301010803" pitchFamily="18" charset="0"/>
              </a:rPr>
              <a:t>. </a:t>
            </a:r>
            <a:r>
              <a:rPr lang="en-US" dirty="0" err="1" smtClean="0">
                <a:latin typeface="Garamond" panose="02020404030301010803" pitchFamily="18" charset="0"/>
              </a:rPr>
              <a:t>Mémoire</a:t>
            </a:r>
            <a:r>
              <a:rPr lang="en-US" dirty="0" smtClean="0">
                <a:latin typeface="Garamond" panose="02020404030301010803" pitchFamily="18" charset="0"/>
              </a:rPr>
              <a:t> sur la Constitution </a:t>
            </a:r>
            <a:r>
              <a:rPr lang="en-US" dirty="0" err="1" smtClean="0">
                <a:latin typeface="Garamond" panose="02020404030301010803" pitchFamily="18" charset="0"/>
              </a:rPr>
              <a:t>politique</a:t>
            </a:r>
            <a:r>
              <a:rPr lang="en-US" dirty="0" smtClean="0">
                <a:latin typeface="Garamond" panose="02020404030301010803" pitchFamily="18" charset="0"/>
              </a:rPr>
              <a:t> de la Chine au </a:t>
            </a:r>
            <a:r>
              <a:rPr lang="en-US" dirty="0" err="1" smtClean="0">
                <a:latin typeface="Garamond" panose="02020404030301010803" pitchFamily="18" charset="0"/>
              </a:rPr>
              <a:t>XIIe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siecle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avant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notre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ère</a:t>
            </a:r>
            <a:r>
              <a:rPr lang="en-US" dirty="0" smtClean="0">
                <a:latin typeface="Garamond" panose="02020404030301010803" pitchFamily="18" charset="0"/>
              </a:rPr>
              <a:t>. </a:t>
            </a:r>
            <a:r>
              <a:rPr lang="en-US" dirty="0" err="1" smtClean="0">
                <a:latin typeface="Garamond" panose="02020404030301010803" pitchFamily="18" charset="0"/>
              </a:rPr>
              <a:t>Mémoires</a:t>
            </a:r>
            <a:r>
              <a:rPr lang="en-US" dirty="0" smtClean="0">
                <a:latin typeface="Garamond" panose="02020404030301010803" pitchFamily="18" charset="0"/>
              </a:rPr>
              <a:t> des savants </a:t>
            </a:r>
            <a:r>
              <a:rPr lang="en-US" dirty="0" err="1" smtClean="0">
                <a:latin typeface="Garamond" panose="02020404030301010803" pitchFamily="18" charset="0"/>
              </a:rPr>
              <a:t>étrangers</a:t>
            </a:r>
            <a:r>
              <a:rPr lang="en-US" dirty="0" smtClean="0">
                <a:latin typeface="Garamond" panose="02020404030301010803" pitchFamily="18" charset="0"/>
              </a:rPr>
              <a:t>, </a:t>
            </a:r>
            <a:r>
              <a:rPr lang="en-US" dirty="0" err="1" smtClean="0">
                <a:latin typeface="Garamond" panose="02020404030301010803" pitchFamily="18" charset="0"/>
              </a:rPr>
              <a:t>publiés</a:t>
            </a:r>
            <a:r>
              <a:rPr lang="en-US" dirty="0" smtClean="0">
                <a:latin typeface="Garamond" panose="02020404030301010803" pitchFamily="18" charset="0"/>
              </a:rPr>
              <a:t> par </a:t>
            </a:r>
            <a:r>
              <a:rPr lang="en-US" dirty="0" err="1" smtClean="0">
                <a:latin typeface="Garamond" panose="02020404030301010803" pitchFamily="18" charset="0"/>
              </a:rPr>
              <a:t>l’Académie</a:t>
            </a:r>
            <a:r>
              <a:rPr lang="en-US" dirty="0" smtClean="0">
                <a:latin typeface="Garamond" panose="02020404030301010803" pitchFamily="18" charset="0"/>
              </a:rPr>
              <a:t> des inscriptions et belles-lettres, t. II. 1845.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27144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638" y="172994"/>
            <a:ext cx="11726562" cy="6136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Garamond" panose="02020404030301010803" pitchFamily="18" charset="0"/>
              </a:rPr>
              <a:t>J.W. </a:t>
            </a:r>
            <a:r>
              <a:rPr lang="en-US" dirty="0" err="1" smtClean="0">
                <a:latin typeface="Garamond" panose="02020404030301010803" pitchFamily="18" charset="0"/>
              </a:rPr>
              <a:t>Blakesley</a:t>
            </a:r>
            <a:r>
              <a:rPr lang="en-US" dirty="0" smtClean="0">
                <a:latin typeface="Garamond" panose="02020404030301010803" pitchFamily="18" charset="0"/>
              </a:rPr>
              <a:t>. A Life of Aristotle: Including a Critical Discussion of Some Questions of Literary ... With His Works. London. 1839.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H. M. D. de </a:t>
            </a:r>
            <a:r>
              <a:rPr lang="en-US" dirty="0" err="1" smtClean="0">
                <a:latin typeface="Garamond" panose="02020404030301010803" pitchFamily="18" charset="0"/>
              </a:rPr>
              <a:t>Blainville</a:t>
            </a:r>
            <a:r>
              <a:rPr lang="en-US" dirty="0" smtClean="0">
                <a:latin typeface="Garamond" panose="02020404030301010803" pitchFamily="18" charset="0"/>
              </a:rPr>
              <a:t>. Histoire des sciences de </a:t>
            </a:r>
            <a:r>
              <a:rPr lang="en-US" dirty="0" err="1" smtClean="0">
                <a:latin typeface="Garamond" panose="02020404030301010803" pitchFamily="18" charset="0"/>
              </a:rPr>
              <a:t>l’organisation</a:t>
            </a:r>
            <a:r>
              <a:rPr lang="en-US" dirty="0" smtClean="0">
                <a:latin typeface="Garamond" panose="02020404030301010803" pitchFamily="18" charset="0"/>
              </a:rPr>
              <a:t> et de </a:t>
            </a:r>
            <a:r>
              <a:rPr lang="en-US" dirty="0" err="1" smtClean="0">
                <a:latin typeface="Garamond" panose="02020404030301010803" pitchFamily="18" charset="0"/>
              </a:rPr>
              <a:t>leurs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progrès</a:t>
            </a:r>
            <a:r>
              <a:rPr lang="en-US" dirty="0" smtClean="0">
                <a:latin typeface="Garamond" panose="02020404030301010803" pitchFamily="18" charset="0"/>
              </a:rPr>
              <a:t>, </a:t>
            </a:r>
            <a:r>
              <a:rPr lang="en-US" dirty="0" err="1" smtClean="0">
                <a:latin typeface="Garamond" panose="02020404030301010803" pitchFamily="18" charset="0"/>
              </a:rPr>
              <a:t>comme</a:t>
            </a:r>
            <a:r>
              <a:rPr lang="en-US" dirty="0" smtClean="0">
                <a:latin typeface="Garamond" panose="02020404030301010803" pitchFamily="18" charset="0"/>
              </a:rPr>
              <a:t> base de la </a:t>
            </a:r>
            <a:r>
              <a:rPr lang="en-US" dirty="0" err="1" smtClean="0">
                <a:latin typeface="Garamond" panose="02020404030301010803" pitchFamily="18" charset="0"/>
              </a:rPr>
              <a:t>philosophie</a:t>
            </a:r>
            <a:r>
              <a:rPr lang="en-US" dirty="0" smtClean="0">
                <a:latin typeface="Garamond" panose="02020404030301010803" pitchFamily="18" charset="0"/>
              </a:rPr>
              <a:t>. Paris-Lyon.1845.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J. </a:t>
            </a:r>
            <a:r>
              <a:rPr lang="en-US" dirty="0" err="1" smtClean="0">
                <a:latin typeface="Garamond" panose="02020404030301010803" pitchFamily="18" charset="0"/>
              </a:rPr>
              <a:t>Blancanus</a:t>
            </a:r>
            <a:r>
              <a:rPr lang="en-US" dirty="0" smtClean="0">
                <a:latin typeface="Garamond" panose="02020404030301010803" pitchFamily="18" charset="0"/>
              </a:rPr>
              <a:t>. </a:t>
            </a:r>
            <a:r>
              <a:rPr lang="en-US" dirty="0" err="1" smtClean="0">
                <a:latin typeface="Garamond" panose="02020404030301010803" pitchFamily="18" charset="0"/>
              </a:rPr>
              <a:t>Aristotelis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loca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mathematica</a:t>
            </a:r>
            <a:r>
              <a:rPr lang="en-US" dirty="0" smtClean="0">
                <a:latin typeface="Garamond" panose="02020404030301010803" pitchFamily="18" charset="0"/>
              </a:rPr>
              <a:t>... </a:t>
            </a:r>
            <a:r>
              <a:rPr lang="en-US" dirty="0" err="1" smtClean="0">
                <a:latin typeface="Garamond" panose="02020404030301010803" pitchFamily="18" charset="0"/>
              </a:rPr>
              <a:t>Bononiae</a:t>
            </a:r>
            <a:r>
              <a:rPr lang="en-US" dirty="0" smtClean="0">
                <a:latin typeface="Garamond" panose="02020404030301010803" pitchFamily="18" charset="0"/>
              </a:rPr>
              <a:t>. 1615.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Borelli, G.A. Apollonius </a:t>
            </a:r>
            <a:r>
              <a:rPr lang="en-US" dirty="0" err="1" smtClean="0">
                <a:latin typeface="Garamond" panose="02020404030301010803" pitchFamily="18" charset="0"/>
              </a:rPr>
              <a:t>Pergaeus</a:t>
            </a:r>
            <a:r>
              <a:rPr lang="en-US" dirty="0" smtClean="0">
                <a:latin typeface="Garamond" panose="02020404030301010803" pitchFamily="18" charset="0"/>
              </a:rPr>
              <a:t> / Archimedes. Elementa </a:t>
            </a:r>
            <a:r>
              <a:rPr lang="en-US" dirty="0" err="1" smtClean="0">
                <a:latin typeface="Garamond" panose="02020404030301010803" pitchFamily="18" charset="0"/>
              </a:rPr>
              <a:t>Conica'et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Archimedis</a:t>
            </a:r>
            <a:r>
              <a:rPr lang="en-US" dirty="0" smtClean="0">
                <a:latin typeface="Garamond" panose="02020404030301010803" pitchFamily="18" charset="0"/>
              </a:rPr>
              <a:t> Opera Nova &amp; </a:t>
            </a:r>
            <a:r>
              <a:rPr lang="en-US" dirty="0" err="1" smtClean="0">
                <a:latin typeface="Garamond" panose="02020404030301010803" pitchFamily="18" charset="0"/>
              </a:rPr>
              <a:t>breviora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methodo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demonstrata</a:t>
            </a:r>
            <a:r>
              <a:rPr lang="en-US" dirty="0" smtClean="0">
                <a:latin typeface="Garamond" panose="02020404030301010803" pitchFamily="18" charset="0"/>
              </a:rPr>
              <a:t>. Rome. 1679.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Chr. Aug. Brandis. Aristoteles, seine </a:t>
            </a:r>
            <a:r>
              <a:rPr lang="en-US" dirty="0" err="1" smtClean="0">
                <a:latin typeface="Garamond" panose="02020404030301010803" pitchFamily="18" charset="0"/>
              </a:rPr>
              <a:t>akademischen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Zeitgenossen</a:t>
            </a:r>
            <a:r>
              <a:rPr lang="en-US" dirty="0" smtClean="0">
                <a:latin typeface="Garamond" panose="02020404030301010803" pitchFamily="18" charset="0"/>
              </a:rPr>
              <a:t> und </a:t>
            </a:r>
            <a:r>
              <a:rPr lang="en-US" dirty="0" err="1" smtClean="0">
                <a:latin typeface="Garamond" panose="02020404030301010803" pitchFamily="18" charset="0"/>
              </a:rPr>
              <a:t>nächsten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Nachfolger</a:t>
            </a:r>
            <a:r>
              <a:rPr lang="en-US" dirty="0" smtClean="0">
                <a:latin typeface="Garamond" panose="02020404030301010803" pitchFamily="18" charset="0"/>
              </a:rPr>
              <a:t>. Berlin. 1853.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Chr. Aug. Brandis. </a:t>
            </a:r>
            <a:r>
              <a:rPr lang="en-US" dirty="0" err="1" smtClean="0">
                <a:latin typeface="Garamond" panose="02020404030301010803" pitchFamily="18" charset="0"/>
              </a:rPr>
              <a:t>Übersicht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über</a:t>
            </a:r>
            <a:r>
              <a:rPr lang="en-US" dirty="0" smtClean="0">
                <a:latin typeface="Garamond" panose="02020404030301010803" pitchFamily="18" charset="0"/>
              </a:rPr>
              <a:t> die </a:t>
            </a:r>
            <a:r>
              <a:rPr lang="en-US" dirty="0" err="1" smtClean="0">
                <a:latin typeface="Garamond" panose="02020404030301010803" pitchFamily="18" charset="0"/>
              </a:rPr>
              <a:t>Aristotelische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Lehrgebäude</a:t>
            </a:r>
            <a:r>
              <a:rPr lang="en-US" dirty="0" smtClean="0">
                <a:latin typeface="Garamond" panose="02020404030301010803" pitchFamily="18" charset="0"/>
              </a:rPr>
              <a:t>. Berlin.1860.</a:t>
            </a:r>
          </a:p>
          <a:p>
            <a:r>
              <a:rPr lang="en-US" dirty="0" err="1" smtClean="0">
                <a:latin typeface="Garamond" panose="02020404030301010803" pitchFamily="18" charset="0"/>
              </a:rPr>
              <a:t>P.Breton</a:t>
            </a:r>
            <a:r>
              <a:rPr lang="en-US" dirty="0" smtClean="0">
                <a:latin typeface="Garamond" panose="02020404030301010803" pitchFamily="18" charset="0"/>
              </a:rPr>
              <a:t>. </a:t>
            </a:r>
            <a:r>
              <a:rPr lang="en-US" dirty="0" err="1" smtClean="0">
                <a:latin typeface="Garamond" panose="02020404030301010803" pitchFamily="18" charset="0"/>
              </a:rPr>
              <a:t>Recherches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nouvelles</a:t>
            </a:r>
            <a:r>
              <a:rPr lang="en-US" dirty="0" smtClean="0">
                <a:latin typeface="Garamond" panose="02020404030301010803" pitchFamily="18" charset="0"/>
              </a:rPr>
              <a:t> sur les </a:t>
            </a:r>
            <a:r>
              <a:rPr lang="en-US" dirty="0" err="1" smtClean="0">
                <a:latin typeface="Garamond" panose="02020404030301010803" pitchFamily="18" charset="0"/>
              </a:rPr>
              <a:t>porismes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d’Euclide</a:t>
            </a:r>
            <a:r>
              <a:rPr lang="en-US" dirty="0" smtClean="0">
                <a:latin typeface="Garamond" panose="02020404030301010803" pitchFamily="18" charset="0"/>
              </a:rPr>
              <a:t> // Journal de </a:t>
            </a:r>
            <a:r>
              <a:rPr lang="en-US" dirty="0" err="1" smtClean="0">
                <a:latin typeface="Garamond" panose="02020404030301010803" pitchFamily="18" charset="0"/>
              </a:rPr>
              <a:t>Liouville</a:t>
            </a:r>
            <a:r>
              <a:rPr lang="en-US" dirty="0" smtClean="0">
                <a:latin typeface="Garamond" panose="02020404030301010803" pitchFamily="18" charset="0"/>
              </a:rPr>
              <a:t>, 1855.20.1. – P. 209-304.</a:t>
            </a:r>
          </a:p>
          <a:p>
            <a:r>
              <a:rPr lang="en-US" dirty="0" err="1" smtClean="0">
                <a:latin typeface="Garamond" panose="02020404030301010803" pitchFamily="18" charset="0"/>
              </a:rPr>
              <a:t>P.Breton</a:t>
            </a:r>
            <a:r>
              <a:rPr lang="en-US" dirty="0" smtClean="0">
                <a:latin typeface="Garamond" panose="02020404030301010803" pitchFamily="18" charset="0"/>
              </a:rPr>
              <a:t>. Observation sur le </a:t>
            </a:r>
            <a:r>
              <a:rPr lang="en-US" dirty="0" err="1" smtClean="0">
                <a:latin typeface="Garamond" panose="02020404030301010803" pitchFamily="18" charset="0"/>
              </a:rPr>
              <a:t>Mémoire</a:t>
            </a:r>
            <a:r>
              <a:rPr lang="en-US" dirty="0" smtClean="0">
                <a:latin typeface="Garamond" panose="02020404030301010803" pitchFamily="18" charset="0"/>
              </a:rPr>
              <a:t> de M. Housel, </a:t>
            </a:r>
            <a:r>
              <a:rPr lang="en-US" dirty="0" err="1" smtClean="0">
                <a:latin typeface="Garamond" panose="02020404030301010803" pitchFamily="18" charset="0"/>
              </a:rPr>
              <a:t>intitulé</a:t>
            </a:r>
            <a:r>
              <a:rPr lang="en-US" dirty="0" smtClean="0">
                <a:latin typeface="Garamond" panose="02020404030301010803" pitchFamily="18" charset="0"/>
              </a:rPr>
              <a:t>: Les </a:t>
            </a:r>
            <a:r>
              <a:rPr lang="en-US" dirty="0" err="1" smtClean="0">
                <a:latin typeface="Garamond" panose="02020404030301010803" pitchFamily="18" charset="0"/>
              </a:rPr>
              <a:t>Porismes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d'Euclide</a:t>
            </a:r>
            <a:r>
              <a:rPr lang="en-US" dirty="0" smtClean="0">
                <a:latin typeface="Garamond" panose="02020404030301010803" pitchFamily="18" charset="0"/>
              </a:rPr>
              <a:t>; par M. Breton (de Champ). Premier </a:t>
            </a:r>
            <a:r>
              <a:rPr lang="en-US" dirty="0" err="1" smtClean="0">
                <a:latin typeface="Garamond" panose="02020404030301010803" pitchFamily="18" charset="0"/>
              </a:rPr>
              <a:t>supplément</a:t>
            </a:r>
            <a:r>
              <a:rPr lang="en-US" dirty="0" smtClean="0">
                <a:latin typeface="Garamond" panose="02020404030301010803" pitchFamily="18" charset="0"/>
              </a:rPr>
              <a:t> aux </a:t>
            </a:r>
            <a:r>
              <a:rPr lang="en-US" dirty="0" err="1" smtClean="0">
                <a:latin typeface="Garamond" panose="02020404030301010803" pitchFamily="18" charset="0"/>
              </a:rPr>
              <a:t>recherches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nouvelles</a:t>
            </a:r>
            <a:r>
              <a:rPr lang="en-US" dirty="0" smtClean="0">
                <a:latin typeface="Garamond" panose="02020404030301010803" pitchFamily="18" charset="0"/>
              </a:rPr>
              <a:t> // Journal de </a:t>
            </a:r>
            <a:r>
              <a:rPr lang="en-US" dirty="0" err="1" smtClean="0">
                <a:latin typeface="Garamond" panose="02020404030301010803" pitchFamily="18" charset="0"/>
              </a:rPr>
              <a:t>Liouville</a:t>
            </a:r>
            <a:r>
              <a:rPr lang="en-US" dirty="0" smtClean="0">
                <a:latin typeface="Garamond" panose="02020404030301010803" pitchFamily="18" charset="0"/>
              </a:rPr>
              <a:t>. 1857. 2 Ser. T. 2. P. 185-206.</a:t>
            </a:r>
          </a:p>
          <a:p>
            <a:r>
              <a:rPr lang="en-US" dirty="0" err="1" smtClean="0">
                <a:latin typeface="Garamond" panose="02020404030301010803" pitchFamily="18" charset="0"/>
              </a:rPr>
              <a:t>P.Breton</a:t>
            </a:r>
            <a:r>
              <a:rPr lang="en-US" dirty="0" smtClean="0">
                <a:latin typeface="Garamond" panose="02020404030301010803" pitchFamily="18" charset="0"/>
              </a:rPr>
              <a:t>. </a:t>
            </a:r>
            <a:r>
              <a:rPr lang="en-US" dirty="0" err="1" smtClean="0">
                <a:latin typeface="Garamond" panose="02020404030301010803" pitchFamily="18" charset="0"/>
              </a:rPr>
              <a:t>Deuxième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supplément</a:t>
            </a:r>
            <a:r>
              <a:rPr lang="en-US" dirty="0" smtClean="0">
                <a:latin typeface="Garamond" panose="02020404030301010803" pitchFamily="18" charset="0"/>
              </a:rPr>
              <a:t> aux </a:t>
            </a:r>
            <a:r>
              <a:rPr lang="en-US" dirty="0" err="1" smtClean="0">
                <a:latin typeface="Garamond" panose="02020404030301010803" pitchFamily="18" charset="0"/>
              </a:rPr>
              <a:t>Recherches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nouvelles</a:t>
            </a:r>
            <a:r>
              <a:rPr lang="en-US" dirty="0" smtClean="0">
                <a:latin typeface="Garamond" panose="02020404030301010803" pitchFamily="18" charset="0"/>
              </a:rPr>
              <a:t> sur les </a:t>
            </a:r>
            <a:r>
              <a:rPr lang="en-US" dirty="0" err="1" smtClean="0">
                <a:latin typeface="Garamond" panose="02020404030301010803" pitchFamily="18" charset="0"/>
              </a:rPr>
              <a:t>Porismes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d'Euclide</a:t>
            </a:r>
            <a:r>
              <a:rPr lang="en-US" dirty="0" smtClean="0">
                <a:latin typeface="Garamond" panose="02020404030301010803" pitchFamily="18" charset="0"/>
              </a:rPr>
              <a:t>. </a:t>
            </a:r>
            <a:r>
              <a:rPr lang="en-US" dirty="0" err="1" smtClean="0">
                <a:latin typeface="Garamond" panose="02020404030301010803" pitchFamily="18" charset="0"/>
              </a:rPr>
              <a:t>Examen</a:t>
            </a:r>
            <a:r>
              <a:rPr lang="en-US" dirty="0" smtClean="0">
                <a:latin typeface="Garamond" panose="02020404030301010803" pitchFamily="18" charset="0"/>
              </a:rPr>
              <a:t> et </a:t>
            </a:r>
            <a:r>
              <a:rPr lang="en-US" dirty="0" err="1" smtClean="0">
                <a:latin typeface="Garamond" panose="02020404030301010803" pitchFamily="18" charset="0"/>
              </a:rPr>
              <a:t>réfutation</a:t>
            </a:r>
            <a:r>
              <a:rPr lang="en-US" dirty="0" smtClean="0">
                <a:latin typeface="Garamond" panose="02020404030301010803" pitchFamily="18" charset="0"/>
              </a:rPr>
              <a:t> de </a:t>
            </a:r>
            <a:r>
              <a:rPr lang="en-US" dirty="0" err="1" smtClean="0">
                <a:latin typeface="Garamond" panose="02020404030301010803" pitchFamily="18" charset="0"/>
              </a:rPr>
              <a:t>l'interprétation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donnée</a:t>
            </a:r>
            <a:r>
              <a:rPr lang="en-US" dirty="0" smtClean="0">
                <a:latin typeface="Garamond" panose="02020404030301010803" pitchFamily="18" charset="0"/>
              </a:rPr>
              <a:t> par M. Vincent des </a:t>
            </a:r>
            <a:r>
              <a:rPr lang="en-US" dirty="0" err="1" smtClean="0">
                <a:latin typeface="Garamond" panose="02020404030301010803" pitchFamily="18" charset="0"/>
              </a:rPr>
              <a:t>textes</a:t>
            </a:r>
            <a:r>
              <a:rPr lang="en-US" dirty="0" smtClean="0">
                <a:latin typeface="Garamond" panose="02020404030301010803" pitchFamily="18" charset="0"/>
              </a:rPr>
              <a:t> de </a:t>
            </a:r>
            <a:r>
              <a:rPr lang="en-US" dirty="0" err="1" smtClean="0">
                <a:latin typeface="Garamond" panose="02020404030301010803" pitchFamily="18" charset="0"/>
              </a:rPr>
              <a:t>Pappus</a:t>
            </a:r>
            <a:r>
              <a:rPr lang="en-US" dirty="0" smtClean="0">
                <a:latin typeface="Garamond" panose="02020404030301010803" pitchFamily="18" charset="0"/>
              </a:rPr>
              <a:t> et de Proclus </a:t>
            </a:r>
            <a:r>
              <a:rPr lang="en-US" dirty="0" err="1" smtClean="0">
                <a:latin typeface="Garamond" panose="02020404030301010803" pitchFamily="18" charset="0"/>
              </a:rPr>
              <a:t>relatifs</a:t>
            </a:r>
            <a:r>
              <a:rPr lang="en-US" dirty="0" smtClean="0">
                <a:latin typeface="Garamond" panose="02020404030301010803" pitchFamily="18" charset="0"/>
              </a:rPr>
              <a:t> aux </a:t>
            </a:r>
            <a:r>
              <a:rPr lang="en-US" dirty="0" err="1" smtClean="0">
                <a:latin typeface="Garamond" panose="02020404030301010803" pitchFamily="18" charset="0"/>
              </a:rPr>
              <a:t>Porismes</a:t>
            </a:r>
            <a:r>
              <a:rPr lang="en-US" dirty="0" smtClean="0">
                <a:latin typeface="Garamond" panose="02020404030301010803" pitchFamily="18" charset="0"/>
              </a:rPr>
              <a:t> // Journal de </a:t>
            </a:r>
            <a:r>
              <a:rPr lang="en-US" dirty="0" err="1" smtClean="0">
                <a:latin typeface="Garamond" panose="02020404030301010803" pitchFamily="18" charset="0"/>
              </a:rPr>
              <a:t>Liouville</a:t>
            </a:r>
            <a:r>
              <a:rPr lang="en-US" dirty="0" smtClean="0">
                <a:latin typeface="Garamond" panose="02020404030301010803" pitchFamily="18" charset="0"/>
              </a:rPr>
              <a:t>, 1858. T. 3. S.2. P. 89-142.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H. </a:t>
            </a:r>
            <a:r>
              <a:rPr lang="en-US" dirty="0" err="1" smtClean="0">
                <a:latin typeface="Garamond" panose="02020404030301010803" pitchFamily="18" charset="0"/>
              </a:rPr>
              <a:t>Brugsch</a:t>
            </a:r>
            <a:r>
              <a:rPr lang="en-US" dirty="0" smtClean="0">
                <a:latin typeface="Garamond" panose="02020404030301010803" pitchFamily="18" charset="0"/>
              </a:rPr>
              <a:t>. </a:t>
            </a:r>
            <a:r>
              <a:rPr lang="en-US" dirty="0" err="1" smtClean="0">
                <a:latin typeface="Garamond" panose="02020404030301010803" pitchFamily="18" charset="0"/>
              </a:rPr>
              <a:t>Numerorum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apud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veteres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aegyptios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demoticorum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doctrina</a:t>
            </a:r>
            <a:r>
              <a:rPr lang="en-US" dirty="0" smtClean="0">
                <a:latin typeface="Garamond" panose="02020404030301010803" pitchFamily="18" charset="0"/>
              </a:rPr>
              <a:t> Cum V </a:t>
            </a:r>
            <a:r>
              <a:rPr lang="en-US" dirty="0" err="1" smtClean="0">
                <a:latin typeface="Garamond" panose="02020404030301010803" pitchFamily="18" charset="0"/>
              </a:rPr>
              <a:t>Tabulis</a:t>
            </a:r>
            <a:r>
              <a:rPr lang="en-US" dirty="0" smtClean="0">
                <a:latin typeface="Garamond" panose="02020404030301010803" pitchFamily="18" charset="0"/>
              </a:rPr>
              <a:t> Ex </a:t>
            </a:r>
            <a:r>
              <a:rPr lang="en-US" dirty="0" err="1" smtClean="0">
                <a:latin typeface="Garamond" panose="02020404030301010803" pitchFamily="18" charset="0"/>
              </a:rPr>
              <a:t>papyris</a:t>
            </a:r>
            <a:r>
              <a:rPr lang="en-US" dirty="0" smtClean="0">
                <a:latin typeface="Garamond" panose="02020404030301010803" pitchFamily="18" charset="0"/>
              </a:rPr>
              <a:t> et </a:t>
            </a:r>
            <a:r>
              <a:rPr lang="en-US" dirty="0" err="1" smtClean="0">
                <a:latin typeface="Garamond" panose="02020404030301010803" pitchFamily="18" charset="0"/>
              </a:rPr>
              <a:t>inscriptionibus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nunc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primum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illustrata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auctore</a:t>
            </a:r>
            <a:r>
              <a:rPr lang="en-US" dirty="0" smtClean="0">
                <a:latin typeface="Garamond" panose="02020404030301010803" pitchFamily="18" charset="0"/>
              </a:rPr>
              <a:t> Henrico </a:t>
            </a:r>
            <a:r>
              <a:rPr lang="en-US" dirty="0" err="1" smtClean="0">
                <a:latin typeface="Garamond" panose="02020404030301010803" pitchFamily="18" charset="0"/>
              </a:rPr>
              <a:t>Brugsch</a:t>
            </a:r>
            <a:r>
              <a:rPr lang="en-US" dirty="0" smtClean="0">
                <a:latin typeface="Garamond" panose="02020404030301010803" pitchFamily="18" charset="0"/>
              </a:rPr>
              <a:t>. 1849.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H. </a:t>
            </a:r>
            <a:r>
              <a:rPr lang="en-US" dirty="0" err="1" smtClean="0">
                <a:latin typeface="Garamond" panose="02020404030301010803" pitchFamily="18" charset="0"/>
              </a:rPr>
              <a:t>Brugsch</a:t>
            </a:r>
            <a:r>
              <a:rPr lang="en-US" dirty="0" smtClean="0">
                <a:latin typeface="Garamond" panose="02020404030301010803" pitchFamily="18" charset="0"/>
              </a:rPr>
              <a:t>. </a:t>
            </a:r>
            <a:r>
              <a:rPr lang="en-US" dirty="0" err="1" smtClean="0">
                <a:latin typeface="Garamond" panose="02020404030301010803" pitchFamily="18" charset="0"/>
              </a:rPr>
              <a:t>Geographische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Inschriften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altägyptischer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Denkmäler</a:t>
            </a:r>
            <a:r>
              <a:rPr lang="en-US" dirty="0" smtClean="0">
                <a:latin typeface="Garamond" panose="02020404030301010803" pitchFamily="18" charset="0"/>
              </a:rPr>
              <a:t>. Leipzig. 1860.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G.-L. Buffon. Oeuvres </a:t>
            </a:r>
            <a:r>
              <a:rPr lang="en-US" dirty="0" err="1" smtClean="0">
                <a:latin typeface="Garamond" panose="02020404030301010803" pitchFamily="18" charset="0"/>
              </a:rPr>
              <a:t>complétes</a:t>
            </a:r>
            <a:r>
              <a:rPr lang="en-US" dirty="0" smtClean="0">
                <a:latin typeface="Garamond" panose="02020404030301010803" pitchFamily="18" charset="0"/>
              </a:rPr>
              <a:t>. Paris. 1837.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I. </a:t>
            </a:r>
            <a:r>
              <a:rPr lang="en-US" dirty="0" err="1" smtClean="0">
                <a:latin typeface="Garamond" panose="02020404030301010803" pitchFamily="18" charset="0"/>
              </a:rPr>
              <a:t>Bullialdius</a:t>
            </a:r>
            <a:r>
              <a:rPr lang="en-US" dirty="0" smtClean="0">
                <a:latin typeface="Garamond" panose="02020404030301010803" pitchFamily="18" charset="0"/>
              </a:rPr>
              <a:t> (</a:t>
            </a:r>
            <a:r>
              <a:rPr lang="en-US" dirty="0" err="1" smtClean="0">
                <a:latin typeface="Garamond" panose="02020404030301010803" pitchFamily="18" charset="0"/>
              </a:rPr>
              <a:t>Boulliau</a:t>
            </a:r>
            <a:r>
              <a:rPr lang="en-US" dirty="0" smtClean="0">
                <a:latin typeface="Garamond" panose="02020404030301010803" pitchFamily="18" charset="0"/>
              </a:rPr>
              <a:t>). </a:t>
            </a:r>
            <a:r>
              <a:rPr lang="en-US" dirty="0" err="1" smtClean="0">
                <a:latin typeface="Garamond" panose="02020404030301010803" pitchFamily="18" charset="0"/>
              </a:rPr>
              <a:t>Expositio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rerum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mathematicarum</a:t>
            </a:r>
            <a:r>
              <a:rPr lang="en-US" dirty="0" smtClean="0">
                <a:latin typeface="Garamond" panose="02020404030301010803" pitchFamily="18" charset="0"/>
              </a:rPr>
              <a:t> ad </a:t>
            </a:r>
            <a:r>
              <a:rPr lang="en-US" dirty="0" err="1" smtClean="0">
                <a:latin typeface="Garamond" panose="02020404030301010803" pitchFamily="18" charset="0"/>
              </a:rPr>
              <a:t>legendum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Platonem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utilium</a:t>
            </a:r>
            <a:r>
              <a:rPr lang="en-US" dirty="0" smtClean="0">
                <a:latin typeface="Garamond" panose="02020404030301010803" pitchFamily="18" charset="0"/>
              </a:rPr>
              <a:t>, translation of Theon of Smyrna. Paris. 1644.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J. Bunsen. </a:t>
            </a:r>
            <a:r>
              <a:rPr lang="en-US" dirty="0" err="1" smtClean="0">
                <a:latin typeface="Garamond" panose="02020404030301010803" pitchFamily="18" charset="0"/>
              </a:rPr>
              <a:t>Aegyptens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Stelle</a:t>
            </a:r>
            <a:r>
              <a:rPr lang="en-US" dirty="0" smtClean="0">
                <a:latin typeface="Garamond" panose="02020404030301010803" pitchFamily="18" charset="0"/>
              </a:rPr>
              <a:t> in der </a:t>
            </a:r>
            <a:r>
              <a:rPr lang="en-US" dirty="0" err="1" smtClean="0">
                <a:latin typeface="Garamond" panose="02020404030301010803" pitchFamily="18" charset="0"/>
              </a:rPr>
              <a:t>Weltgeschichte</a:t>
            </a:r>
            <a:r>
              <a:rPr lang="en-US" dirty="0" smtClean="0">
                <a:latin typeface="Garamond" panose="02020404030301010803" pitchFamily="18" charset="0"/>
              </a:rPr>
              <a:t> // </a:t>
            </a:r>
            <a:r>
              <a:rPr lang="en-US" dirty="0" err="1" smtClean="0">
                <a:latin typeface="Garamond" panose="02020404030301010803" pitchFamily="18" charset="0"/>
              </a:rPr>
              <a:t>Rheinisches</a:t>
            </a:r>
            <a:r>
              <a:rPr lang="en-US" dirty="0" smtClean="0">
                <a:latin typeface="Garamond" panose="02020404030301010803" pitchFamily="18" charset="0"/>
              </a:rPr>
              <a:t> Museum </a:t>
            </a:r>
            <a:r>
              <a:rPr lang="en-US" dirty="0" err="1" smtClean="0">
                <a:latin typeface="Garamond" panose="02020404030301010803" pitchFamily="18" charset="0"/>
              </a:rPr>
              <a:t>für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Philologie</a:t>
            </a:r>
            <a:r>
              <a:rPr lang="en-US" dirty="0" smtClean="0">
                <a:latin typeface="Garamond" panose="02020404030301010803" pitchFamily="18" charset="0"/>
              </a:rPr>
              <a:t>. 1857. </a:t>
            </a:r>
            <a:r>
              <a:rPr lang="en-US" dirty="0" err="1" smtClean="0">
                <a:latin typeface="Garamond" panose="02020404030301010803" pitchFamily="18" charset="0"/>
              </a:rPr>
              <a:t>Neue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Folge</a:t>
            </a:r>
            <a:r>
              <a:rPr lang="en-US" dirty="0" smtClean="0">
                <a:latin typeface="Garamond" panose="02020404030301010803" pitchFamily="18" charset="0"/>
              </a:rPr>
              <a:t>, 12. – P. 1-45.</a:t>
            </a:r>
          </a:p>
          <a:p>
            <a:r>
              <a:rPr lang="en-US" dirty="0" err="1" smtClean="0">
                <a:latin typeface="Garamond" panose="02020404030301010803" pitchFamily="18" charset="0"/>
              </a:rPr>
              <a:t>Burja</a:t>
            </a:r>
            <a:r>
              <a:rPr lang="en-US" dirty="0" smtClean="0">
                <a:latin typeface="Garamond" panose="02020404030301010803" pitchFamily="18" charset="0"/>
              </a:rPr>
              <a:t>. </a:t>
            </a:r>
            <a:r>
              <a:rPr lang="en-US" dirty="0" err="1" smtClean="0">
                <a:latin typeface="Garamond" panose="02020404030301010803" pitchFamily="18" charset="0"/>
              </a:rPr>
              <a:t>Mémoires</a:t>
            </a:r>
            <a:r>
              <a:rPr lang="en-US" dirty="0" smtClean="0">
                <a:latin typeface="Garamond" panose="02020404030301010803" pitchFamily="18" charset="0"/>
              </a:rPr>
              <a:t> I et II sur les </a:t>
            </a:r>
            <a:r>
              <a:rPr lang="en-US" dirty="0" err="1" smtClean="0">
                <a:latin typeface="Garamond" panose="02020404030301010803" pitchFamily="18" charset="0"/>
              </a:rPr>
              <a:t>connaissances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mathématiques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d'Aristote</a:t>
            </a:r>
            <a:r>
              <a:rPr lang="en-US" dirty="0" smtClean="0">
                <a:latin typeface="Garamond" panose="02020404030301010803" pitchFamily="18" charset="0"/>
              </a:rPr>
              <a:t> // </a:t>
            </a:r>
            <a:r>
              <a:rPr lang="en-US" dirty="0" err="1" smtClean="0">
                <a:latin typeface="Garamond" panose="02020404030301010803" pitchFamily="18" charset="0"/>
              </a:rPr>
              <a:t>Mém</a:t>
            </a:r>
            <a:r>
              <a:rPr lang="en-US" dirty="0" smtClean="0">
                <a:latin typeface="Garamond" panose="02020404030301010803" pitchFamily="18" charset="0"/>
              </a:rPr>
              <a:t>. de </a:t>
            </a:r>
            <a:r>
              <a:rPr lang="en-US" dirty="0" err="1" smtClean="0">
                <a:latin typeface="Garamond" panose="02020404030301010803" pitchFamily="18" charset="0"/>
              </a:rPr>
              <a:t>l'Acad</a:t>
            </a:r>
            <a:r>
              <a:rPr lang="en-US" dirty="0" smtClean="0">
                <a:latin typeface="Garamond" panose="02020404030301010803" pitchFamily="18" charset="0"/>
              </a:rPr>
              <a:t>. de Berlin 1790.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E. Burnouf. Introduction à </a:t>
            </a:r>
            <a:r>
              <a:rPr lang="en-US" dirty="0" err="1" smtClean="0">
                <a:latin typeface="Garamond" panose="02020404030301010803" pitchFamily="18" charset="0"/>
              </a:rPr>
              <a:t>l'histoire</a:t>
            </a:r>
            <a:r>
              <a:rPr lang="en-US" dirty="0" smtClean="0">
                <a:latin typeface="Garamond" panose="02020404030301010803" pitchFamily="18" charset="0"/>
              </a:rPr>
              <a:t> du </a:t>
            </a:r>
            <a:r>
              <a:rPr lang="en-US" dirty="0" err="1" smtClean="0">
                <a:latin typeface="Garamond" panose="02020404030301010803" pitchFamily="18" charset="0"/>
              </a:rPr>
              <a:t>buddhisme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indien</a:t>
            </a:r>
            <a:r>
              <a:rPr lang="en-US" dirty="0" smtClean="0">
                <a:latin typeface="Garamond" panose="02020404030301010803" pitchFamily="18" charset="0"/>
              </a:rPr>
              <a:t>. Paris. 1844.</a:t>
            </a:r>
            <a:endParaRPr lang="en-US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8693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-1"/>
            <a:ext cx="12097265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Garamond" panose="02020404030301010803" pitchFamily="18" charset="0"/>
              </a:rPr>
              <a:t>J.W. </a:t>
            </a:r>
            <a:r>
              <a:rPr lang="en-US" sz="2000" dirty="0" err="1" smtClean="0">
                <a:latin typeface="Garamond" panose="02020404030301010803" pitchFamily="18" charset="0"/>
              </a:rPr>
              <a:t>Camerer</a:t>
            </a:r>
            <a:r>
              <a:rPr lang="en-US" sz="2000" dirty="0" smtClean="0">
                <a:latin typeface="Garamond" panose="02020404030301010803" pitchFamily="18" charset="0"/>
              </a:rPr>
              <a:t>. Apollonius von </a:t>
            </a:r>
            <a:r>
              <a:rPr lang="en-US" sz="2000" dirty="0" err="1" smtClean="0">
                <a:latin typeface="Garamond" panose="02020404030301010803" pitchFamily="18" charset="0"/>
              </a:rPr>
              <a:t>Perga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ebene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Oerter</a:t>
            </a:r>
            <a:r>
              <a:rPr lang="en-US" sz="2000" dirty="0" smtClean="0">
                <a:latin typeface="Garamond" panose="02020404030301010803" pitchFamily="18" charset="0"/>
              </a:rPr>
              <a:t>, </a:t>
            </a:r>
            <a:r>
              <a:rPr lang="en-US" sz="2000" dirty="0" err="1" smtClean="0">
                <a:latin typeface="Garamond" panose="02020404030301010803" pitchFamily="18" charset="0"/>
              </a:rPr>
              <a:t>wiedesherg</a:t>
            </a:r>
            <a:r>
              <a:rPr lang="en-US" sz="2000" dirty="0" smtClean="0">
                <a:latin typeface="Garamond" panose="02020404030301010803" pitchFamily="18" charset="0"/>
              </a:rPr>
              <a:t> von Rob. Simson, </a:t>
            </a:r>
            <a:r>
              <a:rPr lang="en-US" sz="2000" dirty="0" err="1" smtClean="0">
                <a:latin typeface="Garamond" panose="02020404030301010803" pitchFamily="18" charset="0"/>
              </a:rPr>
              <a:t>aus</a:t>
            </a:r>
            <a:r>
              <a:rPr lang="en-US" sz="2000" dirty="0" smtClean="0">
                <a:latin typeface="Garamond" panose="02020404030301010803" pitchFamily="18" charset="0"/>
              </a:rPr>
              <a:t> d. </a:t>
            </a:r>
            <a:r>
              <a:rPr lang="en-US" sz="2000" dirty="0" err="1" smtClean="0">
                <a:latin typeface="Garamond" panose="02020404030301010803" pitchFamily="18" charset="0"/>
              </a:rPr>
              <a:t>Latein</a:t>
            </a:r>
            <a:r>
              <a:rPr lang="en-US" sz="2000" dirty="0" smtClean="0">
                <a:latin typeface="Garamond" panose="02020404030301010803" pitchFamily="18" charset="0"/>
              </a:rPr>
              <a:t>. </a:t>
            </a:r>
            <a:r>
              <a:rPr lang="en-US" sz="2000" dirty="0" err="1" smtClean="0">
                <a:latin typeface="Garamond" panose="02020404030301010803" pitchFamily="18" charset="0"/>
              </a:rPr>
              <a:t>Leizig</a:t>
            </a:r>
            <a:r>
              <a:rPr lang="en-US" sz="2000" dirty="0" smtClean="0">
                <a:latin typeface="Garamond" panose="02020404030301010803" pitchFamily="18" charset="0"/>
              </a:rPr>
              <a:t>. 1796.</a:t>
            </a:r>
          </a:p>
          <a:p>
            <a:r>
              <a:rPr lang="en-US" sz="2000" dirty="0" smtClean="0">
                <a:latin typeface="Garamond" panose="02020404030301010803" pitchFamily="18" charset="0"/>
              </a:rPr>
              <a:t>M. Cantor. </a:t>
            </a:r>
            <a:r>
              <a:rPr lang="en-US" sz="2000" dirty="0" err="1" smtClean="0">
                <a:latin typeface="Garamond" panose="02020404030301010803" pitchFamily="18" charset="0"/>
              </a:rPr>
              <a:t>Mathematische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Beiträge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zum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Kulturleben</a:t>
            </a:r>
            <a:r>
              <a:rPr lang="en-US" sz="2000" dirty="0" smtClean="0">
                <a:latin typeface="Garamond" panose="02020404030301010803" pitchFamily="18" charset="0"/>
              </a:rPr>
              <a:t> der </a:t>
            </a:r>
            <a:r>
              <a:rPr lang="en-US" sz="2000" dirty="0" err="1" smtClean="0">
                <a:latin typeface="Garamond" panose="02020404030301010803" pitchFamily="18" charset="0"/>
              </a:rPr>
              <a:t>Völker</a:t>
            </a:r>
            <a:r>
              <a:rPr lang="en-US" sz="2000" dirty="0" smtClean="0">
                <a:latin typeface="Garamond" panose="02020404030301010803" pitchFamily="18" charset="0"/>
              </a:rPr>
              <a:t>. Halle. 1863.</a:t>
            </a:r>
          </a:p>
          <a:p>
            <a:r>
              <a:rPr lang="en-US" sz="2000" dirty="0" smtClean="0">
                <a:latin typeface="Garamond" panose="02020404030301010803" pitchFamily="18" charset="0"/>
              </a:rPr>
              <a:t>M. Cantor. Archimedes. ( ?)</a:t>
            </a:r>
          </a:p>
          <a:p>
            <a:r>
              <a:rPr lang="en-US" sz="2000" dirty="0" smtClean="0">
                <a:latin typeface="Garamond" panose="02020404030301010803" pitchFamily="18" charset="0"/>
              </a:rPr>
              <a:t>M. Cantor. </a:t>
            </a:r>
            <a:r>
              <a:rPr lang="en-US" sz="2000" dirty="0" err="1" smtClean="0">
                <a:latin typeface="Garamond" panose="02020404030301010803" pitchFamily="18" charset="0"/>
              </a:rPr>
              <a:t>Mathematische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Beiträge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zum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Kulturleben</a:t>
            </a:r>
            <a:r>
              <a:rPr lang="en-US" sz="2000" dirty="0" smtClean="0">
                <a:latin typeface="Garamond" panose="02020404030301010803" pitchFamily="18" charset="0"/>
              </a:rPr>
              <a:t> der </a:t>
            </a:r>
            <a:r>
              <a:rPr lang="en-US" sz="2000" dirty="0" err="1" smtClean="0">
                <a:latin typeface="Garamond" panose="02020404030301010803" pitchFamily="18" charset="0"/>
              </a:rPr>
              <a:t>Völker</a:t>
            </a:r>
            <a:r>
              <a:rPr lang="en-US" sz="2000" dirty="0" smtClean="0">
                <a:latin typeface="Garamond" panose="02020404030301010803" pitchFamily="18" charset="0"/>
              </a:rPr>
              <a:t>. Halle.1863.</a:t>
            </a:r>
          </a:p>
          <a:p>
            <a:r>
              <a:rPr lang="en-US" sz="2000" dirty="0" err="1" smtClean="0">
                <a:latin typeface="Garamond" panose="02020404030301010803" pitchFamily="18" charset="0"/>
              </a:rPr>
              <a:t>L.N.Carnot</a:t>
            </a:r>
            <a:r>
              <a:rPr lang="en-US" sz="2000" dirty="0" smtClean="0">
                <a:latin typeface="Garamond" panose="02020404030301010803" pitchFamily="18" charset="0"/>
              </a:rPr>
              <a:t>. </a:t>
            </a:r>
            <a:r>
              <a:rPr lang="en-US" sz="2000" dirty="0" err="1" smtClean="0">
                <a:latin typeface="Garamond" panose="02020404030301010803" pitchFamily="18" charset="0"/>
              </a:rPr>
              <a:t>Reflexions</a:t>
            </a:r>
            <a:r>
              <a:rPr lang="en-US" sz="2000" dirty="0" smtClean="0">
                <a:latin typeface="Garamond" panose="02020404030301010803" pitchFamily="18" charset="0"/>
              </a:rPr>
              <a:t> sur la </a:t>
            </a:r>
            <a:r>
              <a:rPr lang="en-US" sz="2000" dirty="0" err="1" smtClean="0">
                <a:latin typeface="Garamond" panose="02020404030301010803" pitchFamily="18" charset="0"/>
              </a:rPr>
              <a:t>metaphysique</a:t>
            </a:r>
            <a:r>
              <a:rPr lang="en-US" sz="2000" dirty="0" smtClean="0">
                <a:latin typeface="Garamond" panose="02020404030301010803" pitchFamily="18" charset="0"/>
              </a:rPr>
              <a:t> du </a:t>
            </a:r>
            <a:r>
              <a:rPr lang="en-US" sz="2000" dirty="0" err="1" smtClean="0">
                <a:latin typeface="Garamond" panose="02020404030301010803" pitchFamily="18" charset="0"/>
              </a:rPr>
              <a:t>calcul</a:t>
            </a:r>
            <a:r>
              <a:rPr lang="en-US" sz="2000" dirty="0" smtClean="0">
                <a:latin typeface="Garamond" panose="02020404030301010803" pitchFamily="18" charset="0"/>
              </a:rPr>
              <a:t> infinitesimal. Paris. 1815 (? -1797).</a:t>
            </a:r>
          </a:p>
          <a:p>
            <a:r>
              <a:rPr lang="en-US" sz="2000" dirty="0" err="1" smtClean="0">
                <a:latin typeface="Garamond" panose="02020404030301010803" pitchFamily="18" charset="0"/>
              </a:rPr>
              <a:t>Celsus</a:t>
            </a:r>
            <a:r>
              <a:rPr lang="en-US" sz="2000" dirty="0" smtClean="0">
                <a:latin typeface="Garamond" panose="02020404030301010803" pitchFamily="18" charset="0"/>
              </a:rPr>
              <a:t>. </a:t>
            </a:r>
            <a:r>
              <a:rPr lang="en-US" sz="2000" dirty="0" err="1" smtClean="0">
                <a:latin typeface="Garamond" panose="02020404030301010803" pitchFamily="18" charset="0"/>
              </a:rPr>
              <a:t>Proscemium</a:t>
            </a:r>
            <a:r>
              <a:rPr lang="en-US" sz="2000" dirty="0" smtClean="0">
                <a:latin typeface="Garamond" panose="02020404030301010803" pitchFamily="18" charset="0"/>
              </a:rPr>
              <a:t> // H. </a:t>
            </a:r>
            <a:r>
              <a:rPr lang="en-US" sz="2000" dirty="0" err="1" smtClean="0">
                <a:latin typeface="Garamond" panose="02020404030301010803" pitchFamily="18" charset="0"/>
              </a:rPr>
              <a:t>Haeser</a:t>
            </a:r>
            <a:r>
              <a:rPr lang="en-US" sz="2000" dirty="0" smtClean="0">
                <a:latin typeface="Garamond" panose="02020404030301010803" pitchFamily="18" charset="0"/>
              </a:rPr>
              <a:t>. </a:t>
            </a:r>
            <a:r>
              <a:rPr lang="en-US" sz="2000" dirty="0" err="1" smtClean="0">
                <a:latin typeface="Garamond" panose="02020404030301010803" pitchFamily="18" charset="0"/>
              </a:rPr>
              <a:t>Lehrbuch</a:t>
            </a:r>
            <a:r>
              <a:rPr lang="en-US" sz="2000" dirty="0" smtClean="0">
                <a:latin typeface="Garamond" panose="02020404030301010803" pitchFamily="18" charset="0"/>
              </a:rPr>
              <a:t>.. 1861.</a:t>
            </a:r>
          </a:p>
          <a:p>
            <a:r>
              <a:rPr lang="en-US" sz="2000" dirty="0" err="1" smtClean="0">
                <a:latin typeface="Garamond" panose="02020404030301010803" pitchFamily="18" charset="0"/>
              </a:rPr>
              <a:t>M.Cicero</a:t>
            </a:r>
            <a:r>
              <a:rPr lang="en-US" sz="2000" dirty="0" smtClean="0">
                <a:latin typeface="Garamond" panose="02020404030301010803" pitchFamily="18" charset="0"/>
              </a:rPr>
              <a:t>. De Natura </a:t>
            </a:r>
            <a:r>
              <a:rPr lang="en-US" sz="2000" dirty="0" err="1" smtClean="0">
                <a:latin typeface="Garamond" panose="02020404030301010803" pitchFamily="18" charset="0"/>
              </a:rPr>
              <a:t>Deorum</a:t>
            </a:r>
            <a:endParaRPr lang="en-US" sz="2000" dirty="0" smtClean="0">
              <a:latin typeface="Garamond" panose="02020404030301010803" pitchFamily="18" charset="0"/>
            </a:endParaRPr>
          </a:p>
          <a:p>
            <a:r>
              <a:rPr lang="en-US" sz="2000" dirty="0" smtClean="0">
                <a:latin typeface="Garamond" panose="02020404030301010803" pitchFamily="18" charset="0"/>
              </a:rPr>
              <a:t>M. </a:t>
            </a:r>
            <a:r>
              <a:rPr lang="en-US" sz="2000" dirty="0" err="1" smtClean="0">
                <a:latin typeface="Garamond" panose="02020404030301010803" pitchFamily="18" charset="0"/>
              </a:rPr>
              <a:t>Chasles</a:t>
            </a:r>
            <a:r>
              <a:rPr lang="en-US" sz="2000" dirty="0" smtClean="0">
                <a:latin typeface="Garamond" panose="02020404030301010803" pitchFamily="18" charset="0"/>
              </a:rPr>
              <a:t>. </a:t>
            </a:r>
            <a:r>
              <a:rPr lang="en-US" sz="2000" dirty="0" err="1" smtClean="0">
                <a:latin typeface="Garamond" panose="02020404030301010803" pitchFamily="18" charset="0"/>
              </a:rPr>
              <a:t>Aperçu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historique</a:t>
            </a:r>
            <a:r>
              <a:rPr lang="en-US" sz="2000" dirty="0" smtClean="0">
                <a:latin typeface="Garamond" panose="02020404030301010803" pitchFamily="18" charset="0"/>
              </a:rPr>
              <a:t> sur </a:t>
            </a:r>
            <a:r>
              <a:rPr lang="en-US" sz="2000" dirty="0" err="1" smtClean="0">
                <a:latin typeface="Garamond" panose="02020404030301010803" pitchFamily="18" charset="0"/>
              </a:rPr>
              <a:t>l'origine</a:t>
            </a:r>
            <a:r>
              <a:rPr lang="en-US" sz="2000" dirty="0" smtClean="0">
                <a:latin typeface="Garamond" panose="02020404030301010803" pitchFamily="18" charset="0"/>
              </a:rPr>
              <a:t> et le </a:t>
            </a:r>
            <a:r>
              <a:rPr lang="en-US" sz="2000" dirty="0" err="1" smtClean="0">
                <a:latin typeface="Garamond" panose="02020404030301010803" pitchFamily="18" charset="0"/>
              </a:rPr>
              <a:t>développement</a:t>
            </a:r>
            <a:r>
              <a:rPr lang="en-US" sz="2000" dirty="0" smtClean="0">
                <a:latin typeface="Garamond" panose="02020404030301010803" pitchFamily="18" charset="0"/>
              </a:rPr>
              <a:t> des </a:t>
            </a:r>
            <a:r>
              <a:rPr lang="en-US" sz="2000" dirty="0" err="1" smtClean="0">
                <a:latin typeface="Garamond" panose="02020404030301010803" pitchFamily="18" charset="0"/>
              </a:rPr>
              <a:t>méthodes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en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géométrie</a:t>
            </a:r>
            <a:r>
              <a:rPr lang="en-US" sz="2000" dirty="0" smtClean="0">
                <a:latin typeface="Garamond" panose="02020404030301010803" pitchFamily="18" charset="0"/>
              </a:rPr>
              <a:t>. Paris. 1843.</a:t>
            </a:r>
          </a:p>
          <a:p>
            <a:r>
              <a:rPr lang="en-US" sz="2000" dirty="0" smtClean="0">
                <a:latin typeface="Garamond" panose="02020404030301010803" pitchFamily="18" charset="0"/>
              </a:rPr>
              <a:t>M. </a:t>
            </a:r>
            <a:r>
              <a:rPr lang="en-US" sz="2000" dirty="0" err="1" smtClean="0">
                <a:latin typeface="Garamond" panose="02020404030301010803" pitchFamily="18" charset="0"/>
              </a:rPr>
              <a:t>Chasles</a:t>
            </a:r>
            <a:r>
              <a:rPr lang="en-US" sz="2000" dirty="0" smtClean="0">
                <a:latin typeface="Garamond" panose="02020404030301010803" pitchFamily="18" charset="0"/>
              </a:rPr>
              <a:t>. </a:t>
            </a:r>
            <a:r>
              <a:rPr lang="en-US" sz="2000" dirty="0" err="1" smtClean="0">
                <a:latin typeface="Garamond" panose="02020404030301010803" pitchFamily="18" charset="0"/>
              </a:rPr>
              <a:t>Traité</a:t>
            </a:r>
            <a:r>
              <a:rPr lang="en-US" sz="2000" dirty="0" smtClean="0">
                <a:latin typeface="Garamond" panose="02020404030301010803" pitchFamily="18" charset="0"/>
              </a:rPr>
              <a:t> de </a:t>
            </a:r>
            <a:r>
              <a:rPr lang="en-US" sz="2000" dirty="0" err="1" smtClean="0">
                <a:latin typeface="Garamond" panose="02020404030301010803" pitchFamily="18" charset="0"/>
              </a:rPr>
              <a:t>géométrie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supérieure</a:t>
            </a:r>
            <a:r>
              <a:rPr lang="en-US" sz="2000" dirty="0" smtClean="0">
                <a:latin typeface="Garamond" panose="02020404030301010803" pitchFamily="18" charset="0"/>
              </a:rPr>
              <a:t>. Paris. 1852.</a:t>
            </a:r>
          </a:p>
          <a:p>
            <a:r>
              <a:rPr lang="en-US" sz="2000" dirty="0" smtClean="0">
                <a:latin typeface="Garamond" panose="02020404030301010803" pitchFamily="18" charset="0"/>
              </a:rPr>
              <a:t>M. </a:t>
            </a:r>
            <a:r>
              <a:rPr lang="en-US" sz="2000" dirty="0" err="1" smtClean="0">
                <a:latin typeface="Garamond" panose="02020404030301010803" pitchFamily="18" charset="0"/>
              </a:rPr>
              <a:t>Chasles</a:t>
            </a:r>
            <a:r>
              <a:rPr lang="en-US" sz="2000" dirty="0" smtClean="0">
                <a:latin typeface="Garamond" panose="02020404030301010803" pitchFamily="18" charset="0"/>
              </a:rPr>
              <a:t>. </a:t>
            </a:r>
            <a:r>
              <a:rPr lang="en-US" sz="2000" dirty="0" err="1" smtClean="0">
                <a:latin typeface="Garamond" panose="02020404030301010803" pitchFamily="18" charset="0"/>
              </a:rPr>
              <a:t>Eclaircissements</a:t>
            </a:r>
            <a:r>
              <a:rPr lang="en-US" sz="2000" dirty="0" smtClean="0">
                <a:latin typeface="Garamond" panose="02020404030301010803" pitchFamily="18" charset="0"/>
              </a:rPr>
              <a:t> sur le </a:t>
            </a:r>
            <a:r>
              <a:rPr lang="en-US" sz="2000" dirty="0" err="1" smtClean="0">
                <a:latin typeface="Garamond" panose="02020404030301010803" pitchFamily="18" charset="0"/>
              </a:rPr>
              <a:t>Traité</a:t>
            </a:r>
            <a:r>
              <a:rPr lang="en-US" sz="2000" dirty="0" smtClean="0">
                <a:latin typeface="Garamond" panose="02020404030301010803" pitchFamily="18" charset="0"/>
              </a:rPr>
              <a:t> De </a:t>
            </a:r>
            <a:r>
              <a:rPr lang="en-US" sz="2000" dirty="0" err="1" smtClean="0">
                <a:latin typeface="Garamond" panose="02020404030301010803" pitchFamily="18" charset="0"/>
              </a:rPr>
              <a:t>numero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L'Arénaire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d’Archimèdes</a:t>
            </a:r>
            <a:r>
              <a:rPr lang="en-US" sz="2000" dirty="0" smtClean="0">
                <a:latin typeface="Garamond" panose="02020404030301010803" pitchFamily="18" charset="0"/>
              </a:rPr>
              <a:t> // CR XIV. 1842. 547-559.</a:t>
            </a:r>
          </a:p>
          <a:p>
            <a:r>
              <a:rPr lang="en-US" sz="2000" dirty="0" smtClean="0">
                <a:latin typeface="Garamond" panose="02020404030301010803" pitchFamily="18" charset="0"/>
              </a:rPr>
              <a:t>M. </a:t>
            </a:r>
            <a:r>
              <a:rPr lang="en-US" sz="2000" dirty="0" err="1" smtClean="0">
                <a:latin typeface="Garamond" panose="02020404030301010803" pitchFamily="18" charset="0"/>
              </a:rPr>
              <a:t>Chasles</a:t>
            </a:r>
            <a:r>
              <a:rPr lang="en-US" sz="2000" dirty="0" smtClean="0">
                <a:latin typeface="Garamond" panose="02020404030301010803" pitchFamily="18" charset="0"/>
              </a:rPr>
              <a:t>. </a:t>
            </a:r>
            <a:r>
              <a:rPr lang="en-US" sz="2000" dirty="0" err="1" smtClean="0">
                <a:latin typeface="Garamond" panose="02020404030301010803" pitchFamily="18" charset="0"/>
              </a:rPr>
              <a:t>Traité</a:t>
            </a:r>
            <a:r>
              <a:rPr lang="en-US" sz="2000" dirty="0" smtClean="0">
                <a:latin typeface="Garamond" panose="02020404030301010803" pitchFamily="18" charset="0"/>
              </a:rPr>
              <a:t> de sections </a:t>
            </a:r>
            <a:r>
              <a:rPr lang="en-US" sz="2000" dirty="0" err="1" smtClean="0">
                <a:latin typeface="Garamond" panose="02020404030301010803" pitchFamily="18" charset="0"/>
              </a:rPr>
              <a:t>coniques</a:t>
            </a:r>
            <a:r>
              <a:rPr lang="en-US" sz="2000" dirty="0" smtClean="0">
                <a:latin typeface="Garamond" panose="02020404030301010803" pitchFamily="18" charset="0"/>
              </a:rPr>
              <a:t> I. Paris. 1865. (J.D. </a:t>
            </a:r>
            <a:r>
              <a:rPr lang="en-US" sz="2000" dirty="0" err="1" smtClean="0">
                <a:latin typeface="Garamond" panose="02020404030301010803" pitchFamily="18" charset="0"/>
              </a:rPr>
              <a:t>Gergonne</a:t>
            </a:r>
            <a:r>
              <a:rPr lang="en-US" sz="2000" dirty="0" smtClean="0">
                <a:latin typeface="Garamond" panose="02020404030301010803" pitchFamily="18" charset="0"/>
              </a:rPr>
              <a:t>, H. G. </a:t>
            </a:r>
            <a:r>
              <a:rPr lang="en-US" sz="2000" dirty="0" err="1" smtClean="0">
                <a:latin typeface="Garamond" panose="02020404030301010803" pitchFamily="18" charset="0"/>
              </a:rPr>
              <a:t>Grassmann</a:t>
            </a:r>
            <a:r>
              <a:rPr lang="en-US" sz="2000" dirty="0" smtClean="0">
                <a:latin typeface="Garamond" panose="02020404030301010803" pitchFamily="18" charset="0"/>
              </a:rPr>
              <a:t>, </a:t>
            </a:r>
            <a:r>
              <a:rPr lang="en-US" sz="2000" dirty="0" err="1" smtClean="0">
                <a:latin typeface="Garamond" panose="02020404030301010803" pitchFamily="18" charset="0"/>
              </a:rPr>
              <a:t>J.Plücker</a:t>
            </a:r>
            <a:r>
              <a:rPr lang="en-US" sz="2000" dirty="0" smtClean="0">
                <a:latin typeface="Garamond" panose="02020404030301010803" pitchFamily="18" charset="0"/>
              </a:rPr>
              <a:t>)</a:t>
            </a:r>
          </a:p>
          <a:p>
            <a:r>
              <a:rPr lang="en-US" sz="2000" dirty="0" smtClean="0">
                <a:latin typeface="Garamond" panose="02020404030301010803" pitchFamily="18" charset="0"/>
              </a:rPr>
              <a:t>A. </a:t>
            </a:r>
            <a:r>
              <a:rPr lang="en-US" sz="2000" dirty="0" err="1" smtClean="0">
                <a:latin typeface="Garamond" panose="02020404030301010803" pitchFamily="18" charset="0"/>
              </a:rPr>
              <a:t>Chassang</a:t>
            </a:r>
            <a:r>
              <a:rPr lang="en-US" sz="2000" dirty="0" smtClean="0">
                <a:latin typeface="Garamond" panose="02020404030301010803" pitchFamily="18" charset="0"/>
              </a:rPr>
              <a:t>. Histoire Du Roman Et De </a:t>
            </a:r>
            <a:r>
              <a:rPr lang="en-US" sz="2000" dirty="0" err="1" smtClean="0">
                <a:latin typeface="Garamond" panose="02020404030301010803" pitchFamily="18" charset="0"/>
              </a:rPr>
              <a:t>Ses</a:t>
            </a:r>
            <a:r>
              <a:rPr lang="en-US" sz="2000" dirty="0" smtClean="0">
                <a:latin typeface="Garamond" panose="02020404030301010803" pitchFamily="18" charset="0"/>
              </a:rPr>
              <a:t> Rapports Avec </a:t>
            </a:r>
            <a:r>
              <a:rPr lang="en-US" sz="2000" dirty="0" err="1" smtClean="0">
                <a:latin typeface="Garamond" panose="02020404030301010803" pitchFamily="18" charset="0"/>
              </a:rPr>
              <a:t>L'histoire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Dans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L'antiquité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Grecque</a:t>
            </a:r>
            <a:r>
              <a:rPr lang="en-US" sz="2000" dirty="0" smtClean="0">
                <a:latin typeface="Garamond" panose="02020404030301010803" pitchFamily="18" charset="0"/>
              </a:rPr>
              <a:t> Et </a:t>
            </a:r>
            <a:r>
              <a:rPr lang="en-US" sz="2000" dirty="0" err="1" smtClean="0">
                <a:latin typeface="Garamond" panose="02020404030301010803" pitchFamily="18" charset="0"/>
              </a:rPr>
              <a:t>Latine</a:t>
            </a:r>
            <a:r>
              <a:rPr lang="en-US" sz="2000" dirty="0" smtClean="0">
                <a:latin typeface="Garamond" panose="02020404030301010803" pitchFamily="18" charset="0"/>
              </a:rPr>
              <a:t>. Paris. 1862.</a:t>
            </a:r>
          </a:p>
          <a:p>
            <a:r>
              <a:rPr lang="en-US" sz="2000" dirty="0" smtClean="0">
                <a:latin typeface="Garamond" panose="02020404030301010803" pitchFamily="18" charset="0"/>
              </a:rPr>
              <a:t>L. </a:t>
            </a:r>
            <a:r>
              <a:rPr lang="en-US" sz="2000" dirty="0" err="1" smtClean="0">
                <a:latin typeface="Garamond" panose="02020404030301010803" pitchFamily="18" charset="0"/>
              </a:rPr>
              <a:t>Choulant</a:t>
            </a:r>
            <a:r>
              <a:rPr lang="en-US" sz="2000" dirty="0" smtClean="0">
                <a:latin typeface="Garamond" panose="02020404030301010803" pitchFamily="18" charset="0"/>
              </a:rPr>
              <a:t>. Bibliotheca medico-</a:t>
            </a:r>
            <a:r>
              <a:rPr lang="en-US" sz="2000" dirty="0" err="1" smtClean="0">
                <a:latin typeface="Garamond" panose="02020404030301010803" pitchFamily="18" charset="0"/>
              </a:rPr>
              <a:t>historica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sive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Catalogus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librorum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historicorum</a:t>
            </a:r>
            <a:r>
              <a:rPr lang="en-US" sz="2000" dirty="0" smtClean="0">
                <a:latin typeface="Garamond" panose="02020404030301010803" pitchFamily="18" charset="0"/>
              </a:rPr>
              <a:t> de re </a:t>
            </a:r>
            <a:r>
              <a:rPr lang="en-US" sz="2000" dirty="0" err="1" smtClean="0">
                <a:latin typeface="Garamond" panose="02020404030301010803" pitchFamily="18" charset="0"/>
              </a:rPr>
              <a:t>medica</a:t>
            </a:r>
            <a:r>
              <a:rPr lang="en-US" sz="2000" dirty="0" smtClean="0">
                <a:latin typeface="Garamond" panose="02020404030301010803" pitchFamily="18" charset="0"/>
              </a:rPr>
              <a:t> et </a:t>
            </a:r>
            <a:r>
              <a:rPr lang="en-US" sz="2000" dirty="0" err="1" smtClean="0">
                <a:latin typeface="Garamond" panose="02020404030301010803" pitchFamily="18" charset="0"/>
              </a:rPr>
              <a:t>scientia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naturali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systematicus</a:t>
            </a:r>
            <a:r>
              <a:rPr lang="en-US" sz="2000" dirty="0" smtClean="0">
                <a:latin typeface="Garamond" panose="02020404030301010803" pitchFamily="18" charset="0"/>
              </a:rPr>
              <a:t>. Leipzig 1842.</a:t>
            </a:r>
          </a:p>
          <a:p>
            <a:r>
              <a:rPr lang="en-US" sz="2000" dirty="0" smtClean="0">
                <a:latin typeface="Garamond" panose="02020404030301010803" pitchFamily="18" charset="0"/>
              </a:rPr>
              <a:t>D. Le </a:t>
            </a:r>
            <a:r>
              <a:rPr lang="en-US" sz="2000" dirty="0" err="1" smtClean="0">
                <a:latin typeface="Garamond" panose="02020404030301010803" pitchFamily="18" charset="0"/>
              </a:rPr>
              <a:t>Clerc</a:t>
            </a:r>
            <a:r>
              <a:rPr lang="en-US" sz="2000" dirty="0" smtClean="0">
                <a:latin typeface="Garamond" panose="02020404030301010803" pitchFamily="18" charset="0"/>
              </a:rPr>
              <a:t>. Histoire de la </a:t>
            </a:r>
            <a:r>
              <a:rPr lang="en-US" sz="2000" dirty="0" err="1" smtClean="0">
                <a:latin typeface="Garamond" panose="02020404030301010803" pitchFamily="18" charset="0"/>
              </a:rPr>
              <a:t>medecine</a:t>
            </a:r>
            <a:r>
              <a:rPr lang="en-US" sz="2000" dirty="0" smtClean="0">
                <a:latin typeface="Garamond" panose="02020404030301010803" pitchFamily="18" charset="0"/>
              </a:rPr>
              <a:t>. Amsterdam.1702. (</a:t>
            </a:r>
            <a:r>
              <a:rPr lang="en-US" sz="2000" dirty="0" err="1" smtClean="0">
                <a:latin typeface="Garamond" panose="02020404030301010803" pitchFamily="18" charset="0"/>
              </a:rPr>
              <a:t>Tertullianus</a:t>
            </a:r>
            <a:r>
              <a:rPr lang="en-US" sz="2000" dirty="0" smtClean="0">
                <a:latin typeface="Garamond" panose="02020404030301010803" pitchFamily="18" charset="0"/>
              </a:rPr>
              <a:t>, </a:t>
            </a:r>
            <a:r>
              <a:rPr lang="en-US" sz="2000" dirty="0" err="1" smtClean="0">
                <a:latin typeface="Garamond" panose="02020404030301010803" pitchFamily="18" charset="0"/>
              </a:rPr>
              <a:t>Galenus</a:t>
            </a:r>
            <a:r>
              <a:rPr lang="en-US" sz="2000" dirty="0" smtClean="0">
                <a:latin typeface="Garamond" panose="02020404030301010803" pitchFamily="18" charset="0"/>
              </a:rPr>
              <a:t>).</a:t>
            </a:r>
          </a:p>
          <a:p>
            <a:r>
              <a:rPr lang="en-US" sz="2000" dirty="0" smtClean="0">
                <a:latin typeface="Garamond" panose="02020404030301010803" pitchFamily="18" charset="0"/>
              </a:rPr>
              <a:t>A. </a:t>
            </a:r>
            <a:r>
              <a:rPr lang="en-US" sz="2000" dirty="0" err="1" smtClean="0">
                <a:latin typeface="Garamond" panose="02020404030301010803" pitchFamily="18" charset="0"/>
              </a:rPr>
              <a:t>Cocchi</a:t>
            </a:r>
            <a:r>
              <a:rPr lang="en-US" sz="2000" dirty="0" smtClean="0">
                <a:latin typeface="Garamond" panose="02020404030301010803" pitchFamily="18" charset="0"/>
              </a:rPr>
              <a:t>. </a:t>
            </a:r>
            <a:r>
              <a:rPr lang="en-US" sz="2000" dirty="0" err="1" smtClean="0">
                <a:latin typeface="Garamond" panose="02020404030301010803" pitchFamily="18" charset="0"/>
              </a:rPr>
              <a:t>Discorso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intorno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l'anatomia</a:t>
            </a:r>
            <a:r>
              <a:rPr lang="en-US" sz="2000" dirty="0" smtClean="0">
                <a:latin typeface="Garamond" panose="02020404030301010803" pitchFamily="18" charset="0"/>
              </a:rPr>
              <a:t>. Milano.1824.</a:t>
            </a:r>
          </a:p>
          <a:p>
            <a:r>
              <a:rPr lang="en-US" sz="2000" dirty="0" err="1" smtClean="0">
                <a:latin typeface="Garamond" panose="02020404030301010803" pitchFamily="18" charset="0"/>
              </a:rPr>
              <a:t>F.Commandino</a:t>
            </a:r>
            <a:r>
              <a:rPr lang="en-US" sz="2000" dirty="0" smtClean="0">
                <a:latin typeface="Garamond" panose="02020404030301010803" pitchFamily="18" charset="0"/>
              </a:rPr>
              <a:t>. </a:t>
            </a:r>
            <a:r>
              <a:rPr lang="en-US" sz="2000" dirty="0" err="1" smtClean="0">
                <a:latin typeface="Garamond" panose="02020404030301010803" pitchFamily="18" charset="0"/>
              </a:rPr>
              <a:t>Archimedis</a:t>
            </a:r>
            <a:r>
              <a:rPr lang="en-US" sz="2000" dirty="0" smtClean="0">
                <a:latin typeface="Garamond" panose="02020404030301010803" pitchFamily="18" charset="0"/>
              </a:rPr>
              <a:t> De </a:t>
            </a:r>
            <a:r>
              <a:rPr lang="en-US" sz="2000" dirty="0" err="1" smtClean="0">
                <a:latin typeface="Garamond" panose="02020404030301010803" pitchFamily="18" charset="0"/>
              </a:rPr>
              <a:t>iis</a:t>
            </a:r>
            <a:r>
              <a:rPr lang="en-US" sz="2000" dirty="0" smtClean="0">
                <a:latin typeface="Garamond" panose="02020404030301010803" pitchFamily="18" charset="0"/>
              </a:rPr>
              <a:t> quae </a:t>
            </a:r>
            <a:r>
              <a:rPr lang="en-US" sz="2000" dirty="0" err="1" smtClean="0">
                <a:latin typeface="Garamond" panose="02020404030301010803" pitchFamily="18" charset="0"/>
              </a:rPr>
              <a:t>vehuntur</a:t>
            </a:r>
            <a:r>
              <a:rPr lang="en-US" sz="2000" dirty="0" smtClean="0">
                <a:latin typeface="Garamond" panose="02020404030301010803" pitchFamily="18" charset="0"/>
              </a:rPr>
              <a:t> in aqua. Bologna. 1565.</a:t>
            </a:r>
          </a:p>
          <a:p>
            <a:r>
              <a:rPr lang="en-US" sz="2000" dirty="0" err="1" smtClean="0">
                <a:latin typeface="Garamond" panose="02020404030301010803" pitchFamily="18" charset="0"/>
              </a:rPr>
              <a:t>G.Fr</a:t>
            </a:r>
            <a:r>
              <a:rPr lang="en-US" sz="2000" dirty="0" smtClean="0">
                <a:latin typeface="Garamond" panose="02020404030301010803" pitchFamily="18" charset="0"/>
              </a:rPr>
              <a:t>. </a:t>
            </a:r>
            <a:r>
              <a:rPr lang="en-US" sz="2000" dirty="0" err="1" smtClean="0">
                <a:latin typeface="Garamond" panose="02020404030301010803" pitchFamily="18" charset="0"/>
              </a:rPr>
              <a:t>Creuzer</a:t>
            </a:r>
            <a:r>
              <a:rPr lang="en-US" sz="2000" dirty="0" smtClean="0">
                <a:latin typeface="Garamond" panose="02020404030301010803" pitchFamily="18" charset="0"/>
              </a:rPr>
              <a:t>. </a:t>
            </a:r>
            <a:r>
              <a:rPr lang="en-US" sz="2000" dirty="0" err="1" smtClean="0">
                <a:latin typeface="Garamond" panose="02020404030301010803" pitchFamily="18" charset="0"/>
              </a:rPr>
              <a:t>Symbolik</a:t>
            </a:r>
            <a:r>
              <a:rPr lang="en-US" sz="2000" dirty="0" smtClean="0">
                <a:latin typeface="Garamond" panose="02020404030301010803" pitchFamily="18" charset="0"/>
              </a:rPr>
              <a:t> und </a:t>
            </a:r>
            <a:r>
              <a:rPr lang="en-US" sz="2000" dirty="0" err="1" smtClean="0">
                <a:latin typeface="Garamond" panose="02020404030301010803" pitchFamily="18" charset="0"/>
              </a:rPr>
              <a:t>Mythologie</a:t>
            </a:r>
            <a:r>
              <a:rPr lang="en-US" sz="2000" dirty="0" smtClean="0">
                <a:latin typeface="Garamond" panose="02020404030301010803" pitchFamily="18" charset="0"/>
              </a:rPr>
              <a:t> der </a:t>
            </a:r>
            <a:r>
              <a:rPr lang="en-US" sz="2000" dirty="0" err="1" smtClean="0">
                <a:latin typeface="Garamond" panose="02020404030301010803" pitchFamily="18" charset="0"/>
              </a:rPr>
              <a:t>alten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Völker</a:t>
            </a:r>
            <a:r>
              <a:rPr lang="en-US" sz="2000" dirty="0" smtClean="0">
                <a:latin typeface="Garamond" panose="02020404030301010803" pitchFamily="18" charset="0"/>
              </a:rPr>
              <a:t>, </a:t>
            </a:r>
            <a:r>
              <a:rPr lang="en-US" sz="2000" dirty="0" err="1" smtClean="0">
                <a:latin typeface="Garamond" panose="02020404030301010803" pitchFamily="18" charset="0"/>
              </a:rPr>
              <a:t>besonders</a:t>
            </a:r>
            <a:r>
              <a:rPr lang="en-US" sz="2000" dirty="0" smtClean="0">
                <a:latin typeface="Garamond" panose="02020404030301010803" pitchFamily="18" charset="0"/>
              </a:rPr>
              <a:t> der </a:t>
            </a:r>
            <a:r>
              <a:rPr lang="en-US" sz="2000" dirty="0" err="1" smtClean="0">
                <a:latin typeface="Garamond" panose="02020404030301010803" pitchFamily="18" charset="0"/>
              </a:rPr>
              <a:t>Griechen</a:t>
            </a:r>
            <a:r>
              <a:rPr lang="en-US" sz="2000" dirty="0" smtClean="0">
                <a:latin typeface="Garamond" panose="02020404030301010803" pitchFamily="18" charset="0"/>
              </a:rPr>
              <a:t>: in </a:t>
            </a:r>
            <a:r>
              <a:rPr lang="en-US" sz="2000" dirty="0" err="1" smtClean="0">
                <a:latin typeface="Garamond" panose="02020404030301010803" pitchFamily="18" charset="0"/>
              </a:rPr>
              <a:t>Vorträgen</a:t>
            </a:r>
            <a:r>
              <a:rPr lang="en-US" sz="2000" dirty="0" smtClean="0">
                <a:latin typeface="Garamond" panose="02020404030301010803" pitchFamily="18" charset="0"/>
              </a:rPr>
              <a:t> und </a:t>
            </a:r>
            <a:r>
              <a:rPr lang="en-US" sz="2000" dirty="0" err="1" smtClean="0">
                <a:latin typeface="Garamond" panose="02020404030301010803" pitchFamily="18" charset="0"/>
              </a:rPr>
              <a:t>Entwürfen</a:t>
            </a:r>
            <a:r>
              <a:rPr lang="en-US" sz="2000" dirty="0" smtClean="0">
                <a:latin typeface="Garamond" panose="02020404030301010803" pitchFamily="18" charset="0"/>
              </a:rPr>
              <a:t>. Leipzig, Darmstadt.1810.</a:t>
            </a:r>
          </a:p>
          <a:p>
            <a:r>
              <a:rPr lang="en-US" sz="2000" dirty="0" smtClean="0">
                <a:latin typeface="Garamond" panose="02020404030301010803" pitchFamily="18" charset="0"/>
              </a:rPr>
              <a:t>E. </a:t>
            </a:r>
            <a:r>
              <a:rPr lang="en-US" sz="2000" dirty="0" err="1" smtClean="0">
                <a:latin typeface="Garamond" panose="02020404030301010803" pitchFamily="18" charset="0"/>
              </a:rPr>
              <a:t>Curtius</a:t>
            </a:r>
            <a:r>
              <a:rPr lang="en-US" sz="2000" dirty="0" smtClean="0">
                <a:latin typeface="Garamond" panose="02020404030301010803" pitchFamily="18" charset="0"/>
              </a:rPr>
              <a:t>. </a:t>
            </a:r>
            <a:r>
              <a:rPr lang="en-US" sz="2000" dirty="0" err="1" smtClean="0">
                <a:latin typeface="Garamond" panose="02020404030301010803" pitchFamily="18" charset="0"/>
              </a:rPr>
              <a:t>Griechische</a:t>
            </a:r>
            <a:r>
              <a:rPr lang="en-US" sz="2000" dirty="0" smtClean="0">
                <a:latin typeface="Garamond" panose="02020404030301010803" pitchFamily="18" charset="0"/>
              </a:rPr>
              <a:t> Geschichte. V. 1-3. Berlin. 1857-1861.</a:t>
            </a:r>
          </a:p>
          <a:p>
            <a:r>
              <a:rPr lang="en-US" sz="2000" dirty="0" smtClean="0">
                <a:latin typeface="Garamond" panose="02020404030301010803" pitchFamily="18" charset="0"/>
              </a:rPr>
              <a:t>J. L. N. F. Cuvier, </a:t>
            </a:r>
            <a:r>
              <a:rPr lang="en-US" sz="2000" dirty="0" err="1" smtClean="0">
                <a:latin typeface="Garamond" panose="02020404030301010803" pitchFamily="18" charset="0"/>
              </a:rPr>
              <a:t>Magdeleine</a:t>
            </a:r>
            <a:r>
              <a:rPr lang="en-US" sz="2000" dirty="0" smtClean="0">
                <a:latin typeface="Garamond" panose="02020404030301010803" pitchFamily="18" charset="0"/>
              </a:rPr>
              <a:t> de Saint-</a:t>
            </a:r>
            <a:r>
              <a:rPr lang="en-US" sz="2000" dirty="0" err="1" smtClean="0">
                <a:latin typeface="Garamond" panose="02020404030301010803" pitchFamily="18" charset="0"/>
              </a:rPr>
              <a:t>Agy</a:t>
            </a:r>
            <a:r>
              <a:rPr lang="en-US" sz="2000" dirty="0" smtClean="0">
                <a:latin typeface="Garamond" panose="02020404030301010803" pitchFamily="18" charset="0"/>
              </a:rPr>
              <a:t>.  Histoire des sciences </a:t>
            </a:r>
            <a:r>
              <a:rPr lang="en-US" sz="2000" dirty="0" err="1" smtClean="0">
                <a:latin typeface="Garamond" panose="02020404030301010803" pitchFamily="18" charset="0"/>
              </a:rPr>
              <a:t>naturelles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depuis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leur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origine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jusqu'à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nos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jours</a:t>
            </a:r>
            <a:r>
              <a:rPr lang="en-US" sz="2000" dirty="0" smtClean="0">
                <a:latin typeface="Garamond" panose="02020404030301010803" pitchFamily="18" charset="0"/>
              </a:rPr>
              <a:t>, chez </a:t>
            </a:r>
            <a:r>
              <a:rPr lang="en-US" sz="2000" dirty="0" err="1" smtClean="0">
                <a:latin typeface="Garamond" panose="02020404030301010803" pitchFamily="18" charset="0"/>
              </a:rPr>
              <a:t>tous</a:t>
            </a:r>
            <a:r>
              <a:rPr lang="en-US" sz="2000" dirty="0" smtClean="0">
                <a:latin typeface="Garamond" panose="02020404030301010803" pitchFamily="18" charset="0"/>
              </a:rPr>
              <a:t> les </a:t>
            </a:r>
            <a:r>
              <a:rPr lang="en-US" sz="2000" dirty="0" err="1" smtClean="0">
                <a:latin typeface="Garamond" panose="02020404030301010803" pitchFamily="18" charset="0"/>
              </a:rPr>
              <a:t>peuples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connus</a:t>
            </a:r>
            <a:r>
              <a:rPr lang="en-US" sz="2000" dirty="0" smtClean="0">
                <a:latin typeface="Garamond" panose="02020404030301010803" pitchFamily="18" charset="0"/>
              </a:rPr>
              <a:t>, </a:t>
            </a:r>
            <a:r>
              <a:rPr lang="en-US" sz="2000" dirty="0" err="1" smtClean="0">
                <a:latin typeface="Garamond" panose="02020404030301010803" pitchFamily="18" charset="0"/>
              </a:rPr>
              <a:t>professée</a:t>
            </a:r>
            <a:r>
              <a:rPr lang="en-US" sz="2000" dirty="0" smtClean="0">
                <a:latin typeface="Garamond" panose="02020404030301010803" pitchFamily="18" charset="0"/>
              </a:rPr>
              <a:t> au </a:t>
            </a:r>
            <a:r>
              <a:rPr lang="en-US" sz="2000" dirty="0" err="1" smtClean="0">
                <a:latin typeface="Garamond" panose="02020404030301010803" pitchFamily="18" charset="0"/>
              </a:rPr>
              <a:t>Collège</a:t>
            </a:r>
            <a:r>
              <a:rPr lang="en-US" sz="2000" dirty="0" smtClean="0">
                <a:latin typeface="Garamond" panose="02020404030301010803" pitchFamily="18" charset="0"/>
              </a:rPr>
              <a:t> de France. 5 v. 1841-1845.</a:t>
            </a:r>
            <a:endParaRPr lang="en-US" sz="20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074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3567" y="210067"/>
            <a:ext cx="11948983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Garamond" panose="02020404030301010803" pitchFamily="18" charset="0"/>
              </a:rPr>
              <a:t>J. Dard. </a:t>
            </a:r>
            <a:r>
              <a:rPr lang="en-US" sz="1600" dirty="0" err="1" smtClean="0">
                <a:latin typeface="Garamond" panose="02020404030301010803" pitchFamily="18" charset="0"/>
              </a:rPr>
              <a:t>Dictionnaire</a:t>
            </a:r>
            <a:r>
              <a:rPr lang="en-US" sz="1600" dirty="0" smtClean="0">
                <a:latin typeface="Garamond" panose="02020404030301010803" pitchFamily="18" charset="0"/>
              </a:rPr>
              <a:t> </a:t>
            </a:r>
            <a:r>
              <a:rPr lang="en-US" sz="1600" dirty="0" err="1" smtClean="0">
                <a:latin typeface="Garamond" panose="02020404030301010803" pitchFamily="18" charset="0"/>
              </a:rPr>
              <a:t>français-wolof</a:t>
            </a:r>
            <a:r>
              <a:rPr lang="en-US" sz="1600" dirty="0" smtClean="0">
                <a:latin typeface="Garamond" panose="02020404030301010803" pitchFamily="18" charset="0"/>
              </a:rPr>
              <a:t> et </a:t>
            </a:r>
            <a:r>
              <a:rPr lang="en-US" sz="1600" dirty="0" err="1" smtClean="0">
                <a:latin typeface="Garamond" panose="02020404030301010803" pitchFamily="18" charset="0"/>
              </a:rPr>
              <a:t>français-bambara</a:t>
            </a:r>
            <a:r>
              <a:rPr lang="en-US" sz="1600" dirty="0" smtClean="0">
                <a:latin typeface="Garamond" panose="02020404030301010803" pitchFamily="18" charset="0"/>
              </a:rPr>
              <a:t>, </a:t>
            </a:r>
            <a:r>
              <a:rPr lang="en-US" sz="1600" dirty="0" err="1" smtClean="0">
                <a:latin typeface="Garamond" panose="02020404030301010803" pitchFamily="18" charset="0"/>
              </a:rPr>
              <a:t>suivi</a:t>
            </a:r>
            <a:r>
              <a:rPr lang="en-US" sz="1600" dirty="0" smtClean="0">
                <a:latin typeface="Garamond" panose="02020404030301010803" pitchFamily="18" charset="0"/>
              </a:rPr>
              <a:t> du </a:t>
            </a:r>
            <a:r>
              <a:rPr lang="en-US" sz="1600" dirty="0" err="1" smtClean="0">
                <a:latin typeface="Garamond" panose="02020404030301010803" pitchFamily="18" charset="0"/>
              </a:rPr>
              <a:t>dictionnaire</a:t>
            </a:r>
            <a:r>
              <a:rPr lang="en-US" sz="1600" dirty="0" smtClean="0">
                <a:latin typeface="Garamond" panose="02020404030301010803" pitchFamily="18" charset="0"/>
              </a:rPr>
              <a:t> </a:t>
            </a:r>
            <a:r>
              <a:rPr lang="en-US" sz="1600" dirty="0" err="1" smtClean="0">
                <a:latin typeface="Garamond" panose="02020404030301010803" pitchFamily="18" charset="0"/>
              </a:rPr>
              <a:t>wolof-français</a:t>
            </a:r>
            <a:r>
              <a:rPr lang="en-US" sz="1600" dirty="0" smtClean="0">
                <a:latin typeface="Garamond" panose="02020404030301010803" pitchFamily="18" charset="0"/>
              </a:rPr>
              <a:t>. 1824.</a:t>
            </a:r>
          </a:p>
          <a:p>
            <a:r>
              <a:rPr lang="en-US" sz="1600" dirty="0" smtClean="0">
                <a:latin typeface="Garamond" panose="02020404030301010803" pitchFamily="18" charset="0"/>
              </a:rPr>
              <a:t>Ch. V. </a:t>
            </a:r>
            <a:r>
              <a:rPr lang="en-US" sz="1600" dirty="0" err="1" smtClean="0">
                <a:latin typeface="Garamond" panose="02020404030301010803" pitchFamily="18" charset="0"/>
              </a:rPr>
              <a:t>Daremberg</a:t>
            </a:r>
            <a:r>
              <a:rPr lang="en-US" sz="1600" dirty="0" smtClean="0">
                <a:latin typeface="Garamond" panose="02020404030301010803" pitchFamily="18" charset="0"/>
              </a:rPr>
              <a:t>. Exposition des </a:t>
            </a:r>
            <a:r>
              <a:rPr lang="en-US" sz="1600" dirty="0" err="1" smtClean="0">
                <a:latin typeface="Garamond" panose="02020404030301010803" pitchFamily="18" charset="0"/>
              </a:rPr>
              <a:t>connaissances</a:t>
            </a:r>
            <a:r>
              <a:rPr lang="en-US" sz="1600" dirty="0" smtClean="0">
                <a:latin typeface="Garamond" panose="02020404030301010803" pitchFamily="18" charset="0"/>
              </a:rPr>
              <a:t> de </a:t>
            </a:r>
            <a:r>
              <a:rPr lang="en-US" sz="1600" dirty="0" err="1" smtClean="0">
                <a:latin typeface="Garamond" panose="02020404030301010803" pitchFamily="18" charset="0"/>
              </a:rPr>
              <a:t>Galien</a:t>
            </a:r>
            <a:r>
              <a:rPr lang="en-US" sz="1600" dirty="0" smtClean="0">
                <a:latin typeface="Garamond" panose="02020404030301010803" pitchFamily="18" charset="0"/>
              </a:rPr>
              <a:t> sur </a:t>
            </a:r>
            <a:r>
              <a:rPr lang="en-US" sz="1600" dirty="0" err="1" smtClean="0">
                <a:latin typeface="Garamond" panose="02020404030301010803" pitchFamily="18" charset="0"/>
              </a:rPr>
              <a:t>l'anatomie</a:t>
            </a:r>
            <a:r>
              <a:rPr lang="en-US" sz="1600" dirty="0" smtClean="0">
                <a:latin typeface="Garamond" panose="02020404030301010803" pitchFamily="18" charset="0"/>
              </a:rPr>
              <a:t>, la </a:t>
            </a:r>
            <a:r>
              <a:rPr lang="en-US" sz="1600" dirty="0" err="1" smtClean="0">
                <a:latin typeface="Garamond" panose="02020404030301010803" pitchFamily="18" charset="0"/>
              </a:rPr>
              <a:t>physiologie</a:t>
            </a:r>
            <a:r>
              <a:rPr lang="en-US" sz="1600" dirty="0" smtClean="0">
                <a:latin typeface="Garamond" panose="02020404030301010803" pitchFamily="18" charset="0"/>
              </a:rPr>
              <a:t> et la </a:t>
            </a:r>
            <a:r>
              <a:rPr lang="en-US" sz="1600" dirty="0" err="1" smtClean="0">
                <a:latin typeface="Garamond" panose="02020404030301010803" pitchFamily="18" charset="0"/>
              </a:rPr>
              <a:t>pathologie</a:t>
            </a:r>
            <a:r>
              <a:rPr lang="en-US" sz="1600" dirty="0" smtClean="0">
                <a:latin typeface="Garamond" panose="02020404030301010803" pitchFamily="18" charset="0"/>
              </a:rPr>
              <a:t> du </a:t>
            </a:r>
            <a:r>
              <a:rPr lang="en-US" sz="1600" dirty="0" err="1" smtClean="0">
                <a:latin typeface="Garamond" panose="02020404030301010803" pitchFamily="18" charset="0"/>
              </a:rPr>
              <a:t>système</a:t>
            </a:r>
            <a:r>
              <a:rPr lang="en-US" sz="1600" dirty="0" smtClean="0">
                <a:latin typeface="Garamond" panose="02020404030301010803" pitchFamily="18" charset="0"/>
              </a:rPr>
              <a:t> </a:t>
            </a:r>
            <a:r>
              <a:rPr lang="en-US" sz="1600" dirty="0" err="1" smtClean="0">
                <a:latin typeface="Garamond" panose="02020404030301010803" pitchFamily="18" charset="0"/>
              </a:rPr>
              <a:t>nerveux</a:t>
            </a:r>
            <a:r>
              <a:rPr lang="en-US" sz="1600" dirty="0" smtClean="0">
                <a:latin typeface="Garamond" panose="02020404030301010803" pitchFamily="18" charset="0"/>
              </a:rPr>
              <a:t>. Paris. 1841.</a:t>
            </a:r>
          </a:p>
          <a:p>
            <a:r>
              <a:rPr lang="en-US" sz="1600" dirty="0" smtClean="0">
                <a:latin typeface="Garamond" panose="02020404030301010803" pitchFamily="18" charset="0"/>
              </a:rPr>
              <a:t>Ch. V. </a:t>
            </a:r>
            <a:r>
              <a:rPr lang="en-US" sz="1600" dirty="0" err="1" smtClean="0">
                <a:latin typeface="Garamond" panose="02020404030301010803" pitchFamily="18" charset="0"/>
              </a:rPr>
              <a:t>Daremberg</a:t>
            </a:r>
            <a:r>
              <a:rPr lang="en-US" sz="1600" dirty="0" smtClean="0">
                <a:latin typeface="Garamond" panose="02020404030301010803" pitchFamily="18" charset="0"/>
              </a:rPr>
              <a:t>. </a:t>
            </a:r>
            <a:r>
              <a:rPr lang="en-US" sz="1600" dirty="0" err="1" smtClean="0">
                <a:latin typeface="Garamond" panose="02020404030301010803" pitchFamily="18" charset="0"/>
              </a:rPr>
              <a:t>Hippocrate</a:t>
            </a:r>
            <a:r>
              <a:rPr lang="en-US" sz="1600" dirty="0" smtClean="0">
                <a:latin typeface="Garamond" panose="02020404030301010803" pitchFamily="18" charset="0"/>
              </a:rPr>
              <a:t>. Paris. 1843.</a:t>
            </a:r>
          </a:p>
          <a:p>
            <a:r>
              <a:rPr lang="en-US" sz="1600" dirty="0" smtClean="0">
                <a:latin typeface="Garamond" panose="02020404030301010803" pitchFamily="18" charset="0"/>
              </a:rPr>
              <a:t>Ch. V. </a:t>
            </a:r>
            <a:r>
              <a:rPr lang="en-US" sz="1600" dirty="0" err="1" smtClean="0">
                <a:latin typeface="Garamond" panose="02020404030301010803" pitchFamily="18" charset="0"/>
              </a:rPr>
              <a:t>Daremberg</a:t>
            </a:r>
            <a:r>
              <a:rPr lang="en-US" sz="1600" dirty="0" smtClean="0">
                <a:latin typeface="Garamond" panose="02020404030301010803" pitchFamily="18" charset="0"/>
              </a:rPr>
              <a:t>. Oeuvres </a:t>
            </a:r>
            <a:r>
              <a:rPr lang="en-US" sz="1600" dirty="0" err="1" smtClean="0">
                <a:latin typeface="Garamond" panose="02020404030301010803" pitchFamily="18" charset="0"/>
              </a:rPr>
              <a:t>médicales</a:t>
            </a:r>
            <a:r>
              <a:rPr lang="en-US" sz="1600" dirty="0" smtClean="0">
                <a:latin typeface="Garamond" panose="02020404030301010803" pitchFamily="18" charset="0"/>
              </a:rPr>
              <a:t> et </a:t>
            </a:r>
            <a:r>
              <a:rPr lang="en-US" sz="1600" dirty="0" err="1" smtClean="0">
                <a:latin typeface="Garamond" panose="02020404030301010803" pitchFamily="18" charset="0"/>
              </a:rPr>
              <a:t>philosophiques</a:t>
            </a:r>
            <a:r>
              <a:rPr lang="en-US" sz="1600" dirty="0" smtClean="0">
                <a:latin typeface="Garamond" panose="02020404030301010803" pitchFamily="18" charset="0"/>
              </a:rPr>
              <a:t> de </a:t>
            </a:r>
            <a:r>
              <a:rPr lang="en-US" sz="1600" dirty="0" err="1" smtClean="0">
                <a:latin typeface="Garamond" panose="02020404030301010803" pitchFamily="18" charset="0"/>
              </a:rPr>
              <a:t>Galien</a:t>
            </a:r>
            <a:r>
              <a:rPr lang="en-US" sz="1600" dirty="0" smtClean="0">
                <a:latin typeface="Garamond" panose="02020404030301010803" pitchFamily="18" charset="0"/>
              </a:rPr>
              <a:t>. Paris. 1854. </a:t>
            </a:r>
          </a:p>
          <a:p>
            <a:r>
              <a:rPr lang="en-US" sz="1600" dirty="0" smtClean="0">
                <a:latin typeface="Garamond" panose="02020404030301010803" pitchFamily="18" charset="0"/>
              </a:rPr>
              <a:t>Ch. V. </a:t>
            </a:r>
            <a:r>
              <a:rPr lang="en-US" sz="1600" dirty="0" err="1" smtClean="0">
                <a:latin typeface="Garamond" panose="02020404030301010803" pitchFamily="18" charset="0"/>
              </a:rPr>
              <a:t>Daremberg</a:t>
            </a:r>
            <a:r>
              <a:rPr lang="en-US" sz="1600" dirty="0" smtClean="0">
                <a:latin typeface="Garamond" panose="02020404030301010803" pitchFamily="18" charset="0"/>
              </a:rPr>
              <a:t>. De </a:t>
            </a:r>
            <a:r>
              <a:rPr lang="en-US" sz="1600" dirty="0" err="1" smtClean="0">
                <a:latin typeface="Garamond" panose="02020404030301010803" pitchFamily="18" charset="0"/>
              </a:rPr>
              <a:t>Galien</a:t>
            </a:r>
            <a:r>
              <a:rPr lang="en-US" sz="1600" dirty="0" smtClean="0">
                <a:latin typeface="Garamond" panose="02020404030301010803" pitchFamily="18" charset="0"/>
              </a:rPr>
              <a:t> et </a:t>
            </a:r>
            <a:r>
              <a:rPr lang="en-US" sz="1600" dirty="0" err="1" smtClean="0">
                <a:latin typeface="Garamond" panose="02020404030301010803" pitchFamily="18" charset="0"/>
              </a:rPr>
              <a:t>ses</a:t>
            </a:r>
            <a:r>
              <a:rPr lang="en-US" sz="1600" dirty="0" smtClean="0">
                <a:latin typeface="Garamond" panose="02020404030301010803" pitchFamily="18" charset="0"/>
              </a:rPr>
              <a:t> doctrines </a:t>
            </a:r>
            <a:r>
              <a:rPr lang="en-US" sz="1600" dirty="0" err="1" smtClean="0">
                <a:latin typeface="Garamond" panose="02020404030301010803" pitchFamily="18" charset="0"/>
              </a:rPr>
              <a:t>philosophiques</a:t>
            </a:r>
            <a:r>
              <a:rPr lang="en-US" sz="1600" dirty="0" smtClean="0">
                <a:latin typeface="Garamond" panose="02020404030301010803" pitchFamily="18" charset="0"/>
              </a:rPr>
              <a:t> // La </a:t>
            </a:r>
            <a:r>
              <a:rPr lang="en-US" sz="1600" dirty="0" err="1" smtClean="0">
                <a:latin typeface="Garamond" panose="02020404030301010803" pitchFamily="18" charset="0"/>
              </a:rPr>
              <a:t>médecine</a:t>
            </a:r>
            <a:r>
              <a:rPr lang="en-US" sz="1600" dirty="0" smtClean="0">
                <a:latin typeface="Garamond" panose="02020404030301010803" pitchFamily="18" charset="0"/>
              </a:rPr>
              <a:t>: histoire et doctrines. Paris. 1865.. – P. 59-98.</a:t>
            </a:r>
          </a:p>
          <a:p>
            <a:r>
              <a:rPr lang="en-US" sz="1600" dirty="0" smtClean="0">
                <a:latin typeface="Garamond" panose="02020404030301010803" pitchFamily="18" charset="0"/>
              </a:rPr>
              <a:t>J.-B. </a:t>
            </a:r>
            <a:r>
              <a:rPr lang="en-US" sz="1600" dirty="0" err="1" smtClean="0">
                <a:latin typeface="Garamond" panose="02020404030301010803" pitchFamily="18" charset="0"/>
              </a:rPr>
              <a:t>Delambre</a:t>
            </a:r>
            <a:r>
              <a:rPr lang="en-US" sz="1600" dirty="0" smtClean="0">
                <a:latin typeface="Garamond" panose="02020404030301010803" pitchFamily="18" charset="0"/>
              </a:rPr>
              <a:t>. Histoire de </a:t>
            </a:r>
            <a:r>
              <a:rPr lang="en-US" sz="1600" dirty="0" err="1" smtClean="0">
                <a:latin typeface="Garamond" panose="02020404030301010803" pitchFamily="18" charset="0"/>
              </a:rPr>
              <a:t>l'astronomie</a:t>
            </a:r>
            <a:r>
              <a:rPr lang="en-US" sz="1600" dirty="0" smtClean="0">
                <a:latin typeface="Garamond" panose="02020404030301010803" pitchFamily="18" charset="0"/>
              </a:rPr>
              <a:t> </a:t>
            </a:r>
            <a:r>
              <a:rPr lang="en-US" sz="1600" dirty="0" err="1" smtClean="0">
                <a:latin typeface="Garamond" panose="02020404030301010803" pitchFamily="18" charset="0"/>
              </a:rPr>
              <a:t>ancienne</a:t>
            </a:r>
            <a:r>
              <a:rPr lang="en-US" sz="1600" dirty="0" smtClean="0">
                <a:latin typeface="Garamond" panose="02020404030301010803" pitchFamily="18" charset="0"/>
              </a:rPr>
              <a:t>. Paris. 1817.</a:t>
            </a:r>
          </a:p>
          <a:p>
            <a:r>
              <a:rPr lang="en-US" sz="1600" dirty="0" smtClean="0">
                <a:latin typeface="Garamond" panose="02020404030301010803" pitchFamily="18" charset="0"/>
              </a:rPr>
              <a:t>J.-B. </a:t>
            </a:r>
            <a:r>
              <a:rPr lang="en-US" sz="1600" dirty="0" err="1" smtClean="0">
                <a:latin typeface="Garamond" panose="02020404030301010803" pitchFamily="18" charset="0"/>
              </a:rPr>
              <a:t>Delambre</a:t>
            </a:r>
            <a:r>
              <a:rPr lang="en-US" sz="1600" dirty="0" smtClean="0">
                <a:latin typeface="Garamond" panose="02020404030301010803" pitchFamily="18" charset="0"/>
              </a:rPr>
              <a:t>. </a:t>
            </a:r>
            <a:r>
              <a:rPr lang="en-US" sz="1600" dirty="0" err="1" smtClean="0">
                <a:latin typeface="Garamond" panose="02020404030301010803" pitchFamily="18" charset="0"/>
              </a:rPr>
              <a:t>Ptolémée</a:t>
            </a:r>
            <a:r>
              <a:rPr lang="en-US" sz="1600" dirty="0" smtClean="0">
                <a:latin typeface="Garamond" panose="02020404030301010803" pitchFamily="18" charset="0"/>
              </a:rPr>
              <a:t> // </a:t>
            </a:r>
            <a:r>
              <a:rPr lang="en-US" sz="1600" dirty="0" err="1" smtClean="0">
                <a:latin typeface="Garamond" panose="02020404030301010803" pitchFamily="18" charset="0"/>
              </a:rPr>
              <a:t>Biogr</a:t>
            </a:r>
            <a:r>
              <a:rPr lang="en-US" sz="1600" dirty="0" smtClean="0">
                <a:latin typeface="Garamond" panose="02020404030301010803" pitchFamily="18" charset="0"/>
              </a:rPr>
              <a:t>. </a:t>
            </a:r>
            <a:r>
              <a:rPr lang="en-US" sz="1600" dirty="0" err="1" smtClean="0">
                <a:latin typeface="Garamond" panose="02020404030301010803" pitchFamily="18" charset="0"/>
              </a:rPr>
              <a:t>Univers</a:t>
            </a:r>
            <a:endParaRPr lang="en-US" sz="1600" dirty="0" smtClean="0">
              <a:latin typeface="Garamond" panose="02020404030301010803" pitchFamily="18" charset="0"/>
            </a:endParaRPr>
          </a:p>
          <a:p>
            <a:r>
              <a:rPr lang="en-US" sz="1600" dirty="0" smtClean="0">
                <a:latin typeface="Garamond" panose="02020404030301010803" pitchFamily="18" charset="0"/>
              </a:rPr>
              <a:t>W.A. </a:t>
            </a:r>
            <a:r>
              <a:rPr lang="en-US" sz="1600" dirty="0" err="1" smtClean="0">
                <a:latin typeface="Garamond" panose="02020404030301010803" pitchFamily="18" charset="0"/>
              </a:rPr>
              <a:t>Diesterweg</a:t>
            </a:r>
            <a:r>
              <a:rPr lang="en-US" sz="1600" dirty="0" smtClean="0">
                <a:latin typeface="Garamond" panose="02020404030301010803" pitchFamily="18" charset="0"/>
              </a:rPr>
              <a:t>. Die </a:t>
            </a:r>
            <a:r>
              <a:rPr lang="en-US" sz="1600" dirty="0" err="1" smtClean="0">
                <a:latin typeface="Garamond" panose="02020404030301010803" pitchFamily="18" charset="0"/>
              </a:rPr>
              <a:t>Bücher</a:t>
            </a:r>
            <a:r>
              <a:rPr lang="en-US" sz="1600" dirty="0" smtClean="0">
                <a:latin typeface="Garamond" panose="02020404030301010803" pitchFamily="18" charset="0"/>
              </a:rPr>
              <a:t> des Apollonius von </a:t>
            </a:r>
            <a:r>
              <a:rPr lang="en-US" sz="1600" dirty="0" err="1" smtClean="0">
                <a:latin typeface="Garamond" panose="02020404030301010803" pitchFamily="18" charset="0"/>
              </a:rPr>
              <a:t>Perga</a:t>
            </a:r>
            <a:r>
              <a:rPr lang="en-US" sz="1600" dirty="0" smtClean="0">
                <a:latin typeface="Garamond" panose="02020404030301010803" pitchFamily="18" charset="0"/>
              </a:rPr>
              <a:t> " De </a:t>
            </a:r>
            <a:r>
              <a:rPr lang="en-US" sz="1600" dirty="0" err="1" smtClean="0">
                <a:latin typeface="Garamond" panose="02020404030301010803" pitchFamily="18" charset="0"/>
              </a:rPr>
              <a:t>Sectione</a:t>
            </a:r>
            <a:r>
              <a:rPr lang="en-US" sz="1600" dirty="0" smtClean="0">
                <a:latin typeface="Garamond" panose="02020404030301010803" pitchFamily="18" charset="0"/>
              </a:rPr>
              <a:t> </a:t>
            </a:r>
            <a:r>
              <a:rPr lang="en-US" sz="1600" dirty="0" err="1" smtClean="0">
                <a:latin typeface="Garamond" panose="02020404030301010803" pitchFamily="18" charset="0"/>
              </a:rPr>
              <a:t>Rationis</a:t>
            </a:r>
            <a:r>
              <a:rPr lang="en-US" sz="1600" dirty="0" smtClean="0">
                <a:latin typeface="Garamond" panose="02020404030301010803" pitchFamily="18" charset="0"/>
              </a:rPr>
              <a:t> " </a:t>
            </a:r>
            <a:r>
              <a:rPr lang="en-US" sz="1600" dirty="0" err="1" smtClean="0">
                <a:latin typeface="Garamond" panose="02020404030301010803" pitchFamily="18" charset="0"/>
              </a:rPr>
              <a:t>nach</a:t>
            </a:r>
            <a:r>
              <a:rPr lang="en-US" sz="1600" dirty="0" smtClean="0">
                <a:latin typeface="Garamond" panose="02020404030301010803" pitchFamily="18" charset="0"/>
              </a:rPr>
              <a:t> </a:t>
            </a:r>
            <a:r>
              <a:rPr lang="en-US" sz="1600" dirty="0" err="1" smtClean="0">
                <a:latin typeface="Garamond" panose="02020404030301010803" pitchFamily="18" charset="0"/>
              </a:rPr>
              <a:t>dem</a:t>
            </a:r>
            <a:r>
              <a:rPr lang="en-US" sz="1600" dirty="0" smtClean="0">
                <a:latin typeface="Garamond" panose="02020404030301010803" pitchFamily="18" charset="0"/>
              </a:rPr>
              <a:t> </a:t>
            </a:r>
            <a:r>
              <a:rPr lang="en-US" sz="1600" dirty="0" err="1" smtClean="0">
                <a:latin typeface="Garamond" panose="02020404030301010803" pitchFamily="18" charset="0"/>
              </a:rPr>
              <a:t>lateinischen</a:t>
            </a:r>
            <a:r>
              <a:rPr lang="en-US" sz="1600" dirty="0" smtClean="0">
                <a:latin typeface="Garamond" panose="02020404030301010803" pitchFamily="18" charset="0"/>
              </a:rPr>
              <a:t> des </a:t>
            </a:r>
            <a:r>
              <a:rPr lang="en-US" sz="1600" dirty="0" err="1" smtClean="0">
                <a:latin typeface="Garamond" panose="02020404030301010803" pitchFamily="18" charset="0"/>
              </a:rPr>
              <a:t>Edm</a:t>
            </a:r>
            <a:r>
              <a:rPr lang="en-US" sz="1600" dirty="0" smtClean="0">
                <a:latin typeface="Garamond" panose="02020404030301010803" pitchFamily="18" charset="0"/>
              </a:rPr>
              <a:t>. Halley </a:t>
            </a:r>
            <a:r>
              <a:rPr lang="en-US" sz="1600" dirty="0" err="1" smtClean="0">
                <a:latin typeface="Garamond" panose="02020404030301010803" pitchFamily="18" charset="0"/>
              </a:rPr>
              <a:t>frey</a:t>
            </a:r>
            <a:r>
              <a:rPr lang="en-US" sz="1600" dirty="0" smtClean="0">
                <a:latin typeface="Garamond" panose="02020404030301010803" pitchFamily="18" charset="0"/>
              </a:rPr>
              <a:t> </a:t>
            </a:r>
            <a:r>
              <a:rPr lang="en-US" sz="1600" dirty="0" err="1" smtClean="0">
                <a:latin typeface="Garamond" panose="02020404030301010803" pitchFamily="18" charset="0"/>
              </a:rPr>
              <a:t>bearbeitet</a:t>
            </a:r>
            <a:r>
              <a:rPr lang="en-US" sz="1600" dirty="0" smtClean="0">
                <a:latin typeface="Garamond" panose="02020404030301010803" pitchFamily="18" charset="0"/>
              </a:rPr>
              <a:t>. Berlin. 1824.</a:t>
            </a:r>
          </a:p>
          <a:p>
            <a:r>
              <a:rPr lang="en-US" sz="1600" dirty="0" err="1" smtClean="0">
                <a:latin typeface="Garamond" panose="02020404030301010803" pitchFamily="18" charset="0"/>
              </a:rPr>
              <a:t>Diogen</a:t>
            </a:r>
            <a:r>
              <a:rPr lang="en-US" sz="1600" dirty="0" smtClean="0">
                <a:latin typeface="Garamond" panose="02020404030301010803" pitchFamily="18" charset="0"/>
              </a:rPr>
              <a:t> </a:t>
            </a:r>
            <a:r>
              <a:rPr lang="en-US" sz="1600" dirty="0" err="1" smtClean="0">
                <a:latin typeface="Garamond" panose="02020404030301010803" pitchFamily="18" charset="0"/>
              </a:rPr>
              <a:t>Laérte</a:t>
            </a:r>
            <a:r>
              <a:rPr lang="en-US" sz="1600" dirty="0" smtClean="0">
                <a:latin typeface="Garamond" panose="02020404030301010803" pitchFamily="18" charset="0"/>
              </a:rPr>
              <a:t>. Vies et doctrines des philosophes de </a:t>
            </a:r>
            <a:r>
              <a:rPr lang="en-US" sz="1600" dirty="0" err="1" smtClean="0">
                <a:latin typeface="Garamond" panose="02020404030301010803" pitchFamily="18" charset="0"/>
              </a:rPr>
              <a:t>l'antiquité</a:t>
            </a:r>
            <a:r>
              <a:rPr lang="en-US" sz="1600" dirty="0" smtClean="0">
                <a:latin typeface="Garamond" panose="02020404030301010803" pitchFamily="18" charset="0"/>
              </a:rPr>
              <a:t>. Paris. 1847.</a:t>
            </a:r>
          </a:p>
          <a:p>
            <a:r>
              <a:rPr lang="en-US" sz="1600" dirty="0" err="1" smtClean="0">
                <a:latin typeface="Garamond" panose="02020404030301010803" pitchFamily="18" charset="0"/>
              </a:rPr>
              <a:t>Dioscorides</a:t>
            </a:r>
            <a:r>
              <a:rPr lang="en-US" sz="1600" dirty="0" smtClean="0">
                <a:latin typeface="Garamond" panose="02020404030301010803" pitchFamily="18" charset="0"/>
              </a:rPr>
              <a:t> // Complete Dictionary of Scientific Biography.</a:t>
            </a:r>
          </a:p>
          <a:p>
            <a:r>
              <a:rPr lang="en-US" sz="1600" dirty="0" smtClean="0">
                <a:latin typeface="Garamond" panose="02020404030301010803" pitchFamily="18" charset="0"/>
              </a:rPr>
              <a:t>Donkin. Aristarchus // The Dictionary of Greek and Roman Biography and Mythology. 1849.</a:t>
            </a:r>
          </a:p>
          <a:p>
            <a:r>
              <a:rPr lang="en-US" sz="1600" dirty="0" smtClean="0">
                <a:latin typeface="Garamond" panose="02020404030301010803" pitchFamily="18" charset="0"/>
              </a:rPr>
              <a:t>J.W. Draper. History of the intellectual development of Europe. New-York. 1864.</a:t>
            </a:r>
          </a:p>
          <a:p>
            <a:r>
              <a:rPr lang="en-US" sz="1600" dirty="0" smtClean="0">
                <a:latin typeface="Garamond" panose="02020404030301010803" pitchFamily="18" charset="0"/>
              </a:rPr>
              <a:t>J. G. </a:t>
            </a:r>
            <a:r>
              <a:rPr lang="en-US" sz="1600" dirty="0" err="1" smtClean="0">
                <a:latin typeface="Garamond" panose="02020404030301010803" pitchFamily="18" charset="0"/>
              </a:rPr>
              <a:t>Droysen</a:t>
            </a:r>
            <a:r>
              <a:rPr lang="en-US" sz="1600" dirty="0" smtClean="0">
                <a:latin typeface="Garamond" panose="02020404030301010803" pitchFamily="18" charset="0"/>
              </a:rPr>
              <a:t>. Geschichte des </a:t>
            </a:r>
            <a:r>
              <a:rPr lang="en-US" sz="1600" dirty="0" err="1" smtClean="0">
                <a:latin typeface="Garamond" panose="02020404030301010803" pitchFamily="18" charset="0"/>
              </a:rPr>
              <a:t>Hellenismus</a:t>
            </a:r>
            <a:r>
              <a:rPr lang="en-US" sz="1600" dirty="0" smtClean="0">
                <a:latin typeface="Garamond" panose="02020404030301010803" pitchFamily="18" charset="0"/>
              </a:rPr>
              <a:t>. </a:t>
            </a:r>
            <a:r>
              <a:rPr lang="en-US" sz="1600" dirty="0" err="1" smtClean="0">
                <a:latin typeface="Garamond" panose="02020404030301010803" pitchFamily="18" charset="0"/>
              </a:rPr>
              <a:t>Gamburg</a:t>
            </a:r>
            <a:r>
              <a:rPr lang="en-US" sz="1600" dirty="0" smtClean="0">
                <a:latin typeface="Garamond" panose="02020404030301010803" pitchFamily="18" charset="0"/>
              </a:rPr>
              <a:t>. 1836.</a:t>
            </a:r>
          </a:p>
          <a:p>
            <a:r>
              <a:rPr lang="en-US" sz="1600" dirty="0" smtClean="0">
                <a:latin typeface="Garamond" panose="02020404030301010803" pitchFamily="18" charset="0"/>
              </a:rPr>
              <a:t>G.H. </a:t>
            </a:r>
            <a:r>
              <a:rPr lang="en-US" sz="1600" dirty="0" err="1" smtClean="0">
                <a:latin typeface="Garamond" panose="02020404030301010803" pitchFamily="18" charset="0"/>
              </a:rPr>
              <a:t>Dufour</a:t>
            </a:r>
            <a:r>
              <a:rPr lang="en-US" sz="1600" dirty="0" smtClean="0">
                <a:latin typeface="Garamond" panose="02020404030301010803" pitchFamily="18" charset="0"/>
              </a:rPr>
              <a:t>. </a:t>
            </a:r>
            <a:r>
              <a:rPr lang="en-US" sz="1600" dirty="0" err="1" smtClean="0">
                <a:latin typeface="Garamond" panose="02020404030301010803" pitchFamily="18" charset="0"/>
              </a:rPr>
              <a:t>Mémoire</a:t>
            </a:r>
            <a:r>
              <a:rPr lang="en-US" sz="1600" dirty="0" smtClean="0">
                <a:latin typeface="Garamond" panose="02020404030301010803" pitchFamily="18" charset="0"/>
              </a:rPr>
              <a:t> sur </a:t>
            </a:r>
            <a:r>
              <a:rPr lang="en-US" sz="1600" dirty="0" err="1" smtClean="0">
                <a:latin typeface="Garamond" panose="02020404030301010803" pitchFamily="18" charset="0"/>
              </a:rPr>
              <a:t>l’Artillerie</a:t>
            </a:r>
            <a:r>
              <a:rPr lang="en-US" sz="1600" dirty="0" smtClean="0">
                <a:latin typeface="Garamond" panose="02020404030301010803" pitchFamily="18" charset="0"/>
              </a:rPr>
              <a:t> des </a:t>
            </a:r>
            <a:r>
              <a:rPr lang="en-US" sz="1600" dirty="0" err="1" smtClean="0">
                <a:latin typeface="Garamond" panose="02020404030301010803" pitchFamily="18" charset="0"/>
              </a:rPr>
              <a:t>Anciens</a:t>
            </a:r>
            <a:r>
              <a:rPr lang="en-US" sz="1600" dirty="0" smtClean="0">
                <a:latin typeface="Garamond" panose="02020404030301010803" pitchFamily="18" charset="0"/>
              </a:rPr>
              <a:t> et sur </a:t>
            </a:r>
            <a:r>
              <a:rPr lang="en-US" sz="1600" dirty="0" err="1" smtClean="0">
                <a:latin typeface="Garamond" panose="02020404030301010803" pitchFamily="18" charset="0"/>
              </a:rPr>
              <a:t>celle</a:t>
            </a:r>
            <a:r>
              <a:rPr lang="en-US" sz="1600" dirty="0" smtClean="0">
                <a:latin typeface="Garamond" panose="02020404030301010803" pitchFamily="18" charset="0"/>
              </a:rPr>
              <a:t> du </a:t>
            </a:r>
            <a:r>
              <a:rPr lang="en-US" sz="1600" dirty="0" err="1" smtClean="0">
                <a:latin typeface="Garamond" panose="02020404030301010803" pitchFamily="18" charset="0"/>
              </a:rPr>
              <a:t>Moyen</a:t>
            </a:r>
            <a:r>
              <a:rPr lang="en-US" sz="1600" dirty="0" smtClean="0">
                <a:latin typeface="Garamond" panose="02020404030301010803" pitchFamily="18" charset="0"/>
              </a:rPr>
              <a:t>-Age. Paris.1840.</a:t>
            </a:r>
          </a:p>
          <a:p>
            <a:r>
              <a:rPr lang="en-US" sz="1600" dirty="0" smtClean="0">
                <a:latin typeface="Garamond" panose="02020404030301010803" pitchFamily="18" charset="0"/>
              </a:rPr>
              <a:t>M. </a:t>
            </a:r>
            <a:r>
              <a:rPr lang="en-US" sz="1600" dirty="0" err="1" smtClean="0">
                <a:latin typeface="Garamond" panose="02020404030301010803" pitchFamily="18" charset="0"/>
              </a:rPr>
              <a:t>Duncker</a:t>
            </a:r>
            <a:r>
              <a:rPr lang="en-US" sz="1600" dirty="0" smtClean="0">
                <a:latin typeface="Garamond" panose="02020404030301010803" pitchFamily="18" charset="0"/>
              </a:rPr>
              <a:t>. Geschichte des </a:t>
            </a:r>
            <a:r>
              <a:rPr lang="en-US" sz="1600" dirty="0" err="1" smtClean="0">
                <a:latin typeface="Garamond" panose="02020404030301010803" pitchFamily="18" charset="0"/>
              </a:rPr>
              <a:t>Alterthums</a:t>
            </a:r>
            <a:r>
              <a:rPr lang="en-US" sz="1600" dirty="0" smtClean="0">
                <a:latin typeface="Garamond" panose="02020404030301010803" pitchFamily="18" charset="0"/>
              </a:rPr>
              <a:t>. Leipzig.  1855.</a:t>
            </a:r>
          </a:p>
          <a:p>
            <a:r>
              <a:rPr lang="en-US" sz="1600" dirty="0" smtClean="0">
                <a:latin typeface="Garamond" panose="02020404030301010803" pitchFamily="18" charset="0"/>
              </a:rPr>
              <a:t>C.F. </a:t>
            </a:r>
            <a:r>
              <a:rPr lang="en-US" sz="1600" dirty="0" err="1" smtClean="0">
                <a:latin typeface="Garamond" panose="02020404030301010803" pitchFamily="18" charset="0"/>
              </a:rPr>
              <a:t>Dupius</a:t>
            </a:r>
            <a:r>
              <a:rPr lang="en-US" sz="1600" dirty="0" smtClean="0">
                <a:latin typeface="Garamond" panose="02020404030301010803" pitchFamily="18" charset="0"/>
              </a:rPr>
              <a:t>. </a:t>
            </a:r>
            <a:r>
              <a:rPr lang="en-US" sz="1600" dirty="0" err="1" smtClean="0">
                <a:latin typeface="Garamond" panose="02020404030301010803" pitchFamily="18" charset="0"/>
              </a:rPr>
              <a:t>Origine</a:t>
            </a:r>
            <a:r>
              <a:rPr lang="en-US" sz="1600" dirty="0" smtClean="0">
                <a:latin typeface="Garamond" panose="02020404030301010803" pitchFamily="18" charset="0"/>
              </a:rPr>
              <a:t> de </a:t>
            </a:r>
            <a:r>
              <a:rPr lang="en-US" sz="1600" dirty="0" err="1" smtClean="0">
                <a:latin typeface="Garamond" panose="02020404030301010803" pitchFamily="18" charset="0"/>
              </a:rPr>
              <a:t>tous</a:t>
            </a:r>
            <a:r>
              <a:rPr lang="en-US" sz="1600" dirty="0" smtClean="0">
                <a:latin typeface="Garamond" panose="02020404030301010803" pitchFamily="18" charset="0"/>
              </a:rPr>
              <a:t> les </a:t>
            </a:r>
            <a:r>
              <a:rPr lang="en-US" sz="1600" dirty="0" err="1" smtClean="0">
                <a:latin typeface="Garamond" panose="02020404030301010803" pitchFamily="18" charset="0"/>
              </a:rPr>
              <a:t>cultes</a:t>
            </a:r>
            <a:r>
              <a:rPr lang="en-US" sz="1600" dirty="0" smtClean="0">
                <a:latin typeface="Garamond" panose="02020404030301010803" pitchFamily="18" charset="0"/>
              </a:rPr>
              <a:t> </a:t>
            </a:r>
            <a:r>
              <a:rPr lang="en-US" sz="1600" dirty="0" err="1" smtClean="0">
                <a:latin typeface="Garamond" panose="02020404030301010803" pitchFamily="18" charset="0"/>
              </a:rPr>
              <a:t>ou</a:t>
            </a:r>
            <a:r>
              <a:rPr lang="en-US" sz="1600" dirty="0" smtClean="0">
                <a:latin typeface="Garamond" panose="02020404030301010803" pitchFamily="18" charset="0"/>
              </a:rPr>
              <a:t> religion universelle.1795</a:t>
            </a:r>
          </a:p>
          <a:p>
            <a:r>
              <a:rPr lang="en-US" sz="1600" dirty="0" smtClean="0">
                <a:latin typeface="Garamond" panose="02020404030301010803" pitchFamily="18" charset="0"/>
              </a:rPr>
              <a:t>H. Ewald. Geschichte des </a:t>
            </a:r>
            <a:r>
              <a:rPr lang="en-US" sz="1600" dirty="0" err="1" smtClean="0">
                <a:latin typeface="Garamond" panose="02020404030301010803" pitchFamily="18" charset="0"/>
              </a:rPr>
              <a:t>Volkes</a:t>
            </a:r>
            <a:r>
              <a:rPr lang="en-US" sz="1600" dirty="0" smtClean="0">
                <a:latin typeface="Garamond" panose="02020404030301010803" pitchFamily="18" charset="0"/>
              </a:rPr>
              <a:t> Israel </a:t>
            </a:r>
            <a:r>
              <a:rPr lang="en-US" sz="1600" dirty="0" err="1" smtClean="0">
                <a:latin typeface="Garamond" panose="02020404030301010803" pitchFamily="18" charset="0"/>
              </a:rPr>
              <a:t>bis</a:t>
            </a:r>
            <a:r>
              <a:rPr lang="en-US" sz="1600" dirty="0" smtClean="0">
                <a:latin typeface="Garamond" panose="02020404030301010803" pitchFamily="18" charset="0"/>
              </a:rPr>
              <a:t> </a:t>
            </a:r>
            <a:r>
              <a:rPr lang="en-US" sz="1600" dirty="0" err="1" smtClean="0">
                <a:latin typeface="Garamond" panose="02020404030301010803" pitchFamily="18" charset="0"/>
              </a:rPr>
              <a:t>Christus</a:t>
            </a:r>
            <a:r>
              <a:rPr lang="en-US" sz="1600" dirty="0" smtClean="0">
                <a:latin typeface="Garamond" panose="02020404030301010803" pitchFamily="18" charset="0"/>
              </a:rPr>
              <a:t>. </a:t>
            </a:r>
            <a:r>
              <a:rPr lang="en-US" sz="1600" dirty="0" err="1" smtClean="0">
                <a:latin typeface="Garamond" panose="02020404030301010803" pitchFamily="18" charset="0"/>
              </a:rPr>
              <a:t>Göttingen</a:t>
            </a:r>
            <a:r>
              <a:rPr lang="en-US" sz="1600" dirty="0" smtClean="0">
                <a:latin typeface="Garamond" panose="02020404030301010803" pitchFamily="18" charset="0"/>
              </a:rPr>
              <a:t>. 1864.</a:t>
            </a:r>
          </a:p>
          <a:p>
            <a:r>
              <a:rPr lang="en-US" sz="1600" dirty="0" err="1" smtClean="0">
                <a:latin typeface="Garamond" panose="02020404030301010803" pitchFamily="18" charset="0"/>
              </a:rPr>
              <a:t>Fée</a:t>
            </a:r>
            <a:r>
              <a:rPr lang="en-US" sz="1600" dirty="0" smtClean="0">
                <a:latin typeface="Garamond" panose="02020404030301010803" pitchFamily="18" charset="0"/>
              </a:rPr>
              <a:t>. </a:t>
            </a:r>
            <a:r>
              <a:rPr lang="en-US" sz="1600" dirty="0" err="1" smtClean="0">
                <a:latin typeface="Garamond" panose="02020404030301010803" pitchFamily="18" charset="0"/>
              </a:rPr>
              <a:t>Dioscorides</a:t>
            </a:r>
            <a:r>
              <a:rPr lang="en-US" sz="1600" dirty="0" smtClean="0">
                <a:latin typeface="Garamond" panose="02020404030301010803" pitchFamily="18" charset="0"/>
              </a:rPr>
              <a:t> // </a:t>
            </a:r>
            <a:r>
              <a:rPr lang="en-US" sz="1600" dirty="0" err="1" smtClean="0">
                <a:latin typeface="Garamond" panose="02020404030301010803" pitchFamily="18" charset="0"/>
              </a:rPr>
              <a:t>Nouv</a:t>
            </a:r>
            <a:r>
              <a:rPr lang="en-US" sz="1600" dirty="0" smtClean="0">
                <a:latin typeface="Garamond" panose="02020404030301010803" pitchFamily="18" charset="0"/>
              </a:rPr>
              <a:t>. </a:t>
            </a:r>
            <a:r>
              <a:rPr lang="en-US" sz="1600" dirty="0" err="1" smtClean="0">
                <a:latin typeface="Garamond" panose="02020404030301010803" pitchFamily="18" charset="0"/>
              </a:rPr>
              <a:t>Biogr</a:t>
            </a:r>
            <a:r>
              <a:rPr lang="en-US" sz="1600" dirty="0" smtClean="0">
                <a:latin typeface="Garamond" panose="02020404030301010803" pitchFamily="18" charset="0"/>
              </a:rPr>
              <a:t> gen.</a:t>
            </a:r>
          </a:p>
          <a:p>
            <a:r>
              <a:rPr lang="en-US" sz="1600" dirty="0" smtClean="0">
                <a:latin typeface="Garamond" panose="02020404030301010803" pitchFamily="18" charset="0"/>
              </a:rPr>
              <a:t>P. Fermat. </a:t>
            </a:r>
            <a:r>
              <a:rPr lang="en-US" sz="1600" dirty="0" err="1" smtClean="0">
                <a:latin typeface="Garamond" panose="02020404030301010803" pitchFamily="18" charset="0"/>
              </a:rPr>
              <a:t>Porismatum</a:t>
            </a:r>
            <a:r>
              <a:rPr lang="en-US" sz="1600" dirty="0" smtClean="0">
                <a:latin typeface="Garamond" panose="02020404030301010803" pitchFamily="18" charset="0"/>
              </a:rPr>
              <a:t> </a:t>
            </a:r>
            <a:r>
              <a:rPr lang="en-US" sz="1600" dirty="0" err="1" smtClean="0">
                <a:latin typeface="Garamond" panose="02020404030301010803" pitchFamily="18" charset="0"/>
              </a:rPr>
              <a:t>Euclideorum</a:t>
            </a:r>
            <a:r>
              <a:rPr lang="en-US" sz="1600" dirty="0" smtClean="0">
                <a:latin typeface="Garamond" panose="02020404030301010803" pitchFamily="18" charset="0"/>
              </a:rPr>
              <a:t> </a:t>
            </a:r>
            <a:r>
              <a:rPr lang="en-US" sz="1600" dirty="0" err="1" smtClean="0">
                <a:latin typeface="Garamond" panose="02020404030301010803" pitchFamily="18" charset="0"/>
              </a:rPr>
              <a:t>renovata</a:t>
            </a:r>
            <a:r>
              <a:rPr lang="en-US" sz="1600" dirty="0" smtClean="0">
                <a:latin typeface="Garamond" panose="02020404030301010803" pitchFamily="18" charset="0"/>
              </a:rPr>
              <a:t> </a:t>
            </a:r>
            <a:r>
              <a:rPr lang="en-US" sz="1600" dirty="0" err="1" smtClean="0">
                <a:latin typeface="Garamond" panose="02020404030301010803" pitchFamily="18" charset="0"/>
              </a:rPr>
              <a:t>doctrina</a:t>
            </a:r>
            <a:r>
              <a:rPr lang="en-US" sz="1600" dirty="0" smtClean="0">
                <a:latin typeface="Garamond" panose="02020404030301010803" pitchFamily="18" charset="0"/>
              </a:rPr>
              <a:t> et sub forma </a:t>
            </a:r>
            <a:r>
              <a:rPr lang="en-US" sz="1600" dirty="0" err="1" smtClean="0">
                <a:latin typeface="Garamond" panose="02020404030301010803" pitchFamily="18" charset="0"/>
              </a:rPr>
              <a:t>Isagoges</a:t>
            </a:r>
            <a:r>
              <a:rPr lang="en-US" sz="1600" dirty="0" smtClean="0">
                <a:latin typeface="Garamond" panose="02020404030301010803" pitchFamily="18" charset="0"/>
              </a:rPr>
              <a:t> </a:t>
            </a:r>
            <a:r>
              <a:rPr lang="en-US" sz="1600" dirty="0" err="1" smtClean="0">
                <a:latin typeface="Garamond" panose="02020404030301010803" pitchFamily="18" charset="0"/>
              </a:rPr>
              <a:t>recentioribus</a:t>
            </a:r>
            <a:r>
              <a:rPr lang="en-US" sz="1600" dirty="0" smtClean="0">
                <a:latin typeface="Garamond" panose="02020404030301010803" pitchFamily="18" charset="0"/>
              </a:rPr>
              <a:t> </a:t>
            </a:r>
            <a:r>
              <a:rPr lang="en-US" sz="1600" dirty="0" err="1" smtClean="0">
                <a:latin typeface="Garamond" panose="02020404030301010803" pitchFamily="18" charset="0"/>
              </a:rPr>
              <a:t>Geometris</a:t>
            </a:r>
            <a:r>
              <a:rPr lang="en-US" sz="1600" dirty="0" smtClean="0">
                <a:latin typeface="Garamond" panose="02020404030301010803" pitchFamily="18" charset="0"/>
              </a:rPr>
              <a:t> </a:t>
            </a:r>
            <a:r>
              <a:rPr lang="en-US" sz="1600" dirty="0" err="1" smtClean="0">
                <a:latin typeface="Garamond" panose="02020404030301010803" pitchFamily="18" charset="0"/>
              </a:rPr>
              <a:t>exhibita</a:t>
            </a:r>
            <a:r>
              <a:rPr lang="en-US" sz="1600" dirty="0" smtClean="0">
                <a:latin typeface="Garamond" panose="02020404030301010803" pitchFamily="18" charset="0"/>
              </a:rPr>
              <a:t> // </a:t>
            </a:r>
            <a:r>
              <a:rPr lang="en-US" sz="1600" dirty="0" err="1" smtClean="0">
                <a:latin typeface="Garamond" panose="02020404030301010803" pitchFamily="18" charset="0"/>
              </a:rPr>
              <a:t>Chales</a:t>
            </a:r>
            <a:endParaRPr lang="en-US" sz="1600" dirty="0" smtClean="0">
              <a:latin typeface="Garamond" panose="02020404030301010803" pitchFamily="18" charset="0"/>
            </a:endParaRPr>
          </a:p>
          <a:p>
            <a:r>
              <a:rPr lang="en-US" sz="1600" dirty="0" smtClean="0">
                <a:latin typeface="Garamond" panose="02020404030301010803" pitchFamily="18" charset="0"/>
              </a:rPr>
              <a:t>L. </a:t>
            </a:r>
            <a:r>
              <a:rPr lang="en-US" sz="1600" dirty="0" err="1" smtClean="0">
                <a:latin typeface="Garamond" panose="02020404030301010803" pitchFamily="18" charset="0"/>
              </a:rPr>
              <a:t>Figuier</a:t>
            </a:r>
            <a:r>
              <a:rPr lang="en-US" sz="1600" dirty="0" smtClean="0">
                <a:latin typeface="Garamond" panose="02020404030301010803" pitchFamily="18" charset="0"/>
              </a:rPr>
              <a:t>. Vies des savants </a:t>
            </a:r>
            <a:r>
              <a:rPr lang="en-US" sz="1600" dirty="0" err="1" smtClean="0">
                <a:latin typeface="Garamond" panose="02020404030301010803" pitchFamily="18" charset="0"/>
              </a:rPr>
              <a:t>illustres</a:t>
            </a:r>
            <a:r>
              <a:rPr lang="en-US" sz="1600" dirty="0" smtClean="0">
                <a:latin typeface="Garamond" panose="02020404030301010803" pitchFamily="18" charset="0"/>
              </a:rPr>
              <a:t> </a:t>
            </a:r>
            <a:r>
              <a:rPr lang="en-US" sz="1600" dirty="0" err="1" smtClean="0">
                <a:latin typeface="Garamond" panose="02020404030301010803" pitchFamily="18" charset="0"/>
              </a:rPr>
              <a:t>depuis</a:t>
            </a:r>
            <a:r>
              <a:rPr lang="en-US" sz="1600" dirty="0" smtClean="0">
                <a:latin typeface="Garamond" panose="02020404030301010803" pitchFamily="18" charset="0"/>
              </a:rPr>
              <a:t> </a:t>
            </a:r>
            <a:r>
              <a:rPr lang="en-US" sz="1600" dirty="0" err="1" smtClean="0">
                <a:latin typeface="Garamond" panose="02020404030301010803" pitchFamily="18" charset="0"/>
              </a:rPr>
              <a:t>l'antiquité</a:t>
            </a:r>
            <a:r>
              <a:rPr lang="en-US" sz="1600" dirty="0" smtClean="0">
                <a:latin typeface="Garamond" panose="02020404030301010803" pitchFamily="18" charset="0"/>
              </a:rPr>
              <a:t> </a:t>
            </a:r>
            <a:r>
              <a:rPr lang="en-US" sz="1600" dirty="0" err="1" smtClean="0">
                <a:latin typeface="Garamond" panose="02020404030301010803" pitchFamily="18" charset="0"/>
              </a:rPr>
              <a:t>jusqu'au</a:t>
            </a:r>
            <a:r>
              <a:rPr lang="en-US" sz="1600" dirty="0" smtClean="0">
                <a:latin typeface="Garamond" panose="02020404030301010803" pitchFamily="18" charset="0"/>
              </a:rPr>
              <a:t> dix-</a:t>
            </a:r>
            <a:r>
              <a:rPr lang="en-US" sz="1600" dirty="0" err="1" smtClean="0">
                <a:latin typeface="Garamond" panose="02020404030301010803" pitchFamily="18" charset="0"/>
              </a:rPr>
              <a:t>neuvième</a:t>
            </a:r>
            <a:r>
              <a:rPr lang="en-US" sz="1600" dirty="0" smtClean="0">
                <a:latin typeface="Garamond" panose="02020404030301010803" pitchFamily="18" charset="0"/>
              </a:rPr>
              <a:t> siècle, avec </a:t>
            </a:r>
            <a:r>
              <a:rPr lang="en-US" sz="1600" dirty="0" err="1" smtClean="0">
                <a:latin typeface="Garamond" panose="02020404030301010803" pitchFamily="18" charset="0"/>
              </a:rPr>
              <a:t>l'appréciation</a:t>
            </a:r>
            <a:r>
              <a:rPr lang="en-US" sz="1600" dirty="0" smtClean="0">
                <a:latin typeface="Garamond" panose="02020404030301010803" pitchFamily="18" charset="0"/>
              </a:rPr>
              <a:t> </a:t>
            </a:r>
            <a:r>
              <a:rPr lang="en-US" sz="1600" dirty="0" err="1" smtClean="0">
                <a:latin typeface="Garamond" panose="02020404030301010803" pitchFamily="18" charset="0"/>
              </a:rPr>
              <a:t>sommaire</a:t>
            </a:r>
            <a:r>
              <a:rPr lang="en-US" sz="1600" dirty="0" smtClean="0">
                <a:latin typeface="Garamond" panose="02020404030301010803" pitchFamily="18" charset="0"/>
              </a:rPr>
              <a:t> de </a:t>
            </a:r>
            <a:r>
              <a:rPr lang="en-US" sz="1600" dirty="0" err="1" smtClean="0">
                <a:latin typeface="Garamond" panose="02020404030301010803" pitchFamily="18" charset="0"/>
              </a:rPr>
              <a:t>leurs</a:t>
            </a:r>
            <a:r>
              <a:rPr lang="en-US" sz="1600" dirty="0" smtClean="0">
                <a:latin typeface="Garamond" panose="02020404030301010803" pitchFamily="18" charset="0"/>
              </a:rPr>
              <a:t> </a:t>
            </a:r>
            <a:r>
              <a:rPr lang="en-US" sz="1600" dirty="0" err="1" smtClean="0">
                <a:latin typeface="Garamond" panose="02020404030301010803" pitchFamily="18" charset="0"/>
              </a:rPr>
              <a:t>travaux</a:t>
            </a:r>
            <a:r>
              <a:rPr lang="en-US" sz="1600" dirty="0" smtClean="0">
                <a:latin typeface="Garamond" panose="02020404030301010803" pitchFamily="18" charset="0"/>
              </a:rPr>
              <a:t>. Paris. 1866.</a:t>
            </a:r>
          </a:p>
          <a:p>
            <a:r>
              <a:rPr lang="en-US" sz="1600" dirty="0" smtClean="0">
                <a:latin typeface="Garamond" panose="02020404030301010803" pitchFamily="18" charset="0"/>
              </a:rPr>
              <a:t>A. </a:t>
            </a:r>
            <a:r>
              <a:rPr lang="en-US" sz="1600" dirty="0" err="1" smtClean="0">
                <a:latin typeface="Garamond" panose="02020404030301010803" pitchFamily="18" charset="0"/>
              </a:rPr>
              <a:t>Franzius</a:t>
            </a:r>
            <a:r>
              <a:rPr lang="en-US" sz="1600" dirty="0" smtClean="0">
                <a:latin typeface="Garamond" panose="02020404030301010803" pitchFamily="18" charset="0"/>
              </a:rPr>
              <a:t>. Aristoteles, </a:t>
            </a:r>
            <a:r>
              <a:rPr lang="en-US" sz="1600" dirty="0" err="1" smtClean="0">
                <a:latin typeface="Garamond" panose="02020404030301010803" pitchFamily="18" charset="0"/>
              </a:rPr>
              <a:t>Vier</a:t>
            </a:r>
            <a:r>
              <a:rPr lang="en-US" sz="1600" dirty="0" smtClean="0">
                <a:latin typeface="Garamond" panose="02020404030301010803" pitchFamily="18" charset="0"/>
              </a:rPr>
              <a:t> </a:t>
            </a:r>
            <a:r>
              <a:rPr lang="en-US" sz="1600" dirty="0" err="1" smtClean="0">
                <a:latin typeface="Garamond" panose="02020404030301010803" pitchFamily="18" charset="0"/>
              </a:rPr>
              <a:t>Biicher</a:t>
            </a:r>
            <a:r>
              <a:rPr lang="en-US" sz="1600" dirty="0" smtClean="0">
                <a:latin typeface="Garamond" panose="02020404030301010803" pitchFamily="18" charset="0"/>
              </a:rPr>
              <a:t> </a:t>
            </a:r>
            <a:r>
              <a:rPr lang="en-US" sz="1600" dirty="0" err="1" smtClean="0">
                <a:latin typeface="Garamond" panose="02020404030301010803" pitchFamily="18" charset="0"/>
              </a:rPr>
              <a:t>ueber</a:t>
            </a:r>
            <a:r>
              <a:rPr lang="en-US" sz="1600" dirty="0" smtClean="0">
                <a:latin typeface="Garamond" panose="02020404030301010803" pitchFamily="18" charset="0"/>
              </a:rPr>
              <a:t> die </a:t>
            </a:r>
            <a:r>
              <a:rPr lang="en-US" sz="1600" dirty="0" err="1" smtClean="0">
                <a:latin typeface="Garamond" panose="02020404030301010803" pitchFamily="18" charset="0"/>
              </a:rPr>
              <a:t>Theile</a:t>
            </a:r>
            <a:r>
              <a:rPr lang="en-US" sz="1600" dirty="0" smtClean="0">
                <a:latin typeface="Garamond" panose="02020404030301010803" pitchFamily="18" charset="0"/>
              </a:rPr>
              <a:t> der </a:t>
            </a:r>
            <a:r>
              <a:rPr lang="en-US" sz="1600" dirty="0" err="1" smtClean="0">
                <a:latin typeface="Garamond" panose="02020404030301010803" pitchFamily="18" charset="0"/>
              </a:rPr>
              <a:t>Thiere</a:t>
            </a:r>
            <a:r>
              <a:rPr lang="en-US" sz="1600" dirty="0" smtClean="0">
                <a:latin typeface="Garamond" panose="02020404030301010803" pitchFamily="18" charset="0"/>
              </a:rPr>
              <a:t>. Leipzig. 1853.</a:t>
            </a:r>
          </a:p>
          <a:p>
            <a:r>
              <a:rPr lang="en-US" sz="1600" dirty="0" smtClean="0">
                <a:latin typeface="Garamond" panose="02020404030301010803" pitchFamily="18" charset="0"/>
              </a:rPr>
              <a:t>J. Frei. </a:t>
            </a:r>
            <a:r>
              <a:rPr lang="en-US" sz="1600" dirty="0" err="1" smtClean="0">
                <a:latin typeface="Garamond" panose="02020404030301010803" pitchFamily="18" charset="0"/>
              </a:rPr>
              <a:t>Beiträge</a:t>
            </a:r>
            <a:r>
              <a:rPr lang="en-US" sz="1600" dirty="0" smtClean="0">
                <a:latin typeface="Garamond" panose="02020404030301010803" pitchFamily="18" charset="0"/>
              </a:rPr>
              <a:t> </a:t>
            </a:r>
            <a:r>
              <a:rPr lang="en-US" sz="1600" dirty="0" err="1" smtClean="0">
                <a:latin typeface="Garamond" panose="02020404030301010803" pitchFamily="18" charset="0"/>
              </a:rPr>
              <a:t>zur</a:t>
            </a:r>
            <a:r>
              <a:rPr lang="en-US" sz="1600" dirty="0" smtClean="0">
                <a:latin typeface="Garamond" panose="02020404030301010803" pitchFamily="18" charset="0"/>
              </a:rPr>
              <a:t> Geschichte der </a:t>
            </a:r>
            <a:r>
              <a:rPr lang="en-US" sz="1600" dirty="0" err="1" smtClean="0">
                <a:latin typeface="Garamond" panose="02020404030301010803" pitchFamily="18" charset="0"/>
              </a:rPr>
              <a:t>griechischen</a:t>
            </a:r>
            <a:r>
              <a:rPr lang="en-US" sz="1600" dirty="0" smtClean="0">
                <a:latin typeface="Garamond" panose="02020404030301010803" pitchFamily="18" charset="0"/>
              </a:rPr>
              <a:t> </a:t>
            </a:r>
            <a:r>
              <a:rPr lang="en-US" sz="1600" dirty="0" err="1" smtClean="0">
                <a:latin typeface="Garamond" panose="02020404030301010803" pitchFamily="18" charset="0"/>
              </a:rPr>
              <a:t>Sophistik</a:t>
            </a:r>
            <a:r>
              <a:rPr lang="en-US" sz="1600" dirty="0" smtClean="0">
                <a:latin typeface="Garamond" panose="02020404030301010803" pitchFamily="18" charset="0"/>
              </a:rPr>
              <a:t> // </a:t>
            </a:r>
            <a:r>
              <a:rPr lang="en-US" sz="1600" dirty="0" err="1" smtClean="0">
                <a:latin typeface="Garamond" panose="02020404030301010803" pitchFamily="18" charset="0"/>
              </a:rPr>
              <a:t>Rheinisches</a:t>
            </a:r>
            <a:r>
              <a:rPr lang="en-US" sz="1600" dirty="0" smtClean="0">
                <a:latin typeface="Garamond" panose="02020404030301010803" pitchFamily="18" charset="0"/>
              </a:rPr>
              <a:t> Museum </a:t>
            </a:r>
            <a:r>
              <a:rPr lang="en-US" sz="1600" dirty="0" err="1" smtClean="0">
                <a:latin typeface="Garamond" panose="02020404030301010803" pitchFamily="18" charset="0"/>
              </a:rPr>
              <a:t>für</a:t>
            </a:r>
            <a:r>
              <a:rPr lang="en-US" sz="1600" dirty="0" smtClean="0">
                <a:latin typeface="Garamond" panose="02020404030301010803" pitchFamily="18" charset="0"/>
              </a:rPr>
              <a:t> </a:t>
            </a:r>
            <a:r>
              <a:rPr lang="en-US" sz="1600" dirty="0" err="1" smtClean="0">
                <a:latin typeface="Garamond" panose="02020404030301010803" pitchFamily="18" charset="0"/>
              </a:rPr>
              <a:t>Philologie:l</a:t>
            </a:r>
            <a:r>
              <a:rPr lang="en-US" sz="1600" dirty="0" smtClean="0">
                <a:latin typeface="Garamond" panose="02020404030301010803" pitchFamily="18" charset="0"/>
              </a:rPr>
              <a:t> N.F. VII (1850), VIII (1858).</a:t>
            </a:r>
          </a:p>
          <a:p>
            <a:r>
              <a:rPr lang="en-US" sz="1600" dirty="0" smtClean="0">
                <a:latin typeface="Garamond" panose="02020404030301010803" pitchFamily="18" charset="0"/>
              </a:rPr>
              <a:t>J.B. Friedreich. Die </a:t>
            </a:r>
            <a:r>
              <a:rPr lang="en-US" sz="1600" dirty="0" err="1" smtClean="0">
                <a:latin typeface="Garamond" panose="02020404030301010803" pitchFamily="18" charset="0"/>
              </a:rPr>
              <a:t>Weltkörper</a:t>
            </a:r>
            <a:r>
              <a:rPr lang="en-US" sz="1600" dirty="0" smtClean="0">
                <a:latin typeface="Garamond" panose="02020404030301010803" pitchFamily="18" charset="0"/>
              </a:rPr>
              <a:t> in </a:t>
            </a:r>
            <a:r>
              <a:rPr lang="en-US" sz="1600" dirty="0" err="1" smtClean="0">
                <a:latin typeface="Garamond" panose="02020404030301010803" pitchFamily="18" charset="0"/>
              </a:rPr>
              <a:t>ihrer</a:t>
            </a:r>
            <a:r>
              <a:rPr lang="en-US" sz="1600" dirty="0" smtClean="0">
                <a:latin typeface="Garamond" panose="02020404030301010803" pitchFamily="18" charset="0"/>
              </a:rPr>
              <a:t> </a:t>
            </a:r>
            <a:r>
              <a:rPr lang="en-US" sz="1600" dirty="0" err="1" smtClean="0">
                <a:latin typeface="Garamond" panose="02020404030301010803" pitchFamily="18" charset="0"/>
              </a:rPr>
              <a:t>mythisch-symbolischen</a:t>
            </a:r>
            <a:r>
              <a:rPr lang="en-US" sz="1600" dirty="0" smtClean="0">
                <a:latin typeface="Garamond" panose="02020404030301010803" pitchFamily="18" charset="0"/>
              </a:rPr>
              <a:t> </a:t>
            </a:r>
            <a:r>
              <a:rPr lang="en-US" sz="1600" dirty="0" err="1" smtClean="0">
                <a:latin typeface="Garamond" panose="02020404030301010803" pitchFamily="18" charset="0"/>
              </a:rPr>
              <a:t>Bedeutung</a:t>
            </a:r>
            <a:r>
              <a:rPr lang="en-US" sz="1600" dirty="0" smtClean="0">
                <a:latin typeface="Garamond" panose="02020404030301010803" pitchFamily="18" charset="0"/>
              </a:rPr>
              <a:t>. </a:t>
            </a:r>
            <a:r>
              <a:rPr lang="en-US" sz="1600" dirty="0" err="1" smtClean="0">
                <a:latin typeface="Garamond" panose="02020404030301010803" pitchFamily="18" charset="0"/>
              </a:rPr>
              <a:t>Stahel</a:t>
            </a:r>
            <a:r>
              <a:rPr lang="en-US" sz="1600" dirty="0" smtClean="0">
                <a:latin typeface="Garamond" panose="02020404030301010803" pitchFamily="18" charset="0"/>
              </a:rPr>
              <a:t>, </a:t>
            </a:r>
            <a:r>
              <a:rPr lang="en-US" sz="1600" dirty="0" err="1" smtClean="0">
                <a:latin typeface="Garamond" panose="02020404030301010803" pitchFamily="18" charset="0"/>
              </a:rPr>
              <a:t>Würzburg</a:t>
            </a:r>
            <a:r>
              <a:rPr lang="en-US" sz="1600" dirty="0" smtClean="0">
                <a:latin typeface="Garamond" panose="02020404030301010803" pitchFamily="18" charset="0"/>
              </a:rPr>
              <a:t> 1864.</a:t>
            </a:r>
          </a:p>
          <a:p>
            <a:r>
              <a:rPr lang="en-US" sz="1600" dirty="0" smtClean="0">
                <a:latin typeface="Garamond" panose="02020404030301010803" pitchFamily="18" charset="0"/>
              </a:rPr>
              <a:t>A. </a:t>
            </a:r>
            <a:r>
              <a:rPr lang="en-US" sz="1600" dirty="0" err="1" smtClean="0">
                <a:latin typeface="Garamond" panose="02020404030301010803" pitchFamily="18" charset="0"/>
              </a:rPr>
              <a:t>Forbiger</a:t>
            </a:r>
            <a:r>
              <a:rPr lang="en-US" sz="1600" dirty="0" smtClean="0">
                <a:latin typeface="Garamond" panose="02020404030301010803" pitchFamily="18" charset="0"/>
              </a:rPr>
              <a:t>. </a:t>
            </a:r>
            <a:r>
              <a:rPr lang="en-US" sz="1600" dirty="0" err="1" smtClean="0">
                <a:latin typeface="Garamond" panose="02020404030301010803" pitchFamily="18" charset="0"/>
              </a:rPr>
              <a:t>Handbuch</a:t>
            </a:r>
            <a:r>
              <a:rPr lang="en-US" sz="1600" dirty="0" smtClean="0">
                <a:latin typeface="Garamond" panose="02020404030301010803" pitchFamily="18" charset="0"/>
              </a:rPr>
              <a:t> der </a:t>
            </a:r>
            <a:r>
              <a:rPr lang="en-US" sz="1600" dirty="0" err="1" smtClean="0">
                <a:latin typeface="Garamond" panose="02020404030301010803" pitchFamily="18" charset="0"/>
              </a:rPr>
              <a:t>alten</a:t>
            </a:r>
            <a:r>
              <a:rPr lang="en-US" sz="1600" dirty="0" smtClean="0">
                <a:latin typeface="Garamond" panose="02020404030301010803" pitchFamily="18" charset="0"/>
              </a:rPr>
              <a:t> </a:t>
            </a:r>
            <a:r>
              <a:rPr lang="en-US" sz="1600" dirty="0" err="1" smtClean="0">
                <a:latin typeface="Garamond" panose="02020404030301010803" pitchFamily="18" charset="0"/>
              </a:rPr>
              <a:t>Geographie</a:t>
            </a:r>
            <a:r>
              <a:rPr lang="en-US" sz="1600" dirty="0" smtClean="0">
                <a:latin typeface="Garamond" panose="02020404030301010803" pitchFamily="18" charset="0"/>
              </a:rPr>
              <a:t>. Leipzig</a:t>
            </a:r>
            <a:r>
              <a:rPr lang="ru-RU" sz="1600" dirty="0" smtClean="0">
                <a:latin typeface="Garamond" panose="02020404030301010803" pitchFamily="18" charset="0"/>
              </a:rPr>
              <a:t>, </a:t>
            </a:r>
            <a:r>
              <a:rPr lang="en-US" sz="1600" dirty="0" smtClean="0">
                <a:latin typeface="Garamond" panose="02020404030301010803" pitchFamily="18" charset="0"/>
              </a:rPr>
              <a:t>1842.</a:t>
            </a:r>
            <a:endParaRPr lang="en-US" sz="16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8905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6498" y="86497"/>
            <a:ext cx="1152885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Garamond" panose="02020404030301010803" pitchFamily="18" charset="0"/>
              </a:rPr>
              <a:t>Cl. </a:t>
            </a:r>
            <a:r>
              <a:rPr lang="en-US" dirty="0" err="1" smtClean="0">
                <a:latin typeface="Garamond" panose="02020404030301010803" pitchFamily="18" charset="0"/>
              </a:rPr>
              <a:t>Galenius</a:t>
            </a:r>
            <a:r>
              <a:rPr lang="en-US" dirty="0" smtClean="0">
                <a:latin typeface="Garamond" panose="02020404030301010803" pitchFamily="18" charset="0"/>
              </a:rPr>
              <a:t>. // D. Le </a:t>
            </a:r>
            <a:r>
              <a:rPr lang="en-US" dirty="0" err="1" smtClean="0">
                <a:latin typeface="Garamond" panose="02020404030301010803" pitchFamily="18" charset="0"/>
              </a:rPr>
              <a:t>Clerc</a:t>
            </a:r>
            <a:r>
              <a:rPr lang="en-US" dirty="0" smtClean="0">
                <a:latin typeface="Garamond" panose="02020404030301010803" pitchFamily="18" charset="0"/>
              </a:rPr>
              <a:t>. Histoire de la </a:t>
            </a:r>
            <a:r>
              <a:rPr lang="en-US" dirty="0" err="1" smtClean="0">
                <a:latin typeface="Garamond" panose="02020404030301010803" pitchFamily="18" charset="0"/>
              </a:rPr>
              <a:t>medecine</a:t>
            </a:r>
            <a:r>
              <a:rPr lang="en-US" dirty="0" smtClean="0">
                <a:latin typeface="Garamond" panose="02020404030301010803" pitchFamily="18" charset="0"/>
              </a:rPr>
              <a:t>. Amsterdam.1702. </a:t>
            </a:r>
          </a:p>
          <a:p>
            <a:r>
              <a:rPr lang="en-US" dirty="0" err="1" smtClean="0">
                <a:latin typeface="Garamond" panose="02020404030301010803" pitchFamily="18" charset="0"/>
              </a:rPr>
              <a:t>Geminus</a:t>
            </a:r>
            <a:r>
              <a:rPr lang="en-US" dirty="0" smtClean="0">
                <a:latin typeface="Garamond" panose="02020404030301010803" pitchFamily="18" charset="0"/>
              </a:rPr>
              <a:t>. Elementa </a:t>
            </a:r>
            <a:r>
              <a:rPr lang="en-US" dirty="0" err="1" smtClean="0">
                <a:latin typeface="Garamond" panose="02020404030301010803" pitchFamily="18" charset="0"/>
              </a:rPr>
              <a:t>Astronomiae</a:t>
            </a:r>
            <a:endParaRPr lang="en-US" dirty="0" smtClean="0">
              <a:latin typeface="Garamond" panose="02020404030301010803" pitchFamily="18" charset="0"/>
            </a:endParaRPr>
          </a:p>
          <a:p>
            <a:r>
              <a:rPr lang="en-US" dirty="0" err="1" smtClean="0">
                <a:latin typeface="Garamond" panose="02020404030301010803" pitchFamily="18" charset="0"/>
              </a:rPr>
              <a:t>I.Geoffroy</a:t>
            </a:r>
            <a:r>
              <a:rPr lang="en-US" dirty="0" smtClean="0">
                <a:latin typeface="Garamond" panose="02020404030301010803" pitchFamily="18" charset="0"/>
              </a:rPr>
              <a:t> Saint-</a:t>
            </a:r>
            <a:r>
              <a:rPr lang="en-US" dirty="0" err="1" smtClean="0">
                <a:latin typeface="Garamond" panose="02020404030301010803" pitchFamily="18" charset="0"/>
              </a:rPr>
              <a:t>Hilaire</a:t>
            </a:r>
            <a:r>
              <a:rPr lang="en-US" dirty="0" smtClean="0">
                <a:latin typeface="Garamond" panose="02020404030301010803" pitchFamily="18" charset="0"/>
              </a:rPr>
              <a:t>. Histoire </a:t>
            </a:r>
            <a:r>
              <a:rPr lang="en-US" dirty="0" err="1" smtClean="0">
                <a:latin typeface="Garamond" panose="02020404030301010803" pitchFamily="18" charset="0"/>
              </a:rPr>
              <a:t>naturelle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générale</a:t>
            </a:r>
            <a:r>
              <a:rPr lang="en-US" dirty="0" smtClean="0">
                <a:latin typeface="Garamond" panose="02020404030301010803" pitchFamily="18" charset="0"/>
              </a:rPr>
              <a:t> des </a:t>
            </a:r>
            <a:r>
              <a:rPr lang="en-US" dirty="0" err="1" smtClean="0">
                <a:latin typeface="Garamond" panose="02020404030301010803" pitchFamily="18" charset="0"/>
              </a:rPr>
              <a:t>règnes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organiques</a:t>
            </a:r>
            <a:r>
              <a:rPr lang="en-US" dirty="0" smtClean="0">
                <a:latin typeface="Garamond" panose="02020404030301010803" pitchFamily="18" charset="0"/>
              </a:rPr>
              <a:t>. Paris. 1854</a:t>
            </a:r>
          </a:p>
          <a:p>
            <a:r>
              <a:rPr lang="en-US" dirty="0" err="1" smtClean="0">
                <a:latin typeface="Garamond" panose="02020404030301010803" pitchFamily="18" charset="0"/>
              </a:rPr>
              <a:t>M.Gosselin</a:t>
            </a:r>
            <a:r>
              <a:rPr lang="en-US" dirty="0" smtClean="0">
                <a:latin typeface="Garamond" panose="02020404030301010803" pitchFamily="18" charset="0"/>
              </a:rPr>
              <a:t>. </a:t>
            </a:r>
            <a:r>
              <a:rPr lang="en-US" dirty="0" err="1" smtClean="0">
                <a:latin typeface="Garamond" panose="02020404030301010803" pitchFamily="18" charset="0"/>
              </a:rPr>
              <a:t>Géographie</a:t>
            </a:r>
            <a:r>
              <a:rPr lang="en-US" dirty="0" smtClean="0">
                <a:latin typeface="Garamond" panose="02020404030301010803" pitchFamily="18" charset="0"/>
              </a:rPr>
              <a:t> des </a:t>
            </a:r>
            <a:r>
              <a:rPr lang="en-US" dirty="0" err="1" smtClean="0">
                <a:latin typeface="Garamond" panose="02020404030301010803" pitchFamily="18" charset="0"/>
              </a:rPr>
              <a:t>Grecs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analysée</a:t>
            </a:r>
            <a:r>
              <a:rPr lang="en-US" dirty="0" smtClean="0">
                <a:latin typeface="Garamond" panose="02020404030301010803" pitchFamily="18" charset="0"/>
              </a:rPr>
              <a:t>. Paris.1790.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J. Grimm. Deutsche Mythologie.1854.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G. Grote. A History of Greece; from the Earliest Period to the Close of the Generation Contemporary with Alexander the Great. 12 vols. London. 1846–1856.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J.M. Guardia. La </a:t>
            </a:r>
            <a:r>
              <a:rPr lang="en-US" dirty="0" err="1" smtClean="0">
                <a:latin typeface="Garamond" panose="02020404030301010803" pitchFamily="18" charset="0"/>
              </a:rPr>
              <a:t>Médecine</a:t>
            </a:r>
            <a:r>
              <a:rPr lang="en-US" dirty="0" smtClean="0">
                <a:latin typeface="Garamond" panose="02020404030301010803" pitchFamily="18" charset="0"/>
              </a:rPr>
              <a:t> a Travers les Siècles. Histoire - </a:t>
            </a:r>
            <a:r>
              <a:rPr lang="en-US" dirty="0" err="1" smtClean="0">
                <a:latin typeface="Garamond" panose="02020404030301010803" pitchFamily="18" charset="0"/>
              </a:rPr>
              <a:t>Philosophie</a:t>
            </a:r>
            <a:r>
              <a:rPr lang="en-US" dirty="0" smtClean="0">
                <a:latin typeface="Garamond" panose="02020404030301010803" pitchFamily="18" charset="0"/>
              </a:rPr>
              <a:t>. Paris. 1865.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J.M. Guardia. La </a:t>
            </a:r>
            <a:r>
              <a:rPr lang="en-US" dirty="0" err="1" smtClean="0">
                <a:latin typeface="Garamond" panose="02020404030301010803" pitchFamily="18" charset="0"/>
              </a:rPr>
              <a:t>légende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hippocratique</a:t>
            </a:r>
            <a:r>
              <a:rPr lang="en-US" dirty="0" smtClean="0">
                <a:latin typeface="Garamond" panose="02020404030301010803" pitchFamily="18" charset="0"/>
              </a:rPr>
              <a:t> // La </a:t>
            </a:r>
            <a:r>
              <a:rPr lang="en-US" dirty="0" err="1" smtClean="0">
                <a:latin typeface="Garamond" panose="02020404030301010803" pitchFamily="18" charset="0"/>
              </a:rPr>
              <a:t>Médecine</a:t>
            </a:r>
            <a:r>
              <a:rPr lang="en-US" dirty="0" smtClean="0">
                <a:latin typeface="Garamond" panose="02020404030301010803" pitchFamily="18" charset="0"/>
              </a:rPr>
              <a:t> a Travers les Siècles. Histoire - </a:t>
            </a:r>
            <a:r>
              <a:rPr lang="en-US" dirty="0" err="1" smtClean="0">
                <a:latin typeface="Garamond" panose="02020404030301010803" pitchFamily="18" charset="0"/>
              </a:rPr>
              <a:t>Philosophie</a:t>
            </a:r>
            <a:r>
              <a:rPr lang="en-US" dirty="0" smtClean="0">
                <a:latin typeface="Garamond" panose="02020404030301010803" pitchFamily="18" charset="0"/>
              </a:rPr>
              <a:t>. 1865.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H. </a:t>
            </a:r>
            <a:r>
              <a:rPr lang="en-US" dirty="0" err="1" smtClean="0">
                <a:latin typeface="Garamond" panose="02020404030301010803" pitchFamily="18" charset="0"/>
              </a:rPr>
              <a:t>Haeser</a:t>
            </a:r>
            <a:r>
              <a:rPr lang="en-US" dirty="0" smtClean="0">
                <a:latin typeface="Garamond" panose="02020404030301010803" pitchFamily="18" charset="0"/>
              </a:rPr>
              <a:t>. </a:t>
            </a:r>
            <a:r>
              <a:rPr lang="en-US" dirty="0" err="1" smtClean="0">
                <a:latin typeface="Garamond" panose="02020404030301010803" pitchFamily="18" charset="0"/>
              </a:rPr>
              <a:t>Lehrbuch</a:t>
            </a:r>
            <a:r>
              <a:rPr lang="en-US" dirty="0" smtClean="0">
                <a:latin typeface="Garamond" panose="02020404030301010803" pitchFamily="18" charset="0"/>
              </a:rPr>
              <a:t> der Geschichte der </a:t>
            </a:r>
            <a:r>
              <a:rPr lang="en-US" dirty="0" err="1" smtClean="0">
                <a:latin typeface="Garamond" panose="02020404030301010803" pitchFamily="18" charset="0"/>
              </a:rPr>
              <a:t>Medicin</a:t>
            </a:r>
            <a:r>
              <a:rPr lang="en-US" dirty="0" smtClean="0">
                <a:latin typeface="Garamond" panose="02020404030301010803" pitchFamily="18" charset="0"/>
              </a:rPr>
              <a:t>. 1853, 1861.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G. Hager. Memoria </a:t>
            </a:r>
            <a:r>
              <a:rPr lang="en-US" dirty="0" err="1" smtClean="0">
                <a:latin typeface="Garamond" panose="02020404030301010803" pitchFamily="18" charset="0"/>
              </a:rPr>
              <a:t>sulle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cifre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arabiche</a:t>
            </a:r>
            <a:r>
              <a:rPr lang="en-US" dirty="0" smtClean="0">
                <a:latin typeface="Garamond" panose="02020404030301010803" pitchFamily="18" charset="0"/>
              </a:rPr>
              <a:t>, </a:t>
            </a:r>
            <a:r>
              <a:rPr lang="en-US" dirty="0" err="1" smtClean="0">
                <a:latin typeface="Garamond" panose="02020404030301010803" pitchFamily="18" charset="0"/>
              </a:rPr>
              <a:t>attribuite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fino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a'giorni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nostri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agl'Indiani</a:t>
            </a:r>
            <a:r>
              <a:rPr lang="en-US" dirty="0" smtClean="0">
                <a:latin typeface="Garamond" panose="02020404030301010803" pitchFamily="18" charset="0"/>
              </a:rPr>
              <a:t>, ma </a:t>
            </a:r>
            <a:r>
              <a:rPr lang="en-US" dirty="0" err="1" smtClean="0">
                <a:latin typeface="Garamond" panose="02020404030301010803" pitchFamily="18" charset="0"/>
              </a:rPr>
              <a:t>inventate</a:t>
            </a:r>
            <a:r>
              <a:rPr lang="en-US" dirty="0" smtClean="0">
                <a:latin typeface="Garamond" panose="02020404030301010803" pitchFamily="18" charset="0"/>
              </a:rPr>
              <a:t> in un </a:t>
            </a:r>
            <a:r>
              <a:rPr lang="en-US" dirty="0" err="1" smtClean="0">
                <a:latin typeface="Garamond" panose="02020404030301010803" pitchFamily="18" charset="0"/>
              </a:rPr>
              <a:t>paese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più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rimoto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dell'India</a:t>
            </a:r>
            <a:r>
              <a:rPr lang="en-US" dirty="0" smtClean="0">
                <a:latin typeface="Garamond" panose="02020404030301010803" pitchFamily="18" charset="0"/>
              </a:rPr>
              <a:t>. (mail). 1813. </a:t>
            </a:r>
          </a:p>
          <a:p>
            <a:r>
              <a:rPr lang="en-US" dirty="0" err="1" smtClean="0">
                <a:latin typeface="Garamond" panose="02020404030301010803" pitchFamily="18" charset="0"/>
              </a:rPr>
              <a:t>Abbé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Halma</a:t>
            </a:r>
            <a:r>
              <a:rPr lang="en-US" dirty="0" smtClean="0">
                <a:latin typeface="Garamond" panose="02020404030301010803" pitchFamily="18" charset="0"/>
              </a:rPr>
              <a:t>. Composition </a:t>
            </a:r>
            <a:r>
              <a:rPr lang="en-US" dirty="0" err="1" smtClean="0">
                <a:latin typeface="Garamond" panose="02020404030301010803" pitchFamily="18" charset="0"/>
              </a:rPr>
              <a:t>mathematique</a:t>
            </a:r>
            <a:r>
              <a:rPr lang="en-US" dirty="0" smtClean="0">
                <a:latin typeface="Garamond" panose="02020404030301010803" pitchFamily="18" charset="0"/>
              </a:rPr>
              <a:t> de Claude </a:t>
            </a:r>
            <a:r>
              <a:rPr lang="en-US" dirty="0" err="1" smtClean="0">
                <a:latin typeface="Garamond" panose="02020404030301010803" pitchFamily="18" charset="0"/>
              </a:rPr>
              <a:t>Ptolémée</a:t>
            </a:r>
            <a:r>
              <a:rPr lang="en-US" dirty="0" smtClean="0">
                <a:latin typeface="Garamond" panose="02020404030301010803" pitchFamily="18" charset="0"/>
              </a:rPr>
              <a:t>. I-II. Paris. 1813-1816.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N. </a:t>
            </a:r>
            <a:r>
              <a:rPr lang="en-US" dirty="0" err="1" smtClean="0">
                <a:latin typeface="Garamond" panose="02020404030301010803" pitchFamily="18" charset="0"/>
              </a:rPr>
              <a:t>Halma</a:t>
            </a:r>
            <a:r>
              <a:rPr lang="en-US" dirty="0" smtClean="0">
                <a:latin typeface="Garamond" panose="02020404030301010803" pitchFamily="18" charset="0"/>
              </a:rPr>
              <a:t>. </a:t>
            </a:r>
            <a:r>
              <a:rPr lang="en-US" dirty="0" err="1" smtClean="0">
                <a:latin typeface="Garamond" panose="02020404030301010803" pitchFamily="18" charset="0"/>
              </a:rPr>
              <a:t>Almageste</a:t>
            </a:r>
            <a:r>
              <a:rPr lang="en-US" dirty="0" smtClean="0">
                <a:latin typeface="Garamond" panose="02020404030301010803" pitchFamily="18" charset="0"/>
              </a:rPr>
              <a:t>, </a:t>
            </a:r>
            <a:r>
              <a:rPr lang="en-US" dirty="0" err="1" smtClean="0">
                <a:latin typeface="Garamond" panose="02020404030301010803" pitchFamily="18" charset="0"/>
              </a:rPr>
              <a:t>ou</a:t>
            </a:r>
            <a:r>
              <a:rPr lang="en-US" dirty="0" smtClean="0">
                <a:latin typeface="Garamond" panose="02020404030301010803" pitchFamily="18" charset="0"/>
              </a:rPr>
              <a:t> Composition </a:t>
            </a:r>
            <a:r>
              <a:rPr lang="en-US" dirty="0" err="1" smtClean="0">
                <a:latin typeface="Garamond" panose="02020404030301010803" pitchFamily="18" charset="0"/>
              </a:rPr>
              <a:t>mathématique</a:t>
            </a:r>
            <a:r>
              <a:rPr lang="en-US" dirty="0" smtClean="0">
                <a:latin typeface="Garamond" panose="02020404030301010803" pitchFamily="18" charset="0"/>
              </a:rPr>
              <a:t> de Claude </a:t>
            </a:r>
            <a:r>
              <a:rPr lang="en-US" dirty="0" err="1" smtClean="0">
                <a:latin typeface="Garamond" panose="02020404030301010803" pitchFamily="18" charset="0"/>
              </a:rPr>
              <a:t>Ptolémée</a:t>
            </a:r>
            <a:r>
              <a:rPr lang="en-US" dirty="0" smtClean="0">
                <a:latin typeface="Garamond" panose="02020404030301010803" pitchFamily="18" charset="0"/>
              </a:rPr>
              <a:t>, </a:t>
            </a:r>
            <a:r>
              <a:rPr lang="en-US" dirty="0" err="1" smtClean="0">
                <a:latin typeface="Garamond" panose="02020404030301010803" pitchFamily="18" charset="0"/>
              </a:rPr>
              <a:t>ou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Astronomie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ancienne</a:t>
            </a:r>
            <a:r>
              <a:rPr lang="en-US" dirty="0" smtClean="0">
                <a:latin typeface="Garamond" panose="02020404030301010803" pitchFamily="18" charset="0"/>
              </a:rPr>
              <a:t>, </a:t>
            </a:r>
            <a:r>
              <a:rPr lang="en-US" dirty="0" err="1" smtClean="0">
                <a:latin typeface="Garamond" panose="02020404030301010803" pitchFamily="18" charset="0"/>
              </a:rPr>
              <a:t>traduit</a:t>
            </a:r>
            <a:r>
              <a:rPr lang="en-US" dirty="0" smtClean="0">
                <a:latin typeface="Garamond" panose="02020404030301010803" pitchFamily="18" charset="0"/>
              </a:rPr>
              <a:t> pour la première </a:t>
            </a:r>
            <a:r>
              <a:rPr lang="en-US" dirty="0" err="1" smtClean="0">
                <a:latin typeface="Garamond" panose="02020404030301010803" pitchFamily="18" charset="0"/>
              </a:rPr>
              <a:t>fois</a:t>
            </a:r>
            <a:r>
              <a:rPr lang="en-US" dirty="0" smtClean="0">
                <a:latin typeface="Garamond" panose="02020404030301010803" pitchFamily="18" charset="0"/>
              </a:rPr>
              <a:t> du </a:t>
            </a:r>
            <a:r>
              <a:rPr lang="en-US" dirty="0" err="1" smtClean="0">
                <a:latin typeface="Garamond" panose="02020404030301010803" pitchFamily="18" charset="0"/>
              </a:rPr>
              <a:t>grec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en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français</a:t>
            </a:r>
            <a:r>
              <a:rPr lang="en-US" dirty="0" smtClean="0">
                <a:latin typeface="Garamond" panose="02020404030301010803" pitchFamily="18" charset="0"/>
              </a:rPr>
              <a:t>, </a:t>
            </a:r>
            <a:r>
              <a:rPr lang="en-US" dirty="0" err="1" smtClean="0">
                <a:latin typeface="Garamond" panose="02020404030301010803" pitchFamily="18" charset="0"/>
              </a:rPr>
              <a:t>suivie</a:t>
            </a:r>
            <a:r>
              <a:rPr lang="en-US" dirty="0" smtClean="0">
                <a:latin typeface="Garamond" panose="02020404030301010803" pitchFamily="18" charset="0"/>
              </a:rPr>
              <a:t> des Notes de </a:t>
            </a:r>
            <a:r>
              <a:rPr lang="en-US" dirty="0" err="1" smtClean="0">
                <a:latin typeface="Garamond" panose="02020404030301010803" pitchFamily="18" charset="0"/>
              </a:rPr>
              <a:t>Delambre</a:t>
            </a:r>
            <a:r>
              <a:rPr lang="en-US" dirty="0" smtClean="0">
                <a:latin typeface="Garamond" panose="02020404030301010803" pitchFamily="18" charset="0"/>
              </a:rPr>
              <a:t>/ Paris. 1813.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N. </a:t>
            </a:r>
            <a:r>
              <a:rPr lang="en-US" dirty="0" err="1" smtClean="0">
                <a:latin typeface="Garamond" panose="02020404030301010803" pitchFamily="18" charset="0"/>
              </a:rPr>
              <a:t>Halma</a:t>
            </a:r>
            <a:r>
              <a:rPr lang="en-US" dirty="0" smtClean="0">
                <a:latin typeface="Garamond" panose="02020404030301010803" pitchFamily="18" charset="0"/>
              </a:rPr>
              <a:t>. </a:t>
            </a:r>
            <a:r>
              <a:rPr lang="en-US" dirty="0" err="1" smtClean="0">
                <a:latin typeface="Garamond" panose="02020404030301010803" pitchFamily="18" charset="0"/>
              </a:rPr>
              <a:t>Traité</a:t>
            </a:r>
            <a:r>
              <a:rPr lang="en-US" dirty="0" smtClean="0">
                <a:latin typeface="Garamond" panose="02020404030301010803" pitchFamily="18" charset="0"/>
              </a:rPr>
              <a:t> de </a:t>
            </a:r>
            <a:r>
              <a:rPr lang="en-US" dirty="0" err="1" smtClean="0">
                <a:latin typeface="Garamond" panose="02020404030301010803" pitchFamily="18" charset="0"/>
              </a:rPr>
              <a:t>géographie</a:t>
            </a:r>
            <a:r>
              <a:rPr lang="en-US" dirty="0" smtClean="0">
                <a:latin typeface="Garamond" panose="02020404030301010803" pitchFamily="18" charset="0"/>
              </a:rPr>
              <a:t> de Claude </a:t>
            </a:r>
            <a:r>
              <a:rPr lang="en-US" dirty="0" err="1" smtClean="0">
                <a:latin typeface="Garamond" panose="02020404030301010803" pitchFamily="18" charset="0"/>
              </a:rPr>
              <a:t>Ptolémée</a:t>
            </a:r>
            <a:r>
              <a:rPr lang="en-US" dirty="0" smtClean="0">
                <a:latin typeface="Garamond" panose="02020404030301010803" pitchFamily="18" charset="0"/>
              </a:rPr>
              <a:t>. Paris. 1828. 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C.F. </a:t>
            </a:r>
            <a:r>
              <a:rPr lang="en-US" dirty="0" err="1" smtClean="0">
                <a:latin typeface="Garamond" panose="02020404030301010803" pitchFamily="18" charset="0"/>
              </a:rPr>
              <a:t>Harles</a:t>
            </a:r>
            <a:r>
              <a:rPr lang="en-US" dirty="0" smtClean="0">
                <a:latin typeface="Garamond" panose="02020404030301010803" pitchFamily="18" charset="0"/>
              </a:rPr>
              <a:t>. Geschichte der </a:t>
            </a:r>
            <a:r>
              <a:rPr lang="en-US" dirty="0" err="1" smtClean="0">
                <a:latin typeface="Garamond" panose="02020404030301010803" pitchFamily="18" charset="0"/>
              </a:rPr>
              <a:t>Hirn</a:t>
            </a:r>
            <a:r>
              <a:rPr lang="en-US" dirty="0" smtClean="0">
                <a:latin typeface="Garamond" panose="02020404030301010803" pitchFamily="18" charset="0"/>
              </a:rPr>
              <a:t>- und </a:t>
            </a:r>
            <a:r>
              <a:rPr lang="en-US" dirty="0" err="1" smtClean="0">
                <a:latin typeface="Garamond" panose="02020404030301010803" pitchFamily="18" charset="0"/>
              </a:rPr>
              <a:t>Nervenlehre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im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Alterthume</a:t>
            </a:r>
            <a:r>
              <a:rPr lang="en-US" dirty="0" smtClean="0">
                <a:latin typeface="Garamond" panose="02020404030301010803" pitchFamily="18" charset="0"/>
              </a:rPr>
              <a:t>. Erlangen.1801.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H. </a:t>
            </a:r>
            <a:r>
              <a:rPr lang="en-US" dirty="0" err="1" smtClean="0">
                <a:latin typeface="Garamond" panose="02020404030301010803" pitchFamily="18" charset="0"/>
              </a:rPr>
              <a:t>Hecquard</a:t>
            </a:r>
            <a:r>
              <a:rPr lang="en-US" dirty="0" smtClean="0">
                <a:latin typeface="Garamond" panose="02020404030301010803" pitchFamily="18" charset="0"/>
              </a:rPr>
              <a:t>. </a:t>
            </a:r>
            <a:r>
              <a:rPr lang="en-US" dirty="0" err="1" smtClean="0">
                <a:latin typeface="Garamond" panose="02020404030301010803" pitchFamily="18" charset="0"/>
              </a:rPr>
              <a:t>Reise</a:t>
            </a:r>
            <a:r>
              <a:rPr lang="en-US" dirty="0" smtClean="0">
                <a:latin typeface="Garamond" panose="02020404030301010803" pitchFamily="18" charset="0"/>
              </a:rPr>
              <a:t> An Die </a:t>
            </a:r>
            <a:r>
              <a:rPr lang="en-US" dirty="0" err="1" smtClean="0">
                <a:latin typeface="Garamond" panose="02020404030301010803" pitchFamily="18" charset="0"/>
              </a:rPr>
              <a:t>Küste</a:t>
            </a:r>
            <a:r>
              <a:rPr lang="en-US" dirty="0" smtClean="0">
                <a:latin typeface="Garamond" panose="02020404030301010803" pitchFamily="18" charset="0"/>
              </a:rPr>
              <a:t> Und In Das </a:t>
            </a:r>
            <a:r>
              <a:rPr lang="en-US" dirty="0" err="1" smtClean="0">
                <a:latin typeface="Garamond" panose="02020404030301010803" pitchFamily="18" charset="0"/>
              </a:rPr>
              <a:t>Innere</a:t>
            </a:r>
            <a:r>
              <a:rPr lang="en-US" dirty="0" smtClean="0">
                <a:latin typeface="Garamond" panose="02020404030301010803" pitchFamily="18" charset="0"/>
              </a:rPr>
              <a:t> Von West-</a:t>
            </a:r>
            <a:r>
              <a:rPr lang="en-US" dirty="0" err="1" smtClean="0">
                <a:latin typeface="Garamond" panose="02020404030301010803" pitchFamily="18" charset="0"/>
              </a:rPr>
              <a:t>afrika</a:t>
            </a:r>
            <a:r>
              <a:rPr lang="en-US" dirty="0" smtClean="0">
                <a:latin typeface="Garamond" panose="02020404030301010803" pitchFamily="18" charset="0"/>
              </a:rPr>
              <a:t>. 1854.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G.W. Fr. Hegel. </a:t>
            </a:r>
            <a:r>
              <a:rPr lang="en-US" dirty="0" err="1" smtClean="0">
                <a:latin typeface="Garamond" panose="02020404030301010803" pitchFamily="18" charset="0"/>
              </a:rPr>
              <a:t>Werke</a:t>
            </a:r>
            <a:r>
              <a:rPr lang="en-US" dirty="0" smtClean="0">
                <a:latin typeface="Garamond" panose="02020404030301010803" pitchFamily="18" charset="0"/>
              </a:rPr>
              <a:t>. XIV. Berlin.1833.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J. Chr. </a:t>
            </a:r>
            <a:r>
              <a:rPr lang="en-US" dirty="0" err="1" smtClean="0">
                <a:latin typeface="Garamond" panose="02020404030301010803" pitchFamily="18" charset="0"/>
              </a:rPr>
              <a:t>Heilbronner</a:t>
            </a:r>
            <a:r>
              <a:rPr lang="en-US" dirty="0" smtClean="0">
                <a:latin typeface="Garamond" panose="02020404030301010803" pitchFamily="18" charset="0"/>
              </a:rPr>
              <a:t>. </a:t>
            </a:r>
            <a:r>
              <a:rPr lang="en-US" dirty="0" err="1" smtClean="0">
                <a:latin typeface="Garamond" panose="02020404030301010803" pitchFamily="18" charset="0"/>
              </a:rPr>
              <a:t>Historia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matheseos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universae</a:t>
            </a:r>
            <a:r>
              <a:rPr lang="en-US" dirty="0" smtClean="0">
                <a:latin typeface="Garamond" panose="02020404030301010803" pitchFamily="18" charset="0"/>
              </a:rPr>
              <a:t> a </a:t>
            </a:r>
            <a:r>
              <a:rPr lang="en-US" dirty="0" err="1" smtClean="0">
                <a:latin typeface="Garamond" panose="02020404030301010803" pitchFamily="18" charset="0"/>
              </a:rPr>
              <a:t>mundo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condito</a:t>
            </a:r>
            <a:r>
              <a:rPr lang="en-US" dirty="0" smtClean="0">
                <a:latin typeface="Garamond" panose="02020404030301010803" pitchFamily="18" charset="0"/>
              </a:rPr>
              <a:t> ad </a:t>
            </a:r>
            <a:r>
              <a:rPr lang="en-US" dirty="0" err="1" smtClean="0">
                <a:latin typeface="Garamond" panose="02020404030301010803" pitchFamily="18" charset="0"/>
              </a:rPr>
              <a:t>seculum</a:t>
            </a:r>
            <a:r>
              <a:rPr lang="en-US" dirty="0" smtClean="0">
                <a:latin typeface="Garamond" panose="02020404030301010803" pitchFamily="18" charset="0"/>
              </a:rPr>
              <a:t> P.C.N. XVI. </a:t>
            </a:r>
            <a:r>
              <a:rPr lang="en-US" dirty="0" err="1" smtClean="0">
                <a:latin typeface="Garamond" panose="02020404030301010803" pitchFamily="18" charset="0"/>
              </a:rPr>
              <a:t>Praecipuorum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mathematicorum</a:t>
            </a:r>
            <a:r>
              <a:rPr lang="en-US" dirty="0" smtClean="0">
                <a:latin typeface="Garamond" panose="02020404030301010803" pitchFamily="18" charset="0"/>
              </a:rPr>
              <a:t> vitas, dogmata, </a:t>
            </a:r>
            <a:r>
              <a:rPr lang="en-US" dirty="0" err="1" smtClean="0">
                <a:latin typeface="Garamond" panose="02020404030301010803" pitchFamily="18" charset="0"/>
              </a:rPr>
              <a:t>scripta</a:t>
            </a:r>
            <a:r>
              <a:rPr lang="en-US" dirty="0" smtClean="0">
                <a:latin typeface="Garamond" panose="02020404030301010803" pitchFamily="18" charset="0"/>
              </a:rPr>
              <a:t> et </a:t>
            </a:r>
            <a:r>
              <a:rPr lang="en-US" dirty="0" err="1" smtClean="0">
                <a:latin typeface="Garamond" panose="02020404030301010803" pitchFamily="18" charset="0"/>
              </a:rPr>
              <a:t>manuscripta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complexa</a:t>
            </a:r>
            <a:r>
              <a:rPr lang="en-US" dirty="0" smtClean="0">
                <a:latin typeface="Garamond" panose="02020404030301010803" pitchFamily="18" charset="0"/>
              </a:rPr>
              <a:t>. </a:t>
            </a:r>
            <a:r>
              <a:rPr lang="en-US" dirty="0" err="1" smtClean="0">
                <a:latin typeface="Garamond" panose="02020404030301010803" pitchFamily="18" charset="0"/>
              </a:rPr>
              <a:t>Accedit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recensio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elementorum</a:t>
            </a:r>
            <a:r>
              <a:rPr lang="en-US" dirty="0" smtClean="0">
                <a:latin typeface="Garamond" panose="02020404030301010803" pitchFamily="18" charset="0"/>
              </a:rPr>
              <a:t>, </a:t>
            </a:r>
            <a:r>
              <a:rPr lang="en-US" dirty="0" err="1" smtClean="0">
                <a:latin typeface="Garamond" panose="02020404030301010803" pitchFamily="18" charset="0"/>
              </a:rPr>
              <a:t>compendiorum</a:t>
            </a:r>
            <a:r>
              <a:rPr lang="en-US" dirty="0" smtClean="0">
                <a:latin typeface="Garamond" panose="02020404030301010803" pitchFamily="18" charset="0"/>
              </a:rPr>
              <a:t> et </a:t>
            </a:r>
            <a:r>
              <a:rPr lang="en-US" dirty="0" err="1" smtClean="0">
                <a:latin typeface="Garamond" panose="02020404030301010803" pitchFamily="18" charset="0"/>
              </a:rPr>
              <a:t>operum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mathematicorum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atque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historia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arithmetices</a:t>
            </a:r>
            <a:r>
              <a:rPr lang="en-US" dirty="0" smtClean="0">
                <a:latin typeface="Garamond" panose="02020404030301010803" pitchFamily="18" charset="0"/>
              </a:rPr>
              <a:t> ad nostra </a:t>
            </a:r>
            <a:r>
              <a:rPr lang="en-US" dirty="0" err="1" smtClean="0">
                <a:latin typeface="Garamond" panose="02020404030301010803" pitchFamily="18" charset="0"/>
              </a:rPr>
              <a:t>tempora</a:t>
            </a:r>
            <a:r>
              <a:rPr lang="en-US" dirty="0" smtClean="0">
                <a:latin typeface="Garamond" panose="02020404030301010803" pitchFamily="18" charset="0"/>
              </a:rPr>
              <a:t>. 1742.</a:t>
            </a:r>
            <a:endParaRPr lang="en-US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5290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0064" y="160638"/>
            <a:ext cx="11837773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Garamond" panose="02020404030301010803" pitchFamily="18" charset="0"/>
              </a:rPr>
              <a:t>J. Herschel. A Preliminary Discourse on the Study of Natural Philosophy. London. 1831.</a:t>
            </a:r>
          </a:p>
          <a:p>
            <a:r>
              <a:rPr lang="en-US" sz="2000" dirty="0" smtClean="0">
                <a:latin typeface="Garamond" panose="02020404030301010803" pitchFamily="18" charset="0"/>
              </a:rPr>
              <a:t>Ph. De La Hire. Les sections </a:t>
            </a:r>
            <a:r>
              <a:rPr lang="en-US" sz="2000" dirty="0" err="1" smtClean="0">
                <a:latin typeface="Garamond" panose="02020404030301010803" pitchFamily="18" charset="0"/>
              </a:rPr>
              <a:t>coniques</a:t>
            </a:r>
            <a:r>
              <a:rPr lang="en-US" sz="2000" dirty="0" smtClean="0">
                <a:latin typeface="Garamond" panose="02020404030301010803" pitchFamily="18" charset="0"/>
              </a:rPr>
              <a:t>. Paris. 1672 ( ?).</a:t>
            </a:r>
          </a:p>
          <a:p>
            <a:r>
              <a:rPr lang="en-US" sz="2000" dirty="0" smtClean="0">
                <a:latin typeface="Garamond" panose="02020404030301010803" pitchFamily="18" charset="0"/>
              </a:rPr>
              <a:t>B. </a:t>
            </a:r>
            <a:r>
              <a:rPr lang="en-US" sz="2000" dirty="0" err="1" smtClean="0">
                <a:latin typeface="Garamond" panose="02020404030301010803" pitchFamily="18" charset="0"/>
              </a:rPr>
              <a:t>Hirshel</a:t>
            </a:r>
            <a:r>
              <a:rPr lang="en-US" sz="2000" dirty="0" smtClean="0">
                <a:latin typeface="Garamond" panose="02020404030301010803" pitchFamily="18" charset="0"/>
              </a:rPr>
              <a:t>. Compendium der Geschichte der </a:t>
            </a:r>
            <a:r>
              <a:rPr lang="en-US" sz="2000" dirty="0" err="1" smtClean="0">
                <a:latin typeface="Garamond" panose="02020404030301010803" pitchFamily="18" charset="0"/>
              </a:rPr>
              <a:t>Medicin</a:t>
            </a:r>
            <a:r>
              <a:rPr lang="en-US" sz="2000" dirty="0" smtClean="0">
                <a:latin typeface="Garamond" panose="02020404030301010803" pitchFamily="18" charset="0"/>
              </a:rPr>
              <a:t> von den </a:t>
            </a:r>
            <a:r>
              <a:rPr lang="en-US" sz="2000" dirty="0" err="1" smtClean="0">
                <a:latin typeface="Garamond" panose="02020404030301010803" pitchFamily="18" charset="0"/>
              </a:rPr>
              <a:t>Urzeiten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bis</a:t>
            </a:r>
            <a:r>
              <a:rPr lang="en-US" sz="2000" dirty="0" smtClean="0">
                <a:latin typeface="Garamond" panose="02020404030301010803" pitchFamily="18" charset="0"/>
              </a:rPr>
              <a:t> auf die </a:t>
            </a:r>
            <a:r>
              <a:rPr lang="en-US" sz="2000" dirty="0" err="1" smtClean="0">
                <a:latin typeface="Garamond" panose="02020404030301010803" pitchFamily="18" charset="0"/>
              </a:rPr>
              <a:t>Gegenwart</a:t>
            </a:r>
            <a:r>
              <a:rPr lang="en-US" sz="2000" dirty="0" smtClean="0">
                <a:latin typeface="Garamond" panose="02020404030301010803" pitchFamily="18" charset="0"/>
              </a:rPr>
              <a:t>. Wien1862.</a:t>
            </a:r>
          </a:p>
          <a:p>
            <a:r>
              <a:rPr lang="en-US" sz="2000" dirty="0" smtClean="0">
                <a:latin typeface="Garamond" panose="02020404030301010803" pitchFamily="18" charset="0"/>
              </a:rPr>
              <a:t>J. </a:t>
            </a:r>
            <a:r>
              <a:rPr lang="en-US" sz="2000" dirty="0" err="1" smtClean="0">
                <a:latin typeface="Garamond" panose="02020404030301010803" pitchFamily="18" charset="0"/>
              </a:rPr>
              <a:t>Hoefer</a:t>
            </a:r>
            <a:r>
              <a:rPr lang="en-US" sz="2000" dirty="0" smtClean="0">
                <a:latin typeface="Garamond" panose="02020404030301010803" pitchFamily="18" charset="0"/>
              </a:rPr>
              <a:t>. </a:t>
            </a:r>
            <a:r>
              <a:rPr lang="en-US" sz="2000" dirty="0" err="1" smtClean="0">
                <a:latin typeface="Garamond" panose="02020404030301010803" pitchFamily="18" charset="0"/>
              </a:rPr>
              <a:t>Ptolémée</a:t>
            </a:r>
            <a:r>
              <a:rPr lang="en-US" sz="2000" dirty="0" smtClean="0">
                <a:latin typeface="Garamond" panose="02020404030301010803" pitchFamily="18" charset="0"/>
              </a:rPr>
              <a:t> // Nouvelle </a:t>
            </a:r>
            <a:r>
              <a:rPr lang="en-US" sz="2000" dirty="0" err="1" smtClean="0">
                <a:latin typeface="Garamond" panose="02020404030301010803" pitchFamily="18" charset="0"/>
              </a:rPr>
              <a:t>Biographie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Générale</a:t>
            </a:r>
            <a:r>
              <a:rPr lang="en-US" sz="2000" dirty="0" smtClean="0">
                <a:latin typeface="Garamond" panose="02020404030301010803" pitchFamily="18" charset="0"/>
              </a:rPr>
              <a:t>.</a:t>
            </a:r>
          </a:p>
          <a:p>
            <a:r>
              <a:rPr lang="en-US" sz="2000" dirty="0" smtClean="0">
                <a:latin typeface="Garamond" panose="02020404030301010803" pitchFamily="18" charset="0"/>
              </a:rPr>
              <a:t>Al. von Humboldt. </a:t>
            </a:r>
            <a:r>
              <a:rPr lang="en-US" sz="2000" dirty="0" err="1" smtClean="0">
                <a:latin typeface="Garamond" panose="02020404030301010803" pitchFamily="18" charset="0"/>
              </a:rPr>
              <a:t>Über</a:t>
            </a:r>
            <a:r>
              <a:rPr lang="en-US" sz="2000" dirty="0" smtClean="0">
                <a:latin typeface="Garamond" panose="02020404030301010803" pitchFamily="18" charset="0"/>
              </a:rPr>
              <a:t> die </a:t>
            </a:r>
            <a:r>
              <a:rPr lang="en-US" sz="2000" dirty="0" err="1" smtClean="0">
                <a:latin typeface="Garamond" panose="02020404030301010803" pitchFamily="18" charset="0"/>
              </a:rPr>
              <a:t>bei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verschiedenen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Völkern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üblichen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Systeme</a:t>
            </a:r>
            <a:r>
              <a:rPr lang="en-US" sz="2000" dirty="0" smtClean="0">
                <a:latin typeface="Garamond" panose="02020404030301010803" pitchFamily="18" charset="0"/>
              </a:rPr>
              <a:t> von </a:t>
            </a:r>
            <a:r>
              <a:rPr lang="en-US" sz="2000" dirty="0" err="1" smtClean="0">
                <a:latin typeface="Garamond" panose="02020404030301010803" pitchFamily="18" charset="0"/>
              </a:rPr>
              <a:t>Zahlzeichen</a:t>
            </a:r>
            <a:r>
              <a:rPr lang="en-US" sz="2000" dirty="0" smtClean="0">
                <a:latin typeface="Garamond" panose="02020404030301010803" pitchFamily="18" charset="0"/>
              </a:rPr>
              <a:t> und </a:t>
            </a:r>
            <a:r>
              <a:rPr lang="en-US" sz="2000" dirty="0" err="1" smtClean="0">
                <a:latin typeface="Garamond" panose="02020404030301010803" pitchFamily="18" charset="0"/>
              </a:rPr>
              <a:t>über</a:t>
            </a:r>
            <a:r>
              <a:rPr lang="en-US" sz="2000" dirty="0" smtClean="0">
                <a:latin typeface="Garamond" panose="02020404030301010803" pitchFamily="18" charset="0"/>
              </a:rPr>
              <a:t> den </a:t>
            </a:r>
            <a:r>
              <a:rPr lang="en-US" sz="2000" dirty="0" err="1" smtClean="0">
                <a:latin typeface="Garamond" panose="02020404030301010803" pitchFamily="18" charset="0"/>
              </a:rPr>
              <a:t>Ursprung</a:t>
            </a:r>
            <a:r>
              <a:rPr lang="en-US" sz="2000" dirty="0" smtClean="0">
                <a:latin typeface="Garamond" panose="02020404030301010803" pitchFamily="18" charset="0"/>
              </a:rPr>
              <a:t> des </a:t>
            </a:r>
            <a:r>
              <a:rPr lang="en-US" sz="2000" dirty="0" err="1" smtClean="0">
                <a:latin typeface="Garamond" panose="02020404030301010803" pitchFamily="18" charset="0"/>
              </a:rPr>
              <a:t>Stellenwerthes</a:t>
            </a:r>
            <a:r>
              <a:rPr lang="en-US" sz="2000" dirty="0" smtClean="0">
                <a:latin typeface="Garamond" panose="02020404030301010803" pitchFamily="18" charset="0"/>
              </a:rPr>
              <a:t> in </a:t>
            </a:r>
            <a:r>
              <a:rPr lang="en-US" sz="2000" dirty="0" err="1" smtClean="0">
                <a:latin typeface="Garamond" panose="02020404030301010803" pitchFamily="18" charset="0"/>
              </a:rPr>
              <a:t>indischen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Zahlen</a:t>
            </a:r>
            <a:r>
              <a:rPr lang="en-US" sz="2000" dirty="0" smtClean="0">
                <a:latin typeface="Garamond" panose="02020404030301010803" pitchFamily="18" charset="0"/>
              </a:rPr>
              <a:t> // </a:t>
            </a:r>
            <a:r>
              <a:rPr lang="en-US" sz="2000" dirty="0" err="1" smtClean="0">
                <a:latin typeface="Garamond" panose="02020404030301010803" pitchFamily="18" charset="0"/>
              </a:rPr>
              <a:t>Crelle’s</a:t>
            </a:r>
            <a:r>
              <a:rPr lang="en-US" sz="2000" dirty="0" smtClean="0">
                <a:latin typeface="Garamond" panose="02020404030301010803" pitchFamily="18" charset="0"/>
              </a:rPr>
              <a:t> journal (Journal </a:t>
            </a:r>
            <a:r>
              <a:rPr lang="en-US" sz="2000" dirty="0" err="1" smtClean="0">
                <a:latin typeface="Garamond" panose="02020404030301010803" pitchFamily="18" charset="0"/>
              </a:rPr>
              <a:t>für</a:t>
            </a:r>
            <a:r>
              <a:rPr lang="en-US" sz="2000" dirty="0" smtClean="0">
                <a:latin typeface="Garamond" panose="02020404030301010803" pitchFamily="18" charset="0"/>
              </a:rPr>
              <a:t> die </a:t>
            </a:r>
            <a:r>
              <a:rPr lang="en-US" sz="2000" dirty="0" err="1" smtClean="0">
                <a:latin typeface="Garamond" panose="02020404030301010803" pitchFamily="18" charset="0"/>
              </a:rPr>
              <a:t>reine</a:t>
            </a:r>
            <a:r>
              <a:rPr lang="en-US" sz="2000" dirty="0" smtClean="0">
                <a:latin typeface="Garamond" panose="02020404030301010803" pitchFamily="18" charset="0"/>
              </a:rPr>
              <a:t> und </a:t>
            </a:r>
            <a:r>
              <a:rPr lang="en-US" sz="2000" dirty="0" err="1" smtClean="0">
                <a:latin typeface="Garamond" panose="02020404030301010803" pitchFamily="18" charset="0"/>
              </a:rPr>
              <a:t>angewandte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Mathematik</a:t>
            </a:r>
            <a:r>
              <a:rPr lang="en-US" sz="2000" dirty="0" smtClean="0">
                <a:latin typeface="Garamond" panose="02020404030301010803" pitchFamily="18" charset="0"/>
              </a:rPr>
              <a:t>). 1829. IV. Bd.3. 205-231.</a:t>
            </a:r>
          </a:p>
          <a:p>
            <a:r>
              <a:rPr lang="en-US" sz="2000" dirty="0" smtClean="0">
                <a:latin typeface="Garamond" panose="02020404030301010803" pitchFamily="18" charset="0"/>
              </a:rPr>
              <a:t>Al. von Humboldt. </a:t>
            </a:r>
            <a:r>
              <a:rPr lang="en-US" sz="2000" dirty="0" err="1" smtClean="0">
                <a:latin typeface="Garamond" panose="02020404030301010803" pitchFamily="18" charset="0"/>
              </a:rPr>
              <a:t>Kosmos</a:t>
            </a:r>
            <a:r>
              <a:rPr lang="en-US" sz="2000" dirty="0" smtClean="0">
                <a:latin typeface="Garamond" panose="02020404030301010803" pitchFamily="18" charset="0"/>
              </a:rPr>
              <a:t>. </a:t>
            </a:r>
            <a:r>
              <a:rPr lang="en-US" sz="2000" dirty="0" err="1" smtClean="0">
                <a:latin typeface="Garamond" panose="02020404030301010803" pitchFamily="18" charset="0"/>
              </a:rPr>
              <a:t>Stüttgart</a:t>
            </a:r>
            <a:r>
              <a:rPr lang="en-US" sz="2000" dirty="0" smtClean="0">
                <a:latin typeface="Garamond" panose="02020404030301010803" pitchFamily="18" charset="0"/>
              </a:rPr>
              <a:t>. 1845-1862.</a:t>
            </a:r>
          </a:p>
          <a:p>
            <a:r>
              <a:rPr lang="en-US" sz="2000" dirty="0" smtClean="0">
                <a:latin typeface="Garamond" panose="02020404030301010803" pitchFamily="18" charset="0"/>
              </a:rPr>
              <a:t>Al. von Humboldt.  </a:t>
            </a:r>
            <a:r>
              <a:rPr lang="en-US" sz="2000" dirty="0" err="1" smtClean="0">
                <a:latin typeface="Garamond" panose="02020404030301010803" pitchFamily="18" charset="0"/>
              </a:rPr>
              <a:t>Kritische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Untersuchungen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Über</a:t>
            </a:r>
            <a:r>
              <a:rPr lang="en-US" sz="2000" dirty="0" smtClean="0">
                <a:latin typeface="Garamond" panose="02020404030301010803" pitchFamily="18" charset="0"/>
              </a:rPr>
              <a:t> Die </a:t>
            </a:r>
            <a:r>
              <a:rPr lang="en-US" sz="2000" dirty="0" err="1" smtClean="0">
                <a:latin typeface="Garamond" panose="02020404030301010803" pitchFamily="18" charset="0"/>
              </a:rPr>
              <a:t>Historische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Entwickelung</a:t>
            </a:r>
            <a:r>
              <a:rPr lang="en-US" sz="2000" dirty="0" smtClean="0">
                <a:latin typeface="Garamond" panose="02020404030301010803" pitchFamily="18" charset="0"/>
              </a:rPr>
              <a:t> Der </a:t>
            </a:r>
            <a:r>
              <a:rPr lang="en-US" sz="2000" dirty="0" err="1" smtClean="0">
                <a:latin typeface="Garamond" panose="02020404030301010803" pitchFamily="18" charset="0"/>
              </a:rPr>
              <a:t>Geographischen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Kenntnisse</a:t>
            </a:r>
            <a:r>
              <a:rPr lang="en-US" sz="2000" dirty="0" smtClean="0">
                <a:latin typeface="Garamond" panose="02020404030301010803" pitchFamily="18" charset="0"/>
              </a:rPr>
              <a:t> Von Der </a:t>
            </a:r>
            <a:r>
              <a:rPr lang="en-US" sz="2000" dirty="0" err="1" smtClean="0">
                <a:latin typeface="Garamond" panose="02020404030301010803" pitchFamily="18" charset="0"/>
              </a:rPr>
              <a:t>Neuen</a:t>
            </a:r>
            <a:r>
              <a:rPr lang="en-US" sz="2000" dirty="0" smtClean="0">
                <a:latin typeface="Garamond" panose="02020404030301010803" pitchFamily="18" charset="0"/>
              </a:rPr>
              <a:t> Welt Und Die </a:t>
            </a:r>
            <a:r>
              <a:rPr lang="en-US" sz="2000" dirty="0" err="1" smtClean="0">
                <a:latin typeface="Garamond" panose="02020404030301010803" pitchFamily="18" charset="0"/>
              </a:rPr>
              <a:t>Fortschritte</a:t>
            </a:r>
            <a:r>
              <a:rPr lang="en-US" sz="2000" dirty="0" smtClean="0">
                <a:latin typeface="Garamond" panose="02020404030301010803" pitchFamily="18" charset="0"/>
              </a:rPr>
              <a:t> Der </a:t>
            </a:r>
            <a:r>
              <a:rPr lang="en-US" sz="2000" dirty="0" err="1" smtClean="0">
                <a:latin typeface="Garamond" panose="02020404030301010803" pitchFamily="18" charset="0"/>
              </a:rPr>
              <a:t>Nautischen</a:t>
            </a:r>
            <a:r>
              <a:rPr lang="en-US" sz="2000" dirty="0" smtClean="0">
                <a:latin typeface="Garamond" panose="02020404030301010803" pitchFamily="18" charset="0"/>
              </a:rPr>
              <a:t>. Berlin. 1852.</a:t>
            </a:r>
          </a:p>
          <a:p>
            <a:r>
              <a:rPr lang="en-US" sz="2000" dirty="0" smtClean="0">
                <a:latin typeface="Garamond" panose="02020404030301010803" pitchFamily="18" charset="0"/>
              </a:rPr>
              <a:t>Al. von Humboldt.  </a:t>
            </a:r>
            <a:r>
              <a:rPr lang="en-US" sz="2000" dirty="0" err="1" smtClean="0">
                <a:latin typeface="Garamond" panose="02020404030301010803" pitchFamily="18" charset="0"/>
              </a:rPr>
              <a:t>Asie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centrale</a:t>
            </a:r>
            <a:r>
              <a:rPr lang="en-US" sz="2000" dirty="0" smtClean="0">
                <a:latin typeface="Garamond" panose="02020404030301010803" pitchFamily="18" charset="0"/>
              </a:rPr>
              <a:t>. Paris. 1843.</a:t>
            </a:r>
          </a:p>
          <a:p>
            <a:r>
              <a:rPr lang="en-US" sz="2000" dirty="0" smtClean="0">
                <a:latin typeface="Garamond" panose="02020404030301010803" pitchFamily="18" charset="0"/>
              </a:rPr>
              <a:t>J.J.N. </a:t>
            </a:r>
            <a:r>
              <a:rPr lang="en-US" sz="2000" dirty="0" err="1" smtClean="0">
                <a:latin typeface="Garamond" panose="02020404030301010803" pitchFamily="18" charset="0"/>
              </a:rPr>
              <a:t>Huot</a:t>
            </a:r>
            <a:r>
              <a:rPr lang="en-US" sz="2000" dirty="0" smtClean="0">
                <a:latin typeface="Garamond" panose="02020404030301010803" pitchFamily="18" charset="0"/>
              </a:rPr>
              <a:t>. Nouveau </a:t>
            </a:r>
            <a:r>
              <a:rPr lang="en-US" sz="2000" dirty="0" err="1" smtClean="0">
                <a:latin typeface="Garamond" panose="02020404030301010803" pitchFamily="18" charset="0"/>
              </a:rPr>
              <a:t>cours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élémentaire</a:t>
            </a:r>
            <a:r>
              <a:rPr lang="en-US" sz="2000" dirty="0" smtClean="0">
                <a:latin typeface="Garamond" panose="02020404030301010803" pitchFamily="18" charset="0"/>
              </a:rPr>
              <a:t> de </a:t>
            </a:r>
            <a:r>
              <a:rPr lang="en-US" sz="2000" dirty="0" err="1" smtClean="0">
                <a:latin typeface="Garamond" panose="02020404030301010803" pitchFamily="18" charset="0"/>
              </a:rPr>
              <a:t>géologie</a:t>
            </a:r>
            <a:r>
              <a:rPr lang="en-US" sz="2000" dirty="0" smtClean="0">
                <a:latin typeface="Garamond" panose="02020404030301010803" pitchFamily="18" charset="0"/>
              </a:rPr>
              <a:t>. 1837.</a:t>
            </a:r>
          </a:p>
          <a:p>
            <a:r>
              <a:rPr lang="en-US" sz="2000" dirty="0" smtClean="0">
                <a:latin typeface="Garamond" panose="02020404030301010803" pitchFamily="18" charset="0"/>
              </a:rPr>
              <a:t>L. </a:t>
            </a:r>
            <a:r>
              <a:rPr lang="en-US" sz="2000" dirty="0" err="1" smtClean="0">
                <a:latin typeface="Garamond" panose="02020404030301010803" pitchFamily="18" charset="0"/>
              </a:rPr>
              <a:t>Ideler</a:t>
            </a:r>
            <a:r>
              <a:rPr lang="en-US" sz="2000" dirty="0" smtClean="0">
                <a:latin typeface="Garamond" panose="02020404030301010803" pitchFamily="18" charset="0"/>
              </a:rPr>
              <a:t>. </a:t>
            </a:r>
            <a:r>
              <a:rPr lang="en-US" sz="2000" dirty="0" err="1" smtClean="0">
                <a:latin typeface="Garamond" panose="02020404030301010803" pitchFamily="18" charset="0"/>
              </a:rPr>
              <a:t>Handbuch</a:t>
            </a:r>
            <a:r>
              <a:rPr lang="en-US" sz="2000" dirty="0" smtClean="0">
                <a:latin typeface="Garamond" panose="02020404030301010803" pitchFamily="18" charset="0"/>
              </a:rPr>
              <a:t> der </a:t>
            </a:r>
            <a:r>
              <a:rPr lang="en-US" sz="2000" dirty="0" err="1" smtClean="0">
                <a:latin typeface="Garamond" panose="02020404030301010803" pitchFamily="18" charset="0"/>
              </a:rPr>
              <a:t>mathematischen</a:t>
            </a:r>
            <a:r>
              <a:rPr lang="en-US" sz="2000" dirty="0" smtClean="0">
                <a:latin typeface="Garamond" panose="02020404030301010803" pitchFamily="18" charset="0"/>
              </a:rPr>
              <a:t> und </a:t>
            </a:r>
            <a:r>
              <a:rPr lang="en-US" sz="2000" dirty="0" err="1" smtClean="0">
                <a:latin typeface="Garamond" panose="02020404030301010803" pitchFamily="18" charset="0"/>
              </a:rPr>
              <a:t>technischen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Chronologie</a:t>
            </a:r>
            <a:r>
              <a:rPr lang="en-US" sz="2000" dirty="0" smtClean="0">
                <a:latin typeface="Garamond" panose="02020404030301010803" pitchFamily="18" charset="0"/>
              </a:rPr>
              <a:t>. Bd. 1. Berlin: 1825.</a:t>
            </a:r>
          </a:p>
          <a:p>
            <a:r>
              <a:rPr lang="en-US" sz="2000" dirty="0" smtClean="0">
                <a:latin typeface="Garamond" panose="02020404030301010803" pitchFamily="18" charset="0"/>
              </a:rPr>
              <a:t>L. </a:t>
            </a:r>
            <a:r>
              <a:rPr lang="en-US" sz="2000" dirty="0" err="1" smtClean="0">
                <a:latin typeface="Garamond" panose="02020404030301010803" pitchFamily="18" charset="0"/>
              </a:rPr>
              <a:t>Ideler</a:t>
            </a:r>
            <a:r>
              <a:rPr lang="en-US" sz="2000" dirty="0" smtClean="0">
                <a:latin typeface="Garamond" panose="02020404030301010803" pitchFamily="18" charset="0"/>
              </a:rPr>
              <a:t>. </a:t>
            </a:r>
            <a:r>
              <a:rPr lang="en-US" sz="2000" dirty="0" err="1" smtClean="0">
                <a:latin typeface="Garamond" panose="02020404030301010803" pitchFamily="18" charset="0"/>
              </a:rPr>
              <a:t>Über</a:t>
            </a:r>
            <a:r>
              <a:rPr lang="en-US" sz="2000" dirty="0" smtClean="0">
                <a:latin typeface="Garamond" panose="02020404030301010803" pitchFamily="18" charset="0"/>
              </a:rPr>
              <a:t> die </a:t>
            </a:r>
            <a:r>
              <a:rPr lang="en-US" sz="2000" dirty="0" err="1" smtClean="0">
                <a:latin typeface="Garamond" panose="02020404030301010803" pitchFamily="18" charset="0"/>
              </a:rPr>
              <a:t>Zeitrechnung</a:t>
            </a:r>
            <a:r>
              <a:rPr lang="en-US" sz="2000" dirty="0" smtClean="0">
                <a:latin typeface="Garamond" panose="02020404030301010803" pitchFamily="18" charset="0"/>
              </a:rPr>
              <a:t> der </a:t>
            </a:r>
            <a:r>
              <a:rPr lang="en-US" sz="2000" dirty="0" err="1" smtClean="0">
                <a:latin typeface="Garamond" panose="02020404030301010803" pitchFamily="18" charset="0"/>
              </a:rPr>
              <a:t>Chinesen</a:t>
            </a:r>
            <a:r>
              <a:rPr lang="en-US" sz="2000" dirty="0" smtClean="0">
                <a:latin typeface="Garamond" panose="02020404030301010803" pitchFamily="18" charset="0"/>
              </a:rPr>
              <a:t>. Berlin. 1839.</a:t>
            </a:r>
          </a:p>
          <a:p>
            <a:r>
              <a:rPr lang="en-US" sz="2000" dirty="0" smtClean="0">
                <a:latin typeface="Garamond" panose="02020404030301010803" pitchFamily="18" charset="0"/>
              </a:rPr>
              <a:t>L. </a:t>
            </a:r>
            <a:r>
              <a:rPr lang="en-US" sz="2000" dirty="0" err="1" smtClean="0">
                <a:latin typeface="Garamond" panose="02020404030301010803" pitchFamily="18" charset="0"/>
              </a:rPr>
              <a:t>Joubert</a:t>
            </a:r>
            <a:r>
              <a:rPr lang="en-US" sz="2000" dirty="0" smtClean="0">
                <a:latin typeface="Garamond" panose="02020404030301010803" pitchFamily="18" charset="0"/>
              </a:rPr>
              <a:t>. </a:t>
            </a:r>
            <a:r>
              <a:rPr lang="en-US" sz="2000" dirty="0" err="1" smtClean="0">
                <a:latin typeface="Garamond" panose="02020404030301010803" pitchFamily="18" charset="0"/>
              </a:rPr>
              <a:t>Eratosthene</a:t>
            </a:r>
            <a:r>
              <a:rPr lang="en-US" sz="2000" dirty="0" smtClean="0">
                <a:latin typeface="Garamond" panose="02020404030301010803" pitchFamily="18" charset="0"/>
              </a:rPr>
              <a:t> // N. </a:t>
            </a:r>
            <a:r>
              <a:rPr lang="en-US" sz="2000" dirty="0" err="1" smtClean="0">
                <a:latin typeface="Garamond" panose="02020404030301010803" pitchFamily="18" charset="0"/>
              </a:rPr>
              <a:t>Biographen</a:t>
            </a:r>
            <a:r>
              <a:rPr lang="en-US" sz="2000" dirty="0" smtClean="0">
                <a:latin typeface="Garamond" panose="02020404030301010803" pitchFamily="18" charset="0"/>
              </a:rPr>
              <a:t>, 217.</a:t>
            </a:r>
          </a:p>
        </p:txBody>
      </p:sp>
    </p:spTree>
    <p:extLst>
      <p:ext uri="{BB962C8B-B14F-4D97-AF65-F5344CB8AC3E}">
        <p14:creationId xmlns:p14="http://schemas.microsoft.com/office/powerpoint/2010/main" val="1765010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1276" y="395415"/>
            <a:ext cx="11590638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Garamond" panose="02020404030301010803" pitchFamily="18" charset="0"/>
              </a:rPr>
              <a:t>A. </a:t>
            </a:r>
            <a:r>
              <a:rPr lang="en-US" sz="2000" dirty="0" err="1" smtClean="0">
                <a:latin typeface="Garamond" panose="02020404030301010803" pitchFamily="18" charset="0"/>
              </a:rPr>
              <a:t>Jourdain</a:t>
            </a:r>
            <a:r>
              <a:rPr lang="en-US" sz="2000" dirty="0" smtClean="0">
                <a:latin typeface="Garamond" panose="02020404030301010803" pitchFamily="18" charset="0"/>
              </a:rPr>
              <a:t>. </a:t>
            </a:r>
            <a:r>
              <a:rPr lang="en-US" sz="2000" dirty="0" err="1" smtClean="0">
                <a:latin typeface="Garamond" panose="02020404030301010803" pitchFamily="18" charset="0"/>
              </a:rPr>
              <a:t>Recherches</a:t>
            </a:r>
            <a:r>
              <a:rPr lang="en-US" sz="2000" dirty="0" smtClean="0">
                <a:latin typeface="Garamond" panose="02020404030301010803" pitchFamily="18" charset="0"/>
              </a:rPr>
              <a:t> critiques sur </a:t>
            </a:r>
            <a:r>
              <a:rPr lang="en-US" sz="2000" dirty="0" err="1" smtClean="0">
                <a:latin typeface="Garamond" panose="02020404030301010803" pitchFamily="18" charset="0"/>
              </a:rPr>
              <a:t>l'age</a:t>
            </a:r>
            <a:r>
              <a:rPr lang="en-US" sz="2000" dirty="0" smtClean="0">
                <a:latin typeface="Garamond" panose="02020404030301010803" pitchFamily="18" charset="0"/>
              </a:rPr>
              <a:t> et </a:t>
            </a:r>
            <a:r>
              <a:rPr lang="en-US" sz="2000" dirty="0" err="1" smtClean="0">
                <a:latin typeface="Garamond" panose="02020404030301010803" pitchFamily="18" charset="0"/>
              </a:rPr>
              <a:t>l'origine</a:t>
            </a:r>
            <a:r>
              <a:rPr lang="en-US" sz="2000" dirty="0" smtClean="0">
                <a:latin typeface="Garamond" panose="02020404030301010803" pitchFamily="18" charset="0"/>
              </a:rPr>
              <a:t> des </a:t>
            </a:r>
            <a:r>
              <a:rPr lang="en-US" sz="2000" dirty="0" err="1" smtClean="0">
                <a:latin typeface="Garamond" panose="02020404030301010803" pitchFamily="18" charset="0"/>
              </a:rPr>
              <a:t>traductions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latines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d'Aristote</a:t>
            </a:r>
            <a:r>
              <a:rPr lang="en-US" sz="2000" dirty="0" smtClean="0">
                <a:latin typeface="Garamond" panose="02020404030301010803" pitchFamily="18" charset="0"/>
              </a:rPr>
              <a:t> et sur des </a:t>
            </a:r>
            <a:r>
              <a:rPr lang="en-US" sz="2000" dirty="0" err="1" smtClean="0">
                <a:latin typeface="Garamond" panose="02020404030301010803" pitchFamily="18" charset="0"/>
              </a:rPr>
              <a:t>commentaires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grecs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ou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arabes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employes</a:t>
            </a:r>
            <a:r>
              <a:rPr lang="en-US" sz="2000" dirty="0" smtClean="0">
                <a:latin typeface="Garamond" panose="02020404030301010803" pitchFamily="18" charset="0"/>
              </a:rPr>
              <a:t> par les </a:t>
            </a:r>
            <a:r>
              <a:rPr lang="en-US" sz="2000" dirty="0" err="1" smtClean="0">
                <a:latin typeface="Garamond" panose="02020404030301010803" pitchFamily="18" charset="0"/>
              </a:rPr>
              <a:t>docteurs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scolastiques</a:t>
            </a:r>
            <a:r>
              <a:rPr lang="en-US" sz="2000" dirty="0" smtClean="0">
                <a:latin typeface="Garamond" panose="02020404030301010803" pitchFamily="18" charset="0"/>
              </a:rPr>
              <a:t> par </a:t>
            </a:r>
            <a:r>
              <a:rPr lang="en-US" sz="2000" dirty="0" err="1" smtClean="0">
                <a:latin typeface="Garamond" panose="02020404030301010803" pitchFamily="18" charset="0"/>
              </a:rPr>
              <a:t>Amable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Jourdain</a:t>
            </a:r>
            <a:r>
              <a:rPr lang="en-US" sz="2000" dirty="0" smtClean="0">
                <a:latin typeface="Garamond" panose="02020404030301010803" pitchFamily="18" charset="0"/>
              </a:rPr>
              <a:t>. Paris.1843.</a:t>
            </a:r>
          </a:p>
          <a:p>
            <a:r>
              <a:rPr lang="en-US" sz="2000" dirty="0" smtClean="0">
                <a:latin typeface="Garamond" panose="02020404030301010803" pitchFamily="18" charset="0"/>
              </a:rPr>
              <a:t>D. L. G. </a:t>
            </a:r>
            <a:r>
              <a:rPr lang="en-US" sz="2000" dirty="0" err="1" smtClean="0">
                <a:latin typeface="Garamond" panose="02020404030301010803" pitchFamily="18" charset="0"/>
              </a:rPr>
              <a:t>Karsten</a:t>
            </a:r>
            <a:r>
              <a:rPr lang="en-US" sz="2000" dirty="0" smtClean="0">
                <a:latin typeface="Garamond" panose="02020404030301010803" pitchFamily="18" charset="0"/>
              </a:rPr>
              <a:t> (</a:t>
            </a:r>
            <a:r>
              <a:rPr lang="ru-RU" sz="2000" dirty="0" smtClean="0">
                <a:latin typeface="Garamond" panose="02020404030301010803" pitchFamily="18" charset="0"/>
              </a:rPr>
              <a:t>Д. </a:t>
            </a:r>
            <a:r>
              <a:rPr lang="ru-RU" sz="2000" dirty="0" err="1" smtClean="0">
                <a:latin typeface="Garamond" panose="02020404030301010803" pitchFamily="18" charset="0"/>
              </a:rPr>
              <a:t>Карстен</a:t>
            </a:r>
            <a:r>
              <a:rPr lang="ru-RU" sz="2000" dirty="0" smtClean="0">
                <a:latin typeface="Garamond" panose="02020404030301010803" pitchFamily="18" charset="0"/>
              </a:rPr>
              <a:t>). </a:t>
            </a:r>
            <a:r>
              <a:rPr lang="en-US" sz="2000" dirty="0" smtClean="0">
                <a:latin typeface="Garamond" panose="02020404030301010803" pitchFamily="18" charset="0"/>
              </a:rPr>
              <a:t>Museum </a:t>
            </a:r>
            <a:r>
              <a:rPr lang="en-US" sz="2000" dirty="0" err="1" smtClean="0">
                <a:latin typeface="Garamond" panose="02020404030301010803" pitchFamily="18" charset="0"/>
              </a:rPr>
              <a:t>Leskeanum</a:t>
            </a:r>
            <a:r>
              <a:rPr lang="en-US" sz="2000" dirty="0" smtClean="0">
                <a:latin typeface="Garamond" panose="02020404030301010803" pitchFamily="18" charset="0"/>
              </a:rPr>
              <a:t>: Regnum </a:t>
            </a:r>
            <a:r>
              <a:rPr lang="en-US" sz="2000" dirty="0" err="1" smtClean="0">
                <a:latin typeface="Garamond" panose="02020404030301010803" pitchFamily="18" charset="0"/>
              </a:rPr>
              <a:t>Minerale</a:t>
            </a:r>
            <a:r>
              <a:rPr lang="en-US" sz="2000" dirty="0" smtClean="0">
                <a:latin typeface="Garamond" panose="02020404030301010803" pitchFamily="18" charset="0"/>
              </a:rPr>
              <a:t> : quod </a:t>
            </a:r>
            <a:r>
              <a:rPr lang="en-US" sz="2000" dirty="0" err="1" smtClean="0">
                <a:latin typeface="Garamond" panose="02020404030301010803" pitchFamily="18" charset="0"/>
              </a:rPr>
              <a:t>ordine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systematico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disposuit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atque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descripsit</a:t>
            </a:r>
            <a:r>
              <a:rPr lang="en-US" sz="2000" dirty="0" smtClean="0">
                <a:latin typeface="Garamond" panose="02020404030301010803" pitchFamily="18" charset="0"/>
              </a:rPr>
              <a:t>. 1789.</a:t>
            </a:r>
          </a:p>
          <a:p>
            <a:r>
              <a:rPr lang="en-US" sz="2000" dirty="0" smtClean="0">
                <a:latin typeface="Garamond" panose="02020404030301010803" pitchFamily="18" charset="0"/>
              </a:rPr>
              <a:t>A.G. </a:t>
            </a:r>
            <a:r>
              <a:rPr lang="en-US" sz="2000" dirty="0" err="1" smtClean="0">
                <a:latin typeface="Garamond" panose="02020404030301010803" pitchFamily="18" charset="0"/>
              </a:rPr>
              <a:t>Kästner</a:t>
            </a:r>
            <a:r>
              <a:rPr lang="en-US" sz="2000" dirty="0" smtClean="0">
                <a:latin typeface="Garamond" panose="02020404030301010803" pitchFamily="18" charset="0"/>
              </a:rPr>
              <a:t>. Geschichte der </a:t>
            </a:r>
            <a:r>
              <a:rPr lang="en-US" sz="2000" dirty="0" err="1" smtClean="0">
                <a:latin typeface="Garamond" panose="02020404030301010803" pitchFamily="18" charset="0"/>
              </a:rPr>
              <a:t>Mathematik</a:t>
            </a:r>
            <a:r>
              <a:rPr lang="en-US" sz="2000" dirty="0" smtClean="0">
                <a:latin typeface="Garamond" panose="02020404030301010803" pitchFamily="18" charset="0"/>
              </a:rPr>
              <a:t>. </a:t>
            </a:r>
            <a:r>
              <a:rPr lang="en-US" sz="2000" dirty="0" err="1" smtClean="0">
                <a:latin typeface="Garamond" panose="02020404030301010803" pitchFamily="18" charset="0"/>
              </a:rPr>
              <a:t>Göttingen</a:t>
            </a:r>
            <a:r>
              <a:rPr lang="en-US" sz="2000" dirty="0" smtClean="0">
                <a:latin typeface="Garamond" panose="02020404030301010803" pitchFamily="18" charset="0"/>
              </a:rPr>
              <a:t>. 1797.</a:t>
            </a:r>
          </a:p>
          <a:p>
            <a:r>
              <a:rPr lang="en-US" sz="2000" dirty="0" smtClean="0">
                <a:latin typeface="Garamond" panose="02020404030301010803" pitchFamily="18" charset="0"/>
              </a:rPr>
              <a:t>J. E. R. </a:t>
            </a:r>
            <a:r>
              <a:rPr lang="en-US" sz="2000" dirty="0" err="1" smtClean="0">
                <a:latin typeface="Garamond" panose="02020404030301010803" pitchFamily="18" charset="0"/>
              </a:rPr>
              <a:t>Käuffer</a:t>
            </a:r>
            <a:r>
              <a:rPr lang="en-US" sz="2000" dirty="0" smtClean="0">
                <a:latin typeface="Garamond" panose="02020404030301010803" pitchFamily="18" charset="0"/>
              </a:rPr>
              <a:t>. Geschichte von Ost-Asien.1858.</a:t>
            </a:r>
          </a:p>
          <a:p>
            <a:r>
              <a:rPr lang="en-US" sz="2000" dirty="0" smtClean="0">
                <a:latin typeface="Garamond" panose="02020404030301010803" pitchFamily="18" charset="0"/>
              </a:rPr>
              <a:t>C. </a:t>
            </a:r>
            <a:r>
              <a:rPr lang="en-US" sz="2000" dirty="0" err="1" smtClean="0">
                <a:latin typeface="Garamond" panose="02020404030301010803" pitchFamily="18" charset="0"/>
              </a:rPr>
              <a:t>Kissel</a:t>
            </a:r>
            <a:r>
              <a:rPr lang="en-US" sz="2000" dirty="0" smtClean="0">
                <a:latin typeface="Garamond" panose="02020404030301010803" pitchFamily="18" charset="0"/>
              </a:rPr>
              <a:t>. A. Cornelius </a:t>
            </a:r>
            <a:r>
              <a:rPr lang="en-US" sz="2000" dirty="0" err="1" smtClean="0">
                <a:latin typeface="Garamond" panose="02020404030301010803" pitchFamily="18" charset="0"/>
              </a:rPr>
              <a:t>Celsus</a:t>
            </a:r>
            <a:r>
              <a:rPr lang="en-US" sz="2000" dirty="0" smtClean="0">
                <a:latin typeface="Garamond" panose="02020404030301010803" pitchFamily="18" charset="0"/>
              </a:rPr>
              <a:t>. Giessen. 1844.</a:t>
            </a:r>
          </a:p>
          <a:p>
            <a:r>
              <a:rPr lang="en-US" sz="2000" dirty="0" smtClean="0">
                <a:latin typeface="Garamond" panose="02020404030301010803" pitchFamily="18" charset="0"/>
              </a:rPr>
              <a:t>G. </a:t>
            </a:r>
            <a:r>
              <a:rPr lang="en-US" sz="2000" dirty="0" err="1" smtClean="0">
                <a:latin typeface="Garamond" panose="02020404030301010803" pitchFamily="18" charset="0"/>
              </a:rPr>
              <a:t>Klemm</a:t>
            </a:r>
            <a:r>
              <a:rPr lang="en-US" sz="2000" dirty="0" smtClean="0">
                <a:latin typeface="Garamond" panose="02020404030301010803" pitchFamily="18" charset="0"/>
              </a:rPr>
              <a:t>. </a:t>
            </a:r>
            <a:r>
              <a:rPr lang="en-US" sz="2000" dirty="0" err="1" smtClean="0">
                <a:latin typeface="Garamond" panose="02020404030301010803" pitchFamily="18" charset="0"/>
              </a:rPr>
              <a:t>Allgemeine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Culturgeschichte</a:t>
            </a:r>
            <a:r>
              <a:rPr lang="en-US" sz="2000" dirty="0" smtClean="0">
                <a:latin typeface="Garamond" panose="02020404030301010803" pitchFamily="18" charset="0"/>
              </a:rPr>
              <a:t> der </a:t>
            </a:r>
            <a:r>
              <a:rPr lang="en-US" sz="2000" dirty="0" err="1" smtClean="0">
                <a:latin typeface="Garamond" panose="02020404030301010803" pitchFamily="18" charset="0"/>
              </a:rPr>
              <a:t>Menschheit</a:t>
            </a:r>
            <a:r>
              <a:rPr lang="en-US" sz="2000" dirty="0" smtClean="0">
                <a:latin typeface="Garamond" panose="02020404030301010803" pitchFamily="18" charset="0"/>
              </a:rPr>
              <a:t>. I. Leipzig. 1943.</a:t>
            </a:r>
          </a:p>
          <a:p>
            <a:r>
              <a:rPr lang="en-US" sz="2000" dirty="0" smtClean="0">
                <a:latin typeface="Garamond" panose="02020404030301010803" pitchFamily="18" charset="0"/>
              </a:rPr>
              <a:t>G.S. </a:t>
            </a:r>
            <a:r>
              <a:rPr lang="en-US" sz="2000" dirty="0" err="1" smtClean="0">
                <a:latin typeface="Garamond" panose="02020404030301010803" pitchFamily="18" charset="0"/>
              </a:rPr>
              <a:t>Klügel</a:t>
            </a:r>
            <a:r>
              <a:rPr lang="en-US" sz="2000" dirty="0" smtClean="0">
                <a:latin typeface="Garamond" panose="02020404030301010803" pitchFamily="18" charset="0"/>
              </a:rPr>
              <a:t>. </a:t>
            </a:r>
            <a:r>
              <a:rPr lang="en-US" sz="2000" dirty="0" err="1" smtClean="0">
                <a:latin typeface="Garamond" panose="02020404030301010803" pitchFamily="18" charset="0"/>
              </a:rPr>
              <a:t>Mathematisches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Wörterbuch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oder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Erklärung</a:t>
            </a:r>
            <a:r>
              <a:rPr lang="en-US" sz="2000" dirty="0" smtClean="0">
                <a:latin typeface="Garamond" panose="02020404030301010803" pitchFamily="18" charset="0"/>
              </a:rPr>
              <a:t> der </a:t>
            </a:r>
            <a:r>
              <a:rPr lang="en-US" sz="2000" dirty="0" err="1" smtClean="0">
                <a:latin typeface="Garamond" panose="02020404030301010803" pitchFamily="18" charset="0"/>
              </a:rPr>
              <a:t>Begriffe</a:t>
            </a:r>
            <a:r>
              <a:rPr lang="en-US" sz="2000" dirty="0" smtClean="0">
                <a:latin typeface="Garamond" panose="02020404030301010803" pitchFamily="18" charset="0"/>
              </a:rPr>
              <a:t>, </a:t>
            </a:r>
            <a:r>
              <a:rPr lang="en-US" sz="2000" dirty="0" err="1" smtClean="0">
                <a:latin typeface="Garamond" panose="02020404030301010803" pitchFamily="18" charset="0"/>
              </a:rPr>
              <a:t>Lehrsätze</a:t>
            </a:r>
            <a:r>
              <a:rPr lang="en-US" sz="2000" dirty="0" smtClean="0">
                <a:latin typeface="Garamond" panose="02020404030301010803" pitchFamily="18" charset="0"/>
              </a:rPr>
              <a:t>, </a:t>
            </a:r>
            <a:r>
              <a:rPr lang="en-US" sz="2000" dirty="0" err="1" smtClean="0">
                <a:latin typeface="Garamond" panose="02020404030301010803" pitchFamily="18" charset="0"/>
              </a:rPr>
              <a:t>Aufgaben</a:t>
            </a:r>
            <a:r>
              <a:rPr lang="en-US" sz="2000" dirty="0" smtClean="0">
                <a:latin typeface="Garamond" panose="02020404030301010803" pitchFamily="18" charset="0"/>
              </a:rPr>
              <a:t> und </a:t>
            </a:r>
            <a:r>
              <a:rPr lang="en-US" sz="2000" dirty="0" err="1" smtClean="0">
                <a:latin typeface="Garamond" panose="02020404030301010803" pitchFamily="18" charset="0"/>
              </a:rPr>
              <a:t>Methoden</a:t>
            </a:r>
            <a:r>
              <a:rPr lang="en-US" sz="2000" dirty="0" smtClean="0">
                <a:latin typeface="Garamond" panose="02020404030301010803" pitchFamily="18" charset="0"/>
              </a:rPr>
              <a:t> der </a:t>
            </a:r>
            <a:r>
              <a:rPr lang="en-US" sz="2000" dirty="0" err="1" smtClean="0">
                <a:latin typeface="Garamond" panose="02020404030301010803" pitchFamily="18" charset="0"/>
              </a:rPr>
              <a:t>Mathematik</a:t>
            </a:r>
            <a:r>
              <a:rPr lang="en-US" sz="2000" dirty="0" smtClean="0">
                <a:latin typeface="Garamond" panose="02020404030301010803" pitchFamily="18" charset="0"/>
              </a:rPr>
              <a:t>. 1803.</a:t>
            </a:r>
          </a:p>
          <a:p>
            <a:r>
              <a:rPr lang="en-US" sz="2000" dirty="0" smtClean="0">
                <a:latin typeface="Garamond" panose="02020404030301010803" pitchFamily="18" charset="0"/>
              </a:rPr>
              <a:t>H. Kopp. Geschichte der </a:t>
            </a:r>
            <a:r>
              <a:rPr lang="en-US" sz="2000" dirty="0" err="1" smtClean="0">
                <a:latin typeface="Garamond" panose="02020404030301010803" pitchFamily="18" charset="0"/>
              </a:rPr>
              <a:t>Chemie</a:t>
            </a:r>
            <a:r>
              <a:rPr lang="en-US" sz="2000" dirty="0" smtClean="0">
                <a:latin typeface="Garamond" panose="02020404030301010803" pitchFamily="18" charset="0"/>
              </a:rPr>
              <a:t>. I. 1843.</a:t>
            </a:r>
          </a:p>
          <a:p>
            <a:r>
              <a:rPr lang="en-US" sz="2000" dirty="0" smtClean="0">
                <a:latin typeface="Garamond" panose="02020404030301010803" pitchFamily="18" charset="0"/>
              </a:rPr>
              <a:t>Ad. Kuhn. Die </a:t>
            </a:r>
            <a:r>
              <a:rPr lang="en-US" sz="2000" dirty="0" err="1" smtClean="0">
                <a:latin typeface="Garamond" panose="02020404030301010803" pitchFamily="18" charset="0"/>
              </a:rPr>
              <a:t>Herabkunft</a:t>
            </a:r>
            <a:r>
              <a:rPr lang="en-US" sz="2000" dirty="0" smtClean="0">
                <a:latin typeface="Garamond" panose="02020404030301010803" pitchFamily="18" charset="0"/>
              </a:rPr>
              <a:t> des </a:t>
            </a:r>
            <a:r>
              <a:rPr lang="en-US" sz="2000" dirty="0" err="1" smtClean="0">
                <a:latin typeface="Garamond" panose="02020404030301010803" pitchFamily="18" charset="0"/>
              </a:rPr>
              <a:t>Feuers</a:t>
            </a:r>
            <a:r>
              <a:rPr lang="en-US" sz="2000" dirty="0" smtClean="0">
                <a:latin typeface="Garamond" panose="02020404030301010803" pitchFamily="18" charset="0"/>
              </a:rPr>
              <a:t> und des </a:t>
            </a:r>
            <a:r>
              <a:rPr lang="en-US" sz="2000" dirty="0" err="1" smtClean="0">
                <a:latin typeface="Garamond" panose="02020404030301010803" pitchFamily="18" charset="0"/>
              </a:rPr>
              <a:t>Göttertranks</a:t>
            </a:r>
            <a:r>
              <a:rPr lang="en-US" sz="2000" dirty="0" smtClean="0">
                <a:latin typeface="Garamond" panose="02020404030301010803" pitchFamily="18" charset="0"/>
              </a:rPr>
              <a:t>. 1859.</a:t>
            </a:r>
          </a:p>
          <a:p>
            <a:r>
              <a:rPr lang="en-US" sz="2000" dirty="0" err="1" smtClean="0">
                <a:latin typeface="Garamond" panose="02020404030301010803" pitchFamily="18" charset="0"/>
              </a:rPr>
              <a:t>Ad.Kuhn</a:t>
            </a:r>
            <a:r>
              <a:rPr lang="en-US" sz="2000" dirty="0" smtClean="0">
                <a:latin typeface="Garamond" panose="02020404030301010803" pitchFamily="18" charset="0"/>
              </a:rPr>
              <a:t>. </a:t>
            </a:r>
            <a:r>
              <a:rPr lang="en-US" sz="2000" dirty="0" err="1" smtClean="0">
                <a:latin typeface="Garamond" panose="02020404030301010803" pitchFamily="18" charset="0"/>
              </a:rPr>
              <a:t>Sagen</a:t>
            </a:r>
            <a:r>
              <a:rPr lang="en-US" sz="2000" dirty="0" smtClean="0">
                <a:latin typeface="Garamond" panose="02020404030301010803" pitchFamily="18" charset="0"/>
              </a:rPr>
              <a:t>, </a:t>
            </a:r>
            <a:r>
              <a:rPr lang="en-US" sz="2000" dirty="0" err="1" smtClean="0">
                <a:latin typeface="Garamond" panose="02020404030301010803" pitchFamily="18" charset="0"/>
              </a:rPr>
              <a:t>Gebräuche</a:t>
            </a:r>
            <a:r>
              <a:rPr lang="en-US" sz="2000" dirty="0" smtClean="0">
                <a:latin typeface="Garamond" panose="02020404030301010803" pitchFamily="18" charset="0"/>
              </a:rPr>
              <a:t> und </a:t>
            </a:r>
            <a:r>
              <a:rPr lang="en-US" sz="2000" dirty="0" err="1" smtClean="0">
                <a:latin typeface="Garamond" panose="02020404030301010803" pitchFamily="18" charset="0"/>
              </a:rPr>
              <a:t>Märchen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aus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Westfalen</a:t>
            </a:r>
            <a:r>
              <a:rPr lang="en-US" sz="2000" dirty="0" smtClean="0">
                <a:latin typeface="Garamond" panose="02020404030301010803" pitchFamily="18" charset="0"/>
              </a:rPr>
              <a:t> und </a:t>
            </a:r>
            <a:r>
              <a:rPr lang="en-US" sz="2000" dirty="0" err="1" smtClean="0">
                <a:latin typeface="Garamond" panose="02020404030301010803" pitchFamily="18" charset="0"/>
              </a:rPr>
              <a:t>einigen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andern</a:t>
            </a:r>
            <a:r>
              <a:rPr lang="en-US" sz="2000" dirty="0" smtClean="0">
                <a:latin typeface="Garamond" panose="02020404030301010803" pitchFamily="18" charset="0"/>
              </a:rPr>
              <a:t>, </a:t>
            </a:r>
            <a:r>
              <a:rPr lang="en-US" sz="2000" dirty="0" err="1" smtClean="0">
                <a:latin typeface="Garamond" panose="02020404030301010803" pitchFamily="18" charset="0"/>
              </a:rPr>
              <a:t>besonders</a:t>
            </a:r>
            <a:r>
              <a:rPr lang="en-US" sz="2000" dirty="0" smtClean="0">
                <a:latin typeface="Garamond" panose="02020404030301010803" pitchFamily="18" charset="0"/>
              </a:rPr>
              <a:t> den </a:t>
            </a:r>
            <a:r>
              <a:rPr lang="en-US" sz="2000" dirty="0" err="1" smtClean="0">
                <a:latin typeface="Garamond" panose="02020404030301010803" pitchFamily="18" charset="0"/>
              </a:rPr>
              <a:t>angrenzenden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Gegenden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Norddeutschlands</a:t>
            </a:r>
            <a:r>
              <a:rPr lang="en-US" sz="2000" dirty="0" smtClean="0">
                <a:latin typeface="Garamond" panose="02020404030301010803" pitchFamily="18" charset="0"/>
              </a:rPr>
              <a:t> 1-2. Leipzig: </a:t>
            </a:r>
            <a:r>
              <a:rPr lang="en-US" sz="2000" dirty="0" err="1" smtClean="0">
                <a:latin typeface="Garamond" panose="02020404030301010803" pitchFamily="18" charset="0"/>
              </a:rPr>
              <a:t>Brockhaus</a:t>
            </a:r>
            <a:r>
              <a:rPr lang="en-US" sz="2000" dirty="0" smtClean="0">
                <a:latin typeface="Garamond" panose="02020404030301010803" pitchFamily="18" charset="0"/>
              </a:rPr>
              <a:t>, 1859.</a:t>
            </a:r>
          </a:p>
          <a:p>
            <a:r>
              <a:rPr lang="en-US" sz="2000" dirty="0" smtClean="0">
                <a:latin typeface="Garamond" panose="02020404030301010803" pitchFamily="18" charset="0"/>
              </a:rPr>
              <a:t>Chr. Lassen. </a:t>
            </a:r>
            <a:r>
              <a:rPr lang="en-US" sz="2000" dirty="0" err="1" smtClean="0">
                <a:latin typeface="Garamond" panose="02020404030301010803" pitchFamily="18" charset="0"/>
              </a:rPr>
              <a:t>Indische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Alterthumskunde</a:t>
            </a:r>
            <a:r>
              <a:rPr lang="en-US" sz="2000" dirty="0" smtClean="0">
                <a:latin typeface="Garamond" panose="02020404030301010803" pitchFamily="18" charset="0"/>
              </a:rPr>
              <a:t>. Bonn. 1847.</a:t>
            </a:r>
          </a:p>
          <a:p>
            <a:r>
              <a:rPr lang="en-US" sz="2000" dirty="0" err="1" smtClean="0">
                <a:latin typeface="Garamond" panose="02020404030301010803" pitchFamily="18" charset="0"/>
              </a:rPr>
              <a:t>Th.Lauth</a:t>
            </a:r>
            <a:r>
              <a:rPr lang="en-US" sz="2000" dirty="0" smtClean="0">
                <a:latin typeface="Garamond" panose="02020404030301010803" pitchFamily="18" charset="0"/>
              </a:rPr>
              <a:t>. Histoire de </a:t>
            </a:r>
            <a:r>
              <a:rPr lang="en-US" sz="2000" dirty="0" err="1" smtClean="0">
                <a:latin typeface="Garamond" panose="02020404030301010803" pitchFamily="18" charset="0"/>
              </a:rPr>
              <a:t>l'anatomie</a:t>
            </a:r>
            <a:r>
              <a:rPr lang="en-US" sz="2000" dirty="0" smtClean="0">
                <a:latin typeface="Garamond" panose="02020404030301010803" pitchFamily="18" charset="0"/>
              </a:rPr>
              <a:t>. Strasbourg.1815.</a:t>
            </a:r>
          </a:p>
          <a:p>
            <a:r>
              <a:rPr lang="en-US" sz="2000" dirty="0" err="1" smtClean="0">
                <a:latin typeface="Garamond" panose="02020404030301010803" pitchFamily="18" charset="0"/>
              </a:rPr>
              <a:t>Gothofredi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Guillelmi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Leibnitii</a:t>
            </a:r>
            <a:r>
              <a:rPr lang="en-US" sz="2000" dirty="0" smtClean="0">
                <a:latin typeface="Garamond" panose="02020404030301010803" pitchFamily="18" charset="0"/>
              </a:rPr>
              <a:t> ... opera </a:t>
            </a:r>
            <a:r>
              <a:rPr lang="en-US" sz="2000" dirty="0" err="1" smtClean="0">
                <a:latin typeface="Garamond" panose="02020404030301010803" pitchFamily="18" charset="0"/>
              </a:rPr>
              <a:t>omnia</a:t>
            </a:r>
            <a:r>
              <a:rPr lang="en-US" sz="2000" dirty="0" smtClean="0">
                <a:latin typeface="Garamond" panose="02020404030301010803" pitchFamily="18" charset="0"/>
              </a:rPr>
              <a:t>. 6 v. </a:t>
            </a:r>
            <a:r>
              <a:rPr lang="en-US" sz="2000" dirty="0" err="1" smtClean="0">
                <a:latin typeface="Garamond" panose="02020404030301010803" pitchFamily="18" charset="0"/>
              </a:rPr>
              <a:t>Genevae</a:t>
            </a:r>
            <a:r>
              <a:rPr lang="en-US" sz="2000" dirty="0" smtClean="0">
                <a:latin typeface="Garamond" panose="02020404030301010803" pitchFamily="18" charset="0"/>
              </a:rPr>
              <a:t>. 1768.</a:t>
            </a:r>
            <a:endParaRPr lang="en-US" sz="20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4603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351" y="135924"/>
            <a:ext cx="1161535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Garamond" panose="02020404030301010803" pitchFamily="18" charset="0"/>
              </a:rPr>
              <a:t>J.-A. </a:t>
            </a:r>
            <a:r>
              <a:rPr lang="en-US" dirty="0" err="1" smtClean="0">
                <a:latin typeface="Garamond" panose="02020404030301010803" pitchFamily="18" charset="0"/>
              </a:rPr>
              <a:t>Letronne</a:t>
            </a:r>
            <a:r>
              <a:rPr lang="en-US" dirty="0" smtClean="0">
                <a:latin typeface="Garamond" panose="02020404030301010803" pitchFamily="18" charset="0"/>
              </a:rPr>
              <a:t>. </a:t>
            </a:r>
            <a:r>
              <a:rPr lang="en-US" dirty="0" err="1" smtClean="0">
                <a:latin typeface="Garamond" panose="02020404030301010803" pitchFamily="18" charset="0"/>
              </a:rPr>
              <a:t>Recherches</a:t>
            </a:r>
            <a:r>
              <a:rPr lang="en-US" dirty="0" smtClean="0">
                <a:latin typeface="Garamond" panose="02020404030301010803" pitchFamily="18" charset="0"/>
              </a:rPr>
              <a:t> pour </a:t>
            </a:r>
            <a:r>
              <a:rPr lang="en-US" dirty="0" err="1" smtClean="0">
                <a:latin typeface="Garamond" panose="02020404030301010803" pitchFamily="18" charset="0"/>
              </a:rPr>
              <a:t>servir</a:t>
            </a:r>
            <a:r>
              <a:rPr lang="en-US" dirty="0" smtClean="0">
                <a:latin typeface="Garamond" panose="02020404030301010803" pitchFamily="18" charset="0"/>
              </a:rPr>
              <a:t> à </a:t>
            </a:r>
            <a:r>
              <a:rPr lang="en-US" dirty="0" err="1" smtClean="0">
                <a:latin typeface="Garamond" panose="02020404030301010803" pitchFamily="18" charset="0"/>
              </a:rPr>
              <a:t>l’histoire</a:t>
            </a:r>
            <a:r>
              <a:rPr lang="en-US" dirty="0" smtClean="0">
                <a:latin typeface="Garamond" panose="02020404030301010803" pitchFamily="18" charset="0"/>
              </a:rPr>
              <a:t> de </a:t>
            </a:r>
            <a:r>
              <a:rPr lang="en-US" dirty="0" err="1" smtClean="0">
                <a:latin typeface="Garamond" panose="02020404030301010803" pitchFamily="18" charset="0"/>
              </a:rPr>
              <a:t>l’Egypte</a:t>
            </a:r>
            <a:r>
              <a:rPr lang="en-US" dirty="0" smtClean="0">
                <a:latin typeface="Garamond" panose="02020404030301010803" pitchFamily="18" charset="0"/>
              </a:rPr>
              <a:t> pendant la domination des </a:t>
            </a:r>
            <a:r>
              <a:rPr lang="en-US" dirty="0" err="1" smtClean="0">
                <a:latin typeface="Garamond" panose="02020404030301010803" pitchFamily="18" charset="0"/>
              </a:rPr>
              <a:t>Grecs</a:t>
            </a:r>
            <a:r>
              <a:rPr lang="en-US" dirty="0" smtClean="0">
                <a:latin typeface="Garamond" panose="02020404030301010803" pitchFamily="18" charset="0"/>
              </a:rPr>
              <a:t> et Romains. Paris. 1823.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J.-A. </a:t>
            </a:r>
            <a:r>
              <a:rPr lang="en-US" dirty="0" err="1" smtClean="0">
                <a:latin typeface="Garamond" panose="02020404030301010803" pitchFamily="18" charset="0"/>
              </a:rPr>
              <a:t>Letronne</a:t>
            </a:r>
            <a:r>
              <a:rPr lang="en-US" dirty="0" smtClean="0">
                <a:latin typeface="Garamond" panose="02020404030301010803" pitchFamily="18" charset="0"/>
              </a:rPr>
              <a:t>. Observations Critiques Et </a:t>
            </a:r>
            <a:r>
              <a:rPr lang="en-US" dirty="0" err="1" smtClean="0">
                <a:latin typeface="Garamond" panose="02020404030301010803" pitchFamily="18" charset="0"/>
              </a:rPr>
              <a:t>Archeologiques</a:t>
            </a:r>
            <a:r>
              <a:rPr lang="en-US" dirty="0" smtClean="0">
                <a:latin typeface="Garamond" panose="02020404030301010803" pitchFamily="18" charset="0"/>
              </a:rPr>
              <a:t> Sur </a:t>
            </a:r>
            <a:r>
              <a:rPr lang="en-US" dirty="0" err="1" smtClean="0">
                <a:latin typeface="Garamond" panose="02020404030301010803" pitchFamily="18" charset="0"/>
              </a:rPr>
              <a:t>L'Objet</a:t>
            </a:r>
            <a:r>
              <a:rPr lang="en-US" dirty="0" smtClean="0">
                <a:latin typeface="Garamond" panose="02020404030301010803" pitchFamily="18" charset="0"/>
              </a:rPr>
              <a:t> Des Representations </a:t>
            </a:r>
            <a:r>
              <a:rPr lang="en-US" dirty="0" err="1" smtClean="0">
                <a:latin typeface="Garamond" panose="02020404030301010803" pitchFamily="18" charset="0"/>
              </a:rPr>
              <a:t>Zodiacales</a:t>
            </a:r>
            <a:r>
              <a:rPr lang="en-US" dirty="0" smtClean="0">
                <a:latin typeface="Garamond" panose="02020404030301010803" pitchFamily="18" charset="0"/>
              </a:rPr>
              <a:t> Qui Nous </a:t>
            </a:r>
            <a:r>
              <a:rPr lang="en-US" dirty="0" err="1" smtClean="0">
                <a:latin typeface="Garamond" panose="02020404030301010803" pitchFamily="18" charset="0"/>
              </a:rPr>
              <a:t>Restent</a:t>
            </a:r>
            <a:r>
              <a:rPr lang="en-US" dirty="0" smtClean="0">
                <a:latin typeface="Garamond" panose="02020404030301010803" pitchFamily="18" charset="0"/>
              </a:rPr>
              <a:t> De </a:t>
            </a:r>
            <a:r>
              <a:rPr lang="en-US" dirty="0" err="1" smtClean="0">
                <a:latin typeface="Garamond" panose="02020404030301010803" pitchFamily="18" charset="0"/>
              </a:rPr>
              <a:t>L'Antiquite</a:t>
            </a:r>
            <a:r>
              <a:rPr lang="en-US" dirty="0" smtClean="0">
                <a:latin typeface="Garamond" panose="02020404030301010803" pitchFamily="18" charset="0"/>
              </a:rPr>
              <a:t>. Paris. 1824.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J.-A. </a:t>
            </a:r>
            <a:r>
              <a:rPr lang="en-US" dirty="0" err="1" smtClean="0">
                <a:latin typeface="Garamond" panose="02020404030301010803" pitchFamily="18" charset="0"/>
              </a:rPr>
              <a:t>Letronne</a:t>
            </a:r>
            <a:r>
              <a:rPr lang="en-US" dirty="0" smtClean="0">
                <a:latin typeface="Garamond" panose="02020404030301010803" pitchFamily="18" charset="0"/>
              </a:rPr>
              <a:t>. Sur les </a:t>
            </a:r>
            <a:r>
              <a:rPr lang="en-US" dirty="0" err="1" smtClean="0">
                <a:latin typeface="Garamond" panose="02020404030301010803" pitchFamily="18" charset="0"/>
              </a:rPr>
              <a:t>écrits</a:t>
            </a:r>
            <a:r>
              <a:rPr lang="en-US" dirty="0" smtClean="0">
                <a:latin typeface="Garamond" panose="02020404030301010803" pitchFamily="18" charset="0"/>
              </a:rPr>
              <a:t> et les </a:t>
            </a:r>
            <a:r>
              <a:rPr lang="en-US" dirty="0" err="1" smtClean="0">
                <a:latin typeface="Garamond" panose="02020404030301010803" pitchFamily="18" charset="0"/>
              </a:rPr>
              <a:t>travaux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d'Eudoxe</a:t>
            </a:r>
            <a:r>
              <a:rPr lang="en-US" dirty="0" smtClean="0">
                <a:latin typeface="Garamond" panose="02020404030301010803" pitchFamily="18" charset="0"/>
              </a:rPr>
              <a:t> de </a:t>
            </a:r>
            <a:r>
              <a:rPr lang="en-US" dirty="0" err="1" smtClean="0">
                <a:latin typeface="Garamond" panose="02020404030301010803" pitchFamily="18" charset="0"/>
              </a:rPr>
              <a:t>Cnide</a:t>
            </a:r>
            <a:r>
              <a:rPr lang="en-US" dirty="0" smtClean="0">
                <a:latin typeface="Garamond" panose="02020404030301010803" pitchFamily="18" charset="0"/>
              </a:rPr>
              <a:t> // Mélanges </a:t>
            </a:r>
            <a:r>
              <a:rPr lang="en-US" dirty="0" err="1" smtClean="0">
                <a:latin typeface="Garamond" panose="02020404030301010803" pitchFamily="18" charset="0"/>
              </a:rPr>
              <a:t>d'érudition</a:t>
            </a:r>
            <a:r>
              <a:rPr lang="en-US" dirty="0" smtClean="0">
                <a:latin typeface="Garamond" panose="02020404030301010803" pitchFamily="18" charset="0"/>
              </a:rPr>
              <a:t> et de critique </a:t>
            </a:r>
            <a:r>
              <a:rPr lang="en-US" dirty="0" err="1" smtClean="0">
                <a:latin typeface="Garamond" panose="02020404030301010803" pitchFamily="18" charset="0"/>
              </a:rPr>
              <a:t>historique</a:t>
            </a:r>
            <a:r>
              <a:rPr lang="en-US" dirty="0" smtClean="0">
                <a:latin typeface="Garamond" panose="02020404030301010803" pitchFamily="18" charset="0"/>
              </a:rPr>
              <a:t>. Paris. 1850 (2-ed. 1860).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G.C. Lewis. An history survey of the astronomy of the ancients. London.1862.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G.C. Lewis. Aristotle. 1864.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K. R. </a:t>
            </a:r>
            <a:r>
              <a:rPr lang="en-US" dirty="0" err="1" smtClean="0">
                <a:latin typeface="Garamond" panose="02020404030301010803" pitchFamily="18" charset="0"/>
              </a:rPr>
              <a:t>Lepsius</a:t>
            </a:r>
            <a:r>
              <a:rPr lang="en-US" dirty="0" smtClean="0">
                <a:latin typeface="Garamond" panose="02020404030301010803" pitchFamily="18" charset="0"/>
              </a:rPr>
              <a:t>. </a:t>
            </a:r>
            <a:r>
              <a:rPr lang="en-US" dirty="0" err="1" smtClean="0">
                <a:latin typeface="Garamond" panose="02020404030301010803" pitchFamily="18" charset="0"/>
              </a:rPr>
              <a:t>Cronologie</a:t>
            </a:r>
            <a:r>
              <a:rPr lang="en-US" dirty="0" smtClean="0">
                <a:latin typeface="Garamond" panose="02020404030301010803" pitchFamily="18" charset="0"/>
              </a:rPr>
              <a:t> die </a:t>
            </a:r>
            <a:r>
              <a:rPr lang="en-US" dirty="0" err="1" smtClean="0">
                <a:latin typeface="Garamond" panose="02020404030301010803" pitchFamily="18" charset="0"/>
              </a:rPr>
              <a:t>Aegyptes</a:t>
            </a:r>
            <a:r>
              <a:rPr lang="en-US" dirty="0" smtClean="0">
                <a:latin typeface="Garamond" panose="02020404030301010803" pitchFamily="18" charset="0"/>
              </a:rPr>
              <a:t> (</a:t>
            </a:r>
            <a:r>
              <a:rPr lang="en-US" dirty="0" err="1" smtClean="0">
                <a:latin typeface="Garamond" panose="02020404030301010803" pitchFamily="18" charset="0"/>
              </a:rPr>
              <a:t>Denkmäler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Aus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Aegypten</a:t>
            </a:r>
            <a:r>
              <a:rPr lang="en-US" dirty="0" smtClean="0">
                <a:latin typeface="Garamond" panose="02020404030301010803" pitchFamily="18" charset="0"/>
              </a:rPr>
              <a:t> Und </a:t>
            </a:r>
            <a:r>
              <a:rPr lang="en-US" dirty="0" err="1" smtClean="0">
                <a:latin typeface="Garamond" panose="02020404030301010803" pitchFamily="18" charset="0"/>
              </a:rPr>
              <a:t>Aethiopien</a:t>
            </a:r>
            <a:r>
              <a:rPr lang="en-US" dirty="0" smtClean="0">
                <a:latin typeface="Garamond" panose="02020404030301010803" pitchFamily="18" charset="0"/>
              </a:rPr>
              <a:t>). 1849-1859.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G. </a:t>
            </a:r>
            <a:r>
              <a:rPr lang="en-US" dirty="0" err="1" smtClean="0">
                <a:latin typeface="Garamond" panose="02020404030301010803" pitchFamily="18" charset="0"/>
              </a:rPr>
              <a:t>Libri</a:t>
            </a:r>
            <a:r>
              <a:rPr lang="en-US" dirty="0" smtClean="0">
                <a:latin typeface="Garamond" panose="02020404030301010803" pitchFamily="18" charset="0"/>
              </a:rPr>
              <a:t>. Histoire des sciences </a:t>
            </a:r>
            <a:r>
              <a:rPr lang="en-US" dirty="0" err="1" smtClean="0">
                <a:latin typeface="Garamond" panose="02020404030301010803" pitchFamily="18" charset="0"/>
              </a:rPr>
              <a:t>mathématiques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en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Italie</a:t>
            </a:r>
            <a:r>
              <a:rPr lang="en-US" dirty="0" smtClean="0">
                <a:latin typeface="Garamond" panose="02020404030301010803" pitchFamily="18" charset="0"/>
              </a:rPr>
              <a:t>.  1838-1841.</a:t>
            </a:r>
          </a:p>
          <a:p>
            <a:r>
              <a:rPr lang="en-US" dirty="0" err="1" smtClean="0">
                <a:latin typeface="Garamond" panose="02020404030301010803" pitchFamily="18" charset="0"/>
              </a:rPr>
              <a:t>Lipsius</a:t>
            </a:r>
            <a:r>
              <a:rPr lang="en-US" dirty="0" smtClean="0">
                <a:latin typeface="Garamond" panose="02020404030301010803" pitchFamily="18" charset="0"/>
              </a:rPr>
              <a:t>. </a:t>
            </a:r>
            <a:r>
              <a:rPr lang="en-US" dirty="0" err="1" smtClean="0">
                <a:latin typeface="Garamond" panose="02020404030301010803" pitchFamily="18" charset="0"/>
              </a:rPr>
              <a:t>Urkundenbuch</a:t>
            </a:r>
            <a:r>
              <a:rPr lang="en-US" dirty="0" smtClean="0">
                <a:latin typeface="Garamond" panose="02020404030301010803" pitchFamily="18" charset="0"/>
              </a:rPr>
              <a:t> (?).</a:t>
            </a:r>
          </a:p>
          <a:p>
            <a:r>
              <a:rPr lang="en-US" dirty="0" err="1" smtClean="0">
                <a:latin typeface="Garamond" panose="02020404030301010803" pitchFamily="18" charset="0"/>
              </a:rPr>
              <a:t>Lichtenstedt</a:t>
            </a:r>
            <a:r>
              <a:rPr lang="en-US" dirty="0" smtClean="0">
                <a:latin typeface="Garamond" panose="02020404030301010803" pitchFamily="18" charset="0"/>
              </a:rPr>
              <a:t>. Erasistratus // </a:t>
            </a:r>
            <a:r>
              <a:rPr lang="en-US" dirty="0" err="1" smtClean="0">
                <a:latin typeface="Garamond" panose="02020404030301010803" pitchFamily="18" charset="0"/>
              </a:rPr>
              <a:t>Litterarische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Annalen</a:t>
            </a:r>
            <a:r>
              <a:rPr lang="en-US" dirty="0" smtClean="0">
                <a:latin typeface="Garamond" panose="02020404030301010803" pitchFamily="18" charset="0"/>
              </a:rPr>
              <a:t> der </a:t>
            </a:r>
            <a:r>
              <a:rPr lang="en-US" dirty="0" err="1" smtClean="0">
                <a:latin typeface="Garamond" panose="02020404030301010803" pitchFamily="18" charset="0"/>
              </a:rPr>
              <a:t>gesammten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Heilkunde</a:t>
            </a:r>
            <a:r>
              <a:rPr lang="en-US" dirty="0" smtClean="0">
                <a:latin typeface="Garamond" panose="02020404030301010803" pitchFamily="18" charset="0"/>
              </a:rPr>
              <a:t> / in </a:t>
            </a:r>
            <a:r>
              <a:rPr lang="en-US" dirty="0" err="1" smtClean="0">
                <a:latin typeface="Garamond" panose="02020404030301010803" pitchFamily="18" charset="0"/>
              </a:rPr>
              <a:t>Verbindung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mit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mehreren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Gelehrten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herausgegeben</a:t>
            </a:r>
            <a:r>
              <a:rPr lang="en-US" dirty="0" smtClean="0">
                <a:latin typeface="Garamond" panose="02020404030301010803" pitchFamily="18" charset="0"/>
              </a:rPr>
              <a:t> von Justus Friedrich Carl Hecker. XVII.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É, M. P. </a:t>
            </a:r>
            <a:r>
              <a:rPr lang="en-US" dirty="0" err="1" smtClean="0">
                <a:latin typeface="Garamond" panose="02020404030301010803" pitchFamily="18" charset="0"/>
              </a:rPr>
              <a:t>Littré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ru-RU" dirty="0" smtClean="0">
                <a:latin typeface="Garamond" panose="02020404030301010803" pitchFamily="18" charset="0"/>
              </a:rPr>
              <a:t>о Плинии.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J.-A.-M. de M, de </a:t>
            </a:r>
            <a:r>
              <a:rPr lang="en-US" dirty="0" err="1" smtClean="0">
                <a:latin typeface="Garamond" panose="02020404030301010803" pitchFamily="18" charset="0"/>
              </a:rPr>
              <a:t>Mailla</a:t>
            </a:r>
            <a:r>
              <a:rPr lang="en-US" dirty="0" smtClean="0">
                <a:latin typeface="Garamond" panose="02020404030301010803" pitchFamily="18" charset="0"/>
              </a:rPr>
              <a:t>. Histoire </a:t>
            </a:r>
            <a:r>
              <a:rPr lang="en-US" dirty="0" err="1" smtClean="0">
                <a:latin typeface="Garamond" panose="02020404030301010803" pitchFamily="18" charset="0"/>
              </a:rPr>
              <a:t>générale</a:t>
            </a:r>
            <a:r>
              <a:rPr lang="en-US" dirty="0" smtClean="0">
                <a:latin typeface="Garamond" panose="02020404030301010803" pitchFamily="18" charset="0"/>
              </a:rPr>
              <a:t> de la Chine. 13 vol. Paris. 1777-1785.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K. Fr. H. Marx. Die </a:t>
            </a:r>
            <a:r>
              <a:rPr lang="en-US" dirty="0" err="1" smtClean="0">
                <a:latin typeface="Garamond" panose="02020404030301010803" pitchFamily="18" charset="0"/>
              </a:rPr>
              <a:t>Karikatur</a:t>
            </a:r>
            <a:r>
              <a:rPr lang="en-US" dirty="0" smtClean="0">
                <a:latin typeface="Garamond" panose="02020404030301010803" pitchFamily="18" charset="0"/>
              </a:rPr>
              <a:t> und Satire in der </a:t>
            </a:r>
            <a:r>
              <a:rPr lang="en-US" dirty="0" err="1" smtClean="0">
                <a:latin typeface="Garamond" panose="02020404030301010803" pitchFamily="18" charset="0"/>
              </a:rPr>
              <a:t>Medizin</a:t>
            </a:r>
            <a:r>
              <a:rPr lang="en-US" dirty="0" smtClean="0">
                <a:latin typeface="Garamond" panose="02020404030301010803" pitchFamily="18" charset="0"/>
              </a:rPr>
              <a:t>. Leipzig. 1838.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M. Matter. </a:t>
            </a:r>
            <a:r>
              <a:rPr lang="en-US" dirty="0" err="1" smtClean="0">
                <a:latin typeface="Garamond" panose="02020404030301010803" pitchFamily="18" charset="0"/>
              </a:rPr>
              <a:t>Une</a:t>
            </a:r>
            <a:r>
              <a:rPr lang="en-US" dirty="0" smtClean="0">
                <a:latin typeface="Garamond" panose="02020404030301010803" pitchFamily="18" charset="0"/>
              </a:rPr>
              <a:t> histoire de </a:t>
            </a:r>
            <a:r>
              <a:rPr lang="en-US" dirty="0" err="1" smtClean="0">
                <a:latin typeface="Garamond" panose="02020404030301010803" pitchFamily="18" charset="0"/>
              </a:rPr>
              <a:t>l'école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d'Alexandrie</a:t>
            </a:r>
            <a:r>
              <a:rPr lang="en-US" dirty="0" smtClean="0">
                <a:latin typeface="Garamond" panose="02020404030301010803" pitchFamily="18" charset="0"/>
              </a:rPr>
              <a:t>. Paris. (2 ed. 1840).</a:t>
            </a:r>
          </a:p>
          <a:p>
            <a:r>
              <a:rPr lang="en-US" dirty="0" err="1" smtClean="0">
                <a:latin typeface="Garamond" panose="02020404030301010803" pitchFamily="18" charset="0"/>
              </a:rPr>
              <a:t>Alfr</a:t>
            </a:r>
            <a:r>
              <a:rPr lang="en-US" dirty="0" smtClean="0">
                <a:latin typeface="Garamond" panose="02020404030301010803" pitchFamily="18" charset="0"/>
              </a:rPr>
              <a:t>. Maury. </a:t>
            </a:r>
            <a:r>
              <a:rPr lang="en-US" dirty="0" err="1" smtClean="0">
                <a:latin typeface="Garamond" panose="02020404030301010803" pitchFamily="18" charset="0"/>
              </a:rPr>
              <a:t>Ciffres</a:t>
            </a:r>
            <a:r>
              <a:rPr lang="en-US" dirty="0" smtClean="0">
                <a:latin typeface="Garamond" panose="02020404030301010803" pitchFamily="18" charset="0"/>
              </a:rPr>
              <a:t> // </a:t>
            </a:r>
            <a:r>
              <a:rPr lang="en-US" dirty="0" err="1" smtClean="0">
                <a:latin typeface="Garamond" panose="02020404030301010803" pitchFamily="18" charset="0"/>
              </a:rPr>
              <a:t>l'Encyclopédie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moderne</a:t>
            </a:r>
            <a:r>
              <a:rPr lang="en-US" dirty="0" smtClean="0">
                <a:latin typeface="Garamond" panose="02020404030301010803" pitchFamily="18" charset="0"/>
              </a:rPr>
              <a:t> (1846-1851).</a:t>
            </a:r>
          </a:p>
          <a:p>
            <a:r>
              <a:rPr lang="en-US" dirty="0" err="1" smtClean="0">
                <a:latin typeface="Garamond" panose="02020404030301010803" pitchFamily="18" charset="0"/>
              </a:rPr>
              <a:t>Alfr</a:t>
            </a:r>
            <a:r>
              <a:rPr lang="en-US" dirty="0" smtClean="0">
                <a:latin typeface="Garamond" panose="02020404030301010803" pitchFamily="18" charset="0"/>
              </a:rPr>
              <a:t>. Maury. Histoire des religious de la </a:t>
            </a:r>
            <a:r>
              <a:rPr lang="en-US" dirty="0" err="1" smtClean="0">
                <a:latin typeface="Garamond" panose="02020404030301010803" pitchFamily="18" charset="0"/>
              </a:rPr>
              <a:t>Grèce</a:t>
            </a:r>
            <a:r>
              <a:rPr lang="en-US" dirty="0" smtClean="0">
                <a:latin typeface="Garamond" panose="02020404030301010803" pitchFamily="18" charset="0"/>
              </a:rPr>
              <a:t> antique. T. 3. Paris. 1859.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E.H.F. Meyer. Geschichte der </a:t>
            </a:r>
            <a:r>
              <a:rPr lang="en-US" dirty="0" err="1" smtClean="0">
                <a:latin typeface="Garamond" panose="02020404030301010803" pitchFamily="18" charset="0"/>
              </a:rPr>
              <a:t>Botanik</a:t>
            </a:r>
            <a:r>
              <a:rPr lang="en-US" dirty="0" smtClean="0">
                <a:latin typeface="Garamond" panose="02020404030301010803" pitchFamily="18" charset="0"/>
              </a:rPr>
              <a:t>. </a:t>
            </a:r>
            <a:r>
              <a:rPr lang="en-US" dirty="0" err="1" smtClean="0">
                <a:latin typeface="Garamond" panose="02020404030301010803" pitchFamily="18" charset="0"/>
              </a:rPr>
              <a:t>Königsberg</a:t>
            </a:r>
            <a:r>
              <a:rPr lang="en-US" dirty="0" smtClean="0">
                <a:latin typeface="Garamond" panose="02020404030301010803" pitchFamily="18" charset="0"/>
              </a:rPr>
              <a:t>. 1854.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E.H.F. Meyer. </a:t>
            </a:r>
            <a:r>
              <a:rPr lang="en-US" dirty="0" err="1" smtClean="0">
                <a:latin typeface="Garamond" panose="02020404030301010803" pitchFamily="18" charset="0"/>
              </a:rPr>
              <a:t>Botanische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Erläuterungen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zu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Strabons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Geographie</a:t>
            </a:r>
            <a:r>
              <a:rPr lang="en-US" dirty="0" smtClean="0">
                <a:latin typeface="Garamond" panose="02020404030301010803" pitchFamily="18" charset="0"/>
              </a:rPr>
              <a:t> und </a:t>
            </a:r>
            <a:r>
              <a:rPr lang="en-US" dirty="0" err="1" smtClean="0">
                <a:latin typeface="Garamond" panose="02020404030301010803" pitchFamily="18" charset="0"/>
              </a:rPr>
              <a:t>einem</a:t>
            </a:r>
            <a:r>
              <a:rPr lang="en-US" dirty="0" smtClean="0">
                <a:latin typeface="Garamond" panose="02020404030301010803" pitchFamily="18" charset="0"/>
              </a:rPr>
              <a:t> Fragment des </a:t>
            </a:r>
            <a:r>
              <a:rPr lang="en-US" dirty="0" err="1" smtClean="0">
                <a:latin typeface="Garamond" panose="02020404030301010803" pitchFamily="18" charset="0"/>
              </a:rPr>
              <a:t>Dikäarchos</a:t>
            </a:r>
            <a:r>
              <a:rPr lang="en-US" dirty="0" smtClean="0">
                <a:latin typeface="Garamond" panose="02020404030301010803" pitchFamily="18" charset="0"/>
              </a:rPr>
              <a:t>, </a:t>
            </a:r>
            <a:r>
              <a:rPr lang="en-US" dirty="0" err="1" smtClean="0">
                <a:latin typeface="Garamond" panose="02020404030301010803" pitchFamily="18" charset="0"/>
              </a:rPr>
              <a:t>ein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Versuch</a:t>
            </a:r>
            <a:r>
              <a:rPr lang="en-US" dirty="0" smtClean="0">
                <a:latin typeface="Garamond" panose="02020404030301010803" pitchFamily="18" charset="0"/>
              </a:rPr>
              <a:t>. </a:t>
            </a:r>
            <a:r>
              <a:rPr lang="en-US" dirty="0" err="1" smtClean="0">
                <a:latin typeface="Garamond" panose="02020404030301010803" pitchFamily="18" charset="0"/>
              </a:rPr>
              <a:t>Königsberg</a:t>
            </a:r>
            <a:r>
              <a:rPr lang="en-US" dirty="0" smtClean="0">
                <a:latin typeface="Garamond" panose="02020404030301010803" pitchFamily="18" charset="0"/>
              </a:rPr>
              <a:t>. 1852.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J.B. Meyer. Aristoteles </a:t>
            </a:r>
            <a:r>
              <a:rPr lang="en-US" dirty="0" err="1" smtClean="0">
                <a:latin typeface="Garamond" panose="02020404030301010803" pitchFamily="18" charset="0"/>
              </a:rPr>
              <a:t>Thierkunde</a:t>
            </a:r>
            <a:r>
              <a:rPr lang="en-US" dirty="0" smtClean="0">
                <a:latin typeface="Garamond" panose="02020404030301010803" pitchFamily="18" charset="0"/>
              </a:rPr>
              <a:t>. Berlin.1855.</a:t>
            </a:r>
            <a:endParaRPr lang="en-US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4845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925" y="111211"/>
            <a:ext cx="1193662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Garamond" panose="02020404030301010803" pitchFamily="18" charset="0"/>
              </a:rPr>
              <a:t>J.St</a:t>
            </a:r>
            <a:r>
              <a:rPr lang="en-US" dirty="0" smtClean="0">
                <a:latin typeface="Garamond" panose="02020404030301010803" pitchFamily="18" charset="0"/>
              </a:rPr>
              <a:t>. Mill. A System of Logic, Ratiocinative and Inductive. London. 1862.</a:t>
            </a:r>
          </a:p>
          <a:p>
            <a:r>
              <a:rPr lang="en-US" dirty="0" err="1" smtClean="0">
                <a:latin typeface="Garamond" panose="02020404030301010803" pitchFamily="18" charset="0"/>
              </a:rPr>
              <a:t>T.Mommsen</a:t>
            </a:r>
            <a:r>
              <a:rPr lang="en-US" dirty="0" smtClean="0">
                <a:latin typeface="Garamond" panose="02020404030301010803" pitchFamily="18" charset="0"/>
              </a:rPr>
              <a:t>. </a:t>
            </a:r>
            <a:r>
              <a:rPr lang="en-US" dirty="0" err="1" smtClean="0">
                <a:latin typeface="Garamond" panose="02020404030301010803" pitchFamily="18" charset="0"/>
              </a:rPr>
              <a:t>Römische</a:t>
            </a:r>
            <a:r>
              <a:rPr lang="en-US" dirty="0" smtClean="0">
                <a:latin typeface="Garamond" panose="02020404030301010803" pitchFamily="18" charset="0"/>
              </a:rPr>
              <a:t> Geschichte. Berlin.1857.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B. de </a:t>
            </a:r>
            <a:r>
              <a:rPr lang="en-US" dirty="0" err="1" smtClean="0">
                <a:latin typeface="Garamond" panose="02020404030301010803" pitchFamily="18" charset="0"/>
              </a:rPr>
              <a:t>Montfaucon</a:t>
            </a:r>
            <a:r>
              <a:rPr lang="en-US" dirty="0" smtClean="0">
                <a:latin typeface="Garamond" panose="02020404030301010803" pitchFamily="18" charset="0"/>
              </a:rPr>
              <a:t>. </a:t>
            </a:r>
            <a:r>
              <a:rPr lang="en-US" dirty="0" err="1" smtClean="0">
                <a:latin typeface="Garamond" panose="02020404030301010803" pitchFamily="18" charset="0"/>
              </a:rPr>
              <a:t>L'antiquité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expliquée</a:t>
            </a:r>
            <a:r>
              <a:rPr lang="en-US" dirty="0" smtClean="0">
                <a:latin typeface="Garamond" panose="02020404030301010803" pitchFamily="18" charset="0"/>
              </a:rPr>
              <a:t> et </a:t>
            </a:r>
            <a:r>
              <a:rPr lang="en-US" dirty="0" err="1" smtClean="0">
                <a:latin typeface="Garamond" panose="02020404030301010803" pitchFamily="18" charset="0"/>
              </a:rPr>
              <a:t>représentée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en</a:t>
            </a:r>
            <a:r>
              <a:rPr lang="en-US" dirty="0" smtClean="0">
                <a:latin typeface="Garamond" panose="02020404030301010803" pitchFamily="18" charset="0"/>
              </a:rPr>
              <a:t> figures, t. 1-5.Paris, 1719.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J.-E. </a:t>
            </a:r>
            <a:r>
              <a:rPr lang="en-US" dirty="0" err="1" smtClean="0">
                <a:latin typeface="Garamond" panose="02020404030301010803" pitchFamily="18" charset="0"/>
              </a:rPr>
              <a:t>Montucla</a:t>
            </a:r>
            <a:r>
              <a:rPr lang="en-US" dirty="0" smtClean="0">
                <a:latin typeface="Garamond" panose="02020404030301010803" pitchFamily="18" charset="0"/>
              </a:rPr>
              <a:t>. Histoire des </a:t>
            </a:r>
            <a:r>
              <a:rPr lang="en-US" dirty="0" err="1" smtClean="0">
                <a:latin typeface="Garamond" panose="02020404030301010803" pitchFamily="18" charset="0"/>
              </a:rPr>
              <a:t>Mathématiques</a:t>
            </a:r>
            <a:r>
              <a:rPr lang="en-US" dirty="0" smtClean="0">
                <a:latin typeface="Garamond" panose="02020404030301010803" pitchFamily="18" charset="0"/>
              </a:rPr>
              <a:t>. Paris. 1758.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J.-E. </a:t>
            </a:r>
            <a:r>
              <a:rPr lang="en-US" dirty="0" err="1" smtClean="0">
                <a:latin typeface="Garamond" panose="02020404030301010803" pitchFamily="18" charset="0"/>
              </a:rPr>
              <a:t>Montucla</a:t>
            </a:r>
            <a:r>
              <a:rPr lang="en-US" dirty="0" smtClean="0">
                <a:latin typeface="Garamond" panose="02020404030301010803" pitchFamily="18" charset="0"/>
              </a:rPr>
              <a:t>. Histoire des </a:t>
            </a:r>
            <a:r>
              <a:rPr lang="en-US" dirty="0" err="1" smtClean="0">
                <a:latin typeface="Garamond" panose="02020404030301010803" pitchFamily="18" charset="0"/>
              </a:rPr>
              <a:t>Recherches</a:t>
            </a:r>
            <a:r>
              <a:rPr lang="en-US" dirty="0" smtClean="0">
                <a:latin typeface="Garamond" panose="02020404030301010803" pitchFamily="18" charset="0"/>
              </a:rPr>
              <a:t> sur la </a:t>
            </a:r>
            <a:r>
              <a:rPr lang="en-US" dirty="0" err="1" smtClean="0">
                <a:latin typeface="Garamond" panose="02020404030301010803" pitchFamily="18" charset="0"/>
              </a:rPr>
              <a:t>Quadratur</a:t>
            </a:r>
            <a:r>
              <a:rPr lang="en-US" dirty="0" smtClean="0">
                <a:latin typeface="Garamond" panose="02020404030301010803" pitchFamily="18" charset="0"/>
              </a:rPr>
              <a:t> du </a:t>
            </a:r>
            <a:r>
              <a:rPr lang="en-US" dirty="0" err="1" smtClean="0">
                <a:latin typeface="Garamond" panose="02020404030301010803" pitchFamily="18" charset="0"/>
              </a:rPr>
              <a:t>Cercle</a:t>
            </a:r>
            <a:r>
              <a:rPr lang="en-US" dirty="0" smtClean="0">
                <a:latin typeface="Garamond" panose="02020404030301010803" pitchFamily="18" charset="0"/>
              </a:rPr>
              <a:t>. Paris.1754. 2-nd. ed. 1831.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F.M. Müller. Lectures on the science of language, London. 1861.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F.M. Müller. A History Of Ancient Sanskrit Literature. London. 1860.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A. </a:t>
            </a:r>
            <a:r>
              <a:rPr lang="en-US" dirty="0" err="1" smtClean="0">
                <a:latin typeface="Garamond" panose="02020404030301010803" pitchFamily="18" charset="0"/>
              </a:rPr>
              <a:t>Neander</a:t>
            </a:r>
            <a:r>
              <a:rPr lang="en-US" dirty="0" smtClean="0">
                <a:latin typeface="Garamond" panose="02020404030301010803" pitchFamily="18" charset="0"/>
              </a:rPr>
              <a:t>. </a:t>
            </a:r>
            <a:r>
              <a:rPr lang="en-US" dirty="0" err="1" smtClean="0">
                <a:latin typeface="Garamond" panose="02020404030301010803" pitchFamily="18" charset="0"/>
              </a:rPr>
              <a:t>Allgemeine</a:t>
            </a:r>
            <a:r>
              <a:rPr lang="en-US" dirty="0" smtClean="0">
                <a:latin typeface="Garamond" panose="02020404030301010803" pitchFamily="18" charset="0"/>
              </a:rPr>
              <a:t> Geschichte der </a:t>
            </a:r>
            <a:r>
              <a:rPr lang="en-US" dirty="0" err="1" smtClean="0">
                <a:latin typeface="Garamond" panose="02020404030301010803" pitchFamily="18" charset="0"/>
              </a:rPr>
              <a:t>christlichen</a:t>
            </a:r>
            <a:r>
              <a:rPr lang="en-US" dirty="0" smtClean="0">
                <a:latin typeface="Garamond" panose="02020404030301010803" pitchFamily="18" charset="0"/>
              </a:rPr>
              <a:t> Religion und </a:t>
            </a:r>
            <a:r>
              <a:rPr lang="en-US" dirty="0" err="1" smtClean="0">
                <a:latin typeface="Garamond" panose="02020404030301010803" pitchFamily="18" charset="0"/>
              </a:rPr>
              <a:t>Kirche</a:t>
            </a:r>
            <a:r>
              <a:rPr lang="en-US" dirty="0" smtClean="0">
                <a:latin typeface="Garamond" panose="02020404030301010803" pitchFamily="18" charset="0"/>
              </a:rPr>
              <a:t>. 1856.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G.H.F. </a:t>
            </a:r>
            <a:r>
              <a:rPr lang="en-US" dirty="0" err="1" smtClean="0">
                <a:latin typeface="Garamond" panose="02020404030301010803" pitchFamily="18" charset="0"/>
              </a:rPr>
              <a:t>Nesselmann</a:t>
            </a:r>
            <a:r>
              <a:rPr lang="en-US" dirty="0" smtClean="0">
                <a:latin typeface="Garamond" panose="02020404030301010803" pitchFamily="18" charset="0"/>
              </a:rPr>
              <a:t>. Die Algebra der </a:t>
            </a:r>
            <a:r>
              <a:rPr lang="en-US" dirty="0" err="1" smtClean="0">
                <a:latin typeface="Garamond" panose="02020404030301010803" pitchFamily="18" charset="0"/>
              </a:rPr>
              <a:t>Griechen</a:t>
            </a:r>
            <a:r>
              <a:rPr lang="en-US" dirty="0" smtClean="0">
                <a:latin typeface="Garamond" panose="02020404030301010803" pitchFamily="18" charset="0"/>
              </a:rPr>
              <a:t>. Berlin. 1842.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M. Nicolas. </a:t>
            </a:r>
            <a:r>
              <a:rPr lang="en-US" dirty="0" err="1" smtClean="0">
                <a:latin typeface="Garamond" panose="02020404030301010803" pitchFamily="18" charset="0"/>
              </a:rPr>
              <a:t>Essais</a:t>
            </a:r>
            <a:r>
              <a:rPr lang="en-US" dirty="0" smtClean="0">
                <a:latin typeface="Garamond" panose="02020404030301010803" pitchFamily="18" charset="0"/>
              </a:rPr>
              <a:t> de </a:t>
            </a:r>
            <a:r>
              <a:rPr lang="en-US" dirty="0" err="1" smtClean="0">
                <a:latin typeface="Garamond" panose="02020404030301010803" pitchFamily="18" charset="0"/>
              </a:rPr>
              <a:t>Philosophie</a:t>
            </a:r>
            <a:r>
              <a:rPr lang="en-US" dirty="0" smtClean="0">
                <a:latin typeface="Garamond" panose="02020404030301010803" pitchFamily="18" charset="0"/>
              </a:rPr>
              <a:t> Et </a:t>
            </a:r>
            <a:r>
              <a:rPr lang="en-US" dirty="0" err="1" smtClean="0">
                <a:latin typeface="Garamond" panose="02020404030301010803" pitchFamily="18" charset="0"/>
              </a:rPr>
              <a:t>d'Histoire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Religieuse</a:t>
            </a:r>
            <a:r>
              <a:rPr lang="en-US" dirty="0" smtClean="0">
                <a:latin typeface="Garamond" panose="02020404030301010803" pitchFamily="18" charset="0"/>
              </a:rPr>
              <a:t>. Paris. 1863.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S. </a:t>
            </a:r>
            <a:r>
              <a:rPr lang="en-US" dirty="0" err="1" smtClean="0">
                <a:latin typeface="Garamond" panose="02020404030301010803" pitchFamily="18" charset="0"/>
              </a:rPr>
              <a:t>Nilssen</a:t>
            </a:r>
            <a:r>
              <a:rPr lang="en-US" dirty="0" smtClean="0">
                <a:latin typeface="Garamond" panose="02020404030301010803" pitchFamily="18" charset="0"/>
              </a:rPr>
              <a:t>. Die </a:t>
            </a:r>
            <a:r>
              <a:rPr lang="en-US" dirty="0" err="1" smtClean="0">
                <a:latin typeface="Garamond" panose="02020404030301010803" pitchFamily="18" charset="0"/>
              </a:rPr>
              <a:t>Ureinwohner</a:t>
            </a:r>
            <a:r>
              <a:rPr lang="en-US" dirty="0" smtClean="0">
                <a:latin typeface="Garamond" panose="02020404030301010803" pitchFamily="18" charset="0"/>
              </a:rPr>
              <a:t> des </a:t>
            </a:r>
            <a:r>
              <a:rPr lang="en-US" dirty="0" err="1" smtClean="0">
                <a:latin typeface="Garamond" panose="02020404030301010803" pitchFamily="18" charset="0"/>
              </a:rPr>
              <a:t>skandinavischen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Nordens</a:t>
            </a:r>
            <a:r>
              <a:rPr lang="en-US" dirty="0" smtClean="0">
                <a:latin typeface="Garamond" panose="02020404030301010803" pitchFamily="18" charset="0"/>
              </a:rPr>
              <a:t>. 1863.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P.C. </a:t>
            </a:r>
            <a:r>
              <a:rPr lang="en-US" dirty="0" err="1" smtClean="0">
                <a:latin typeface="Garamond" panose="02020404030301010803" pitchFamily="18" charset="0"/>
              </a:rPr>
              <a:t>Pantl</a:t>
            </a:r>
            <a:r>
              <a:rPr lang="en-US" dirty="0" smtClean="0">
                <a:latin typeface="Garamond" panose="02020404030301010803" pitchFamily="18" charset="0"/>
              </a:rPr>
              <a:t>. Geschichte der </a:t>
            </a:r>
            <a:r>
              <a:rPr lang="en-US" dirty="0" err="1" smtClean="0">
                <a:latin typeface="Garamond" panose="02020404030301010803" pitchFamily="18" charset="0"/>
              </a:rPr>
              <a:t>Logik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im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Abendlande</a:t>
            </a:r>
            <a:r>
              <a:rPr lang="en-US" dirty="0" smtClean="0">
                <a:latin typeface="Garamond" panose="02020404030301010803" pitchFamily="18" charset="0"/>
              </a:rPr>
              <a:t>. Leipzig.1855.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G. </a:t>
            </a:r>
            <a:r>
              <a:rPr lang="en-US" dirty="0" err="1" smtClean="0">
                <a:latin typeface="Garamond" panose="02020404030301010803" pitchFamily="18" charset="0"/>
              </a:rPr>
              <a:t>Parthey</a:t>
            </a:r>
            <a:r>
              <a:rPr lang="en-US" dirty="0" smtClean="0">
                <a:latin typeface="Garamond" panose="02020404030301010803" pitchFamily="18" charset="0"/>
              </a:rPr>
              <a:t>. Das </a:t>
            </a:r>
            <a:r>
              <a:rPr lang="en-US" dirty="0" err="1" smtClean="0">
                <a:latin typeface="Garamond" panose="02020404030301010803" pitchFamily="18" charset="0"/>
              </a:rPr>
              <a:t>Alexandrinische</a:t>
            </a:r>
            <a:r>
              <a:rPr lang="en-US" dirty="0" smtClean="0">
                <a:latin typeface="Garamond" panose="02020404030301010803" pitchFamily="18" charset="0"/>
              </a:rPr>
              <a:t> Museum. Berlin. 1838.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G. </a:t>
            </a:r>
            <a:r>
              <a:rPr lang="en-US" dirty="0" err="1" smtClean="0">
                <a:latin typeface="Garamond" panose="02020404030301010803" pitchFamily="18" charset="0"/>
              </a:rPr>
              <a:t>Paucker</a:t>
            </a:r>
            <a:r>
              <a:rPr lang="en-US" dirty="0" smtClean="0">
                <a:latin typeface="Garamond" panose="02020404030301010803" pitchFamily="18" charset="0"/>
              </a:rPr>
              <a:t>. </a:t>
            </a:r>
            <a:r>
              <a:rPr lang="en-US" dirty="0" err="1" smtClean="0">
                <a:latin typeface="Garamond" panose="02020404030301010803" pitchFamily="18" charset="0"/>
              </a:rPr>
              <a:t>Geometrische</a:t>
            </a:r>
            <a:r>
              <a:rPr lang="en-US" dirty="0" smtClean="0">
                <a:latin typeface="Garamond" panose="02020404030301010803" pitchFamily="18" charset="0"/>
              </a:rPr>
              <a:t> Analysis </a:t>
            </a:r>
            <a:r>
              <a:rPr lang="en-US" dirty="0" err="1" smtClean="0">
                <a:latin typeface="Garamond" panose="02020404030301010803" pitchFamily="18" charset="0"/>
              </a:rPr>
              <a:t>enthaltend</a:t>
            </a:r>
            <a:r>
              <a:rPr lang="en-US" dirty="0" smtClean="0">
                <a:latin typeface="Garamond" panose="02020404030301010803" pitchFamily="18" charset="0"/>
              </a:rPr>
              <a:t>: des Apollonius von </a:t>
            </a:r>
            <a:r>
              <a:rPr lang="en-US" dirty="0" err="1" smtClean="0">
                <a:latin typeface="Garamond" panose="02020404030301010803" pitchFamily="18" charset="0"/>
              </a:rPr>
              <a:t>Perga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Sectio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rationis</a:t>
            </a:r>
            <a:r>
              <a:rPr lang="en-US" dirty="0" smtClean="0">
                <a:latin typeface="Garamond" panose="02020404030301010803" pitchFamily="18" charset="0"/>
              </a:rPr>
              <a:t>, </a:t>
            </a:r>
            <a:r>
              <a:rPr lang="en-US" dirty="0" err="1" smtClean="0">
                <a:latin typeface="Garamond" panose="02020404030301010803" pitchFamily="18" charset="0"/>
              </a:rPr>
              <a:t>spatii</a:t>
            </a:r>
            <a:r>
              <a:rPr lang="en-US" dirty="0" smtClean="0">
                <a:latin typeface="Garamond" panose="02020404030301010803" pitchFamily="18" charset="0"/>
              </a:rPr>
              <a:t> und </a:t>
            </a:r>
            <a:r>
              <a:rPr lang="en-US" dirty="0" err="1" smtClean="0">
                <a:latin typeface="Garamond" panose="02020404030301010803" pitchFamily="18" charset="0"/>
              </a:rPr>
              <a:t>determinata</a:t>
            </a:r>
            <a:r>
              <a:rPr lang="en-US" dirty="0" smtClean="0">
                <a:latin typeface="Garamond" panose="02020404030301010803" pitchFamily="18" charset="0"/>
              </a:rPr>
              <a:t>. Leipzig.1837.</a:t>
            </a:r>
          </a:p>
          <a:p>
            <a:r>
              <a:rPr lang="en-US" dirty="0" err="1" smtClean="0">
                <a:latin typeface="Garamond" panose="02020404030301010803" pitchFamily="18" charset="0"/>
              </a:rPr>
              <a:t>Paulys</a:t>
            </a:r>
            <a:r>
              <a:rPr lang="en-US" dirty="0" smtClean="0">
                <a:latin typeface="Garamond" panose="02020404030301010803" pitchFamily="18" charset="0"/>
              </a:rPr>
              <a:t> Real-</a:t>
            </a:r>
            <a:r>
              <a:rPr lang="en-US" dirty="0" err="1" smtClean="0">
                <a:latin typeface="Garamond" panose="02020404030301010803" pitchFamily="18" charset="0"/>
              </a:rPr>
              <a:t>Encyclopädie</a:t>
            </a:r>
            <a:r>
              <a:rPr lang="en-US" dirty="0" smtClean="0">
                <a:latin typeface="Garamond" panose="02020404030301010803" pitchFamily="18" charset="0"/>
              </a:rPr>
              <a:t> der </a:t>
            </a:r>
            <a:r>
              <a:rPr lang="en-US" dirty="0" err="1" smtClean="0">
                <a:latin typeface="Garamond" panose="02020404030301010803" pitchFamily="18" charset="0"/>
              </a:rPr>
              <a:t>Klassischen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Altertumswissenschaft</a:t>
            </a:r>
            <a:r>
              <a:rPr lang="en-US" dirty="0" smtClean="0">
                <a:latin typeface="Garamond" panose="02020404030301010803" pitchFamily="18" charset="0"/>
              </a:rPr>
              <a:t>. III. Stuttgard.1844.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M.G. </a:t>
            </a:r>
            <a:r>
              <a:rPr lang="en-US" dirty="0" err="1" smtClean="0">
                <a:latin typeface="Garamond" panose="02020404030301010803" pitchFamily="18" charset="0"/>
              </a:rPr>
              <a:t>Pauthier</a:t>
            </a:r>
            <a:r>
              <a:rPr lang="en-US" dirty="0" smtClean="0">
                <a:latin typeface="Garamond" panose="02020404030301010803" pitchFamily="18" charset="0"/>
              </a:rPr>
              <a:t>. </a:t>
            </a:r>
            <a:r>
              <a:rPr lang="en-US" dirty="0" err="1" smtClean="0">
                <a:latin typeface="Garamond" panose="02020404030301010803" pitchFamily="18" charset="0"/>
              </a:rPr>
              <a:t>L'univers</a:t>
            </a:r>
            <a:r>
              <a:rPr lang="en-US" dirty="0" smtClean="0">
                <a:latin typeface="Garamond" panose="02020404030301010803" pitchFamily="18" charset="0"/>
              </a:rPr>
              <a:t>. , Chine </a:t>
            </a:r>
            <a:r>
              <a:rPr lang="en-US" dirty="0" err="1" smtClean="0">
                <a:latin typeface="Garamond" panose="02020404030301010803" pitchFamily="18" charset="0"/>
              </a:rPr>
              <a:t>moderne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ou</a:t>
            </a:r>
            <a:r>
              <a:rPr lang="en-US" dirty="0" smtClean="0">
                <a:latin typeface="Garamond" panose="02020404030301010803" pitchFamily="18" charset="0"/>
              </a:rPr>
              <a:t> Description </a:t>
            </a:r>
            <a:r>
              <a:rPr lang="en-US" dirty="0" err="1" smtClean="0">
                <a:latin typeface="Garamond" panose="02020404030301010803" pitchFamily="18" charset="0"/>
              </a:rPr>
              <a:t>historique</a:t>
            </a:r>
            <a:r>
              <a:rPr lang="en-US" dirty="0" smtClean="0">
                <a:latin typeface="Garamond" panose="02020404030301010803" pitchFamily="18" charset="0"/>
              </a:rPr>
              <a:t>, </a:t>
            </a:r>
            <a:r>
              <a:rPr lang="en-US" dirty="0" err="1" smtClean="0">
                <a:latin typeface="Garamond" panose="02020404030301010803" pitchFamily="18" charset="0"/>
              </a:rPr>
              <a:t>géographique</a:t>
            </a:r>
            <a:r>
              <a:rPr lang="en-US" dirty="0" smtClean="0">
                <a:latin typeface="Garamond" panose="02020404030301010803" pitchFamily="18" charset="0"/>
              </a:rPr>
              <a:t> et </a:t>
            </a:r>
            <a:r>
              <a:rPr lang="en-US" dirty="0" err="1" smtClean="0">
                <a:latin typeface="Garamond" panose="02020404030301010803" pitchFamily="18" charset="0"/>
              </a:rPr>
              <a:t>littéraire</a:t>
            </a:r>
            <a:r>
              <a:rPr lang="en-US" dirty="0" smtClean="0">
                <a:latin typeface="Garamond" panose="02020404030301010803" pitchFamily="18" charset="0"/>
              </a:rPr>
              <a:t> de </a:t>
            </a:r>
            <a:r>
              <a:rPr lang="en-US" dirty="0" err="1" smtClean="0">
                <a:latin typeface="Garamond" panose="02020404030301010803" pitchFamily="18" charset="0"/>
              </a:rPr>
              <a:t>ce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vaste</a:t>
            </a:r>
            <a:r>
              <a:rPr lang="en-US" dirty="0" smtClean="0">
                <a:latin typeface="Garamond" panose="02020404030301010803" pitchFamily="18" charset="0"/>
              </a:rPr>
              <a:t> empire, </a:t>
            </a:r>
            <a:r>
              <a:rPr lang="en-US" dirty="0" err="1" smtClean="0">
                <a:latin typeface="Garamond" panose="02020404030301010803" pitchFamily="18" charset="0"/>
              </a:rPr>
              <a:t>d'après</a:t>
            </a:r>
            <a:r>
              <a:rPr lang="en-US" dirty="0" smtClean="0">
                <a:latin typeface="Garamond" panose="02020404030301010803" pitchFamily="18" charset="0"/>
              </a:rPr>
              <a:t> des documents chinois.... Paris. 1853.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F. </a:t>
            </a:r>
            <a:r>
              <a:rPr lang="en-US" dirty="0" err="1" smtClean="0">
                <a:latin typeface="Garamond" panose="02020404030301010803" pitchFamily="18" charset="0"/>
              </a:rPr>
              <a:t>Peyrard</a:t>
            </a:r>
            <a:r>
              <a:rPr lang="en-US" dirty="0" smtClean="0">
                <a:latin typeface="Garamond" panose="02020404030301010803" pitchFamily="18" charset="0"/>
              </a:rPr>
              <a:t>. Les </a:t>
            </a:r>
            <a:r>
              <a:rPr lang="en-US" dirty="0" err="1" smtClean="0">
                <a:latin typeface="Garamond" panose="02020404030301010803" pitchFamily="18" charset="0"/>
              </a:rPr>
              <a:t>oeures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d’Euclide</a:t>
            </a:r>
            <a:r>
              <a:rPr lang="en-US" dirty="0" smtClean="0">
                <a:latin typeface="Garamond" panose="02020404030301010803" pitchFamily="18" charset="0"/>
              </a:rPr>
              <a:t>. 3 v. Paris. 1814-1818.</a:t>
            </a:r>
          </a:p>
          <a:p>
            <a:r>
              <a:rPr lang="en-US" dirty="0" err="1" smtClean="0">
                <a:latin typeface="Garamond" panose="02020404030301010803" pitchFamily="18" charset="0"/>
              </a:rPr>
              <a:t>Pinoff</a:t>
            </a:r>
            <a:r>
              <a:rPr lang="en-US" dirty="0" smtClean="0">
                <a:latin typeface="Garamond" panose="02020404030301010803" pitchFamily="18" charset="0"/>
              </a:rPr>
              <a:t> J. </a:t>
            </a:r>
            <a:r>
              <a:rPr lang="en-US" dirty="0" err="1" smtClean="0">
                <a:latin typeface="Garamond" panose="02020404030301010803" pitchFamily="18" charset="0"/>
              </a:rPr>
              <a:t>Herophilus</a:t>
            </a:r>
            <a:r>
              <a:rPr lang="en-US" dirty="0" smtClean="0">
                <a:latin typeface="Garamond" panose="02020404030301010803" pitchFamily="18" charset="0"/>
              </a:rPr>
              <a:t>: </a:t>
            </a:r>
            <a:r>
              <a:rPr lang="en-US" dirty="0" err="1" smtClean="0">
                <a:latin typeface="Garamond" panose="02020404030301010803" pitchFamily="18" charset="0"/>
              </a:rPr>
              <a:t>Ein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Beitrag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zur</a:t>
            </a:r>
            <a:r>
              <a:rPr lang="en-US" dirty="0" smtClean="0">
                <a:latin typeface="Garamond" panose="02020404030301010803" pitchFamily="18" charset="0"/>
              </a:rPr>
              <a:t> Geschichte der </a:t>
            </a:r>
            <a:r>
              <a:rPr lang="en-US" dirty="0" err="1" smtClean="0">
                <a:latin typeface="Garamond" panose="02020404030301010803" pitchFamily="18" charset="0"/>
              </a:rPr>
              <a:t>Geburtshilfe</a:t>
            </a:r>
            <a:r>
              <a:rPr lang="en-US" dirty="0" smtClean="0">
                <a:latin typeface="Garamond" panose="02020404030301010803" pitchFamily="18" charset="0"/>
              </a:rPr>
              <a:t> // Janus. 1847. II. – P. 739–743.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J. </a:t>
            </a:r>
            <a:r>
              <a:rPr lang="en-US" dirty="0" err="1" smtClean="0">
                <a:latin typeface="Garamond" panose="02020404030301010803" pitchFamily="18" charset="0"/>
              </a:rPr>
              <a:t>Playfair</a:t>
            </a:r>
            <a:r>
              <a:rPr lang="en-US" dirty="0" smtClean="0">
                <a:latin typeface="Garamond" panose="02020404030301010803" pitchFamily="18" charset="0"/>
              </a:rPr>
              <a:t>. On the origin and investigation of </a:t>
            </a:r>
            <a:r>
              <a:rPr lang="en-US" dirty="0" err="1" smtClean="0">
                <a:latin typeface="Garamond" panose="02020404030301010803" pitchFamily="18" charset="0"/>
              </a:rPr>
              <a:t>Porismes</a:t>
            </a:r>
            <a:r>
              <a:rPr lang="en-US" dirty="0" smtClean="0">
                <a:latin typeface="Garamond" panose="02020404030301010803" pitchFamily="18" charset="0"/>
              </a:rPr>
              <a:t> // Transactions of the Royal Society of Edinburgh. 1794, vol. iii. – P. 154-205.</a:t>
            </a:r>
          </a:p>
          <a:p>
            <a:r>
              <a:rPr lang="en-US" dirty="0" err="1" smtClean="0">
                <a:latin typeface="Garamond" panose="02020404030301010803" pitchFamily="18" charset="0"/>
              </a:rPr>
              <a:t>Plinius</a:t>
            </a:r>
            <a:r>
              <a:rPr lang="en-US" dirty="0" smtClean="0">
                <a:latin typeface="Garamond" panose="02020404030301010803" pitchFamily="18" charset="0"/>
              </a:rPr>
              <a:t>. </a:t>
            </a:r>
            <a:r>
              <a:rPr lang="en-US" dirty="0" err="1" smtClean="0">
                <a:latin typeface="Garamond" panose="02020404030301010803" pitchFamily="18" charset="0"/>
              </a:rPr>
              <a:t>Natur</a:t>
            </a:r>
            <a:r>
              <a:rPr lang="en-US" dirty="0" smtClean="0">
                <a:latin typeface="Garamond" panose="02020404030301010803" pitchFamily="18" charset="0"/>
              </a:rPr>
              <a:t> Hist. II. Natural History of Gaius </a:t>
            </a:r>
            <a:r>
              <a:rPr lang="en-US" dirty="0" err="1" smtClean="0">
                <a:latin typeface="Garamond" panose="02020404030301010803" pitchFamily="18" charset="0"/>
              </a:rPr>
              <a:t>Plinius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Secundus</a:t>
            </a:r>
            <a:r>
              <a:rPr lang="en-US" dirty="0" smtClean="0">
                <a:latin typeface="Garamond" panose="02020404030301010803" pitchFamily="18" charset="0"/>
              </a:rPr>
              <a:t>.</a:t>
            </a:r>
            <a:endParaRPr lang="en-US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823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Garamond" panose="02020404030301010803" pitchFamily="18" charset="0"/>
              </a:rPr>
              <a:t>Посетитель бывшего имения Лавровых увидит лишь остатки парка, обломки фундамента и памятный знак</a:t>
            </a:r>
            <a:endParaRPr lang="ru-RU" sz="3600" dirty="0">
              <a:latin typeface="Garamond" panose="02020404030301010803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119" y="1713151"/>
            <a:ext cx="5597611" cy="5015459"/>
          </a:xfrm>
        </p:spPr>
      </p:pic>
    </p:spTree>
    <p:extLst>
      <p:ext uri="{BB962C8B-B14F-4D97-AF65-F5344CB8AC3E}">
        <p14:creationId xmlns:p14="http://schemas.microsoft.com/office/powerpoint/2010/main" val="33993511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3568" y="172994"/>
            <a:ext cx="11813059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Garamond" panose="02020404030301010803" pitchFamily="18" charset="0"/>
              </a:rPr>
              <a:t>J.Chr</a:t>
            </a:r>
            <a:r>
              <a:rPr lang="en-US" dirty="0" smtClean="0">
                <a:latin typeface="Garamond" panose="02020404030301010803" pitchFamily="18" charset="0"/>
              </a:rPr>
              <a:t>. </a:t>
            </a:r>
            <a:r>
              <a:rPr lang="en-US" dirty="0" err="1" smtClean="0">
                <a:latin typeface="Garamond" panose="02020404030301010803" pitchFamily="18" charset="0"/>
              </a:rPr>
              <a:t>Poggendorff</a:t>
            </a:r>
            <a:r>
              <a:rPr lang="en-US" dirty="0" smtClean="0">
                <a:latin typeface="Garamond" panose="02020404030301010803" pitchFamily="18" charset="0"/>
              </a:rPr>
              <a:t>. </a:t>
            </a:r>
            <a:r>
              <a:rPr lang="en-US" dirty="0" err="1" smtClean="0">
                <a:latin typeface="Garamond" panose="02020404030301010803" pitchFamily="18" charset="0"/>
              </a:rPr>
              <a:t>Biographisch-literarisches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Handwörterbuch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zur</a:t>
            </a:r>
            <a:r>
              <a:rPr lang="en-US" dirty="0" smtClean="0">
                <a:latin typeface="Garamond" panose="02020404030301010803" pitchFamily="18" charset="0"/>
              </a:rPr>
              <a:t> Geschichte der </a:t>
            </a:r>
            <a:r>
              <a:rPr lang="en-US" dirty="0" err="1" smtClean="0">
                <a:latin typeface="Garamond" panose="02020404030301010803" pitchFamily="18" charset="0"/>
              </a:rPr>
              <a:t>exacten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Wissenschaften</a:t>
            </a:r>
            <a:r>
              <a:rPr lang="en-US" dirty="0" smtClean="0">
                <a:latin typeface="Garamond" panose="02020404030301010803" pitchFamily="18" charset="0"/>
              </a:rPr>
              <a:t> (A-L). Leipzig. 1863.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J.V. </a:t>
            </a:r>
            <a:r>
              <a:rPr lang="en-US" dirty="0" err="1" smtClean="0">
                <a:latin typeface="Garamond" panose="02020404030301010803" pitchFamily="18" charset="0"/>
              </a:rPr>
              <a:t>Poncelet</a:t>
            </a:r>
            <a:r>
              <a:rPr lang="en-US" dirty="0" smtClean="0">
                <a:latin typeface="Garamond" panose="02020404030301010803" pitchFamily="18" charset="0"/>
              </a:rPr>
              <a:t>. </a:t>
            </a:r>
            <a:r>
              <a:rPr lang="en-US" dirty="0" err="1" smtClean="0">
                <a:latin typeface="Garamond" panose="02020404030301010803" pitchFamily="18" charset="0"/>
              </a:rPr>
              <a:t>Traité</a:t>
            </a:r>
            <a:r>
              <a:rPr lang="en-US" dirty="0" smtClean="0">
                <a:latin typeface="Garamond" panose="02020404030301010803" pitchFamily="18" charset="0"/>
              </a:rPr>
              <a:t> des </a:t>
            </a:r>
            <a:r>
              <a:rPr lang="en-US" dirty="0" err="1" smtClean="0">
                <a:latin typeface="Garamond" panose="02020404030301010803" pitchFamily="18" charset="0"/>
              </a:rPr>
              <a:t>propriétés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projectives</a:t>
            </a:r>
            <a:r>
              <a:rPr lang="en-US" dirty="0" smtClean="0">
                <a:latin typeface="Garamond" panose="02020404030301010803" pitchFamily="18" charset="0"/>
              </a:rPr>
              <a:t> des figures. Paris. 1822.</a:t>
            </a:r>
          </a:p>
          <a:p>
            <a:r>
              <a:rPr lang="en-US" dirty="0" err="1" smtClean="0">
                <a:latin typeface="Garamond" panose="02020404030301010803" pitchFamily="18" charset="0"/>
              </a:rPr>
              <a:t>A.Portal</a:t>
            </a:r>
            <a:r>
              <a:rPr lang="en-US" dirty="0" smtClean="0">
                <a:latin typeface="Garamond" panose="02020404030301010803" pitchFamily="18" charset="0"/>
              </a:rPr>
              <a:t>. Histoire de </a:t>
            </a:r>
            <a:r>
              <a:rPr lang="en-US" dirty="0" err="1" smtClean="0">
                <a:latin typeface="Garamond" panose="02020404030301010803" pitchFamily="18" charset="0"/>
              </a:rPr>
              <a:t>l'anatomie</a:t>
            </a:r>
            <a:r>
              <a:rPr lang="en-US" dirty="0" smtClean="0">
                <a:latin typeface="Garamond" panose="02020404030301010803" pitchFamily="18" charset="0"/>
              </a:rPr>
              <a:t> et de la </a:t>
            </a:r>
            <a:r>
              <a:rPr lang="en-US" dirty="0" err="1" smtClean="0">
                <a:latin typeface="Garamond" panose="02020404030301010803" pitchFamily="18" charset="0"/>
              </a:rPr>
              <a:t>chirurgie</a:t>
            </a:r>
            <a:r>
              <a:rPr lang="en-US" dirty="0" smtClean="0">
                <a:latin typeface="Garamond" panose="02020404030301010803" pitchFamily="18" charset="0"/>
              </a:rPr>
              <a:t>. Paris. 1770.</a:t>
            </a:r>
          </a:p>
          <a:p>
            <a:r>
              <a:rPr lang="en-US" dirty="0" err="1" smtClean="0">
                <a:latin typeface="Garamond" panose="02020404030301010803" pitchFamily="18" charset="0"/>
              </a:rPr>
              <a:t>Posidonii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Rhodii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reliquiae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doctrinae</a:t>
            </a:r>
            <a:r>
              <a:rPr lang="en-US" dirty="0" smtClean="0">
                <a:latin typeface="Garamond" panose="02020404030301010803" pitchFamily="18" charset="0"/>
              </a:rPr>
              <a:t> // </a:t>
            </a:r>
            <a:r>
              <a:rPr lang="en-US" dirty="0" err="1" smtClean="0">
                <a:latin typeface="Garamond" panose="02020404030301010803" pitchFamily="18" charset="0"/>
              </a:rPr>
              <a:t>Collegit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atque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illustravit</a:t>
            </a:r>
            <a:r>
              <a:rPr lang="en-US" dirty="0" smtClean="0">
                <a:latin typeface="Garamond" panose="02020404030301010803" pitchFamily="18" charset="0"/>
              </a:rPr>
              <a:t> Janus Bake. </a:t>
            </a:r>
            <a:r>
              <a:rPr lang="en-US" dirty="0" err="1" smtClean="0">
                <a:latin typeface="Garamond" panose="02020404030301010803" pitchFamily="18" charset="0"/>
              </a:rPr>
              <a:t>Lugduni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Batavorum</a:t>
            </a:r>
            <a:r>
              <a:rPr lang="en-US" dirty="0" smtClean="0">
                <a:latin typeface="Garamond" panose="02020404030301010803" pitchFamily="18" charset="0"/>
              </a:rPr>
              <a:t>. 1810.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Pott. Die quin u </a:t>
            </a:r>
            <a:r>
              <a:rPr lang="en-US" dirty="0" err="1" smtClean="0">
                <a:latin typeface="Garamond" panose="02020404030301010803" pitchFamily="18" charset="0"/>
              </a:rPr>
              <a:t>vigesim</a:t>
            </a:r>
            <a:r>
              <a:rPr lang="en-US" dirty="0" smtClean="0">
                <a:latin typeface="Garamond" panose="02020404030301010803" pitchFamily="18" charset="0"/>
              </a:rPr>
              <a:t>. </a:t>
            </a:r>
            <a:r>
              <a:rPr lang="en-US" dirty="0" err="1" smtClean="0">
                <a:latin typeface="Garamond" panose="02020404030301010803" pitchFamily="18" charset="0"/>
              </a:rPr>
              <a:t>Zählm</a:t>
            </a:r>
            <a:r>
              <a:rPr lang="en-US" dirty="0" smtClean="0">
                <a:latin typeface="Garamond" panose="02020404030301010803" pitchFamily="18" charset="0"/>
              </a:rPr>
              <a:t> (?)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F.-A. </a:t>
            </a:r>
            <a:r>
              <a:rPr lang="en-US" dirty="0" err="1" smtClean="0">
                <a:latin typeface="Garamond" panose="02020404030301010803" pitchFamily="18" charset="0"/>
              </a:rPr>
              <a:t>Pouchet</a:t>
            </a:r>
            <a:r>
              <a:rPr lang="en-US" dirty="0" smtClean="0">
                <a:latin typeface="Garamond" panose="02020404030301010803" pitchFamily="18" charset="0"/>
              </a:rPr>
              <a:t>. Histoire des sciences </a:t>
            </a:r>
            <a:r>
              <a:rPr lang="en-US" dirty="0" err="1" smtClean="0">
                <a:latin typeface="Garamond" panose="02020404030301010803" pitchFamily="18" charset="0"/>
              </a:rPr>
              <a:t>naturelles</a:t>
            </a:r>
            <a:r>
              <a:rPr lang="en-US" dirty="0" smtClean="0">
                <a:latin typeface="Garamond" panose="02020404030301010803" pitchFamily="18" charset="0"/>
              </a:rPr>
              <a:t> au </a:t>
            </a:r>
            <a:r>
              <a:rPr lang="en-US" dirty="0" err="1" smtClean="0">
                <a:latin typeface="Garamond" panose="02020404030301010803" pitchFamily="18" charset="0"/>
              </a:rPr>
              <a:t>moyen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âge</a:t>
            </a:r>
            <a:r>
              <a:rPr lang="en-US" dirty="0" smtClean="0">
                <a:latin typeface="Garamond" panose="02020404030301010803" pitchFamily="18" charset="0"/>
              </a:rPr>
              <a:t>. Paris. 1853.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C. von </a:t>
            </a:r>
            <a:r>
              <a:rPr lang="en-US" dirty="0" err="1" smtClean="0">
                <a:latin typeface="Garamond" panose="02020404030301010803" pitchFamily="18" charset="0"/>
              </a:rPr>
              <a:t>Prantl</a:t>
            </a:r>
            <a:r>
              <a:rPr lang="en-US" dirty="0" smtClean="0">
                <a:latin typeface="Garamond" panose="02020404030301010803" pitchFamily="18" charset="0"/>
              </a:rPr>
              <a:t>. </a:t>
            </a:r>
            <a:r>
              <a:rPr lang="en-US" dirty="0" err="1" smtClean="0">
                <a:latin typeface="Garamond" panose="02020404030301010803" pitchFamily="18" charset="0"/>
              </a:rPr>
              <a:t>Abhandlungen</a:t>
            </a:r>
            <a:r>
              <a:rPr lang="en-US" dirty="0" smtClean="0">
                <a:latin typeface="Garamond" panose="02020404030301010803" pitchFamily="18" charset="0"/>
              </a:rPr>
              <a:t> der </a:t>
            </a:r>
            <a:r>
              <a:rPr lang="en-US" dirty="0" err="1" smtClean="0">
                <a:latin typeface="Garamond" panose="02020404030301010803" pitchFamily="18" charset="0"/>
              </a:rPr>
              <a:t>philosophisch-philologischen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Classe</a:t>
            </a:r>
            <a:r>
              <a:rPr lang="en-US" dirty="0" smtClean="0">
                <a:latin typeface="Garamond" panose="02020404030301010803" pitchFamily="18" charset="0"/>
              </a:rPr>
              <a:t> der </a:t>
            </a:r>
            <a:r>
              <a:rPr lang="en-US" dirty="0" err="1" smtClean="0">
                <a:latin typeface="Garamond" panose="02020404030301010803" pitchFamily="18" charset="0"/>
              </a:rPr>
              <a:t>Königlich</a:t>
            </a:r>
            <a:r>
              <a:rPr lang="en-US" dirty="0" smtClean="0">
                <a:latin typeface="Garamond" panose="02020404030301010803" pitchFamily="18" charset="0"/>
              </a:rPr>
              <a:t>... </a:t>
            </a:r>
            <a:r>
              <a:rPr lang="en-US" dirty="0" err="1" smtClean="0">
                <a:latin typeface="Garamond" panose="02020404030301010803" pitchFamily="18" charset="0"/>
              </a:rPr>
              <a:t>Ueber</a:t>
            </a:r>
            <a:r>
              <a:rPr lang="en-US" dirty="0" smtClean="0">
                <a:latin typeface="Garamond" panose="02020404030301010803" pitchFamily="18" charset="0"/>
              </a:rPr>
              <a:t> die </a:t>
            </a:r>
            <a:r>
              <a:rPr lang="en-US" dirty="0" err="1" smtClean="0">
                <a:latin typeface="Garamond" panose="02020404030301010803" pitchFamily="18" charset="0"/>
              </a:rPr>
              <a:t>probleme</a:t>
            </a:r>
            <a:r>
              <a:rPr lang="en-US" dirty="0" smtClean="0">
                <a:latin typeface="Garamond" panose="02020404030301010803" pitchFamily="18" charset="0"/>
              </a:rPr>
              <a:t> des Aristoteles. 1850.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J. </a:t>
            </a:r>
            <a:r>
              <a:rPr lang="en-US" dirty="0" err="1" smtClean="0">
                <a:latin typeface="Garamond" panose="02020404030301010803" pitchFamily="18" charset="0"/>
              </a:rPr>
              <a:t>Pristley</a:t>
            </a:r>
            <a:r>
              <a:rPr lang="en-US" dirty="0" smtClean="0">
                <a:latin typeface="Garamond" panose="02020404030301010803" pitchFamily="18" charset="0"/>
              </a:rPr>
              <a:t>. Geschichte und </a:t>
            </a:r>
            <a:r>
              <a:rPr lang="en-US" dirty="0" err="1" smtClean="0">
                <a:latin typeface="Garamond" panose="02020404030301010803" pitchFamily="18" charset="0"/>
              </a:rPr>
              <a:t>gegenwärtiger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Zustand</a:t>
            </a:r>
            <a:r>
              <a:rPr lang="en-US" dirty="0" smtClean="0">
                <a:latin typeface="Garamond" panose="02020404030301010803" pitchFamily="18" charset="0"/>
              </a:rPr>
              <a:t> der </a:t>
            </a:r>
            <a:r>
              <a:rPr lang="en-US" dirty="0" err="1" smtClean="0">
                <a:latin typeface="Garamond" panose="02020404030301010803" pitchFamily="18" charset="0"/>
              </a:rPr>
              <a:t>Optik</a:t>
            </a:r>
            <a:r>
              <a:rPr lang="en-US" dirty="0" smtClean="0">
                <a:latin typeface="Garamond" panose="02020404030301010803" pitchFamily="18" charset="0"/>
              </a:rPr>
              <a:t>, </a:t>
            </a:r>
            <a:r>
              <a:rPr lang="en-US" dirty="0" err="1" smtClean="0">
                <a:latin typeface="Garamond" panose="02020404030301010803" pitchFamily="18" charset="0"/>
              </a:rPr>
              <a:t>vorzüglich</a:t>
            </a:r>
            <a:r>
              <a:rPr lang="en-US" dirty="0" smtClean="0">
                <a:latin typeface="Garamond" panose="02020404030301010803" pitchFamily="18" charset="0"/>
              </a:rPr>
              <a:t> in </a:t>
            </a:r>
            <a:r>
              <a:rPr lang="en-US" dirty="0" err="1" smtClean="0">
                <a:latin typeface="Garamond" panose="02020404030301010803" pitchFamily="18" charset="0"/>
              </a:rPr>
              <a:t>Absicht</a:t>
            </a:r>
            <a:r>
              <a:rPr lang="en-US" dirty="0" smtClean="0">
                <a:latin typeface="Garamond" panose="02020404030301010803" pitchFamily="18" charset="0"/>
              </a:rPr>
              <a:t> auf den </a:t>
            </a:r>
            <a:r>
              <a:rPr lang="en-US" dirty="0" err="1" smtClean="0">
                <a:latin typeface="Garamond" panose="02020404030301010803" pitchFamily="18" charset="0"/>
              </a:rPr>
              <a:t>physikalischen</a:t>
            </a:r>
            <a:r>
              <a:rPr lang="en-US" dirty="0" smtClean="0">
                <a:latin typeface="Garamond" panose="02020404030301010803" pitchFamily="18" charset="0"/>
              </a:rPr>
              <a:t> Theil </a:t>
            </a:r>
            <a:r>
              <a:rPr lang="en-US" dirty="0" err="1" smtClean="0">
                <a:latin typeface="Garamond" panose="02020404030301010803" pitchFamily="18" charset="0"/>
              </a:rPr>
              <a:t>dieser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Wissenschaft</a:t>
            </a:r>
            <a:r>
              <a:rPr lang="en-US" dirty="0" smtClean="0">
                <a:latin typeface="Garamond" panose="02020404030301010803" pitchFamily="18" charset="0"/>
              </a:rPr>
              <a:t>. </a:t>
            </a:r>
            <a:r>
              <a:rPr lang="en-US" dirty="0" err="1" smtClean="0">
                <a:latin typeface="Garamond" panose="02020404030301010803" pitchFamily="18" charset="0"/>
              </a:rPr>
              <a:t>Aus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dem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Englischen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übersetzt</a:t>
            </a:r>
            <a:r>
              <a:rPr lang="en-US" dirty="0" smtClean="0">
                <a:latin typeface="Garamond" panose="02020404030301010803" pitchFamily="18" charset="0"/>
              </a:rPr>
              <a:t> und </a:t>
            </a:r>
            <a:r>
              <a:rPr lang="en-US" dirty="0" err="1" smtClean="0">
                <a:latin typeface="Garamond" panose="02020404030301010803" pitchFamily="18" charset="0"/>
              </a:rPr>
              <a:t>mit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Anmerkungen</a:t>
            </a:r>
            <a:r>
              <a:rPr lang="en-US" dirty="0" smtClean="0">
                <a:latin typeface="Garamond" panose="02020404030301010803" pitchFamily="18" charset="0"/>
              </a:rPr>
              <a:t> und </a:t>
            </a:r>
            <a:r>
              <a:rPr lang="en-US" dirty="0" err="1" smtClean="0">
                <a:latin typeface="Garamond" panose="02020404030301010803" pitchFamily="18" charset="0"/>
              </a:rPr>
              <a:t>Zusätzen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gegleitet</a:t>
            </a:r>
            <a:r>
              <a:rPr lang="en-US" dirty="0" smtClean="0">
                <a:latin typeface="Garamond" panose="02020404030301010803" pitchFamily="18" charset="0"/>
              </a:rPr>
              <a:t> von Georg Simon </a:t>
            </a:r>
            <a:r>
              <a:rPr lang="en-US" dirty="0" err="1" smtClean="0">
                <a:latin typeface="Garamond" panose="02020404030301010803" pitchFamily="18" charset="0"/>
              </a:rPr>
              <a:t>Klügel</a:t>
            </a:r>
            <a:r>
              <a:rPr lang="en-US" dirty="0" smtClean="0">
                <a:latin typeface="Garamond" panose="02020404030301010803" pitchFamily="18" charset="0"/>
              </a:rPr>
              <a:t>. Leipzig. 1775.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Cl. </a:t>
            </a:r>
            <a:r>
              <a:rPr lang="en-US" dirty="0" err="1" smtClean="0">
                <a:latin typeface="Garamond" panose="02020404030301010803" pitchFamily="18" charset="0"/>
              </a:rPr>
              <a:t>Ptolémée</a:t>
            </a:r>
            <a:r>
              <a:rPr lang="en-US" dirty="0" smtClean="0">
                <a:latin typeface="Garamond" panose="02020404030301010803" pitchFamily="18" charset="0"/>
              </a:rPr>
              <a:t>. </a:t>
            </a:r>
            <a:r>
              <a:rPr lang="en-US" dirty="0" err="1" smtClean="0">
                <a:latin typeface="Garamond" panose="02020404030301010803" pitchFamily="18" charset="0"/>
              </a:rPr>
              <a:t>Almageste</a:t>
            </a:r>
            <a:r>
              <a:rPr lang="en-US" dirty="0" smtClean="0">
                <a:latin typeface="Garamond" panose="02020404030301010803" pitchFamily="18" charset="0"/>
              </a:rPr>
              <a:t>. Composition </a:t>
            </a:r>
            <a:r>
              <a:rPr lang="en-US" dirty="0" err="1" smtClean="0">
                <a:latin typeface="Garamond" panose="02020404030301010803" pitchFamily="18" charset="0"/>
              </a:rPr>
              <a:t>mathématique</a:t>
            </a:r>
            <a:r>
              <a:rPr lang="en-US" dirty="0" smtClean="0">
                <a:latin typeface="Garamond" panose="02020404030301010803" pitchFamily="18" charset="0"/>
              </a:rPr>
              <a:t>. (</a:t>
            </a:r>
            <a:r>
              <a:rPr lang="ru-RU" dirty="0" smtClean="0">
                <a:latin typeface="Garamond" panose="02020404030301010803" pitchFamily="18" charset="0"/>
              </a:rPr>
              <a:t>пер. </a:t>
            </a:r>
            <a:r>
              <a:rPr lang="en-US" dirty="0" smtClean="0">
                <a:latin typeface="Garamond" panose="02020404030301010803" pitchFamily="18" charset="0"/>
              </a:rPr>
              <a:t>Nicholas </a:t>
            </a:r>
            <a:r>
              <a:rPr lang="en-US" dirty="0" err="1" smtClean="0">
                <a:latin typeface="Garamond" panose="02020404030301010803" pitchFamily="18" charset="0"/>
              </a:rPr>
              <a:t>Halma</a:t>
            </a:r>
            <a:r>
              <a:rPr lang="en-US" dirty="0" smtClean="0">
                <a:latin typeface="Garamond" panose="02020404030301010803" pitchFamily="18" charset="0"/>
              </a:rPr>
              <a:t>) 1813.</a:t>
            </a:r>
          </a:p>
          <a:p>
            <a:r>
              <a:rPr lang="en-US" dirty="0" err="1" smtClean="0">
                <a:latin typeface="Garamond" panose="02020404030301010803" pitchFamily="18" charset="0"/>
              </a:rPr>
              <a:t>N.Th</a:t>
            </a:r>
            <a:r>
              <a:rPr lang="en-US" dirty="0" smtClean="0">
                <a:latin typeface="Garamond" panose="02020404030301010803" pitchFamily="18" charset="0"/>
              </a:rPr>
              <a:t>. Reimer. </a:t>
            </a:r>
            <a:r>
              <a:rPr lang="en-US" dirty="0" err="1" smtClean="0">
                <a:latin typeface="Garamond" panose="02020404030301010803" pitchFamily="18" charset="0"/>
              </a:rPr>
              <a:t>Historia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problematis</a:t>
            </a:r>
            <a:r>
              <a:rPr lang="en-US" dirty="0" smtClean="0">
                <a:latin typeface="Garamond" panose="02020404030301010803" pitchFamily="18" charset="0"/>
              </a:rPr>
              <a:t> de </a:t>
            </a:r>
            <a:r>
              <a:rPr lang="en-US" dirty="0" err="1" smtClean="0">
                <a:latin typeface="Garamond" panose="02020404030301010803" pitchFamily="18" charset="0"/>
              </a:rPr>
              <a:t>cubu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duplicatione</a:t>
            </a:r>
            <a:r>
              <a:rPr lang="en-US" dirty="0" smtClean="0">
                <a:latin typeface="Garamond" panose="02020404030301010803" pitchFamily="18" charset="0"/>
              </a:rPr>
              <a:t>. </a:t>
            </a:r>
            <a:r>
              <a:rPr lang="en-US" dirty="0" err="1" smtClean="0">
                <a:latin typeface="Garamond" panose="02020404030301010803" pitchFamily="18" charset="0"/>
              </a:rPr>
              <a:t>Göttingen</a:t>
            </a:r>
            <a:r>
              <a:rPr lang="en-US" dirty="0" smtClean="0">
                <a:latin typeface="Garamond" panose="02020404030301010803" pitchFamily="18" charset="0"/>
              </a:rPr>
              <a:t>. 1798.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J.T. </a:t>
            </a:r>
            <a:r>
              <a:rPr lang="en-US" dirty="0" err="1" smtClean="0">
                <a:latin typeface="Garamond" panose="02020404030301010803" pitchFamily="18" charset="0"/>
              </a:rPr>
              <a:t>Reinaud</a:t>
            </a:r>
            <a:r>
              <a:rPr lang="en-US" dirty="0" smtClean="0">
                <a:latin typeface="Garamond" panose="02020404030301010803" pitchFamily="18" charset="0"/>
              </a:rPr>
              <a:t>. </a:t>
            </a:r>
            <a:r>
              <a:rPr lang="en-US" dirty="0" err="1" smtClean="0">
                <a:latin typeface="Garamond" panose="02020404030301010803" pitchFamily="18" charset="0"/>
              </a:rPr>
              <a:t>Mémoire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géographique</a:t>
            </a:r>
            <a:r>
              <a:rPr lang="en-US" dirty="0" smtClean="0">
                <a:latin typeface="Garamond" panose="02020404030301010803" pitchFamily="18" charset="0"/>
              </a:rPr>
              <a:t>, </a:t>
            </a:r>
            <a:r>
              <a:rPr lang="en-US" dirty="0" err="1" smtClean="0">
                <a:latin typeface="Garamond" panose="02020404030301010803" pitchFamily="18" charset="0"/>
              </a:rPr>
              <a:t>historique</a:t>
            </a:r>
            <a:r>
              <a:rPr lang="en-US" dirty="0" smtClean="0">
                <a:latin typeface="Garamond" panose="02020404030301010803" pitchFamily="18" charset="0"/>
              </a:rPr>
              <a:t> et </a:t>
            </a:r>
            <a:r>
              <a:rPr lang="en-US" dirty="0" err="1" smtClean="0">
                <a:latin typeface="Garamond" panose="02020404030301010803" pitchFamily="18" charset="0"/>
              </a:rPr>
              <a:t>scientifique</a:t>
            </a:r>
            <a:r>
              <a:rPr lang="en-US" dirty="0" smtClean="0">
                <a:latin typeface="Garamond" panose="02020404030301010803" pitchFamily="18" charset="0"/>
              </a:rPr>
              <a:t> sur </a:t>
            </a:r>
            <a:r>
              <a:rPr lang="en-US" dirty="0" err="1" smtClean="0">
                <a:latin typeface="Garamond" panose="02020404030301010803" pitchFamily="18" charset="0"/>
              </a:rPr>
              <a:t>l'Inde</a:t>
            </a:r>
            <a:r>
              <a:rPr lang="en-US" dirty="0" smtClean="0">
                <a:latin typeface="Garamond" panose="02020404030301010803" pitchFamily="18" charset="0"/>
              </a:rPr>
              <a:t>. Paris. 1849.</a:t>
            </a:r>
          </a:p>
          <a:p>
            <a:r>
              <a:rPr lang="en-US" dirty="0" err="1" smtClean="0">
                <a:latin typeface="Garamond" panose="02020404030301010803" pitchFamily="18" charset="0"/>
              </a:rPr>
              <a:t>J.T.Reinaud</a:t>
            </a:r>
            <a:r>
              <a:rPr lang="en-US" dirty="0" smtClean="0">
                <a:latin typeface="Garamond" panose="02020404030301010803" pitchFamily="18" charset="0"/>
              </a:rPr>
              <a:t> et </a:t>
            </a:r>
            <a:r>
              <a:rPr lang="en-US" dirty="0" err="1" smtClean="0">
                <a:latin typeface="Garamond" panose="02020404030301010803" pitchFamily="18" charset="0"/>
              </a:rPr>
              <a:t>I.Favé</a:t>
            </a:r>
            <a:r>
              <a:rPr lang="en-US" dirty="0" smtClean="0">
                <a:latin typeface="Garamond" panose="02020404030301010803" pitchFamily="18" charset="0"/>
              </a:rPr>
              <a:t>. Histoire de </a:t>
            </a:r>
            <a:r>
              <a:rPr lang="en-US" dirty="0" err="1" smtClean="0">
                <a:latin typeface="Garamond" panose="02020404030301010803" pitchFamily="18" charset="0"/>
              </a:rPr>
              <a:t>l'artillerie</a:t>
            </a:r>
            <a:r>
              <a:rPr lang="en-US" dirty="0" smtClean="0">
                <a:latin typeface="Garamond" panose="02020404030301010803" pitchFamily="18" charset="0"/>
              </a:rPr>
              <a:t>, t. 1 : Du feu </a:t>
            </a:r>
            <a:r>
              <a:rPr lang="en-US" dirty="0" err="1" smtClean="0">
                <a:latin typeface="Garamond" panose="02020404030301010803" pitchFamily="18" charset="0"/>
              </a:rPr>
              <a:t>grégeois</a:t>
            </a:r>
            <a:r>
              <a:rPr lang="en-US" dirty="0" smtClean="0">
                <a:latin typeface="Garamond" panose="02020404030301010803" pitchFamily="18" charset="0"/>
              </a:rPr>
              <a:t>, des </a:t>
            </a:r>
            <a:r>
              <a:rPr lang="en-US" dirty="0" err="1" smtClean="0">
                <a:latin typeface="Garamond" panose="02020404030301010803" pitchFamily="18" charset="0"/>
              </a:rPr>
              <a:t>feux</a:t>
            </a:r>
            <a:r>
              <a:rPr lang="en-US" dirty="0" smtClean="0">
                <a:latin typeface="Garamond" panose="02020404030301010803" pitchFamily="18" charset="0"/>
              </a:rPr>
              <a:t> de guerre et des </a:t>
            </a:r>
            <a:r>
              <a:rPr lang="en-US" dirty="0" err="1" smtClean="0">
                <a:latin typeface="Garamond" panose="02020404030301010803" pitchFamily="18" charset="0"/>
              </a:rPr>
              <a:t>origines</a:t>
            </a:r>
            <a:r>
              <a:rPr lang="en-US" dirty="0" smtClean="0">
                <a:latin typeface="Garamond" panose="02020404030301010803" pitchFamily="18" charset="0"/>
              </a:rPr>
              <a:t> de la </a:t>
            </a:r>
            <a:r>
              <a:rPr lang="en-US" dirty="0" err="1" smtClean="0">
                <a:latin typeface="Garamond" panose="02020404030301010803" pitchFamily="18" charset="0"/>
              </a:rPr>
              <a:t>poudre</a:t>
            </a:r>
            <a:r>
              <a:rPr lang="en-US" dirty="0" smtClean="0">
                <a:latin typeface="Garamond" panose="02020404030301010803" pitchFamily="18" charset="0"/>
              </a:rPr>
              <a:t> à canon chez les </a:t>
            </a:r>
            <a:r>
              <a:rPr lang="en-US" dirty="0" err="1" smtClean="0">
                <a:latin typeface="Garamond" panose="02020404030301010803" pitchFamily="18" charset="0"/>
              </a:rPr>
              <a:t>Arabes</a:t>
            </a:r>
            <a:r>
              <a:rPr lang="en-US" dirty="0" smtClean="0">
                <a:latin typeface="Garamond" panose="02020404030301010803" pitchFamily="18" charset="0"/>
              </a:rPr>
              <a:t>, les </a:t>
            </a:r>
            <a:r>
              <a:rPr lang="en-US" dirty="0" err="1" smtClean="0">
                <a:latin typeface="Garamond" panose="02020404030301010803" pitchFamily="18" charset="0"/>
              </a:rPr>
              <a:t>Persans</a:t>
            </a:r>
            <a:r>
              <a:rPr lang="en-US" dirty="0" smtClean="0">
                <a:latin typeface="Garamond" panose="02020404030301010803" pitchFamily="18" charset="0"/>
              </a:rPr>
              <a:t> et les Chinois, Paris, J. </a:t>
            </a:r>
            <a:r>
              <a:rPr lang="en-US" dirty="0" err="1" smtClean="0">
                <a:latin typeface="Garamond" panose="02020404030301010803" pitchFamily="18" charset="0"/>
              </a:rPr>
              <a:t>Dumaine</a:t>
            </a:r>
            <a:r>
              <a:rPr lang="en-US" dirty="0" smtClean="0">
                <a:latin typeface="Garamond" panose="02020404030301010803" pitchFamily="18" charset="0"/>
              </a:rPr>
              <a:t>, 1845, 1 vol.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S. </a:t>
            </a:r>
            <a:r>
              <a:rPr lang="en-US" dirty="0" err="1" smtClean="0">
                <a:latin typeface="Garamond" panose="02020404030301010803" pitchFamily="18" charset="0"/>
              </a:rPr>
              <a:t>Reinisch</a:t>
            </a:r>
            <a:r>
              <a:rPr lang="en-US" dirty="0" smtClean="0">
                <a:latin typeface="Garamond" panose="02020404030301010803" pitchFamily="18" charset="0"/>
              </a:rPr>
              <a:t>. </a:t>
            </a:r>
            <a:r>
              <a:rPr lang="en-US" dirty="0" err="1" smtClean="0">
                <a:latin typeface="Garamond" panose="02020404030301010803" pitchFamily="18" charset="0"/>
              </a:rPr>
              <a:t>Asty</a:t>
            </a:r>
            <a:r>
              <a:rPr lang="en-US" dirty="0" smtClean="0">
                <a:latin typeface="Garamond" panose="02020404030301010803" pitchFamily="18" charset="0"/>
              </a:rPr>
              <a:t> // Real-</a:t>
            </a:r>
            <a:r>
              <a:rPr lang="en-US" dirty="0" err="1" smtClean="0">
                <a:latin typeface="Garamond" panose="02020404030301010803" pitchFamily="18" charset="0"/>
              </a:rPr>
              <a:t>Encyclopädie</a:t>
            </a:r>
            <a:r>
              <a:rPr lang="en-US" dirty="0" smtClean="0">
                <a:latin typeface="Garamond" panose="02020404030301010803" pitchFamily="18" charset="0"/>
              </a:rPr>
              <a:t> der </a:t>
            </a:r>
            <a:r>
              <a:rPr lang="en-US" dirty="0" err="1" smtClean="0">
                <a:latin typeface="Garamond" panose="02020404030301010803" pitchFamily="18" charset="0"/>
              </a:rPr>
              <a:t>classischen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Altertumswissenschaft</a:t>
            </a:r>
            <a:r>
              <a:rPr lang="en-US" dirty="0" smtClean="0">
                <a:latin typeface="Garamond" panose="02020404030301010803" pitchFamily="18" charset="0"/>
              </a:rPr>
              <a:t>. 1864.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E. Renan. Histoire </a:t>
            </a:r>
            <a:r>
              <a:rPr lang="en-US" dirty="0" err="1" smtClean="0">
                <a:latin typeface="Garamond" panose="02020404030301010803" pitchFamily="18" charset="0"/>
              </a:rPr>
              <a:t>générale</a:t>
            </a:r>
            <a:r>
              <a:rPr lang="en-US" dirty="0" smtClean="0">
                <a:latin typeface="Garamond" panose="02020404030301010803" pitchFamily="18" charset="0"/>
              </a:rPr>
              <a:t> et </a:t>
            </a:r>
            <a:r>
              <a:rPr lang="en-US" dirty="0" err="1" smtClean="0">
                <a:latin typeface="Garamond" panose="02020404030301010803" pitchFamily="18" charset="0"/>
              </a:rPr>
              <a:t>système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comparée</a:t>
            </a:r>
            <a:r>
              <a:rPr lang="en-US" dirty="0" smtClean="0">
                <a:latin typeface="Garamond" panose="02020404030301010803" pitchFamily="18" charset="0"/>
              </a:rPr>
              <a:t> des </a:t>
            </a:r>
            <a:r>
              <a:rPr lang="en-US" dirty="0" err="1" smtClean="0">
                <a:latin typeface="Garamond" panose="02020404030301010803" pitchFamily="18" charset="0"/>
              </a:rPr>
              <a:t>langues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sémitiques</a:t>
            </a:r>
            <a:r>
              <a:rPr lang="en-US" dirty="0" smtClean="0">
                <a:latin typeface="Garamond" panose="02020404030301010803" pitchFamily="18" charset="0"/>
              </a:rPr>
              <a:t>. Paris. I. 1858.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E. Renan. </a:t>
            </a:r>
            <a:r>
              <a:rPr lang="en-US" dirty="0" err="1" smtClean="0">
                <a:latin typeface="Garamond" panose="02020404030301010803" pitchFamily="18" charset="0"/>
              </a:rPr>
              <a:t>Averroès</a:t>
            </a:r>
            <a:r>
              <a:rPr lang="en-US" dirty="0" smtClean="0">
                <a:latin typeface="Garamond" panose="02020404030301010803" pitchFamily="18" charset="0"/>
              </a:rPr>
              <a:t> et </a:t>
            </a:r>
            <a:r>
              <a:rPr lang="en-US" dirty="0" err="1" smtClean="0">
                <a:latin typeface="Garamond" panose="02020404030301010803" pitchFamily="18" charset="0"/>
              </a:rPr>
              <a:t>l'averroïsme</a:t>
            </a:r>
            <a:r>
              <a:rPr lang="en-US" dirty="0" smtClean="0">
                <a:latin typeface="Garamond" panose="02020404030301010803" pitchFamily="18" charset="0"/>
              </a:rPr>
              <a:t>: </a:t>
            </a:r>
            <a:r>
              <a:rPr lang="en-US" dirty="0" err="1" smtClean="0">
                <a:latin typeface="Garamond" panose="02020404030301010803" pitchFamily="18" charset="0"/>
              </a:rPr>
              <a:t>essai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historique</a:t>
            </a:r>
            <a:r>
              <a:rPr lang="en-US" dirty="0" smtClean="0">
                <a:latin typeface="Garamond" panose="02020404030301010803" pitchFamily="18" charset="0"/>
              </a:rPr>
              <a:t>. Paris.1861.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F.W. </a:t>
            </a:r>
            <a:r>
              <a:rPr lang="en-US" dirty="0" err="1" smtClean="0">
                <a:latin typeface="Garamond" panose="02020404030301010803" pitchFamily="18" charset="0"/>
              </a:rPr>
              <a:t>Ritschl</a:t>
            </a:r>
            <a:r>
              <a:rPr lang="en-US" dirty="0" smtClean="0">
                <a:latin typeface="Garamond" panose="02020404030301010803" pitchFamily="18" charset="0"/>
              </a:rPr>
              <a:t>. Die </a:t>
            </a:r>
            <a:r>
              <a:rPr lang="en-US" dirty="0" err="1" smtClean="0">
                <a:latin typeface="Garamond" panose="02020404030301010803" pitchFamily="18" charset="0"/>
              </a:rPr>
              <a:t>Alexandrinischen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Bibliotheken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unter</a:t>
            </a:r>
            <a:r>
              <a:rPr lang="en-US" dirty="0" smtClean="0">
                <a:latin typeface="Garamond" panose="02020404030301010803" pitchFamily="18" charset="0"/>
              </a:rPr>
              <a:t> den </a:t>
            </a:r>
            <a:r>
              <a:rPr lang="en-US" dirty="0" err="1" smtClean="0">
                <a:latin typeface="Garamond" panose="02020404030301010803" pitchFamily="18" charset="0"/>
              </a:rPr>
              <a:t>ersten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Ptolemäern</a:t>
            </a:r>
            <a:r>
              <a:rPr lang="en-US" dirty="0" smtClean="0">
                <a:latin typeface="Garamond" panose="02020404030301010803" pitchFamily="18" charset="0"/>
              </a:rPr>
              <a:t>. Breslau. 1838.</a:t>
            </a:r>
            <a:endParaRPr lang="en-US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175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708" y="630195"/>
            <a:ext cx="11615351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Garamond" panose="02020404030301010803" pitchFamily="18" charset="0"/>
              </a:rPr>
              <a:t>C. Ritter. </a:t>
            </a:r>
            <a:r>
              <a:rPr lang="en-US" sz="2000" dirty="0" err="1" smtClean="0">
                <a:latin typeface="Garamond" panose="02020404030301010803" pitchFamily="18" charset="0"/>
              </a:rPr>
              <a:t>Asien</a:t>
            </a:r>
            <a:r>
              <a:rPr lang="en-US" sz="2000" dirty="0" smtClean="0">
                <a:latin typeface="Garamond" panose="02020404030301010803" pitchFamily="18" charset="0"/>
              </a:rPr>
              <a:t> // </a:t>
            </a:r>
            <a:r>
              <a:rPr lang="en-US" sz="2000" dirty="0" err="1" smtClean="0">
                <a:latin typeface="Garamond" panose="02020404030301010803" pitchFamily="18" charset="0"/>
              </a:rPr>
              <a:t>Allgemeine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Encyclopädie</a:t>
            </a:r>
            <a:r>
              <a:rPr lang="en-US" sz="2000" dirty="0" smtClean="0">
                <a:latin typeface="Garamond" panose="02020404030301010803" pitchFamily="18" charset="0"/>
              </a:rPr>
              <a:t> der </a:t>
            </a:r>
            <a:r>
              <a:rPr lang="en-US" sz="2000" dirty="0" err="1" smtClean="0">
                <a:latin typeface="Garamond" panose="02020404030301010803" pitchFamily="18" charset="0"/>
              </a:rPr>
              <a:t>Wissenschaften</a:t>
            </a:r>
            <a:r>
              <a:rPr lang="en-US" sz="2000" dirty="0" smtClean="0">
                <a:latin typeface="Garamond" panose="02020404030301010803" pitchFamily="18" charset="0"/>
              </a:rPr>
              <a:t> und </a:t>
            </a:r>
            <a:r>
              <a:rPr lang="en-US" sz="2000" dirty="0" err="1" smtClean="0">
                <a:latin typeface="Garamond" panose="02020404030301010803" pitchFamily="18" charset="0"/>
              </a:rPr>
              <a:t>Künste</a:t>
            </a:r>
            <a:r>
              <a:rPr lang="en-US" sz="2000" dirty="0" smtClean="0">
                <a:latin typeface="Garamond" panose="02020404030301010803" pitchFamily="18" charset="0"/>
              </a:rPr>
              <a:t>. </a:t>
            </a:r>
            <a:r>
              <a:rPr lang="ru-RU" sz="2000" dirty="0" smtClean="0">
                <a:latin typeface="Garamond" panose="02020404030301010803" pitchFamily="18" charset="0"/>
              </a:rPr>
              <a:t>Т. 17. 1828.</a:t>
            </a:r>
          </a:p>
          <a:p>
            <a:r>
              <a:rPr lang="en-US" sz="2000" dirty="0" smtClean="0">
                <a:latin typeface="Garamond" panose="02020404030301010803" pitchFamily="18" charset="0"/>
              </a:rPr>
              <a:t>V. Rose. De </a:t>
            </a:r>
            <a:r>
              <a:rPr lang="en-US" sz="2000" dirty="0" err="1" smtClean="0">
                <a:latin typeface="Garamond" panose="02020404030301010803" pitchFamily="18" charset="0"/>
              </a:rPr>
              <a:t>Aristotelis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librorum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ordine</a:t>
            </a:r>
            <a:r>
              <a:rPr lang="en-US" sz="2000" dirty="0" smtClean="0">
                <a:latin typeface="Garamond" panose="02020404030301010803" pitchFamily="18" charset="0"/>
              </a:rPr>
              <a:t> et </a:t>
            </a:r>
            <a:r>
              <a:rPr lang="en-US" sz="2000" dirty="0" err="1" smtClean="0">
                <a:latin typeface="Garamond" panose="02020404030301010803" pitchFamily="18" charset="0"/>
              </a:rPr>
              <a:t>auctoritate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commentatio</a:t>
            </a:r>
            <a:r>
              <a:rPr lang="en-US" sz="2000" dirty="0" smtClean="0">
                <a:latin typeface="Garamond" panose="02020404030301010803" pitchFamily="18" charset="0"/>
              </a:rPr>
              <a:t>. Berlin.1854.</a:t>
            </a:r>
          </a:p>
          <a:p>
            <a:r>
              <a:rPr lang="en-US" sz="2000" dirty="0" smtClean="0">
                <a:latin typeface="Garamond" panose="02020404030301010803" pitchFamily="18" charset="0"/>
              </a:rPr>
              <a:t>U. Rosenbaum. </a:t>
            </a:r>
            <a:r>
              <a:rPr lang="en-US" sz="2000" dirty="0" err="1" smtClean="0">
                <a:latin typeface="Garamond" panose="02020404030301010803" pitchFamily="18" charset="0"/>
              </a:rPr>
              <a:t>Additamenta</a:t>
            </a:r>
            <a:r>
              <a:rPr lang="en-US" sz="2000" dirty="0" smtClean="0">
                <a:latin typeface="Garamond" panose="02020404030301010803" pitchFamily="18" charset="0"/>
              </a:rPr>
              <a:t> ad </a:t>
            </a:r>
            <a:r>
              <a:rPr lang="en-US" sz="2000" dirty="0" err="1" smtClean="0">
                <a:latin typeface="Garamond" panose="02020404030301010803" pitchFamily="18" charset="0"/>
              </a:rPr>
              <a:t>lud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Choulanti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bibliothecam</a:t>
            </a:r>
            <a:r>
              <a:rPr lang="en-US" sz="2000" dirty="0" smtClean="0">
                <a:latin typeface="Garamond" panose="02020404030301010803" pitchFamily="18" charset="0"/>
              </a:rPr>
              <a:t> medico-</a:t>
            </a:r>
            <a:r>
              <a:rPr lang="en-US" sz="2000" dirty="0" err="1" smtClean="0">
                <a:latin typeface="Garamond" panose="02020404030301010803" pitchFamily="18" charset="0"/>
              </a:rPr>
              <a:t>historicam</a:t>
            </a:r>
            <a:r>
              <a:rPr lang="en-US" sz="2000" dirty="0" smtClean="0">
                <a:latin typeface="Garamond" panose="02020404030301010803" pitchFamily="18" charset="0"/>
              </a:rPr>
              <a:t>. Halle. 1842.</a:t>
            </a:r>
          </a:p>
          <a:p>
            <a:r>
              <a:rPr lang="en-US" sz="2000" dirty="0" smtClean="0">
                <a:latin typeface="Garamond" panose="02020404030301010803" pitchFamily="18" charset="0"/>
              </a:rPr>
              <a:t>J. P. Rossignol. Les </a:t>
            </a:r>
            <a:r>
              <a:rPr lang="en-US" sz="2000" dirty="0" err="1" smtClean="0">
                <a:latin typeface="Garamond" panose="02020404030301010803" pitchFamily="18" charset="0"/>
              </a:rPr>
              <a:t>métaux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dans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l'antiquité</a:t>
            </a:r>
            <a:r>
              <a:rPr lang="en-US" sz="2000" dirty="0" smtClean="0">
                <a:latin typeface="Garamond" panose="02020404030301010803" pitchFamily="18" charset="0"/>
              </a:rPr>
              <a:t> : </a:t>
            </a:r>
            <a:r>
              <a:rPr lang="en-US" sz="2000" dirty="0" err="1" smtClean="0">
                <a:latin typeface="Garamond" panose="02020404030301010803" pitchFamily="18" charset="0"/>
              </a:rPr>
              <a:t>origines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religieuses</a:t>
            </a:r>
            <a:r>
              <a:rPr lang="en-US" sz="2000" dirty="0" smtClean="0">
                <a:latin typeface="Garamond" panose="02020404030301010803" pitchFamily="18" charset="0"/>
              </a:rPr>
              <a:t> de la </a:t>
            </a:r>
            <a:r>
              <a:rPr lang="en-US" sz="2000" dirty="0" err="1" smtClean="0">
                <a:latin typeface="Garamond" panose="02020404030301010803" pitchFamily="18" charset="0"/>
              </a:rPr>
              <a:t>métallurgie</a:t>
            </a:r>
            <a:r>
              <a:rPr lang="en-US" sz="2000" dirty="0" smtClean="0">
                <a:latin typeface="Garamond" panose="02020404030301010803" pitchFamily="18" charset="0"/>
              </a:rPr>
              <a:t>, </a:t>
            </a:r>
            <a:r>
              <a:rPr lang="en-US" sz="2000" dirty="0" err="1" smtClean="0">
                <a:latin typeface="Garamond" panose="02020404030301010803" pitchFamily="18" charset="0"/>
              </a:rPr>
              <a:t>ou</a:t>
            </a:r>
            <a:r>
              <a:rPr lang="en-US" sz="2000" dirty="0" smtClean="0">
                <a:latin typeface="Garamond" panose="02020404030301010803" pitchFamily="18" charset="0"/>
              </a:rPr>
              <a:t> les </a:t>
            </a:r>
            <a:r>
              <a:rPr lang="en-US" sz="2000" dirty="0" err="1" smtClean="0">
                <a:latin typeface="Garamond" panose="02020404030301010803" pitchFamily="18" charset="0"/>
              </a:rPr>
              <a:t>Dieux</a:t>
            </a:r>
            <a:r>
              <a:rPr lang="en-US" sz="2000" dirty="0" smtClean="0">
                <a:latin typeface="Garamond" panose="02020404030301010803" pitchFamily="18" charset="0"/>
              </a:rPr>
              <a:t> de la Samothrace </a:t>
            </a:r>
            <a:r>
              <a:rPr lang="en-US" sz="2000" dirty="0" err="1" smtClean="0">
                <a:latin typeface="Garamond" panose="02020404030301010803" pitchFamily="18" charset="0"/>
              </a:rPr>
              <a:t>représen</a:t>
            </a:r>
            <a:r>
              <a:rPr lang="en-US" sz="2000" dirty="0" smtClean="0">
                <a:latin typeface="Garamond" panose="02020404030301010803" pitchFamily="18" charset="0"/>
              </a:rPr>
              <a:t>. Paris. 1863.</a:t>
            </a:r>
          </a:p>
          <a:p>
            <a:r>
              <a:rPr lang="en-US" sz="2000" dirty="0" smtClean="0">
                <a:latin typeface="Garamond" panose="02020404030301010803" pitchFamily="18" charset="0"/>
              </a:rPr>
              <a:t>E.M. </a:t>
            </a:r>
            <a:r>
              <a:rPr lang="en-US" sz="2000" dirty="0" err="1" smtClean="0">
                <a:latin typeface="Garamond" panose="02020404030301010803" pitchFamily="18" charset="0"/>
              </a:rPr>
              <a:t>Röth</a:t>
            </a:r>
            <a:r>
              <a:rPr lang="en-US" sz="2000" dirty="0" smtClean="0">
                <a:latin typeface="Garamond" panose="02020404030301010803" pitchFamily="18" charset="0"/>
              </a:rPr>
              <a:t>. Geschichte </a:t>
            </a:r>
            <a:r>
              <a:rPr lang="en-US" sz="2000" dirty="0" err="1" smtClean="0">
                <a:latin typeface="Garamond" panose="02020404030301010803" pitchFamily="18" charset="0"/>
              </a:rPr>
              <a:t>unserer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abendländischen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Philosophie</a:t>
            </a:r>
            <a:r>
              <a:rPr lang="en-US" sz="2000" dirty="0" smtClean="0">
                <a:latin typeface="Garamond" panose="02020404030301010803" pitchFamily="18" charset="0"/>
              </a:rPr>
              <a:t>. Mannheim.1846-1858.</a:t>
            </a:r>
          </a:p>
          <a:p>
            <a:r>
              <a:rPr lang="en-US" sz="2000" dirty="0" smtClean="0">
                <a:latin typeface="Garamond" panose="02020404030301010803" pitchFamily="18" charset="0"/>
              </a:rPr>
              <a:t>J.K. </a:t>
            </a:r>
            <a:r>
              <a:rPr lang="en-US" sz="2000" dirty="0" err="1" smtClean="0">
                <a:latin typeface="Garamond" panose="02020404030301010803" pitchFamily="18" charset="0"/>
              </a:rPr>
              <a:t>Schaubach</a:t>
            </a:r>
            <a:r>
              <a:rPr lang="en-US" sz="2000" dirty="0" smtClean="0">
                <a:latin typeface="Garamond" panose="02020404030301010803" pitchFamily="18" charset="0"/>
              </a:rPr>
              <a:t>. Geschichte der </a:t>
            </a:r>
            <a:r>
              <a:rPr lang="en-US" sz="2000" dirty="0" err="1" smtClean="0">
                <a:latin typeface="Garamond" panose="02020404030301010803" pitchFamily="18" charset="0"/>
              </a:rPr>
              <a:t>griechischen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Astronomie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bis</a:t>
            </a:r>
            <a:r>
              <a:rPr lang="en-US" sz="2000" dirty="0" smtClean="0">
                <a:latin typeface="Garamond" panose="02020404030301010803" pitchFamily="18" charset="0"/>
              </a:rPr>
              <a:t> auf Eratosthenes. </a:t>
            </a:r>
            <a:r>
              <a:rPr lang="en-US" sz="2000" dirty="0" err="1" smtClean="0">
                <a:latin typeface="Garamond" panose="02020404030301010803" pitchFamily="18" charset="0"/>
              </a:rPr>
              <a:t>Göttingen</a:t>
            </a:r>
            <a:r>
              <a:rPr lang="en-US" sz="2000" dirty="0" smtClean="0">
                <a:latin typeface="Garamond" panose="02020404030301010803" pitchFamily="18" charset="0"/>
              </a:rPr>
              <a:t>, 1802.</a:t>
            </a:r>
          </a:p>
          <a:p>
            <a:r>
              <a:rPr lang="en-US" sz="2000" dirty="0" smtClean="0">
                <a:latin typeface="Garamond" panose="02020404030301010803" pitchFamily="18" charset="0"/>
              </a:rPr>
              <a:t>M.J. Schleiden. </a:t>
            </a:r>
            <a:r>
              <a:rPr lang="en-US" sz="2000" dirty="0" err="1" smtClean="0">
                <a:latin typeface="Garamond" panose="02020404030301010803" pitchFamily="18" charset="0"/>
              </a:rPr>
              <a:t>Grundzüge</a:t>
            </a:r>
            <a:r>
              <a:rPr lang="en-US" sz="2000" dirty="0" smtClean="0">
                <a:latin typeface="Garamond" panose="02020404030301010803" pitchFamily="18" charset="0"/>
              </a:rPr>
              <a:t> der </a:t>
            </a:r>
            <a:r>
              <a:rPr lang="en-US" sz="2000" dirty="0" err="1" smtClean="0">
                <a:latin typeface="Garamond" panose="02020404030301010803" pitchFamily="18" charset="0"/>
              </a:rPr>
              <a:t>wissenschaftlichen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Botanik</a:t>
            </a:r>
            <a:r>
              <a:rPr lang="en-US" sz="2000" dirty="0" smtClean="0">
                <a:latin typeface="Garamond" panose="02020404030301010803" pitchFamily="18" charset="0"/>
              </a:rPr>
              <a:t>. Leipzig. 1842-1843.</a:t>
            </a:r>
          </a:p>
          <a:p>
            <a:r>
              <a:rPr lang="en-US" sz="2000" dirty="0" smtClean="0">
                <a:latin typeface="Garamond" panose="02020404030301010803" pitchFamily="18" charset="0"/>
              </a:rPr>
              <a:t>K.C.G. Schmidt. </a:t>
            </a:r>
            <a:r>
              <a:rPr lang="en-US" sz="2000" dirty="0" err="1" smtClean="0">
                <a:latin typeface="Garamond" panose="02020404030301010803" pitchFamily="18" charset="0"/>
              </a:rPr>
              <a:t>Über</a:t>
            </a:r>
            <a:r>
              <a:rPr lang="en-US" sz="2000" dirty="0" smtClean="0">
                <a:latin typeface="Garamond" panose="02020404030301010803" pitchFamily="18" charset="0"/>
              </a:rPr>
              <a:t> den </a:t>
            </a:r>
            <a:r>
              <a:rPr lang="en-US" sz="2000" dirty="0" err="1" smtClean="0">
                <a:latin typeface="Garamond" panose="02020404030301010803" pitchFamily="18" charset="0"/>
              </a:rPr>
              <a:t>alten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Mathematiker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Kleomedes</a:t>
            </a:r>
            <a:r>
              <a:rPr lang="en-US" sz="2000" dirty="0" smtClean="0">
                <a:latin typeface="Garamond" panose="02020404030301010803" pitchFamily="18" charset="0"/>
              </a:rPr>
              <a:t>. </a:t>
            </a:r>
            <a:r>
              <a:rPr lang="en-US" sz="2000" dirty="0" err="1" smtClean="0">
                <a:latin typeface="Garamond" panose="02020404030301010803" pitchFamily="18" charset="0"/>
              </a:rPr>
              <a:t>Naumburg</a:t>
            </a:r>
            <a:r>
              <a:rPr lang="en-US" sz="2000" dirty="0" smtClean="0">
                <a:latin typeface="Garamond" panose="02020404030301010803" pitchFamily="18" charset="0"/>
              </a:rPr>
              <a:t>, 1828.</a:t>
            </a:r>
          </a:p>
          <a:p>
            <a:r>
              <a:rPr lang="en-US" sz="2000" dirty="0" smtClean="0">
                <a:latin typeface="Garamond" panose="02020404030301010803" pitchFamily="18" charset="0"/>
              </a:rPr>
              <a:t>H.R. Schoolcraft. Information, respecting the History, Conditions and Prospects of the Indian Tribes of the United States. 1859 (1851?).</a:t>
            </a:r>
          </a:p>
          <a:p>
            <a:r>
              <a:rPr lang="en-US" sz="2000" dirty="0" smtClean="0">
                <a:latin typeface="Garamond" panose="02020404030301010803" pitchFamily="18" charset="0"/>
              </a:rPr>
              <a:t>H. Schreiber. Geschichte und </a:t>
            </a:r>
            <a:r>
              <a:rPr lang="en-US" sz="2000" dirty="0" err="1" smtClean="0">
                <a:latin typeface="Garamond" panose="02020404030301010803" pitchFamily="18" charset="0"/>
              </a:rPr>
              <a:t>Beschreibung</a:t>
            </a:r>
            <a:r>
              <a:rPr lang="en-US" sz="2000" dirty="0" smtClean="0">
                <a:latin typeface="Garamond" panose="02020404030301010803" pitchFamily="18" charset="0"/>
              </a:rPr>
              <a:t> des </a:t>
            </a:r>
            <a:r>
              <a:rPr lang="en-US" sz="2000" dirty="0" err="1" smtClean="0">
                <a:latin typeface="Garamond" panose="02020404030301010803" pitchFamily="18" charset="0"/>
              </a:rPr>
              <a:t>Münsters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zu</a:t>
            </a:r>
            <a:r>
              <a:rPr lang="en-US" sz="2000" dirty="0" smtClean="0">
                <a:latin typeface="Garamond" panose="02020404030301010803" pitchFamily="18" charset="0"/>
              </a:rPr>
              <a:t> Freiburg </a:t>
            </a:r>
            <a:r>
              <a:rPr lang="en-US" sz="2000" dirty="0" err="1" smtClean="0">
                <a:latin typeface="Garamond" panose="02020404030301010803" pitchFamily="18" charset="0"/>
              </a:rPr>
              <a:t>im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Breisgau</a:t>
            </a:r>
            <a:r>
              <a:rPr lang="en-US" sz="2000" dirty="0" smtClean="0">
                <a:latin typeface="Garamond" panose="02020404030301010803" pitchFamily="18" charset="0"/>
              </a:rPr>
              <a:t>. Freiburg </a:t>
            </a:r>
            <a:r>
              <a:rPr lang="en-US" sz="2000" dirty="0" err="1" smtClean="0">
                <a:latin typeface="Garamond" panose="02020404030301010803" pitchFamily="18" charset="0"/>
              </a:rPr>
              <a:t>im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Breisgau</a:t>
            </a:r>
            <a:r>
              <a:rPr lang="en-US" sz="2000" dirty="0" smtClean="0">
                <a:latin typeface="Garamond" panose="02020404030301010803" pitchFamily="18" charset="0"/>
              </a:rPr>
              <a:t>. 1820.</a:t>
            </a:r>
          </a:p>
          <a:p>
            <a:r>
              <a:rPr lang="en-US" sz="2000" dirty="0" smtClean="0">
                <a:latin typeface="Garamond" panose="02020404030301010803" pitchFamily="18" charset="0"/>
              </a:rPr>
              <a:t>F.L.W. Schwartz. Der </a:t>
            </a:r>
            <a:r>
              <a:rPr lang="en-US" sz="2000" dirty="0" err="1" smtClean="0">
                <a:latin typeface="Garamond" panose="02020404030301010803" pitchFamily="18" charset="0"/>
              </a:rPr>
              <a:t>Ursprung</a:t>
            </a:r>
            <a:r>
              <a:rPr lang="en-US" sz="2000" dirty="0" smtClean="0">
                <a:latin typeface="Garamond" panose="02020404030301010803" pitchFamily="18" charset="0"/>
              </a:rPr>
              <a:t> der </a:t>
            </a:r>
            <a:r>
              <a:rPr lang="en-US" sz="2000" dirty="0" err="1" smtClean="0">
                <a:latin typeface="Garamond" panose="02020404030301010803" pitchFamily="18" charset="0"/>
              </a:rPr>
              <a:t>Mythologie</a:t>
            </a:r>
            <a:r>
              <a:rPr lang="en-US" sz="2000" dirty="0" smtClean="0">
                <a:latin typeface="Garamond" panose="02020404030301010803" pitchFamily="18" charset="0"/>
              </a:rPr>
              <a:t>. Berlin. 1860.</a:t>
            </a:r>
          </a:p>
          <a:p>
            <a:r>
              <a:rPr lang="en-US" sz="2000" dirty="0" smtClean="0">
                <a:latin typeface="Garamond" panose="02020404030301010803" pitchFamily="18" charset="0"/>
              </a:rPr>
              <a:t>F.L.W. Schwartz. </a:t>
            </a:r>
            <a:r>
              <a:rPr lang="en-US" sz="2000" dirty="0" err="1" smtClean="0">
                <a:latin typeface="Garamond" panose="02020404030301010803" pitchFamily="18" charset="0"/>
              </a:rPr>
              <a:t>Sonne</a:t>
            </a:r>
            <a:r>
              <a:rPr lang="en-US" sz="2000" dirty="0" smtClean="0">
                <a:latin typeface="Garamond" panose="02020404030301010803" pitchFamily="18" charset="0"/>
              </a:rPr>
              <a:t>, </a:t>
            </a:r>
            <a:r>
              <a:rPr lang="en-US" sz="2000" dirty="0" err="1" smtClean="0">
                <a:latin typeface="Garamond" panose="02020404030301010803" pitchFamily="18" charset="0"/>
              </a:rPr>
              <a:t>Mond</a:t>
            </a:r>
            <a:r>
              <a:rPr lang="en-US" sz="2000" dirty="0" smtClean="0">
                <a:latin typeface="Garamond" panose="02020404030301010803" pitchFamily="18" charset="0"/>
              </a:rPr>
              <a:t> und Sterne: </a:t>
            </a:r>
            <a:r>
              <a:rPr lang="en-US" sz="2000" dirty="0" err="1" smtClean="0">
                <a:latin typeface="Garamond" panose="02020404030301010803" pitchFamily="18" charset="0"/>
              </a:rPr>
              <a:t>Ein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Beitrag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zur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Mythologie</a:t>
            </a:r>
            <a:r>
              <a:rPr lang="en-US" sz="2000" dirty="0" smtClean="0">
                <a:latin typeface="Garamond" panose="02020404030301010803" pitchFamily="18" charset="0"/>
              </a:rPr>
              <a:t> und </a:t>
            </a:r>
            <a:r>
              <a:rPr lang="en-US" sz="2000" dirty="0" err="1" smtClean="0">
                <a:latin typeface="Garamond" panose="02020404030301010803" pitchFamily="18" charset="0"/>
              </a:rPr>
              <a:t>Kulturgeschichte</a:t>
            </a:r>
            <a:r>
              <a:rPr lang="en-US" sz="2000" dirty="0" smtClean="0">
                <a:latin typeface="Garamond" panose="02020404030301010803" pitchFamily="18" charset="0"/>
              </a:rPr>
              <a:t> der </a:t>
            </a:r>
            <a:r>
              <a:rPr lang="en-US" sz="2000" dirty="0" err="1" smtClean="0">
                <a:latin typeface="Garamond" panose="02020404030301010803" pitchFamily="18" charset="0"/>
              </a:rPr>
              <a:t>Urzeit</a:t>
            </a:r>
            <a:r>
              <a:rPr lang="en-US" sz="2000" dirty="0" smtClean="0">
                <a:latin typeface="Garamond" panose="02020404030301010803" pitchFamily="18" charset="0"/>
              </a:rPr>
              <a:t>. Hertz, 1864.</a:t>
            </a:r>
          </a:p>
          <a:p>
            <a:r>
              <a:rPr lang="en-US" sz="2000" dirty="0" smtClean="0">
                <a:latin typeface="Garamond" panose="02020404030301010803" pitchFamily="18" charset="0"/>
              </a:rPr>
              <a:t>Ann. Seneca. </a:t>
            </a:r>
            <a:r>
              <a:rPr lang="en-US" sz="2000" dirty="0" err="1" smtClean="0">
                <a:latin typeface="Garamond" panose="02020404030301010803" pitchFamily="18" charset="0"/>
              </a:rPr>
              <a:t>Naturales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Quaestiones</a:t>
            </a:r>
            <a:r>
              <a:rPr lang="en-US" sz="2000" dirty="0" smtClean="0">
                <a:latin typeface="Garamond" panose="02020404030301010803" pitchFamily="18" charset="0"/>
              </a:rPr>
              <a:t>.</a:t>
            </a:r>
          </a:p>
          <a:p>
            <a:r>
              <a:rPr lang="en-US" sz="2000" dirty="0" smtClean="0">
                <a:latin typeface="Garamond" panose="02020404030301010803" pitchFamily="18" charset="0"/>
              </a:rPr>
              <a:t>Ann. Seneca. Medea // </a:t>
            </a:r>
            <a:r>
              <a:rPr lang="en-US" sz="2000" dirty="0" err="1" smtClean="0">
                <a:latin typeface="Garamond" panose="02020404030301010803" pitchFamily="18" charset="0"/>
              </a:rPr>
              <a:t>Nisard</a:t>
            </a:r>
            <a:r>
              <a:rPr lang="en-US" sz="2000" dirty="0" smtClean="0">
                <a:latin typeface="Garamond" panose="02020404030301010803" pitchFamily="18" charset="0"/>
              </a:rPr>
              <a:t>. </a:t>
            </a:r>
            <a:r>
              <a:rPr lang="en-US" sz="2000" dirty="0" err="1" smtClean="0">
                <a:latin typeface="Garamond" panose="02020404030301010803" pitchFamily="18" charset="0"/>
              </a:rPr>
              <a:t>Lucrêce</a:t>
            </a:r>
            <a:r>
              <a:rPr lang="en-US" sz="2000" dirty="0" smtClean="0">
                <a:latin typeface="Garamond" panose="02020404030301010803" pitchFamily="18" charset="0"/>
              </a:rPr>
              <a:t>, </a:t>
            </a:r>
            <a:r>
              <a:rPr lang="en-US" sz="2000" dirty="0" err="1" smtClean="0">
                <a:latin typeface="Garamond" panose="02020404030301010803" pitchFamily="18" charset="0"/>
              </a:rPr>
              <a:t>Virgile</a:t>
            </a:r>
            <a:r>
              <a:rPr lang="en-US" sz="2000" dirty="0" smtClean="0">
                <a:latin typeface="Garamond" panose="02020404030301010803" pitchFamily="18" charset="0"/>
              </a:rPr>
              <a:t>, </a:t>
            </a:r>
            <a:r>
              <a:rPr lang="en-US" sz="2000" dirty="0" err="1" smtClean="0">
                <a:latin typeface="Garamond" panose="02020404030301010803" pitchFamily="18" charset="0"/>
              </a:rPr>
              <a:t>Valerius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Flaccus</a:t>
            </a:r>
            <a:r>
              <a:rPr lang="en-US" sz="2000" dirty="0" smtClean="0">
                <a:latin typeface="Garamond" panose="02020404030301010803" pitchFamily="18" charset="0"/>
              </a:rPr>
              <a:t>: Oeuvres </a:t>
            </a:r>
            <a:r>
              <a:rPr lang="en-US" sz="2000" dirty="0" err="1" smtClean="0">
                <a:latin typeface="Garamond" panose="02020404030301010803" pitchFamily="18" charset="0"/>
              </a:rPr>
              <a:t>complètes</a:t>
            </a:r>
            <a:r>
              <a:rPr lang="en-US" sz="2000" dirty="0" smtClean="0">
                <a:latin typeface="Garamond" panose="02020404030301010803" pitchFamily="18" charset="0"/>
              </a:rPr>
              <a:t>. 1850</a:t>
            </a:r>
            <a:endParaRPr lang="en-US" sz="20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4504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3569" y="148281"/>
            <a:ext cx="1193662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Garamond" panose="02020404030301010803" pitchFamily="18" charset="0"/>
              </a:rPr>
              <a:t>R. Simson. VI. Pappi </a:t>
            </a:r>
            <a:r>
              <a:rPr lang="en-US" dirty="0" err="1" smtClean="0">
                <a:latin typeface="Garamond" panose="02020404030301010803" pitchFamily="18" charset="0"/>
              </a:rPr>
              <a:t>alexandrini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propositiones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duæ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generales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quibus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plura</a:t>
            </a:r>
            <a:r>
              <a:rPr lang="en-US" dirty="0" smtClean="0">
                <a:latin typeface="Garamond" panose="02020404030301010803" pitchFamily="18" charset="0"/>
              </a:rPr>
              <a:t> ex </a:t>
            </a:r>
            <a:r>
              <a:rPr lang="en-US" dirty="0" err="1" smtClean="0">
                <a:latin typeface="Garamond" panose="02020404030301010803" pitchFamily="18" charset="0"/>
              </a:rPr>
              <a:t>euclidis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porismatis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complexus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est</a:t>
            </a:r>
            <a:r>
              <a:rPr lang="en-US" dirty="0" smtClean="0">
                <a:latin typeface="Garamond" panose="02020404030301010803" pitchFamily="18" charset="0"/>
              </a:rPr>
              <a:t> // Philosophical Transactions. 1723. June. – P. 330-340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R. Simson. De </a:t>
            </a:r>
            <a:r>
              <a:rPr lang="en-US" dirty="0" err="1" smtClean="0">
                <a:latin typeface="Garamond" panose="02020404030301010803" pitchFamily="18" charset="0"/>
              </a:rPr>
              <a:t>porismatibus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tractatus.Glasgow</a:t>
            </a:r>
            <a:r>
              <a:rPr lang="en-US" dirty="0" smtClean="0">
                <a:latin typeface="Garamond" panose="02020404030301010803" pitchFamily="18" charset="0"/>
              </a:rPr>
              <a:t>. 1776. 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S. Sharpe. Geschichte </a:t>
            </a:r>
            <a:r>
              <a:rPr lang="en-US" dirty="0" err="1" smtClean="0">
                <a:latin typeface="Garamond" panose="02020404030301010803" pitchFamily="18" charset="0"/>
              </a:rPr>
              <a:t>Ägyptens</a:t>
            </a:r>
            <a:r>
              <a:rPr lang="en-US" dirty="0" smtClean="0">
                <a:latin typeface="Garamond" panose="02020404030301010803" pitchFamily="18" charset="0"/>
              </a:rPr>
              <a:t>: von der </a:t>
            </a:r>
            <a:r>
              <a:rPr lang="en-US" dirty="0" err="1" smtClean="0">
                <a:latin typeface="Garamond" panose="02020404030301010803" pitchFamily="18" charset="0"/>
              </a:rPr>
              <a:t>ältesten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Zeit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bis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zur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Eroberung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durch</a:t>
            </a:r>
            <a:r>
              <a:rPr lang="en-US" dirty="0" smtClean="0">
                <a:latin typeface="Garamond" panose="02020404030301010803" pitchFamily="18" charset="0"/>
              </a:rPr>
              <a:t> die </a:t>
            </a:r>
            <a:r>
              <a:rPr lang="en-US" dirty="0" err="1" smtClean="0">
                <a:latin typeface="Garamond" panose="02020404030301010803" pitchFamily="18" charset="0"/>
              </a:rPr>
              <a:t>Araber</a:t>
            </a:r>
            <a:r>
              <a:rPr lang="en-US" dirty="0" smtClean="0">
                <a:latin typeface="Garamond" panose="02020404030301010803" pitchFamily="18" charset="0"/>
              </a:rPr>
              <a:t> 640 n. Chr. 1846. auf Deutsch ab der 3. </a:t>
            </a:r>
            <a:r>
              <a:rPr lang="en-US" dirty="0" err="1" smtClean="0">
                <a:latin typeface="Garamond" panose="02020404030301010803" pitchFamily="18" charset="0"/>
              </a:rPr>
              <a:t>Auflage</a:t>
            </a:r>
            <a:r>
              <a:rPr lang="en-US" dirty="0" smtClean="0">
                <a:latin typeface="Garamond" panose="02020404030301010803" pitchFamily="18" charset="0"/>
              </a:rPr>
              <a:t>. (1852) von </a:t>
            </a:r>
            <a:r>
              <a:rPr lang="en-US" dirty="0" err="1" smtClean="0">
                <a:latin typeface="Garamond" panose="02020404030301010803" pitchFamily="18" charset="0"/>
              </a:rPr>
              <a:t>Jolowicz</a:t>
            </a:r>
            <a:r>
              <a:rPr lang="en-US" dirty="0" smtClean="0">
                <a:latin typeface="Garamond" panose="02020404030301010803" pitchFamily="18" charset="0"/>
              </a:rPr>
              <a:t>, </a:t>
            </a:r>
            <a:r>
              <a:rPr lang="en-US" dirty="0" err="1" smtClean="0">
                <a:latin typeface="Garamond" panose="02020404030301010803" pitchFamily="18" charset="0"/>
              </a:rPr>
              <a:t>überarbeitet</a:t>
            </a:r>
            <a:r>
              <a:rPr lang="en-US" dirty="0" smtClean="0">
                <a:latin typeface="Garamond" panose="02020404030301010803" pitchFamily="18" charset="0"/>
              </a:rPr>
              <a:t> von </a:t>
            </a:r>
            <a:r>
              <a:rPr lang="en-US" dirty="0" err="1" smtClean="0">
                <a:latin typeface="Garamond" panose="02020404030301010803" pitchFamily="18" charset="0"/>
              </a:rPr>
              <a:t>Von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Gutschmid</a:t>
            </a:r>
            <a:r>
              <a:rPr lang="en-US" dirty="0" smtClean="0">
                <a:latin typeface="Garamond" panose="02020404030301010803" pitchFamily="18" charset="0"/>
              </a:rPr>
              <a:t>, Leipzig, 1862, 2 </a:t>
            </a:r>
            <a:r>
              <a:rPr lang="en-US" dirty="0" err="1" smtClean="0">
                <a:latin typeface="Garamond" panose="02020404030301010803" pitchFamily="18" charset="0"/>
              </a:rPr>
              <a:t>Bände</a:t>
            </a:r>
            <a:r>
              <a:rPr lang="en-US" dirty="0" smtClean="0">
                <a:latin typeface="Garamond" panose="02020404030301010803" pitchFamily="18" charset="0"/>
              </a:rPr>
              <a:t>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K. </a:t>
            </a:r>
            <a:r>
              <a:rPr lang="en-US" dirty="0" err="1" smtClean="0">
                <a:latin typeface="Garamond" panose="02020404030301010803" pitchFamily="18" charset="0"/>
              </a:rPr>
              <a:t>Sprengel</a:t>
            </a:r>
            <a:r>
              <a:rPr lang="en-US" dirty="0" smtClean="0">
                <a:latin typeface="Garamond" panose="02020404030301010803" pitchFamily="18" charset="0"/>
              </a:rPr>
              <a:t>. Geschichte der </a:t>
            </a:r>
            <a:r>
              <a:rPr lang="en-US" dirty="0" err="1" smtClean="0">
                <a:latin typeface="Garamond" panose="02020404030301010803" pitchFamily="18" charset="0"/>
              </a:rPr>
              <a:t>Arzneikunde</a:t>
            </a:r>
            <a:r>
              <a:rPr lang="en-US" dirty="0" smtClean="0">
                <a:latin typeface="Garamond" panose="02020404030301010803" pitchFamily="18" charset="0"/>
              </a:rPr>
              <a:t>. 1792, 1821.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K. </a:t>
            </a:r>
            <a:r>
              <a:rPr lang="en-US" dirty="0" err="1" smtClean="0">
                <a:latin typeface="Garamond" panose="02020404030301010803" pitchFamily="18" charset="0"/>
              </a:rPr>
              <a:t>Sprengel</a:t>
            </a:r>
            <a:r>
              <a:rPr lang="en-US" dirty="0" smtClean="0">
                <a:latin typeface="Garamond" panose="02020404030301010803" pitchFamily="18" charset="0"/>
              </a:rPr>
              <a:t>. Histoire De La </a:t>
            </a:r>
            <a:r>
              <a:rPr lang="en-US" dirty="0" err="1" smtClean="0">
                <a:latin typeface="Garamond" panose="02020404030301010803" pitchFamily="18" charset="0"/>
              </a:rPr>
              <a:t>Médecine</a:t>
            </a:r>
            <a:r>
              <a:rPr lang="en-US" dirty="0" smtClean="0">
                <a:latin typeface="Garamond" panose="02020404030301010803" pitchFamily="18" charset="0"/>
              </a:rPr>
              <a:t>. Paris.1825.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J. Steiner. </a:t>
            </a:r>
            <a:r>
              <a:rPr lang="en-US" dirty="0" err="1" smtClean="0">
                <a:latin typeface="Garamond" panose="02020404030301010803" pitchFamily="18" charset="0"/>
              </a:rPr>
              <a:t>Systematische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Entwickelung</a:t>
            </a:r>
            <a:r>
              <a:rPr lang="en-US" dirty="0" smtClean="0">
                <a:latin typeface="Garamond" panose="02020404030301010803" pitchFamily="18" charset="0"/>
              </a:rPr>
              <a:t> der </a:t>
            </a:r>
            <a:r>
              <a:rPr lang="en-US" dirty="0" err="1" smtClean="0">
                <a:latin typeface="Garamond" panose="02020404030301010803" pitchFamily="18" charset="0"/>
              </a:rPr>
              <a:t>Abhängigkeit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geometrischer</a:t>
            </a:r>
            <a:r>
              <a:rPr lang="en-US" dirty="0" smtClean="0">
                <a:latin typeface="Garamond" panose="02020404030301010803" pitchFamily="18" charset="0"/>
              </a:rPr>
              <a:t> Gestalten von </a:t>
            </a:r>
            <a:r>
              <a:rPr lang="en-US" dirty="0" err="1" smtClean="0">
                <a:latin typeface="Garamond" panose="02020404030301010803" pitchFamily="18" charset="0"/>
              </a:rPr>
              <a:t>einander</a:t>
            </a:r>
            <a:r>
              <a:rPr lang="en-US" dirty="0" smtClean="0">
                <a:latin typeface="Garamond" panose="02020404030301010803" pitchFamily="18" charset="0"/>
              </a:rPr>
              <a:t>. Berlin. 1832.</a:t>
            </a:r>
          </a:p>
          <a:p>
            <a:r>
              <a:rPr lang="en-US" dirty="0" err="1" smtClean="0">
                <a:latin typeface="Garamond" panose="02020404030301010803" pitchFamily="18" charset="0"/>
              </a:rPr>
              <a:t>Strabons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Erdbeschreibung</a:t>
            </a:r>
            <a:r>
              <a:rPr lang="en-US" dirty="0" smtClean="0">
                <a:latin typeface="Garamond" panose="02020404030301010803" pitchFamily="18" charset="0"/>
              </a:rPr>
              <a:t> in </a:t>
            </a:r>
            <a:r>
              <a:rPr lang="en-US" dirty="0" err="1" smtClean="0">
                <a:latin typeface="Garamond" panose="02020404030301010803" pitchFamily="18" charset="0"/>
              </a:rPr>
              <a:t>siebenzehn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Büchern</a:t>
            </a:r>
            <a:r>
              <a:rPr lang="en-US" dirty="0" smtClean="0">
                <a:latin typeface="Garamond" panose="02020404030301010803" pitchFamily="18" charset="0"/>
              </a:rPr>
              <a:t>. </a:t>
            </a:r>
            <a:r>
              <a:rPr lang="en-US" dirty="0" err="1" smtClean="0">
                <a:latin typeface="Garamond" panose="02020404030301010803" pitchFamily="18" charset="0"/>
              </a:rPr>
              <a:t>Verd</a:t>
            </a:r>
            <a:r>
              <a:rPr lang="en-US" dirty="0" smtClean="0">
                <a:latin typeface="Garamond" panose="02020404030301010803" pitchFamily="18" charset="0"/>
              </a:rPr>
              <a:t> von C.G. </a:t>
            </a:r>
            <a:r>
              <a:rPr lang="en-US" dirty="0" err="1" smtClean="0">
                <a:latin typeface="Garamond" panose="02020404030301010803" pitchFamily="18" charset="0"/>
              </a:rPr>
              <a:t>Grosskurd</a:t>
            </a:r>
            <a:r>
              <a:rPr lang="en-US" dirty="0" smtClean="0">
                <a:latin typeface="Garamond" panose="02020404030301010803" pitchFamily="18" charset="0"/>
              </a:rPr>
              <a:t>. </a:t>
            </a:r>
            <a:r>
              <a:rPr lang="en-US" dirty="0" err="1" smtClean="0">
                <a:latin typeface="Garamond" panose="02020404030301010803" pitchFamily="18" charset="0"/>
              </a:rPr>
              <a:t>München</a:t>
            </a:r>
            <a:r>
              <a:rPr lang="en-US" dirty="0" smtClean="0">
                <a:latin typeface="Garamond" panose="02020404030301010803" pitchFamily="18" charset="0"/>
              </a:rPr>
              <a:t>. 1831-1834.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J. Struve and K.L. Struve. </a:t>
            </a:r>
            <a:r>
              <a:rPr lang="en-US" dirty="0" err="1" smtClean="0">
                <a:latin typeface="Garamond" panose="02020404030301010803" pitchFamily="18" charset="0"/>
              </a:rPr>
              <a:t>Altes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Griechisches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Epigramm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mathematischen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Inhalts</a:t>
            </a:r>
            <a:r>
              <a:rPr lang="en-US" dirty="0" smtClean="0">
                <a:latin typeface="Garamond" panose="02020404030301010803" pitchFamily="18" charset="0"/>
              </a:rPr>
              <a:t>. Altona.1821.</a:t>
            </a:r>
          </a:p>
          <a:p>
            <a:r>
              <a:rPr lang="en-US" dirty="0" err="1" smtClean="0">
                <a:latin typeface="Garamond" panose="02020404030301010803" pitchFamily="18" charset="0"/>
              </a:rPr>
              <a:t>Theonis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Smyrnaei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Platonici</a:t>
            </a:r>
            <a:r>
              <a:rPr lang="en-US" dirty="0" smtClean="0">
                <a:latin typeface="Garamond" panose="02020404030301010803" pitchFamily="18" charset="0"/>
              </a:rPr>
              <a:t> Liber de </a:t>
            </a:r>
            <a:r>
              <a:rPr lang="en-US" dirty="0" err="1" smtClean="0">
                <a:latin typeface="Garamond" panose="02020404030301010803" pitchFamily="18" charset="0"/>
              </a:rPr>
              <a:t>Astronomia</a:t>
            </a:r>
            <a:r>
              <a:rPr lang="en-US" dirty="0" smtClean="0">
                <a:latin typeface="Garamond" panose="02020404030301010803" pitchFamily="18" charset="0"/>
              </a:rPr>
              <a:t>. Paris. 1849.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O. </a:t>
            </a:r>
            <a:r>
              <a:rPr lang="en-US" dirty="0" err="1" smtClean="0">
                <a:latin typeface="Garamond" panose="02020404030301010803" pitchFamily="18" charset="0"/>
              </a:rPr>
              <a:t>Terquem</a:t>
            </a:r>
            <a:r>
              <a:rPr lang="en-US" dirty="0" smtClean="0">
                <a:latin typeface="Garamond" panose="02020404030301010803" pitchFamily="18" charset="0"/>
              </a:rPr>
              <a:t>. Notice </a:t>
            </a:r>
            <a:r>
              <a:rPr lang="en-US" dirty="0" err="1" smtClean="0">
                <a:latin typeface="Garamond" panose="02020404030301010803" pitchFamily="18" charset="0"/>
              </a:rPr>
              <a:t>bibliographique</a:t>
            </a:r>
            <a:r>
              <a:rPr lang="en-US" dirty="0" smtClean="0">
                <a:latin typeface="Garamond" panose="02020404030301010803" pitchFamily="18" charset="0"/>
              </a:rPr>
              <a:t> sur Apollonius. // </a:t>
            </a:r>
            <a:r>
              <a:rPr lang="en-US" dirty="0" err="1" smtClean="0">
                <a:latin typeface="Garamond" panose="02020404030301010803" pitchFamily="18" charset="0"/>
              </a:rPr>
              <a:t>Nouvelles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Annales</a:t>
            </a:r>
            <a:r>
              <a:rPr lang="en-US" dirty="0" smtClean="0">
                <a:latin typeface="Garamond" panose="02020404030301010803" pitchFamily="18" charset="0"/>
              </a:rPr>
              <a:t> de </a:t>
            </a:r>
            <a:r>
              <a:rPr lang="en-US" dirty="0" err="1" smtClean="0">
                <a:latin typeface="Garamond" panose="02020404030301010803" pitchFamily="18" charset="0"/>
              </a:rPr>
              <a:t>Mathématiques</a:t>
            </a:r>
            <a:r>
              <a:rPr lang="en-US" dirty="0" smtClean="0">
                <a:latin typeface="Garamond" panose="02020404030301010803" pitchFamily="18" charset="0"/>
              </a:rPr>
              <a:t>. III. 1844.</a:t>
            </a:r>
          </a:p>
          <a:p>
            <a:r>
              <a:rPr lang="en-US" dirty="0" err="1" smtClean="0">
                <a:latin typeface="Garamond" panose="02020404030301010803" pitchFamily="18" charset="0"/>
              </a:rPr>
              <a:t>F.Ad</a:t>
            </a:r>
            <a:r>
              <a:rPr lang="en-US" dirty="0" smtClean="0">
                <a:latin typeface="Garamond" panose="02020404030301010803" pitchFamily="18" charset="0"/>
              </a:rPr>
              <a:t>. Trendelenburg. </a:t>
            </a:r>
            <a:r>
              <a:rPr lang="en-US" dirty="0" err="1" smtClean="0">
                <a:latin typeface="Garamond" panose="02020404030301010803" pitchFamily="18" charset="0"/>
              </a:rPr>
              <a:t>Logische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Untersuchungen</a:t>
            </a:r>
            <a:r>
              <a:rPr lang="en-US" dirty="0" smtClean="0">
                <a:latin typeface="Garamond" panose="02020404030301010803" pitchFamily="18" charset="0"/>
              </a:rPr>
              <a:t>. Leipzig.1862.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F.A. </a:t>
            </a:r>
            <a:r>
              <a:rPr lang="en-US" dirty="0" err="1" smtClean="0">
                <a:latin typeface="Garamond" panose="02020404030301010803" pitchFamily="18" charset="0"/>
              </a:rPr>
              <a:t>Ukert</a:t>
            </a:r>
            <a:r>
              <a:rPr lang="en-US" dirty="0" smtClean="0">
                <a:latin typeface="Garamond" panose="02020404030301010803" pitchFamily="18" charset="0"/>
              </a:rPr>
              <a:t>. </a:t>
            </a:r>
            <a:r>
              <a:rPr lang="en-US" dirty="0" err="1" smtClean="0">
                <a:latin typeface="Garamond" panose="02020404030301010803" pitchFamily="18" charset="0"/>
              </a:rPr>
              <a:t>Geographie</a:t>
            </a:r>
            <a:r>
              <a:rPr lang="en-US" dirty="0" smtClean="0">
                <a:latin typeface="Garamond" panose="02020404030301010803" pitchFamily="18" charset="0"/>
              </a:rPr>
              <a:t> der </a:t>
            </a:r>
            <a:r>
              <a:rPr lang="en-US" dirty="0" err="1" smtClean="0">
                <a:latin typeface="Garamond" panose="02020404030301010803" pitchFamily="18" charset="0"/>
              </a:rPr>
              <a:t>Griechen</a:t>
            </a:r>
            <a:r>
              <a:rPr lang="en-US" dirty="0" smtClean="0">
                <a:latin typeface="Garamond" panose="02020404030301010803" pitchFamily="18" charset="0"/>
              </a:rPr>
              <a:t> und </a:t>
            </a:r>
            <a:r>
              <a:rPr lang="en-US" dirty="0" err="1" smtClean="0">
                <a:latin typeface="Garamond" panose="02020404030301010803" pitchFamily="18" charset="0"/>
              </a:rPr>
              <a:t>Römer</a:t>
            </a:r>
            <a:r>
              <a:rPr lang="en-US" dirty="0" smtClean="0">
                <a:latin typeface="Garamond" panose="02020404030301010803" pitchFamily="18" charset="0"/>
              </a:rPr>
              <a:t> von den </a:t>
            </a:r>
            <a:r>
              <a:rPr lang="en-US" dirty="0" err="1" smtClean="0">
                <a:latin typeface="Garamond" panose="02020404030301010803" pitchFamily="18" charset="0"/>
              </a:rPr>
              <a:t>frühesten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Zeiten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bis</a:t>
            </a:r>
            <a:r>
              <a:rPr lang="en-US" dirty="0" smtClean="0">
                <a:latin typeface="Garamond" panose="02020404030301010803" pitchFamily="18" charset="0"/>
              </a:rPr>
              <a:t> auf </a:t>
            </a:r>
            <a:r>
              <a:rPr lang="en-US" dirty="0" err="1" smtClean="0">
                <a:latin typeface="Garamond" panose="02020404030301010803" pitchFamily="18" charset="0"/>
              </a:rPr>
              <a:t>Ptolemäus</a:t>
            </a:r>
            <a:r>
              <a:rPr lang="en-US" dirty="0" smtClean="0">
                <a:latin typeface="Garamond" panose="02020404030301010803" pitchFamily="18" charset="0"/>
              </a:rPr>
              <a:t>. Weimar, 1816–1846, 3 vol.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H. C. </a:t>
            </a:r>
            <a:r>
              <a:rPr lang="en-US" dirty="0" err="1" smtClean="0">
                <a:latin typeface="Garamond" panose="02020404030301010803" pitchFamily="18" charset="0"/>
              </a:rPr>
              <a:t>Usener</a:t>
            </a:r>
            <a:r>
              <a:rPr lang="en-US" dirty="0" smtClean="0">
                <a:latin typeface="Garamond" panose="02020404030301010803" pitchFamily="18" charset="0"/>
              </a:rPr>
              <a:t>. </a:t>
            </a:r>
            <a:r>
              <a:rPr lang="en-US" dirty="0" err="1" smtClean="0">
                <a:latin typeface="Garamond" panose="02020404030301010803" pitchFamily="18" charset="0"/>
              </a:rPr>
              <a:t>Analecta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Theophrastea</a:t>
            </a:r>
            <a:r>
              <a:rPr lang="en-US" dirty="0" smtClean="0">
                <a:latin typeface="Garamond" panose="02020404030301010803" pitchFamily="18" charset="0"/>
              </a:rPr>
              <a:t>. Bohn. 1858.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A-J.-</a:t>
            </a:r>
            <a:r>
              <a:rPr lang="en-US" dirty="0" err="1" smtClean="0">
                <a:latin typeface="Garamond" panose="02020404030301010803" pitchFamily="18" charset="0"/>
              </a:rPr>
              <a:t>H.Vinsent</a:t>
            </a:r>
            <a:r>
              <a:rPr lang="en-US" dirty="0" smtClean="0">
                <a:latin typeface="Garamond" panose="02020404030301010803" pitchFamily="18" charset="0"/>
              </a:rPr>
              <a:t>. </a:t>
            </a:r>
            <a:r>
              <a:rPr lang="en-US" dirty="0" err="1" smtClean="0">
                <a:latin typeface="Garamond" panose="02020404030301010803" pitchFamily="18" charset="0"/>
              </a:rPr>
              <a:t>Considérations</a:t>
            </a:r>
            <a:r>
              <a:rPr lang="en-US" dirty="0" smtClean="0">
                <a:latin typeface="Garamond" panose="02020404030301010803" pitchFamily="18" charset="0"/>
              </a:rPr>
              <a:t> sur les </a:t>
            </a:r>
            <a:r>
              <a:rPr lang="en-US" dirty="0" err="1" smtClean="0">
                <a:latin typeface="Garamond" panose="02020404030301010803" pitchFamily="18" charset="0"/>
              </a:rPr>
              <a:t>Porismes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en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général</a:t>
            </a:r>
            <a:r>
              <a:rPr lang="en-US" dirty="0" smtClean="0">
                <a:latin typeface="Garamond" panose="02020404030301010803" pitchFamily="18" charset="0"/>
              </a:rPr>
              <a:t> et sur </a:t>
            </a:r>
            <a:r>
              <a:rPr lang="en-US" dirty="0" err="1" smtClean="0">
                <a:latin typeface="Garamond" panose="02020404030301010803" pitchFamily="18" charset="0"/>
              </a:rPr>
              <a:t>ceux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d’Euclide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en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particulier</a:t>
            </a:r>
            <a:r>
              <a:rPr lang="en-US" dirty="0" smtClean="0">
                <a:latin typeface="Garamond" panose="02020404030301010803" pitchFamily="18" charset="0"/>
              </a:rPr>
              <a:t>. </a:t>
            </a:r>
            <a:r>
              <a:rPr lang="en-US" dirty="0" err="1" smtClean="0">
                <a:latin typeface="Garamond" panose="02020404030301010803" pitchFamily="18" charset="0"/>
              </a:rPr>
              <a:t>Examen</a:t>
            </a:r>
            <a:r>
              <a:rPr lang="en-US" dirty="0" smtClean="0">
                <a:latin typeface="Garamond" panose="02020404030301010803" pitchFamily="18" charset="0"/>
              </a:rPr>
              <a:t> et </a:t>
            </a:r>
            <a:r>
              <a:rPr lang="en-US" dirty="0" err="1" smtClean="0">
                <a:latin typeface="Garamond" panose="02020404030301010803" pitchFamily="18" charset="0"/>
              </a:rPr>
              <a:t>réfutation</a:t>
            </a:r>
            <a:r>
              <a:rPr lang="en-US" dirty="0" smtClean="0">
                <a:latin typeface="Garamond" panose="02020404030301010803" pitchFamily="18" charset="0"/>
              </a:rPr>
              <a:t> de </a:t>
            </a:r>
            <a:r>
              <a:rPr lang="en-US" dirty="0" err="1" smtClean="0">
                <a:latin typeface="Garamond" panose="02020404030301010803" pitchFamily="18" charset="0"/>
              </a:rPr>
              <a:t>l’interprétation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donnée</a:t>
            </a:r>
            <a:r>
              <a:rPr lang="en-US" dirty="0" smtClean="0">
                <a:latin typeface="Garamond" panose="02020404030301010803" pitchFamily="18" charset="0"/>
              </a:rPr>
              <a:t> par M. Breton (de Champ) aux </a:t>
            </a:r>
            <a:r>
              <a:rPr lang="en-US" dirty="0" err="1" smtClean="0">
                <a:latin typeface="Garamond" panose="02020404030301010803" pitchFamily="18" charset="0"/>
              </a:rPr>
              <a:t>textes</a:t>
            </a:r>
            <a:r>
              <a:rPr lang="en-US" dirty="0" smtClean="0">
                <a:latin typeface="Garamond" panose="02020404030301010803" pitchFamily="18" charset="0"/>
              </a:rPr>
              <a:t> de </a:t>
            </a:r>
            <a:r>
              <a:rPr lang="en-US" dirty="0" err="1" smtClean="0">
                <a:latin typeface="Garamond" panose="02020404030301010803" pitchFamily="18" charset="0"/>
              </a:rPr>
              <a:t>Pappus</a:t>
            </a:r>
            <a:r>
              <a:rPr lang="en-US" dirty="0" smtClean="0">
                <a:latin typeface="Garamond" panose="02020404030301010803" pitchFamily="18" charset="0"/>
              </a:rPr>
              <a:t> et de Proclus </a:t>
            </a:r>
            <a:r>
              <a:rPr lang="en-US" dirty="0" err="1" smtClean="0">
                <a:latin typeface="Garamond" panose="02020404030301010803" pitchFamily="18" charset="0"/>
              </a:rPr>
              <a:t>relatifs</a:t>
            </a:r>
            <a:r>
              <a:rPr lang="en-US" dirty="0" smtClean="0">
                <a:latin typeface="Garamond" panose="02020404030301010803" pitchFamily="18" charset="0"/>
              </a:rPr>
              <a:t> aux </a:t>
            </a:r>
            <a:r>
              <a:rPr lang="en-US" dirty="0" err="1" smtClean="0">
                <a:latin typeface="Garamond" panose="02020404030301010803" pitchFamily="18" charset="0"/>
              </a:rPr>
              <a:t>Porismes</a:t>
            </a:r>
            <a:r>
              <a:rPr lang="en-US" dirty="0" smtClean="0">
                <a:latin typeface="Garamond" panose="02020404030301010803" pitchFamily="18" charset="0"/>
              </a:rPr>
              <a:t> // Journal de </a:t>
            </a:r>
            <a:r>
              <a:rPr lang="en-US" dirty="0" err="1" smtClean="0">
                <a:latin typeface="Garamond" panose="02020404030301010803" pitchFamily="18" charset="0"/>
              </a:rPr>
              <a:t>Mathématiques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Pures</a:t>
            </a:r>
            <a:r>
              <a:rPr lang="en-US" dirty="0" smtClean="0">
                <a:latin typeface="Garamond" panose="02020404030301010803" pitchFamily="18" charset="0"/>
              </a:rPr>
              <a:t> et </a:t>
            </a:r>
            <a:r>
              <a:rPr lang="en-US" dirty="0" err="1" smtClean="0">
                <a:latin typeface="Garamond" panose="02020404030301010803" pitchFamily="18" charset="0"/>
              </a:rPr>
              <a:t>Appliquées</a:t>
            </a:r>
            <a:r>
              <a:rPr lang="en-US" dirty="0" smtClean="0">
                <a:latin typeface="Garamond" panose="02020404030301010803" pitchFamily="18" charset="0"/>
              </a:rPr>
              <a:t>. 1859. S. 2 . T. 4.- P. 9-46.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Th. </a:t>
            </a:r>
            <a:r>
              <a:rPr lang="en-US" dirty="0" err="1" smtClean="0">
                <a:latin typeface="Garamond" panose="02020404030301010803" pitchFamily="18" charset="0"/>
              </a:rPr>
              <a:t>Waitz</a:t>
            </a:r>
            <a:r>
              <a:rPr lang="en-US" dirty="0" smtClean="0">
                <a:latin typeface="Garamond" panose="02020404030301010803" pitchFamily="18" charset="0"/>
              </a:rPr>
              <a:t>. </a:t>
            </a:r>
            <a:r>
              <a:rPr lang="en-US" dirty="0" err="1" smtClean="0">
                <a:latin typeface="Garamond" panose="02020404030301010803" pitchFamily="18" charset="0"/>
              </a:rPr>
              <a:t>Antropologie</a:t>
            </a:r>
            <a:r>
              <a:rPr lang="en-US" dirty="0" smtClean="0">
                <a:latin typeface="Garamond" panose="02020404030301010803" pitchFamily="18" charset="0"/>
              </a:rPr>
              <a:t>. 1859.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Th. </a:t>
            </a:r>
            <a:r>
              <a:rPr lang="en-US" dirty="0" err="1" smtClean="0">
                <a:latin typeface="Garamond" panose="02020404030301010803" pitchFamily="18" charset="0"/>
              </a:rPr>
              <a:t>Waitz</a:t>
            </a:r>
            <a:r>
              <a:rPr lang="en-US" dirty="0" smtClean="0">
                <a:latin typeface="Garamond" panose="02020404030301010803" pitchFamily="18" charset="0"/>
              </a:rPr>
              <a:t>. Anthropologie der </a:t>
            </a:r>
            <a:r>
              <a:rPr lang="en-US" dirty="0" err="1" smtClean="0">
                <a:latin typeface="Garamond" panose="02020404030301010803" pitchFamily="18" charset="0"/>
              </a:rPr>
              <a:t>Naturvölker</a:t>
            </a:r>
            <a:r>
              <a:rPr lang="en-US" dirty="0" smtClean="0">
                <a:latin typeface="Garamond" panose="02020404030301010803" pitchFamily="18" charset="0"/>
              </a:rPr>
              <a:t>. 1864.</a:t>
            </a:r>
          </a:p>
          <a:p>
            <a:r>
              <a:rPr lang="en-US" dirty="0" err="1" smtClean="0">
                <a:latin typeface="Garamond" panose="02020404030301010803" pitchFamily="18" charset="0"/>
              </a:rPr>
              <a:t>A.Weber</a:t>
            </a:r>
            <a:r>
              <a:rPr lang="en-US" dirty="0" smtClean="0">
                <a:latin typeface="Garamond" panose="02020404030301010803" pitchFamily="18" charset="0"/>
              </a:rPr>
              <a:t>. </a:t>
            </a:r>
            <a:r>
              <a:rPr lang="en-US" dirty="0" err="1" smtClean="0">
                <a:latin typeface="Garamond" panose="02020404030301010803" pitchFamily="18" charset="0"/>
              </a:rPr>
              <a:t>Akademische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Vorlesungen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über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indische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Literaturgeschichte</a:t>
            </a:r>
            <a:r>
              <a:rPr lang="en-US" dirty="0" smtClean="0">
                <a:latin typeface="Garamond" panose="02020404030301010803" pitchFamily="18" charset="0"/>
              </a:rPr>
              <a:t>. Berlin.1852.</a:t>
            </a:r>
          </a:p>
          <a:p>
            <a:r>
              <a:rPr lang="en-US" dirty="0" err="1" smtClean="0">
                <a:latin typeface="Garamond" panose="02020404030301010803" pitchFamily="18" charset="0"/>
              </a:rPr>
              <a:t>A.Weber</a:t>
            </a:r>
            <a:r>
              <a:rPr lang="en-US" dirty="0" smtClean="0">
                <a:latin typeface="Garamond" panose="02020404030301010803" pitchFamily="18" charset="0"/>
              </a:rPr>
              <a:t>. </a:t>
            </a:r>
            <a:r>
              <a:rPr lang="en-US" dirty="0" err="1" smtClean="0">
                <a:latin typeface="Garamond" panose="02020404030301010803" pitchFamily="18" charset="0"/>
              </a:rPr>
              <a:t>Indische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Studien</a:t>
            </a:r>
            <a:r>
              <a:rPr lang="en-US" dirty="0" smtClean="0">
                <a:latin typeface="Garamond" panose="02020404030301010803" pitchFamily="18" charset="0"/>
              </a:rPr>
              <a:t>. 1849-1864.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Th. </a:t>
            </a:r>
            <a:r>
              <a:rPr lang="en-US" dirty="0" err="1" smtClean="0">
                <a:latin typeface="Garamond" panose="02020404030301010803" pitchFamily="18" charset="0"/>
              </a:rPr>
              <a:t>Wechniakoff</a:t>
            </a:r>
            <a:r>
              <a:rPr lang="en-US" dirty="0" smtClean="0">
                <a:latin typeface="Garamond" panose="02020404030301010803" pitchFamily="18" charset="0"/>
              </a:rPr>
              <a:t>. </a:t>
            </a:r>
            <a:r>
              <a:rPr lang="en-US" dirty="0" err="1" smtClean="0">
                <a:latin typeface="Garamond" panose="02020404030301010803" pitchFamily="18" charset="0"/>
              </a:rPr>
              <a:t>Recherches</a:t>
            </a:r>
            <a:r>
              <a:rPr lang="en-US" dirty="0" smtClean="0">
                <a:latin typeface="Garamond" panose="02020404030301010803" pitchFamily="18" charset="0"/>
              </a:rPr>
              <a:t> sur les conditions </a:t>
            </a:r>
            <a:r>
              <a:rPr lang="en-US" dirty="0" err="1" smtClean="0">
                <a:latin typeface="Garamond" panose="02020404030301010803" pitchFamily="18" charset="0"/>
              </a:rPr>
              <a:t>anthropologiques</a:t>
            </a:r>
            <a:r>
              <a:rPr lang="en-US" dirty="0" smtClean="0">
                <a:latin typeface="Garamond" panose="02020404030301010803" pitchFamily="18" charset="0"/>
              </a:rPr>
              <a:t>. St.-Petersburg. 1865.</a:t>
            </a:r>
          </a:p>
          <a:p>
            <a:r>
              <a:rPr lang="en-US" dirty="0" err="1" smtClean="0">
                <a:latin typeface="Garamond" panose="02020404030301010803" pitchFamily="18" charset="0"/>
              </a:rPr>
              <a:t>Weisser</a:t>
            </a:r>
            <a:r>
              <a:rPr lang="en-US" dirty="0" smtClean="0">
                <a:latin typeface="Garamond" panose="02020404030301010803" pitchFamily="18" charset="0"/>
              </a:rPr>
              <a:t>. E. </a:t>
            </a:r>
            <a:r>
              <a:rPr lang="en-US" dirty="0" err="1" smtClean="0">
                <a:latin typeface="Garamond" panose="02020404030301010803" pitchFamily="18" charset="0"/>
              </a:rPr>
              <a:t>Weiß</a:t>
            </a:r>
            <a:r>
              <a:rPr lang="en-US" dirty="0" smtClean="0">
                <a:latin typeface="Garamond" panose="02020404030301010803" pitchFamily="18" charset="0"/>
              </a:rPr>
              <a:t>, History </a:t>
            </a:r>
            <a:r>
              <a:rPr lang="en-US" dirty="0" err="1" smtClean="0">
                <a:latin typeface="Garamond" panose="02020404030301010803" pitchFamily="18" charset="0"/>
              </a:rPr>
              <a:t>Bilder</a:t>
            </a:r>
            <a:r>
              <a:rPr lang="en-US" dirty="0" smtClean="0">
                <a:latin typeface="Garamond" panose="02020404030301010803" pitchFamily="18" charset="0"/>
              </a:rPr>
              <a:t>-Atlas. 1860. L. </a:t>
            </a:r>
            <a:r>
              <a:rPr lang="en-US" dirty="0" err="1" smtClean="0">
                <a:latin typeface="Garamond" panose="02020404030301010803" pitchFamily="18" charset="0"/>
              </a:rPr>
              <a:t>Weisser</a:t>
            </a:r>
            <a:r>
              <a:rPr lang="en-US" dirty="0" smtClean="0">
                <a:latin typeface="Garamond" panose="02020404030301010803" pitchFamily="18" charset="0"/>
              </a:rPr>
              <a:t>. </a:t>
            </a:r>
            <a:r>
              <a:rPr lang="en-US" dirty="0" err="1" smtClean="0">
                <a:latin typeface="Garamond" panose="02020404030301010803" pitchFamily="18" charset="0"/>
              </a:rPr>
              <a:t>Bilder</a:t>
            </a:r>
            <a:r>
              <a:rPr lang="en-US" dirty="0" smtClean="0">
                <a:latin typeface="Garamond" panose="02020404030301010803" pitchFamily="18" charset="0"/>
              </a:rPr>
              <a:t>-Atlas </a:t>
            </a:r>
            <a:r>
              <a:rPr lang="en-US" dirty="0" err="1" smtClean="0">
                <a:latin typeface="Garamond" panose="02020404030301010803" pitchFamily="18" charset="0"/>
              </a:rPr>
              <a:t>Zur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Weltgeschichte</a:t>
            </a:r>
            <a:r>
              <a:rPr lang="en-US" dirty="0" smtClean="0">
                <a:latin typeface="Garamond" panose="02020404030301010803" pitchFamily="18" charset="0"/>
              </a:rPr>
              <a:t>. 1860.</a:t>
            </a:r>
            <a:endParaRPr lang="en-US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4419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4843" y="370704"/>
            <a:ext cx="1124464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Garamond" panose="02020404030301010803" pitchFamily="18" charset="0"/>
              </a:rPr>
              <a:t>W. Whewell. History of the inductive sciences. London. 1837.</a:t>
            </a:r>
          </a:p>
          <a:p>
            <a:r>
              <a:rPr lang="en-US" sz="2400" dirty="0" smtClean="0">
                <a:latin typeface="Garamond" panose="02020404030301010803" pitchFamily="18" charset="0"/>
              </a:rPr>
              <a:t>Fr. </a:t>
            </a:r>
            <a:r>
              <a:rPr lang="en-US" sz="2400" dirty="0" err="1" smtClean="0">
                <a:latin typeface="Garamond" panose="02020404030301010803" pitchFamily="18" charset="0"/>
              </a:rPr>
              <a:t>Wimmer</a:t>
            </a:r>
            <a:r>
              <a:rPr lang="en-US" sz="2400" dirty="0" smtClean="0">
                <a:latin typeface="Garamond" panose="02020404030301010803" pitchFamily="18" charset="0"/>
              </a:rPr>
              <a:t>. </a:t>
            </a:r>
            <a:r>
              <a:rPr lang="en-US" sz="2400" dirty="0" err="1" smtClean="0">
                <a:latin typeface="Garamond" panose="02020404030301010803" pitchFamily="18" charset="0"/>
              </a:rPr>
              <a:t>Phytologiae</a:t>
            </a:r>
            <a:r>
              <a:rPr lang="en-US" sz="2400" dirty="0" smtClean="0">
                <a:latin typeface="Garamond" panose="02020404030301010803" pitchFamily="18" charset="0"/>
              </a:rPr>
              <a:t> </a:t>
            </a:r>
            <a:r>
              <a:rPr lang="en-US" sz="2400" dirty="0" err="1" smtClean="0">
                <a:latin typeface="Garamond" panose="02020404030301010803" pitchFamily="18" charset="0"/>
              </a:rPr>
              <a:t>Aristotelicae</a:t>
            </a:r>
            <a:r>
              <a:rPr lang="en-US" sz="2400" dirty="0" smtClean="0">
                <a:latin typeface="Garamond" panose="02020404030301010803" pitchFamily="18" charset="0"/>
              </a:rPr>
              <a:t> </a:t>
            </a:r>
            <a:r>
              <a:rPr lang="en-US" sz="2400" dirty="0" err="1" smtClean="0">
                <a:latin typeface="Garamond" panose="02020404030301010803" pitchFamily="18" charset="0"/>
              </a:rPr>
              <a:t>fragmenta</a:t>
            </a:r>
            <a:r>
              <a:rPr lang="en-US" sz="2400" dirty="0" smtClean="0">
                <a:latin typeface="Garamond" panose="02020404030301010803" pitchFamily="18" charset="0"/>
              </a:rPr>
              <a:t>. Vratislaviae.1838.</a:t>
            </a:r>
          </a:p>
          <a:p>
            <a:r>
              <a:rPr lang="en-US" sz="2400" dirty="0" smtClean="0">
                <a:latin typeface="Garamond" panose="02020404030301010803" pitchFamily="18" charset="0"/>
              </a:rPr>
              <a:t>N. </a:t>
            </a:r>
            <a:r>
              <a:rPr lang="en-US" sz="2400" dirty="0" err="1" smtClean="0">
                <a:latin typeface="Garamond" panose="02020404030301010803" pitchFamily="18" charset="0"/>
              </a:rPr>
              <a:t>Witsen</a:t>
            </a:r>
            <a:r>
              <a:rPr lang="en-US" sz="2400" dirty="0" smtClean="0">
                <a:latin typeface="Garamond" panose="02020404030301010803" pitchFamily="18" charset="0"/>
              </a:rPr>
              <a:t>. Noord </a:t>
            </a:r>
            <a:r>
              <a:rPr lang="ru-RU" sz="2400" dirty="0" err="1" smtClean="0">
                <a:latin typeface="Garamond" panose="02020404030301010803" pitchFamily="18" charset="0"/>
              </a:rPr>
              <a:t>еп</a:t>
            </a:r>
            <a:r>
              <a:rPr lang="ru-RU" sz="2400" dirty="0" smtClean="0">
                <a:latin typeface="Garamond" panose="02020404030301010803" pitchFamily="18" charset="0"/>
              </a:rPr>
              <a:t> </a:t>
            </a:r>
            <a:r>
              <a:rPr lang="en-US" sz="2400" dirty="0" smtClean="0">
                <a:latin typeface="Garamond" panose="02020404030301010803" pitchFamily="18" charset="0"/>
              </a:rPr>
              <a:t>Oost-</a:t>
            </a:r>
            <a:r>
              <a:rPr lang="en-US" sz="2400" dirty="0" err="1" smtClean="0">
                <a:latin typeface="Garamond" panose="02020404030301010803" pitchFamily="18" charset="0"/>
              </a:rPr>
              <a:t>Tartarye</a:t>
            </a:r>
            <a:r>
              <a:rPr lang="en-US" sz="2400" dirty="0" smtClean="0">
                <a:latin typeface="Garamond" panose="02020404030301010803" pitchFamily="18" charset="0"/>
              </a:rPr>
              <a:t> 1692, 1705.</a:t>
            </a:r>
          </a:p>
          <a:p>
            <a:r>
              <a:rPr lang="en-US" sz="2400" dirty="0" smtClean="0">
                <a:latin typeface="Garamond" panose="02020404030301010803" pitchFamily="18" charset="0"/>
              </a:rPr>
              <a:t>J.W. Wolf. </a:t>
            </a:r>
            <a:r>
              <a:rPr lang="en-US" sz="2400" dirty="0" err="1" smtClean="0">
                <a:latin typeface="Garamond" panose="02020404030301010803" pitchFamily="18" charset="0"/>
              </a:rPr>
              <a:t>Beiträge</a:t>
            </a:r>
            <a:r>
              <a:rPr lang="en-US" sz="2400" dirty="0" smtClean="0">
                <a:latin typeface="Garamond" panose="02020404030301010803" pitchFamily="18" charset="0"/>
              </a:rPr>
              <a:t> </a:t>
            </a:r>
            <a:r>
              <a:rPr lang="en-US" sz="2400" dirty="0" err="1" smtClean="0">
                <a:latin typeface="Garamond" panose="02020404030301010803" pitchFamily="18" charset="0"/>
              </a:rPr>
              <a:t>zur</a:t>
            </a:r>
            <a:r>
              <a:rPr lang="en-US" sz="2400" dirty="0" smtClean="0">
                <a:latin typeface="Garamond" panose="02020404030301010803" pitchFamily="18" charset="0"/>
              </a:rPr>
              <a:t> </a:t>
            </a:r>
            <a:r>
              <a:rPr lang="en-US" sz="2400" dirty="0" err="1" smtClean="0">
                <a:latin typeface="Garamond" panose="02020404030301010803" pitchFamily="18" charset="0"/>
              </a:rPr>
              <a:t>deutschen</a:t>
            </a:r>
            <a:r>
              <a:rPr lang="en-US" sz="2400" dirty="0" smtClean="0">
                <a:latin typeface="Garamond" panose="02020404030301010803" pitchFamily="18" charset="0"/>
              </a:rPr>
              <a:t> </a:t>
            </a:r>
            <a:r>
              <a:rPr lang="en-US" sz="2400" dirty="0" err="1" smtClean="0">
                <a:latin typeface="Garamond" panose="02020404030301010803" pitchFamily="18" charset="0"/>
              </a:rPr>
              <a:t>Mythologie</a:t>
            </a:r>
            <a:r>
              <a:rPr lang="en-US" sz="2400" dirty="0" smtClean="0">
                <a:latin typeface="Garamond" panose="02020404030301010803" pitchFamily="18" charset="0"/>
              </a:rPr>
              <a:t>. II. 1851.</a:t>
            </a:r>
          </a:p>
          <a:p>
            <a:r>
              <a:rPr lang="en-US" sz="2400" dirty="0" smtClean="0">
                <a:latin typeface="Garamond" panose="02020404030301010803" pitchFamily="18" charset="0"/>
              </a:rPr>
              <a:t>J. J. A. </a:t>
            </a:r>
            <a:r>
              <a:rPr lang="en-US" sz="2400" dirty="0" err="1" smtClean="0">
                <a:latin typeface="Garamond" panose="02020404030301010803" pitchFamily="18" charset="0"/>
              </a:rPr>
              <a:t>Worsaae</a:t>
            </a:r>
            <a:r>
              <a:rPr lang="en-US" sz="2400" dirty="0" smtClean="0">
                <a:latin typeface="Garamond" panose="02020404030301010803" pitchFamily="18" charset="0"/>
              </a:rPr>
              <a:t>. The Primeval Antiquities of Denmark. London. 1849.</a:t>
            </a:r>
          </a:p>
          <a:p>
            <a:r>
              <a:rPr lang="en-US" sz="2400" dirty="0" err="1" smtClean="0">
                <a:latin typeface="Garamond" panose="02020404030301010803" pitchFamily="18" charset="0"/>
              </a:rPr>
              <a:t>F.Wöpcke</a:t>
            </a:r>
            <a:r>
              <a:rPr lang="en-US" sz="2400" dirty="0" smtClean="0">
                <a:latin typeface="Garamond" panose="02020404030301010803" pitchFamily="18" charset="0"/>
              </a:rPr>
              <a:t>. </a:t>
            </a:r>
            <a:r>
              <a:rPr lang="en-US" sz="2400" dirty="0" err="1" smtClean="0">
                <a:latin typeface="Garamond" panose="02020404030301010803" pitchFamily="18" charset="0"/>
              </a:rPr>
              <a:t>Essai</a:t>
            </a:r>
            <a:r>
              <a:rPr lang="en-US" sz="2400" dirty="0" smtClean="0">
                <a:latin typeface="Garamond" panose="02020404030301010803" pitchFamily="18" charset="0"/>
              </a:rPr>
              <a:t> </a:t>
            </a:r>
            <a:r>
              <a:rPr lang="en-US" sz="2400" dirty="0" err="1" smtClean="0">
                <a:latin typeface="Garamond" panose="02020404030301010803" pitchFamily="18" charset="0"/>
              </a:rPr>
              <a:t>d’une</a:t>
            </a:r>
            <a:r>
              <a:rPr lang="en-US" sz="2400" dirty="0" smtClean="0">
                <a:latin typeface="Garamond" panose="02020404030301010803" pitchFamily="18" charset="0"/>
              </a:rPr>
              <a:t> restitution des </a:t>
            </a:r>
            <a:r>
              <a:rPr lang="en-US" sz="2400" dirty="0" err="1" smtClean="0">
                <a:latin typeface="Garamond" panose="02020404030301010803" pitchFamily="18" charset="0"/>
              </a:rPr>
              <a:t>travaux</a:t>
            </a:r>
            <a:r>
              <a:rPr lang="en-US" sz="2400" dirty="0" smtClean="0">
                <a:latin typeface="Garamond" panose="02020404030301010803" pitchFamily="18" charset="0"/>
              </a:rPr>
              <a:t> perdus </a:t>
            </a:r>
            <a:r>
              <a:rPr lang="en-US" sz="2400" dirty="0" err="1" smtClean="0">
                <a:latin typeface="Garamond" panose="02020404030301010803" pitchFamily="18" charset="0"/>
              </a:rPr>
              <a:t>d’Apollonius</a:t>
            </a:r>
            <a:r>
              <a:rPr lang="en-US" sz="2400" dirty="0" smtClean="0">
                <a:latin typeface="Garamond" panose="02020404030301010803" pitchFamily="18" charset="0"/>
              </a:rPr>
              <a:t> sur les </a:t>
            </a:r>
            <a:r>
              <a:rPr lang="en-US" sz="2400" dirty="0" err="1" smtClean="0">
                <a:latin typeface="Garamond" panose="02020404030301010803" pitchFamily="18" charset="0"/>
              </a:rPr>
              <a:t>quantités</a:t>
            </a:r>
            <a:r>
              <a:rPr lang="en-US" sz="2400" dirty="0" smtClean="0">
                <a:latin typeface="Garamond" panose="02020404030301010803" pitchFamily="18" charset="0"/>
              </a:rPr>
              <a:t> </a:t>
            </a:r>
            <a:r>
              <a:rPr lang="en-US" sz="2400" dirty="0" err="1" smtClean="0">
                <a:latin typeface="Garamond" panose="02020404030301010803" pitchFamily="18" charset="0"/>
              </a:rPr>
              <a:t>irrationelles</a:t>
            </a:r>
            <a:r>
              <a:rPr lang="en-US" sz="2400" dirty="0" smtClean="0">
                <a:latin typeface="Garamond" panose="02020404030301010803" pitchFamily="18" charset="0"/>
              </a:rPr>
              <a:t>, </a:t>
            </a:r>
            <a:r>
              <a:rPr lang="en-US" sz="2400" dirty="0" err="1" smtClean="0">
                <a:latin typeface="Garamond" panose="02020404030301010803" pitchFamily="18" charset="0"/>
              </a:rPr>
              <a:t>d’après</a:t>
            </a:r>
            <a:r>
              <a:rPr lang="en-US" sz="2400" dirty="0" smtClean="0">
                <a:latin typeface="Garamond" panose="02020404030301010803" pitchFamily="18" charset="0"/>
              </a:rPr>
              <a:t> des indications </a:t>
            </a:r>
            <a:r>
              <a:rPr lang="en-US" sz="2400" dirty="0" err="1" smtClean="0">
                <a:latin typeface="Garamond" panose="02020404030301010803" pitchFamily="18" charset="0"/>
              </a:rPr>
              <a:t>tirées</a:t>
            </a:r>
            <a:r>
              <a:rPr lang="en-US" sz="2400" dirty="0" smtClean="0">
                <a:latin typeface="Garamond" panose="02020404030301010803" pitchFamily="18" charset="0"/>
              </a:rPr>
              <a:t> d’un </a:t>
            </a:r>
            <a:r>
              <a:rPr lang="en-US" sz="2400" dirty="0" err="1" smtClean="0">
                <a:latin typeface="Garamond" panose="02020404030301010803" pitchFamily="18" charset="0"/>
              </a:rPr>
              <a:t>manuscrit</a:t>
            </a:r>
            <a:r>
              <a:rPr lang="en-US" sz="2400" dirty="0" smtClean="0">
                <a:latin typeface="Garamond" panose="02020404030301010803" pitchFamily="18" charset="0"/>
              </a:rPr>
              <a:t> </a:t>
            </a:r>
            <a:r>
              <a:rPr lang="en-US" sz="2400" dirty="0" err="1" smtClean="0">
                <a:latin typeface="Garamond" panose="02020404030301010803" pitchFamily="18" charset="0"/>
              </a:rPr>
              <a:t>arabe</a:t>
            </a:r>
            <a:r>
              <a:rPr lang="en-US" sz="2400" dirty="0" smtClean="0">
                <a:latin typeface="Garamond" panose="02020404030301010803" pitchFamily="18" charset="0"/>
              </a:rPr>
              <a:t>. In: </a:t>
            </a:r>
            <a:r>
              <a:rPr lang="en-US" sz="2400" dirty="0" err="1" smtClean="0">
                <a:latin typeface="Garamond" panose="02020404030301010803" pitchFamily="18" charset="0"/>
              </a:rPr>
              <a:t>Mémoires</a:t>
            </a:r>
            <a:r>
              <a:rPr lang="en-US" sz="2400" dirty="0" smtClean="0">
                <a:latin typeface="Garamond" panose="02020404030301010803" pitchFamily="18" charset="0"/>
              </a:rPr>
              <a:t> </a:t>
            </a:r>
            <a:r>
              <a:rPr lang="en-US" sz="2400" dirty="0" err="1" smtClean="0">
                <a:latin typeface="Garamond" panose="02020404030301010803" pitchFamily="18" charset="0"/>
              </a:rPr>
              <a:t>présentées</a:t>
            </a:r>
            <a:r>
              <a:rPr lang="en-US" sz="2400" dirty="0" smtClean="0">
                <a:latin typeface="Garamond" panose="02020404030301010803" pitchFamily="18" charset="0"/>
              </a:rPr>
              <a:t> par divers savants à </a:t>
            </a:r>
            <a:r>
              <a:rPr lang="en-US" sz="2400" dirty="0" err="1" smtClean="0">
                <a:latin typeface="Garamond" panose="02020404030301010803" pitchFamily="18" charset="0"/>
              </a:rPr>
              <a:t>l’Académie</a:t>
            </a:r>
            <a:r>
              <a:rPr lang="en-US" sz="2400" dirty="0" smtClean="0">
                <a:latin typeface="Garamond" panose="02020404030301010803" pitchFamily="18" charset="0"/>
              </a:rPr>
              <a:t> des Sciences de </a:t>
            </a:r>
            <a:r>
              <a:rPr lang="en-US" sz="2400" dirty="0" err="1" smtClean="0">
                <a:latin typeface="Garamond" panose="02020404030301010803" pitchFamily="18" charset="0"/>
              </a:rPr>
              <a:t>l’Institut</a:t>
            </a:r>
            <a:r>
              <a:rPr lang="en-US" sz="2400" dirty="0" smtClean="0">
                <a:latin typeface="Garamond" panose="02020404030301010803" pitchFamily="18" charset="0"/>
              </a:rPr>
              <a:t> de France. Sciences </a:t>
            </a:r>
            <a:r>
              <a:rPr lang="en-US" sz="2400" dirty="0" err="1" smtClean="0">
                <a:latin typeface="Garamond" panose="02020404030301010803" pitchFamily="18" charset="0"/>
              </a:rPr>
              <a:t>mathématiques</a:t>
            </a:r>
            <a:r>
              <a:rPr lang="en-US" sz="2400" dirty="0" smtClean="0">
                <a:latin typeface="Garamond" panose="02020404030301010803" pitchFamily="18" charset="0"/>
              </a:rPr>
              <a:t> </a:t>
            </a:r>
            <a:r>
              <a:rPr lang="en-US" sz="2400" dirty="0" err="1" smtClean="0">
                <a:latin typeface="Garamond" panose="02020404030301010803" pitchFamily="18" charset="0"/>
              </a:rPr>
              <a:t>er</a:t>
            </a:r>
            <a:r>
              <a:rPr lang="en-US" sz="2400" dirty="0" smtClean="0">
                <a:latin typeface="Garamond" panose="02020404030301010803" pitchFamily="18" charset="0"/>
              </a:rPr>
              <a:t> physiques 14 (1856), 658-720.</a:t>
            </a:r>
          </a:p>
          <a:p>
            <a:r>
              <a:rPr lang="en-US" sz="2400" dirty="0" smtClean="0">
                <a:latin typeface="Garamond" panose="02020404030301010803" pitchFamily="18" charset="0"/>
              </a:rPr>
              <a:t>C.A. </a:t>
            </a:r>
            <a:r>
              <a:rPr lang="en-US" sz="2400" dirty="0" err="1" smtClean="0">
                <a:latin typeface="Garamond" panose="02020404030301010803" pitchFamily="18" charset="0"/>
              </a:rPr>
              <a:t>Wunderlich</a:t>
            </a:r>
            <a:r>
              <a:rPr lang="en-US" sz="2400" dirty="0" smtClean="0">
                <a:latin typeface="Garamond" panose="02020404030301010803" pitchFamily="18" charset="0"/>
              </a:rPr>
              <a:t>. Geschichte der Medicine. Stuttgart. 1859.</a:t>
            </a:r>
          </a:p>
          <a:p>
            <a:r>
              <a:rPr lang="en-US" sz="2400" dirty="0" err="1" smtClean="0">
                <a:latin typeface="Garamond" panose="02020404030301010803" pitchFamily="18" charset="0"/>
              </a:rPr>
              <a:t>W.Wundt</a:t>
            </a:r>
            <a:r>
              <a:rPr lang="en-US" sz="2400" dirty="0" smtClean="0">
                <a:latin typeface="Garamond" panose="02020404030301010803" pitchFamily="18" charset="0"/>
              </a:rPr>
              <a:t>. </a:t>
            </a:r>
            <a:r>
              <a:rPr lang="en-US" sz="2400" dirty="0" err="1" smtClean="0">
                <a:latin typeface="Garamond" panose="02020404030301010803" pitchFamily="18" charset="0"/>
              </a:rPr>
              <a:t>Vorlesungen</a:t>
            </a:r>
            <a:r>
              <a:rPr lang="en-US" sz="2400" dirty="0" smtClean="0">
                <a:latin typeface="Garamond" panose="02020404030301010803" pitchFamily="18" charset="0"/>
              </a:rPr>
              <a:t> </a:t>
            </a:r>
            <a:r>
              <a:rPr lang="en-US" sz="2400" dirty="0" err="1" smtClean="0">
                <a:latin typeface="Garamond" panose="02020404030301010803" pitchFamily="18" charset="0"/>
              </a:rPr>
              <a:t>über</a:t>
            </a:r>
            <a:r>
              <a:rPr lang="en-US" sz="2400" dirty="0" smtClean="0">
                <a:latin typeface="Garamond" panose="02020404030301010803" pitchFamily="18" charset="0"/>
              </a:rPr>
              <a:t> Menschen- und </a:t>
            </a:r>
            <a:r>
              <a:rPr lang="en-US" sz="2400" dirty="0" err="1" smtClean="0">
                <a:latin typeface="Garamond" panose="02020404030301010803" pitchFamily="18" charset="0"/>
              </a:rPr>
              <a:t>Thierseele</a:t>
            </a:r>
            <a:r>
              <a:rPr lang="en-US" sz="2400" dirty="0" smtClean="0">
                <a:latin typeface="Garamond" panose="02020404030301010803" pitchFamily="18" charset="0"/>
              </a:rPr>
              <a:t>. Leipzig. 1863.</a:t>
            </a:r>
          </a:p>
          <a:p>
            <a:r>
              <a:rPr lang="en-US" sz="2400" dirty="0" smtClean="0">
                <a:latin typeface="Garamond" panose="02020404030301010803" pitchFamily="18" charset="0"/>
              </a:rPr>
              <a:t>E. Zeller. Die </a:t>
            </a:r>
            <a:r>
              <a:rPr lang="en-US" sz="2400" dirty="0" err="1" smtClean="0">
                <a:latin typeface="Garamond" panose="02020404030301010803" pitchFamily="18" charset="0"/>
              </a:rPr>
              <a:t>philosophie</a:t>
            </a:r>
            <a:r>
              <a:rPr lang="en-US" sz="2400" dirty="0" smtClean="0">
                <a:latin typeface="Garamond" panose="02020404030301010803" pitchFamily="18" charset="0"/>
              </a:rPr>
              <a:t> der </a:t>
            </a:r>
            <a:r>
              <a:rPr lang="en-US" sz="2400" dirty="0" err="1" smtClean="0">
                <a:latin typeface="Garamond" panose="02020404030301010803" pitchFamily="18" charset="0"/>
              </a:rPr>
              <a:t>Griechen</a:t>
            </a:r>
            <a:r>
              <a:rPr lang="en-US" sz="2400" dirty="0" smtClean="0">
                <a:latin typeface="Garamond" panose="02020404030301010803" pitchFamily="18" charset="0"/>
              </a:rPr>
              <a:t> in </a:t>
            </a:r>
            <a:r>
              <a:rPr lang="en-US" sz="2400" dirty="0" err="1" smtClean="0">
                <a:latin typeface="Garamond" panose="02020404030301010803" pitchFamily="18" charset="0"/>
              </a:rPr>
              <a:t>ihrer</a:t>
            </a:r>
            <a:r>
              <a:rPr lang="en-US" sz="2400" dirty="0" smtClean="0">
                <a:latin typeface="Garamond" panose="02020404030301010803" pitchFamily="18" charset="0"/>
              </a:rPr>
              <a:t> </a:t>
            </a:r>
            <a:r>
              <a:rPr lang="en-US" sz="2400" dirty="0" err="1" smtClean="0">
                <a:latin typeface="Garamond" panose="02020404030301010803" pitchFamily="18" charset="0"/>
              </a:rPr>
              <a:t>geschichtlichen</a:t>
            </a:r>
            <a:r>
              <a:rPr lang="en-US" sz="2400" dirty="0" smtClean="0">
                <a:latin typeface="Garamond" panose="02020404030301010803" pitchFamily="18" charset="0"/>
              </a:rPr>
              <a:t> </a:t>
            </a:r>
            <a:r>
              <a:rPr lang="en-US" sz="2400" dirty="0" err="1" smtClean="0">
                <a:latin typeface="Garamond" panose="02020404030301010803" pitchFamily="18" charset="0"/>
              </a:rPr>
              <a:t>entwicklung</a:t>
            </a:r>
            <a:r>
              <a:rPr lang="en-US" sz="2400" dirty="0" smtClean="0">
                <a:latin typeface="Garamond" panose="02020404030301010803" pitchFamily="18" charset="0"/>
              </a:rPr>
              <a:t> </a:t>
            </a:r>
            <a:r>
              <a:rPr lang="en-US" sz="2400" dirty="0" err="1" smtClean="0">
                <a:latin typeface="Garamond" panose="02020404030301010803" pitchFamily="18" charset="0"/>
              </a:rPr>
              <a:t>dargestellt</a:t>
            </a:r>
            <a:r>
              <a:rPr lang="en-US" sz="2400" dirty="0" smtClean="0">
                <a:latin typeface="Garamond" panose="02020404030301010803" pitchFamily="18" charset="0"/>
              </a:rPr>
              <a:t>. 1856? 1860.</a:t>
            </a:r>
          </a:p>
          <a:p>
            <a:r>
              <a:rPr lang="en-US" sz="2400" dirty="0" smtClean="0">
                <a:latin typeface="Garamond" panose="02020404030301010803" pitchFamily="18" charset="0"/>
              </a:rPr>
              <a:t>F.X.M. </a:t>
            </a:r>
            <a:r>
              <a:rPr lang="en-US" sz="2400" dirty="0" err="1" smtClean="0">
                <a:latin typeface="Garamond" panose="02020404030301010803" pitchFamily="18" charset="0"/>
              </a:rPr>
              <a:t>Zippe</a:t>
            </a:r>
            <a:r>
              <a:rPr lang="en-US" sz="2400" dirty="0" smtClean="0">
                <a:latin typeface="Garamond" panose="02020404030301010803" pitchFamily="18" charset="0"/>
              </a:rPr>
              <a:t>. Geschichte der </a:t>
            </a:r>
            <a:r>
              <a:rPr lang="en-US" sz="2400" dirty="0" err="1" smtClean="0">
                <a:latin typeface="Garamond" panose="02020404030301010803" pitchFamily="18" charset="0"/>
              </a:rPr>
              <a:t>Metalle</a:t>
            </a:r>
            <a:r>
              <a:rPr lang="en-US" sz="2400" dirty="0" smtClean="0">
                <a:latin typeface="Garamond" panose="02020404030301010803" pitchFamily="18" charset="0"/>
              </a:rPr>
              <a:t>. 1857.</a:t>
            </a:r>
            <a:endParaRPr lang="en-US" sz="24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3455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Garamond" panose="02020404030301010803" pitchFamily="18" charset="0"/>
              </a:rPr>
              <a:t>П.Л. Лавров о методологии истории математики</a:t>
            </a:r>
            <a:endParaRPr lang="ru-RU" dirty="0">
              <a:latin typeface="Garamond" panose="020204040303010108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sz="2900" dirty="0">
                <a:latin typeface="Garamond" panose="02020404030301010803" pitchFamily="18" charset="0"/>
              </a:rPr>
              <a:t>М</a:t>
            </a:r>
            <a:r>
              <a:rPr lang="ru-RU" sz="2900" dirty="0" smtClean="0">
                <a:latin typeface="Garamond" panose="02020404030301010803" pitchFamily="18" charset="0"/>
              </a:rPr>
              <a:t>етодология истории математики, особенно в лекционной форме, еще не сформирована, в Европе нет сочинения, вполне удовлетворяющего поставленной им задаче. </a:t>
            </a:r>
          </a:p>
          <a:p>
            <a:r>
              <a:rPr lang="ru-RU" sz="2900" dirty="0" smtClean="0">
                <a:latin typeface="Garamond" panose="02020404030301010803" pitchFamily="18" charset="0"/>
              </a:rPr>
              <a:t>Биографический элемент необходимо входит в историю наук. </a:t>
            </a:r>
          </a:p>
          <a:p>
            <a:r>
              <a:rPr lang="ru-RU" sz="2900" dirty="0" smtClean="0">
                <a:latin typeface="Garamond" panose="02020404030301010803" pitchFamily="18" charset="0"/>
              </a:rPr>
              <a:t>Успехи наук совершались при помощи сочинений, поэтому и библиография науки не может быть исключена из ее истории. Необходимо также рассказывать историю находок и переводов книг.</a:t>
            </a:r>
          </a:p>
          <a:p>
            <a:r>
              <a:rPr lang="ru-RU" sz="2900" dirty="0" smtClean="0">
                <a:latin typeface="Garamond" panose="02020404030301010803" pitchFamily="18" charset="0"/>
              </a:rPr>
              <a:t>Первые научные исследования в области геометрии и чистой математики относятся к позднейшему времени, и их нельзя поставить в начале всякой науки. Оно и согласно с законами развития человеческого духа: для того, чтобы человека заинтересовали отвлеченные свойства чисел или протяжений, чтобы он пытался понять их или поставить себе вопросы относительно их, надо, чтобы ум его достаточно упражнялся в понимании и в </a:t>
            </a:r>
            <a:r>
              <a:rPr lang="ru-RU" sz="2900" dirty="0" err="1" smtClean="0">
                <a:latin typeface="Garamond" panose="02020404030301010803" pitchFamily="18" charset="0"/>
              </a:rPr>
              <a:t>поставлении</a:t>
            </a:r>
            <a:r>
              <a:rPr lang="ru-RU" sz="2900" dirty="0" smtClean="0">
                <a:latin typeface="Garamond" panose="02020404030301010803" pitchFamily="18" charset="0"/>
              </a:rPr>
              <a:t> вопросов из других сфер знания, более доступных человеческому чувству.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93917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903" y="58847"/>
            <a:ext cx="10725665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400" dirty="0" smtClean="0">
                <a:latin typeface="Garamond" panose="02020404030301010803" pitchFamily="18" charset="0"/>
              </a:rPr>
              <a:t>История физико-математических наук должна бы показать: </a:t>
            </a:r>
          </a:p>
          <a:p>
            <a:pPr indent="457200" algn="just"/>
            <a:r>
              <a:rPr lang="ru-RU" sz="2000" dirty="0" smtClean="0">
                <a:latin typeface="Garamond" panose="02020404030301010803" pitchFamily="18" charset="0"/>
              </a:rPr>
              <a:t>каким образом исторические обстоятельства в данную эпоху подготовили почву для совершения данного шага в науке; </a:t>
            </a:r>
          </a:p>
          <a:p>
            <a:pPr indent="457200" algn="just"/>
            <a:r>
              <a:rPr lang="ru-RU" sz="2000" dirty="0" smtClean="0">
                <a:latin typeface="Garamond" panose="02020404030301010803" pitchFamily="18" charset="0"/>
              </a:rPr>
              <a:t>какие побуждения из прочих областей жизни ускорили этот шаг; какие  предыдущие научные успехи сделали его возможным; </a:t>
            </a:r>
          </a:p>
          <a:p>
            <a:pPr indent="457200" algn="just"/>
            <a:r>
              <a:rPr lang="ru-RU" sz="2000" dirty="0" smtClean="0">
                <a:latin typeface="Garamond" panose="02020404030301010803" pitchFamily="18" charset="0"/>
              </a:rPr>
              <a:t>какие преграды ставила эпоха ясному пониманию открытой истины и вытекающих из нее следствий;  </a:t>
            </a:r>
          </a:p>
          <a:p>
            <a:pPr indent="457200" algn="just"/>
            <a:r>
              <a:rPr lang="ru-RU" sz="2000" dirty="0" smtClean="0">
                <a:latin typeface="Garamond" panose="02020404030301010803" pitchFamily="18" charset="0"/>
              </a:rPr>
              <a:t>с какими препятствиями должна была бороться эта истина, чтобы укорениться сначала в уме ученого, потом в сфере признанной науки, наконец, в обществе; </a:t>
            </a:r>
          </a:p>
          <a:p>
            <a:pPr indent="457200" algn="just"/>
            <a:r>
              <a:rPr lang="ru-RU" sz="2000" dirty="0" smtClean="0">
                <a:latin typeface="Garamond" panose="02020404030301010803" pitchFamily="18" charset="0"/>
              </a:rPr>
              <a:t>как обстоятельства жизни данной личности и ее умственное развитие позволили именно этой личности уловить эту истину и утвердить за нею ее место в науке, но в то же время позволили ученому понять открытую им истину и ее следствия лишь в определенной мере. </a:t>
            </a:r>
          </a:p>
          <a:p>
            <a:pPr indent="457200" algn="just"/>
            <a:r>
              <a:rPr lang="ru-RU" sz="2000" dirty="0" smtClean="0">
                <a:latin typeface="Garamond" panose="02020404030301010803" pitchFamily="18" charset="0"/>
              </a:rPr>
              <a:t>Далее следовало бы указать, в каких формах истина, открытая данною эпохою, представлялась умам предшествовавших периодов; </a:t>
            </a:r>
          </a:p>
          <a:p>
            <a:pPr indent="457200" algn="just"/>
            <a:r>
              <a:rPr lang="ru-RU" sz="2000" dirty="0" smtClean="0">
                <a:latin typeface="Garamond" panose="02020404030301010803" pitchFamily="18" charset="0"/>
              </a:rPr>
              <a:t>как она проявлялась то в форме догадки, то в связи с искажавшими ее заблуждениями в сочинениях прежнего времени; </a:t>
            </a:r>
          </a:p>
          <a:p>
            <a:pPr indent="457200" algn="just"/>
            <a:r>
              <a:rPr lang="ru-RU" sz="2000" dirty="0" smtClean="0">
                <a:latin typeface="Garamond" panose="02020404030301010803" pitchFamily="18" charset="0"/>
              </a:rPr>
              <a:t>как она </a:t>
            </a:r>
            <a:r>
              <a:rPr lang="ru-RU" sz="2000" dirty="0" smtClean="0">
                <a:latin typeface="Garamond" panose="02020404030301010803" pitchFamily="18" charset="0"/>
              </a:rPr>
              <a:t>постепенно </a:t>
            </a:r>
            <a:r>
              <a:rPr lang="ru-RU" sz="2000" dirty="0" smtClean="0">
                <a:latin typeface="Garamond" panose="02020404030301010803" pitchFamily="18" charset="0"/>
              </a:rPr>
              <a:t>уяснялась тому самому, 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ru-RU" sz="2000" dirty="0" smtClean="0">
                <a:latin typeface="Garamond" panose="02020404030301010803" pitchFamily="18" charset="0"/>
              </a:rPr>
              <a:t>кто наконец овладел ею; какие выводы из нее принадлежат ему, и какие – его преемникам на поприще науки; </a:t>
            </a:r>
          </a:p>
          <a:p>
            <a:pPr indent="457200" algn="just"/>
            <a:r>
              <a:rPr lang="ru-RU" sz="2000" dirty="0" smtClean="0">
                <a:latin typeface="Garamond" panose="02020404030301010803" pitchFamily="18" charset="0"/>
              </a:rPr>
              <a:t>наконец, какое влияние имело данное открытие на последующие события в истории мысли и в истории вообще.</a:t>
            </a:r>
            <a:endParaRPr lang="ru-RU" sz="20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9367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Garamond" panose="02020404030301010803" pitchFamily="18" charset="0"/>
              </a:rPr>
              <a:t>Список использованной литературы</a:t>
            </a:r>
            <a:endParaRPr lang="ru-RU" dirty="0">
              <a:latin typeface="Garamond" panose="020204040303010108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0130" y="1458098"/>
            <a:ext cx="11516497" cy="5239264"/>
          </a:xfrm>
        </p:spPr>
        <p:txBody>
          <a:bodyPr>
            <a:normAutofit fontScale="62500" lnSpcReduction="20000"/>
          </a:bodyPr>
          <a:lstStyle/>
          <a:p>
            <a:r>
              <a:rPr lang="ru-RU" sz="3300" dirty="0" smtClean="0">
                <a:latin typeface="Garamond" panose="02020404030301010803" pitchFamily="18" charset="0"/>
              </a:rPr>
              <a:t>1. Артиллерийский журнал. </a:t>
            </a:r>
            <a:r>
              <a:rPr lang="ru-RU" sz="3300" dirty="0" err="1" smtClean="0">
                <a:latin typeface="Garamond" panose="02020404030301010803" pitchFamily="18" charset="0"/>
              </a:rPr>
              <a:t>Артиллер</a:t>
            </a:r>
            <a:r>
              <a:rPr lang="en-US" sz="3300" dirty="0" err="1" smtClean="0">
                <a:latin typeface="Garamond" panose="02020404030301010803" pitchFamily="18" charset="0"/>
              </a:rPr>
              <a:t>i</a:t>
            </a:r>
            <a:r>
              <a:rPr lang="ru-RU" sz="3300" dirty="0" err="1" smtClean="0">
                <a:latin typeface="Garamond" panose="02020404030301010803" pitchFamily="18" charset="0"/>
              </a:rPr>
              <a:t>йский</a:t>
            </a:r>
            <a:r>
              <a:rPr lang="ru-RU" sz="3300" dirty="0" smtClean="0">
                <a:latin typeface="Garamond" panose="02020404030301010803" pitchFamily="18" charset="0"/>
              </a:rPr>
              <a:t> </a:t>
            </a:r>
            <a:r>
              <a:rPr lang="ru-RU" sz="3300" dirty="0" err="1" smtClean="0">
                <a:latin typeface="Garamond" panose="02020404030301010803" pitchFamily="18" charset="0"/>
              </a:rPr>
              <a:t>журналъ</a:t>
            </a:r>
            <a:r>
              <a:rPr lang="ru-RU" sz="3300" dirty="0" smtClean="0">
                <a:latin typeface="Garamond" panose="02020404030301010803" pitchFamily="18" charset="0"/>
              </a:rPr>
              <a:t>, издаваемый </a:t>
            </a:r>
            <a:r>
              <a:rPr lang="ru-RU" sz="3300" dirty="0" err="1" smtClean="0">
                <a:latin typeface="Garamond" panose="02020404030301010803" pitchFamily="18" charset="0"/>
              </a:rPr>
              <a:t>Артиллер</a:t>
            </a:r>
            <a:r>
              <a:rPr lang="en-US" sz="3300" dirty="0" err="1" smtClean="0">
                <a:latin typeface="Garamond" panose="02020404030301010803" pitchFamily="18" charset="0"/>
              </a:rPr>
              <a:t>i</a:t>
            </a:r>
            <a:r>
              <a:rPr lang="ru-RU" sz="3300" dirty="0" err="1" smtClean="0">
                <a:latin typeface="Garamond" panose="02020404030301010803" pitchFamily="18" charset="0"/>
              </a:rPr>
              <a:t>йским</a:t>
            </a:r>
            <a:r>
              <a:rPr lang="ru-RU" sz="3300" dirty="0" smtClean="0">
                <a:latin typeface="Garamond" panose="02020404030301010803" pitchFamily="18" charset="0"/>
              </a:rPr>
              <a:t> комитетом. СПб. 1865.</a:t>
            </a:r>
          </a:p>
          <a:p>
            <a:r>
              <a:rPr lang="ru-RU" sz="3300" dirty="0" smtClean="0">
                <a:latin typeface="Garamond" panose="02020404030301010803" pitchFamily="18" charset="0"/>
              </a:rPr>
              <a:t>2. Васильев А.В. Лавров – историк и философ математики // П.Л. Лавров. Сборник статей. Петербург: Колос. 1922. – С. 373-384.</a:t>
            </a:r>
          </a:p>
          <a:p>
            <a:r>
              <a:rPr lang="ru-RU" sz="3300" dirty="0" smtClean="0">
                <a:latin typeface="Garamond" panose="02020404030301010803" pitchFamily="18" charset="0"/>
              </a:rPr>
              <a:t>3. Володин А.И. Б.С. Итенберг Б.С. Лавров /ЖЗЛ. </a:t>
            </a:r>
            <a:r>
              <a:rPr lang="ru-RU" sz="3300" dirty="0" err="1" smtClean="0">
                <a:latin typeface="Garamond" panose="02020404030301010803" pitchFamily="18" charset="0"/>
              </a:rPr>
              <a:t>Вып</a:t>
            </a:r>
            <a:r>
              <a:rPr lang="ru-RU" sz="3300" dirty="0" smtClean="0">
                <a:latin typeface="Garamond" panose="02020404030301010803" pitchFamily="18" charset="0"/>
              </a:rPr>
              <a:t>. 11. М.: Молодая гвардия. 1981.</a:t>
            </a:r>
          </a:p>
          <a:p>
            <a:r>
              <a:rPr lang="ru-RU" sz="3300" dirty="0" smtClean="0">
                <a:latin typeface="Garamond" panose="02020404030301010803" pitchFamily="18" charset="0"/>
              </a:rPr>
              <a:t>4. Переписка П.Л. Лаврова с В.Н. Никитиной //Литературное наследство. Т. 87. М.: Наука, 1977. – С. 508-602.</a:t>
            </a:r>
          </a:p>
          <a:p>
            <a:r>
              <a:rPr lang="ru-RU" sz="3300" dirty="0" smtClean="0">
                <a:latin typeface="Garamond" panose="02020404030301010803" pitchFamily="18" charset="0"/>
              </a:rPr>
              <a:t>5. Морской сборник. 1865-1866. СПб: в типографии Морского ведомства. Раздельная пагинация.</a:t>
            </a:r>
          </a:p>
          <a:p>
            <a:r>
              <a:rPr lang="ru-RU" sz="3300" dirty="0" smtClean="0">
                <a:latin typeface="Garamond" panose="02020404030301010803" pitchFamily="18" charset="0"/>
              </a:rPr>
              <a:t>6. </a:t>
            </a:r>
            <a:r>
              <a:rPr lang="ru-RU" sz="3300" dirty="0" err="1" smtClean="0">
                <a:latin typeface="Garamond" panose="02020404030301010803" pitchFamily="18" charset="0"/>
              </a:rPr>
              <a:t>Синкевич</a:t>
            </a:r>
            <a:r>
              <a:rPr lang="ru-RU" sz="3300" dirty="0" smtClean="0">
                <a:latin typeface="Garamond" panose="02020404030301010803" pitchFamily="18" charset="0"/>
              </a:rPr>
              <a:t> Г.И. Иоганн Альбрехт Эйлер и его неопубликованная рукопись по истории геометрии // Чебышев</a:t>
            </a:r>
            <a:r>
              <a:rPr lang="en-US" sz="3300" dirty="0" smtClean="0">
                <a:latin typeface="Garamond" panose="02020404030301010803" pitchFamily="18" charset="0"/>
              </a:rPr>
              <a:t>c</a:t>
            </a:r>
            <a:r>
              <a:rPr lang="ru-RU" sz="3300" dirty="0" smtClean="0">
                <a:latin typeface="Garamond" panose="02020404030301010803" pitchFamily="18" charset="0"/>
              </a:rPr>
              <a:t>кий сборник, 2022, т. 23, </a:t>
            </a:r>
            <a:r>
              <a:rPr lang="ru-RU" sz="3300" dirty="0" err="1" smtClean="0">
                <a:latin typeface="Garamond" panose="02020404030301010803" pitchFamily="18" charset="0"/>
              </a:rPr>
              <a:t>вып</a:t>
            </a:r>
            <a:r>
              <a:rPr lang="ru-RU" sz="3300" dirty="0" smtClean="0">
                <a:latin typeface="Garamond" panose="02020404030301010803" pitchFamily="18" charset="0"/>
              </a:rPr>
              <a:t>. 1, с. 236-268.</a:t>
            </a:r>
          </a:p>
          <a:p>
            <a:r>
              <a:rPr lang="ru-RU" sz="3300" dirty="0" smtClean="0">
                <a:latin typeface="Garamond" panose="02020404030301010803" pitchFamily="18" charset="0"/>
              </a:rPr>
              <a:t>7. Воспоминания Льва Тихомирова / предисл. В. Невского, </a:t>
            </a:r>
            <a:r>
              <a:rPr lang="ru-RU" sz="3300" dirty="0" err="1" smtClean="0">
                <a:latin typeface="Garamond" panose="02020404030301010803" pitchFamily="18" charset="0"/>
              </a:rPr>
              <a:t>вст</a:t>
            </a:r>
            <a:r>
              <a:rPr lang="ru-RU" sz="3300" dirty="0" smtClean="0">
                <a:latin typeface="Garamond" panose="02020404030301010803" pitchFamily="18" charset="0"/>
              </a:rPr>
              <a:t>. ст. В. Фигнер. М.; Л.: Госиздат, 1927 (1-е изд.). 2-е изд. Тени прошлого. Воспоминания / сост. М.Б. Смолин. М.: Изд-во журнала «Москва», 2000 (2-е изд.). Электронный ресурс </a:t>
            </a:r>
            <a:r>
              <a:rPr lang="en-US" sz="3300" dirty="0" smtClean="0">
                <a:latin typeface="Garamond" panose="02020404030301010803" pitchFamily="18" charset="0"/>
              </a:rPr>
              <a:t>https://biography.wikireading.ru/hq5ZFTnaKG   </a:t>
            </a:r>
          </a:p>
          <a:p>
            <a:r>
              <a:rPr lang="ru-RU" sz="3300" dirty="0" smtClean="0">
                <a:latin typeface="Garamond" panose="02020404030301010803" pitchFamily="18" charset="0"/>
              </a:rPr>
              <a:t>8. </a:t>
            </a:r>
            <a:r>
              <a:rPr lang="en-US" sz="3300" dirty="0" smtClean="0">
                <a:latin typeface="Garamond" panose="02020404030301010803" pitchFamily="18" charset="0"/>
              </a:rPr>
              <a:t>Hermann J. </a:t>
            </a:r>
            <a:r>
              <a:rPr lang="en-US" sz="3300" dirty="0" err="1" smtClean="0">
                <a:latin typeface="Garamond" panose="02020404030301010803" pitchFamily="18" charset="0"/>
              </a:rPr>
              <a:t>Oratio</a:t>
            </a:r>
            <a:r>
              <a:rPr lang="en-US" sz="3300" dirty="0" smtClean="0">
                <a:latin typeface="Garamond" panose="02020404030301010803" pitchFamily="18" charset="0"/>
              </a:rPr>
              <a:t> de </a:t>
            </a:r>
            <a:r>
              <a:rPr lang="en-US" sz="3300" dirty="0" err="1" smtClean="0">
                <a:latin typeface="Garamond" panose="02020404030301010803" pitchFamily="18" charset="0"/>
              </a:rPr>
              <a:t>ortu</a:t>
            </a:r>
            <a:r>
              <a:rPr lang="en-US" sz="3300" dirty="0" smtClean="0">
                <a:latin typeface="Garamond" panose="02020404030301010803" pitchFamily="18" charset="0"/>
              </a:rPr>
              <a:t> et </a:t>
            </a:r>
            <a:r>
              <a:rPr lang="en-US" sz="3300" dirty="0" err="1" smtClean="0">
                <a:latin typeface="Garamond" panose="02020404030301010803" pitchFamily="18" charset="0"/>
              </a:rPr>
              <a:t>progressu</a:t>
            </a:r>
            <a:r>
              <a:rPr lang="en-US" sz="3300" dirty="0" smtClean="0">
                <a:latin typeface="Garamond" panose="02020404030301010803" pitchFamily="18" charset="0"/>
              </a:rPr>
              <a:t> </a:t>
            </a:r>
            <a:r>
              <a:rPr lang="en-US" sz="3300" dirty="0" err="1" smtClean="0">
                <a:latin typeface="Garamond" panose="02020404030301010803" pitchFamily="18" charset="0"/>
              </a:rPr>
              <a:t>geometriae</a:t>
            </a:r>
            <a:r>
              <a:rPr lang="en-US" sz="3300" dirty="0" smtClean="0">
                <a:latin typeface="Garamond" panose="02020404030301010803" pitchFamily="18" charset="0"/>
              </a:rPr>
              <a:t>. </a:t>
            </a:r>
            <a:r>
              <a:rPr lang="en-US" sz="3300" dirty="0" err="1" smtClean="0">
                <a:latin typeface="Garamond" panose="02020404030301010803" pitchFamily="18" charset="0"/>
              </a:rPr>
              <a:t>Quaestio</a:t>
            </a:r>
            <a:r>
              <a:rPr lang="en-US" sz="3300" dirty="0" smtClean="0">
                <a:latin typeface="Garamond" panose="02020404030301010803" pitchFamily="18" charset="0"/>
              </a:rPr>
              <a:t> circa </a:t>
            </a:r>
            <a:r>
              <a:rPr lang="en-US" sz="3300" dirty="0" err="1" smtClean="0">
                <a:latin typeface="Garamond" panose="02020404030301010803" pitchFamily="18" charset="0"/>
              </a:rPr>
              <a:t>telescopiorum</a:t>
            </a:r>
            <a:r>
              <a:rPr lang="en-US" sz="3300" dirty="0" smtClean="0">
                <a:latin typeface="Garamond" panose="02020404030301010803" pitchFamily="18" charset="0"/>
              </a:rPr>
              <a:t> </a:t>
            </a:r>
            <a:r>
              <a:rPr lang="en-US" sz="3300" dirty="0" err="1" smtClean="0">
                <a:latin typeface="Garamond" panose="02020404030301010803" pitchFamily="18" charset="0"/>
              </a:rPr>
              <a:t>perfectionem</a:t>
            </a:r>
            <a:r>
              <a:rPr lang="en-US" sz="3300" dirty="0" smtClean="0">
                <a:latin typeface="Garamond" panose="02020404030301010803" pitchFamily="18" charset="0"/>
              </a:rPr>
              <a:t>. (17 Aug. 1726). J. Hermann. De </a:t>
            </a:r>
            <a:r>
              <a:rPr lang="en-US" sz="3300" dirty="0" err="1" smtClean="0">
                <a:latin typeface="Garamond" panose="02020404030301010803" pitchFamily="18" charset="0"/>
              </a:rPr>
              <a:t>ortu</a:t>
            </a:r>
            <a:r>
              <a:rPr lang="en-US" sz="3300" dirty="0" smtClean="0">
                <a:latin typeface="Garamond" panose="02020404030301010803" pitchFamily="18" charset="0"/>
              </a:rPr>
              <a:t> et </a:t>
            </a:r>
            <a:r>
              <a:rPr lang="en-US" sz="3300" dirty="0" err="1" smtClean="0">
                <a:latin typeface="Garamond" panose="02020404030301010803" pitchFamily="18" charset="0"/>
              </a:rPr>
              <a:t>progressu</a:t>
            </a:r>
            <a:r>
              <a:rPr lang="en-US" sz="3300" dirty="0" smtClean="0">
                <a:latin typeface="Garamond" panose="02020404030301010803" pitchFamily="18" charset="0"/>
              </a:rPr>
              <a:t> </a:t>
            </a:r>
            <a:r>
              <a:rPr lang="en-US" sz="3300" dirty="0" err="1" smtClean="0">
                <a:latin typeface="Garamond" panose="02020404030301010803" pitchFamily="18" charset="0"/>
              </a:rPr>
              <a:t>Geometriae</a:t>
            </a:r>
            <a:r>
              <a:rPr lang="en-US" sz="3300" dirty="0" smtClean="0">
                <a:latin typeface="Garamond" panose="02020404030301010803" pitchFamily="18" charset="0"/>
              </a:rPr>
              <a:t>. </a:t>
            </a:r>
            <a:r>
              <a:rPr lang="en-US" sz="3300" dirty="0" err="1" smtClean="0">
                <a:latin typeface="Garamond" panose="02020404030301010803" pitchFamily="18" charset="0"/>
              </a:rPr>
              <a:t>Sermones</a:t>
            </a:r>
            <a:r>
              <a:rPr lang="en-US" sz="3300" dirty="0" smtClean="0">
                <a:latin typeface="Garamond" panose="02020404030301010803" pitchFamily="18" charset="0"/>
              </a:rPr>
              <a:t> in </a:t>
            </a:r>
            <a:r>
              <a:rPr lang="en-US" sz="3300" dirty="0" err="1" smtClean="0">
                <a:latin typeface="Garamond" panose="02020404030301010803" pitchFamily="18" charset="0"/>
              </a:rPr>
              <a:t>secundo</a:t>
            </a:r>
            <a:r>
              <a:rPr lang="en-US" sz="3300" dirty="0" smtClean="0">
                <a:latin typeface="Garamond" panose="02020404030301010803" pitchFamily="18" charset="0"/>
              </a:rPr>
              <a:t> </a:t>
            </a:r>
            <a:r>
              <a:rPr lang="en-US" sz="3300" dirty="0" err="1" smtClean="0">
                <a:latin typeface="Garamond" panose="02020404030301010803" pitchFamily="18" charset="0"/>
              </a:rPr>
              <a:t>solenni</a:t>
            </a:r>
            <a:r>
              <a:rPr lang="en-US" sz="3300" dirty="0" smtClean="0">
                <a:latin typeface="Garamond" panose="02020404030301010803" pitchFamily="18" charset="0"/>
              </a:rPr>
              <a:t> </a:t>
            </a:r>
            <a:r>
              <a:rPr lang="en-US" sz="3300" dirty="0" err="1" smtClean="0">
                <a:latin typeface="Garamond" panose="02020404030301010803" pitchFamily="18" charset="0"/>
              </a:rPr>
              <a:t>Academiae</a:t>
            </a:r>
            <a:r>
              <a:rPr lang="en-US" sz="3300" dirty="0" smtClean="0">
                <a:latin typeface="Garamond" panose="02020404030301010803" pitchFamily="18" charset="0"/>
              </a:rPr>
              <a:t> </a:t>
            </a:r>
            <a:r>
              <a:rPr lang="en-US" sz="3300" dirty="0" err="1" smtClean="0">
                <a:latin typeface="Garamond" panose="02020404030301010803" pitchFamily="18" charset="0"/>
              </a:rPr>
              <a:t>Scientiarum</a:t>
            </a:r>
            <a:r>
              <a:rPr lang="en-US" sz="3300" dirty="0" smtClean="0">
                <a:latin typeface="Garamond" panose="02020404030301010803" pitchFamily="18" charset="0"/>
              </a:rPr>
              <a:t> </a:t>
            </a:r>
            <a:r>
              <a:rPr lang="en-US" sz="3300" dirty="0" err="1" smtClean="0">
                <a:latin typeface="Garamond" panose="02020404030301010803" pitchFamily="18" charset="0"/>
              </a:rPr>
              <a:t>imperialis</a:t>
            </a:r>
            <a:r>
              <a:rPr lang="en-US" sz="3300" dirty="0" smtClean="0">
                <a:latin typeface="Garamond" panose="02020404030301010803" pitchFamily="18" charset="0"/>
              </a:rPr>
              <a:t> </a:t>
            </a:r>
            <a:r>
              <a:rPr lang="en-US" sz="3300" dirty="0" err="1" smtClean="0">
                <a:latin typeface="Garamond" panose="02020404030301010803" pitchFamily="18" charset="0"/>
              </a:rPr>
              <a:t>conventu</a:t>
            </a:r>
            <a:r>
              <a:rPr lang="en-US" sz="3300" dirty="0" smtClean="0">
                <a:latin typeface="Garamond" panose="02020404030301010803" pitchFamily="18" charset="0"/>
              </a:rPr>
              <a:t> die 1 </a:t>
            </a:r>
            <a:r>
              <a:rPr lang="en-US" sz="3300" dirty="0" err="1" smtClean="0">
                <a:latin typeface="Garamond" panose="02020404030301010803" pitchFamily="18" charset="0"/>
              </a:rPr>
              <a:t>augusti</a:t>
            </a:r>
            <a:r>
              <a:rPr lang="en-US" sz="3300" dirty="0" smtClean="0">
                <a:latin typeface="Garamond" panose="02020404030301010803" pitchFamily="18" charset="0"/>
              </a:rPr>
              <a:t> </a:t>
            </a:r>
            <a:r>
              <a:rPr lang="en-US" sz="3300" dirty="0" err="1" smtClean="0">
                <a:latin typeface="Garamond" panose="02020404030301010803" pitchFamily="18" charset="0"/>
              </a:rPr>
              <a:t>anni</a:t>
            </a:r>
            <a:r>
              <a:rPr lang="en-US" sz="3300" dirty="0" smtClean="0">
                <a:latin typeface="Garamond" panose="02020404030301010803" pitchFamily="18" charset="0"/>
              </a:rPr>
              <a:t> MDCCXXVI </a:t>
            </a:r>
            <a:r>
              <a:rPr lang="en-US" sz="3300" dirty="0" err="1" smtClean="0">
                <a:latin typeface="Garamond" panose="02020404030301010803" pitchFamily="18" charset="0"/>
              </a:rPr>
              <a:t>publice</a:t>
            </a:r>
            <a:r>
              <a:rPr lang="en-US" sz="3300" dirty="0" smtClean="0">
                <a:latin typeface="Garamond" panose="02020404030301010803" pitchFamily="18" charset="0"/>
              </a:rPr>
              <a:t> </a:t>
            </a:r>
            <a:r>
              <a:rPr lang="en-US" sz="3300" dirty="0" err="1" smtClean="0">
                <a:latin typeface="Garamond" panose="02020404030301010803" pitchFamily="18" charset="0"/>
              </a:rPr>
              <a:t>recitati</a:t>
            </a:r>
            <a:r>
              <a:rPr lang="en-US" sz="3300" dirty="0" smtClean="0">
                <a:latin typeface="Garamond" panose="02020404030301010803" pitchFamily="18" charset="0"/>
              </a:rPr>
              <a:t>. </a:t>
            </a:r>
            <a:r>
              <a:rPr lang="en-US" sz="3300" dirty="0" err="1" smtClean="0">
                <a:latin typeface="Garamond" panose="02020404030301010803" pitchFamily="18" charset="0"/>
              </a:rPr>
              <a:t>Petropoli</a:t>
            </a:r>
            <a:r>
              <a:rPr lang="en-US" sz="3300" dirty="0" smtClean="0">
                <a:latin typeface="Garamond" panose="02020404030301010803" pitchFamily="18" charset="0"/>
              </a:rPr>
              <a:t>, 1728.</a:t>
            </a:r>
          </a:p>
          <a:p>
            <a:r>
              <a:rPr lang="ru-RU" sz="3300" dirty="0" smtClean="0">
                <a:latin typeface="Garamond" panose="02020404030301010803" pitchFamily="18" charset="0"/>
              </a:rPr>
              <a:t>9. Добровольский В.А. Первый курс по истории физико-математических наук в России П.Л. Лаврова // Вопросы истории естествознания и техники.  1971. </a:t>
            </a:r>
            <a:r>
              <a:rPr lang="ru-RU" sz="3300" dirty="0" err="1" smtClean="0">
                <a:latin typeface="Garamond" panose="02020404030301010803" pitchFamily="18" charset="0"/>
              </a:rPr>
              <a:t>Вып</a:t>
            </a:r>
            <a:r>
              <a:rPr lang="ru-RU" sz="3300" dirty="0" smtClean="0">
                <a:latin typeface="Garamond" panose="02020404030301010803" pitchFamily="18" charset="0"/>
              </a:rPr>
              <a:t>. 1 (34). – С.47–49.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13815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73643" y="3244333"/>
            <a:ext cx="95561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dirty="0" smtClean="0">
                <a:latin typeface="Garamond" panose="02020404030301010803" pitchFamily="18" charset="0"/>
              </a:rPr>
              <a:t>Благодарю за внимание</a:t>
            </a:r>
            <a:endParaRPr lang="ru-RU" sz="54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856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latin typeface="Garamond" panose="02020404030301010803" pitchFamily="18" charset="0"/>
              </a:rPr>
              <a:t>Дом Лавровых в Великих Луках – Некрасова, 10</a:t>
            </a:r>
            <a:endParaRPr lang="ru-RU" sz="4000" dirty="0">
              <a:latin typeface="Garamond" panose="02020404030301010803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8796" y="2082006"/>
            <a:ext cx="6834704" cy="459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58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 err="1" smtClean="0">
                <a:latin typeface="Garamond" panose="02020404030301010803" pitchFamily="18" charset="0"/>
              </a:rPr>
              <a:t>Фурштадтская</a:t>
            </a:r>
            <a:r>
              <a:rPr lang="ru-RU" sz="4800" dirty="0" smtClean="0">
                <a:latin typeface="Garamond" panose="02020404030301010803" pitchFamily="18" charset="0"/>
              </a:rPr>
              <a:t> (Фурштатская) улица</a:t>
            </a:r>
            <a:endParaRPr lang="ru-RU" sz="4800" dirty="0">
              <a:latin typeface="Garamond" panose="02020404030301010803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281" y="1307819"/>
            <a:ext cx="5767736" cy="44627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8605" y="3237471"/>
            <a:ext cx="5723396" cy="362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19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6497"/>
            <a:ext cx="10515600" cy="1112109"/>
          </a:xfrm>
        </p:spPr>
        <p:txBody>
          <a:bodyPr/>
          <a:lstStyle/>
          <a:p>
            <a:pPr algn="ctr"/>
            <a:r>
              <a:rPr lang="ru-RU" dirty="0" smtClean="0">
                <a:latin typeface="Garamond" panose="02020404030301010803" pitchFamily="18" charset="0"/>
              </a:rPr>
              <a:t>Михайловская артиллерийская академия</a:t>
            </a:r>
            <a:endParaRPr lang="ru-RU" dirty="0">
              <a:latin typeface="Garamond" panose="02020404030301010803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0349" y="1025611"/>
            <a:ext cx="7240287" cy="33981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1369" y="4658497"/>
            <a:ext cx="4780632" cy="215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747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445" y="98854"/>
            <a:ext cx="9425090" cy="60300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3751" y="4572000"/>
            <a:ext cx="1900412" cy="230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406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Garamond" panose="02020404030301010803" pitchFamily="18" charset="0"/>
              </a:rPr>
              <a:t>Михайловская артиллерийская академия</a:t>
            </a:r>
            <a:endParaRPr lang="ru-RU" dirty="0">
              <a:latin typeface="Garamond" panose="02020404030301010803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84537" y="2097473"/>
            <a:ext cx="3308829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5" y="2187146"/>
            <a:ext cx="7964415" cy="438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8684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</TotalTime>
  <Words>6747</Words>
  <Application>Microsoft Office PowerPoint</Application>
  <PresentationFormat>Широкоэкранный</PresentationFormat>
  <Paragraphs>287</Paragraphs>
  <Slides>47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2" baseType="lpstr">
      <vt:lpstr>Arial</vt:lpstr>
      <vt:lpstr>Calibri</vt:lpstr>
      <vt:lpstr>Calibri Light</vt:lpstr>
      <vt:lpstr>Garamond</vt:lpstr>
      <vt:lpstr>Тема Office</vt:lpstr>
      <vt:lpstr>Петр Лаврович Лавров  (1823-1900)   – автор первого в России цикла лекций по истории физико-математических наук.  К 200-летию со дня рождения</vt:lpstr>
      <vt:lpstr>Презентация PowerPoint</vt:lpstr>
      <vt:lpstr>Деревня Насва Новосокольнического района Псковской обл. Бывшая усадьба Лавровых – Мелихово. XIX в. В 1823 г. здесь родился теоретик революционного народничества, участник Парижской коммуны, автор песни «Отречемся от старого мира» П. Л. Лавров (1823-1900 гг.). Сохранились старые липы, следы пруда в форме вопросительного знака, остатки фундаментов.</vt:lpstr>
      <vt:lpstr>Посетитель бывшего имения Лавровых увидит лишь остатки парка, обломки фундамента и памятный знак</vt:lpstr>
      <vt:lpstr>Дом Лавровых в Великих Луках – Некрасова, 10</vt:lpstr>
      <vt:lpstr>Фурштадтская (Фурштатская) улица</vt:lpstr>
      <vt:lpstr>Михайловская артиллерийская академия</vt:lpstr>
      <vt:lpstr>Презентация PowerPoint</vt:lpstr>
      <vt:lpstr>Михайловская артиллерийская академия</vt:lpstr>
      <vt:lpstr>Воскресенский наплавной мост</vt:lpstr>
      <vt:lpstr>М.В. Остроградский</vt:lpstr>
      <vt:lpstr>Презентация PowerPoint</vt:lpstr>
      <vt:lpstr>Антонина-Цецилия Христофоровна Лаврова, урожд. Ловейко</vt:lpstr>
      <vt:lpstr>Презентация PowerPoint</vt:lpstr>
      <vt:lpstr>Презентация PowerPoint</vt:lpstr>
      <vt:lpstr>4 апреля 1866 г., покушение Дм. Каракозова на Александра II</vt:lpstr>
      <vt:lpstr>г. Тотьма Вологодской губернии</vt:lpstr>
      <vt:lpstr>Презентация PowerPoint</vt:lpstr>
      <vt:lpstr>Дом в г. Кадникове, в котором жил П. Л. Лавров, одноэтажный, деревянный, рубленый, обшит тесом, фундамент на бутовых столбах. Планировка дома сохранилась. Комната, в которой жил П. Л. Лавров, не установлена. В 1963 г. на доме открыта мраморная мемориальная доска с текстом: "В этом доме жил в 1868-1870 гг. Петр Лаврович Лавров, идейный вдохновитель революционных народников". </vt:lpstr>
      <vt:lpstr>Герман Александрович Лопатин (1845-1918)</vt:lpstr>
      <vt:lpstr>Дом, в котором П.Л. Лавров жил в Париже</vt:lpstr>
      <vt:lpstr>Презентация PowerPoint</vt:lpstr>
      <vt:lpstr>Очерк истории физико-математических наук  Составлено по лекциям, читанным в лаборатории артиллерийской академии, П. Лаврова.  Артиллерийский журнал и Морской сборник, 1865-1866</vt:lpstr>
      <vt:lpstr>Содержание 12-ти лекций Лаврова  по истории физико-математических наук</vt:lpstr>
      <vt:lpstr>Презентация PowerPoint</vt:lpstr>
      <vt:lpstr>Презентация PowerPoint</vt:lpstr>
      <vt:lpstr>Презентация PowerPoint</vt:lpstr>
      <vt:lpstr>Влияние развития точных наук на успехи военного дела и в особенности артиллерии.  Лекции, читанные полковником Лавровым для офицеров артиллерии Артиллерийский журнал 1865 № 4, 6, 7. </vt:lpstr>
      <vt:lpstr>Литература на русском языке, использованная Лавровым</vt:lpstr>
      <vt:lpstr>Презентация PowerPoint</vt:lpstr>
      <vt:lpstr>Литература на иностранных языках, использованная Лавровым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П.Л. Лавров о методологии истории математики</vt:lpstr>
      <vt:lpstr>Презентация PowerPoint</vt:lpstr>
      <vt:lpstr>Список использованной литературы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Петр Лаврович Лавров  (1823-1900)  – автор первого в России цикла лекций по истории физико-математических наук.  К 200-летию со дня рождения</dc:title>
  <dc:creator>1</dc:creator>
  <cp:lastModifiedBy>1</cp:lastModifiedBy>
  <cp:revision>58</cp:revision>
  <dcterms:created xsi:type="dcterms:W3CDTF">2023-04-27T09:37:24Z</dcterms:created>
  <dcterms:modified xsi:type="dcterms:W3CDTF">2023-05-01T13:38:08Z</dcterms:modified>
</cp:coreProperties>
</file>