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3" r:id="rId8"/>
    <p:sldId id="262" r:id="rId9"/>
    <p:sldId id="264" r:id="rId10"/>
    <p:sldId id="266" r:id="rId11"/>
    <p:sldId id="292" r:id="rId12"/>
    <p:sldId id="269" r:id="rId13"/>
    <p:sldId id="293" r:id="rId14"/>
    <p:sldId id="265" r:id="rId15"/>
    <p:sldId id="294" r:id="rId16"/>
    <p:sldId id="271" r:id="rId17"/>
    <p:sldId id="295" r:id="rId18"/>
    <p:sldId id="272" r:id="rId19"/>
    <p:sldId id="296" r:id="rId20"/>
    <p:sldId id="278" r:id="rId21"/>
    <p:sldId id="267" r:id="rId22"/>
    <p:sldId id="268" r:id="rId23"/>
    <p:sldId id="270" r:id="rId24"/>
    <p:sldId id="275" r:id="rId25"/>
    <p:sldId id="279" r:id="rId26"/>
    <p:sldId id="277" r:id="rId27"/>
    <p:sldId id="274" r:id="rId28"/>
    <p:sldId id="297" r:id="rId29"/>
    <p:sldId id="273" r:id="rId30"/>
    <p:sldId id="298" r:id="rId31"/>
    <p:sldId id="276" r:id="rId32"/>
    <p:sldId id="281" r:id="rId33"/>
    <p:sldId id="280" r:id="rId34"/>
    <p:sldId id="283" r:id="rId35"/>
    <p:sldId id="2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calAdmin" initials="L" lastIdx="1" clrIdx="0">
    <p:extLst>
      <p:ext uri="{19B8F6BF-5375-455C-9EA6-DF929625EA0E}">
        <p15:presenceInfo xmlns:p15="http://schemas.microsoft.com/office/powerpoint/2012/main" userId="Local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649CA3-BEDF-4BBB-B866-C3EAF6418A74}" v="13" dt="2023-04-30T04:57:51.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gub Aliyev" userId="2ca78f5f-6074-4d5f-bee6-0777acfa1418" providerId="ADAL" clId="{FC649CA3-BEDF-4BBB-B866-C3EAF6418A74}"/>
    <pc:docChg chg="undo custSel addSld delSld modSld">
      <pc:chgData name="Yagub Aliyev" userId="2ca78f5f-6074-4d5f-bee6-0777acfa1418" providerId="ADAL" clId="{FC649CA3-BEDF-4BBB-B866-C3EAF6418A74}" dt="2023-04-30T04:59:13.120" v="30" actId="47"/>
      <pc:docMkLst>
        <pc:docMk/>
      </pc:docMkLst>
      <pc:sldChg chg="addSp delSp modSp mod">
        <pc:chgData name="Yagub Aliyev" userId="2ca78f5f-6074-4d5f-bee6-0777acfa1418" providerId="ADAL" clId="{FC649CA3-BEDF-4BBB-B866-C3EAF6418A74}" dt="2023-04-30T04:58:51.058" v="29" actId="1076"/>
        <pc:sldMkLst>
          <pc:docMk/>
          <pc:sldMk cId="1677115962" sldId="256"/>
        </pc:sldMkLst>
        <pc:spChg chg="add del mod">
          <ac:chgData name="Yagub Aliyev" userId="2ca78f5f-6074-4d5f-bee6-0777acfa1418" providerId="ADAL" clId="{FC649CA3-BEDF-4BBB-B866-C3EAF6418A74}" dt="2023-04-30T04:57:18.720" v="5"/>
          <ac:spMkLst>
            <pc:docMk/>
            <pc:sldMk cId="1677115962" sldId="256"/>
            <ac:spMk id="4" creationId="{2FF4753B-B87B-85B5-E035-5E808F3F8A3A}"/>
          </ac:spMkLst>
        </pc:spChg>
        <pc:spChg chg="add del">
          <ac:chgData name="Yagub Aliyev" userId="2ca78f5f-6074-4d5f-bee6-0777acfa1418" providerId="ADAL" clId="{FC649CA3-BEDF-4BBB-B866-C3EAF6418A74}" dt="2023-04-30T04:57:23.220" v="8"/>
          <ac:spMkLst>
            <pc:docMk/>
            <pc:sldMk cId="1677115962" sldId="256"/>
            <ac:spMk id="5" creationId="{AC656FDD-5E8D-4C66-DE95-C6FD6B99DDFC}"/>
          </ac:spMkLst>
        </pc:spChg>
        <pc:spChg chg="add del">
          <ac:chgData name="Yagub Aliyev" userId="2ca78f5f-6074-4d5f-bee6-0777acfa1418" providerId="ADAL" clId="{FC649CA3-BEDF-4BBB-B866-C3EAF6418A74}" dt="2023-04-30T04:57:36.077" v="10"/>
          <ac:spMkLst>
            <pc:docMk/>
            <pc:sldMk cId="1677115962" sldId="256"/>
            <ac:spMk id="6" creationId="{98AF97C2-5EBF-4634-6254-27111546AB55}"/>
          </ac:spMkLst>
        </pc:spChg>
        <pc:spChg chg="add del mod">
          <ac:chgData name="Yagub Aliyev" userId="2ca78f5f-6074-4d5f-bee6-0777acfa1418" providerId="ADAL" clId="{FC649CA3-BEDF-4BBB-B866-C3EAF6418A74}" dt="2023-04-30T04:57:44.019" v="13"/>
          <ac:spMkLst>
            <pc:docMk/>
            <pc:sldMk cId="1677115962" sldId="256"/>
            <ac:spMk id="8" creationId="{BA8D5906-1B4B-442C-8F11-56E987C2B1C3}"/>
          </ac:spMkLst>
        </pc:spChg>
        <pc:spChg chg="del">
          <ac:chgData name="Yagub Aliyev" userId="2ca78f5f-6074-4d5f-bee6-0777acfa1418" providerId="ADAL" clId="{FC649CA3-BEDF-4BBB-B866-C3EAF6418A74}" dt="2023-04-30T04:58:44.878" v="28" actId="478"/>
          <ac:spMkLst>
            <pc:docMk/>
            <pc:sldMk cId="1677115962" sldId="256"/>
            <ac:spMk id="9" creationId="{E2AB76A2-A2D4-4996-8697-DC035BFFDB32}"/>
          </ac:spMkLst>
        </pc:spChg>
        <pc:spChg chg="add mod">
          <ac:chgData name="Yagub Aliyev" userId="2ca78f5f-6074-4d5f-bee6-0777acfa1418" providerId="ADAL" clId="{FC649CA3-BEDF-4BBB-B866-C3EAF6418A74}" dt="2023-04-30T04:58:51.058" v="29" actId="1076"/>
          <ac:spMkLst>
            <pc:docMk/>
            <pc:sldMk cId="1677115962" sldId="256"/>
            <ac:spMk id="11" creationId="{1D0EDC0C-5A1D-D3A3-9B35-C81776594C92}"/>
          </ac:spMkLst>
        </pc:spChg>
      </pc:sldChg>
      <pc:sldChg chg="addSp delSp modSp new del mod">
        <pc:chgData name="Yagub Aliyev" userId="2ca78f5f-6074-4d5f-bee6-0777acfa1418" providerId="ADAL" clId="{FC649CA3-BEDF-4BBB-B866-C3EAF6418A74}" dt="2023-04-30T04:59:13.120" v="30" actId="47"/>
        <pc:sldMkLst>
          <pc:docMk/>
          <pc:sldMk cId="3194586640" sldId="300"/>
        </pc:sldMkLst>
        <pc:spChg chg="add del mod">
          <ac:chgData name="Yagub Aliyev" userId="2ca78f5f-6074-4d5f-bee6-0777acfa1418" providerId="ADAL" clId="{FC649CA3-BEDF-4BBB-B866-C3EAF6418A74}" dt="2023-04-30T04:57:51.599" v="19"/>
          <ac:spMkLst>
            <pc:docMk/>
            <pc:sldMk cId="3194586640" sldId="300"/>
            <ac:spMk id="3" creationId="{1084DC35-758D-99E8-8DD5-B1E2FC4C08FC}"/>
          </ac:spMkLst>
        </pc:spChg>
        <pc:spChg chg="add del mod">
          <ac:chgData name="Yagub Aliyev" userId="2ca78f5f-6074-4d5f-bee6-0777acfa1418" providerId="ADAL" clId="{FC649CA3-BEDF-4BBB-B866-C3EAF6418A74}" dt="2023-04-30T04:57:51.570" v="17"/>
          <ac:spMkLst>
            <pc:docMk/>
            <pc:sldMk cId="3194586640" sldId="300"/>
            <ac:spMk id="4" creationId="{24233FCB-A720-6CD3-ABBD-8525E5D7B28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5B3C18-357B-4A83-A7D2-DB1EFCCD39DB}" type="datetimeFigureOut">
              <a:rPr lang="en-GB" smtClean="0"/>
              <a:t>30/04/2023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585586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5B3C18-357B-4A83-A7D2-DB1EFCCD39DB}" type="datetimeFigureOut">
              <a:rPr lang="en-GB" smtClean="0"/>
              <a:t>30/04/2023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125778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5B3C18-357B-4A83-A7D2-DB1EFCCD39DB}" type="datetimeFigureOut">
              <a:rPr lang="en-GB" smtClean="0"/>
              <a:t>30/04/2023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321032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5B3C18-357B-4A83-A7D2-DB1EFCCD39DB}" type="datetimeFigureOut">
              <a:rPr lang="en-GB" smtClean="0"/>
              <a:t>30/04/2023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421186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B3C18-357B-4A83-A7D2-DB1EFCCD39DB}" type="datetimeFigureOut">
              <a:rPr lang="en-GB" smtClean="0"/>
              <a:t>30/04/2023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257441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5B3C18-357B-4A83-A7D2-DB1EFCCD39DB}" type="datetimeFigureOut">
              <a:rPr lang="en-GB" smtClean="0"/>
              <a:t>30/04/2023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275719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5B3C18-357B-4A83-A7D2-DB1EFCCD39DB}" type="datetimeFigureOut">
              <a:rPr lang="en-GB" smtClean="0"/>
              <a:t>30/04/2023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188114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5B3C18-357B-4A83-A7D2-DB1EFCCD39DB}" type="datetimeFigureOut">
              <a:rPr lang="en-GB" smtClean="0"/>
              <a:t>30/04/2023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3199601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B3C18-357B-4A83-A7D2-DB1EFCCD39DB}" type="datetimeFigureOut">
              <a:rPr lang="en-GB" smtClean="0"/>
              <a:t>30/04/2023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2384171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B3C18-357B-4A83-A7D2-DB1EFCCD39DB}" type="datetimeFigureOut">
              <a:rPr lang="en-GB" smtClean="0"/>
              <a:t>30/04/2023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4053854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B3C18-357B-4A83-A7D2-DB1EFCCD39DB}" type="datetimeFigureOut">
              <a:rPr lang="en-GB" smtClean="0"/>
              <a:t>30/04/2023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8206B-6B91-472F-8DA0-C786608988D3}" type="slidenum">
              <a:rPr lang="en-GB" smtClean="0"/>
              <a:t>‹#›</a:t>
            </a:fld>
            <a:endParaRPr lang="en-GB"/>
          </a:p>
        </p:txBody>
      </p:sp>
    </p:spTree>
    <p:extLst>
      <p:ext uri="{BB962C8B-B14F-4D97-AF65-F5344CB8AC3E}">
        <p14:creationId xmlns:p14="http://schemas.microsoft.com/office/powerpoint/2010/main" val="185400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B3C18-357B-4A83-A7D2-DB1EFCCD39DB}" type="datetimeFigureOut">
              <a:rPr lang="en-GB" smtClean="0"/>
              <a:t>30/04/2023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8206B-6B91-472F-8DA0-C786608988D3}" type="slidenum">
              <a:rPr lang="en-GB" smtClean="0"/>
              <a:t>‹#›</a:t>
            </a:fld>
            <a:endParaRPr lang="en-GB"/>
          </a:p>
        </p:txBody>
      </p:sp>
    </p:spTree>
    <p:extLst>
      <p:ext uri="{BB962C8B-B14F-4D97-AF65-F5344CB8AC3E}">
        <p14:creationId xmlns:p14="http://schemas.microsoft.com/office/powerpoint/2010/main" val="3595354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theguardian.com/"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1001inventions.com/"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enisafak.com/hayat/fatihin-kutuphanesinden-bize-ne-kaldi-2407853?p=1"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national.ae/"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1001inventions.com/"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1001inventions.com/"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1001inventions.com/"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mathyards.com/"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interest.co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1001inventions.com/"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z.wikipedia.org/"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hyperlink" Target="https://www.mathopenref.com/ptolem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000" dirty="0"/>
              <a:t>A copy of geometry-astronomy treatise “Commentary on the Almagest”, by Nasir al-Din al-</a:t>
            </a:r>
            <a:r>
              <a:rPr lang="en-GB" sz="4000" dirty="0" err="1"/>
              <a:t>Tusi</a:t>
            </a:r>
            <a:r>
              <a:rPr lang="en-GB" sz="4000" dirty="0"/>
              <a:t> in Ottoman Sultan </a:t>
            </a:r>
            <a:r>
              <a:rPr lang="en-GB" sz="4000" dirty="0" err="1"/>
              <a:t>Fatih</a:t>
            </a:r>
            <a:r>
              <a:rPr lang="en-GB" sz="4000" dirty="0"/>
              <a:t> Sultan Mehmet’s library</a:t>
            </a:r>
          </a:p>
        </p:txBody>
      </p:sp>
      <p:sp>
        <p:nvSpPr>
          <p:cNvPr id="3" name="Subtitle 2"/>
          <p:cNvSpPr>
            <a:spLocks noGrp="1"/>
          </p:cNvSpPr>
          <p:nvPr>
            <p:ph type="subTitle" idx="1"/>
          </p:nvPr>
        </p:nvSpPr>
        <p:spPr/>
        <p:txBody>
          <a:bodyPr>
            <a:normAutofit fontScale="92500" lnSpcReduction="10000"/>
          </a:bodyPr>
          <a:lstStyle/>
          <a:p>
            <a:r>
              <a:rPr lang="az-Latn-AZ" dirty="0"/>
              <a:t>Ya</a:t>
            </a:r>
            <a:r>
              <a:rPr lang="en-US" dirty="0"/>
              <a:t>g</a:t>
            </a:r>
            <a:r>
              <a:rPr lang="az-Latn-AZ" dirty="0" err="1"/>
              <a:t>ub</a:t>
            </a:r>
            <a:r>
              <a:rPr lang="az-Latn-AZ" dirty="0"/>
              <a:t> </a:t>
            </a:r>
            <a:r>
              <a:rPr lang="en-US" dirty="0"/>
              <a:t>A</a:t>
            </a:r>
            <a:r>
              <a:rPr lang="az-Latn-AZ" dirty="0" err="1"/>
              <a:t>liyev</a:t>
            </a:r>
            <a:endParaRPr lang="en-GB" dirty="0"/>
          </a:p>
          <a:p>
            <a:r>
              <a:rPr lang="en-US" dirty="0"/>
              <a:t>School of IT and Engineering</a:t>
            </a:r>
            <a:endParaRPr lang="en-GB" dirty="0"/>
          </a:p>
          <a:p>
            <a:r>
              <a:rPr lang="az-Latn-AZ" dirty="0"/>
              <a:t>ADA </a:t>
            </a:r>
            <a:r>
              <a:rPr lang="az-Latn-AZ" dirty="0" err="1"/>
              <a:t>Universit</a:t>
            </a:r>
            <a:r>
              <a:rPr lang="en-US" dirty="0"/>
              <a:t>y</a:t>
            </a:r>
            <a:endParaRPr lang="az-Latn-AZ" dirty="0"/>
          </a:p>
          <a:p>
            <a:r>
              <a:rPr lang="az-Latn-AZ" dirty="0" err="1"/>
              <a:t>yaliyev</a:t>
            </a:r>
            <a:r>
              <a:rPr lang="en-GB" dirty="0"/>
              <a:t>@ada.edu.az</a:t>
            </a:r>
          </a:p>
          <a:p>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3080" y="5146847"/>
            <a:ext cx="2263140" cy="1697355"/>
          </a:xfrm>
          <a:prstGeom prst="rect">
            <a:avLst/>
          </a:prstGeom>
        </p:spPr>
      </p:pic>
      <p:sp>
        <p:nvSpPr>
          <p:cNvPr id="11" name="TextBox 10">
            <a:extLst>
              <a:ext uri="{FF2B5EF4-FFF2-40B4-BE49-F238E27FC236}">
                <a16:creationId xmlns:a16="http://schemas.microsoft.com/office/drawing/2014/main" id="{1D0EDC0C-5A1D-D3A3-9B35-C81776594C92}"/>
              </a:ext>
            </a:extLst>
          </p:cNvPr>
          <p:cNvSpPr txBox="1"/>
          <p:nvPr/>
        </p:nvSpPr>
        <p:spPr>
          <a:xfrm>
            <a:off x="6823444" y="5672358"/>
            <a:ext cx="6097772" cy="646331"/>
          </a:xfrm>
          <a:prstGeom prst="rect">
            <a:avLst/>
          </a:prstGeom>
          <a:noFill/>
        </p:spPr>
        <p:txBody>
          <a:bodyPr wrap="square">
            <a:spAutoFit/>
          </a:bodyPr>
          <a:lstStyle/>
          <a:p>
            <a:r>
              <a:rPr lang="en-US" dirty="0"/>
              <a:t>Seminar on the History of Mathematics</a:t>
            </a:r>
          </a:p>
          <a:p>
            <a:r>
              <a:rPr lang="en-US" dirty="0"/>
              <a:t>June 1, 2023 18:00, St. Peterburg, online</a:t>
            </a:r>
          </a:p>
        </p:txBody>
      </p:sp>
    </p:spTree>
    <p:extLst>
      <p:ext uri="{BB962C8B-B14F-4D97-AF65-F5344CB8AC3E}">
        <p14:creationId xmlns:p14="http://schemas.microsoft.com/office/powerpoint/2010/main" val="1677115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9/98/Athens_-_Ancient_road_to_Academy_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3451" y="342583"/>
            <a:ext cx="2753753" cy="2857817"/>
          </a:xfrm>
        </p:spPr>
        <p:txBody>
          <a:bodyPr>
            <a:normAutofit fontScale="90000"/>
          </a:bodyPr>
          <a:lstStyle/>
          <a:p>
            <a:r>
              <a:rPr lang="en-US" dirty="0"/>
              <a:t>Ancient road to </a:t>
            </a:r>
            <a:r>
              <a:rPr lang="az-Latn-AZ" dirty="0"/>
              <a:t>Plato</a:t>
            </a:r>
            <a:r>
              <a:rPr lang="en-US" dirty="0"/>
              <a:t>’s</a:t>
            </a:r>
            <a:r>
              <a:rPr lang="az-Latn-AZ" dirty="0"/>
              <a:t> A</a:t>
            </a:r>
            <a:r>
              <a:rPr lang="en-US" dirty="0"/>
              <a:t>c</a:t>
            </a:r>
            <a:r>
              <a:rPr lang="az-Latn-AZ" dirty="0" err="1"/>
              <a:t>ademy</a:t>
            </a:r>
            <a:br>
              <a:rPr lang="az-Latn-AZ" dirty="0"/>
            </a:br>
            <a:endParaRPr lang="en-GB" dirty="0"/>
          </a:p>
        </p:txBody>
      </p:sp>
      <p:sp>
        <p:nvSpPr>
          <p:cNvPr id="4" name="TextBox 3"/>
          <p:cNvSpPr txBox="1"/>
          <p:nvPr/>
        </p:nvSpPr>
        <p:spPr>
          <a:xfrm>
            <a:off x="477078" y="5168348"/>
            <a:ext cx="1510413" cy="369332"/>
          </a:xfrm>
          <a:prstGeom prst="rect">
            <a:avLst/>
          </a:prstGeom>
          <a:noFill/>
        </p:spPr>
        <p:txBody>
          <a:bodyPr wrap="none" rtlCol="0">
            <a:spAutoFit/>
          </a:bodyPr>
          <a:lstStyle/>
          <a:p>
            <a:r>
              <a:rPr lang="en-GB"/>
              <a:t>wikimedia.org</a:t>
            </a:r>
          </a:p>
        </p:txBody>
      </p:sp>
    </p:spTree>
    <p:extLst>
      <p:ext uri="{BB962C8B-B14F-4D97-AF65-F5344CB8AC3E}">
        <p14:creationId xmlns:p14="http://schemas.microsoft.com/office/powerpoint/2010/main" val="3958986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5513A-5270-46A0-808B-EA5E51D5731E}"/>
              </a:ext>
            </a:extLst>
          </p:cNvPr>
          <p:cNvSpPr>
            <a:spLocks noGrp="1"/>
          </p:cNvSpPr>
          <p:nvPr>
            <p:ph idx="1"/>
          </p:nvPr>
        </p:nvSpPr>
        <p:spPr>
          <a:xfrm>
            <a:off x="838200" y="529389"/>
            <a:ext cx="10515600" cy="5647574"/>
          </a:xfrm>
        </p:spPr>
        <p:txBody>
          <a:bodyPr>
            <a:normAutofit/>
          </a:bodyPr>
          <a:lstStyle/>
          <a:p>
            <a:pPr marL="0" indent="0">
              <a:buNone/>
            </a:pPr>
            <a:r>
              <a:rPr lang="en-US" dirty="0"/>
              <a:t>Around AD 150, Ptolemy wrote his great handbook of astronomy called </a:t>
            </a:r>
            <a:r>
              <a:rPr lang="en-US" dirty="0" err="1"/>
              <a:t>Mathematike</a:t>
            </a:r>
            <a:r>
              <a:rPr lang="en-US" dirty="0"/>
              <a:t> Syntaxis (The Mathematical Composition) in the original Greek. Because of its importance, it soon received wide attention throughout the Hellenistic world. Its fame seems to have radiated into the Middle East, because there are hints that the work was known, and perhaps even translated partially or completely, into Middle-Persian (Pahlavi) under the Sassanian ruler Shahpur I (reigned AD 241 - 272).</a:t>
            </a:r>
          </a:p>
        </p:txBody>
      </p:sp>
    </p:spTree>
    <p:extLst>
      <p:ext uri="{BB962C8B-B14F-4D97-AF65-F5344CB8AC3E}">
        <p14:creationId xmlns:p14="http://schemas.microsoft.com/office/powerpoint/2010/main" val="2060238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15" y="525164"/>
            <a:ext cx="5151120" cy="5807075"/>
          </a:xfrm>
        </p:spPr>
        <p:txBody>
          <a:bodyPr>
            <a:normAutofit fontScale="90000"/>
          </a:bodyPr>
          <a:lstStyle/>
          <a:p>
            <a:r>
              <a:rPr lang="en-US" dirty="0" err="1"/>
              <a:t>Sh</a:t>
            </a:r>
            <a:r>
              <a:rPr lang="az-Latn-AZ" dirty="0" err="1"/>
              <a:t>apur</a:t>
            </a:r>
            <a:r>
              <a:rPr lang="az-Latn-AZ" dirty="0"/>
              <a:t> </a:t>
            </a:r>
            <a:r>
              <a:rPr lang="en-GB" dirty="0"/>
              <a:t>I</a:t>
            </a:r>
            <a:br>
              <a:rPr lang="az-Latn-AZ" dirty="0"/>
            </a:br>
            <a:r>
              <a:rPr lang="az-Latn-AZ" dirty="0"/>
              <a:t>Sasani</a:t>
            </a:r>
            <a:r>
              <a:rPr lang="en-US" dirty="0"/>
              <a:t>d</a:t>
            </a:r>
            <a:br>
              <a:rPr lang="az-Latn-AZ" dirty="0"/>
            </a:br>
            <a:r>
              <a:rPr lang="en-US" dirty="0"/>
              <a:t>Ruler</a:t>
            </a:r>
            <a:br>
              <a:rPr lang="en-GB" dirty="0"/>
            </a:br>
            <a:r>
              <a:rPr lang="en-GB" dirty="0"/>
              <a:t> </a:t>
            </a:r>
            <a:br>
              <a:rPr lang="en-GB" dirty="0"/>
            </a:br>
            <a:br>
              <a:rPr lang="en-GB" dirty="0"/>
            </a:br>
            <a:br>
              <a:rPr lang="en-GB" dirty="0"/>
            </a:br>
            <a:br>
              <a:rPr lang="en-GB" dirty="0"/>
            </a:br>
            <a:br>
              <a:rPr lang="en-GB" dirty="0"/>
            </a:br>
            <a:br>
              <a:rPr lang="en-GB" dirty="0"/>
            </a:br>
            <a:r>
              <a:rPr lang="en-GB" dirty="0"/>
              <a:t>(240-270 AD)</a:t>
            </a:r>
          </a:p>
        </p:txBody>
      </p:sp>
      <p:pic>
        <p:nvPicPr>
          <p:cNvPr id="7170" name="Picture 2" descr="https://upload.wikimedia.org/wikipedia/commons/4/46/Head_of_king_Met_65.1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35240" y="-594"/>
            <a:ext cx="4556760" cy="68585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4/43/ShapurICoinHistoryofIr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1176675"/>
            <a:ext cx="4522362" cy="450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231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07F2C9-047F-48D5-91F3-515CD588803B}"/>
              </a:ext>
            </a:extLst>
          </p:cNvPr>
          <p:cNvSpPr>
            <a:spLocks noGrp="1"/>
          </p:cNvSpPr>
          <p:nvPr>
            <p:ph idx="1"/>
          </p:nvPr>
        </p:nvSpPr>
        <p:spPr/>
        <p:txBody>
          <a:bodyPr/>
          <a:lstStyle/>
          <a:p>
            <a:pPr marL="0" indent="0">
              <a:buNone/>
            </a:pPr>
            <a:r>
              <a:rPr lang="en-US" dirty="0"/>
              <a:t>A second period of intensive contact of the Persians with Greek science was in the middle of the sixth century, after the closing of the Academy in Athens (AD 529), when several Greek scholars sought refuge in Persia. At this point Ptolemy's work may again have been brought to the attention of Persian scholars.</a:t>
            </a:r>
          </a:p>
        </p:txBody>
      </p:sp>
    </p:spTree>
    <p:extLst>
      <p:ext uri="{BB962C8B-B14F-4D97-AF65-F5344CB8AC3E}">
        <p14:creationId xmlns:p14="http://schemas.microsoft.com/office/powerpoint/2010/main" val="288507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2/20/Athens_Plato_Academy_Archaeological_Site_2.jpg/800px-Athens_Plato_Academy_Archaeological_Site_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2051" y="0"/>
            <a:ext cx="918994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93725"/>
            <a:ext cx="3002051" cy="5258435"/>
          </a:xfrm>
        </p:spPr>
        <p:txBody>
          <a:bodyPr>
            <a:normAutofit/>
          </a:bodyPr>
          <a:lstStyle/>
          <a:p>
            <a:r>
              <a:rPr lang="en-US" dirty="0"/>
              <a:t>Remains of Academy of Athens</a:t>
            </a:r>
            <a:endParaRPr lang="en-GB" dirty="0"/>
          </a:p>
        </p:txBody>
      </p:sp>
      <p:sp>
        <p:nvSpPr>
          <p:cNvPr id="5" name="TextBox 4"/>
          <p:cNvSpPr txBox="1"/>
          <p:nvPr/>
        </p:nvSpPr>
        <p:spPr>
          <a:xfrm>
            <a:off x="572716" y="5667494"/>
            <a:ext cx="1510413" cy="369332"/>
          </a:xfrm>
          <a:prstGeom prst="rect">
            <a:avLst/>
          </a:prstGeom>
          <a:noFill/>
        </p:spPr>
        <p:txBody>
          <a:bodyPr wrap="none" rtlCol="0">
            <a:spAutoFit/>
          </a:bodyPr>
          <a:lstStyle/>
          <a:p>
            <a:r>
              <a:rPr lang="en-GB"/>
              <a:t>wikimedia.org</a:t>
            </a:r>
          </a:p>
        </p:txBody>
      </p:sp>
    </p:spTree>
    <p:extLst>
      <p:ext uri="{BB962C8B-B14F-4D97-AF65-F5344CB8AC3E}">
        <p14:creationId xmlns:p14="http://schemas.microsoft.com/office/powerpoint/2010/main" val="2803050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053984-67A9-4F7B-81D9-1DC7FEDB0970}"/>
              </a:ext>
            </a:extLst>
          </p:cNvPr>
          <p:cNvSpPr>
            <a:spLocks noGrp="1"/>
          </p:cNvSpPr>
          <p:nvPr>
            <p:ph idx="1"/>
          </p:nvPr>
        </p:nvSpPr>
        <p:spPr/>
        <p:txBody>
          <a:bodyPr>
            <a:normAutofit/>
          </a:bodyPr>
          <a:lstStyle/>
          <a:p>
            <a:pPr marL="0" indent="0">
              <a:buNone/>
            </a:pPr>
            <a:r>
              <a:rPr lang="en-US" dirty="0"/>
              <a:t>This was, the first knowledge of the Arabs about Ptolemy.</a:t>
            </a:r>
          </a:p>
          <a:p>
            <a:pPr marL="0" indent="0">
              <a:buNone/>
            </a:pPr>
            <a:r>
              <a:rPr lang="en-US" dirty="0"/>
              <a:t>The Arabs first knew Ptolemy's astronomical handbook under</a:t>
            </a:r>
          </a:p>
          <a:p>
            <a:pPr marL="0" indent="0">
              <a:buNone/>
            </a:pPr>
            <a:r>
              <a:rPr lang="en-US" dirty="0"/>
              <a:t>the title Kitab al-</a:t>
            </a:r>
            <a:r>
              <a:rPr lang="en-US" dirty="0" err="1"/>
              <a:t>majasti</a:t>
            </a:r>
            <a:r>
              <a:rPr lang="en-US" dirty="0"/>
              <a:t> (The Book Almagest), which</a:t>
            </a:r>
          </a:p>
          <a:p>
            <a:pPr marL="0" indent="0">
              <a:buNone/>
            </a:pPr>
            <a:r>
              <a:rPr lang="en-US" dirty="0"/>
              <a:t>evidently derives from a Greek superlative (</a:t>
            </a:r>
            <a:r>
              <a:rPr lang="en-US" dirty="0" err="1"/>
              <a:t>Megiste</a:t>
            </a:r>
            <a:r>
              <a:rPr lang="en-US" dirty="0"/>
              <a:t> </a:t>
            </a:r>
          </a:p>
          <a:p>
            <a:pPr marL="0" indent="0">
              <a:buNone/>
            </a:pPr>
            <a:r>
              <a:rPr lang="en-US" dirty="0"/>
              <a:t>Syntaxis, The Greatest Composition). Under this title the</a:t>
            </a:r>
          </a:p>
          <a:p>
            <a:pPr marL="0" indent="0">
              <a:buNone/>
            </a:pPr>
            <a:r>
              <a:rPr lang="en-US" dirty="0"/>
              <a:t>book was already known in Arabic- Islamic circles before the</a:t>
            </a:r>
          </a:p>
          <a:p>
            <a:pPr marL="0" indent="0">
              <a:buNone/>
            </a:pPr>
            <a:r>
              <a:rPr lang="en-US" dirty="0"/>
              <a:t>translations proper.</a:t>
            </a:r>
          </a:p>
        </p:txBody>
      </p:sp>
    </p:spTree>
    <p:extLst>
      <p:ext uri="{BB962C8B-B14F-4D97-AF65-F5344CB8AC3E}">
        <p14:creationId xmlns:p14="http://schemas.microsoft.com/office/powerpoint/2010/main" val="539570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guim.co.uk/img/media/982a0bda752d6b3ad3b0587aba6541f8ac6d5fac/533_0_3367_2022/master/3367.jpg?width=700&amp;quality=85&amp;auto=format&amp;fit=max&amp;s=a95b8e64665d3f0a86ee23cd61e1eec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580" y="0"/>
            <a:ext cx="11353800" cy="6812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947660" y="0"/>
            <a:ext cx="4244340" cy="1325563"/>
          </a:xfrm>
        </p:spPr>
        <p:txBody>
          <a:bodyPr/>
          <a:lstStyle/>
          <a:p>
            <a:r>
              <a:rPr lang="az-Latn-AZ" dirty="0" err="1"/>
              <a:t>Ba</a:t>
            </a:r>
            <a:r>
              <a:rPr lang="en-US" dirty="0"/>
              <a:t>g</a:t>
            </a:r>
            <a:r>
              <a:rPr lang="az-Latn-AZ" dirty="0"/>
              <a:t>dad X </a:t>
            </a:r>
            <a:r>
              <a:rPr lang="en-US" dirty="0"/>
              <a:t>century</a:t>
            </a:r>
            <a:endParaRPr lang="en-GB" dirty="0"/>
          </a:p>
        </p:txBody>
      </p:sp>
      <p:sp>
        <p:nvSpPr>
          <p:cNvPr id="4" name="Rectangle 3"/>
          <p:cNvSpPr/>
          <p:nvPr/>
        </p:nvSpPr>
        <p:spPr>
          <a:xfrm>
            <a:off x="110426" y="0"/>
            <a:ext cx="3131948" cy="369332"/>
          </a:xfrm>
          <a:prstGeom prst="rect">
            <a:avLst/>
          </a:prstGeom>
        </p:spPr>
        <p:txBody>
          <a:bodyPr wrap="none">
            <a:spAutoFit/>
          </a:bodyPr>
          <a:lstStyle/>
          <a:p>
            <a:r>
              <a:rPr lang="en-GB">
                <a:hlinkClick r:id="rId3"/>
              </a:rPr>
              <a:t>https://www.theguardian.com/</a:t>
            </a:r>
            <a:endParaRPr lang="en-GB"/>
          </a:p>
        </p:txBody>
      </p:sp>
    </p:spTree>
    <p:extLst>
      <p:ext uri="{BB962C8B-B14F-4D97-AF65-F5344CB8AC3E}">
        <p14:creationId xmlns:p14="http://schemas.microsoft.com/office/powerpoint/2010/main" val="2741429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A0A27-CD95-4949-B010-FB9CA60319E5}"/>
              </a:ext>
            </a:extLst>
          </p:cNvPr>
          <p:cNvSpPr>
            <a:spLocks noGrp="1"/>
          </p:cNvSpPr>
          <p:nvPr>
            <p:ph idx="1"/>
          </p:nvPr>
        </p:nvSpPr>
        <p:spPr>
          <a:xfrm>
            <a:off x="838200" y="943276"/>
            <a:ext cx="10515600" cy="5224062"/>
          </a:xfrm>
        </p:spPr>
        <p:txBody>
          <a:bodyPr>
            <a:normAutofit fontScale="92500" lnSpcReduction="10000"/>
          </a:bodyPr>
          <a:lstStyle/>
          <a:p>
            <a:pPr marL="0" indent="0">
              <a:buNone/>
            </a:pPr>
            <a:r>
              <a:rPr lang="en-US" dirty="0"/>
              <a:t>Direct knowledge of the text of the Almagest in Arabic-Islamic</a:t>
            </a:r>
          </a:p>
          <a:p>
            <a:pPr marL="0" indent="0">
              <a:buNone/>
            </a:pPr>
            <a:r>
              <a:rPr lang="en-US" dirty="0"/>
              <a:t>science developed through a series of translations</a:t>
            </a:r>
          </a:p>
          <a:p>
            <a:pPr marL="0" indent="0">
              <a:buNone/>
            </a:pPr>
            <a:r>
              <a:rPr lang="en-US" dirty="0"/>
              <a:t>from Greek into Arabic. Before the Arabic translations, a</a:t>
            </a:r>
          </a:p>
          <a:p>
            <a:pPr marL="0" indent="0">
              <a:buNone/>
            </a:pPr>
            <a:r>
              <a:rPr lang="en-US" dirty="0"/>
              <a:t>translation was made into Syriac, the language common</a:t>
            </a:r>
          </a:p>
          <a:p>
            <a:pPr marL="0" indent="0">
              <a:buNone/>
            </a:pPr>
            <a:r>
              <a:rPr lang="en-US" dirty="0"/>
              <a:t>among Christian monks and scholars who later played the</a:t>
            </a:r>
          </a:p>
          <a:p>
            <a:pPr marL="0" indent="0">
              <a:buNone/>
            </a:pPr>
            <a:r>
              <a:rPr lang="en-US" dirty="0"/>
              <a:t>main role in the translation of Greek scientific works into</a:t>
            </a:r>
          </a:p>
          <a:p>
            <a:pPr marL="0" indent="0">
              <a:buNone/>
            </a:pPr>
            <a:r>
              <a:rPr lang="en-US" dirty="0"/>
              <a:t>Arabic . It is not known when and by whom this Syriac translation</a:t>
            </a:r>
          </a:p>
          <a:p>
            <a:pPr marL="0" indent="0">
              <a:buNone/>
            </a:pPr>
            <a:r>
              <a:rPr lang="en-US" dirty="0"/>
              <a:t>was made, but it is probable that the first translators of</a:t>
            </a:r>
          </a:p>
          <a:p>
            <a:pPr marL="0" indent="0">
              <a:buNone/>
            </a:pPr>
            <a:r>
              <a:rPr lang="en-US" dirty="0"/>
              <a:t>the work into Arabic knew and used the Syriac version. Still,</a:t>
            </a:r>
          </a:p>
          <a:p>
            <a:pPr marL="0" indent="0">
              <a:buNone/>
            </a:pPr>
            <a:r>
              <a:rPr lang="en-US" dirty="0"/>
              <a:t>in the twelfth century Ibn al-Salah had the Syriac version to</a:t>
            </a:r>
          </a:p>
          <a:p>
            <a:pPr marL="0" indent="0">
              <a:buNone/>
            </a:pPr>
            <a:r>
              <a:rPr lang="en-US" dirty="0"/>
              <a:t>hand.</a:t>
            </a:r>
          </a:p>
        </p:txBody>
      </p:sp>
    </p:spTree>
    <p:extLst>
      <p:ext uri="{BB962C8B-B14F-4D97-AF65-F5344CB8AC3E}">
        <p14:creationId xmlns:p14="http://schemas.microsoft.com/office/powerpoint/2010/main" val="3601089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muslimheritage.com/sites/default/files/house-of-wisdom-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 y="0"/>
            <a:ext cx="11071860" cy="68502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60220" y="-635"/>
            <a:ext cx="9342120" cy="1325563"/>
          </a:xfrm>
        </p:spPr>
        <p:txBody>
          <a:bodyPr/>
          <a:lstStyle/>
          <a:p>
            <a:r>
              <a:rPr lang="az-Latn-AZ" dirty="0"/>
              <a:t>Abbasi</a:t>
            </a:r>
            <a:r>
              <a:rPr lang="en-US" dirty="0"/>
              <a:t>d</a:t>
            </a:r>
            <a:r>
              <a:rPr lang="az-Latn-AZ" dirty="0"/>
              <a:t> </a:t>
            </a:r>
            <a:r>
              <a:rPr lang="en-US" dirty="0"/>
              <a:t>palace</a:t>
            </a:r>
            <a:r>
              <a:rPr lang="az-Latn-AZ" dirty="0"/>
              <a:t>, </a:t>
            </a:r>
            <a:r>
              <a:rPr lang="az-Latn-AZ" dirty="0" err="1"/>
              <a:t>Ba</a:t>
            </a:r>
            <a:r>
              <a:rPr lang="en-US" dirty="0"/>
              <a:t>g</a:t>
            </a:r>
            <a:r>
              <a:rPr lang="az-Latn-AZ" dirty="0"/>
              <a:t>dad</a:t>
            </a:r>
            <a:endParaRPr lang="en-GB" dirty="0"/>
          </a:p>
        </p:txBody>
      </p:sp>
      <p:sp>
        <p:nvSpPr>
          <p:cNvPr id="4" name="Rectangle 3"/>
          <p:cNvSpPr/>
          <p:nvPr/>
        </p:nvSpPr>
        <p:spPr>
          <a:xfrm>
            <a:off x="6778105" y="365125"/>
            <a:ext cx="3436390" cy="369332"/>
          </a:xfrm>
          <a:prstGeom prst="rect">
            <a:avLst/>
          </a:prstGeom>
        </p:spPr>
        <p:txBody>
          <a:bodyPr wrap="none">
            <a:spAutoFit/>
          </a:bodyPr>
          <a:lstStyle/>
          <a:p>
            <a:r>
              <a:rPr lang="en-GB">
                <a:hlinkClick r:id="rId3"/>
              </a:rPr>
              <a:t>https://www.1001inventions.com/</a:t>
            </a:r>
            <a:endParaRPr lang="en-GB"/>
          </a:p>
        </p:txBody>
      </p:sp>
    </p:spTree>
    <p:extLst>
      <p:ext uri="{BB962C8B-B14F-4D97-AF65-F5344CB8AC3E}">
        <p14:creationId xmlns:p14="http://schemas.microsoft.com/office/powerpoint/2010/main" val="3932984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B14829-1491-44E5-8B8F-14F88516C15B}"/>
              </a:ext>
            </a:extLst>
          </p:cNvPr>
          <p:cNvSpPr>
            <a:spLocks noGrp="1"/>
          </p:cNvSpPr>
          <p:nvPr>
            <p:ph idx="1"/>
          </p:nvPr>
        </p:nvSpPr>
        <p:spPr/>
        <p:txBody>
          <a:bodyPr/>
          <a:lstStyle/>
          <a:p>
            <a:pPr marL="0" indent="0">
              <a:buNone/>
            </a:pPr>
            <a:r>
              <a:rPr lang="en-US" dirty="0"/>
              <a:t>A first Arabic translation of the Almagest was made some time around AD 800, its text is now lost, but it was often</a:t>
            </a:r>
          </a:p>
          <a:p>
            <a:pPr marL="0" indent="0">
              <a:buNone/>
            </a:pPr>
            <a:r>
              <a:rPr lang="en-US" dirty="0"/>
              <a:t>cited by Arabic-Islamic astronomers and bibliographers</a:t>
            </a:r>
          </a:p>
          <a:p>
            <a:pPr marL="0" indent="0">
              <a:buNone/>
            </a:pPr>
            <a:r>
              <a:rPr lang="en-US" dirty="0"/>
              <a:t>as "the first" or ''the old" or "the </a:t>
            </a:r>
            <a:r>
              <a:rPr lang="en-US" dirty="0" err="1"/>
              <a:t>ma'munian</a:t>
            </a:r>
            <a:r>
              <a:rPr lang="en-US" dirty="0"/>
              <a:t>" translation,</a:t>
            </a:r>
          </a:p>
          <a:p>
            <a:pPr marL="0" indent="0">
              <a:buNone/>
            </a:pPr>
            <a:r>
              <a:rPr lang="en-US" dirty="0"/>
              <a:t>after the caliph al-</a:t>
            </a:r>
            <a:r>
              <a:rPr lang="en-US" dirty="0" err="1"/>
              <a:t>Ma’mun</a:t>
            </a:r>
            <a:r>
              <a:rPr lang="en-US" dirty="0"/>
              <a:t>, who patronized translations and</a:t>
            </a:r>
          </a:p>
          <a:p>
            <a:pPr marL="0" indent="0">
              <a:buNone/>
            </a:pPr>
            <a:r>
              <a:rPr lang="en-US" dirty="0"/>
              <a:t>scientific work in general. Traces of it are found in the astronomical</a:t>
            </a:r>
          </a:p>
          <a:p>
            <a:pPr marL="0" indent="0">
              <a:buNone/>
            </a:pPr>
            <a:r>
              <a:rPr lang="en-US" dirty="0"/>
              <a:t>work of al-Battani (d. 929) and in Ibn al-Salah.</a:t>
            </a:r>
          </a:p>
        </p:txBody>
      </p:sp>
    </p:spTree>
    <p:extLst>
      <p:ext uri="{BB962C8B-B14F-4D97-AF65-F5344CB8AC3E}">
        <p14:creationId xmlns:p14="http://schemas.microsoft.com/office/powerpoint/2010/main" val="64450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6229"/>
          </a:xfrm>
        </p:spPr>
      </p:pic>
      <p:sp>
        <p:nvSpPr>
          <p:cNvPr id="2" name="Title 1"/>
          <p:cNvSpPr>
            <a:spLocks noGrp="1"/>
          </p:cNvSpPr>
          <p:nvPr>
            <p:ph type="title"/>
          </p:nvPr>
        </p:nvSpPr>
        <p:spPr>
          <a:xfrm>
            <a:off x="937260" y="365125"/>
            <a:ext cx="10416540" cy="1325563"/>
          </a:xfrm>
        </p:spPr>
        <p:txBody>
          <a:bodyPr>
            <a:normAutofit/>
          </a:bodyPr>
          <a:lstStyle/>
          <a:p>
            <a:r>
              <a:rPr lang="az-Latn-AZ" sz="8800" dirty="0">
                <a:solidFill>
                  <a:schemeClr val="bg1"/>
                </a:solidFill>
              </a:rPr>
              <a:t>Fateh</a:t>
            </a:r>
            <a:r>
              <a:rPr lang="en-US" sz="8800" dirty="0">
                <a:solidFill>
                  <a:schemeClr val="bg1"/>
                </a:solidFill>
              </a:rPr>
              <a:t>’s</a:t>
            </a:r>
            <a:r>
              <a:rPr lang="az-Latn-AZ" sz="8800" dirty="0">
                <a:solidFill>
                  <a:schemeClr val="bg1"/>
                </a:solidFill>
              </a:rPr>
              <a:t> </a:t>
            </a:r>
            <a:r>
              <a:rPr lang="en-US" sz="8800" dirty="0">
                <a:solidFill>
                  <a:schemeClr val="bg1"/>
                </a:solidFill>
              </a:rPr>
              <a:t>Library</a:t>
            </a:r>
            <a:endParaRPr lang="en-GB" sz="8800" dirty="0">
              <a:solidFill>
                <a:schemeClr val="bg1"/>
              </a:solidFill>
            </a:endParaRPr>
          </a:p>
        </p:txBody>
      </p:sp>
      <p:sp>
        <p:nvSpPr>
          <p:cNvPr id="5" name="TextBox 4"/>
          <p:cNvSpPr txBox="1"/>
          <p:nvPr/>
        </p:nvSpPr>
        <p:spPr>
          <a:xfrm>
            <a:off x="1902384" y="6316663"/>
            <a:ext cx="8387232" cy="369332"/>
          </a:xfrm>
          <a:prstGeom prst="rect">
            <a:avLst/>
          </a:prstGeom>
          <a:noFill/>
        </p:spPr>
        <p:txBody>
          <a:bodyPr wrap="none" rtlCol="0">
            <a:spAutoFit/>
          </a:bodyPr>
          <a:lstStyle/>
          <a:p>
            <a:r>
              <a:rPr lang="en-GB">
                <a:solidFill>
                  <a:srgbClr val="FF0000"/>
                </a:solidFill>
                <a:hlinkClick r:id="rId3"/>
              </a:rPr>
              <a:t>https://www.yenisafak.com/hayat/fatihin-kutuphanesinden-bize-ne-kaldi-2407853?p=1</a:t>
            </a:r>
            <a:endParaRPr lang="en-GB">
              <a:solidFill>
                <a:srgbClr val="FF0000"/>
              </a:solidFill>
            </a:endParaRPr>
          </a:p>
        </p:txBody>
      </p:sp>
    </p:spTree>
    <p:extLst>
      <p:ext uri="{BB962C8B-B14F-4D97-AF65-F5344CB8AC3E}">
        <p14:creationId xmlns:p14="http://schemas.microsoft.com/office/powerpoint/2010/main" val="114832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Al Mamun at the first degree measurement. (813-833). Culture Club / Get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89" y="0"/>
            <a:ext cx="122100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29200" y="430133"/>
            <a:ext cx="6164580" cy="804307"/>
          </a:xfrm>
        </p:spPr>
        <p:txBody>
          <a:bodyPr>
            <a:normAutofit fontScale="90000"/>
          </a:bodyPr>
          <a:lstStyle/>
          <a:p>
            <a:r>
              <a:rPr lang="en-GB" dirty="0"/>
              <a:t>Al </a:t>
            </a:r>
            <a:r>
              <a:rPr lang="en-GB" dirty="0" err="1"/>
              <a:t>Ma’mun</a:t>
            </a:r>
            <a:r>
              <a:rPr lang="en-GB" dirty="0"/>
              <a:t>  (813-833)</a:t>
            </a:r>
            <a:br>
              <a:rPr lang="az-Latn-AZ" dirty="0"/>
            </a:br>
            <a:r>
              <a:rPr lang="en-US" dirty="0"/>
              <a:t>first translation is made</a:t>
            </a:r>
            <a:endParaRPr lang="en-GB" dirty="0"/>
          </a:p>
        </p:txBody>
      </p:sp>
      <p:sp>
        <p:nvSpPr>
          <p:cNvPr id="6" name="Rectangle 5"/>
          <p:cNvSpPr/>
          <p:nvPr/>
        </p:nvSpPr>
        <p:spPr>
          <a:xfrm rot="16200000">
            <a:off x="10558506" y="5224509"/>
            <a:ext cx="2897653" cy="369332"/>
          </a:xfrm>
          <a:prstGeom prst="rect">
            <a:avLst/>
          </a:prstGeom>
        </p:spPr>
        <p:txBody>
          <a:bodyPr wrap="none">
            <a:spAutoFit/>
          </a:bodyPr>
          <a:lstStyle/>
          <a:p>
            <a:r>
              <a:rPr lang="en-GB">
                <a:hlinkClick r:id="rId3"/>
              </a:rPr>
              <a:t>https://www.thenational.ae/</a:t>
            </a:r>
            <a:endParaRPr lang="en-GB"/>
          </a:p>
        </p:txBody>
      </p:sp>
    </p:spTree>
    <p:extLst>
      <p:ext uri="{BB962C8B-B14F-4D97-AF65-F5344CB8AC3E}">
        <p14:creationId xmlns:p14="http://schemas.microsoft.com/office/powerpoint/2010/main" val="1889664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1001inventions.com/files/house-of-wisdom-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499360"/>
            <a:ext cx="12191999" cy="6358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8354727" cy="436948"/>
          </a:xfrm>
        </p:spPr>
        <p:txBody>
          <a:bodyPr>
            <a:normAutofit fontScale="90000"/>
          </a:bodyPr>
          <a:lstStyle/>
          <a:p>
            <a:r>
              <a:rPr lang="en-GB" dirty="0"/>
              <a:t>House of Wisdom (Ba</a:t>
            </a:r>
            <a:r>
              <a:rPr lang="en-US" dirty="0"/>
              <a:t>g</a:t>
            </a:r>
            <a:r>
              <a:rPr lang="az-Latn-AZ" dirty="0"/>
              <a:t>dad, X </a:t>
            </a:r>
            <a:r>
              <a:rPr lang="en-US" dirty="0"/>
              <a:t>century</a:t>
            </a:r>
            <a:r>
              <a:rPr lang="en-GB" dirty="0"/>
              <a:t>)</a:t>
            </a:r>
          </a:p>
        </p:txBody>
      </p:sp>
      <p:sp>
        <p:nvSpPr>
          <p:cNvPr id="4" name="TextBox 3"/>
          <p:cNvSpPr txBox="1"/>
          <p:nvPr/>
        </p:nvSpPr>
        <p:spPr>
          <a:xfrm>
            <a:off x="7886700" y="109776"/>
            <a:ext cx="3436390" cy="369332"/>
          </a:xfrm>
          <a:prstGeom prst="rect">
            <a:avLst/>
          </a:prstGeom>
          <a:noFill/>
        </p:spPr>
        <p:txBody>
          <a:bodyPr wrap="none" rtlCol="0">
            <a:spAutoFit/>
          </a:bodyPr>
          <a:lstStyle/>
          <a:p>
            <a:r>
              <a:rPr lang="en-GB">
                <a:hlinkClick r:id="rId3"/>
              </a:rPr>
              <a:t>https://www.1001inventions.com/</a:t>
            </a:r>
            <a:endParaRPr lang="en-GB"/>
          </a:p>
        </p:txBody>
      </p:sp>
    </p:spTree>
    <p:extLst>
      <p:ext uri="{BB962C8B-B14F-4D97-AF65-F5344CB8AC3E}">
        <p14:creationId xmlns:p14="http://schemas.microsoft.com/office/powerpoint/2010/main" val="3979252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muslimheritage.com/sites/default/files/house-of-wisdom-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7559" y="0"/>
            <a:ext cx="1108444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457700"/>
            <a:ext cx="3086100" cy="2103120"/>
          </a:xfrm>
        </p:spPr>
        <p:txBody>
          <a:bodyPr>
            <a:normAutofit fontScale="90000"/>
          </a:bodyPr>
          <a:lstStyle/>
          <a:p>
            <a:r>
              <a:rPr lang="en-US" dirty="0"/>
              <a:t>A Library in </a:t>
            </a:r>
            <a:r>
              <a:rPr lang="az-Latn-AZ" dirty="0" err="1"/>
              <a:t>Ba</a:t>
            </a:r>
            <a:r>
              <a:rPr lang="en-US" dirty="0"/>
              <a:t>g</a:t>
            </a:r>
            <a:r>
              <a:rPr lang="az-Latn-AZ" dirty="0"/>
              <a:t>dad</a:t>
            </a:r>
            <a:r>
              <a:rPr lang="en-US" dirty="0"/>
              <a:t>. from</a:t>
            </a:r>
            <a:br>
              <a:rPr lang="az-Latn-AZ" dirty="0"/>
            </a:br>
            <a:r>
              <a:rPr lang="az-Latn-AZ" dirty="0" err="1"/>
              <a:t>Hariri</a:t>
            </a:r>
            <a:r>
              <a:rPr lang="en-US" dirty="0"/>
              <a:t>’s</a:t>
            </a:r>
            <a:r>
              <a:rPr lang="az-Latn-AZ" dirty="0"/>
              <a:t> </a:t>
            </a:r>
            <a:r>
              <a:rPr lang="en-US" dirty="0"/>
              <a:t>book</a:t>
            </a:r>
            <a:br>
              <a:rPr lang="az-Latn-AZ" dirty="0"/>
            </a:br>
            <a:r>
              <a:rPr lang="az-Latn-AZ" dirty="0"/>
              <a:t>X</a:t>
            </a:r>
            <a:r>
              <a:rPr lang="en-GB" dirty="0"/>
              <a:t>III </a:t>
            </a:r>
            <a:r>
              <a:rPr lang="en-US" dirty="0"/>
              <a:t>century</a:t>
            </a:r>
            <a:endParaRPr lang="en-GB" dirty="0"/>
          </a:p>
        </p:txBody>
      </p:sp>
      <p:sp>
        <p:nvSpPr>
          <p:cNvPr id="6" name="TextBox 5"/>
          <p:cNvSpPr txBox="1"/>
          <p:nvPr/>
        </p:nvSpPr>
        <p:spPr>
          <a:xfrm>
            <a:off x="8755610" y="6469380"/>
            <a:ext cx="3436390" cy="369332"/>
          </a:xfrm>
          <a:prstGeom prst="rect">
            <a:avLst/>
          </a:prstGeom>
          <a:noFill/>
        </p:spPr>
        <p:txBody>
          <a:bodyPr wrap="none" rtlCol="0">
            <a:spAutoFit/>
          </a:bodyPr>
          <a:lstStyle/>
          <a:p>
            <a:r>
              <a:rPr lang="en-GB">
                <a:hlinkClick r:id="rId3"/>
              </a:rPr>
              <a:t>https://www.1001inventions.com/</a:t>
            </a:r>
            <a:endParaRPr lang="en-GB"/>
          </a:p>
        </p:txBody>
      </p:sp>
    </p:spTree>
    <p:extLst>
      <p:ext uri="{BB962C8B-B14F-4D97-AF65-F5344CB8AC3E}">
        <p14:creationId xmlns:p14="http://schemas.microsoft.com/office/powerpoint/2010/main" val="3570400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muslimheritage.com/sites/default/files/house-of-wisdom_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277" y="0"/>
            <a:ext cx="12052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32020" y="6286500"/>
            <a:ext cx="3436390" cy="369332"/>
          </a:xfrm>
          <a:prstGeom prst="rect">
            <a:avLst/>
          </a:prstGeom>
          <a:noFill/>
        </p:spPr>
        <p:txBody>
          <a:bodyPr wrap="none" rtlCol="0">
            <a:spAutoFit/>
          </a:bodyPr>
          <a:lstStyle/>
          <a:p>
            <a:r>
              <a:rPr lang="en-GB">
                <a:hlinkClick r:id="rId3"/>
              </a:rPr>
              <a:t>https://www.1001inventions.com/</a:t>
            </a:r>
            <a:endParaRPr lang="en-GB"/>
          </a:p>
        </p:txBody>
      </p:sp>
    </p:spTree>
    <p:extLst>
      <p:ext uri="{BB962C8B-B14F-4D97-AF65-F5344CB8AC3E}">
        <p14:creationId xmlns:p14="http://schemas.microsoft.com/office/powerpoint/2010/main" val="1039126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3406140" cy="5967095"/>
          </a:xfrm>
        </p:spPr>
        <p:txBody>
          <a:bodyPr>
            <a:normAutofit/>
          </a:bodyPr>
          <a:lstStyle/>
          <a:p>
            <a:r>
              <a:rPr lang="az-Latn-AZ" dirty="0"/>
              <a:t>Alma</a:t>
            </a:r>
            <a:r>
              <a:rPr lang="en-US" dirty="0"/>
              <a:t>j</a:t>
            </a:r>
            <a:r>
              <a:rPr lang="az-Latn-AZ" dirty="0"/>
              <a:t>isti</a:t>
            </a:r>
            <a:r>
              <a:rPr lang="en-US" dirty="0"/>
              <a:t>’s</a:t>
            </a:r>
            <a:br>
              <a:rPr lang="az-Latn-AZ" dirty="0"/>
            </a:br>
            <a:r>
              <a:rPr lang="az-Latn-AZ" dirty="0"/>
              <a:t>2-</a:t>
            </a:r>
            <a:r>
              <a:rPr lang="en-US" dirty="0" err="1"/>
              <a:t>nd</a:t>
            </a:r>
            <a:r>
              <a:rPr lang="en-US" dirty="0"/>
              <a:t> translation was done by</a:t>
            </a:r>
            <a:br>
              <a:rPr lang="az-Latn-AZ" dirty="0"/>
            </a:br>
            <a:r>
              <a:rPr lang="en-GB" dirty="0"/>
              <a:t>Al-</a:t>
            </a:r>
            <a:r>
              <a:rPr lang="en-GB" dirty="0" err="1"/>
              <a:t>Ḥajjac</a:t>
            </a:r>
            <a:r>
              <a:rPr lang="en-GB" dirty="0"/>
              <a:t> ibn Yusuf ibn </a:t>
            </a:r>
            <a:r>
              <a:rPr lang="en-GB" dirty="0" err="1"/>
              <a:t>Matar</a:t>
            </a:r>
            <a:br>
              <a:rPr lang="az-Latn-AZ" dirty="0"/>
            </a:br>
            <a:r>
              <a:rPr lang="en-GB" dirty="0"/>
              <a:t>(</a:t>
            </a:r>
            <a:r>
              <a:rPr lang="en-US" dirty="0"/>
              <a:t>d</a:t>
            </a:r>
            <a:r>
              <a:rPr lang="az-Latn-AZ" dirty="0"/>
              <a:t>.</a:t>
            </a:r>
            <a:r>
              <a:rPr lang="en-GB" dirty="0"/>
              <a:t> 833)</a:t>
            </a:r>
            <a:br>
              <a:rPr lang="en-GB" dirty="0"/>
            </a:br>
            <a:endParaRPr lang="en-GB" dirty="0"/>
          </a:p>
        </p:txBody>
      </p:sp>
      <p:pic>
        <p:nvPicPr>
          <p:cNvPr id="13314" name="Picture 2" descr="AL Hajjaj"/>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4780" y="-6351"/>
            <a:ext cx="8237220" cy="686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84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62500" cy="5784215"/>
          </a:xfrm>
        </p:spPr>
        <p:txBody>
          <a:bodyPr>
            <a:normAutofit fontScale="90000"/>
          </a:bodyPr>
          <a:lstStyle/>
          <a:p>
            <a:r>
              <a:rPr lang="en-US" dirty="0"/>
              <a:t>He was assisted by </a:t>
            </a:r>
            <a:r>
              <a:rPr lang="az-Latn-AZ" dirty="0" err="1"/>
              <a:t>Elias</a:t>
            </a:r>
            <a:r>
              <a:rPr lang="en-US" dirty="0"/>
              <a:t> the son of</a:t>
            </a:r>
            <a:r>
              <a:rPr lang="az-Latn-AZ" dirty="0"/>
              <a:t> Ser</a:t>
            </a:r>
            <a:r>
              <a:rPr lang="en-US" dirty="0"/>
              <a:t>j</a:t>
            </a:r>
            <a:r>
              <a:rPr lang="az-Latn-AZ" dirty="0" err="1"/>
              <a:t>ius</a:t>
            </a:r>
            <a:br>
              <a:rPr lang="az-Latn-AZ" dirty="0"/>
            </a:br>
            <a:r>
              <a:rPr lang="az-Latn-AZ" dirty="0"/>
              <a:t>(</a:t>
            </a:r>
            <a:r>
              <a:rPr lang="en-US" dirty="0" err="1"/>
              <a:t>ch</a:t>
            </a:r>
            <a:r>
              <a:rPr lang="az-Latn-AZ" dirty="0" err="1"/>
              <a:t>ristian</a:t>
            </a:r>
            <a:r>
              <a:rPr lang="az-Latn-AZ" dirty="0"/>
              <a:t> </a:t>
            </a:r>
            <a:r>
              <a:rPr lang="en-US" dirty="0"/>
              <a:t>scholar</a:t>
            </a:r>
            <a:r>
              <a:rPr lang="az-Latn-AZ" dirty="0"/>
              <a:t>)</a:t>
            </a:r>
            <a:br>
              <a:rPr lang="en-US" dirty="0"/>
            </a:br>
            <a:br>
              <a:rPr lang="en-US" dirty="0"/>
            </a:br>
            <a:r>
              <a:rPr lang="en-US" dirty="0"/>
              <a:t>Of it two manuscripts have survived until our times: one complete and the other fragmentary.</a:t>
            </a:r>
            <a:endParaRPr lang="en-GB" dirty="0"/>
          </a:p>
        </p:txBody>
      </p:sp>
      <p:pic>
        <p:nvPicPr>
          <p:cNvPr id="14338" name="Picture 2" descr="Ibrahim ibn Thab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77940" y="-31661"/>
            <a:ext cx="5814060" cy="688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03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51120" cy="5829935"/>
          </a:xfrm>
        </p:spPr>
        <p:txBody>
          <a:bodyPr/>
          <a:lstStyle/>
          <a:p>
            <a:pPr algn="l"/>
            <a:r>
              <a:rPr lang="en-US" dirty="0"/>
              <a:t>3</a:t>
            </a:r>
            <a:r>
              <a:rPr lang="en-US" baseline="30000" dirty="0"/>
              <a:t>rd</a:t>
            </a:r>
            <a:r>
              <a:rPr lang="en-US" dirty="0"/>
              <a:t> translation of </a:t>
            </a:r>
            <a:r>
              <a:rPr lang="az-Latn-AZ" dirty="0"/>
              <a:t>Alma</a:t>
            </a:r>
            <a:r>
              <a:rPr lang="en-US" dirty="0"/>
              <a:t>j</a:t>
            </a:r>
            <a:r>
              <a:rPr lang="az-Latn-AZ" dirty="0"/>
              <a:t>isti </a:t>
            </a:r>
            <a:r>
              <a:rPr lang="en-US" dirty="0"/>
              <a:t>was done by</a:t>
            </a:r>
            <a:br>
              <a:rPr lang="az-Latn-AZ" dirty="0"/>
            </a:br>
            <a:r>
              <a:rPr lang="az-Latn-AZ" dirty="0"/>
              <a:t>İshaq ibn </a:t>
            </a:r>
            <a:r>
              <a:rPr lang="az-Latn-AZ" dirty="0" err="1"/>
              <a:t>Hunayn</a:t>
            </a:r>
            <a:br>
              <a:rPr lang="en-US" dirty="0"/>
            </a:br>
            <a:br>
              <a:rPr lang="en-US" dirty="0"/>
            </a:br>
            <a:r>
              <a:rPr lang="en-US" sz="1800" b="0" i="0" u="none" strike="noStrike" baseline="0" dirty="0">
                <a:latin typeface="Times-Roman"/>
              </a:rPr>
              <a:t>About fifty to sixty years later, a third translation was made by </a:t>
            </a:r>
            <a:r>
              <a:rPr lang="en-US" sz="1800" b="0" i="0" u="none" strike="noStrike" baseline="0" dirty="0" err="1">
                <a:latin typeface="Times-Roman"/>
              </a:rPr>
              <a:t>lshaq</a:t>
            </a:r>
            <a:r>
              <a:rPr lang="en-US" sz="1800" dirty="0">
                <a:latin typeface="Times-Roman"/>
              </a:rPr>
              <a:t> </a:t>
            </a:r>
            <a:r>
              <a:rPr lang="en-US" sz="1800" b="0" i="0" u="none" strike="noStrike" baseline="0" dirty="0">
                <a:latin typeface="Times-Roman"/>
              </a:rPr>
              <a:t>ibn </a:t>
            </a:r>
            <a:r>
              <a:rPr lang="en-US" sz="1800" dirty="0" err="1">
                <a:latin typeface="Times-Roman"/>
              </a:rPr>
              <a:t>H</a:t>
            </a:r>
            <a:r>
              <a:rPr lang="en-US" sz="1800" b="0" i="0" u="none" strike="noStrike" baseline="0" dirty="0" err="1">
                <a:latin typeface="Times-Roman"/>
              </a:rPr>
              <a:t>unayn</a:t>
            </a:r>
            <a:r>
              <a:rPr lang="en-US" sz="1800" b="0" i="0" u="none" strike="noStrike" baseline="0" dirty="0">
                <a:latin typeface="Times-Roman"/>
              </a:rPr>
              <a:t> (830-910). </a:t>
            </a:r>
            <a:r>
              <a:rPr lang="en-US" sz="1800" b="0" i="0" u="none" strike="noStrike" baseline="0" dirty="0">
                <a:latin typeface="Helvetica" panose="020B0604020202020204" pitchFamily="34" charset="0"/>
              </a:rPr>
              <a:t>It </a:t>
            </a:r>
            <a:r>
              <a:rPr lang="en-US" sz="1800" b="0" i="0" u="none" strike="noStrike" baseline="0" dirty="0">
                <a:latin typeface="Times-Roman"/>
              </a:rPr>
              <a:t>was soon afterwards revised by Thabit ibn </a:t>
            </a:r>
            <a:r>
              <a:rPr lang="en-US" sz="1800" b="0" i="0" u="none" strike="noStrike" baseline="0" dirty="0" err="1">
                <a:latin typeface="Times-Roman"/>
              </a:rPr>
              <a:t>Qurra</a:t>
            </a:r>
            <a:r>
              <a:rPr lang="en-US" sz="1800" b="0" i="0" u="none" strike="noStrike" baseline="0" dirty="0">
                <a:latin typeface="Times-Roman"/>
              </a:rPr>
              <a:t> (836-901</a:t>
            </a:r>
            <a:r>
              <a:rPr lang="en-US" sz="1800" b="0" i="0" u="none" strike="noStrike" baseline="0" dirty="0">
                <a:latin typeface="HiddenHorzOCR"/>
              </a:rPr>
              <a:t>) </a:t>
            </a:r>
            <a:r>
              <a:rPr lang="en-US" sz="1800" b="0" i="0" u="none" strike="noStrike" baseline="0" dirty="0">
                <a:latin typeface="Times-Roman"/>
              </a:rPr>
              <a:t>of this revised version, nine manuscripts are still extant today.</a:t>
            </a:r>
            <a:endParaRPr lang="en-GB" dirty="0"/>
          </a:p>
        </p:txBody>
      </p:sp>
      <p:pic>
        <p:nvPicPr>
          <p:cNvPr id="15362" name="Picture 2" descr="Image result for ibn al salah mathematician&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72400" y="7621"/>
            <a:ext cx="4419600" cy="68503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28095" y="5825728"/>
            <a:ext cx="2895729" cy="369332"/>
          </a:xfrm>
          <a:prstGeom prst="rect">
            <a:avLst/>
          </a:prstGeom>
        </p:spPr>
        <p:txBody>
          <a:bodyPr wrap="none">
            <a:spAutoFit/>
          </a:bodyPr>
          <a:lstStyle/>
          <a:p>
            <a:r>
              <a:rPr lang="en-GB">
                <a:hlinkClick r:id="rId3"/>
              </a:rPr>
              <a:t>http://www.mathyards.com/</a:t>
            </a:r>
            <a:endParaRPr lang="en-GB"/>
          </a:p>
        </p:txBody>
      </p:sp>
    </p:spTree>
    <p:extLst>
      <p:ext uri="{BB962C8B-B14F-4D97-AF65-F5344CB8AC3E}">
        <p14:creationId xmlns:p14="http://schemas.microsoft.com/office/powerpoint/2010/main" val="1650660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351020" cy="5829935"/>
          </a:xfrm>
        </p:spPr>
        <p:txBody>
          <a:bodyPr/>
          <a:lstStyle/>
          <a:p>
            <a:r>
              <a:rPr lang="en-GB" dirty="0" err="1"/>
              <a:t>Sabit</a:t>
            </a:r>
            <a:r>
              <a:rPr lang="en-GB" dirty="0"/>
              <a:t> ibn </a:t>
            </a:r>
            <a:r>
              <a:rPr lang="en-GB" dirty="0" err="1"/>
              <a:t>Kurra</a:t>
            </a:r>
            <a:br>
              <a:rPr lang="en-GB" dirty="0"/>
            </a:br>
            <a:r>
              <a:rPr lang="az-Latn-AZ" dirty="0"/>
              <a:t>(</a:t>
            </a:r>
            <a:r>
              <a:rPr lang="en-GB" dirty="0"/>
              <a:t>826-901</a:t>
            </a:r>
            <a:r>
              <a:rPr lang="az-Latn-AZ" dirty="0"/>
              <a:t>)</a:t>
            </a:r>
            <a:br>
              <a:rPr lang="az-Latn-AZ" dirty="0"/>
            </a:br>
            <a:r>
              <a:rPr lang="en-US" dirty="0"/>
              <a:t>reviewed the </a:t>
            </a:r>
            <a:r>
              <a:rPr lang="az-Latn-AZ" dirty="0"/>
              <a:t>3</a:t>
            </a:r>
            <a:r>
              <a:rPr lang="en-US" baseline="30000" dirty="0" err="1"/>
              <a:t>rd</a:t>
            </a:r>
            <a:r>
              <a:rPr lang="en-US" dirty="0"/>
              <a:t> translation and made corrections</a:t>
            </a:r>
            <a:endParaRPr lang="en-GB" dirty="0"/>
          </a:p>
        </p:txBody>
      </p:sp>
      <p:pic>
        <p:nvPicPr>
          <p:cNvPr id="12290" name="Picture 2" descr="Al-Ṣābiʾ Thābit ibn Qurra al-Ḥarrānī  826[3] – February 18, 901) was an Iraqi Muslim mathematician, physician, astronomer, and translator of the Islamic Golden Age who lived in Baghdad in the second half of the ninth century. Ibn Qurra made important discoveries in algebra, geometry, and astronomy. In astronomy, Thabit is considered one of the first reformers of the Ptolemaic system, and in mechanics he was a founder of statics. History Of Islam, World History, Abbasid Caliphate, Great Thinkers, Islamic World, Islamic Art, Science Boards, Astronomy, Musli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92340" y="-28743"/>
            <a:ext cx="4899660" cy="68867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02695" y="6010394"/>
            <a:ext cx="2838085" cy="369332"/>
          </a:xfrm>
          <a:prstGeom prst="rect">
            <a:avLst/>
          </a:prstGeom>
        </p:spPr>
        <p:txBody>
          <a:bodyPr wrap="none">
            <a:spAutoFit/>
          </a:bodyPr>
          <a:lstStyle/>
          <a:p>
            <a:r>
              <a:rPr lang="en-GB">
                <a:hlinkClick r:id="rId3"/>
              </a:rPr>
              <a:t>https://www.pinterest.com/</a:t>
            </a:r>
            <a:endParaRPr lang="en-GB"/>
          </a:p>
        </p:txBody>
      </p:sp>
    </p:spTree>
    <p:extLst>
      <p:ext uri="{BB962C8B-B14F-4D97-AF65-F5344CB8AC3E}">
        <p14:creationId xmlns:p14="http://schemas.microsoft.com/office/powerpoint/2010/main" val="1749459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FDD4AC-01D9-4CC4-BE19-3A0217185B3E}"/>
              </a:ext>
            </a:extLst>
          </p:cNvPr>
          <p:cNvSpPr>
            <a:spLocks noGrp="1"/>
          </p:cNvSpPr>
          <p:nvPr>
            <p:ph idx="1"/>
          </p:nvPr>
        </p:nvSpPr>
        <p:spPr/>
        <p:txBody>
          <a:bodyPr/>
          <a:lstStyle/>
          <a:p>
            <a:pPr marL="0" indent="0">
              <a:buNone/>
            </a:pPr>
            <a:r>
              <a:rPr lang="en-US" dirty="0"/>
              <a:t>The two versions of al-</a:t>
            </a:r>
            <a:r>
              <a:rPr lang="en-US" dirty="0" err="1"/>
              <a:t>Hajjaj</a:t>
            </a:r>
            <a:r>
              <a:rPr lang="en-US" dirty="0"/>
              <a:t> and of </a:t>
            </a:r>
            <a:r>
              <a:rPr lang="en-US" dirty="0" err="1"/>
              <a:t>Ishaq</a:t>
            </a:r>
            <a:r>
              <a:rPr lang="en-US" dirty="0"/>
              <a:t> revised by</a:t>
            </a:r>
          </a:p>
          <a:p>
            <a:pPr marL="0" indent="0">
              <a:buNone/>
            </a:pPr>
            <a:r>
              <a:rPr lang="en-US" dirty="0"/>
              <a:t>Thabit were received in Muslim Spain - they were both</a:t>
            </a:r>
          </a:p>
          <a:p>
            <a:pPr marL="0" indent="0">
              <a:buNone/>
            </a:pPr>
            <a:r>
              <a:rPr lang="en-US" dirty="0"/>
              <a:t>used by Gerard of Cremona for his translation of the Almagest</a:t>
            </a:r>
          </a:p>
          <a:p>
            <a:pPr marL="0" indent="0">
              <a:buNone/>
            </a:pPr>
            <a:r>
              <a:rPr lang="en-US" dirty="0"/>
              <a:t>into Latin (Toledo, ca. 1150--1180). Gerard's Arabo-Latin</a:t>
            </a:r>
          </a:p>
          <a:p>
            <a:pPr marL="0" indent="0">
              <a:buNone/>
            </a:pPr>
            <a:r>
              <a:rPr lang="en-US" dirty="0"/>
              <a:t>version then remained the standard version of the Almagest</a:t>
            </a:r>
          </a:p>
          <a:p>
            <a:pPr marL="0" indent="0">
              <a:buNone/>
            </a:pPr>
            <a:r>
              <a:rPr lang="en-US" dirty="0"/>
              <a:t>in Europe until Renaissance times.</a:t>
            </a:r>
          </a:p>
        </p:txBody>
      </p:sp>
    </p:spTree>
    <p:extLst>
      <p:ext uri="{BB962C8B-B14F-4D97-AF65-F5344CB8AC3E}">
        <p14:creationId xmlns:p14="http://schemas.microsoft.com/office/powerpoint/2010/main" val="1542132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42560" cy="6195695"/>
          </a:xfrm>
        </p:spPr>
        <p:txBody>
          <a:bodyPr/>
          <a:lstStyle/>
          <a:p>
            <a:r>
              <a:rPr lang="en-US" dirty="0"/>
              <a:t>S</a:t>
            </a:r>
            <a:r>
              <a:rPr lang="az-Latn-AZ" dirty="0"/>
              <a:t>pa</a:t>
            </a:r>
            <a:r>
              <a:rPr lang="en-US" dirty="0"/>
              <a:t>in,</a:t>
            </a:r>
            <a:r>
              <a:rPr lang="az-Latn-AZ" dirty="0"/>
              <a:t> </a:t>
            </a:r>
            <a:r>
              <a:rPr lang="az-Latn-AZ" dirty="0" err="1"/>
              <a:t>Toledo</a:t>
            </a:r>
            <a:r>
              <a:rPr lang="az-Latn-AZ" dirty="0"/>
              <a:t> </a:t>
            </a:r>
            <a:r>
              <a:rPr lang="en-US" dirty="0"/>
              <a:t>city</a:t>
            </a:r>
            <a:r>
              <a:rPr lang="az-Latn-AZ" dirty="0"/>
              <a:t>,</a:t>
            </a:r>
            <a:br>
              <a:rPr lang="az-Latn-AZ" dirty="0"/>
            </a:br>
            <a:r>
              <a:rPr lang="en-US" dirty="0"/>
              <a:t>as </a:t>
            </a:r>
            <a:r>
              <a:rPr lang="en-GB" dirty="0"/>
              <a:t>800 years ago, </a:t>
            </a:r>
            <a:r>
              <a:rPr lang="en-US" dirty="0"/>
              <a:t>this place is still a translation center</a:t>
            </a:r>
            <a:r>
              <a:rPr lang="az-Latn-AZ" dirty="0"/>
              <a:t>.</a:t>
            </a:r>
            <a:endParaRPr lang="en-GB" dirty="0"/>
          </a:p>
        </p:txBody>
      </p:sp>
      <p:pic>
        <p:nvPicPr>
          <p:cNvPr id="11266" name="Picture 2" descr="http://www.muslimheritage.com/sites/default/files/house-of-wisdom_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40881" y="-16337"/>
            <a:ext cx="5151120" cy="6874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59480" y="6376154"/>
            <a:ext cx="3436390" cy="369332"/>
          </a:xfrm>
          <a:prstGeom prst="rect">
            <a:avLst/>
          </a:prstGeom>
          <a:noFill/>
        </p:spPr>
        <p:txBody>
          <a:bodyPr wrap="none" rtlCol="0">
            <a:spAutoFit/>
          </a:bodyPr>
          <a:lstStyle/>
          <a:p>
            <a:r>
              <a:rPr lang="en-GB">
                <a:hlinkClick r:id="rId3"/>
              </a:rPr>
              <a:t>https://www.1001inventions.com/</a:t>
            </a:r>
            <a:endParaRPr lang="en-GB"/>
          </a:p>
        </p:txBody>
      </p:sp>
    </p:spTree>
    <p:extLst>
      <p:ext uri="{BB962C8B-B14F-4D97-AF65-F5344CB8AC3E}">
        <p14:creationId xmlns:p14="http://schemas.microsoft.com/office/powerpoint/2010/main" val="118484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754063"/>
            <a:ext cx="4201788" cy="5349875"/>
          </a:xfrm>
        </p:spPr>
        <p:txBody>
          <a:bodyPr/>
          <a:lstStyle/>
          <a:p>
            <a:r>
              <a:rPr lang="az-Latn-AZ" dirty="0"/>
              <a:t>N</a:t>
            </a:r>
            <a:r>
              <a:rPr lang="en-US" dirty="0"/>
              <a:t>a</a:t>
            </a:r>
            <a:r>
              <a:rPr lang="az-Latn-AZ" dirty="0" err="1"/>
              <a:t>sir</a:t>
            </a:r>
            <a:r>
              <a:rPr lang="en-US" dirty="0"/>
              <a:t>e</a:t>
            </a:r>
            <a:r>
              <a:rPr lang="az-Latn-AZ" dirty="0" err="1"/>
              <a:t>ddin</a:t>
            </a:r>
            <a:r>
              <a:rPr lang="az-Latn-AZ" dirty="0"/>
              <a:t> Tusi</a:t>
            </a:r>
            <a:r>
              <a:rPr lang="en-US" dirty="0"/>
              <a:t>’s</a:t>
            </a:r>
            <a:br>
              <a:rPr lang="az-Latn-AZ" dirty="0"/>
            </a:br>
            <a:br>
              <a:rPr lang="az-Latn-AZ" dirty="0"/>
            </a:br>
            <a:r>
              <a:rPr lang="en-US" dirty="0"/>
              <a:t>1. </a:t>
            </a:r>
            <a:r>
              <a:rPr lang="en-GB" dirty="0"/>
              <a:t>T</a:t>
            </a:r>
            <a:r>
              <a:rPr lang="en-US" dirty="0"/>
              <a:t>a</a:t>
            </a:r>
            <a:r>
              <a:rPr lang="en-GB" dirty="0" err="1"/>
              <a:t>hriri</a:t>
            </a:r>
            <a:r>
              <a:rPr lang="en-GB" dirty="0"/>
              <a:t> </a:t>
            </a:r>
            <a:r>
              <a:rPr lang="en-GB" dirty="0" err="1"/>
              <a:t>Majisti</a:t>
            </a:r>
            <a:br>
              <a:rPr lang="en-GB" dirty="0"/>
            </a:br>
            <a:r>
              <a:rPr lang="en-GB" dirty="0"/>
              <a:t>2. </a:t>
            </a:r>
            <a:r>
              <a:rPr lang="az-Latn-AZ" dirty="0"/>
              <a:t>T</a:t>
            </a:r>
            <a:r>
              <a:rPr lang="en-US" dirty="0"/>
              <a:t>a</a:t>
            </a:r>
            <a:r>
              <a:rPr lang="az-Latn-AZ" dirty="0" err="1"/>
              <a:t>hriru</a:t>
            </a:r>
            <a:r>
              <a:rPr lang="az-Latn-AZ" dirty="0"/>
              <a:t>-</a:t>
            </a:r>
            <a:r>
              <a:rPr lang="az-Latn-AZ" dirty="0" err="1"/>
              <a:t>Usulil</a:t>
            </a:r>
            <a:r>
              <a:rPr lang="az-Latn-AZ" dirty="0"/>
              <a:t>-H</a:t>
            </a:r>
            <a:r>
              <a:rPr lang="en-US" dirty="0"/>
              <a:t>e</a:t>
            </a:r>
            <a:r>
              <a:rPr lang="az-Latn-AZ" dirty="0" err="1"/>
              <a:t>nd</a:t>
            </a:r>
            <a:r>
              <a:rPr lang="en-US" dirty="0"/>
              <a:t>e</a:t>
            </a:r>
            <a:r>
              <a:rPr lang="az-Latn-AZ" dirty="0"/>
              <a:t>s</a:t>
            </a:r>
            <a:r>
              <a:rPr lang="en-US" dirty="0"/>
              <a:t>e</a:t>
            </a:r>
            <a:r>
              <a:rPr lang="az-Latn-AZ" dirty="0"/>
              <a:t> v</a:t>
            </a:r>
            <a:r>
              <a:rPr lang="en-US" dirty="0"/>
              <a:t>e</a:t>
            </a:r>
            <a:r>
              <a:rPr lang="az-Latn-AZ" dirty="0"/>
              <a:t>l-</a:t>
            </a:r>
            <a:r>
              <a:rPr lang="az-Latn-AZ" dirty="0" err="1"/>
              <a:t>Hisab</a:t>
            </a:r>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064" t="3225" r="16771" b="3787"/>
          <a:stretch/>
        </p:blipFill>
        <p:spPr>
          <a:xfrm>
            <a:off x="5488984" y="1"/>
            <a:ext cx="6703016" cy="6858000"/>
          </a:xfrm>
        </p:spPr>
      </p:pic>
    </p:spTree>
    <p:extLst>
      <p:ext uri="{BB962C8B-B14F-4D97-AF65-F5344CB8AC3E}">
        <p14:creationId xmlns:p14="http://schemas.microsoft.com/office/powerpoint/2010/main" val="1581733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9DF824-BC56-4DAD-BF4B-15FBAFDFBE1F}"/>
              </a:ext>
            </a:extLst>
          </p:cNvPr>
          <p:cNvSpPr>
            <a:spLocks noGrp="1"/>
          </p:cNvSpPr>
          <p:nvPr>
            <p:ph idx="1"/>
          </p:nvPr>
        </p:nvSpPr>
        <p:spPr/>
        <p:txBody>
          <a:bodyPr/>
          <a:lstStyle/>
          <a:p>
            <a:pPr marL="0" indent="0">
              <a:buNone/>
            </a:pPr>
            <a:r>
              <a:rPr lang="en-US" dirty="0"/>
              <a:t>In the following centuries Arabic- Islamic astronomers</a:t>
            </a:r>
          </a:p>
          <a:p>
            <a:pPr marL="0" indent="0">
              <a:buNone/>
            </a:pPr>
            <a:r>
              <a:rPr lang="en-US" dirty="0"/>
              <a:t>not only studied the Almagest as their main source in astronomy,</a:t>
            </a:r>
          </a:p>
          <a:p>
            <a:pPr marL="0" indent="0">
              <a:buNone/>
            </a:pPr>
            <a:r>
              <a:rPr lang="en-US" dirty="0"/>
              <a:t>but they also wrote commentaries on the entire book</a:t>
            </a:r>
          </a:p>
          <a:p>
            <a:pPr marL="0" indent="0">
              <a:buNone/>
            </a:pPr>
            <a:r>
              <a:rPr lang="en-US" dirty="0"/>
              <a:t>or on problems of detail. </a:t>
            </a:r>
            <a:r>
              <a:rPr lang="en-US" dirty="0" err="1"/>
              <a:t>Fuat</a:t>
            </a:r>
            <a:r>
              <a:rPr lang="en-US" dirty="0"/>
              <a:t> </a:t>
            </a:r>
            <a:r>
              <a:rPr lang="en-US" dirty="0" err="1"/>
              <a:t>Sezgin</a:t>
            </a:r>
            <a:r>
              <a:rPr lang="en-US" dirty="0"/>
              <a:t> lists more than thirty</a:t>
            </a:r>
          </a:p>
          <a:p>
            <a:pPr marL="0" indent="0">
              <a:buNone/>
            </a:pPr>
            <a:r>
              <a:rPr lang="en-US" dirty="0"/>
              <a:t>commentaries, several of which were afterwards commented</a:t>
            </a:r>
          </a:p>
          <a:p>
            <a:pPr marL="0" indent="0">
              <a:buNone/>
            </a:pPr>
            <a:r>
              <a:rPr lang="en-US" dirty="0"/>
              <a:t>upon themselves.</a:t>
            </a:r>
          </a:p>
        </p:txBody>
      </p:sp>
    </p:spTree>
    <p:extLst>
      <p:ext uri="{BB962C8B-B14F-4D97-AF65-F5344CB8AC3E}">
        <p14:creationId xmlns:p14="http://schemas.microsoft.com/office/powerpoint/2010/main" val="326025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62500" cy="5784215"/>
          </a:xfrm>
        </p:spPr>
        <p:txBody>
          <a:bodyPr>
            <a:normAutofit/>
          </a:bodyPr>
          <a:lstStyle/>
          <a:p>
            <a:r>
              <a:rPr lang="en-US" sz="2400" dirty="0"/>
              <a:t>Among the numerous commentators two shall be named here. Ibn al-Salah (d. 1154) is important, because he had to hand five versions of the Almagest (the Syriac version, the "old" version, the version of al-</a:t>
            </a:r>
            <a:r>
              <a:rPr lang="en-US" sz="2400" dirty="0" err="1"/>
              <a:t>Hajjaj</a:t>
            </a:r>
            <a:r>
              <a:rPr lang="en-US" sz="2400" dirty="0"/>
              <a:t>,</a:t>
            </a:r>
            <a:br>
              <a:rPr lang="en-US" sz="2400" dirty="0"/>
            </a:br>
            <a:r>
              <a:rPr lang="en-US" sz="2400" dirty="0"/>
              <a:t>the original of </a:t>
            </a:r>
            <a:r>
              <a:rPr lang="en-US" sz="2400" dirty="0" err="1"/>
              <a:t>lshaq's</a:t>
            </a:r>
            <a:r>
              <a:rPr lang="en-US" sz="2400" dirty="0"/>
              <a:t> version, and </a:t>
            </a:r>
            <a:r>
              <a:rPr lang="en-US" sz="2400" dirty="0" err="1"/>
              <a:t>Ishaq's</a:t>
            </a:r>
            <a:r>
              <a:rPr lang="en-US" sz="2400" dirty="0"/>
              <a:t> version as revised by Thabit) from all of which he tried by comparing the texts and by observing the stars to establish the best values in longitude and latitude for a selected number of stars</a:t>
            </a:r>
            <a:br>
              <a:rPr lang="en-US" sz="2400" dirty="0"/>
            </a:br>
            <a:r>
              <a:rPr lang="en-US" sz="2400" dirty="0"/>
              <a:t>from the star catalog in the Almagest.</a:t>
            </a:r>
            <a:endParaRPr lang="en-GB" sz="2400" dirty="0"/>
          </a:p>
        </p:txBody>
      </p:sp>
      <p:pic>
        <p:nvPicPr>
          <p:cNvPr id="14340" name="Picture 4" descr="Portrait of Muhammad Al Khwarizmi, mathematician, geographer and astronomer, 780-850 ad. Painting by 20th century uzbek artist m, nabiyev, 1982. Sovfoto / UIG via Getty Imag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3680" y="6428"/>
            <a:ext cx="5608320" cy="685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130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511040" cy="5782429"/>
          </a:xfrm>
        </p:spPr>
        <p:txBody>
          <a:bodyPr>
            <a:normAutofit/>
          </a:bodyPr>
          <a:lstStyle/>
          <a:p>
            <a:pPr algn="l"/>
            <a:r>
              <a:rPr lang="en-US" sz="2800" b="0" i="0" u="none" strike="noStrike" baseline="0" dirty="0">
                <a:latin typeface="Times-Roman"/>
              </a:rPr>
              <a:t>Another famous commentator</a:t>
            </a:r>
            <a:br>
              <a:rPr lang="en-US" sz="2800" b="0" i="0" u="none" strike="noStrike" baseline="0" dirty="0">
                <a:latin typeface="Times-Roman"/>
              </a:rPr>
            </a:br>
            <a:r>
              <a:rPr lang="en-US" sz="2800" b="0" i="0" u="none" strike="noStrike" baseline="0" dirty="0">
                <a:latin typeface="Times-Roman"/>
              </a:rPr>
              <a:t>was Nasir ad-Din al-</a:t>
            </a:r>
            <a:r>
              <a:rPr lang="en-US" sz="2800" b="0" i="0" u="none" strike="noStrike" baseline="0" dirty="0" err="1">
                <a:latin typeface="Times-Roman"/>
              </a:rPr>
              <a:t>Tusi</a:t>
            </a:r>
            <a:r>
              <a:rPr lang="en-US" sz="2800" b="0" i="0" u="none" strike="noStrike" baseline="0" dirty="0">
                <a:latin typeface="Times-Roman"/>
              </a:rPr>
              <a:t> (1201- 1274) who wrote revisions of many translated Greek mathematical and astronomical texts</a:t>
            </a:r>
            <a:r>
              <a:rPr lang="en-US" sz="2800" dirty="0">
                <a:latin typeface="Times-Roman"/>
              </a:rPr>
              <a:t>,</a:t>
            </a:r>
            <a:r>
              <a:rPr lang="en-US" sz="2800" b="0" i="0" u="none" strike="noStrike" baseline="0" dirty="0">
                <a:latin typeface="Times-Roman"/>
              </a:rPr>
              <a:t> which included the </a:t>
            </a:r>
            <a:r>
              <a:rPr lang="en-US" sz="2800" b="0" i="1" u="none" strike="noStrike" baseline="0" dirty="0">
                <a:latin typeface="Times-Italic"/>
              </a:rPr>
              <a:t>Almagest - </a:t>
            </a:r>
            <a:r>
              <a:rPr lang="en-US" sz="2800" b="0" i="0" u="none" strike="noStrike" baseline="0" dirty="0">
                <a:latin typeface="Times-Roman"/>
              </a:rPr>
              <a:t>his </a:t>
            </a:r>
            <a:r>
              <a:rPr lang="en-US" sz="2800" b="0" i="1" u="none" strike="noStrike" baseline="0" dirty="0">
                <a:latin typeface="Times-Italic"/>
              </a:rPr>
              <a:t>tahrir </a:t>
            </a:r>
            <a:r>
              <a:rPr lang="en-US" sz="2800" b="0" i="0" u="none" strike="noStrike" baseline="0" dirty="0">
                <a:latin typeface="Times-Roman"/>
              </a:rPr>
              <a:t>(based on the version of </a:t>
            </a:r>
            <a:r>
              <a:rPr lang="en-US" sz="2800" dirty="0" err="1">
                <a:latin typeface="Times-Roman"/>
              </a:rPr>
              <a:t>I</a:t>
            </a:r>
            <a:r>
              <a:rPr lang="en-US" sz="2800" b="0" i="0" u="none" strike="noStrike" baseline="0" dirty="0" err="1">
                <a:latin typeface="Times-Roman"/>
              </a:rPr>
              <a:t>shaq</a:t>
            </a:r>
            <a:r>
              <a:rPr lang="en-US" sz="2800" b="0" i="0" u="none" strike="noStrike" baseline="0" dirty="0">
                <a:latin typeface="Times-Roman"/>
              </a:rPr>
              <a:t> as revised by Thabit) survives in numerous manuscripts but is still unedited.</a:t>
            </a:r>
            <a:endParaRPr lang="en-GB" sz="2800" dirty="0"/>
          </a:p>
        </p:txBody>
      </p:sp>
      <p:pic>
        <p:nvPicPr>
          <p:cNvPr id="2050" name="Picture 2" descr="Nəsrəddin Tusinin portret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15200" y="-16360"/>
            <a:ext cx="4876800" cy="68743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80538" y="6147554"/>
            <a:ext cx="2516523" cy="369332"/>
          </a:xfrm>
          <a:prstGeom prst="rect">
            <a:avLst/>
          </a:prstGeom>
        </p:spPr>
        <p:txBody>
          <a:bodyPr wrap="none">
            <a:spAutoFit/>
          </a:bodyPr>
          <a:lstStyle/>
          <a:p>
            <a:r>
              <a:rPr lang="en-GB">
                <a:hlinkClick r:id="rId3"/>
              </a:rPr>
              <a:t>https://az.wikipedia.org/</a:t>
            </a:r>
            <a:endParaRPr lang="en-GB"/>
          </a:p>
        </p:txBody>
      </p:sp>
    </p:spTree>
    <p:extLst>
      <p:ext uri="{BB962C8B-B14F-4D97-AF65-F5344CB8AC3E}">
        <p14:creationId xmlns:p14="http://schemas.microsoft.com/office/powerpoint/2010/main" val="4232313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876800" cy="4275455"/>
          </a:xfrm>
        </p:spPr>
        <p:txBody>
          <a:bodyPr>
            <a:normAutofit/>
          </a:bodyPr>
          <a:lstStyle/>
          <a:p>
            <a:pPr algn="l"/>
            <a:r>
              <a:rPr lang="en-US" sz="2800" b="0" i="0" u="none" strike="noStrike" baseline="0" dirty="0">
                <a:latin typeface="Times-Roman"/>
              </a:rPr>
              <a:t>The title </a:t>
            </a:r>
            <a:r>
              <a:rPr lang="en-US" sz="2800" b="0" i="1" u="none" strike="noStrike" baseline="0" dirty="0">
                <a:latin typeface="Times-Italic"/>
              </a:rPr>
              <a:t>al-</a:t>
            </a:r>
            <a:r>
              <a:rPr lang="en-US" sz="2800" b="0" i="1" u="none" strike="noStrike" baseline="0" dirty="0" err="1">
                <a:latin typeface="Times-Italic"/>
              </a:rPr>
              <a:t>majas</a:t>
            </a:r>
            <a:r>
              <a:rPr lang="en-US" sz="2800" i="1" dirty="0" err="1">
                <a:latin typeface="Times-Italic"/>
              </a:rPr>
              <a:t>ti</a:t>
            </a:r>
            <a:r>
              <a:rPr lang="en-US" sz="2800" i="1" dirty="0">
                <a:latin typeface="Times-Italic"/>
              </a:rPr>
              <a:t> (</a:t>
            </a:r>
            <a:r>
              <a:rPr lang="en-US" sz="2800" b="0" i="1" u="none" strike="noStrike" baseline="0" dirty="0">
                <a:latin typeface="Times-Italic"/>
              </a:rPr>
              <a:t>Almagest) </a:t>
            </a:r>
            <a:r>
              <a:rPr lang="en-US" sz="2800" b="0" i="0" u="none" strike="noStrike" baseline="0" dirty="0">
                <a:latin typeface="Times-Roman"/>
              </a:rPr>
              <a:t>became so famous that other authors freely used the name for their own works, both in the East and in Europe, e.g., the </a:t>
            </a:r>
            <a:r>
              <a:rPr lang="en-US" sz="2800" b="0" i="1" u="none" strike="noStrike" baseline="0" dirty="0">
                <a:latin typeface="Times-Italic"/>
              </a:rPr>
              <a:t>Kitab al-</a:t>
            </a:r>
            <a:r>
              <a:rPr lang="en-US" sz="2800" b="0" i="1" u="none" strike="noStrike" baseline="0" dirty="0" err="1">
                <a:latin typeface="Times-Italic"/>
              </a:rPr>
              <a:t>majas</a:t>
            </a:r>
            <a:r>
              <a:rPr lang="en-US" sz="2800" i="1" dirty="0" err="1">
                <a:latin typeface="Times-Italic"/>
              </a:rPr>
              <a:t>t</a:t>
            </a:r>
            <a:r>
              <a:rPr lang="en-US" sz="2800" i="1" dirty="0">
                <a:latin typeface="Times-Italic"/>
              </a:rPr>
              <a:t> </a:t>
            </a:r>
            <a:r>
              <a:rPr lang="en-US" sz="2800" b="0" i="0" u="none" strike="noStrike" baseline="0" dirty="0">
                <a:latin typeface="Times-Roman"/>
              </a:rPr>
              <a:t>(The Book Almagest) of the mathematician </a:t>
            </a:r>
            <a:r>
              <a:rPr lang="en-US" sz="2800" b="0" i="0" u="none" strike="noStrike" baseline="0" dirty="0" err="1">
                <a:latin typeface="Times-Roman"/>
              </a:rPr>
              <a:t>Abu'l-Wafa</a:t>
            </a:r>
            <a:r>
              <a:rPr lang="en-US" sz="2800" b="0" i="0" u="none" strike="noStrike" baseline="0" dirty="0">
                <a:latin typeface="Times-Roman"/>
              </a:rPr>
              <a:t> al-</a:t>
            </a:r>
            <a:r>
              <a:rPr lang="en-US" sz="2800" b="0" i="0" u="none" strike="noStrike" baseline="0" dirty="0" err="1">
                <a:latin typeface="Times-Roman"/>
              </a:rPr>
              <a:t>Buzjani</a:t>
            </a:r>
            <a:br>
              <a:rPr lang="en-US" sz="2800" b="0" i="0" u="none" strike="noStrike" baseline="0" dirty="0">
                <a:latin typeface="Times-Roman"/>
              </a:rPr>
            </a:br>
            <a:r>
              <a:rPr lang="en-US" sz="2800" b="0" i="0" u="none" strike="noStrike" baseline="0" dirty="0">
                <a:latin typeface="Times-Roman"/>
              </a:rPr>
              <a:t>(940-987 or 998);</a:t>
            </a:r>
            <a:endParaRPr lang="en-GB" sz="2800" dirty="0"/>
          </a:p>
        </p:txBody>
      </p:sp>
      <p:pic>
        <p:nvPicPr>
          <p:cNvPr id="1028" name="Picture 4" descr="Buzjani, the Persi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640" y="-32921"/>
            <a:ext cx="4785360" cy="68909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09031" y="6170414"/>
            <a:ext cx="2551789" cy="369332"/>
          </a:xfrm>
          <a:prstGeom prst="rect">
            <a:avLst/>
          </a:prstGeom>
        </p:spPr>
        <p:txBody>
          <a:bodyPr wrap="none">
            <a:spAutoFit/>
          </a:bodyPr>
          <a:lstStyle/>
          <a:p>
            <a:r>
              <a:rPr lang="en-GB">
                <a:hlinkClick r:id="rId3"/>
              </a:rPr>
              <a:t>https://en.wikipedia.org/</a:t>
            </a:r>
            <a:endParaRPr lang="en-GB"/>
          </a:p>
        </p:txBody>
      </p:sp>
    </p:spTree>
    <p:extLst>
      <p:ext uri="{BB962C8B-B14F-4D97-AF65-F5344CB8AC3E}">
        <p14:creationId xmlns:p14="http://schemas.microsoft.com/office/powerpoint/2010/main" val="1102790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96940" cy="4177999"/>
          </a:xfrm>
        </p:spPr>
        <p:txBody>
          <a:bodyPr>
            <a:noAutofit/>
          </a:bodyPr>
          <a:lstStyle/>
          <a:p>
            <a:pPr algn="l"/>
            <a:r>
              <a:rPr lang="en-GB" sz="2800" dirty="0">
                <a:latin typeface="+mn-lt"/>
              </a:rPr>
              <a:t>Giovanni Battista </a:t>
            </a:r>
            <a:r>
              <a:rPr lang="en-GB" sz="2800" dirty="0" err="1">
                <a:latin typeface="+mn-lt"/>
              </a:rPr>
              <a:t>Riccioli</a:t>
            </a:r>
            <a:br>
              <a:rPr lang="az-Latn-AZ" sz="2800" dirty="0">
                <a:latin typeface="+mn-lt"/>
              </a:rPr>
            </a:br>
            <a:r>
              <a:rPr lang="en-GB" sz="2800" dirty="0">
                <a:latin typeface="+mn-lt"/>
              </a:rPr>
              <a:t> </a:t>
            </a:r>
            <a:r>
              <a:rPr lang="az-Latn-AZ" sz="2800" dirty="0">
                <a:latin typeface="+mn-lt"/>
              </a:rPr>
              <a:t>(</a:t>
            </a:r>
            <a:r>
              <a:rPr lang="en-GB" sz="2800" dirty="0">
                <a:latin typeface="+mn-lt"/>
              </a:rPr>
              <a:t>1598 –1671)</a:t>
            </a:r>
            <a:br>
              <a:rPr lang="en-GB" sz="2800" dirty="0">
                <a:latin typeface="+mn-lt"/>
              </a:rPr>
            </a:br>
            <a:r>
              <a:rPr lang="en-US" sz="2800" i="0" u="none" strike="noStrike" baseline="0" dirty="0">
                <a:latin typeface="+mn-lt"/>
              </a:rPr>
              <a:t>the </a:t>
            </a:r>
            <a:r>
              <a:rPr lang="en-US" sz="2800" i="1" u="none" strike="noStrike" baseline="0" dirty="0" err="1">
                <a:latin typeface="+mn-lt"/>
              </a:rPr>
              <a:t>Almagestum</a:t>
            </a:r>
            <a:r>
              <a:rPr lang="en-US" sz="2800" i="1" u="none" strike="noStrike" baseline="0" dirty="0">
                <a:latin typeface="+mn-lt"/>
              </a:rPr>
              <a:t> novum </a:t>
            </a:r>
            <a:r>
              <a:rPr lang="en-US" sz="2800" i="0" u="none" strike="noStrike" baseline="0" dirty="0">
                <a:latin typeface="+mn-lt"/>
              </a:rPr>
              <a:t>of the</a:t>
            </a:r>
            <a:br>
              <a:rPr lang="en-US" sz="2800" i="0" u="none" strike="noStrike" baseline="0" dirty="0">
                <a:latin typeface="+mn-lt"/>
              </a:rPr>
            </a:br>
            <a:r>
              <a:rPr lang="it-IT" sz="2800" i="0" u="none" strike="noStrike" baseline="0" dirty="0">
                <a:latin typeface="+mn-lt"/>
              </a:rPr>
              <a:t>astronomer Giovanni Riccioli (Bologna, 1651 ), or even the</a:t>
            </a:r>
            <a:br>
              <a:rPr lang="it-IT" sz="2800" i="0" u="none" strike="noStrike" baseline="0" dirty="0">
                <a:latin typeface="+mn-lt"/>
              </a:rPr>
            </a:br>
            <a:r>
              <a:rPr lang="en-US" sz="2800" i="1" u="none" strike="noStrike" baseline="0" dirty="0" err="1">
                <a:latin typeface="+mn-lt"/>
              </a:rPr>
              <a:t>Almagestum</a:t>
            </a:r>
            <a:r>
              <a:rPr lang="en-US" sz="2800" i="1" u="none" strike="noStrike" baseline="0" dirty="0">
                <a:latin typeface="+mn-lt"/>
              </a:rPr>
              <a:t> </a:t>
            </a:r>
            <a:r>
              <a:rPr lang="en-US" sz="2800" i="1" u="none" strike="noStrike" baseline="0" dirty="0" err="1">
                <a:latin typeface="+mn-lt"/>
              </a:rPr>
              <a:t>Botanicum</a:t>
            </a:r>
            <a:r>
              <a:rPr lang="en-US" sz="2800" i="1" u="none" strike="noStrike" baseline="0" dirty="0">
                <a:latin typeface="+mn-lt"/>
              </a:rPr>
              <a:t> </a:t>
            </a:r>
            <a:r>
              <a:rPr lang="en-US" sz="2800" i="0" u="none" strike="noStrike" baseline="0" dirty="0">
                <a:latin typeface="+mn-lt"/>
              </a:rPr>
              <a:t>of Leonard </a:t>
            </a:r>
            <a:r>
              <a:rPr lang="en-US" sz="2800" i="0" u="none" strike="noStrike" baseline="0" dirty="0" err="1">
                <a:latin typeface="+mn-lt"/>
              </a:rPr>
              <a:t>Plukenet</a:t>
            </a:r>
            <a:r>
              <a:rPr lang="en-US" sz="2800" i="0" u="none" strike="noStrike" baseline="0" dirty="0">
                <a:latin typeface="+mn-lt"/>
              </a:rPr>
              <a:t> (1696).</a:t>
            </a:r>
            <a:endParaRPr lang="en-GB" sz="2800" dirty="0">
              <a:latin typeface="+mn-lt"/>
            </a:endParaRPr>
          </a:p>
        </p:txBody>
      </p:sp>
      <p:pic>
        <p:nvPicPr>
          <p:cNvPr id="4098" name="Picture 2" descr="Giovanni Battista Riccio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00900" y="15692"/>
            <a:ext cx="4991100" cy="68423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08888" y="6307574"/>
            <a:ext cx="2551789" cy="369332"/>
          </a:xfrm>
          <a:prstGeom prst="rect">
            <a:avLst/>
          </a:prstGeom>
        </p:spPr>
        <p:txBody>
          <a:bodyPr wrap="none">
            <a:spAutoFit/>
          </a:bodyPr>
          <a:lstStyle/>
          <a:p>
            <a:r>
              <a:rPr lang="en-GB">
                <a:hlinkClick r:id="rId3"/>
              </a:rPr>
              <a:t>https://en.wikipedia.org/</a:t>
            </a:r>
            <a:endParaRPr lang="en-GB"/>
          </a:p>
        </p:txBody>
      </p:sp>
    </p:spTree>
    <p:extLst>
      <p:ext uri="{BB962C8B-B14F-4D97-AF65-F5344CB8AC3E}">
        <p14:creationId xmlns:p14="http://schemas.microsoft.com/office/powerpoint/2010/main" val="1615036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4AF1-4F46-47A7-AC30-5E95F3B8C0CA}"/>
              </a:ext>
            </a:extLst>
          </p:cNvPr>
          <p:cNvSpPr>
            <a:spLocks noGrp="1"/>
          </p:cNvSpPr>
          <p:nvPr>
            <p:ph type="title"/>
          </p:nvPr>
        </p:nvSpPr>
        <p:spPr/>
        <p:txBody>
          <a:bodyPr/>
          <a:lstStyle/>
          <a:p>
            <a:r>
              <a:rPr lang="en-US" dirty="0"/>
              <a:t>The Link of free copy of the book</a:t>
            </a:r>
          </a:p>
        </p:txBody>
      </p:sp>
      <p:sp>
        <p:nvSpPr>
          <p:cNvPr id="3" name="Content Placeholder 2">
            <a:extLst>
              <a:ext uri="{FF2B5EF4-FFF2-40B4-BE49-F238E27FC236}">
                <a16:creationId xmlns:a16="http://schemas.microsoft.com/office/drawing/2014/main" id="{006CE832-A8F2-4F30-9D25-F1FAF5AA65CC}"/>
              </a:ext>
            </a:extLst>
          </p:cNvPr>
          <p:cNvSpPr>
            <a:spLocks noGrp="1"/>
          </p:cNvSpPr>
          <p:nvPr>
            <p:ph idx="1"/>
          </p:nvPr>
        </p:nvSpPr>
        <p:spPr/>
        <p:txBody>
          <a:bodyPr/>
          <a:lstStyle/>
          <a:p>
            <a:pPr marL="0" indent="0">
              <a:buNone/>
            </a:pPr>
            <a:r>
              <a:rPr lang="en-US" b="1" dirty="0"/>
              <a:t>https://drive.google.com/file/d/1Dfydm27cRHpyhPjg9zfH9bF1_V_aV3Jn/view?usp=sharing</a:t>
            </a:r>
          </a:p>
        </p:txBody>
      </p:sp>
    </p:spTree>
    <p:extLst>
      <p:ext uri="{BB962C8B-B14F-4D97-AF65-F5344CB8AC3E}">
        <p14:creationId xmlns:p14="http://schemas.microsoft.com/office/powerpoint/2010/main" val="4288922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96840" cy="5578475"/>
          </a:xfrm>
        </p:spPr>
        <p:txBody>
          <a:bodyPr/>
          <a:lstStyle/>
          <a:p>
            <a:r>
              <a:rPr lang="en-US" dirty="0"/>
              <a:t>There are many books in this library designed in the same way</a:t>
            </a:r>
            <a:endParaRPr lang="en-GB" dirty="0"/>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398" t="-1" r="20318" b="-3042"/>
          <a:stretch/>
        </p:blipFill>
        <p:spPr>
          <a:xfrm>
            <a:off x="6681863" y="0"/>
            <a:ext cx="5510137" cy="7063739"/>
          </a:xfrm>
        </p:spPr>
      </p:pic>
    </p:spTree>
    <p:extLst>
      <p:ext uri="{BB962C8B-B14F-4D97-AF65-F5344CB8AC3E}">
        <p14:creationId xmlns:p14="http://schemas.microsoft.com/office/powerpoint/2010/main" val="2401616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167" t="38666" r="21583" b="45667"/>
          <a:stretch/>
        </p:blipFill>
        <p:spPr>
          <a:xfrm rot="5400000">
            <a:off x="-1977392" y="2689858"/>
            <a:ext cx="6858003" cy="14782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53083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297180" y="228601"/>
            <a:ext cx="5394960" cy="6400800"/>
          </a:xfrm>
        </p:spPr>
        <p:txBody>
          <a:bodyPr/>
          <a:lstStyle/>
          <a:p>
            <a:endParaRPr lang="en-GB"/>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108" t="-1" r="18258" b="526"/>
          <a:stretch/>
        </p:blipFill>
        <p:spPr>
          <a:xfrm>
            <a:off x="5882921" y="1"/>
            <a:ext cx="6309079"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333" r="11417" b="10666"/>
          <a:stretch/>
        </p:blipFill>
        <p:spPr>
          <a:xfrm>
            <a:off x="0" y="1"/>
            <a:ext cx="7907171" cy="6858000"/>
          </a:xfrm>
          <a:prstGeom prst="rect">
            <a:avLst/>
          </a:prstGeom>
        </p:spPr>
      </p:pic>
    </p:spTree>
    <p:extLst>
      <p:ext uri="{BB962C8B-B14F-4D97-AF65-F5344CB8AC3E}">
        <p14:creationId xmlns:p14="http://schemas.microsoft.com/office/powerpoint/2010/main" val="1323382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583" r="11417" b="9333"/>
          <a:stretch/>
        </p:blipFill>
        <p:spPr>
          <a:xfrm>
            <a:off x="4628029" y="0"/>
            <a:ext cx="7563971"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083" r="11916" b="8667"/>
          <a:stretch/>
        </p:blipFill>
        <p:spPr>
          <a:xfrm>
            <a:off x="0" y="0"/>
            <a:ext cx="7008175" cy="6858000"/>
          </a:xfrm>
          <a:prstGeom prst="rect">
            <a:avLst/>
          </a:prstGeom>
        </p:spPr>
      </p:pic>
    </p:spTree>
    <p:extLst>
      <p:ext uri="{BB962C8B-B14F-4D97-AF65-F5344CB8AC3E}">
        <p14:creationId xmlns:p14="http://schemas.microsoft.com/office/powerpoint/2010/main" val="22014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583" r="14667" b="-333"/>
          <a:stretch/>
        </p:blipFill>
        <p:spPr>
          <a:xfrm>
            <a:off x="0" y="0"/>
            <a:ext cx="6377940" cy="688086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583" r="18917"/>
          <a:stretch/>
        </p:blipFill>
        <p:spPr>
          <a:xfrm>
            <a:off x="6377940" y="0"/>
            <a:ext cx="5814060" cy="6858000"/>
          </a:xfrm>
          <a:prstGeom prst="rect">
            <a:avLst/>
          </a:prstGeom>
        </p:spPr>
      </p:pic>
    </p:spTree>
    <p:extLst>
      <p:ext uri="{BB962C8B-B14F-4D97-AF65-F5344CB8AC3E}">
        <p14:creationId xmlns:p14="http://schemas.microsoft.com/office/powerpoint/2010/main" val="1582049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546" y="5120536"/>
            <a:ext cx="5412153" cy="1165860"/>
          </a:xfrm>
        </p:spPr>
        <p:txBody>
          <a:bodyPr>
            <a:normAutofit fontScale="90000"/>
          </a:bodyPr>
          <a:lstStyle/>
          <a:p>
            <a:r>
              <a:rPr lang="az-Latn-AZ" dirty="0" err="1"/>
              <a:t>Ptolome</a:t>
            </a:r>
            <a:r>
              <a:rPr lang="en-US" dirty="0"/>
              <a:t>us</a:t>
            </a:r>
            <a:r>
              <a:rPr lang="az-Latn-AZ" dirty="0"/>
              <a:t> (</a:t>
            </a:r>
            <a:r>
              <a:rPr lang="en-GB" dirty="0"/>
              <a:t>127 – 145 AD </a:t>
            </a:r>
            <a:r>
              <a:rPr lang="en-US" dirty="0"/>
              <a:t>Alexandria</a:t>
            </a:r>
            <a:r>
              <a:rPr lang="az-Latn-AZ" dirty="0"/>
              <a:t>,</a:t>
            </a:r>
            <a:r>
              <a:rPr lang="en-GB" dirty="0"/>
              <a:t> Egypt</a:t>
            </a:r>
            <a:r>
              <a:rPr lang="az-Latn-AZ" dirty="0"/>
              <a:t>)</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0406" y="49691"/>
            <a:ext cx="4343400" cy="5866480"/>
          </a:xfrm>
          <a:prstGeom prst="rect">
            <a:avLst/>
          </a:prstGeom>
        </p:spPr>
      </p:pic>
      <p:pic>
        <p:nvPicPr>
          <p:cNvPr id="2052" name="Picture 4" descr="https://www.mathopenref.com/images/ptolemy/ptole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227965"/>
            <a:ext cx="4019550" cy="48011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0547" y="6377836"/>
            <a:ext cx="4461606" cy="369332"/>
          </a:xfrm>
          <a:prstGeom prst="rect">
            <a:avLst/>
          </a:prstGeom>
          <a:noFill/>
        </p:spPr>
        <p:txBody>
          <a:bodyPr wrap="none" rtlCol="0">
            <a:spAutoFit/>
          </a:bodyPr>
          <a:lstStyle/>
          <a:p>
            <a:r>
              <a:rPr lang="en-GB">
                <a:hlinkClick r:id="rId4"/>
              </a:rPr>
              <a:t>https://www.mathopenref.com/ptolemy.html</a:t>
            </a:r>
            <a:endParaRPr lang="en-GB"/>
          </a:p>
        </p:txBody>
      </p:sp>
      <p:sp>
        <p:nvSpPr>
          <p:cNvPr id="3" name="TextBox 2"/>
          <p:cNvSpPr txBox="1"/>
          <p:nvPr/>
        </p:nvSpPr>
        <p:spPr>
          <a:xfrm>
            <a:off x="7454280" y="5916171"/>
            <a:ext cx="3793667" cy="646331"/>
          </a:xfrm>
          <a:prstGeom prst="rect">
            <a:avLst/>
          </a:prstGeom>
          <a:noFill/>
        </p:spPr>
        <p:txBody>
          <a:bodyPr wrap="none" rtlCol="0">
            <a:spAutoFit/>
          </a:bodyPr>
          <a:lstStyle/>
          <a:p>
            <a:r>
              <a:rPr lang="en-US" dirty="0"/>
              <a:t>We follow </a:t>
            </a:r>
            <a:r>
              <a:rPr lang="az-Latn-AZ" dirty="0" err="1"/>
              <a:t>Paul</a:t>
            </a:r>
            <a:r>
              <a:rPr lang="az-Latn-AZ" dirty="0"/>
              <a:t> </a:t>
            </a:r>
            <a:r>
              <a:rPr lang="az-Latn-AZ" dirty="0" err="1"/>
              <a:t>Kunitzsch</a:t>
            </a:r>
            <a:r>
              <a:rPr lang="en-US" dirty="0"/>
              <a:t>’s</a:t>
            </a:r>
            <a:endParaRPr lang="az-Latn-AZ" dirty="0"/>
          </a:p>
          <a:p>
            <a:r>
              <a:rPr lang="en-US" dirty="0"/>
              <a:t>entry about Almagest in this collection</a:t>
            </a:r>
            <a:endParaRPr lang="en-GB" dirty="0"/>
          </a:p>
        </p:txBody>
      </p:sp>
    </p:spTree>
    <p:extLst>
      <p:ext uri="{BB962C8B-B14F-4D97-AF65-F5344CB8AC3E}">
        <p14:creationId xmlns:p14="http://schemas.microsoft.com/office/powerpoint/2010/main" val="1740073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1269</Words>
  <Application>Microsoft Office PowerPoint</Application>
  <PresentationFormat>Widescreen</PresentationFormat>
  <Paragraphs>86</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Helvetica</vt:lpstr>
      <vt:lpstr>HiddenHorzOCR</vt:lpstr>
      <vt:lpstr>Times-Italic</vt:lpstr>
      <vt:lpstr>Times-Roman</vt:lpstr>
      <vt:lpstr>Office Theme</vt:lpstr>
      <vt:lpstr>A copy of geometry-astronomy treatise “Commentary on the Almagest”, by Nasir al-Din al-Tusi in Ottoman Sultan Fatih Sultan Mehmet’s library</vt:lpstr>
      <vt:lpstr>Fateh’s Library</vt:lpstr>
      <vt:lpstr>Nasireddin Tusi’s  1. Tahriri Majisti 2. Tahriru-Usulil-Hendese vel-Hisab</vt:lpstr>
      <vt:lpstr>There are many books in this library designed in the same way</vt:lpstr>
      <vt:lpstr>PowerPoint Presentation</vt:lpstr>
      <vt:lpstr>PowerPoint Presentation</vt:lpstr>
      <vt:lpstr>PowerPoint Presentation</vt:lpstr>
      <vt:lpstr>PowerPoint Presentation</vt:lpstr>
      <vt:lpstr>Ptolomeus (127 – 145 AD Alexandria, Egypt)</vt:lpstr>
      <vt:lpstr>Ancient road to Plato’s Academy </vt:lpstr>
      <vt:lpstr>PowerPoint Presentation</vt:lpstr>
      <vt:lpstr>Shapur I Sasanid Ruler        (240-270 AD)</vt:lpstr>
      <vt:lpstr>PowerPoint Presentation</vt:lpstr>
      <vt:lpstr>Remains of Academy of Athens</vt:lpstr>
      <vt:lpstr>PowerPoint Presentation</vt:lpstr>
      <vt:lpstr>Bagdad X century</vt:lpstr>
      <vt:lpstr>PowerPoint Presentation</vt:lpstr>
      <vt:lpstr>Abbasid palace, Bagdad</vt:lpstr>
      <vt:lpstr>PowerPoint Presentation</vt:lpstr>
      <vt:lpstr>Al Ma’mun  (813-833) first translation is made</vt:lpstr>
      <vt:lpstr>House of Wisdom (Bagdad, X century)</vt:lpstr>
      <vt:lpstr>A Library in Bagdad. from Hariri’s book XIII century</vt:lpstr>
      <vt:lpstr>PowerPoint Presentation</vt:lpstr>
      <vt:lpstr>Almajisti’s 2-nd translation was done by Al-Ḥajjac ibn Yusuf ibn Matar (d. 833) </vt:lpstr>
      <vt:lpstr>He was assisted by Elias the son of Serjius (christian scholar)  Of it two manuscripts have survived until our times: one complete and the other fragmentary.</vt:lpstr>
      <vt:lpstr>3rd translation of Almajisti was done by İshaq ibn Hunayn  About fifty to sixty years later, a third translation was made by lshaq ibn Hunayn (830-910). It was soon afterwards revised by Thabit ibn Qurra (836-901) of this revised version, nine manuscripts are still extant today.</vt:lpstr>
      <vt:lpstr>Sabit ibn Kurra (826-901) reviewed the 3rd translation and made corrections</vt:lpstr>
      <vt:lpstr>PowerPoint Presentation</vt:lpstr>
      <vt:lpstr>Spain, Toledo city, as 800 years ago, this place is still a translation center.</vt:lpstr>
      <vt:lpstr>PowerPoint Presentation</vt:lpstr>
      <vt:lpstr>Among the numerous commentators two shall be named here. Ibn al-Salah (d. 1154) is important, because he had to hand five versions of the Almagest (the Syriac version, the "old" version, the version of al-Hajjaj, the original of lshaq's version, and Ishaq's version as revised by Thabit) from all of which he tried by comparing the texts and by observing the stars to establish the best values in longitude and latitude for a selected number of stars from the star catalog in the Almagest.</vt:lpstr>
      <vt:lpstr>Another famous commentator was Nasir ad-Din al-Tusi (1201- 1274) who wrote revisions of many translated Greek mathematical and astronomical texts, which included the Almagest - his tahrir (based on the version of Ishaq as revised by Thabit) survives in numerous manuscripts but is still unedited.</vt:lpstr>
      <vt:lpstr>The title al-majasti (Almagest) became so famous that other authors freely used the name for their own works, both in the East and in Europe, e.g., the Kitab al-majast (The Book Almagest) of the mathematician Abu'l-Wafa al-Buzjani (940-987 or 998);</vt:lpstr>
      <vt:lpstr>Giovanni Battista Riccioli  (1598 –1671) the Almagestum novum of the astronomer Giovanni Riccioli (Bologna, 1651 ), or even the Almagestum Botanicum of Leonard Plukenet (1696).</vt:lpstr>
      <vt:lpstr>The Link of free copy of the book</vt:lpstr>
    </vt:vector>
  </TitlesOfParts>
  <Company>WORKGROUP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NƏSİRƏDDİN TUSİNİN HƏNDƏSƏYƏ DAİR İKİ ƏSƏRİ VƏ BUNLARIN FATEH SULTAN MEHMEDİN KOLLEKSİYASINDA SAXLANILAN ƏLYAZMALARI</dc:title>
  <dc:creator>LocalAdmin</dc:creator>
  <cp:lastModifiedBy>Yagub Aliyev</cp:lastModifiedBy>
  <cp:revision>53</cp:revision>
  <dcterms:created xsi:type="dcterms:W3CDTF">2019-12-15T07:34:05Z</dcterms:created>
  <dcterms:modified xsi:type="dcterms:W3CDTF">2023-04-30T04:59:23Z</dcterms:modified>
</cp:coreProperties>
</file>