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1.xml" ContentType="application/vnd.openxmlformats-officedocument.presentationml.notesSlide+xml"/>
  <Override PartName="/ppt/theme/themeOverride1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notesMasterIdLst>
    <p:notesMasterId r:id="rId41"/>
  </p:notesMasterIdLst>
  <p:handoutMasterIdLst>
    <p:handoutMasterId r:id="rId42"/>
  </p:handoutMasterIdLst>
  <p:sldIdLst>
    <p:sldId id="448" r:id="rId2"/>
    <p:sldId id="517" r:id="rId3"/>
    <p:sldId id="478" r:id="rId4"/>
    <p:sldId id="481" r:id="rId5"/>
    <p:sldId id="518" r:id="rId6"/>
    <p:sldId id="476" r:id="rId7"/>
    <p:sldId id="405" r:id="rId8"/>
    <p:sldId id="458" r:id="rId9"/>
    <p:sldId id="483" r:id="rId10"/>
    <p:sldId id="495" r:id="rId11"/>
    <p:sldId id="484" r:id="rId12"/>
    <p:sldId id="485" r:id="rId13"/>
    <p:sldId id="441" r:id="rId14"/>
    <p:sldId id="496" r:id="rId15"/>
    <p:sldId id="409" r:id="rId16"/>
    <p:sldId id="457" r:id="rId17"/>
    <p:sldId id="410" r:id="rId18"/>
    <p:sldId id="499" r:id="rId19"/>
    <p:sldId id="497" r:id="rId20"/>
    <p:sldId id="522" r:id="rId21"/>
    <p:sldId id="520" r:id="rId22"/>
    <p:sldId id="521" r:id="rId23"/>
    <p:sldId id="507" r:id="rId24"/>
    <p:sldId id="519" r:id="rId25"/>
    <p:sldId id="508" r:id="rId26"/>
    <p:sldId id="511" r:id="rId27"/>
    <p:sldId id="606" r:id="rId28"/>
    <p:sldId id="619" r:id="rId29"/>
    <p:sldId id="582" r:id="rId30"/>
    <p:sldId id="616" r:id="rId31"/>
    <p:sldId id="617" r:id="rId32"/>
    <p:sldId id="618" r:id="rId33"/>
    <p:sldId id="269" r:id="rId34"/>
    <p:sldId id="504" r:id="rId35"/>
    <p:sldId id="487" r:id="rId36"/>
    <p:sldId id="524" r:id="rId37"/>
    <p:sldId id="491" r:id="rId38"/>
    <p:sldId id="514" r:id="rId39"/>
    <p:sldId id="431" r:id="rId40"/>
  </p:sldIdLst>
  <p:sldSz cx="12192000" cy="6858000"/>
  <p:notesSz cx="6797675" cy="9928225"/>
  <p:defaultTextStyle>
    <a:defPPr>
      <a:defRPr lang="ru-RU"/>
    </a:defPPr>
    <a:lvl1pPr algn="ctr" rtl="0" fontAlgn="base">
      <a:spcBef>
        <a:spcPct val="0"/>
      </a:spcBef>
      <a:spcAft>
        <a:spcPct val="0"/>
      </a:spcAft>
      <a:defRPr kern="1200">
        <a:solidFill>
          <a:schemeClr val="tx1"/>
        </a:solidFill>
        <a:latin typeface="Tahoma" pitchFamily="34" charset="0"/>
        <a:ea typeface="+mn-ea"/>
        <a:cs typeface="+mn-cs"/>
      </a:defRPr>
    </a:lvl1pPr>
    <a:lvl2pPr marL="457200" algn="ctr" rtl="0" fontAlgn="base">
      <a:spcBef>
        <a:spcPct val="0"/>
      </a:spcBef>
      <a:spcAft>
        <a:spcPct val="0"/>
      </a:spcAft>
      <a:defRPr kern="1200">
        <a:solidFill>
          <a:schemeClr val="tx1"/>
        </a:solidFill>
        <a:latin typeface="Tahoma" pitchFamily="34" charset="0"/>
        <a:ea typeface="+mn-ea"/>
        <a:cs typeface="+mn-cs"/>
      </a:defRPr>
    </a:lvl2pPr>
    <a:lvl3pPr marL="914400" algn="ctr" rtl="0" fontAlgn="base">
      <a:spcBef>
        <a:spcPct val="0"/>
      </a:spcBef>
      <a:spcAft>
        <a:spcPct val="0"/>
      </a:spcAft>
      <a:defRPr kern="1200">
        <a:solidFill>
          <a:schemeClr val="tx1"/>
        </a:solidFill>
        <a:latin typeface="Tahoma" pitchFamily="34" charset="0"/>
        <a:ea typeface="+mn-ea"/>
        <a:cs typeface="+mn-cs"/>
      </a:defRPr>
    </a:lvl3pPr>
    <a:lvl4pPr marL="1371600" algn="ctr" rtl="0" fontAlgn="base">
      <a:spcBef>
        <a:spcPct val="0"/>
      </a:spcBef>
      <a:spcAft>
        <a:spcPct val="0"/>
      </a:spcAft>
      <a:defRPr kern="1200">
        <a:solidFill>
          <a:schemeClr val="tx1"/>
        </a:solidFill>
        <a:latin typeface="Tahoma" pitchFamily="34" charset="0"/>
        <a:ea typeface="+mn-ea"/>
        <a:cs typeface="+mn-cs"/>
      </a:defRPr>
    </a:lvl4pPr>
    <a:lvl5pPr marL="1828800" algn="ctr"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6" autoAdjust="0"/>
    <p:restoredTop sz="94672" autoAdjust="0"/>
  </p:normalViewPr>
  <p:slideViewPr>
    <p:cSldViewPr>
      <p:cViewPr varScale="1">
        <p:scale>
          <a:sx n="78" d="100"/>
          <a:sy n="78" d="100"/>
        </p:scale>
        <p:origin x="533" y="7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50443" y="0"/>
            <a:ext cx="2945659" cy="496412"/>
          </a:xfrm>
          <a:prstGeom prst="rect">
            <a:avLst/>
          </a:prstGeom>
        </p:spPr>
        <p:txBody>
          <a:bodyPr vert="horz" lIns="91440" tIns="45720" rIns="91440" bIns="45720" rtlCol="0"/>
          <a:lstStyle>
            <a:lvl1pPr algn="r">
              <a:defRPr sz="1200"/>
            </a:lvl1pPr>
          </a:lstStyle>
          <a:p>
            <a:fld id="{9DDABEBD-07ED-43D1-A63B-2D99A8E468D1}" type="datetimeFigureOut">
              <a:rPr lang="ru-RU" smtClean="0"/>
              <a:pPr/>
              <a:t>22.05.2023</a:t>
            </a:fld>
            <a:endParaRPr lang="ru-RU" dirty="0"/>
          </a:p>
        </p:txBody>
      </p:sp>
      <p:sp>
        <p:nvSpPr>
          <p:cNvPr id="4" name="Нижний колонтитул 3"/>
          <p:cNvSpPr>
            <a:spLocks noGrp="1"/>
          </p:cNvSpPr>
          <p:nvPr>
            <p:ph type="ftr" sz="quarter" idx="2"/>
          </p:nvPr>
        </p:nvSpPr>
        <p:spPr>
          <a:xfrm>
            <a:off x="0" y="9430091"/>
            <a:ext cx="2945659" cy="496412"/>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50443" y="9430091"/>
            <a:ext cx="2945659" cy="496412"/>
          </a:xfrm>
          <a:prstGeom prst="rect">
            <a:avLst/>
          </a:prstGeom>
        </p:spPr>
        <p:txBody>
          <a:bodyPr vert="horz" lIns="91440" tIns="45720" rIns="91440" bIns="45720" rtlCol="0" anchor="b"/>
          <a:lstStyle>
            <a:lvl1pPr algn="r">
              <a:defRPr sz="1200"/>
            </a:lvl1pPr>
          </a:lstStyle>
          <a:p>
            <a:fld id="{3F7F04AC-B3BB-4F02-847E-816BD2F205B8}" type="slidenum">
              <a:rPr lang="ru-RU" smtClean="0"/>
              <a:pPr/>
              <a:t>‹#›</a:t>
            </a:fld>
            <a:endParaRPr lang="ru-RU" dirty="0"/>
          </a:p>
        </p:txBody>
      </p:sp>
    </p:spTree>
    <p:extLst>
      <p:ext uri="{BB962C8B-B14F-4D97-AF65-F5344CB8AC3E}">
        <p14:creationId xmlns:p14="http://schemas.microsoft.com/office/powerpoint/2010/main" val="812356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945659" cy="49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ru-RU" dirty="0"/>
          </a:p>
        </p:txBody>
      </p:sp>
      <p:sp>
        <p:nvSpPr>
          <p:cNvPr id="133123" name="Rectangle 3"/>
          <p:cNvSpPr>
            <a:spLocks noGrp="1" noChangeArrowheads="1"/>
          </p:cNvSpPr>
          <p:nvPr>
            <p:ph type="dt" idx="1"/>
          </p:nvPr>
        </p:nvSpPr>
        <p:spPr bwMode="auto">
          <a:xfrm>
            <a:off x="3850443" y="0"/>
            <a:ext cx="2945659" cy="49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dirty="0"/>
          </a:p>
        </p:txBody>
      </p:sp>
      <p:sp>
        <p:nvSpPr>
          <p:cNvPr id="2765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133125" name="Rectangle 5"/>
          <p:cNvSpPr>
            <a:spLocks noGrp="1" noChangeArrowheads="1"/>
          </p:cNvSpPr>
          <p:nvPr>
            <p:ph type="body" sz="quarter" idx="3"/>
          </p:nvPr>
        </p:nvSpPr>
        <p:spPr bwMode="auto">
          <a:xfrm>
            <a:off x="679768" y="4715906"/>
            <a:ext cx="5438140" cy="4467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133126" name="Rectangle 6"/>
          <p:cNvSpPr>
            <a:spLocks noGrp="1" noChangeArrowheads="1"/>
          </p:cNvSpPr>
          <p:nvPr>
            <p:ph type="ftr" sz="quarter" idx="4"/>
          </p:nvPr>
        </p:nvSpPr>
        <p:spPr bwMode="auto">
          <a:xfrm>
            <a:off x="0" y="9430091"/>
            <a:ext cx="2945659" cy="496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ru-RU" dirty="0"/>
          </a:p>
        </p:txBody>
      </p:sp>
      <p:sp>
        <p:nvSpPr>
          <p:cNvPr id="133127" name="Rectangle 7"/>
          <p:cNvSpPr>
            <a:spLocks noGrp="1" noChangeArrowheads="1"/>
          </p:cNvSpPr>
          <p:nvPr>
            <p:ph type="sldNum" sz="quarter" idx="5"/>
          </p:nvPr>
        </p:nvSpPr>
        <p:spPr bwMode="auto">
          <a:xfrm>
            <a:off x="3850443" y="9430091"/>
            <a:ext cx="2945659" cy="496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A3292B6-CA44-4F36-89E2-D63375AAE963}" type="slidenum">
              <a:rPr lang="ru-RU"/>
              <a:pPr>
                <a:defRPr/>
              </a:pPr>
              <a:t>‹#›</a:t>
            </a:fld>
            <a:endParaRPr lang="ru-RU" dirty="0"/>
          </a:p>
        </p:txBody>
      </p:sp>
    </p:spTree>
    <p:extLst>
      <p:ext uri="{BB962C8B-B14F-4D97-AF65-F5344CB8AC3E}">
        <p14:creationId xmlns:p14="http://schemas.microsoft.com/office/powerpoint/2010/main" val="3543055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C43F9AF-F159-4E65-9331-3DE183008941}" type="slidenum">
              <a:rPr lang="ru-RU" smtClean="0"/>
              <a:pPr/>
              <a:t>27</a:t>
            </a:fld>
            <a:endParaRPr lang="ru-RU" dirty="0"/>
          </a:p>
        </p:txBody>
      </p:sp>
    </p:spTree>
    <p:extLst>
      <p:ext uri="{BB962C8B-B14F-4D97-AF65-F5344CB8AC3E}">
        <p14:creationId xmlns:p14="http://schemas.microsoft.com/office/powerpoint/2010/main" val="376492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C43F9AF-F159-4E65-9331-3DE183008941}" type="slidenum">
              <a:rPr lang="ru-RU" smtClean="0"/>
              <a:pPr/>
              <a:t>28</a:t>
            </a:fld>
            <a:endParaRPr lang="ru-RU" dirty="0"/>
          </a:p>
        </p:txBody>
      </p:sp>
    </p:spTree>
    <p:extLst>
      <p:ext uri="{BB962C8B-B14F-4D97-AF65-F5344CB8AC3E}">
        <p14:creationId xmlns:p14="http://schemas.microsoft.com/office/powerpoint/2010/main" val="3448383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a:extLst>
              <a:ext uri="{FF2B5EF4-FFF2-40B4-BE49-F238E27FC236}">
                <a16:creationId xmlns:a16="http://schemas.microsoft.com/office/drawing/2014/main" id="{8E470015-468F-4C87-A654-084D79081B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Заметки 2">
            <a:extLst>
              <a:ext uri="{FF2B5EF4-FFF2-40B4-BE49-F238E27FC236}">
                <a16:creationId xmlns:a16="http://schemas.microsoft.com/office/drawing/2014/main" id="{1F6B1E91-5D16-42F1-954B-87B10DC6A8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6148" name="Номер слайда 3">
            <a:extLst>
              <a:ext uri="{FF2B5EF4-FFF2-40B4-BE49-F238E27FC236}">
                <a16:creationId xmlns:a16="http://schemas.microsoft.com/office/drawing/2014/main" id="{F173ED76-149C-4895-9013-4F9F85418A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963C4A2-F719-4318-A87A-346A18B4B3A8}" type="slidenum">
              <a:rPr lang="ru-RU" altLang="ru-RU"/>
              <a:pPr/>
              <a:t>29</a:t>
            </a:fld>
            <a:endParaRPr lang="ru-RU" altLang="ru-RU"/>
          </a:p>
        </p:txBody>
      </p:sp>
    </p:spTree>
    <p:extLst>
      <p:ext uri="{BB962C8B-B14F-4D97-AF65-F5344CB8AC3E}">
        <p14:creationId xmlns:p14="http://schemas.microsoft.com/office/powerpoint/2010/main" val="2082992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C43F9AF-F159-4E65-9331-3DE183008941}" type="slidenum">
              <a:rPr lang="ru-RU" smtClean="0"/>
              <a:pPr/>
              <a:t>30</a:t>
            </a:fld>
            <a:endParaRPr lang="ru-RU" dirty="0"/>
          </a:p>
        </p:txBody>
      </p:sp>
    </p:spTree>
    <p:extLst>
      <p:ext uri="{BB962C8B-B14F-4D97-AF65-F5344CB8AC3E}">
        <p14:creationId xmlns:p14="http://schemas.microsoft.com/office/powerpoint/2010/main" val="282780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C43F9AF-F159-4E65-9331-3DE183008941}" type="slidenum">
              <a:rPr lang="ru-RU" smtClean="0"/>
              <a:pPr/>
              <a:t>31</a:t>
            </a:fld>
            <a:endParaRPr lang="ru-RU" dirty="0"/>
          </a:p>
        </p:txBody>
      </p:sp>
    </p:spTree>
    <p:extLst>
      <p:ext uri="{BB962C8B-B14F-4D97-AF65-F5344CB8AC3E}">
        <p14:creationId xmlns:p14="http://schemas.microsoft.com/office/powerpoint/2010/main" val="1199682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1" y="2438401"/>
            <a:ext cx="12012084"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ru-RU" dirty="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ru-RU" dirty="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ru-RU" dirty="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ru-RU" dirty="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ru-RU" dirty="0"/>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ru-RU" dirty="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dirty="0"/>
            </a:p>
          </p:txBody>
        </p:sp>
      </p:grpSp>
      <p:sp>
        <p:nvSpPr>
          <p:cNvPr id="122892" name="Rectangle 12"/>
          <p:cNvSpPr>
            <a:spLocks noGrp="1" noChangeArrowheads="1"/>
          </p:cNvSpPr>
          <p:nvPr>
            <p:ph type="ctrTitle"/>
          </p:nvPr>
        </p:nvSpPr>
        <p:spPr>
          <a:xfrm>
            <a:off x="1320800" y="1676400"/>
            <a:ext cx="10363200" cy="1462088"/>
          </a:xfrm>
        </p:spPr>
        <p:txBody>
          <a:bodyPr/>
          <a:lstStyle>
            <a:lvl1pPr>
              <a:defRPr/>
            </a:lvl1pPr>
          </a:lstStyle>
          <a:p>
            <a:r>
              <a:rPr lang="ru-RU"/>
              <a:t>Образец заголовка</a:t>
            </a:r>
          </a:p>
        </p:txBody>
      </p:sp>
      <p:sp>
        <p:nvSpPr>
          <p:cNvPr id="122893" name="Rectangle 1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ru-RU"/>
              <a:t>Образец подзаголовка</a:t>
            </a:r>
          </a:p>
        </p:txBody>
      </p:sp>
      <p:sp>
        <p:nvSpPr>
          <p:cNvPr id="14" name="Rectangle 14"/>
          <p:cNvSpPr>
            <a:spLocks noGrp="1" noChangeArrowheads="1"/>
          </p:cNvSpPr>
          <p:nvPr>
            <p:ph type="dt" sz="half" idx="10"/>
          </p:nvPr>
        </p:nvSpPr>
        <p:spPr>
          <a:xfrm>
            <a:off x="1320800" y="6248400"/>
            <a:ext cx="2540000" cy="457200"/>
          </a:xfrm>
        </p:spPr>
        <p:txBody>
          <a:bodyPr/>
          <a:lstStyle>
            <a:lvl1pPr>
              <a:defRPr>
                <a:solidFill>
                  <a:schemeClr val="bg2"/>
                </a:solidFill>
              </a:defRPr>
            </a:lvl1pPr>
          </a:lstStyle>
          <a:p>
            <a:pPr>
              <a:defRPr/>
            </a:pPr>
            <a:endParaRPr lang="ru-RU" dirty="0"/>
          </a:p>
        </p:txBody>
      </p:sp>
      <p:sp>
        <p:nvSpPr>
          <p:cNvPr id="15" name="Rectangle 15"/>
          <p:cNvSpPr>
            <a:spLocks noGrp="1" noChangeArrowheads="1"/>
          </p:cNvSpPr>
          <p:nvPr>
            <p:ph type="ftr" sz="quarter" idx="11"/>
          </p:nvPr>
        </p:nvSpPr>
        <p:spPr>
          <a:xfrm>
            <a:off x="4572000" y="6248400"/>
            <a:ext cx="3860800" cy="457200"/>
          </a:xfrm>
        </p:spPr>
        <p:txBody>
          <a:bodyPr/>
          <a:lstStyle>
            <a:lvl1pPr>
              <a:defRPr>
                <a:solidFill>
                  <a:schemeClr val="bg2"/>
                </a:solidFill>
              </a:defRPr>
            </a:lvl1pPr>
          </a:lstStyle>
          <a:p>
            <a:pPr>
              <a:defRPr/>
            </a:pPr>
            <a:endParaRPr lang="ru-RU" dirty="0"/>
          </a:p>
        </p:txBody>
      </p:sp>
      <p:sp>
        <p:nvSpPr>
          <p:cNvPr id="16" name="Rectangle 16"/>
          <p:cNvSpPr>
            <a:spLocks noGrp="1" noChangeArrowheads="1"/>
          </p:cNvSpPr>
          <p:nvPr>
            <p:ph type="sldNum" sz="quarter" idx="12"/>
          </p:nvPr>
        </p:nvSpPr>
        <p:spPr>
          <a:xfrm>
            <a:off x="9144000" y="6248400"/>
            <a:ext cx="2540000" cy="457200"/>
          </a:xfrm>
        </p:spPr>
        <p:txBody>
          <a:bodyPr/>
          <a:lstStyle>
            <a:lvl1pPr>
              <a:defRPr>
                <a:solidFill>
                  <a:schemeClr val="bg2"/>
                </a:solidFill>
              </a:defRPr>
            </a:lvl1pPr>
          </a:lstStyle>
          <a:p>
            <a:pPr>
              <a:defRPr/>
            </a:pPr>
            <a:fld id="{7E892511-C29B-4AFF-B56A-C6B75D5DE271}"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dt" sz="half" idx="10"/>
          </p:nvPr>
        </p:nvSpPr>
        <p:spPr>
          <a:ln/>
        </p:spPr>
        <p:txBody>
          <a:bodyPr/>
          <a:lstStyle>
            <a:lvl1pPr>
              <a:defRPr/>
            </a:lvl1pPr>
          </a:lstStyle>
          <a:p>
            <a:pPr>
              <a:defRPr/>
            </a:pPr>
            <a:endParaRPr lang="ru-RU"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13"/>
          <p:cNvSpPr>
            <a:spLocks noGrp="1" noChangeArrowheads="1"/>
          </p:cNvSpPr>
          <p:nvPr>
            <p:ph type="sldNum" sz="quarter" idx="12"/>
          </p:nvPr>
        </p:nvSpPr>
        <p:spPr>
          <a:ln/>
        </p:spPr>
        <p:txBody>
          <a:bodyPr/>
          <a:lstStyle>
            <a:lvl1pPr>
              <a:defRPr/>
            </a:lvl1pPr>
          </a:lstStyle>
          <a:p>
            <a:pPr>
              <a:defRPr/>
            </a:pPr>
            <a:fld id="{795A5EE2-6189-440D-A1C7-64C3F7441E5C}"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38733" y="214313"/>
            <a:ext cx="2601384" cy="5918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534584" y="214313"/>
            <a:ext cx="7600949" cy="5918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dt" sz="half" idx="10"/>
          </p:nvPr>
        </p:nvSpPr>
        <p:spPr>
          <a:ln/>
        </p:spPr>
        <p:txBody>
          <a:bodyPr/>
          <a:lstStyle>
            <a:lvl1pPr>
              <a:defRPr/>
            </a:lvl1pPr>
          </a:lstStyle>
          <a:p>
            <a:pPr>
              <a:defRPr/>
            </a:pPr>
            <a:endParaRPr lang="ru-RU"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13"/>
          <p:cNvSpPr>
            <a:spLocks noGrp="1" noChangeArrowheads="1"/>
          </p:cNvSpPr>
          <p:nvPr>
            <p:ph type="sldNum" sz="quarter" idx="12"/>
          </p:nvPr>
        </p:nvSpPr>
        <p:spPr>
          <a:ln/>
        </p:spPr>
        <p:txBody>
          <a:bodyPr/>
          <a:lstStyle>
            <a:lvl1pPr>
              <a:defRPr/>
            </a:lvl1pPr>
          </a:lstStyle>
          <a:p>
            <a:pPr>
              <a:defRPr/>
            </a:pPr>
            <a:fld id="{078F305F-78FD-4727-903A-96E7DF37B581}" type="slidenum">
              <a:rPr lang="ru-RU" smtClean="0"/>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585" y="214314"/>
            <a:ext cx="10390716" cy="1462087"/>
          </a:xfrm>
        </p:spPr>
        <p:txBody>
          <a:bodyPr/>
          <a:lstStyle/>
          <a:p>
            <a:r>
              <a:rPr lang="ru-RU"/>
              <a:t>Образец заголовка</a:t>
            </a:r>
          </a:p>
        </p:txBody>
      </p:sp>
      <p:sp>
        <p:nvSpPr>
          <p:cNvPr id="3" name="Диаграмма 2"/>
          <p:cNvSpPr>
            <a:spLocks noGrp="1"/>
          </p:cNvSpPr>
          <p:nvPr>
            <p:ph type="chart" idx="1"/>
          </p:nvPr>
        </p:nvSpPr>
        <p:spPr>
          <a:xfrm>
            <a:off x="1576917" y="2017713"/>
            <a:ext cx="10363200" cy="4114800"/>
          </a:xfrm>
        </p:spPr>
        <p:txBody>
          <a:bodyPr/>
          <a:lstStyle/>
          <a:p>
            <a:pPr lvl="0"/>
            <a:endParaRPr lang="ru-RU" noProof="0" dirty="0"/>
          </a:p>
        </p:txBody>
      </p:sp>
      <p:sp>
        <p:nvSpPr>
          <p:cNvPr id="4" name="Rectangle 11"/>
          <p:cNvSpPr>
            <a:spLocks noGrp="1" noChangeArrowheads="1"/>
          </p:cNvSpPr>
          <p:nvPr>
            <p:ph type="dt" sz="half" idx="10"/>
          </p:nvPr>
        </p:nvSpPr>
        <p:spPr>
          <a:ln/>
        </p:spPr>
        <p:txBody>
          <a:bodyPr/>
          <a:lstStyle>
            <a:lvl1pPr>
              <a:defRPr/>
            </a:lvl1pPr>
          </a:lstStyle>
          <a:p>
            <a:pPr>
              <a:defRPr/>
            </a:pPr>
            <a:endParaRPr lang="ru-RU"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13"/>
          <p:cNvSpPr>
            <a:spLocks noGrp="1" noChangeArrowheads="1"/>
          </p:cNvSpPr>
          <p:nvPr>
            <p:ph type="sldNum" sz="quarter" idx="12"/>
          </p:nvPr>
        </p:nvSpPr>
        <p:spPr>
          <a:ln/>
        </p:spPr>
        <p:txBody>
          <a:bodyPr/>
          <a:lstStyle>
            <a:lvl1pPr>
              <a:defRPr/>
            </a:lvl1pPr>
          </a:lstStyle>
          <a:p>
            <a:pPr>
              <a:defRPr/>
            </a:pPr>
            <a:fld id="{53F2A060-FC2B-4AB1-9D52-88E88B5AC2DB}" type="slidenum">
              <a:rPr lang="ru-RU" smtClean="0"/>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4585" y="214314"/>
            <a:ext cx="10390716" cy="1462087"/>
          </a:xfrm>
        </p:spPr>
        <p:txBody>
          <a:bodyPr/>
          <a:lstStyle/>
          <a:p>
            <a:r>
              <a:rPr lang="ru-RU"/>
              <a:t>Образец заголовка</a:t>
            </a:r>
          </a:p>
        </p:txBody>
      </p:sp>
      <p:sp>
        <p:nvSpPr>
          <p:cNvPr id="3" name="Таблица 2"/>
          <p:cNvSpPr>
            <a:spLocks noGrp="1"/>
          </p:cNvSpPr>
          <p:nvPr>
            <p:ph type="tbl" idx="1"/>
          </p:nvPr>
        </p:nvSpPr>
        <p:spPr>
          <a:xfrm>
            <a:off x="1576917" y="2017713"/>
            <a:ext cx="10363200" cy="4114800"/>
          </a:xfrm>
        </p:spPr>
        <p:txBody>
          <a:bodyPr/>
          <a:lstStyle/>
          <a:p>
            <a:pPr lvl="0"/>
            <a:endParaRPr lang="ru-RU" noProof="0" dirty="0"/>
          </a:p>
        </p:txBody>
      </p:sp>
      <p:sp>
        <p:nvSpPr>
          <p:cNvPr id="4" name="Rectangle 11"/>
          <p:cNvSpPr>
            <a:spLocks noGrp="1" noChangeArrowheads="1"/>
          </p:cNvSpPr>
          <p:nvPr>
            <p:ph type="dt" sz="half" idx="10"/>
          </p:nvPr>
        </p:nvSpPr>
        <p:spPr>
          <a:ln/>
        </p:spPr>
        <p:txBody>
          <a:bodyPr/>
          <a:lstStyle>
            <a:lvl1pPr>
              <a:defRPr/>
            </a:lvl1pPr>
          </a:lstStyle>
          <a:p>
            <a:pPr>
              <a:defRPr/>
            </a:pPr>
            <a:endParaRPr lang="ru-RU"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13"/>
          <p:cNvSpPr>
            <a:spLocks noGrp="1" noChangeArrowheads="1"/>
          </p:cNvSpPr>
          <p:nvPr>
            <p:ph type="sldNum" sz="quarter" idx="12"/>
          </p:nvPr>
        </p:nvSpPr>
        <p:spPr>
          <a:ln/>
        </p:spPr>
        <p:txBody>
          <a:bodyPr/>
          <a:lstStyle>
            <a:lvl1pPr>
              <a:defRPr/>
            </a:lvl1pPr>
          </a:lstStyle>
          <a:p>
            <a:pPr>
              <a:defRPr/>
            </a:pPr>
            <a:fld id="{C774EE95-A676-4E0E-847C-E183D7305671}"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dt" sz="half" idx="10"/>
          </p:nvPr>
        </p:nvSpPr>
        <p:spPr>
          <a:ln/>
        </p:spPr>
        <p:txBody>
          <a:bodyPr/>
          <a:lstStyle>
            <a:lvl1pPr>
              <a:defRPr/>
            </a:lvl1pPr>
          </a:lstStyle>
          <a:p>
            <a:pPr>
              <a:defRPr/>
            </a:pPr>
            <a:endParaRPr lang="ru-RU"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13"/>
          <p:cNvSpPr>
            <a:spLocks noGrp="1" noChangeArrowheads="1"/>
          </p:cNvSpPr>
          <p:nvPr>
            <p:ph type="sldNum" sz="quarter" idx="12"/>
          </p:nvPr>
        </p:nvSpPr>
        <p:spPr>
          <a:ln/>
        </p:spPr>
        <p:txBody>
          <a:bodyPr/>
          <a:lstStyle>
            <a:lvl1pPr>
              <a:defRPr/>
            </a:lvl1pPr>
          </a:lstStyle>
          <a:p>
            <a:pPr>
              <a:defRPr/>
            </a:pPr>
            <a:fld id="{8B731C04-06C7-42A3-AB51-3C71B44A97A3}"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13"/>
          <p:cNvSpPr>
            <a:spLocks noGrp="1" noChangeArrowheads="1"/>
          </p:cNvSpPr>
          <p:nvPr>
            <p:ph type="sldNum" sz="quarter" idx="12"/>
          </p:nvPr>
        </p:nvSpPr>
        <p:spPr>
          <a:ln/>
        </p:spPr>
        <p:txBody>
          <a:bodyPr/>
          <a:lstStyle>
            <a:lvl1pPr>
              <a:defRPr/>
            </a:lvl1pPr>
          </a:lstStyle>
          <a:p>
            <a:pPr>
              <a:defRPr/>
            </a:pPr>
            <a:fld id="{0F43A2F2-248E-4423-BA05-07ED9D7D5514}"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5769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860117" y="2017713"/>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1"/>
          <p:cNvSpPr>
            <a:spLocks noGrp="1" noChangeArrowheads="1"/>
          </p:cNvSpPr>
          <p:nvPr>
            <p:ph type="dt" sz="half" idx="10"/>
          </p:nvPr>
        </p:nvSpPr>
        <p:spPr>
          <a:ln/>
        </p:spPr>
        <p:txBody>
          <a:bodyPr/>
          <a:lstStyle>
            <a:lvl1pPr>
              <a:defRPr/>
            </a:lvl1pPr>
          </a:lstStyle>
          <a:p>
            <a:pPr>
              <a:defRPr/>
            </a:pPr>
            <a:endParaRPr lang="ru-RU"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13"/>
          <p:cNvSpPr>
            <a:spLocks noGrp="1" noChangeArrowheads="1"/>
          </p:cNvSpPr>
          <p:nvPr>
            <p:ph type="sldNum" sz="quarter" idx="12"/>
          </p:nvPr>
        </p:nvSpPr>
        <p:spPr>
          <a:ln/>
        </p:spPr>
        <p:txBody>
          <a:bodyPr/>
          <a:lstStyle>
            <a:lvl1pPr>
              <a:defRPr/>
            </a:lvl1pPr>
          </a:lstStyle>
          <a:p>
            <a:pPr>
              <a:defRPr/>
            </a:pPr>
            <a:fld id="{AED894FD-B447-4752-9098-820FB2D8C68F}"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1"/>
          <p:cNvSpPr>
            <a:spLocks noGrp="1" noChangeArrowheads="1"/>
          </p:cNvSpPr>
          <p:nvPr>
            <p:ph type="dt" sz="half" idx="10"/>
          </p:nvPr>
        </p:nvSpPr>
        <p:spPr>
          <a:ln/>
        </p:spPr>
        <p:txBody>
          <a:bodyPr/>
          <a:lstStyle>
            <a:lvl1pPr>
              <a:defRPr/>
            </a:lvl1pPr>
          </a:lstStyle>
          <a:p>
            <a:pPr>
              <a:defRPr/>
            </a:pPr>
            <a:endParaRPr lang="ru-RU"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13"/>
          <p:cNvSpPr>
            <a:spLocks noGrp="1" noChangeArrowheads="1"/>
          </p:cNvSpPr>
          <p:nvPr>
            <p:ph type="sldNum" sz="quarter" idx="12"/>
          </p:nvPr>
        </p:nvSpPr>
        <p:spPr>
          <a:ln/>
        </p:spPr>
        <p:txBody>
          <a:bodyPr/>
          <a:lstStyle>
            <a:lvl1pPr>
              <a:defRPr/>
            </a:lvl1pPr>
          </a:lstStyle>
          <a:p>
            <a:pPr>
              <a:defRPr/>
            </a:pPr>
            <a:fld id="{D17EC550-0CDE-4DF5-8458-C38A396C5AD9}"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1"/>
          <p:cNvSpPr>
            <a:spLocks noGrp="1" noChangeArrowheads="1"/>
          </p:cNvSpPr>
          <p:nvPr>
            <p:ph type="dt" sz="half" idx="10"/>
          </p:nvPr>
        </p:nvSpPr>
        <p:spPr>
          <a:ln/>
        </p:spPr>
        <p:txBody>
          <a:bodyPr/>
          <a:lstStyle>
            <a:lvl1pPr>
              <a:defRPr/>
            </a:lvl1pPr>
          </a:lstStyle>
          <a:p>
            <a:pPr>
              <a:defRPr/>
            </a:pPr>
            <a:endParaRPr lang="ru-RU" dirty="0"/>
          </a:p>
        </p:txBody>
      </p:sp>
      <p:sp>
        <p:nvSpPr>
          <p:cNvPr id="4" name="Rectangle 12"/>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13"/>
          <p:cNvSpPr>
            <a:spLocks noGrp="1" noChangeArrowheads="1"/>
          </p:cNvSpPr>
          <p:nvPr>
            <p:ph type="sldNum" sz="quarter" idx="12"/>
          </p:nvPr>
        </p:nvSpPr>
        <p:spPr>
          <a:ln/>
        </p:spPr>
        <p:txBody>
          <a:bodyPr/>
          <a:lstStyle>
            <a:lvl1pPr>
              <a:defRPr/>
            </a:lvl1pPr>
          </a:lstStyle>
          <a:p>
            <a:pPr>
              <a:defRPr/>
            </a:pPr>
            <a:fld id="{19ED96A5-1CB0-4C66-94AC-13B3E65074DD}"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13"/>
          <p:cNvSpPr>
            <a:spLocks noGrp="1" noChangeArrowheads="1"/>
          </p:cNvSpPr>
          <p:nvPr>
            <p:ph type="sldNum" sz="quarter" idx="12"/>
          </p:nvPr>
        </p:nvSpPr>
        <p:spPr>
          <a:ln/>
        </p:spPr>
        <p:txBody>
          <a:bodyPr/>
          <a:lstStyle>
            <a:lvl1pPr>
              <a:defRPr/>
            </a:lvl1pPr>
          </a:lstStyle>
          <a:p>
            <a:pPr>
              <a:defRPr/>
            </a:pPr>
            <a:fld id="{55FFD2B0-4B7F-4EDD-8E86-26B63A606023}"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13"/>
          <p:cNvSpPr>
            <a:spLocks noGrp="1" noChangeArrowheads="1"/>
          </p:cNvSpPr>
          <p:nvPr>
            <p:ph type="sldNum" sz="quarter" idx="12"/>
          </p:nvPr>
        </p:nvSpPr>
        <p:spPr>
          <a:ln/>
        </p:spPr>
        <p:txBody>
          <a:bodyPr/>
          <a:lstStyle>
            <a:lvl1pPr>
              <a:defRPr/>
            </a:lvl1pPr>
          </a:lstStyle>
          <a:p>
            <a:pPr>
              <a:defRPr/>
            </a:pPr>
            <a:fld id="{A3BD6A87-CB2B-4D6E-9251-051F017784F7}"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13"/>
          <p:cNvSpPr>
            <a:spLocks noGrp="1" noChangeArrowheads="1"/>
          </p:cNvSpPr>
          <p:nvPr>
            <p:ph type="sldNum" sz="quarter" idx="12"/>
          </p:nvPr>
        </p:nvSpPr>
        <p:spPr>
          <a:ln/>
        </p:spPr>
        <p:txBody>
          <a:bodyPr/>
          <a:lstStyle>
            <a:lvl1pPr>
              <a:defRPr/>
            </a:lvl1pPr>
          </a:lstStyle>
          <a:p>
            <a:pPr>
              <a:defRPr/>
            </a:pPr>
            <a:fld id="{879E5FD1-5C9E-472D-8D0A-93157A80C2C9}"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858" name="Rectangle 2"/>
          <p:cNvSpPr>
            <a:spLocks noChangeArrowheads="1"/>
          </p:cNvSpPr>
          <p:nvPr/>
        </p:nvSpPr>
        <p:spPr bwMode="ltGray">
          <a:xfrm>
            <a:off x="556684" y="1098551"/>
            <a:ext cx="584200" cy="474663"/>
          </a:xfrm>
          <a:prstGeom prst="rect">
            <a:avLst/>
          </a:prstGeom>
          <a:solidFill>
            <a:schemeClr val="accent2"/>
          </a:solidFill>
          <a:ln w="9525">
            <a:noFill/>
            <a:miter lim="800000"/>
            <a:headEnd/>
            <a:tailEnd/>
          </a:ln>
          <a:effectLst/>
        </p:spPr>
        <p:txBody>
          <a:bodyPr wrap="none" anchor="ctr"/>
          <a:lstStyle/>
          <a:p>
            <a:pPr>
              <a:defRPr/>
            </a:pPr>
            <a:endParaRPr kumimoji="1" lang="ru-RU" sz="2400" dirty="0"/>
          </a:p>
        </p:txBody>
      </p:sp>
      <p:sp>
        <p:nvSpPr>
          <p:cNvPr id="121859" name="Rectangle 3"/>
          <p:cNvSpPr>
            <a:spLocks noChangeArrowheads="1"/>
          </p:cNvSpPr>
          <p:nvPr/>
        </p:nvSpPr>
        <p:spPr bwMode="ltGray">
          <a:xfrm>
            <a:off x="1066801" y="1098551"/>
            <a:ext cx="438151"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kumimoji="1" lang="ru-RU" sz="2400" dirty="0"/>
          </a:p>
        </p:txBody>
      </p:sp>
      <p:sp>
        <p:nvSpPr>
          <p:cNvPr id="121860" name="Rectangle 4"/>
          <p:cNvSpPr>
            <a:spLocks noChangeArrowheads="1"/>
          </p:cNvSpPr>
          <p:nvPr/>
        </p:nvSpPr>
        <p:spPr bwMode="ltGray">
          <a:xfrm>
            <a:off x="721785" y="1520826"/>
            <a:ext cx="563033" cy="474663"/>
          </a:xfrm>
          <a:prstGeom prst="rect">
            <a:avLst/>
          </a:prstGeom>
          <a:solidFill>
            <a:schemeClr val="folHlink"/>
          </a:solidFill>
          <a:ln w="9525">
            <a:noFill/>
            <a:miter lim="800000"/>
            <a:headEnd/>
            <a:tailEnd/>
          </a:ln>
          <a:effectLst/>
        </p:spPr>
        <p:txBody>
          <a:bodyPr wrap="none" anchor="ctr"/>
          <a:lstStyle/>
          <a:p>
            <a:pPr>
              <a:defRPr/>
            </a:pPr>
            <a:endParaRPr kumimoji="1" lang="ru-RU" sz="2400" dirty="0"/>
          </a:p>
        </p:txBody>
      </p:sp>
      <p:sp>
        <p:nvSpPr>
          <p:cNvPr id="121861" name="Rectangle 5"/>
          <p:cNvSpPr>
            <a:spLocks noChangeArrowheads="1"/>
          </p:cNvSpPr>
          <p:nvPr/>
        </p:nvSpPr>
        <p:spPr bwMode="ltGray">
          <a:xfrm>
            <a:off x="1214967" y="1520826"/>
            <a:ext cx="491067"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kumimoji="1" lang="ru-RU" sz="2400" dirty="0"/>
          </a:p>
        </p:txBody>
      </p:sp>
      <p:sp>
        <p:nvSpPr>
          <p:cNvPr id="121862" name="Rectangle 6"/>
          <p:cNvSpPr>
            <a:spLocks noChangeArrowheads="1"/>
          </p:cNvSpPr>
          <p:nvPr/>
        </p:nvSpPr>
        <p:spPr bwMode="ltGray">
          <a:xfrm>
            <a:off x="169333" y="1447801"/>
            <a:ext cx="747184"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kumimoji="1" lang="ru-RU" sz="2400" dirty="0"/>
          </a:p>
        </p:txBody>
      </p:sp>
      <p:sp>
        <p:nvSpPr>
          <p:cNvPr id="121863" name="Rectangle 7"/>
          <p:cNvSpPr>
            <a:spLocks noChangeArrowheads="1"/>
          </p:cNvSpPr>
          <p:nvPr/>
        </p:nvSpPr>
        <p:spPr bwMode="gray">
          <a:xfrm>
            <a:off x="1016000" y="990601"/>
            <a:ext cx="42333" cy="1052513"/>
          </a:xfrm>
          <a:prstGeom prst="rect">
            <a:avLst/>
          </a:prstGeom>
          <a:solidFill>
            <a:schemeClr val="bg2"/>
          </a:solidFill>
          <a:ln w="9525">
            <a:noFill/>
            <a:miter lim="800000"/>
            <a:headEnd/>
            <a:tailEnd/>
          </a:ln>
          <a:effectLst/>
        </p:spPr>
        <p:txBody>
          <a:bodyPr wrap="none" anchor="ctr"/>
          <a:lstStyle/>
          <a:p>
            <a:pPr>
              <a:defRPr/>
            </a:pPr>
            <a:endParaRPr kumimoji="1" lang="ru-RU" sz="2400" dirty="0"/>
          </a:p>
        </p:txBody>
      </p:sp>
      <p:sp>
        <p:nvSpPr>
          <p:cNvPr id="121864" name="Rectangle 8"/>
          <p:cNvSpPr>
            <a:spLocks noChangeArrowheads="1"/>
          </p:cNvSpPr>
          <p:nvPr/>
        </p:nvSpPr>
        <p:spPr bwMode="gray">
          <a:xfrm>
            <a:off x="590551" y="1781175"/>
            <a:ext cx="10968567"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ru-RU" sz="2400" dirty="0"/>
          </a:p>
        </p:txBody>
      </p:sp>
      <p:sp>
        <p:nvSpPr>
          <p:cNvPr id="2057" name="Rectangle 9"/>
          <p:cNvSpPr>
            <a:spLocks noGrp="1" noChangeArrowheads="1"/>
          </p:cNvSpPr>
          <p:nvPr>
            <p:ph type="title"/>
          </p:nvPr>
        </p:nvSpPr>
        <p:spPr bwMode="auto">
          <a:xfrm>
            <a:off x="1534585" y="214314"/>
            <a:ext cx="10390716"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a:t>Образец заголовка</a:t>
            </a:r>
          </a:p>
        </p:txBody>
      </p:sp>
      <p:sp>
        <p:nvSpPr>
          <p:cNvPr id="2058" name="Rectangle 10"/>
          <p:cNvSpPr>
            <a:spLocks noGrp="1" noChangeArrowheads="1"/>
          </p:cNvSpPr>
          <p:nvPr>
            <p:ph type="body" idx="1"/>
          </p:nvPr>
        </p:nvSpPr>
        <p:spPr bwMode="auto">
          <a:xfrm>
            <a:off x="1576917" y="2017713"/>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21867" name="Rectangle 11"/>
          <p:cNvSpPr>
            <a:spLocks noGrp="1" noChangeArrowheads="1"/>
          </p:cNvSpPr>
          <p:nvPr>
            <p:ph type="dt" sz="half" idx="2"/>
          </p:nvPr>
        </p:nvSpPr>
        <p:spPr bwMode="auto">
          <a:xfrm>
            <a:off x="1549400"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pPr>
              <a:defRPr/>
            </a:pPr>
            <a:endParaRPr lang="ru-RU" dirty="0"/>
          </a:p>
        </p:txBody>
      </p:sp>
      <p:sp>
        <p:nvSpPr>
          <p:cNvPr id="121868" name="Rectangle 12"/>
          <p:cNvSpPr>
            <a:spLocks noGrp="1" noChangeArrowheads="1"/>
          </p:cNvSpPr>
          <p:nvPr>
            <p:ph type="ftr" sz="quarter" idx="3"/>
          </p:nvPr>
        </p:nvSpPr>
        <p:spPr bwMode="auto">
          <a:xfrm>
            <a:off x="4876800" y="624363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ru-RU" dirty="0"/>
          </a:p>
        </p:txBody>
      </p:sp>
      <p:sp>
        <p:nvSpPr>
          <p:cNvPr id="121869" name="Rectangle 13"/>
          <p:cNvSpPr>
            <a:spLocks noGrp="1" noChangeArrowheads="1"/>
          </p:cNvSpPr>
          <p:nvPr>
            <p:ph type="sldNum" sz="quarter" idx="4"/>
          </p:nvPr>
        </p:nvSpPr>
        <p:spPr bwMode="auto">
          <a:xfrm>
            <a:off x="9389533" y="624363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53F2A060-FC2B-4AB1-9D52-88E88B5AC2DB}"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hemeOverride" Target="../theme/themeOverride8.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hyperlink" Target="https://www.mathunion.org/fileadmin/IMU/Organization/GA/GA_2022/Resolutions2022.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tudes.ru/about/leelavati-priz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athcenter.ru/conf-mathcenters-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mathnet.ru/php/conference.phtml?eventID=8&amp;confid=2185" TargetMode="Externa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scimagojr.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kvant.ras.ru/" TargetMode="Externa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514475" y="1481940"/>
            <a:ext cx="9163050" cy="4462760"/>
          </a:xfrm>
          <a:prstGeom prst="rect">
            <a:avLst/>
          </a:prstGeom>
          <a:noFill/>
          <a:ln w="9525">
            <a:noFill/>
            <a:miter lim="800000"/>
            <a:headEnd/>
            <a:tailEnd/>
          </a:ln>
        </p:spPr>
        <p:txBody>
          <a:bodyPr wrap="square" anchor="ctr">
            <a:spAutoFit/>
          </a:bodyPr>
          <a:lstStyle/>
          <a:p>
            <a:r>
              <a:rPr lang="ru-RU" sz="4000" b="1" dirty="0">
                <a:solidFill>
                  <a:srgbClr val="CC3300"/>
                </a:solidFill>
                <a:latin typeface="+mj-lt"/>
              </a:rPr>
              <a:t>ОТЧЕТНЫЙ ДОКЛАД </a:t>
            </a:r>
          </a:p>
          <a:p>
            <a:r>
              <a:rPr lang="ru-RU" sz="4000" b="1" dirty="0">
                <a:solidFill>
                  <a:srgbClr val="CC3300"/>
                </a:solidFill>
                <a:latin typeface="+mj-lt"/>
              </a:rPr>
              <a:t>О ДЕЯТЕЛЬНОСТИ ОТДЕЛЕНИЯ МАТЕМАТИЧЕСКИХ НАУК РАН</a:t>
            </a:r>
            <a:br>
              <a:rPr lang="en-US" sz="4000" b="1" dirty="0">
                <a:solidFill>
                  <a:srgbClr val="CC3300"/>
                </a:solidFill>
                <a:latin typeface="+mj-lt"/>
              </a:rPr>
            </a:br>
            <a:r>
              <a:rPr lang="ru-RU" sz="4000" b="1" dirty="0">
                <a:solidFill>
                  <a:srgbClr val="CC3300"/>
                </a:solidFill>
                <a:latin typeface="+mj-lt"/>
              </a:rPr>
              <a:t>за 2022 год</a:t>
            </a:r>
            <a:r>
              <a:rPr lang="ru-RU" sz="4000" b="1" dirty="0">
                <a:latin typeface="+mj-lt"/>
              </a:rPr>
              <a:t> </a:t>
            </a:r>
          </a:p>
          <a:p>
            <a:endParaRPr lang="ru-RU" sz="4000" b="1" dirty="0">
              <a:latin typeface="+mj-lt"/>
            </a:endParaRPr>
          </a:p>
          <a:p>
            <a:r>
              <a:rPr lang="ru-RU" sz="2800" b="1" dirty="0">
                <a:latin typeface="+mj-lt"/>
              </a:rPr>
              <a:t>Академик-секретарь ОМН РАН В. В. Козлов</a:t>
            </a:r>
          </a:p>
          <a:p>
            <a:endParaRPr lang="ru-RU" sz="3200" b="1" dirty="0">
              <a:latin typeface="+mj-lt"/>
            </a:endParaRPr>
          </a:p>
          <a:p>
            <a:r>
              <a:rPr lang="ru-RU" sz="2400" b="1" dirty="0">
                <a:latin typeface="+mj-lt"/>
              </a:rPr>
              <a:t>Москва,  22</a:t>
            </a:r>
            <a:r>
              <a:rPr lang="en-US" sz="2400" b="1" dirty="0">
                <a:latin typeface="+mj-lt"/>
              </a:rPr>
              <a:t> </a:t>
            </a:r>
            <a:r>
              <a:rPr lang="ru-RU" sz="2400" b="1">
                <a:latin typeface="+mj-lt"/>
              </a:rPr>
              <a:t>мая 2023 </a:t>
            </a:r>
            <a:r>
              <a:rPr lang="ru-RU" sz="2400" b="1" dirty="0">
                <a:latin typeface="+mj-lt"/>
              </a:rPr>
              <a:t>года</a:t>
            </a:r>
          </a:p>
        </p:txBody>
      </p:sp>
    </p:spTree>
    <p:extLst>
      <p:ext uri="{BB962C8B-B14F-4D97-AF65-F5344CB8AC3E}">
        <p14:creationId xmlns:p14="http://schemas.microsoft.com/office/powerpoint/2010/main" val="353443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2783632" y="260648"/>
            <a:ext cx="7384334" cy="1440160"/>
          </a:xfrm>
          <a:noFill/>
        </p:spPr>
        <p:txBody>
          <a:bodyPr/>
          <a:lstStyle/>
          <a:p>
            <a:pPr algn="ctr" eaLnBrk="1" hangingPunct="1"/>
            <a:endParaRPr lang="ru-RU" sz="3200" dirty="0">
              <a:solidFill>
                <a:srgbClr val="CC3300"/>
              </a:solidFill>
            </a:endParaRPr>
          </a:p>
        </p:txBody>
      </p:sp>
      <p:sp>
        <p:nvSpPr>
          <p:cNvPr id="4" name="Прямоугольник 3"/>
          <p:cNvSpPr/>
          <p:nvPr/>
        </p:nvSpPr>
        <p:spPr>
          <a:xfrm>
            <a:off x="2081005" y="1700809"/>
            <a:ext cx="7632848" cy="461665"/>
          </a:xfrm>
          <a:prstGeom prst="rect">
            <a:avLst/>
          </a:prstGeom>
        </p:spPr>
        <p:txBody>
          <a:bodyPr wrap="square">
            <a:spAutoFit/>
          </a:bodyPr>
          <a:lstStyle/>
          <a:p>
            <a:pPr algn="just"/>
            <a:r>
              <a:rPr lang="ru-RU" sz="2400" dirty="0"/>
              <a:t>	</a:t>
            </a:r>
            <a:endParaRPr lang="ru-RU" sz="2200" dirty="0">
              <a:solidFill>
                <a:schemeClr val="folHlink"/>
              </a:solidFill>
              <a:latin typeface="+mn-lt"/>
            </a:endParaRPr>
          </a:p>
        </p:txBody>
      </p:sp>
      <p:pic>
        <p:nvPicPr>
          <p:cNvPr id="1026" name="Рисунок 3">
            <a:extLst>
              <a:ext uri="{FF2B5EF4-FFF2-40B4-BE49-F238E27FC236}">
                <a16:creationId xmlns:a16="http://schemas.microsoft.com/office/drawing/2014/main" id="{75F4ADE9-2CC2-41A1-8350-4FCA1EA81D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39616" y="1986144"/>
            <a:ext cx="6912768" cy="487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0672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2674938" y="214314"/>
            <a:ext cx="7669534" cy="1462087"/>
          </a:xfrm>
          <a:noFill/>
        </p:spPr>
        <p:txBody>
          <a:bodyPr/>
          <a:lstStyle/>
          <a:p>
            <a:pPr algn="ctr"/>
            <a:r>
              <a:rPr lang="ru-RU" sz="2800" dirty="0">
                <a:solidFill>
                  <a:srgbClr val="CC3300"/>
                </a:solidFill>
              </a:rPr>
              <a:t>Система прогнозирования климатических аномалий на срок от 1 до 5 лет</a:t>
            </a:r>
          </a:p>
        </p:txBody>
      </p:sp>
      <p:sp>
        <p:nvSpPr>
          <p:cNvPr id="5122" name="Rectangle 6"/>
          <p:cNvSpPr>
            <a:spLocks noGrp="1" noChangeArrowheads="1"/>
          </p:cNvSpPr>
          <p:nvPr>
            <p:ph idx="1"/>
          </p:nvPr>
        </p:nvSpPr>
        <p:spPr>
          <a:xfrm>
            <a:off x="695400" y="2060849"/>
            <a:ext cx="10441160" cy="4437385"/>
          </a:xfrm>
        </p:spPr>
        <p:txBody>
          <a:bodyPr/>
          <a:lstStyle/>
          <a:p>
            <a:pPr marL="0" indent="0" algn="just">
              <a:buNone/>
            </a:pPr>
            <a:r>
              <a:rPr lang="ru-RU" sz="2400" dirty="0"/>
              <a:t>	 На основе модели климата ИВМ РАН создана первая в России система прогнозирования аномалий климата на срок от 1 до 5 лет. Система учитывает как начальное состояние атмосферы, океана, криосферы и почвы, так и изменение внешних воздействий на климатическую систему. Тестирование системы показало адекватное воспроизведение аномалий 1980 – 2021 гг., по качеству сопоставимое </a:t>
            </a:r>
            <a:br>
              <a:rPr lang="ru-RU" sz="2400" dirty="0"/>
            </a:br>
            <a:r>
              <a:rPr lang="ru-RU" sz="2400" dirty="0"/>
              <a:t>с зарубежными аналогами. Система создана для оперативного ежегодного формирования прогнозов на срок от 1 до 5 лет для использования в  Гидрометцентре РФ</a:t>
            </a:r>
            <a:r>
              <a:rPr lang="ru-RU" sz="2400" kern="1200" dirty="0">
                <a:latin typeface="Tahoma" pitchFamily="34" charset="0"/>
              </a:rPr>
              <a:t> </a:t>
            </a:r>
            <a:r>
              <a:rPr lang="ru-RU" sz="2400" dirty="0"/>
              <a:t>(</a:t>
            </a:r>
            <a:r>
              <a:rPr lang="ru-RU" sz="2400" dirty="0">
                <a:solidFill>
                  <a:srgbClr val="C00000"/>
                </a:solidFill>
              </a:rPr>
              <a:t>ИВМ РАН</a:t>
            </a:r>
            <a:r>
              <a:rPr lang="ru-RU" sz="2400" dirty="0"/>
              <a:t>).</a:t>
            </a:r>
          </a:p>
        </p:txBody>
      </p:sp>
      <p:sp>
        <p:nvSpPr>
          <p:cNvPr id="4" name="Прямоугольник 3"/>
          <p:cNvSpPr/>
          <p:nvPr/>
        </p:nvSpPr>
        <p:spPr>
          <a:xfrm>
            <a:off x="2063552" y="2132857"/>
            <a:ext cx="7632848" cy="461665"/>
          </a:xfrm>
          <a:prstGeom prst="rect">
            <a:avLst/>
          </a:prstGeom>
        </p:spPr>
        <p:txBody>
          <a:bodyPr wrap="square">
            <a:spAutoFit/>
          </a:bodyPr>
          <a:lstStyle/>
          <a:p>
            <a:pPr algn="just"/>
            <a:r>
              <a:rPr lang="ru-RU" sz="2400" dirty="0"/>
              <a:t>	</a:t>
            </a:r>
            <a:endParaRPr lang="ru-RU" sz="2600" dirty="0">
              <a:solidFill>
                <a:schemeClr val="folHlink"/>
              </a:solidFill>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noFill/>
        </p:spPr>
        <p:txBody>
          <a:bodyPr/>
          <a:lstStyle/>
          <a:p>
            <a:pPr algn="ctr" eaLnBrk="1" hangingPunct="1"/>
            <a:r>
              <a:rPr lang="ru-RU" sz="2000" dirty="0">
                <a:solidFill>
                  <a:srgbClr val="CC3300"/>
                </a:solidFill>
              </a:rPr>
              <a:t>Аномалии давления на уровне моря (</a:t>
            </a:r>
            <a:r>
              <a:rPr lang="ru-RU" sz="2000" dirty="0" err="1">
                <a:solidFill>
                  <a:srgbClr val="CC3300"/>
                </a:solidFill>
              </a:rPr>
              <a:t>гПа</a:t>
            </a:r>
            <a:r>
              <a:rPr lang="ru-RU" sz="2000" dirty="0">
                <a:solidFill>
                  <a:srgbClr val="CC3300"/>
                </a:solidFill>
              </a:rPr>
              <a:t>) в 2020 г. по отношению к среднему </a:t>
            </a:r>
            <a:br>
              <a:rPr lang="ru-RU" sz="2000" dirty="0">
                <a:solidFill>
                  <a:srgbClr val="CC3300"/>
                </a:solidFill>
              </a:rPr>
            </a:br>
            <a:r>
              <a:rPr lang="ru-RU" sz="2000" dirty="0">
                <a:solidFill>
                  <a:srgbClr val="CC3300"/>
                </a:solidFill>
              </a:rPr>
              <a:t>за 1980 – 2014 гг. по данным прогностической системы </a:t>
            </a:r>
            <a:br>
              <a:rPr lang="ru-RU" sz="2000" dirty="0">
                <a:solidFill>
                  <a:srgbClr val="CC3300"/>
                </a:solidFill>
              </a:rPr>
            </a:br>
            <a:r>
              <a:rPr lang="ru-RU" sz="2000" dirty="0">
                <a:solidFill>
                  <a:srgbClr val="CC3300"/>
                </a:solidFill>
              </a:rPr>
              <a:t>при старте с 1 ноября 2019 г. (слева) и по данным наблюдений (справа). </a:t>
            </a:r>
            <a:br>
              <a:rPr lang="ru-RU" sz="2000" dirty="0">
                <a:solidFill>
                  <a:srgbClr val="CC3300"/>
                </a:solidFill>
              </a:rPr>
            </a:br>
            <a:r>
              <a:rPr lang="ru-RU" sz="2000" dirty="0">
                <a:solidFill>
                  <a:srgbClr val="CC3300"/>
                </a:solidFill>
              </a:rPr>
              <a:t>Коэффициент пространственной корреляции между этими полями равен 0,57</a:t>
            </a:r>
            <a:endParaRPr lang="ru-RU" sz="3200" i="1" dirty="0">
              <a:solidFill>
                <a:schemeClr val="tx1"/>
              </a:solidFill>
              <a:highlight>
                <a:srgbClr val="FFFF00"/>
              </a:highlight>
            </a:endParaRPr>
          </a:p>
        </p:txBody>
      </p:sp>
      <p:sp>
        <p:nvSpPr>
          <p:cNvPr id="4" name="Прямоугольник 3"/>
          <p:cNvSpPr/>
          <p:nvPr/>
        </p:nvSpPr>
        <p:spPr>
          <a:xfrm>
            <a:off x="2063552" y="2132857"/>
            <a:ext cx="7632848" cy="461665"/>
          </a:xfrm>
          <a:prstGeom prst="rect">
            <a:avLst/>
          </a:prstGeom>
        </p:spPr>
        <p:txBody>
          <a:bodyPr wrap="square">
            <a:spAutoFit/>
          </a:bodyPr>
          <a:lstStyle/>
          <a:p>
            <a:pPr algn="just"/>
            <a:r>
              <a:rPr lang="ru-RU" sz="2400" dirty="0"/>
              <a:t>	</a:t>
            </a:r>
            <a:endParaRPr lang="ru-RU" sz="2000" dirty="0">
              <a:solidFill>
                <a:schemeClr val="folHlink"/>
              </a:solidFill>
              <a:latin typeface="+mn-lt"/>
            </a:endParaRPr>
          </a:p>
        </p:txBody>
      </p:sp>
      <p:pic>
        <p:nvPicPr>
          <p:cNvPr id="7" name="Объект 6" descr="fig2.jpg">
            <a:extLst>
              <a:ext uri="{FF2B5EF4-FFF2-40B4-BE49-F238E27FC236}">
                <a16:creationId xmlns:a16="http://schemas.microsoft.com/office/drawing/2014/main" id="{208CF0FE-F737-4FC2-9471-1E1CB4D2E8EE}"/>
              </a:ext>
            </a:extLst>
          </p:cNvPr>
          <p:cNvPicPr>
            <a:picLocks noGrp="1"/>
          </p:cNvPicPr>
          <p:nvPr>
            <p:ph sz="half" idx="1"/>
          </p:nvPr>
        </p:nvPicPr>
        <p:blipFill>
          <a:blip r:embed="rId2" cstate="print"/>
          <a:stretch>
            <a:fillRect/>
          </a:stretch>
        </p:blipFill>
        <p:spPr>
          <a:xfrm>
            <a:off x="727968" y="2551824"/>
            <a:ext cx="4903416" cy="3323862"/>
          </a:xfrm>
          <a:prstGeom prst="rect">
            <a:avLst/>
          </a:prstGeom>
        </p:spPr>
      </p:pic>
      <p:pic>
        <p:nvPicPr>
          <p:cNvPr id="10" name="Объект 9" descr="fig1.jpg">
            <a:extLst>
              <a:ext uri="{FF2B5EF4-FFF2-40B4-BE49-F238E27FC236}">
                <a16:creationId xmlns:a16="http://schemas.microsoft.com/office/drawing/2014/main" id="{2F494994-1B48-4E74-A021-402407F5D03B}"/>
              </a:ext>
            </a:extLst>
          </p:cNvPr>
          <p:cNvPicPr>
            <a:picLocks noGrp="1"/>
          </p:cNvPicPr>
          <p:nvPr>
            <p:ph sz="half" idx="2"/>
          </p:nvPr>
        </p:nvPicPr>
        <p:blipFill>
          <a:blip r:embed="rId3" cstate="print"/>
          <a:stretch>
            <a:fillRect/>
          </a:stretch>
        </p:blipFill>
        <p:spPr>
          <a:xfrm>
            <a:off x="6384032" y="2551824"/>
            <a:ext cx="5080000" cy="33238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703512" y="214314"/>
            <a:ext cx="9433048" cy="1462087"/>
          </a:xfrm>
          <a:noFill/>
        </p:spPr>
        <p:txBody>
          <a:bodyPr/>
          <a:lstStyle/>
          <a:p>
            <a:pPr algn="ctr" eaLnBrk="1" hangingPunct="1"/>
            <a:r>
              <a:rPr lang="ru-RU" sz="2800" dirty="0">
                <a:solidFill>
                  <a:srgbClr val="CC3300"/>
                </a:solidFill>
              </a:rPr>
              <a:t>Комплекс методов моделирования и верификации средств защиты информации в облачных средах</a:t>
            </a:r>
          </a:p>
        </p:txBody>
      </p:sp>
      <p:sp>
        <p:nvSpPr>
          <p:cNvPr id="5122" name="Rectangle 6"/>
          <p:cNvSpPr>
            <a:spLocks noGrp="1" noChangeArrowheads="1"/>
          </p:cNvSpPr>
          <p:nvPr>
            <p:ph idx="1"/>
          </p:nvPr>
        </p:nvSpPr>
        <p:spPr>
          <a:xfrm>
            <a:off x="2063750" y="2060576"/>
            <a:ext cx="8415338" cy="4797425"/>
          </a:xfrm>
        </p:spPr>
        <p:txBody>
          <a:bodyPr/>
          <a:lstStyle/>
          <a:p>
            <a:pPr eaLnBrk="1" hangingPunct="1">
              <a:buNone/>
            </a:pPr>
            <a:r>
              <a:rPr lang="ru-RU" dirty="0"/>
              <a:t>	</a:t>
            </a:r>
            <a:endParaRPr lang="ru-RU" sz="2400" dirty="0"/>
          </a:p>
        </p:txBody>
      </p:sp>
      <p:sp>
        <p:nvSpPr>
          <p:cNvPr id="4" name="Прямоугольник 3"/>
          <p:cNvSpPr/>
          <p:nvPr/>
        </p:nvSpPr>
        <p:spPr>
          <a:xfrm>
            <a:off x="695400" y="2060848"/>
            <a:ext cx="10441160" cy="4801314"/>
          </a:xfrm>
          <a:prstGeom prst="rect">
            <a:avLst/>
          </a:prstGeom>
        </p:spPr>
        <p:txBody>
          <a:bodyPr wrap="square">
            <a:spAutoFit/>
          </a:bodyPr>
          <a:lstStyle/>
          <a:p>
            <a:pPr algn="just"/>
            <a:r>
              <a:rPr lang="ru-RU" sz="2400" dirty="0"/>
              <a:t>	</a:t>
            </a:r>
            <a:r>
              <a:rPr lang="ru-RU" dirty="0"/>
              <a:t> </a:t>
            </a:r>
            <a:r>
              <a:rPr lang="ru-RU" sz="2000" dirty="0"/>
              <a:t>Разработаны фундаментальные методы и программные инструменты для моделирования и верификации средств защиты информации в облачных средах. Результаты обеспечивают противодействие полному спектру </a:t>
            </a:r>
            <a:r>
              <a:rPr lang="ru-RU" sz="2000" dirty="0" err="1"/>
              <a:t>киберугроз</a:t>
            </a:r>
            <a:r>
              <a:rPr lang="ru-RU" sz="2000" dirty="0"/>
              <a:t> на стадиях хранения, передачи и обработки информации в распределенных системах, включая </a:t>
            </a:r>
            <a:r>
              <a:rPr lang="en-US" sz="2000" dirty="0"/>
              <a:t>web</a:t>
            </a:r>
            <a:r>
              <a:rPr lang="ru-RU" sz="2000" dirty="0"/>
              <a:t>-сервисы, центры обработки данных и сервисы облачных вычислений. Разработаны алгоритмы обеспечения кибербезопасности, базирующиеся на таких новейших технологиях, как гомоморфное шифрование, глубокая верификация и верификация криптографических протоколов передачи информации. Созданные в области гомоморфного шифрования алгоритмы позволили на порядок увеличить скорость кодирования и декодирования, а также в 2-3 раза повысить процент обнаруживаемых и исправляемых ошибок. Синтетический метод верификации криптографических протоколов на два порядка сокращает размеры анализируемых структур, что критически важно для промышленных протоколов. Программные средства прошли апробацию в АО «Лаборатория Касперского», ГК «</a:t>
            </a:r>
            <a:r>
              <a:rPr lang="en-US" sz="2000" dirty="0"/>
              <a:t>Astra Linux</a:t>
            </a:r>
            <a:r>
              <a:rPr lang="ru-RU" sz="2000" dirty="0"/>
              <a:t>», </a:t>
            </a:r>
            <a:br>
              <a:rPr lang="ru-RU" sz="2000" dirty="0"/>
            </a:br>
            <a:r>
              <a:rPr lang="ru-RU" sz="2000" dirty="0"/>
              <a:t>ООО «Базальт СПО», ФАУ «</a:t>
            </a:r>
            <a:r>
              <a:rPr lang="ru-RU" sz="2000" dirty="0" err="1"/>
              <a:t>ГосНИИАС</a:t>
            </a:r>
            <a:r>
              <a:rPr lang="ru-RU" sz="2000" dirty="0"/>
              <a:t>» </a:t>
            </a:r>
            <a:r>
              <a:rPr lang="ru-RU" sz="2000" dirty="0">
                <a:latin typeface="+mn-lt"/>
              </a:rPr>
              <a:t>(</a:t>
            </a:r>
            <a:r>
              <a:rPr lang="ru-RU" sz="2000" dirty="0">
                <a:solidFill>
                  <a:srgbClr val="C00000"/>
                </a:solidFill>
                <a:latin typeface="+mn-lt"/>
                <a:ea typeface="+mj-ea"/>
                <a:cs typeface="+mj-cs"/>
              </a:rPr>
              <a:t>ИСП РАН</a:t>
            </a:r>
            <a:r>
              <a:rPr lang="ru-RU" sz="2000" dirty="0">
                <a:latin typeface="+mn-lt"/>
              </a:rPr>
              <a:t>).</a:t>
            </a:r>
            <a:endParaRPr lang="ru-RU" sz="2000" dirty="0">
              <a:solidFill>
                <a:schemeClr val="folHlink"/>
              </a:solidFill>
              <a:latin typeface="+mn-lt"/>
            </a:endParaRPr>
          </a:p>
        </p:txBody>
      </p:sp>
    </p:spTree>
    <p:extLst>
      <p:ext uri="{BB962C8B-B14F-4D97-AF65-F5344CB8AC3E}">
        <p14:creationId xmlns:p14="http://schemas.microsoft.com/office/powerpoint/2010/main" val="299586032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703512" y="214314"/>
            <a:ext cx="9433048" cy="1486495"/>
          </a:xfrm>
          <a:noFill/>
        </p:spPr>
        <p:txBody>
          <a:bodyPr/>
          <a:lstStyle/>
          <a:p>
            <a:pPr algn="ctr" eaLnBrk="1" hangingPunct="1"/>
            <a:r>
              <a:rPr lang="ru-RU" sz="2800" dirty="0">
                <a:solidFill>
                  <a:srgbClr val="CC3300"/>
                </a:solidFill>
              </a:rPr>
              <a:t>Схема реализации обработки зашифрованных данных в </a:t>
            </a:r>
            <a:r>
              <a:rPr lang="ru-RU" sz="2800" dirty="0" err="1">
                <a:solidFill>
                  <a:srgbClr val="CC3300"/>
                </a:solidFill>
              </a:rPr>
              <a:t>недоверенной</a:t>
            </a:r>
            <a:r>
              <a:rPr lang="ru-RU" sz="2800" dirty="0">
                <a:solidFill>
                  <a:srgbClr val="CC3300"/>
                </a:solidFill>
              </a:rPr>
              <a:t> облачной среде при использовании гомоморфного шифрования</a:t>
            </a:r>
          </a:p>
        </p:txBody>
      </p:sp>
      <p:sp>
        <p:nvSpPr>
          <p:cNvPr id="4" name="Прямоугольник 3"/>
          <p:cNvSpPr/>
          <p:nvPr/>
        </p:nvSpPr>
        <p:spPr>
          <a:xfrm>
            <a:off x="2063552" y="2132857"/>
            <a:ext cx="7632848" cy="461665"/>
          </a:xfrm>
          <a:prstGeom prst="rect">
            <a:avLst/>
          </a:prstGeom>
        </p:spPr>
        <p:txBody>
          <a:bodyPr wrap="square">
            <a:spAutoFit/>
          </a:bodyPr>
          <a:lstStyle/>
          <a:p>
            <a:pPr algn="just"/>
            <a:r>
              <a:rPr lang="ru-RU" sz="2400" dirty="0"/>
              <a:t>	</a:t>
            </a:r>
            <a:endParaRPr lang="ru-RU" sz="2000" dirty="0">
              <a:solidFill>
                <a:schemeClr val="folHlink"/>
              </a:solidFill>
              <a:latin typeface="+mn-lt"/>
            </a:endParaRPr>
          </a:p>
        </p:txBody>
      </p:sp>
      <p:pic>
        <p:nvPicPr>
          <p:cNvPr id="3074" name="Рисунок 4">
            <a:extLst>
              <a:ext uri="{FF2B5EF4-FFF2-40B4-BE49-F238E27FC236}">
                <a16:creationId xmlns:a16="http://schemas.microsoft.com/office/drawing/2014/main" id="{CF6F1D2D-FD1E-46FF-9023-D3E24CECEA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8766" y="2132857"/>
            <a:ext cx="9794468" cy="419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496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703512" y="214314"/>
            <a:ext cx="9433048" cy="1486495"/>
          </a:xfrm>
          <a:noFill/>
        </p:spPr>
        <p:txBody>
          <a:bodyPr/>
          <a:lstStyle/>
          <a:p>
            <a:pPr algn="ctr" eaLnBrk="1" hangingPunct="1"/>
            <a:r>
              <a:rPr lang="ru-RU" sz="2800" dirty="0">
                <a:solidFill>
                  <a:srgbClr val="CC3300"/>
                </a:solidFill>
              </a:rPr>
              <a:t>Мультирежимная модель и алгоритмы </a:t>
            </a:r>
            <a:br>
              <a:rPr lang="ru-RU" sz="2800" dirty="0">
                <a:solidFill>
                  <a:srgbClr val="CC3300"/>
                </a:solidFill>
              </a:rPr>
            </a:br>
            <a:r>
              <a:rPr lang="ru-RU" sz="2800" dirty="0">
                <a:solidFill>
                  <a:srgbClr val="CC3300"/>
                </a:solidFill>
              </a:rPr>
              <a:t>сквозного счета зарождения, развития и ветвления </a:t>
            </a:r>
            <a:br>
              <a:rPr lang="ru-RU" sz="2800" dirty="0">
                <a:solidFill>
                  <a:srgbClr val="CC3300"/>
                </a:solidFill>
              </a:rPr>
            </a:br>
            <a:r>
              <a:rPr lang="ru-RU" sz="2800" dirty="0">
                <a:solidFill>
                  <a:srgbClr val="CC3300"/>
                </a:solidFill>
              </a:rPr>
              <a:t>усталостных квазитрещин</a:t>
            </a:r>
          </a:p>
        </p:txBody>
      </p:sp>
      <p:sp>
        <p:nvSpPr>
          <p:cNvPr id="5122" name="Rectangle 6"/>
          <p:cNvSpPr>
            <a:spLocks noGrp="1" noChangeArrowheads="1"/>
          </p:cNvSpPr>
          <p:nvPr>
            <p:ph idx="1"/>
          </p:nvPr>
        </p:nvSpPr>
        <p:spPr>
          <a:xfrm>
            <a:off x="2063750" y="2060576"/>
            <a:ext cx="8415338" cy="4797425"/>
          </a:xfrm>
        </p:spPr>
        <p:txBody>
          <a:bodyPr/>
          <a:lstStyle/>
          <a:p>
            <a:pPr eaLnBrk="1" hangingPunct="1">
              <a:buNone/>
            </a:pPr>
            <a:r>
              <a:rPr lang="ru-RU" dirty="0"/>
              <a:t>	</a:t>
            </a:r>
            <a:endParaRPr lang="ru-RU" sz="2400" dirty="0"/>
          </a:p>
        </p:txBody>
      </p:sp>
      <p:sp>
        <p:nvSpPr>
          <p:cNvPr id="4" name="Прямоугольник 3"/>
          <p:cNvSpPr/>
          <p:nvPr/>
        </p:nvSpPr>
        <p:spPr>
          <a:xfrm>
            <a:off x="695400" y="2060848"/>
            <a:ext cx="10441160" cy="3416320"/>
          </a:xfrm>
          <a:prstGeom prst="rect">
            <a:avLst/>
          </a:prstGeom>
        </p:spPr>
        <p:txBody>
          <a:bodyPr wrap="square">
            <a:spAutoFit/>
          </a:bodyPr>
          <a:lstStyle/>
          <a:p>
            <a:pPr algn="just"/>
            <a:r>
              <a:rPr lang="ru-RU" sz="2400" dirty="0"/>
              <a:t>	Предложена, развита и верифицирована мультирежимная двухкритериальная кинетическая модель развития повреждаемости при многоосном циклическом нагружении для описания процесса усталостного разрушения, связанного с развитием микротрещин нормального отрыва и сдвига. </a:t>
            </a:r>
          </a:p>
          <a:p>
            <a:pPr algn="just"/>
            <a:r>
              <a:rPr lang="ru-RU" sz="2400" dirty="0"/>
              <a:t>	Разработан единообразный численный метод сквозного счета развития трещиноподобных зон повреждаемости и усталостного разрушения («квазитрещин») в различных режимах циклического нагружения (многоцикловая, гигацикловая усталость) </a:t>
            </a:r>
            <a:r>
              <a:rPr lang="ru-RU" sz="2400" dirty="0">
                <a:latin typeface="+mn-lt"/>
              </a:rPr>
              <a:t>(</a:t>
            </a:r>
            <a:r>
              <a:rPr lang="ru-RU" sz="2400" dirty="0">
                <a:solidFill>
                  <a:srgbClr val="C00000"/>
                </a:solidFill>
                <a:latin typeface="+mn-lt"/>
              </a:rPr>
              <a:t>ИАП РАН</a:t>
            </a:r>
            <a:r>
              <a:rPr lang="ru-RU" sz="2400" dirty="0">
                <a:latin typeface="+mn-lt"/>
              </a:rPr>
              <a:t>).</a:t>
            </a:r>
            <a:endParaRPr lang="ru-RU" sz="2400" dirty="0">
              <a:solidFill>
                <a:schemeClr val="folHlink"/>
              </a:solidFill>
              <a:latin typeface="+mn-lt"/>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534585" y="214314"/>
            <a:ext cx="9673983" cy="1462087"/>
          </a:xfrm>
          <a:noFill/>
        </p:spPr>
        <p:txBody>
          <a:bodyPr/>
          <a:lstStyle/>
          <a:p>
            <a:pPr algn="ctr" eaLnBrk="1" hangingPunct="1"/>
            <a:r>
              <a:rPr lang="ru-RU" sz="2800" dirty="0">
                <a:solidFill>
                  <a:srgbClr val="CC3300"/>
                </a:solidFill>
              </a:rPr>
              <a:t>Результаты численного моделирования </a:t>
            </a:r>
            <a:br>
              <a:rPr lang="ru-RU" sz="2800" dirty="0">
                <a:solidFill>
                  <a:srgbClr val="CC3300"/>
                </a:solidFill>
              </a:rPr>
            </a:br>
            <a:r>
              <a:rPr lang="ru-RU" sz="2800" dirty="0">
                <a:solidFill>
                  <a:srgbClr val="CC3300"/>
                </a:solidFill>
              </a:rPr>
              <a:t>развития усталостной трещины</a:t>
            </a:r>
          </a:p>
        </p:txBody>
      </p:sp>
      <p:sp>
        <p:nvSpPr>
          <p:cNvPr id="2" name="Объект 1">
            <a:extLst>
              <a:ext uri="{FF2B5EF4-FFF2-40B4-BE49-F238E27FC236}">
                <a16:creationId xmlns:a16="http://schemas.microsoft.com/office/drawing/2014/main" id="{8CC18E0F-B56E-4361-952B-E2A6D234994F}"/>
              </a:ext>
            </a:extLst>
          </p:cNvPr>
          <p:cNvSpPr>
            <a:spLocks noGrp="1"/>
          </p:cNvSpPr>
          <p:nvPr>
            <p:ph sz="half" idx="1"/>
          </p:nvPr>
        </p:nvSpPr>
        <p:spPr>
          <a:xfrm>
            <a:off x="1534585" y="5157192"/>
            <a:ext cx="3985351" cy="975321"/>
          </a:xfrm>
        </p:spPr>
        <p:txBody>
          <a:bodyPr/>
          <a:lstStyle/>
          <a:p>
            <a:pPr marL="0" indent="0">
              <a:buNone/>
            </a:pPr>
            <a:r>
              <a:rPr lang="ru-RU" sz="2400" dirty="0"/>
              <a:t>(а) при поверхностном зарождении (</a:t>
            </a:r>
            <a:r>
              <a:rPr lang="en-US" sz="2400" dirty="0"/>
              <a:t>Z</a:t>
            </a:r>
            <a:r>
              <a:rPr lang="ru-RU" sz="2400" dirty="0"/>
              <a:t>-трещина)</a:t>
            </a:r>
          </a:p>
        </p:txBody>
      </p:sp>
      <p:sp>
        <p:nvSpPr>
          <p:cNvPr id="3" name="Объект 2">
            <a:extLst>
              <a:ext uri="{FF2B5EF4-FFF2-40B4-BE49-F238E27FC236}">
                <a16:creationId xmlns:a16="http://schemas.microsoft.com/office/drawing/2014/main" id="{B5D13182-DC3A-4693-908A-BF1789FCD175}"/>
              </a:ext>
            </a:extLst>
          </p:cNvPr>
          <p:cNvSpPr>
            <a:spLocks noGrp="1"/>
          </p:cNvSpPr>
          <p:nvPr>
            <p:ph sz="half" idx="2"/>
          </p:nvPr>
        </p:nvSpPr>
        <p:spPr>
          <a:xfrm>
            <a:off x="6168008" y="5157191"/>
            <a:ext cx="4311080" cy="975322"/>
          </a:xfrm>
        </p:spPr>
        <p:txBody>
          <a:bodyPr/>
          <a:lstStyle/>
          <a:p>
            <a:pPr marL="0" indent="0">
              <a:buNone/>
            </a:pPr>
            <a:r>
              <a:rPr lang="ru-RU" sz="2400" dirty="0"/>
              <a:t>(б) при подповерхностном зарождении (Х-трещина)</a:t>
            </a:r>
          </a:p>
        </p:txBody>
      </p:sp>
      <p:sp>
        <p:nvSpPr>
          <p:cNvPr id="4" name="Прямоугольник 3"/>
          <p:cNvSpPr/>
          <p:nvPr/>
        </p:nvSpPr>
        <p:spPr>
          <a:xfrm>
            <a:off x="2063552" y="2132857"/>
            <a:ext cx="7632848" cy="461665"/>
          </a:xfrm>
          <a:prstGeom prst="rect">
            <a:avLst/>
          </a:prstGeom>
        </p:spPr>
        <p:txBody>
          <a:bodyPr wrap="square">
            <a:spAutoFit/>
          </a:bodyPr>
          <a:lstStyle/>
          <a:p>
            <a:pPr algn="just"/>
            <a:r>
              <a:rPr lang="ru-RU" sz="2400" dirty="0"/>
              <a:t>	</a:t>
            </a:r>
            <a:endParaRPr lang="ru-RU" sz="2000" dirty="0">
              <a:solidFill>
                <a:schemeClr val="folHlink"/>
              </a:solidFill>
              <a:latin typeface="+mn-lt"/>
            </a:endParaRPr>
          </a:p>
        </p:txBody>
      </p:sp>
      <p:pic>
        <p:nvPicPr>
          <p:cNvPr id="4099" name="Рисунок 14">
            <a:extLst>
              <a:ext uri="{FF2B5EF4-FFF2-40B4-BE49-F238E27FC236}">
                <a16:creationId xmlns:a16="http://schemas.microsoft.com/office/drawing/2014/main" id="{A80FD2FC-5126-448B-A9C3-782911A83D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35560" y="2191985"/>
            <a:ext cx="3237813" cy="262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Рисунок 3">
            <a:extLst>
              <a:ext uri="{FF2B5EF4-FFF2-40B4-BE49-F238E27FC236}">
                <a16:creationId xmlns:a16="http://schemas.microsoft.com/office/drawing/2014/main" id="{8F126041-6ED4-463A-B806-28318698FB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79976" y="2480764"/>
            <a:ext cx="4483259" cy="2336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703512" y="214314"/>
            <a:ext cx="9433048" cy="1462087"/>
          </a:xfrm>
          <a:noFill/>
        </p:spPr>
        <p:txBody>
          <a:bodyPr/>
          <a:lstStyle/>
          <a:p>
            <a:pPr algn="ctr" eaLnBrk="1" hangingPunct="1"/>
            <a:r>
              <a:rPr lang="ru-RU" sz="2600" dirty="0">
                <a:solidFill>
                  <a:srgbClr val="CC3300"/>
                </a:solidFill>
              </a:rPr>
              <a:t>Как выглядит случайная многокомпонентная кривая</a:t>
            </a:r>
            <a:r>
              <a:rPr lang="en-US" sz="2600" dirty="0">
                <a:solidFill>
                  <a:srgbClr val="CC3300"/>
                </a:solidFill>
              </a:rPr>
              <a:t> (</a:t>
            </a:r>
            <a:r>
              <a:rPr lang="ru-RU" sz="2600" dirty="0" err="1">
                <a:solidFill>
                  <a:srgbClr val="CC3300"/>
                </a:solidFill>
              </a:rPr>
              <a:t>мультикривая</a:t>
            </a:r>
            <a:r>
              <a:rPr lang="en-US" sz="2600" dirty="0">
                <a:solidFill>
                  <a:srgbClr val="CC3300"/>
                </a:solidFill>
              </a:rPr>
              <a:t>)</a:t>
            </a:r>
            <a:r>
              <a:rPr lang="ru-RU" sz="2600" dirty="0">
                <a:solidFill>
                  <a:srgbClr val="CC3300"/>
                </a:solidFill>
              </a:rPr>
              <a:t> на поверхности с большим числом ручек?</a:t>
            </a:r>
          </a:p>
        </p:txBody>
      </p:sp>
      <p:sp>
        <p:nvSpPr>
          <p:cNvPr id="5122" name="Rectangle 6"/>
          <p:cNvSpPr>
            <a:spLocks noGrp="1" noChangeArrowheads="1"/>
          </p:cNvSpPr>
          <p:nvPr>
            <p:ph idx="1"/>
          </p:nvPr>
        </p:nvSpPr>
        <p:spPr>
          <a:xfrm>
            <a:off x="2063750" y="2060576"/>
            <a:ext cx="8415338" cy="4797425"/>
          </a:xfrm>
        </p:spPr>
        <p:txBody>
          <a:bodyPr/>
          <a:lstStyle/>
          <a:p>
            <a:pPr eaLnBrk="1" hangingPunct="1">
              <a:buNone/>
            </a:pPr>
            <a:r>
              <a:rPr lang="ru-RU" dirty="0"/>
              <a:t>				</a:t>
            </a:r>
            <a:endParaRPr lang="ru-RU" sz="2400" dirty="0"/>
          </a:p>
        </p:txBody>
      </p:sp>
      <mc:AlternateContent xmlns:mc="http://schemas.openxmlformats.org/markup-compatibility/2006" xmlns:a14="http://schemas.microsoft.com/office/drawing/2010/main">
        <mc:Choice Requires="a14">
          <p:sp>
            <p:nvSpPr>
              <p:cNvPr id="4" name="Прямоугольник 3"/>
              <p:cNvSpPr/>
              <p:nvPr/>
            </p:nvSpPr>
            <p:spPr>
              <a:xfrm>
                <a:off x="767408" y="2060848"/>
                <a:ext cx="10369152" cy="3468257"/>
              </a:xfrm>
              <a:prstGeom prst="rect">
                <a:avLst/>
              </a:prstGeom>
            </p:spPr>
            <p:txBody>
              <a:bodyPr wrap="square">
                <a:spAutoFit/>
              </a:bodyPr>
              <a:lstStyle/>
              <a:p>
                <a:pPr algn="just"/>
                <a:r>
                  <a:rPr lang="ru-RU" sz="2400" dirty="0"/>
                  <a:t>	 Получен исчерпывающий ответ на вопрос Мариам </a:t>
                </a:r>
                <a:r>
                  <a:rPr lang="ru-RU" sz="2400" dirty="0" err="1"/>
                  <a:t>Мирзахани</a:t>
                </a:r>
                <a:r>
                  <a:rPr lang="ru-RU" sz="2400" dirty="0"/>
                  <a:t>. </a:t>
                </a:r>
                <a:br>
                  <a:rPr lang="ru-RU" sz="2400" dirty="0"/>
                </a:br>
                <a:r>
                  <a:rPr lang="ru-RU" sz="2400" dirty="0"/>
                  <a:t>В частности, показано, что примитивные компоненты случайной </a:t>
                </a:r>
                <a:r>
                  <a:rPr lang="ru-RU" sz="2400" dirty="0" err="1"/>
                  <a:t>мультикривой</a:t>
                </a:r>
                <a:r>
                  <a:rPr lang="ru-RU" sz="2400" dirty="0"/>
                  <a:t> на поверхности с большим числом ручек </a:t>
                </a:r>
                <a14:m>
                  <m:oMath xmlns:m="http://schemas.openxmlformats.org/officeDocument/2006/math">
                    <m:r>
                      <a:rPr lang="ru-RU" sz="2400" i="1" dirty="0" smtClean="0">
                        <a:latin typeface="Cambria Math" panose="02040503050406030204" pitchFamily="18" charset="0"/>
                      </a:rPr>
                      <m:t>𝑔</m:t>
                    </m:r>
                  </m:oMath>
                </a14:m>
                <a:r>
                  <a:rPr lang="ru-RU" sz="2400" dirty="0"/>
                  <a:t> реализуют линейно независимые классы гомологий с асимптотической вероятностью </a:t>
                </a:r>
                <a14:m>
                  <m:oMath xmlns:m="http://schemas.openxmlformats.org/officeDocument/2006/math">
                    <m:r>
                      <a:rPr lang="ru-RU" sz="2400" i="1" dirty="0" smtClean="0">
                        <a:latin typeface="Cambria Math" panose="02040503050406030204" pitchFamily="18" charset="0"/>
                      </a:rPr>
                      <m:t>1</m:t>
                    </m:r>
                  </m:oMath>
                </a14:m>
                <a:r>
                  <a:rPr lang="ru-RU" sz="2400" dirty="0"/>
                  <a:t>, а их кратности все равны </a:t>
                </a:r>
                <a14:m>
                  <m:oMath xmlns:m="http://schemas.openxmlformats.org/officeDocument/2006/math">
                    <m:r>
                      <a:rPr lang="ru-RU" sz="2400" i="1" dirty="0" smtClean="0">
                        <a:latin typeface="Cambria Math" panose="02040503050406030204" pitchFamily="18" charset="0"/>
                      </a:rPr>
                      <m:t>1</m:t>
                    </m:r>
                  </m:oMath>
                </a14:m>
                <a:r>
                  <a:rPr lang="ru-RU" sz="2400" dirty="0"/>
                  <a:t> с асимптотической вероятностью </a:t>
                </a:r>
                <a14:m>
                  <m:oMath xmlns:m="http://schemas.openxmlformats.org/officeDocument/2006/math">
                    <m:rad>
                      <m:radPr>
                        <m:degHide m:val="on"/>
                        <m:ctrlPr>
                          <a:rPr lang="ru-RU" sz="2400" i="1" dirty="0" smtClean="0">
                            <a:latin typeface="Cambria Math" panose="02040503050406030204" pitchFamily="18" charset="0"/>
                          </a:rPr>
                        </m:ctrlPr>
                      </m:radPr>
                      <m:deg/>
                      <m:e>
                        <m:r>
                          <a:rPr lang="ru-RU" sz="2400" b="0" i="1" dirty="0" smtClean="0">
                            <a:latin typeface="Cambria Math" panose="02040503050406030204" pitchFamily="18" charset="0"/>
                          </a:rPr>
                          <m:t>2</m:t>
                        </m:r>
                      </m:e>
                    </m:rad>
                    <m:r>
                      <a:rPr lang="en-US" sz="2400" b="0" i="1" dirty="0" smtClean="0">
                        <a:latin typeface="Cambria Math" panose="02040503050406030204" pitchFamily="18" charset="0"/>
                      </a:rPr>
                      <m:t>/2</m:t>
                    </m:r>
                  </m:oMath>
                </a14:m>
                <a:r>
                  <a:rPr lang="ru-RU" sz="2400" dirty="0"/>
                  <a:t>. Кроме того, доказано, что число компонент случайной </a:t>
                </a:r>
                <a:r>
                  <a:rPr lang="ru-RU" sz="2400" dirty="0" err="1"/>
                  <a:t>мультикривой</a:t>
                </a:r>
                <a:r>
                  <a:rPr lang="ru-RU" sz="2400" dirty="0"/>
                  <a:t> очень хорошо приближается числом циклов случайной перестановки относительно некоторой явной неоднородной меры на симметрической группе из </a:t>
                </a:r>
                <a14:m>
                  <m:oMath xmlns:m="http://schemas.openxmlformats.org/officeDocument/2006/math">
                    <m:r>
                      <a:rPr lang="ru-RU" sz="2400" i="1" dirty="0" smtClean="0">
                        <a:latin typeface="Cambria Math" panose="02040503050406030204" pitchFamily="18" charset="0"/>
                      </a:rPr>
                      <m:t>3</m:t>
                    </m:r>
                    <m:r>
                      <a:rPr lang="ru-RU" sz="2400" i="1" dirty="0" smtClean="0">
                        <a:latin typeface="Cambria Math" panose="02040503050406030204" pitchFamily="18" charset="0"/>
                      </a:rPr>
                      <m:t>𝑔</m:t>
                    </m:r>
                    <m:r>
                      <a:rPr lang="ru-RU" sz="2400" i="1" dirty="0" smtClean="0">
                        <a:latin typeface="Cambria Math" panose="02040503050406030204" pitchFamily="18" charset="0"/>
                      </a:rPr>
                      <m:t>−3</m:t>
                    </m:r>
                  </m:oMath>
                </a14:m>
                <a:r>
                  <a:rPr lang="ru-RU" sz="2400" dirty="0"/>
                  <a:t> элементов</a:t>
                </a:r>
                <a:r>
                  <a:rPr lang="en-US" sz="2400" dirty="0"/>
                  <a:t> </a:t>
                </a:r>
                <a:r>
                  <a:rPr lang="ru-RU" sz="2400" dirty="0">
                    <a:latin typeface="+mn-lt"/>
                  </a:rPr>
                  <a:t>(</a:t>
                </a:r>
                <a:r>
                  <a:rPr lang="ru-RU" sz="2400" dirty="0">
                    <a:solidFill>
                      <a:srgbClr val="C00000"/>
                    </a:solidFill>
                    <a:latin typeface="+mn-lt"/>
                  </a:rPr>
                  <a:t>ПОМИ РАН</a:t>
                </a:r>
                <a:r>
                  <a:rPr lang="ru-RU" sz="2400" dirty="0">
                    <a:latin typeface="+mn-lt"/>
                  </a:rPr>
                  <a:t>).</a:t>
                </a:r>
                <a:endParaRPr lang="ru-RU" sz="2400" dirty="0">
                  <a:solidFill>
                    <a:schemeClr val="folHlink"/>
                  </a:solidFill>
                  <a:latin typeface="+mn-lt"/>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767408" y="2060848"/>
                <a:ext cx="10369152" cy="3468257"/>
              </a:xfrm>
              <a:prstGeom prst="rect">
                <a:avLst/>
              </a:prstGeom>
              <a:blipFill>
                <a:blip r:embed="rId3"/>
                <a:stretch>
                  <a:fillRect l="-941" t="-1406" r="-882" b="-2460"/>
                </a:stretch>
              </a:blipFill>
            </p:spPr>
            <p:txBody>
              <a:bodyPr/>
              <a:lstStyle/>
              <a:p>
                <a:r>
                  <a:rPr lang="ru-RU">
                    <a:noFill/>
                  </a:rPr>
                  <a:t> </a:t>
                </a:r>
              </a:p>
            </p:txBody>
          </p:sp>
        </mc:Fallback>
      </mc:AlternateContent>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703512" y="214314"/>
            <a:ext cx="9433048" cy="1486495"/>
          </a:xfrm>
          <a:noFill/>
        </p:spPr>
        <p:txBody>
          <a:bodyPr/>
          <a:lstStyle/>
          <a:p>
            <a:pPr algn="ctr" eaLnBrk="1" hangingPunct="1"/>
            <a:r>
              <a:rPr lang="ru-RU" sz="2800" dirty="0" err="1">
                <a:solidFill>
                  <a:srgbClr val="CC3300"/>
                </a:solidFill>
              </a:rPr>
              <a:t>Мультикривая</a:t>
            </a:r>
            <a:r>
              <a:rPr lang="ru-RU" sz="2800" dirty="0">
                <a:solidFill>
                  <a:srgbClr val="CC3300"/>
                </a:solidFill>
              </a:rPr>
              <a:t> на поверхности с двумя ручками</a:t>
            </a:r>
          </a:p>
        </p:txBody>
      </p:sp>
      <p:sp>
        <p:nvSpPr>
          <p:cNvPr id="4" name="Прямоугольник 3"/>
          <p:cNvSpPr/>
          <p:nvPr/>
        </p:nvSpPr>
        <p:spPr>
          <a:xfrm>
            <a:off x="2063552" y="1700809"/>
            <a:ext cx="7632848" cy="461665"/>
          </a:xfrm>
          <a:prstGeom prst="rect">
            <a:avLst/>
          </a:prstGeom>
        </p:spPr>
        <p:txBody>
          <a:bodyPr wrap="square">
            <a:spAutoFit/>
          </a:bodyPr>
          <a:lstStyle/>
          <a:p>
            <a:pPr algn="just"/>
            <a:r>
              <a:rPr lang="ru-RU" sz="2400" dirty="0"/>
              <a:t>	</a:t>
            </a:r>
            <a:endParaRPr lang="ru-RU" sz="2200" dirty="0">
              <a:solidFill>
                <a:schemeClr val="folHlink"/>
              </a:solidFill>
              <a:latin typeface="+mn-lt"/>
            </a:endParaRPr>
          </a:p>
        </p:txBody>
      </p:sp>
      <p:pic>
        <p:nvPicPr>
          <p:cNvPr id="2" name="Рисунок 7">
            <a:extLst>
              <a:ext uri="{FF2B5EF4-FFF2-40B4-BE49-F238E27FC236}">
                <a16:creationId xmlns:a16="http://schemas.microsoft.com/office/drawing/2014/main" id="{1FC7DB54-9F2D-4ACB-866C-D6630CFA60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919536" y="2565705"/>
            <a:ext cx="8779297" cy="333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5500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703512" y="214314"/>
            <a:ext cx="9433048" cy="1462087"/>
          </a:xfrm>
          <a:noFill/>
        </p:spPr>
        <p:txBody>
          <a:bodyPr/>
          <a:lstStyle/>
          <a:p>
            <a:pPr algn="ctr" eaLnBrk="1" hangingPunct="1"/>
            <a:r>
              <a:rPr lang="ru-RU" sz="2600" dirty="0">
                <a:solidFill>
                  <a:srgbClr val="CC3300"/>
                </a:solidFill>
              </a:rPr>
              <a:t>Дистанционно регулярные </a:t>
            </a:r>
            <a:r>
              <a:rPr lang="ru-RU" sz="2600" dirty="0" err="1">
                <a:solidFill>
                  <a:srgbClr val="CC3300"/>
                </a:solidFill>
              </a:rPr>
              <a:t>антиподальные</a:t>
            </a:r>
            <a:r>
              <a:rPr lang="ru-RU" sz="2600" dirty="0">
                <a:solidFill>
                  <a:srgbClr val="CC3300"/>
                </a:solidFill>
              </a:rPr>
              <a:t> накрытия полных графов и связанные с ними ассоциативные схемы</a:t>
            </a:r>
          </a:p>
        </p:txBody>
      </p:sp>
      <p:sp>
        <p:nvSpPr>
          <p:cNvPr id="5122" name="Rectangle 6"/>
          <p:cNvSpPr>
            <a:spLocks noGrp="1" noChangeArrowheads="1"/>
          </p:cNvSpPr>
          <p:nvPr>
            <p:ph idx="1"/>
          </p:nvPr>
        </p:nvSpPr>
        <p:spPr>
          <a:xfrm>
            <a:off x="2063750" y="2060576"/>
            <a:ext cx="8415338" cy="4797425"/>
          </a:xfrm>
        </p:spPr>
        <p:txBody>
          <a:bodyPr/>
          <a:lstStyle/>
          <a:p>
            <a:pPr eaLnBrk="1" hangingPunct="1">
              <a:buNone/>
            </a:pPr>
            <a:r>
              <a:rPr lang="ru-RU" dirty="0"/>
              <a:t>				</a:t>
            </a:r>
            <a:endParaRPr lang="ru-RU" sz="2400" dirty="0"/>
          </a:p>
        </p:txBody>
      </p:sp>
      <p:sp>
        <p:nvSpPr>
          <p:cNvPr id="4" name="Прямоугольник 3"/>
          <p:cNvSpPr/>
          <p:nvPr/>
        </p:nvSpPr>
        <p:spPr>
          <a:xfrm>
            <a:off x="695400" y="2060848"/>
            <a:ext cx="10441160" cy="4708981"/>
          </a:xfrm>
          <a:prstGeom prst="rect">
            <a:avLst/>
          </a:prstGeom>
        </p:spPr>
        <p:txBody>
          <a:bodyPr wrap="square">
            <a:spAutoFit/>
          </a:bodyPr>
          <a:lstStyle/>
          <a:p>
            <a:pPr algn="just"/>
            <a:r>
              <a:rPr lang="ru-RU" sz="2000" dirty="0"/>
              <a:t>	 Задачи классификации ассоциативных схем со свойствами </a:t>
            </a:r>
            <a:r>
              <a:rPr lang="ru-RU" sz="2000" dirty="0" err="1"/>
              <a:t>метричности</a:t>
            </a:r>
            <a:r>
              <a:rPr lang="ru-RU" sz="2000" dirty="0"/>
              <a:t> и </a:t>
            </a:r>
            <a:r>
              <a:rPr lang="ru-RU" sz="2000" dirty="0" err="1"/>
              <a:t>шуровости</a:t>
            </a:r>
            <a:r>
              <a:rPr lang="ru-RU" sz="2000" dirty="0"/>
              <a:t> занимают центральное место в алгебраической комбинаторике и интенсивно изучаются в последние несколько десятилетий. Особое значение имеют метрические схемы, эквивалентные дистанционно регулярным </a:t>
            </a:r>
            <a:r>
              <a:rPr lang="ru-RU" sz="2000" dirty="0" err="1"/>
              <a:t>антиподальным</a:t>
            </a:r>
            <a:r>
              <a:rPr lang="ru-RU" sz="2000" dirty="0"/>
              <a:t> накрытиям полных графов. С помощью таких накрытий выразима структура многих важных алгебраических, геометрических и комбинаторных объектов, кроме того их конструкции находят приложения в фундаментальных вопросах дискретной геометрии и квантовой теории информации. Результат состоит в том, что удалось дать описание </a:t>
            </a:r>
            <a:r>
              <a:rPr lang="ru-RU" sz="2000" dirty="0" err="1"/>
              <a:t>полутранзитивных</a:t>
            </a:r>
            <a:r>
              <a:rPr lang="ru-RU" sz="2000" dirty="0"/>
              <a:t> накрытий, применение которого в общей задаче классификации реберно-транзитивных накрытий позволило: 1) полностью решить задачу в почти простом случае для индуцируемой на </a:t>
            </a:r>
            <a:r>
              <a:rPr lang="ru-RU" sz="2000" dirty="0" err="1"/>
              <a:t>антиподальных</a:t>
            </a:r>
            <a:r>
              <a:rPr lang="ru-RU" sz="2000" dirty="0"/>
              <a:t> классах </a:t>
            </a:r>
            <a:br>
              <a:rPr lang="ru-RU" sz="2000" dirty="0"/>
            </a:br>
            <a:r>
              <a:rPr lang="ru-RU" sz="2000" dirty="0"/>
              <a:t>2-однородной группы, 2) в аффинном случае – свести к небольшому числу локальных </a:t>
            </a:r>
            <a:r>
              <a:rPr lang="ru-RU" sz="2000" dirty="0" err="1"/>
              <a:t>подслучаев</a:t>
            </a:r>
            <a:r>
              <a:rPr lang="ru-RU" sz="2000" dirty="0"/>
              <a:t>. Также исследован сопутствующий вопрос о том, как устроены </a:t>
            </a:r>
            <a:r>
              <a:rPr lang="ru-RU" sz="2000" dirty="0" err="1"/>
              <a:t>шуровы</a:t>
            </a:r>
            <a:r>
              <a:rPr lang="ru-RU" sz="2000" dirty="0"/>
              <a:t> ассоциативные схемы, у которых граф некоторого базисного отношения является накрытием полного графа</a:t>
            </a:r>
            <a:r>
              <a:rPr lang="en-US" sz="2000" dirty="0">
                <a:latin typeface="+mn-lt"/>
              </a:rPr>
              <a:t> </a:t>
            </a:r>
            <a:r>
              <a:rPr lang="ru-RU" sz="2000" dirty="0">
                <a:latin typeface="+mn-lt"/>
              </a:rPr>
              <a:t>(</a:t>
            </a:r>
            <a:r>
              <a:rPr lang="ru-RU" sz="2000" dirty="0">
                <a:solidFill>
                  <a:srgbClr val="C00000"/>
                </a:solidFill>
                <a:latin typeface="+mn-lt"/>
              </a:rPr>
              <a:t>ИММ </a:t>
            </a:r>
            <a:r>
              <a:rPr lang="ru-RU" sz="2000" dirty="0" err="1">
                <a:solidFill>
                  <a:srgbClr val="C00000"/>
                </a:solidFill>
                <a:latin typeface="+mn-lt"/>
              </a:rPr>
              <a:t>УрО</a:t>
            </a:r>
            <a:r>
              <a:rPr lang="ru-RU" sz="2000" dirty="0">
                <a:solidFill>
                  <a:srgbClr val="C00000"/>
                </a:solidFill>
                <a:latin typeface="+mn-lt"/>
              </a:rPr>
              <a:t> РАН</a:t>
            </a:r>
            <a:r>
              <a:rPr lang="ru-RU" sz="2000" dirty="0">
                <a:latin typeface="+mn-lt"/>
              </a:rPr>
              <a:t>).</a:t>
            </a:r>
            <a:endParaRPr lang="ru-RU" sz="2000" dirty="0">
              <a:solidFill>
                <a:schemeClr val="folHlink"/>
              </a:solidFill>
              <a:latin typeface="+mn-lt"/>
            </a:endParaRPr>
          </a:p>
        </p:txBody>
      </p:sp>
    </p:spTree>
    <p:extLst>
      <p:ext uri="{BB962C8B-B14F-4D97-AF65-F5344CB8AC3E}">
        <p14:creationId xmlns:p14="http://schemas.microsoft.com/office/powerpoint/2010/main" val="245423961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2674938" y="214314"/>
            <a:ext cx="6877050" cy="1462087"/>
          </a:xfrm>
          <a:noFill/>
        </p:spPr>
        <p:txBody>
          <a:bodyPr/>
          <a:lstStyle/>
          <a:p>
            <a:pPr algn="ctr" eaLnBrk="1" hangingPunct="1"/>
            <a:endParaRPr lang="ru-RU" sz="3600" dirty="0">
              <a:solidFill>
                <a:srgbClr val="C00000"/>
              </a:solidFill>
            </a:endParaRPr>
          </a:p>
        </p:txBody>
      </p:sp>
      <p:sp>
        <p:nvSpPr>
          <p:cNvPr id="5122" name="Rectangle 6"/>
          <p:cNvSpPr>
            <a:spLocks noGrp="1" noChangeArrowheads="1"/>
          </p:cNvSpPr>
          <p:nvPr>
            <p:ph idx="1"/>
          </p:nvPr>
        </p:nvSpPr>
        <p:spPr>
          <a:xfrm>
            <a:off x="2063750" y="2060576"/>
            <a:ext cx="8415338" cy="4797425"/>
          </a:xfrm>
        </p:spPr>
        <p:txBody>
          <a:bodyPr/>
          <a:lstStyle/>
          <a:p>
            <a:pPr eaLnBrk="1" hangingPunct="1">
              <a:buNone/>
            </a:pPr>
            <a:r>
              <a:rPr lang="ru-RU" dirty="0"/>
              <a:t>	</a:t>
            </a:r>
            <a:endParaRPr lang="ru-RU" sz="2400" dirty="0"/>
          </a:p>
        </p:txBody>
      </p:sp>
      <p:sp>
        <p:nvSpPr>
          <p:cNvPr id="27650" name="Rectangle 2"/>
          <p:cNvSpPr>
            <a:spLocks noChangeArrowheads="1"/>
          </p:cNvSpPr>
          <p:nvPr/>
        </p:nvSpPr>
        <p:spPr bwMode="auto">
          <a:xfrm>
            <a:off x="2063552" y="3936321"/>
            <a:ext cx="835292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tabLst>
                <a:tab pos="450850" algn="l"/>
              </a:tabLst>
            </a:pPr>
            <a:r>
              <a:rPr lang="en-US" sz="2400" dirty="0">
                <a:solidFill>
                  <a:schemeClr val="folHlink"/>
                </a:solidFill>
                <a:latin typeface="+mn-lt"/>
              </a:rPr>
              <a:t>	</a:t>
            </a:r>
            <a:endParaRPr lang="ru-RU" sz="2400" dirty="0" err="1">
              <a:latin typeface="+mn-lt"/>
            </a:endParaRPr>
          </a:p>
        </p:txBody>
      </p:sp>
      <p:sp>
        <p:nvSpPr>
          <p:cNvPr id="7" name="Прямоугольник 6"/>
          <p:cNvSpPr/>
          <p:nvPr/>
        </p:nvSpPr>
        <p:spPr>
          <a:xfrm>
            <a:off x="695399" y="2060850"/>
            <a:ext cx="11017225" cy="4154984"/>
          </a:xfrm>
          <a:prstGeom prst="rect">
            <a:avLst/>
          </a:prstGeom>
        </p:spPr>
        <p:txBody>
          <a:bodyPr wrap="square">
            <a:spAutoFit/>
          </a:bodyPr>
          <a:lstStyle/>
          <a:p>
            <a:pPr algn="just" defTabSz="450000">
              <a:spcAft>
                <a:spcPts val="1200"/>
              </a:spcAft>
              <a:tabLst>
                <a:tab pos="450000" algn="l"/>
              </a:tabLst>
            </a:pPr>
            <a:r>
              <a:rPr lang="ru-RU" sz="2400" dirty="0"/>
              <a:t>	</a:t>
            </a:r>
          </a:p>
          <a:p>
            <a:pPr algn="l" defTabSz="450000">
              <a:spcAft>
                <a:spcPts val="1200"/>
              </a:spcAft>
              <a:tabLst>
                <a:tab pos="450000" algn="l"/>
              </a:tabLst>
            </a:pPr>
            <a:r>
              <a:rPr lang="ru-RU" sz="2400" dirty="0"/>
              <a:t>		В Отделении математических наук РАН состоят 98 членов отделения, среди них 39 академиков РАН и 59 членов-корреспондентов РАН.</a:t>
            </a:r>
          </a:p>
          <a:p>
            <a:pPr algn="l" defTabSz="450000">
              <a:spcAft>
                <a:spcPts val="1200"/>
              </a:spcAft>
              <a:tabLst>
                <a:tab pos="450000" algn="l"/>
              </a:tabLst>
            </a:pPr>
            <a:r>
              <a:rPr lang="ru-RU" sz="2200" dirty="0">
                <a:solidFill>
                  <a:schemeClr val="folHlink"/>
                </a:solidFill>
                <a:latin typeface="+mn-lt"/>
              </a:rPr>
              <a:t>		</a:t>
            </a:r>
          </a:p>
          <a:p>
            <a:pPr algn="l" defTabSz="450000">
              <a:spcAft>
                <a:spcPts val="1200"/>
              </a:spcAft>
              <a:tabLst>
                <a:tab pos="450000" algn="l"/>
              </a:tabLst>
            </a:pPr>
            <a:r>
              <a:rPr lang="ru-RU" sz="2400" dirty="0"/>
              <a:t>		На выборах в РАН 2022 года избраны </a:t>
            </a:r>
            <a:br>
              <a:rPr lang="ru-RU" sz="2400" dirty="0"/>
            </a:br>
            <a:r>
              <a:rPr lang="ru-RU" sz="2400" dirty="0"/>
              <a:t>		3 академика РАН,</a:t>
            </a:r>
            <a:br>
              <a:rPr lang="ru-RU" sz="2400" dirty="0"/>
            </a:br>
            <a:r>
              <a:rPr lang="ru-RU" sz="2400" dirty="0"/>
              <a:t>		</a:t>
            </a:r>
            <a:r>
              <a:rPr lang="en-US" sz="2400" dirty="0"/>
              <a:t>8</a:t>
            </a:r>
            <a:r>
              <a:rPr lang="ru-RU" sz="2400" dirty="0"/>
              <a:t> членов-корреспондентов РАН.</a:t>
            </a:r>
          </a:p>
          <a:p>
            <a:pPr algn="l" defTabSz="450000">
              <a:spcAft>
                <a:spcPts val="1200"/>
              </a:spcAft>
              <a:tabLst>
                <a:tab pos="450000" algn="l"/>
              </a:tabLst>
            </a:pPr>
            <a:r>
              <a:rPr lang="ru-RU" sz="2400" dirty="0"/>
              <a:t>		</a:t>
            </a:r>
          </a:p>
          <a:p>
            <a:pPr algn="l" defTabSz="450000">
              <a:spcAft>
                <a:spcPts val="1200"/>
              </a:spcAft>
              <a:tabLst>
                <a:tab pos="450000" algn="l"/>
              </a:tabLst>
            </a:pPr>
            <a:r>
              <a:rPr lang="ru-RU" sz="2400" dirty="0"/>
              <a:t>		Все вакансии были заполнены.</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703512" y="214314"/>
            <a:ext cx="9433048" cy="1486495"/>
          </a:xfrm>
          <a:noFill/>
        </p:spPr>
        <p:txBody>
          <a:bodyPr/>
          <a:lstStyle/>
          <a:p>
            <a:pPr algn="ctr" eaLnBrk="1" hangingPunct="1"/>
            <a:r>
              <a:rPr lang="ru-RU" sz="2600" dirty="0">
                <a:solidFill>
                  <a:srgbClr val="CC3300"/>
                </a:solidFill>
              </a:rPr>
              <a:t>Единственное реберно-транзитивное дистанционно регулярное </a:t>
            </a:r>
            <a:r>
              <a:rPr lang="ru-RU" sz="2600" dirty="0" err="1">
                <a:solidFill>
                  <a:srgbClr val="CC3300"/>
                </a:solidFill>
              </a:rPr>
              <a:t>антиподальное</a:t>
            </a:r>
            <a:r>
              <a:rPr lang="ru-RU" sz="2600" dirty="0">
                <a:solidFill>
                  <a:srgbClr val="CC3300"/>
                </a:solidFill>
              </a:rPr>
              <a:t> 4-накрытие графа K</a:t>
            </a:r>
            <a:r>
              <a:rPr lang="ru-RU" sz="2600" baseline="-25000" dirty="0">
                <a:solidFill>
                  <a:srgbClr val="CC3300"/>
                </a:solidFill>
              </a:rPr>
              <a:t>28</a:t>
            </a:r>
            <a:r>
              <a:rPr lang="ru-RU" sz="2600" dirty="0">
                <a:solidFill>
                  <a:srgbClr val="CC3300"/>
                </a:solidFill>
              </a:rPr>
              <a:t> </a:t>
            </a:r>
          </a:p>
        </p:txBody>
      </p:sp>
      <p:sp>
        <p:nvSpPr>
          <p:cNvPr id="4" name="Прямоугольник 3"/>
          <p:cNvSpPr/>
          <p:nvPr/>
        </p:nvSpPr>
        <p:spPr>
          <a:xfrm>
            <a:off x="2063552" y="1700809"/>
            <a:ext cx="7632848" cy="461665"/>
          </a:xfrm>
          <a:prstGeom prst="rect">
            <a:avLst/>
          </a:prstGeom>
        </p:spPr>
        <p:txBody>
          <a:bodyPr wrap="square">
            <a:spAutoFit/>
          </a:bodyPr>
          <a:lstStyle/>
          <a:p>
            <a:pPr algn="just"/>
            <a:r>
              <a:rPr lang="ru-RU" sz="2400" dirty="0"/>
              <a:t>	</a:t>
            </a:r>
            <a:endParaRPr lang="ru-RU" sz="2200" dirty="0">
              <a:solidFill>
                <a:schemeClr val="folHlink"/>
              </a:solidFill>
              <a:latin typeface="+mn-lt"/>
            </a:endParaRPr>
          </a:p>
        </p:txBody>
      </p:sp>
      <p:pic>
        <p:nvPicPr>
          <p:cNvPr id="1026" name="Picture 190">
            <a:extLst>
              <a:ext uri="{FF2B5EF4-FFF2-40B4-BE49-F238E27FC236}">
                <a16:creationId xmlns:a16="http://schemas.microsoft.com/office/drawing/2014/main" id="{0D8E5C06-722F-4F3E-8E82-1E247700D8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1764" y="2170440"/>
            <a:ext cx="4248472" cy="447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81671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2674938" y="214314"/>
            <a:ext cx="7597526" cy="1462087"/>
          </a:xfrm>
          <a:noFill/>
        </p:spPr>
        <p:txBody>
          <a:bodyPr/>
          <a:lstStyle/>
          <a:p>
            <a:pPr algn="ctr" eaLnBrk="1" hangingPunct="1"/>
            <a:r>
              <a:rPr lang="ru-RU" sz="2600" dirty="0">
                <a:solidFill>
                  <a:srgbClr val="CC3300"/>
                </a:solidFill>
              </a:rPr>
              <a:t>Эллиптические кривые и эллиптические поля </a:t>
            </a:r>
            <a:br>
              <a:rPr lang="ru-RU" sz="2600" dirty="0">
                <a:solidFill>
                  <a:srgbClr val="CC3300"/>
                </a:solidFill>
              </a:rPr>
            </a:br>
            <a:r>
              <a:rPr lang="ru-RU" sz="2600" dirty="0">
                <a:solidFill>
                  <a:srgbClr val="CC3300"/>
                </a:solidFill>
              </a:rPr>
              <a:t>с периодическими элементами</a:t>
            </a:r>
          </a:p>
        </p:txBody>
      </p:sp>
      <p:sp>
        <p:nvSpPr>
          <p:cNvPr id="5122" name="Rectangle 6"/>
          <p:cNvSpPr>
            <a:spLocks noGrp="1" noChangeArrowheads="1"/>
          </p:cNvSpPr>
          <p:nvPr>
            <p:ph idx="1"/>
          </p:nvPr>
        </p:nvSpPr>
        <p:spPr>
          <a:xfrm>
            <a:off x="2063750" y="2060576"/>
            <a:ext cx="8415338" cy="4797425"/>
          </a:xfrm>
        </p:spPr>
        <p:txBody>
          <a:bodyPr/>
          <a:lstStyle/>
          <a:p>
            <a:pPr eaLnBrk="1" hangingPunct="1">
              <a:buNone/>
            </a:pPr>
            <a:r>
              <a:rPr lang="ru-RU" dirty="0"/>
              <a:t>				</a:t>
            </a:r>
            <a:endParaRPr lang="ru-RU" sz="2400" dirty="0"/>
          </a:p>
        </p:txBody>
      </p:sp>
      <mc:AlternateContent xmlns:mc="http://schemas.openxmlformats.org/markup-compatibility/2006" xmlns:a14="http://schemas.microsoft.com/office/drawing/2010/main">
        <mc:Choice Requires="a14">
          <p:sp>
            <p:nvSpPr>
              <p:cNvPr id="4" name="Прямоугольник 3"/>
              <p:cNvSpPr/>
              <p:nvPr/>
            </p:nvSpPr>
            <p:spPr>
              <a:xfrm>
                <a:off x="695400" y="2060848"/>
                <a:ext cx="10513168" cy="4583691"/>
              </a:xfrm>
              <a:prstGeom prst="rect">
                <a:avLst/>
              </a:prstGeom>
            </p:spPr>
            <p:txBody>
              <a:bodyPr wrap="square">
                <a:spAutoFit/>
              </a:bodyPr>
              <a:lstStyle/>
              <a:p>
                <a:pPr algn="just"/>
                <a:r>
                  <a:rPr lang="ru-RU" sz="2000" dirty="0"/>
                  <a:t>	</a:t>
                </a:r>
                <a:r>
                  <a:rPr lang="ru-RU" sz="1900" dirty="0">
                    <a:latin typeface="+mn-lt"/>
                  </a:rPr>
                  <a:t>Эллиптические кривые традиционно играют очень важную роль в математике. </a:t>
                </a:r>
                <a:br>
                  <a:rPr lang="ru-RU" sz="1900" dirty="0">
                    <a:latin typeface="+mn-lt"/>
                  </a:rPr>
                </a:br>
                <a:r>
                  <a:rPr lang="ru-RU" sz="1900" dirty="0">
                    <a:latin typeface="+mn-lt"/>
                  </a:rPr>
                  <a:t>В 2017</a:t>
                </a:r>
                <a:r>
                  <a:rPr lang="en-US" sz="1900" dirty="0">
                    <a:latin typeface="+mn-lt"/>
                  </a:rPr>
                  <a:t> </a:t>
                </a:r>
                <a:r>
                  <a:rPr lang="ru-RU" sz="1900" dirty="0">
                    <a:latin typeface="+mn-lt"/>
                  </a:rPr>
                  <a:t>году В. П. Платоновым была поставлена проблема о классификации над полями алгебраических чисел эллиптических кривых, построенных по кубическому многочлену </a:t>
                </a:r>
                <a14:m>
                  <m:oMath xmlns:m="http://schemas.openxmlformats.org/officeDocument/2006/math">
                    <m:r>
                      <a:rPr lang="ru-RU" sz="1900" i="1" dirty="0" smtClean="0">
                        <a:latin typeface="Cambria Math" panose="02040503050406030204" pitchFamily="18" charset="0"/>
                      </a:rPr>
                      <m:t>𝑓</m:t>
                    </m:r>
                  </m:oMath>
                </a14:m>
                <a:r>
                  <a:rPr lang="ru-RU" sz="1900" dirty="0">
                    <a:latin typeface="+mn-lt"/>
                  </a:rPr>
                  <a:t>, для которых поле рациональных функций обладает периодическим разложением </a:t>
                </a:r>
                <a14:m>
                  <m:oMath xmlns:m="http://schemas.openxmlformats.org/officeDocument/2006/math">
                    <m:rad>
                      <m:radPr>
                        <m:degHide m:val="on"/>
                        <m:ctrlPr>
                          <a:rPr lang="ru-RU" sz="1900" i="1" smtClean="0">
                            <a:latin typeface="Cambria Math" panose="02040503050406030204" pitchFamily="18" charset="0"/>
                          </a:rPr>
                        </m:ctrlPr>
                      </m:radPr>
                      <m:deg/>
                      <m:e>
                        <m:r>
                          <a:rPr lang="en-US" sz="1900" b="0" i="1" smtClean="0">
                            <a:latin typeface="Cambria Math" panose="02040503050406030204" pitchFamily="18" charset="0"/>
                          </a:rPr>
                          <m:t>𝑓</m:t>
                        </m:r>
                      </m:e>
                    </m:rad>
                  </m:oMath>
                </a14:m>
                <a:r>
                  <a:rPr lang="ru-RU" sz="1900" dirty="0">
                    <a:latin typeface="+mn-lt"/>
                  </a:rPr>
                  <a:t> </a:t>
                </a:r>
                <a:br>
                  <a:rPr lang="en-US" sz="1900" dirty="0">
                    <a:latin typeface="+mn-lt"/>
                  </a:rPr>
                </a:br>
                <a:r>
                  <a:rPr lang="ru-RU" sz="1900" dirty="0">
                    <a:latin typeface="+mn-lt"/>
                  </a:rPr>
                  <a:t>в непрерывную дробь. С одной стороны, эта фундаментальная и сложная проблема берет начало от классических работ Абеля и Чебышёва 19 века, с другой стороны, результаты по ее исследованию в основном принадлежат 21 веку. Эта проблема была полностью решена над алгебраическими числовыми полями </a:t>
                </a:r>
                <a14:m>
                  <m:oMath xmlns:m="http://schemas.openxmlformats.org/officeDocument/2006/math">
                    <m:r>
                      <a:rPr lang="ru-RU" sz="1900" i="1" dirty="0" smtClean="0">
                        <a:latin typeface="Cambria Math" panose="02040503050406030204" pitchFamily="18" charset="0"/>
                      </a:rPr>
                      <m:t>𝐾</m:t>
                    </m:r>
                  </m:oMath>
                </a14:m>
                <a:r>
                  <a:rPr lang="ru-RU" sz="1900" dirty="0">
                    <a:latin typeface="+mn-lt"/>
                  </a:rPr>
                  <a:t> степени не выше </a:t>
                </a:r>
                <a14:m>
                  <m:oMath xmlns:m="http://schemas.openxmlformats.org/officeDocument/2006/math">
                    <m:r>
                      <a:rPr lang="ru-RU" sz="1900" i="1" dirty="0" smtClean="0">
                        <a:latin typeface="Cambria Math" panose="02040503050406030204" pitchFamily="18" charset="0"/>
                      </a:rPr>
                      <m:t>3</m:t>
                    </m:r>
                  </m:oMath>
                </a14:m>
                <a:r>
                  <a:rPr lang="ru-RU" sz="1900" dirty="0">
                    <a:latin typeface="+mn-lt"/>
                  </a:rPr>
                  <a:t>. Совершенно удивителен результат, что несмотря на то, что таких числовых полей бесконечно много, множество неэквивалентных нетривиальных многочленов </a:t>
                </a:r>
                <a14:m>
                  <m:oMath xmlns:m="http://schemas.openxmlformats.org/officeDocument/2006/math">
                    <m:r>
                      <a:rPr lang="ru-RU" sz="1900" i="1" dirty="0" smtClean="0">
                        <a:latin typeface="Cambria Math" panose="02040503050406030204" pitchFamily="18" charset="0"/>
                      </a:rPr>
                      <m:t>𝑓</m:t>
                    </m:r>
                  </m:oMath>
                </a14:m>
                <a:r>
                  <a:rPr lang="ru-RU" sz="1900" dirty="0">
                    <a:latin typeface="+mn-lt"/>
                  </a:rPr>
                  <a:t>, задающих эллиптическую кривую и обладающих периодическим разложением квадратного корня в функциональную непрерывную дробь в поле </a:t>
                </a:r>
                <a14:m>
                  <m:oMath xmlns:m="http://schemas.openxmlformats.org/officeDocument/2006/math">
                    <m:r>
                      <a:rPr lang="ru-RU" sz="1900" i="1" dirty="0" smtClean="0">
                        <a:latin typeface="Cambria Math" panose="02040503050406030204" pitchFamily="18" charset="0"/>
                      </a:rPr>
                      <m:t>𝐾</m:t>
                    </m:r>
                    <m:r>
                      <a:rPr lang="ru-RU" sz="1900" i="1" dirty="0" smtClean="0">
                        <a:latin typeface="Cambria Math" panose="02040503050406030204" pitchFamily="18" charset="0"/>
                      </a:rPr>
                      <m:t>((</m:t>
                    </m:r>
                    <m:r>
                      <a:rPr lang="ru-RU" sz="1900" i="1" dirty="0" smtClean="0">
                        <a:latin typeface="Cambria Math" panose="02040503050406030204" pitchFamily="18" charset="0"/>
                      </a:rPr>
                      <m:t>𝑥</m:t>
                    </m:r>
                    <m:r>
                      <a:rPr lang="ru-RU" sz="1900" i="1" dirty="0" smtClean="0">
                        <a:latin typeface="Cambria Math" panose="02040503050406030204" pitchFamily="18" charset="0"/>
                      </a:rPr>
                      <m:t>))</m:t>
                    </m:r>
                  </m:oMath>
                </a14:m>
                <a:r>
                  <a:rPr lang="ru-RU" sz="1900" dirty="0">
                    <a:latin typeface="+mn-lt"/>
                  </a:rPr>
                  <a:t>, конечно, и исчерпывается </a:t>
                </a:r>
                <a14:m>
                  <m:oMath xmlns:m="http://schemas.openxmlformats.org/officeDocument/2006/math">
                    <m:r>
                      <a:rPr lang="ru-RU" sz="1900" i="1" dirty="0" smtClean="0">
                        <a:latin typeface="Cambria Math" panose="02040503050406030204" pitchFamily="18" charset="0"/>
                      </a:rPr>
                      <m:t>7</m:t>
                    </m:r>
                  </m:oMath>
                </a14:m>
                <a:r>
                  <a:rPr lang="ru-RU" sz="1900" dirty="0">
                    <a:latin typeface="+mn-lt"/>
                  </a:rPr>
                  <a:t> многочленами, описанными в работе. А для всех квадратичных расширений (множество которых бесконечно), к трем многочленам, определенным над полем рациональных чисел, добавляется всего один, с коэффициентами в поле </a:t>
                </a:r>
                <a14:m>
                  <m:oMath xmlns:m="http://schemas.openxmlformats.org/officeDocument/2006/math">
                    <m:r>
                      <a:rPr lang="ru-RU" sz="1900" i="1" dirty="0" smtClean="0">
                        <a:latin typeface="Cambria Math" panose="02040503050406030204" pitchFamily="18" charset="0"/>
                      </a:rPr>
                      <m:t>𝑄</m:t>
                    </m:r>
                    <m:r>
                      <a:rPr lang="ru-RU" sz="1900" i="1" dirty="0" smtClean="0">
                        <a:latin typeface="Cambria Math" panose="02040503050406030204" pitchFamily="18" charset="0"/>
                      </a:rPr>
                      <m:t>(</m:t>
                    </m:r>
                    <m:rad>
                      <m:radPr>
                        <m:degHide m:val="on"/>
                        <m:ctrlPr>
                          <a:rPr lang="ru-RU" sz="1900" i="1" dirty="0" smtClean="0">
                            <a:latin typeface="Cambria Math" panose="02040503050406030204" pitchFamily="18" charset="0"/>
                          </a:rPr>
                        </m:ctrlPr>
                      </m:radPr>
                      <m:deg/>
                      <m:e>
                        <m:r>
                          <a:rPr lang="en-US" sz="1900" b="0" i="1" dirty="0" smtClean="0">
                            <a:latin typeface="Cambria Math" panose="02040503050406030204" pitchFamily="18" charset="0"/>
                          </a:rPr>
                          <m:t>21</m:t>
                        </m:r>
                      </m:e>
                    </m:rad>
                    <m:r>
                      <a:rPr lang="ru-RU" sz="1900" i="1" dirty="0" smtClean="0">
                        <a:latin typeface="Cambria Math" panose="02040503050406030204" pitchFamily="18" charset="0"/>
                      </a:rPr>
                      <m:t>)</m:t>
                    </m:r>
                  </m:oMath>
                </a14:m>
                <a:r>
                  <a:rPr lang="ru-RU" sz="1900" dirty="0">
                    <a:latin typeface="+mn-lt"/>
                  </a:rPr>
                  <a:t> (</a:t>
                </a:r>
                <a:r>
                  <a:rPr lang="ru-RU" sz="1900" dirty="0">
                    <a:solidFill>
                      <a:srgbClr val="C00000"/>
                    </a:solidFill>
                    <a:latin typeface="+mn-lt"/>
                  </a:rPr>
                  <a:t>НИИСИ РАН</a:t>
                </a:r>
                <a:r>
                  <a:rPr lang="ru-RU" sz="1900" dirty="0">
                    <a:latin typeface="+mn-lt"/>
                  </a:rPr>
                  <a:t>).</a:t>
                </a:r>
                <a:endParaRPr lang="ru-RU" sz="1900" dirty="0">
                  <a:solidFill>
                    <a:schemeClr val="folHlink"/>
                  </a:solidFill>
                  <a:latin typeface="+mn-lt"/>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695400" y="2060848"/>
                <a:ext cx="10513168" cy="4583691"/>
              </a:xfrm>
              <a:prstGeom prst="rect">
                <a:avLst/>
              </a:prstGeom>
              <a:blipFill>
                <a:blip r:embed="rId2"/>
                <a:stretch>
                  <a:fillRect l="-522" t="-532" r="-580" b="-1197"/>
                </a:stretch>
              </a:blipFill>
            </p:spPr>
            <p:txBody>
              <a:bodyPr/>
              <a:lstStyle/>
              <a:p>
                <a:r>
                  <a:rPr lang="ru-RU">
                    <a:noFill/>
                  </a:rPr>
                  <a:t> </a:t>
                </a:r>
              </a:p>
            </p:txBody>
          </p:sp>
        </mc:Fallback>
      </mc:AlternateContent>
    </p:spTree>
    <p:extLst>
      <p:ext uri="{BB962C8B-B14F-4D97-AF65-F5344CB8AC3E}">
        <p14:creationId xmlns:p14="http://schemas.microsoft.com/office/powerpoint/2010/main" val="3686354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3" name="Rectangle 8"/>
              <p:cNvSpPr>
                <a:spLocks noGrp="1" noChangeArrowheads="1"/>
              </p:cNvSpPr>
              <p:nvPr>
                <p:ph type="title"/>
              </p:nvPr>
            </p:nvSpPr>
            <p:spPr>
              <a:xfrm>
                <a:off x="1703512" y="214314"/>
                <a:ext cx="9433048" cy="1486495"/>
              </a:xfrm>
              <a:noFill/>
            </p:spPr>
            <p:txBody>
              <a:bodyPr/>
              <a:lstStyle/>
              <a:p>
                <a:pPr algn="ctr" eaLnBrk="1" hangingPunct="1"/>
                <a:r>
                  <a:rPr lang="ru-RU" sz="2600" dirty="0">
                    <a:solidFill>
                      <a:srgbClr val="CC3300"/>
                    </a:solidFill>
                  </a:rPr>
                  <a:t>Эллиптическая кривая, заданная многочленом </a:t>
                </a:r>
                <a14:m>
                  <m:oMath xmlns:m="http://schemas.openxmlformats.org/officeDocument/2006/math">
                    <m:r>
                      <a:rPr lang="en-US" sz="2600" i="1" dirty="0" smtClean="0">
                        <a:solidFill>
                          <a:srgbClr val="CC3300"/>
                        </a:solidFill>
                        <a:latin typeface="Cambria Math" panose="02040503050406030204" pitchFamily="18" charset="0"/>
                      </a:rPr>
                      <m:t>𝑓</m:t>
                    </m:r>
                  </m:oMath>
                </a14:m>
                <a:r>
                  <a:rPr lang="ru-RU" sz="2600" dirty="0">
                    <a:solidFill>
                      <a:srgbClr val="CC3300"/>
                    </a:solidFill>
                  </a:rPr>
                  <a:t> </a:t>
                </a:r>
                <a:br>
                  <a:rPr lang="ru-RU" sz="2600" dirty="0">
                    <a:solidFill>
                      <a:srgbClr val="CC3300"/>
                    </a:solidFill>
                  </a:rPr>
                </a:br>
                <a:r>
                  <a:rPr lang="ru-RU" sz="2600" dirty="0">
                    <a:solidFill>
                      <a:srgbClr val="CC3300"/>
                    </a:solidFill>
                  </a:rPr>
                  <a:t>с коэффициентами в поле </a:t>
                </a:r>
                <a14:m>
                  <m:oMath xmlns:m="http://schemas.openxmlformats.org/officeDocument/2006/math">
                    <m:r>
                      <a:rPr lang="ru-RU" sz="2600" i="1" dirty="0" smtClean="0">
                        <a:solidFill>
                          <a:srgbClr val="CC3300"/>
                        </a:solidFill>
                        <a:latin typeface="Cambria Math" panose="02040503050406030204" pitchFamily="18" charset="0"/>
                      </a:rPr>
                      <m:t>𝑄</m:t>
                    </m:r>
                    <m:r>
                      <a:rPr lang="ru-RU" sz="2600" i="1" dirty="0" smtClean="0">
                        <a:solidFill>
                          <a:srgbClr val="CC3300"/>
                        </a:solidFill>
                        <a:latin typeface="Cambria Math" panose="02040503050406030204" pitchFamily="18" charset="0"/>
                      </a:rPr>
                      <m:t>(</m:t>
                    </m:r>
                    <m:rad>
                      <m:radPr>
                        <m:degHide m:val="on"/>
                        <m:ctrlPr>
                          <a:rPr lang="ru-RU" sz="2600" i="1" dirty="0" smtClean="0">
                            <a:solidFill>
                              <a:srgbClr val="CC3300"/>
                            </a:solidFill>
                            <a:latin typeface="Cambria Math" panose="02040503050406030204" pitchFamily="18" charset="0"/>
                          </a:rPr>
                        </m:ctrlPr>
                      </m:radPr>
                      <m:deg/>
                      <m:e>
                        <m:r>
                          <a:rPr lang="en-US" sz="2600" b="0" i="1" dirty="0" smtClean="0">
                            <a:solidFill>
                              <a:srgbClr val="CC3300"/>
                            </a:solidFill>
                            <a:latin typeface="Cambria Math" panose="02040503050406030204" pitchFamily="18" charset="0"/>
                          </a:rPr>
                          <m:t>21</m:t>
                        </m:r>
                      </m:e>
                    </m:rad>
                    <m:r>
                      <a:rPr lang="ru-RU" sz="2600" i="1" dirty="0">
                        <a:solidFill>
                          <a:srgbClr val="CC3300"/>
                        </a:solidFill>
                        <a:latin typeface="Cambria Math" panose="02040503050406030204" pitchFamily="18" charset="0"/>
                      </a:rPr>
                      <m:t>)</m:t>
                    </m:r>
                  </m:oMath>
                </a14:m>
                <a:r>
                  <a:rPr lang="ru-RU" sz="2600" dirty="0">
                    <a:solidFill>
                      <a:srgbClr val="CC3300"/>
                    </a:solidFill>
                  </a:rPr>
                  <a:t>, обладающим периодическим разложением </a:t>
                </a:r>
                <a14:m>
                  <m:oMath xmlns:m="http://schemas.openxmlformats.org/officeDocument/2006/math">
                    <m:rad>
                      <m:radPr>
                        <m:degHide m:val="on"/>
                        <m:ctrlPr>
                          <a:rPr lang="ru-RU" sz="2600" i="1" dirty="0" smtClean="0">
                            <a:solidFill>
                              <a:srgbClr val="CC3300"/>
                            </a:solidFill>
                            <a:latin typeface="Cambria Math" panose="02040503050406030204" pitchFamily="18" charset="0"/>
                          </a:rPr>
                        </m:ctrlPr>
                      </m:radPr>
                      <m:deg/>
                      <m:e>
                        <m:r>
                          <a:rPr lang="en-US" sz="2600" b="0" i="1" dirty="0" smtClean="0">
                            <a:solidFill>
                              <a:srgbClr val="CC3300"/>
                            </a:solidFill>
                            <a:latin typeface="Cambria Math" panose="02040503050406030204" pitchFamily="18" charset="0"/>
                          </a:rPr>
                          <m:t>𝑓</m:t>
                        </m:r>
                      </m:e>
                    </m:rad>
                  </m:oMath>
                </a14:m>
                <a:endParaRPr lang="ru-RU" sz="2600" dirty="0">
                  <a:solidFill>
                    <a:srgbClr val="CC3300"/>
                  </a:solidFill>
                </a:endParaRPr>
              </a:p>
            </p:txBody>
          </p:sp>
        </mc:Choice>
        <mc:Fallback xmlns="">
          <p:sp>
            <p:nvSpPr>
              <p:cNvPr id="5123" name="Rectangle 8"/>
              <p:cNvSpPr>
                <a:spLocks noGrp="1" noRot="1" noChangeAspect="1" noMove="1" noResize="1" noEditPoints="1" noAdjustHandles="1" noChangeArrowheads="1" noChangeShapeType="1" noTextEdit="1"/>
              </p:cNvSpPr>
              <p:nvPr>
                <p:ph type="title"/>
              </p:nvPr>
            </p:nvSpPr>
            <p:spPr>
              <a:xfrm>
                <a:off x="1703512" y="214314"/>
                <a:ext cx="9433048" cy="1486495"/>
              </a:xfrm>
              <a:blipFill>
                <a:blip r:embed="rId2"/>
                <a:stretch>
                  <a:fillRect b="-7787"/>
                </a:stretch>
              </a:blipFill>
            </p:spPr>
            <p:txBody>
              <a:bodyPr/>
              <a:lstStyle/>
              <a:p>
                <a:r>
                  <a:rPr lang="ru-RU">
                    <a:noFill/>
                  </a:rPr>
                  <a:t> </a:t>
                </a:r>
              </a:p>
            </p:txBody>
          </p:sp>
        </mc:Fallback>
      </mc:AlternateContent>
      <p:sp>
        <p:nvSpPr>
          <p:cNvPr id="4" name="Прямоугольник 3"/>
          <p:cNvSpPr/>
          <p:nvPr/>
        </p:nvSpPr>
        <p:spPr>
          <a:xfrm>
            <a:off x="2063552" y="1700809"/>
            <a:ext cx="7632848" cy="461665"/>
          </a:xfrm>
          <a:prstGeom prst="rect">
            <a:avLst/>
          </a:prstGeom>
        </p:spPr>
        <p:txBody>
          <a:bodyPr wrap="square">
            <a:spAutoFit/>
          </a:bodyPr>
          <a:lstStyle/>
          <a:p>
            <a:pPr algn="just"/>
            <a:r>
              <a:rPr lang="ru-RU" sz="2400" dirty="0"/>
              <a:t>	</a:t>
            </a:r>
            <a:endParaRPr lang="ru-RU" sz="2200" dirty="0">
              <a:solidFill>
                <a:schemeClr val="folHlink"/>
              </a:solidFill>
              <a:latin typeface="+mn-lt"/>
            </a:endParaRPr>
          </a:p>
        </p:txBody>
      </p:sp>
      <p:pic>
        <p:nvPicPr>
          <p:cNvPr id="2" name="Рисунок 7">
            <a:extLst>
              <a:ext uri="{FF2B5EF4-FFF2-40B4-BE49-F238E27FC236}">
                <a16:creationId xmlns:a16="http://schemas.microsoft.com/office/drawing/2014/main" id="{1FC7DB54-9F2D-4ACB-866C-D6630CFA60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16244" y="2564904"/>
            <a:ext cx="5985881" cy="333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775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703512" y="214314"/>
            <a:ext cx="9433048" cy="1462087"/>
          </a:xfrm>
          <a:noFill/>
        </p:spPr>
        <p:txBody>
          <a:bodyPr/>
          <a:lstStyle/>
          <a:p>
            <a:pPr algn="ctr" eaLnBrk="1" hangingPunct="1"/>
            <a:r>
              <a:rPr lang="ru-RU" sz="2600" dirty="0">
                <a:solidFill>
                  <a:srgbClr val="CC3300"/>
                </a:solidFill>
              </a:rPr>
              <a:t>Метод расширения признакового пространства </a:t>
            </a:r>
            <a:br>
              <a:rPr lang="en-US" sz="2600" dirty="0">
                <a:solidFill>
                  <a:srgbClr val="CC3300"/>
                </a:solidFill>
              </a:rPr>
            </a:br>
            <a:r>
              <a:rPr lang="ru-RU" sz="2600" dirty="0">
                <a:solidFill>
                  <a:srgbClr val="CC3300"/>
                </a:solidFill>
              </a:rPr>
              <a:t>в задачах </a:t>
            </a:r>
            <a:r>
              <a:rPr lang="ru-RU" sz="2600" dirty="0" err="1">
                <a:solidFill>
                  <a:srgbClr val="CC3300"/>
                </a:solidFill>
              </a:rPr>
              <a:t>нейросетевого</a:t>
            </a:r>
            <a:r>
              <a:rPr lang="ru-RU" sz="2600" dirty="0">
                <a:solidFill>
                  <a:srgbClr val="CC3300"/>
                </a:solidFill>
              </a:rPr>
              <a:t> прогнозирования </a:t>
            </a:r>
            <a:br>
              <a:rPr lang="en-US" sz="2600" dirty="0">
                <a:solidFill>
                  <a:srgbClr val="CC3300"/>
                </a:solidFill>
              </a:rPr>
            </a:br>
            <a:r>
              <a:rPr lang="ru-RU" sz="2600" dirty="0">
                <a:solidFill>
                  <a:srgbClr val="CC3300"/>
                </a:solidFill>
              </a:rPr>
              <a:t>с использованием характеристик смешанных</a:t>
            </a:r>
            <a:r>
              <a:rPr lang="en-US" sz="2600" dirty="0">
                <a:solidFill>
                  <a:srgbClr val="CC3300"/>
                </a:solidFill>
              </a:rPr>
              <a:t> </a:t>
            </a:r>
            <a:r>
              <a:rPr lang="ru-RU" sz="2600" dirty="0">
                <a:solidFill>
                  <a:srgbClr val="CC3300"/>
                </a:solidFill>
              </a:rPr>
              <a:t>вероятностных моделей</a:t>
            </a:r>
          </a:p>
        </p:txBody>
      </p:sp>
      <p:sp>
        <p:nvSpPr>
          <p:cNvPr id="5122" name="Rectangle 6"/>
          <p:cNvSpPr>
            <a:spLocks noGrp="1" noChangeArrowheads="1"/>
          </p:cNvSpPr>
          <p:nvPr>
            <p:ph idx="1"/>
          </p:nvPr>
        </p:nvSpPr>
        <p:spPr>
          <a:xfrm>
            <a:off x="2063750" y="2060576"/>
            <a:ext cx="8415338" cy="4797425"/>
          </a:xfrm>
        </p:spPr>
        <p:txBody>
          <a:bodyPr/>
          <a:lstStyle/>
          <a:p>
            <a:pPr eaLnBrk="1" hangingPunct="1">
              <a:buNone/>
            </a:pPr>
            <a:r>
              <a:rPr lang="ru-RU" dirty="0"/>
              <a:t>				</a:t>
            </a:r>
            <a:endParaRPr lang="ru-RU" sz="2400" dirty="0"/>
          </a:p>
        </p:txBody>
      </p:sp>
      <p:sp>
        <p:nvSpPr>
          <p:cNvPr id="4" name="Прямоугольник 3"/>
          <p:cNvSpPr/>
          <p:nvPr/>
        </p:nvSpPr>
        <p:spPr>
          <a:xfrm>
            <a:off x="695400" y="2060848"/>
            <a:ext cx="10441160" cy="4154984"/>
          </a:xfrm>
          <a:prstGeom prst="rect">
            <a:avLst/>
          </a:prstGeom>
        </p:spPr>
        <p:txBody>
          <a:bodyPr wrap="square">
            <a:spAutoFit/>
          </a:bodyPr>
          <a:lstStyle/>
          <a:p>
            <a:pPr algn="just"/>
            <a:r>
              <a:rPr lang="ru-RU" sz="2000" dirty="0"/>
              <a:t>	</a:t>
            </a:r>
            <a:r>
              <a:rPr lang="ru-RU" sz="2200" dirty="0"/>
              <a:t>Во многих областях (финансы, физика плазмы, климатология и др.) процессы успешно моделируются с использованием стохастических дифференциальных уравнений и возникающих при их решении смешанных вероятностных распределений. В рамках исследования предложен принципиально новый подход к формированию расширенного признакового пространства в задачах обучения нейронных сетей на основе параметров указанных моделей – от моментных характеристик до введенных компонент локальной непрерывности, определяемых в режиме скользящего окна. Предложенный метод успешно использован при прогнозировании экспериментальных рядов турбулентной плазмы, полученных </a:t>
            </a:r>
            <a:br>
              <a:rPr lang="en-US" sz="2200" dirty="0"/>
            </a:br>
            <a:r>
              <a:rPr lang="ru-RU" sz="2200" dirty="0"/>
              <a:t>на </a:t>
            </a:r>
            <a:r>
              <a:rPr lang="ru-RU" sz="2200" dirty="0" err="1"/>
              <a:t>стеллараторе</a:t>
            </a:r>
            <a:r>
              <a:rPr lang="ru-RU" sz="2200" dirty="0"/>
              <a:t> Л-2М (ИОФ РАН), и данных о потоках тепла между океаном и атмосферой (ИО РАН)</a:t>
            </a:r>
            <a:r>
              <a:rPr lang="ru-RU" sz="2200" dirty="0">
                <a:latin typeface="+mn-lt"/>
              </a:rPr>
              <a:t> (</a:t>
            </a:r>
            <a:r>
              <a:rPr lang="ru-RU" sz="2200" dirty="0">
                <a:solidFill>
                  <a:srgbClr val="C00000"/>
                </a:solidFill>
                <a:latin typeface="+mn-lt"/>
              </a:rPr>
              <a:t>ФИЦ ИУ РАН</a:t>
            </a:r>
            <a:r>
              <a:rPr lang="ru-RU" sz="2200" dirty="0">
                <a:latin typeface="+mn-lt"/>
              </a:rPr>
              <a:t>).</a:t>
            </a:r>
            <a:endParaRPr lang="ru-RU" sz="2200" dirty="0">
              <a:solidFill>
                <a:schemeClr val="folHlink"/>
              </a:solidFill>
              <a:latin typeface="+mn-lt"/>
            </a:endParaRPr>
          </a:p>
        </p:txBody>
      </p:sp>
    </p:spTree>
    <p:extLst>
      <p:ext uri="{BB962C8B-B14F-4D97-AF65-F5344CB8AC3E}">
        <p14:creationId xmlns:p14="http://schemas.microsoft.com/office/powerpoint/2010/main" val="1551481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703512" y="214314"/>
            <a:ext cx="9433048" cy="1486495"/>
          </a:xfrm>
          <a:noFill/>
        </p:spPr>
        <p:txBody>
          <a:bodyPr/>
          <a:lstStyle/>
          <a:p>
            <a:pPr algn="ctr" eaLnBrk="1" hangingPunct="1"/>
            <a:r>
              <a:rPr lang="ru-RU" sz="2600" dirty="0">
                <a:solidFill>
                  <a:srgbClr val="CC3300"/>
                </a:solidFill>
              </a:rPr>
              <a:t>Расширение признакового пространства с помощью математических моделей для повышения точности прогнозирования неоднородных данных</a:t>
            </a:r>
          </a:p>
        </p:txBody>
      </p:sp>
      <p:sp>
        <p:nvSpPr>
          <p:cNvPr id="4" name="Прямоугольник 3"/>
          <p:cNvSpPr/>
          <p:nvPr/>
        </p:nvSpPr>
        <p:spPr>
          <a:xfrm>
            <a:off x="2063552" y="1700809"/>
            <a:ext cx="7632848" cy="461665"/>
          </a:xfrm>
          <a:prstGeom prst="rect">
            <a:avLst/>
          </a:prstGeom>
        </p:spPr>
        <p:txBody>
          <a:bodyPr wrap="square">
            <a:spAutoFit/>
          </a:bodyPr>
          <a:lstStyle/>
          <a:p>
            <a:pPr algn="just"/>
            <a:r>
              <a:rPr lang="ru-RU" sz="2400" dirty="0"/>
              <a:t>	</a:t>
            </a:r>
            <a:endParaRPr lang="ru-RU" sz="2200" dirty="0">
              <a:solidFill>
                <a:schemeClr val="folHlink"/>
              </a:solidFill>
              <a:latin typeface="+mn-lt"/>
            </a:endParaRPr>
          </a:p>
        </p:txBody>
      </p:sp>
      <p:pic>
        <p:nvPicPr>
          <p:cNvPr id="2" name="Рисунок 7">
            <a:extLst>
              <a:ext uri="{FF2B5EF4-FFF2-40B4-BE49-F238E27FC236}">
                <a16:creationId xmlns:a16="http://schemas.microsoft.com/office/drawing/2014/main" id="{1FC7DB54-9F2D-4ACB-866C-D6630CFA60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01271" y="1917558"/>
            <a:ext cx="6989459" cy="446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21148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703512" y="214314"/>
            <a:ext cx="9505056" cy="1462087"/>
          </a:xfrm>
          <a:noFill/>
        </p:spPr>
        <p:txBody>
          <a:bodyPr/>
          <a:lstStyle/>
          <a:p>
            <a:pPr algn="ctr" eaLnBrk="1" hangingPunct="1"/>
            <a:r>
              <a:rPr lang="ru-RU" sz="2600" dirty="0">
                <a:solidFill>
                  <a:srgbClr val="CC3300"/>
                </a:solidFill>
              </a:rPr>
              <a:t>Математическое моделирование процесса распространения затопленной нагретой струи внутри замкнутой полости, заполненной холодной жидкостью</a:t>
            </a:r>
          </a:p>
        </p:txBody>
      </p:sp>
      <p:sp>
        <p:nvSpPr>
          <p:cNvPr id="5122" name="Rectangle 6"/>
          <p:cNvSpPr>
            <a:spLocks noGrp="1" noChangeArrowheads="1"/>
          </p:cNvSpPr>
          <p:nvPr>
            <p:ph idx="1"/>
          </p:nvPr>
        </p:nvSpPr>
        <p:spPr>
          <a:xfrm>
            <a:off x="2063750" y="2060576"/>
            <a:ext cx="8415338" cy="4797425"/>
          </a:xfrm>
        </p:spPr>
        <p:txBody>
          <a:bodyPr/>
          <a:lstStyle/>
          <a:p>
            <a:pPr eaLnBrk="1" hangingPunct="1">
              <a:buNone/>
            </a:pPr>
            <a:r>
              <a:rPr lang="ru-RU" dirty="0"/>
              <a:t>				</a:t>
            </a:r>
            <a:endParaRPr lang="ru-RU" sz="2400" dirty="0"/>
          </a:p>
        </p:txBody>
      </p:sp>
      <p:sp>
        <p:nvSpPr>
          <p:cNvPr id="4" name="Прямоугольник 3"/>
          <p:cNvSpPr/>
          <p:nvPr/>
        </p:nvSpPr>
        <p:spPr>
          <a:xfrm>
            <a:off x="695399" y="2060849"/>
            <a:ext cx="10474045" cy="4154984"/>
          </a:xfrm>
          <a:prstGeom prst="rect">
            <a:avLst/>
          </a:prstGeom>
        </p:spPr>
        <p:txBody>
          <a:bodyPr wrap="square">
            <a:spAutoFit/>
          </a:bodyPr>
          <a:lstStyle/>
          <a:p>
            <a:pPr algn="just"/>
            <a:r>
              <a:rPr lang="ru-RU" sz="2000" dirty="0"/>
              <a:t>	</a:t>
            </a:r>
            <a:r>
              <a:rPr lang="ru-RU" sz="2200" dirty="0">
                <a:latin typeface="+mn-lt"/>
              </a:rPr>
              <a:t>На основе уравнения Навье – Стокса с учетом силы плавучести и теплопереноса в среде выполнено математическое моделирование нестационарного процесса распространения затопленной нагретой струи внутри замкнутой полости, заполненной холодной жидкостью. Феноменологические параметры модели были определены на основе сопоставления с данными экспериментального исследования. Численное моделирование данного процесса позволило анализировать явления, связанные с схлопыванием паровых пузырьков при кипении жидкости </a:t>
            </a:r>
            <a:br>
              <a:rPr lang="ru-RU" sz="2200" dirty="0">
                <a:latin typeface="+mn-lt"/>
              </a:rPr>
            </a:br>
            <a:r>
              <a:rPr lang="ru-RU" sz="2200" dirty="0">
                <a:latin typeface="+mn-lt"/>
              </a:rPr>
              <a:t>на торце лазерного нагревателя, а также пространственный перенос тепла </a:t>
            </a:r>
            <a:br>
              <a:rPr lang="ru-RU" sz="2200" dirty="0">
                <a:latin typeface="+mn-lt"/>
              </a:rPr>
            </a:br>
            <a:r>
              <a:rPr lang="ru-RU" sz="2200" dirty="0">
                <a:latin typeface="+mn-lt"/>
              </a:rPr>
              <a:t>до границы области при различной мощности лазерного излучения. Полученный результат использован для обоснования для обоснования хирургического лечения сосудистых аномалий (</a:t>
            </a:r>
            <a:r>
              <a:rPr lang="ru-RU" sz="2200" dirty="0">
                <a:solidFill>
                  <a:srgbClr val="C00000"/>
                </a:solidFill>
                <a:latin typeface="+mn-lt"/>
              </a:rPr>
              <a:t>ИПМ ДВО РАН</a:t>
            </a:r>
            <a:r>
              <a:rPr lang="ru-RU" sz="2200" dirty="0">
                <a:latin typeface="+mn-lt"/>
              </a:rPr>
              <a:t>).</a:t>
            </a:r>
            <a:endParaRPr lang="ru-RU" sz="2200" dirty="0">
              <a:solidFill>
                <a:schemeClr val="folHlink"/>
              </a:solidFill>
              <a:latin typeface="+mn-lt"/>
            </a:endParaRPr>
          </a:p>
        </p:txBody>
      </p:sp>
    </p:spTree>
    <p:extLst>
      <p:ext uri="{BB962C8B-B14F-4D97-AF65-F5344CB8AC3E}">
        <p14:creationId xmlns:p14="http://schemas.microsoft.com/office/powerpoint/2010/main" val="796697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noFill/>
        </p:spPr>
        <p:txBody>
          <a:bodyPr/>
          <a:lstStyle/>
          <a:p>
            <a:pPr algn="ctr" eaLnBrk="1" hangingPunct="1"/>
            <a:r>
              <a:rPr lang="ru-RU" sz="2600" dirty="0">
                <a:solidFill>
                  <a:srgbClr val="CC3300"/>
                </a:solidFill>
              </a:rPr>
              <a:t>Распределение температуры полученное численным моделированием и соответствующие экспериментальные </a:t>
            </a:r>
            <a:br>
              <a:rPr lang="ru-RU" sz="2600" dirty="0">
                <a:solidFill>
                  <a:srgbClr val="CC3300"/>
                </a:solidFill>
              </a:rPr>
            </a:br>
            <a:r>
              <a:rPr lang="ru-RU" sz="2600" dirty="0">
                <a:solidFill>
                  <a:srgbClr val="CC3300"/>
                </a:solidFill>
              </a:rPr>
              <a:t>теневые изображения</a:t>
            </a:r>
          </a:p>
        </p:txBody>
      </p:sp>
      <p:sp>
        <p:nvSpPr>
          <p:cNvPr id="4" name="Прямоугольник 3"/>
          <p:cNvSpPr/>
          <p:nvPr/>
        </p:nvSpPr>
        <p:spPr>
          <a:xfrm>
            <a:off x="2063552" y="2132857"/>
            <a:ext cx="7632848" cy="461665"/>
          </a:xfrm>
          <a:prstGeom prst="rect">
            <a:avLst/>
          </a:prstGeom>
        </p:spPr>
        <p:txBody>
          <a:bodyPr wrap="square">
            <a:spAutoFit/>
          </a:bodyPr>
          <a:lstStyle/>
          <a:p>
            <a:pPr algn="just"/>
            <a:r>
              <a:rPr lang="ru-RU" sz="2400" dirty="0"/>
              <a:t>	</a:t>
            </a:r>
            <a:endParaRPr lang="ru-RU" sz="2000" dirty="0">
              <a:solidFill>
                <a:schemeClr val="folHlink"/>
              </a:solidFill>
              <a:latin typeface="+mn-lt"/>
            </a:endParaRPr>
          </a:p>
        </p:txBody>
      </p:sp>
      <p:pic>
        <p:nvPicPr>
          <p:cNvPr id="4100" name="Рисунок 3">
            <a:extLst>
              <a:ext uri="{FF2B5EF4-FFF2-40B4-BE49-F238E27FC236}">
                <a16:creationId xmlns:a16="http://schemas.microsoft.com/office/drawing/2014/main" id="{8F126041-6ED4-463A-B806-28318698FB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7820" y="2132857"/>
            <a:ext cx="4314064" cy="401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a:extLst>
              <a:ext uri="{FF2B5EF4-FFF2-40B4-BE49-F238E27FC236}">
                <a16:creationId xmlns:a16="http://schemas.microsoft.com/office/drawing/2014/main" id="{8812744B-1759-4D77-B55F-79E3E5756694}"/>
              </a:ext>
            </a:extLst>
          </p:cNvPr>
          <p:cNvSpPr/>
          <p:nvPr/>
        </p:nvSpPr>
        <p:spPr>
          <a:xfrm>
            <a:off x="5391795" y="2363689"/>
            <a:ext cx="6096000" cy="3447098"/>
          </a:xfrm>
          <a:prstGeom prst="rect">
            <a:avLst/>
          </a:prstGeom>
        </p:spPr>
        <p:txBody>
          <a:bodyPr>
            <a:spAutoFit/>
          </a:bodyPr>
          <a:lstStyle/>
          <a:p>
            <a:pPr algn="l">
              <a:spcAft>
                <a:spcPts val="600"/>
              </a:spcAft>
            </a:pPr>
            <a:r>
              <a:rPr lang="en-US" dirty="0">
                <a:solidFill>
                  <a:srgbClr val="000000"/>
                </a:solidFill>
                <a:latin typeface="+mn-lt"/>
                <a:ea typeface="Times New Roman" panose="02020603050405020304" pitchFamily="18" charset="0"/>
              </a:rPr>
              <a:t>a</a:t>
            </a:r>
            <a:r>
              <a:rPr lang="ru-RU" dirty="0">
                <a:solidFill>
                  <a:srgbClr val="000000"/>
                </a:solidFill>
                <a:latin typeface="+mn-lt"/>
                <a:ea typeface="Times New Roman" panose="02020603050405020304" pitchFamily="18" charset="0"/>
              </a:rPr>
              <a:t>) Рассчитанное поле температур </a:t>
            </a:r>
            <a:br>
              <a:rPr lang="ru-RU" dirty="0">
                <a:solidFill>
                  <a:srgbClr val="000000"/>
                </a:solidFill>
                <a:latin typeface="+mn-lt"/>
                <a:ea typeface="Times New Roman" panose="02020603050405020304" pitchFamily="18" charset="0"/>
              </a:rPr>
            </a:br>
            <a:r>
              <a:rPr lang="ru-RU" dirty="0">
                <a:solidFill>
                  <a:srgbClr val="000000"/>
                </a:solidFill>
                <a:latin typeface="+mn-lt"/>
                <a:ea typeface="Times New Roman" panose="02020603050405020304" pitchFamily="18" charset="0"/>
              </a:rPr>
              <a:t>в случае свободной конвекции</a:t>
            </a:r>
          </a:p>
          <a:p>
            <a:pPr algn="l">
              <a:spcAft>
                <a:spcPts val="600"/>
              </a:spcAft>
            </a:pPr>
            <a:r>
              <a:rPr lang="en-US" dirty="0">
                <a:solidFill>
                  <a:srgbClr val="000000"/>
                </a:solidFill>
                <a:latin typeface="+mn-lt"/>
                <a:ea typeface="Times New Roman" panose="02020603050405020304" pitchFamily="18" charset="0"/>
              </a:rPr>
              <a:t>b</a:t>
            </a:r>
            <a:r>
              <a:rPr lang="ru-RU" dirty="0">
                <a:solidFill>
                  <a:srgbClr val="000000"/>
                </a:solidFill>
                <a:latin typeface="+mn-lt"/>
                <a:ea typeface="Times New Roman" panose="02020603050405020304" pitchFamily="18" charset="0"/>
              </a:rPr>
              <a:t>) теневое изображение, полученное из эксперимента при мощности лазерного излучения 0,5</a:t>
            </a:r>
            <a:r>
              <a:rPr lang="en-US" dirty="0">
                <a:solidFill>
                  <a:srgbClr val="000000"/>
                </a:solidFill>
                <a:latin typeface="+mn-lt"/>
                <a:ea typeface="Times New Roman" panose="02020603050405020304" pitchFamily="18" charset="0"/>
              </a:rPr>
              <a:t>W</a:t>
            </a:r>
            <a:endParaRPr lang="ru-RU" dirty="0">
              <a:solidFill>
                <a:srgbClr val="000000"/>
              </a:solidFill>
              <a:latin typeface="+mn-lt"/>
              <a:ea typeface="Times New Roman" panose="02020603050405020304" pitchFamily="18" charset="0"/>
            </a:endParaRPr>
          </a:p>
          <a:p>
            <a:pPr algn="l">
              <a:spcAft>
                <a:spcPts val="600"/>
              </a:spcAft>
            </a:pPr>
            <a:r>
              <a:rPr lang="en-US" dirty="0">
                <a:solidFill>
                  <a:srgbClr val="000000"/>
                </a:solidFill>
                <a:latin typeface="+mn-lt"/>
                <a:ea typeface="Times New Roman" panose="02020603050405020304" pitchFamily="18" charset="0"/>
              </a:rPr>
              <a:t>c</a:t>
            </a:r>
            <a:r>
              <a:rPr lang="ru-RU" dirty="0">
                <a:solidFill>
                  <a:srgbClr val="000000"/>
                </a:solidFill>
                <a:latin typeface="+mn-lt"/>
                <a:ea typeface="Times New Roman" panose="02020603050405020304" pitchFamily="18" charset="0"/>
              </a:rPr>
              <a:t>) поле температур, рассчитанное в случае генерации </a:t>
            </a:r>
            <a:r>
              <a:rPr lang="ru-RU" dirty="0" err="1">
                <a:solidFill>
                  <a:srgbClr val="000000"/>
                </a:solidFill>
                <a:latin typeface="+mn-lt"/>
                <a:ea typeface="Times New Roman" panose="02020603050405020304" pitchFamily="18" charset="0"/>
              </a:rPr>
              <a:t>микроструй</a:t>
            </a:r>
            <a:r>
              <a:rPr lang="ru-RU" dirty="0">
                <a:solidFill>
                  <a:srgbClr val="000000"/>
                </a:solidFill>
                <a:latin typeface="+mn-lt"/>
                <a:ea typeface="Times New Roman" panose="02020603050405020304" pitchFamily="18" charset="0"/>
              </a:rPr>
              <a:t> в режиме пузырькового кипения</a:t>
            </a:r>
          </a:p>
          <a:p>
            <a:pPr algn="l">
              <a:spcAft>
                <a:spcPts val="0"/>
              </a:spcAft>
            </a:pPr>
            <a:r>
              <a:rPr lang="en-US" dirty="0">
                <a:solidFill>
                  <a:srgbClr val="000000"/>
                </a:solidFill>
                <a:latin typeface="+mn-lt"/>
                <a:ea typeface="Times New Roman" panose="02020603050405020304" pitchFamily="18" charset="0"/>
              </a:rPr>
              <a:t>d</a:t>
            </a:r>
            <a:r>
              <a:rPr lang="ru-RU" dirty="0">
                <a:solidFill>
                  <a:srgbClr val="000000"/>
                </a:solidFill>
                <a:latin typeface="+mn-lt"/>
                <a:ea typeface="Times New Roman" panose="02020603050405020304" pitchFamily="18" charset="0"/>
              </a:rPr>
              <a:t>) теневое изображение полученное из эксперимента при мощности лазерного излучения 3</a:t>
            </a:r>
            <a:r>
              <a:rPr lang="en-US" dirty="0">
                <a:solidFill>
                  <a:srgbClr val="000000"/>
                </a:solidFill>
                <a:latin typeface="+mn-lt"/>
                <a:ea typeface="Times New Roman" panose="02020603050405020304" pitchFamily="18" charset="0"/>
              </a:rPr>
              <a:t>W</a:t>
            </a:r>
            <a:endParaRPr lang="ru-RU" dirty="0">
              <a:solidFill>
                <a:srgbClr val="000000"/>
              </a:solidFill>
              <a:latin typeface="+mn-lt"/>
              <a:ea typeface="Times New Roman" panose="02020603050405020304" pitchFamily="18" charset="0"/>
            </a:endParaRPr>
          </a:p>
          <a:p>
            <a:pPr algn="l"/>
            <a:endParaRPr lang="ru-RU" dirty="0">
              <a:solidFill>
                <a:srgbClr val="000000"/>
              </a:solidFill>
              <a:latin typeface="+mn-lt"/>
              <a:ea typeface="Times New Roman" panose="02020603050405020304" pitchFamily="18" charset="0"/>
            </a:endParaRPr>
          </a:p>
          <a:p>
            <a:pPr algn="l"/>
            <a:r>
              <a:rPr lang="ru-RU" dirty="0">
                <a:solidFill>
                  <a:srgbClr val="000000"/>
                </a:solidFill>
                <a:latin typeface="+mn-lt"/>
                <a:ea typeface="Times New Roman" panose="02020603050405020304" pitchFamily="18" charset="0"/>
              </a:rPr>
              <a:t>Контур оптоволокна выделен красной прерывистой линией.</a:t>
            </a:r>
            <a:endParaRPr lang="ru-RU" dirty="0">
              <a:latin typeface="+mn-lt"/>
            </a:endParaRPr>
          </a:p>
        </p:txBody>
      </p:sp>
    </p:spTree>
    <p:extLst>
      <p:ext uri="{BB962C8B-B14F-4D97-AF65-F5344CB8AC3E}">
        <p14:creationId xmlns:p14="http://schemas.microsoft.com/office/powerpoint/2010/main" val="206733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lgn="ctr"/>
            <a:r>
              <a:rPr lang="ru-RU" sz="2600" dirty="0">
                <a:solidFill>
                  <a:srgbClr val="CC3300"/>
                </a:solidFill>
              </a:rPr>
              <a:t>Международный конгресс математиков</a:t>
            </a:r>
            <a:r>
              <a:rPr lang="en-US" sz="2600" dirty="0">
                <a:solidFill>
                  <a:srgbClr val="CC3300"/>
                </a:solidFill>
              </a:rPr>
              <a:t> (ICM 2022)</a:t>
            </a:r>
            <a:endParaRPr lang="ru-RU" sz="2600" dirty="0">
              <a:solidFill>
                <a:srgbClr val="CC3300"/>
              </a:solidFill>
            </a:endParaRPr>
          </a:p>
        </p:txBody>
      </p:sp>
      <p:sp>
        <p:nvSpPr>
          <p:cNvPr id="2" name="Объект 1">
            <a:extLst>
              <a:ext uri="{FF2B5EF4-FFF2-40B4-BE49-F238E27FC236}">
                <a16:creationId xmlns:a16="http://schemas.microsoft.com/office/drawing/2014/main" id="{6D24C96D-2E9B-4909-846E-A5E57C8CC215}"/>
              </a:ext>
            </a:extLst>
          </p:cNvPr>
          <p:cNvSpPr>
            <a:spLocks noGrp="1"/>
          </p:cNvSpPr>
          <p:nvPr>
            <p:ph idx="1"/>
          </p:nvPr>
        </p:nvSpPr>
        <p:spPr>
          <a:xfrm>
            <a:off x="695400" y="2060848"/>
            <a:ext cx="10513168" cy="4320480"/>
          </a:xfrm>
        </p:spPr>
        <p:txBody>
          <a:bodyPr/>
          <a:lstStyle/>
          <a:p>
            <a:pPr>
              <a:spcBef>
                <a:spcPts val="300"/>
              </a:spcBef>
              <a:spcAft>
                <a:spcPts val="600"/>
              </a:spcAft>
              <a:buFont typeface="Arial" panose="020B0604020202020204" pitchFamily="34" charset="0"/>
              <a:buChar char="•"/>
            </a:pPr>
            <a:endParaRPr lang="en-US" sz="2600" dirty="0"/>
          </a:p>
          <a:p>
            <a:pPr>
              <a:spcBef>
                <a:spcPts val="300"/>
              </a:spcBef>
              <a:spcAft>
                <a:spcPts val="600"/>
              </a:spcAft>
              <a:buFont typeface="Arial" panose="020B0604020202020204" pitchFamily="34" charset="0"/>
              <a:buChar char="•"/>
            </a:pPr>
            <a:r>
              <a:rPr lang="en-US" sz="2600" dirty="0"/>
              <a:t>Virtual ICM.</a:t>
            </a:r>
            <a:endParaRPr lang="ru-RU" sz="2600" dirty="0"/>
          </a:p>
          <a:p>
            <a:pPr>
              <a:spcBef>
                <a:spcPts val="300"/>
              </a:spcBef>
              <a:spcAft>
                <a:spcPts val="600"/>
              </a:spcAft>
              <a:buFont typeface="Arial" panose="020B0604020202020204" pitchFamily="34" charset="0"/>
              <a:buChar char="•"/>
            </a:pPr>
            <a:r>
              <a:rPr lang="ru-RU" sz="2600" dirty="0"/>
              <a:t>Генеральная ассамблея Международного математического союза (</a:t>
            </a:r>
            <a:r>
              <a:rPr lang="en-US" sz="2600" dirty="0"/>
              <a:t>IMU</a:t>
            </a:r>
            <a:r>
              <a:rPr lang="ru-RU" sz="2600" dirty="0"/>
              <a:t>)</a:t>
            </a:r>
            <a:r>
              <a:rPr lang="en-US" sz="2600" dirty="0"/>
              <a:t> </a:t>
            </a:r>
            <a:r>
              <a:rPr lang="ru-RU" sz="2600" dirty="0"/>
              <a:t>и церемония награждения прошли в Хельсинки</a:t>
            </a:r>
            <a:r>
              <a:rPr lang="en-US" sz="2600" dirty="0"/>
              <a:t>.</a:t>
            </a:r>
            <a:endParaRPr lang="ru-RU" sz="2600" dirty="0"/>
          </a:p>
          <a:p>
            <a:pPr>
              <a:spcBef>
                <a:spcPts val="300"/>
              </a:spcBef>
              <a:spcAft>
                <a:spcPts val="600"/>
              </a:spcAft>
              <a:buFont typeface="Arial" panose="020B0604020202020204" pitchFamily="34" charset="0"/>
              <a:buChar char="•"/>
            </a:pPr>
            <a:r>
              <a:rPr lang="ru-RU" sz="2600" dirty="0"/>
              <a:t>В работе Генеральной ассамблеи </a:t>
            </a:r>
            <a:r>
              <a:rPr lang="en-US" sz="2600" dirty="0"/>
              <a:t>IMU</a:t>
            </a:r>
            <a:r>
              <a:rPr lang="ru-RU" sz="2600" dirty="0"/>
              <a:t> </a:t>
            </a:r>
            <a:br>
              <a:rPr lang="ru-RU" sz="2600" dirty="0"/>
            </a:br>
            <a:r>
              <a:rPr lang="ru-RU" sz="2600" dirty="0"/>
              <a:t>принял участие</a:t>
            </a:r>
            <a:r>
              <a:rPr lang="en-US" sz="2600" dirty="0"/>
              <a:t> </a:t>
            </a:r>
            <a:r>
              <a:rPr lang="ru-RU" sz="2600" dirty="0"/>
              <a:t>академик РАН Б. С. Кашин</a:t>
            </a:r>
            <a:r>
              <a:rPr lang="en-US" sz="2600" dirty="0"/>
              <a:t>.</a:t>
            </a:r>
            <a:endParaRPr lang="ru-RU" sz="2600" dirty="0"/>
          </a:p>
          <a:p>
            <a:pPr>
              <a:spcBef>
                <a:spcPts val="300"/>
              </a:spcBef>
              <a:spcAft>
                <a:spcPts val="600"/>
              </a:spcAft>
              <a:buFont typeface="Arial" panose="020B0604020202020204" pitchFamily="34" charset="0"/>
              <a:buChar char="•"/>
            </a:pPr>
            <a:r>
              <a:rPr lang="ru-RU" altLang="ru-RU" sz="2600" dirty="0"/>
              <a:t>Н</a:t>
            </a:r>
            <a:r>
              <a:rPr lang="en-US" altLang="ru-RU" sz="2600" dirty="0"/>
              <a:t>. </a:t>
            </a:r>
            <a:r>
              <a:rPr lang="ru-RU" altLang="ru-RU" sz="2600" dirty="0"/>
              <a:t>Н</a:t>
            </a:r>
            <a:r>
              <a:rPr lang="en-US" altLang="ru-RU" sz="2600" dirty="0"/>
              <a:t>.</a:t>
            </a:r>
            <a:r>
              <a:rPr lang="ru-RU" altLang="ru-RU" sz="2600" dirty="0"/>
              <a:t> Андрееву вручена Премия </a:t>
            </a:r>
            <a:r>
              <a:rPr lang="ru-RU" altLang="ru-RU" sz="2600" dirty="0" err="1"/>
              <a:t>Лилавати</a:t>
            </a:r>
            <a:r>
              <a:rPr lang="ru-RU" altLang="ru-RU" sz="2600" dirty="0"/>
              <a:t> (</a:t>
            </a:r>
            <a:r>
              <a:rPr lang="en-US" altLang="ru-RU" sz="2600" dirty="0" err="1"/>
              <a:t>Leelavati</a:t>
            </a:r>
            <a:r>
              <a:rPr lang="en-US" altLang="ru-RU" sz="2600" dirty="0"/>
              <a:t> Prize</a:t>
            </a:r>
            <a:r>
              <a:rPr lang="ru-RU" altLang="ru-RU" sz="2600" dirty="0"/>
              <a:t>)</a:t>
            </a:r>
            <a:r>
              <a:rPr lang="en-US" altLang="ru-RU" sz="2600" dirty="0"/>
              <a:t>.</a:t>
            </a:r>
            <a:endParaRPr lang="ru-RU" sz="2600" dirty="0"/>
          </a:p>
          <a:p>
            <a:pPr>
              <a:buFont typeface="Wingdings" panose="05000000000000000000" pitchFamily="2" charset="2"/>
              <a:buChar char="q"/>
            </a:pPr>
            <a:endParaRPr lang="ru-RU" sz="2400" dirty="0"/>
          </a:p>
        </p:txBody>
      </p:sp>
    </p:spTree>
    <p:extLst>
      <p:ext uri="{BB962C8B-B14F-4D97-AF65-F5344CB8AC3E}">
        <p14:creationId xmlns:p14="http://schemas.microsoft.com/office/powerpoint/2010/main" val="2599544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lgn="ctr"/>
            <a:br>
              <a:rPr lang="ru-RU" dirty="0"/>
            </a:br>
            <a:r>
              <a:rPr lang="en-US" dirty="0"/>
              <a:t> </a:t>
            </a:r>
            <a:r>
              <a:rPr lang="en-US" sz="2600" dirty="0">
                <a:solidFill>
                  <a:srgbClr val="CC3300"/>
                </a:solidFill>
              </a:rPr>
              <a:t>Resolutions of the IMU General Assembly 2022</a:t>
            </a:r>
            <a:br>
              <a:rPr lang="ru-RU" sz="2600" dirty="0">
                <a:solidFill>
                  <a:srgbClr val="CC3300"/>
                </a:solidFill>
              </a:rPr>
            </a:br>
            <a:r>
              <a:rPr lang="en-US" sz="2000" dirty="0">
                <a:solidFill>
                  <a:srgbClr val="CC3300"/>
                </a:solidFill>
                <a:hlinkClick r:id="rId4"/>
              </a:rPr>
              <a:t>www.mathunion.org/fileadmin/IMU/Organization/GA/GA_2022/Resolutions2022.pdf</a:t>
            </a:r>
            <a:r>
              <a:rPr lang="ru-RU" sz="2000" dirty="0">
                <a:solidFill>
                  <a:srgbClr val="CC3300"/>
                </a:solidFill>
              </a:rPr>
              <a:t> </a:t>
            </a:r>
            <a:endParaRPr lang="ru-RU" sz="2600" dirty="0">
              <a:solidFill>
                <a:srgbClr val="CC3300"/>
              </a:solidFill>
            </a:endParaRPr>
          </a:p>
        </p:txBody>
      </p:sp>
      <p:sp>
        <p:nvSpPr>
          <p:cNvPr id="2" name="Объект 1">
            <a:extLst>
              <a:ext uri="{FF2B5EF4-FFF2-40B4-BE49-F238E27FC236}">
                <a16:creationId xmlns:a16="http://schemas.microsoft.com/office/drawing/2014/main" id="{6D24C96D-2E9B-4909-846E-A5E57C8CC215}"/>
              </a:ext>
            </a:extLst>
          </p:cNvPr>
          <p:cNvSpPr>
            <a:spLocks noGrp="1"/>
          </p:cNvSpPr>
          <p:nvPr>
            <p:ph idx="1"/>
          </p:nvPr>
        </p:nvSpPr>
        <p:spPr>
          <a:xfrm>
            <a:off x="695400" y="2060848"/>
            <a:ext cx="10513168" cy="4320480"/>
          </a:xfrm>
        </p:spPr>
        <p:txBody>
          <a:bodyPr/>
          <a:lstStyle/>
          <a:p>
            <a:pPr>
              <a:buFont typeface="Arial" panose="020B0604020202020204" pitchFamily="34" charset="0"/>
              <a:buChar char="•"/>
            </a:pPr>
            <a:r>
              <a:rPr lang="en-US" sz="2000" b="1" dirty="0"/>
              <a:t>Resolution 15 </a:t>
            </a:r>
          </a:p>
          <a:p>
            <a:pPr marL="0" indent="0">
              <a:buNone/>
            </a:pPr>
            <a:r>
              <a:rPr lang="en-US" sz="2000" dirty="0"/>
              <a:t>The IMU General Assembly accepts the offer from the Adhering Organization </a:t>
            </a:r>
            <a:br>
              <a:rPr lang="ru-RU" sz="2000" dirty="0"/>
            </a:br>
            <a:r>
              <a:rPr lang="en-US" sz="2000" dirty="0"/>
              <a:t>of the United States of America to host the 2026 International Congress of Mathematicians in Philadelphia and the 20th General Assembly of the IMU in New York City. </a:t>
            </a:r>
          </a:p>
          <a:p>
            <a:pPr>
              <a:buFont typeface="Arial" panose="020B0604020202020204" pitchFamily="34" charset="0"/>
              <a:buChar char="•"/>
            </a:pPr>
            <a:r>
              <a:rPr lang="en-US" sz="2000" b="1" dirty="0"/>
              <a:t>Resolution 16 </a:t>
            </a:r>
          </a:p>
          <a:p>
            <a:pPr marL="0" indent="0">
              <a:buNone/>
            </a:pPr>
            <a:r>
              <a:rPr lang="en-US" sz="2000" dirty="0"/>
              <a:t>The IMU expresses support for all mathematicians affected by the war in Ukraine, </a:t>
            </a:r>
            <a:br>
              <a:rPr lang="ru-RU" sz="2000" dirty="0"/>
            </a:br>
            <a:r>
              <a:rPr lang="en-US" sz="2000" dirty="0"/>
              <a:t>and in particular calls upon its members and other scientific organizations to do everything they can to assist our Ukrainian colleagues in these difficult times. </a:t>
            </a:r>
            <a:endParaRPr lang="ru-RU" sz="2000" dirty="0"/>
          </a:p>
          <a:p>
            <a:pPr>
              <a:buFont typeface="Arial" panose="020B0604020202020204" pitchFamily="34" charset="0"/>
              <a:buChar char="•"/>
            </a:pPr>
            <a:r>
              <a:rPr lang="en-US" sz="2000" b="1" dirty="0"/>
              <a:t>Resolution 17 </a:t>
            </a:r>
          </a:p>
          <a:p>
            <a:pPr marL="0" indent="0">
              <a:buNone/>
            </a:pPr>
            <a:r>
              <a:rPr lang="en-US" sz="2000" dirty="0"/>
              <a:t>The IMU will set up a “reserve fund” to help Adhering Organizations whose dues are </a:t>
            </a:r>
            <a:br>
              <a:rPr lang="ru-RU" sz="2000" dirty="0"/>
            </a:br>
            <a:r>
              <a:rPr lang="en-US" sz="2000" dirty="0"/>
              <a:t>in arrears, due to temporary extreme, adverse circumstances. The “reserve fund” will be funded by earmarked contributions. The requests for help will be considered by the IMU Executive Committee, who will decide on them on a case-by-case basis. The IMU Executive Committee will report to the next IMU General Assembly on the working of this program. </a:t>
            </a:r>
            <a:endParaRPr lang="ru-RU" sz="2000" dirty="0"/>
          </a:p>
        </p:txBody>
      </p:sp>
    </p:spTree>
    <p:extLst>
      <p:ext uri="{BB962C8B-B14F-4D97-AF65-F5344CB8AC3E}">
        <p14:creationId xmlns:p14="http://schemas.microsoft.com/office/powerpoint/2010/main" val="205279627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50FB514-2A31-46FF-91F7-6B35B2222FD3}"/>
              </a:ext>
            </a:extLst>
          </p:cNvPr>
          <p:cNvSpPr>
            <a:spLocks noGrp="1" noChangeArrowheads="1"/>
          </p:cNvSpPr>
          <p:nvPr>
            <p:ph type="title"/>
          </p:nvPr>
        </p:nvSpPr>
        <p:spPr>
          <a:xfrm>
            <a:off x="2208213" y="692150"/>
            <a:ext cx="7891462" cy="936650"/>
          </a:xfrm>
        </p:spPr>
        <p:txBody>
          <a:bodyPr/>
          <a:lstStyle/>
          <a:p>
            <a:pPr algn="ctr" eaLnBrk="1" hangingPunct="1"/>
            <a:r>
              <a:rPr lang="ru-RU" altLang="ru-RU" sz="2600" dirty="0">
                <a:solidFill>
                  <a:srgbClr val="CC3300"/>
                </a:solidFill>
              </a:rPr>
              <a:t>Премия Лилавати</a:t>
            </a:r>
          </a:p>
        </p:txBody>
      </p:sp>
      <p:sp>
        <p:nvSpPr>
          <p:cNvPr id="20482" name="Rectangle 3">
            <a:extLst>
              <a:ext uri="{FF2B5EF4-FFF2-40B4-BE49-F238E27FC236}">
                <a16:creationId xmlns:a16="http://schemas.microsoft.com/office/drawing/2014/main" id="{D780D9D0-ED12-4D1C-99D9-497A1C7A55D6}"/>
              </a:ext>
            </a:extLst>
          </p:cNvPr>
          <p:cNvSpPr>
            <a:spLocks noGrp="1" noChangeArrowheads="1"/>
          </p:cNvSpPr>
          <p:nvPr>
            <p:ph type="body" idx="1"/>
          </p:nvPr>
        </p:nvSpPr>
        <p:spPr>
          <a:xfrm>
            <a:off x="4439816" y="1927226"/>
            <a:ext cx="6696744" cy="3960813"/>
          </a:xfrm>
          <a:prstGeom prst="round1Rect">
            <a:avLst/>
          </a:prstGeom>
        </p:spPr>
        <p:txBody>
          <a:bodyPr vert="horz" wrap="square" lIns="0" tIns="0" rIns="0" bIns="0" numCol="1" anchor="t" anchorCtr="0" compatLnSpc="1">
            <a:prstTxWarp prst="textNoShape">
              <a:avLst/>
            </a:prstTxWarp>
          </a:bodyPr>
          <a:lstStyle/>
          <a:p>
            <a:pPr marL="225425" indent="-225425" eaLnBrk="1" hangingPunct="1">
              <a:lnSpc>
                <a:spcPct val="110000"/>
              </a:lnSpc>
              <a:spcBef>
                <a:spcPct val="0"/>
              </a:spcBef>
              <a:spcAft>
                <a:spcPts val="600"/>
              </a:spcAft>
              <a:buFont typeface="Wingdings" panose="05000000000000000000" pitchFamily="2" charset="2"/>
              <a:buChar char="q"/>
            </a:pPr>
            <a:endParaRPr lang="ru-RU" altLang="ru-RU" sz="2000" dirty="0"/>
          </a:p>
          <a:p>
            <a:pPr marL="225425" indent="-225425" eaLnBrk="1" hangingPunct="1">
              <a:lnSpc>
                <a:spcPct val="110000"/>
              </a:lnSpc>
              <a:spcBef>
                <a:spcPct val="0"/>
              </a:spcBef>
              <a:spcAft>
                <a:spcPts val="600"/>
              </a:spcAft>
              <a:buFont typeface="Wingdings" panose="05000000000000000000" pitchFamily="2" charset="2"/>
              <a:buChar char="q"/>
            </a:pPr>
            <a:endParaRPr lang="ru-RU" altLang="ru-RU" sz="2000" dirty="0"/>
          </a:p>
          <a:p>
            <a:pPr eaLnBrk="1" hangingPunct="1">
              <a:lnSpc>
                <a:spcPct val="110000"/>
              </a:lnSpc>
              <a:spcBef>
                <a:spcPct val="0"/>
              </a:spcBef>
              <a:spcAft>
                <a:spcPts val="600"/>
              </a:spcAft>
              <a:buFont typeface="Arial" panose="020B0604020202020204" pitchFamily="34" charset="0"/>
              <a:buChar char="•"/>
            </a:pPr>
            <a:r>
              <a:rPr lang="ru-RU" altLang="ru-RU" sz="2400" dirty="0"/>
              <a:t>Премия Лилавати — премия Международного математического союза, вручаемая </a:t>
            </a:r>
            <a:r>
              <a:rPr lang="en-US" altLang="ru-RU" sz="2400" dirty="0">
                <a:latin typeface="Arial Unicode MS" pitchFamily="34" charset="-128"/>
              </a:rPr>
              <a:t>c</a:t>
            </a:r>
            <a:r>
              <a:rPr lang="ru-RU" altLang="ru-RU" sz="2400" dirty="0">
                <a:latin typeface="Arial Unicode MS" pitchFamily="34" charset="-128"/>
              </a:rPr>
              <a:t> </a:t>
            </a:r>
            <a:r>
              <a:rPr lang="en-US" altLang="ru-RU" sz="2400" dirty="0">
                <a:latin typeface="Arial Unicode MS" pitchFamily="34" charset="-128"/>
              </a:rPr>
              <a:t>2010</a:t>
            </a:r>
            <a:r>
              <a:rPr lang="ru-RU" altLang="ru-RU" sz="2400" dirty="0">
                <a:latin typeface="Arial Unicode MS" pitchFamily="34" charset="-128"/>
              </a:rPr>
              <a:t> </a:t>
            </a:r>
            <a:r>
              <a:rPr lang="ru-RU" altLang="ru-RU" sz="2400" dirty="0"/>
              <a:t>года за выдающийся вклад</a:t>
            </a:r>
            <a:r>
              <a:rPr lang="en-US" altLang="ru-RU" sz="2400" dirty="0"/>
              <a:t> </a:t>
            </a:r>
            <a:r>
              <a:rPr lang="ru-RU" altLang="ru-RU" sz="2400" dirty="0"/>
              <a:t>в популяризацию математики.</a:t>
            </a:r>
            <a:endParaRPr lang="en-US" altLang="ru-RU" sz="2400" dirty="0"/>
          </a:p>
          <a:p>
            <a:pPr>
              <a:lnSpc>
                <a:spcPct val="110000"/>
              </a:lnSpc>
              <a:spcBef>
                <a:spcPct val="0"/>
              </a:spcBef>
              <a:spcAft>
                <a:spcPts val="600"/>
              </a:spcAft>
              <a:buFont typeface="Arial" panose="020B0604020202020204" pitchFamily="34" charset="0"/>
              <a:buChar char="•"/>
            </a:pPr>
            <a:r>
              <a:rPr lang="ru-RU" altLang="ru-RU" sz="2400" dirty="0"/>
              <a:t>Подробная информация </a:t>
            </a:r>
            <a:br>
              <a:rPr lang="ru-RU" altLang="ru-RU" sz="2400" dirty="0"/>
            </a:br>
            <a:r>
              <a:rPr lang="ru-RU" altLang="ru-RU" sz="2400" dirty="0"/>
              <a:t>о премии 2022 года</a:t>
            </a:r>
            <a:br>
              <a:rPr lang="en-US" altLang="ru-RU" sz="2400" dirty="0"/>
            </a:br>
            <a:r>
              <a:rPr lang="en-US" altLang="ru-RU" sz="2400" dirty="0">
                <a:hlinkClick r:id="rId3"/>
              </a:rPr>
              <a:t>etudes.ru/about/</a:t>
            </a:r>
            <a:r>
              <a:rPr lang="en-US" altLang="ru-RU" sz="2400" dirty="0" err="1">
                <a:hlinkClick r:id="rId3"/>
              </a:rPr>
              <a:t>leelavati</a:t>
            </a:r>
            <a:r>
              <a:rPr lang="en-US" altLang="ru-RU" sz="2400" dirty="0">
                <a:hlinkClick r:id="rId3"/>
              </a:rPr>
              <a:t>-prize/</a:t>
            </a:r>
            <a:r>
              <a:rPr lang="en-US" altLang="ru-RU" sz="2400" dirty="0"/>
              <a:t> </a:t>
            </a:r>
            <a:endParaRPr lang="ru-RU" altLang="ru-RU" sz="2400" dirty="0"/>
          </a:p>
        </p:txBody>
      </p:sp>
      <p:pic>
        <p:nvPicPr>
          <p:cNvPr id="5124" name="Picture 4">
            <a:extLst>
              <a:ext uri="{FF2B5EF4-FFF2-40B4-BE49-F238E27FC236}">
                <a16:creationId xmlns:a16="http://schemas.microsoft.com/office/drawing/2014/main" id="{6C60FFE6-B1DD-4AAD-A8FF-4D246E7FF3CC}"/>
              </a:ext>
            </a:extLst>
          </p:cNvPr>
          <p:cNvPicPr>
            <a:picLocks noChangeAspect="1"/>
          </p:cNvPicPr>
          <p:nvPr/>
        </p:nvPicPr>
        <p:blipFill>
          <a:blip r:embed="rId4" cstate="print"/>
          <a:srcRect/>
          <a:stretch/>
        </p:blipFill>
        <p:spPr bwMode="auto">
          <a:xfrm>
            <a:off x="1271464" y="2228608"/>
            <a:ext cx="2852737" cy="3960813"/>
          </a:xfrm>
          <a:prstGeom prst="rect">
            <a:avLst/>
          </a:prstGeom>
          <a:solidFill>
            <a:srgbClr val="000000"/>
          </a:solidFill>
          <a:ln w="6350" cap="sq">
            <a:solidFill>
              <a:schemeClr val="tx1">
                <a:lumMod val="50000"/>
                <a:lumOff val="50000"/>
                <a:alpha val="50195"/>
              </a:schemeClr>
            </a:solidFill>
            <a:miter lim="800000"/>
            <a:headEnd/>
            <a:tailEnd/>
          </a:ln>
          <a:effectLst>
            <a:outerShdw blurRad="63500" sx="103000" sy="103000" algn="ctr" rotWithShape="0">
              <a:prstClr val="black">
                <a:alpha val="10000"/>
              </a:prstClr>
            </a:outerShdw>
          </a:effectLst>
        </p:spPr>
      </p:pic>
      <p:pic>
        <p:nvPicPr>
          <p:cNvPr id="3" name="Graphic 2">
            <a:extLst>
              <a:ext uri="{FF2B5EF4-FFF2-40B4-BE49-F238E27FC236}">
                <a16:creationId xmlns:a16="http://schemas.microsoft.com/office/drawing/2014/main" id="{B164466C-7327-4D9B-8A9D-E402C13A2219}"/>
              </a:ext>
            </a:extLst>
          </p:cNvPr>
          <p:cNvPicPr>
            <a:picLocks noChangeAspect="1"/>
          </p:cNvPicPr>
          <p:nvPr/>
        </p:nvPicPr>
        <p:blipFill rotWithShape="1">
          <a:blip r:embed="rId5"/>
          <a:srcRect t="10080"/>
          <a:stretch/>
        </p:blipFill>
        <p:spPr>
          <a:xfrm>
            <a:off x="8832304" y="1927226"/>
            <a:ext cx="1339850" cy="706438"/>
          </a:xfrm>
          <a:prstGeom prst="rect">
            <a:avLst/>
          </a:prstGeom>
        </p:spPr>
      </p:pic>
    </p:spTree>
    <p:extLst>
      <p:ext uri="{BB962C8B-B14F-4D97-AF65-F5344CB8AC3E}">
        <p14:creationId xmlns:p14="http://schemas.microsoft.com/office/powerpoint/2010/main" val="2464832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2657475" y="260648"/>
            <a:ext cx="6877050" cy="1462087"/>
          </a:xfrm>
          <a:noFill/>
        </p:spPr>
        <p:txBody>
          <a:bodyPr/>
          <a:lstStyle/>
          <a:p>
            <a:pPr algn="ctr" eaLnBrk="1" hangingPunct="1"/>
            <a:r>
              <a:rPr lang="ru-RU" sz="3200" dirty="0">
                <a:solidFill>
                  <a:srgbClr val="CC3300"/>
                </a:solidFill>
              </a:rPr>
              <a:t>Избраны в академики РАН</a:t>
            </a:r>
          </a:p>
        </p:txBody>
      </p:sp>
      <p:sp>
        <p:nvSpPr>
          <p:cNvPr id="5122" name="Rectangle 6"/>
          <p:cNvSpPr>
            <a:spLocks noGrp="1" noChangeArrowheads="1"/>
          </p:cNvSpPr>
          <p:nvPr>
            <p:ph idx="1"/>
          </p:nvPr>
        </p:nvSpPr>
        <p:spPr>
          <a:xfrm>
            <a:off x="695399" y="2060848"/>
            <a:ext cx="10474045" cy="4797152"/>
          </a:xfrm>
        </p:spPr>
        <p:txBody>
          <a:bodyPr/>
          <a:lstStyle/>
          <a:p>
            <a:pPr marL="0" indent="0" eaLnBrk="1" hangingPunct="1">
              <a:spcBef>
                <a:spcPct val="0"/>
              </a:spcBef>
              <a:spcAft>
                <a:spcPts val="1200"/>
              </a:spcAft>
              <a:buClrTx/>
              <a:buSzTx/>
              <a:buNone/>
              <a:tabLst>
                <a:tab pos="450850" algn="l"/>
              </a:tabLst>
            </a:pPr>
            <a:endParaRPr lang="ru-RU" sz="2400" b="1" dirty="0">
              <a:solidFill>
                <a:schemeClr val="bg2"/>
              </a:solidFill>
            </a:endParaRPr>
          </a:p>
          <a:p>
            <a:pPr marL="0" indent="0" eaLnBrk="1" hangingPunct="1">
              <a:spcBef>
                <a:spcPct val="0"/>
              </a:spcBef>
              <a:spcAft>
                <a:spcPts val="1200"/>
              </a:spcAft>
              <a:buClrTx/>
              <a:buSzTx/>
              <a:buNone/>
              <a:tabLst>
                <a:tab pos="450850" algn="l"/>
              </a:tabLst>
            </a:pPr>
            <a:r>
              <a:rPr lang="ru-RU" sz="2400" b="1" dirty="0">
                <a:solidFill>
                  <a:schemeClr val="bg2"/>
                </a:solidFill>
              </a:rPr>
              <a:t>по специальности «Прикладная математика и информатика»</a:t>
            </a:r>
            <a:br>
              <a:rPr lang="ru-RU" sz="2400" b="1" dirty="0">
                <a:solidFill>
                  <a:schemeClr val="bg2"/>
                </a:solidFill>
              </a:rPr>
            </a:br>
            <a:r>
              <a:rPr lang="ru-RU" sz="2400" dirty="0" err="1"/>
              <a:t>Шананин</a:t>
            </a:r>
            <a:r>
              <a:rPr lang="ru-RU" sz="2400" dirty="0"/>
              <a:t> Александр Алексеевич</a:t>
            </a:r>
          </a:p>
          <a:p>
            <a:pPr marL="0" indent="0">
              <a:spcBef>
                <a:spcPts val="0"/>
              </a:spcBef>
              <a:spcAft>
                <a:spcPts val="1200"/>
              </a:spcAft>
              <a:buNone/>
              <a:tabLst>
                <a:tab pos="450850" algn="l"/>
              </a:tabLst>
            </a:pPr>
            <a:r>
              <a:rPr lang="ru-RU" sz="2400" b="1" dirty="0">
                <a:solidFill>
                  <a:schemeClr val="bg2"/>
                </a:solidFill>
              </a:rPr>
              <a:t>по специальности «Прикладная математика»</a:t>
            </a:r>
            <a:br>
              <a:rPr lang="ru-RU" sz="2400" b="1" dirty="0">
                <a:solidFill>
                  <a:schemeClr val="bg2"/>
                </a:solidFill>
              </a:rPr>
            </a:br>
            <a:r>
              <a:rPr lang="ru-RU" sz="2400" b="1" dirty="0">
                <a:solidFill>
                  <a:schemeClr val="bg2"/>
                </a:solidFill>
              </a:rPr>
              <a:t>(вакансия для Сибирского отделения)</a:t>
            </a:r>
            <a:br>
              <a:rPr lang="ru-RU" sz="2400" b="1" dirty="0">
                <a:solidFill>
                  <a:schemeClr val="bg2"/>
                </a:solidFill>
              </a:rPr>
            </a:br>
            <a:r>
              <a:rPr lang="ru-RU" sz="2400" dirty="0"/>
              <a:t>Романов Владимир Гаврилович</a:t>
            </a:r>
          </a:p>
          <a:p>
            <a:pPr marL="0" indent="0">
              <a:spcBef>
                <a:spcPts val="0"/>
              </a:spcBef>
              <a:buNone/>
              <a:tabLst>
                <a:tab pos="450850" algn="l"/>
              </a:tabLst>
            </a:pPr>
            <a:r>
              <a:rPr lang="ru-RU" sz="2400" b="1" dirty="0">
                <a:solidFill>
                  <a:schemeClr val="bg2"/>
                </a:solidFill>
              </a:rPr>
              <a:t>по специальности «Прикладная математика»</a:t>
            </a:r>
            <a:br>
              <a:rPr lang="ru-RU" sz="2400" b="1" dirty="0">
                <a:solidFill>
                  <a:schemeClr val="bg2"/>
                </a:solidFill>
              </a:rPr>
            </a:br>
            <a:r>
              <a:rPr lang="ru-RU" sz="2400" b="1" dirty="0">
                <a:solidFill>
                  <a:schemeClr val="bg2"/>
                </a:solidFill>
              </a:rPr>
              <a:t>(вакансия для Уральского отделения)</a:t>
            </a:r>
            <a:br>
              <a:rPr lang="ru-RU" sz="2400" b="1" dirty="0">
                <a:solidFill>
                  <a:schemeClr val="bg2"/>
                </a:solidFill>
              </a:rPr>
            </a:br>
            <a:r>
              <a:rPr lang="ru-RU" sz="2400" dirty="0" err="1"/>
              <a:t>Лукоянов</a:t>
            </a:r>
            <a:r>
              <a:rPr lang="ru-RU" sz="2400" dirty="0"/>
              <a:t> Николай Юрьевич</a:t>
            </a:r>
          </a:p>
        </p:txBody>
      </p:sp>
      <p:sp>
        <p:nvSpPr>
          <p:cNvPr id="27650" name="Rectangle 2"/>
          <p:cNvSpPr>
            <a:spLocks noChangeArrowheads="1"/>
          </p:cNvSpPr>
          <p:nvPr/>
        </p:nvSpPr>
        <p:spPr bwMode="auto">
          <a:xfrm>
            <a:off x="2063552" y="3683879"/>
            <a:ext cx="83529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tabLst>
                <a:tab pos="450850" algn="l"/>
              </a:tabLst>
            </a:pPr>
            <a:endParaRPr lang="ru-RU" sz="2400" dirty="0">
              <a:solidFill>
                <a:schemeClr val="folHlink"/>
              </a:solidFill>
              <a:latin typeface="+mn-lt"/>
            </a:endParaRPr>
          </a:p>
          <a:p>
            <a:pPr algn="l" eaLnBrk="0" hangingPunct="0">
              <a:tabLst>
                <a:tab pos="450850" algn="l"/>
              </a:tabLst>
            </a:pPr>
            <a:r>
              <a:rPr lang="en-US" sz="2400" dirty="0">
                <a:solidFill>
                  <a:schemeClr val="folHlink"/>
                </a:solidFill>
                <a:latin typeface="Comic Sans MS" pitchFamily="66" charset="0"/>
              </a:rPr>
              <a: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lgn="ctr"/>
            <a:r>
              <a:rPr lang="ru-RU" sz="2600" dirty="0">
                <a:solidFill>
                  <a:srgbClr val="CC3300"/>
                </a:solidFill>
              </a:rPr>
              <a:t>Российские доклады на </a:t>
            </a:r>
            <a:r>
              <a:rPr lang="en-US" sz="2600" dirty="0">
                <a:solidFill>
                  <a:srgbClr val="CC3300"/>
                </a:solidFill>
              </a:rPr>
              <a:t>ICM</a:t>
            </a:r>
            <a:r>
              <a:rPr lang="ru-RU" sz="2600" dirty="0">
                <a:solidFill>
                  <a:srgbClr val="CC3300"/>
                </a:solidFill>
              </a:rPr>
              <a:t> 2022</a:t>
            </a:r>
          </a:p>
        </p:txBody>
      </p:sp>
      <p:sp>
        <p:nvSpPr>
          <p:cNvPr id="2" name="Объект 1">
            <a:extLst>
              <a:ext uri="{FF2B5EF4-FFF2-40B4-BE49-F238E27FC236}">
                <a16:creationId xmlns:a16="http://schemas.microsoft.com/office/drawing/2014/main" id="{6D24C96D-2E9B-4909-846E-A5E57C8CC215}"/>
              </a:ext>
            </a:extLst>
          </p:cNvPr>
          <p:cNvSpPr>
            <a:spLocks noGrp="1"/>
          </p:cNvSpPr>
          <p:nvPr>
            <p:ph idx="1"/>
          </p:nvPr>
        </p:nvSpPr>
        <p:spPr>
          <a:xfrm>
            <a:off x="695399" y="2132856"/>
            <a:ext cx="11496601" cy="4104456"/>
          </a:xfrm>
        </p:spPr>
        <p:txBody>
          <a:bodyPr/>
          <a:lstStyle/>
          <a:p>
            <a:pPr marL="0" indent="354013">
              <a:spcBef>
                <a:spcPts val="600"/>
              </a:spcBef>
              <a:spcAft>
                <a:spcPts val="600"/>
              </a:spcAft>
              <a:buFont typeface="Arial" panose="020B0604020202020204" pitchFamily="34" charset="0"/>
              <a:buChar char="•"/>
            </a:pPr>
            <a:r>
              <a:rPr lang="ru-RU" sz="2200" dirty="0"/>
              <a:t>Пленарные доклады</a:t>
            </a:r>
            <a:r>
              <a:rPr lang="en-US" sz="2200" dirty="0"/>
              <a:t>: </a:t>
            </a:r>
            <a:br>
              <a:rPr lang="ru-RU" sz="2200" dirty="0"/>
            </a:br>
            <a:r>
              <a:rPr lang="en-US" sz="2200" dirty="0"/>
              <a:t>    </a:t>
            </a:r>
            <a:r>
              <a:rPr lang="ru-RU" sz="2200" dirty="0"/>
              <a:t>Кузнецов Александр Геннадьевич, </a:t>
            </a:r>
            <a:br>
              <a:rPr lang="en-US" sz="2200" dirty="0"/>
            </a:br>
            <a:r>
              <a:rPr lang="en-US" sz="2200" dirty="0"/>
              <a:t>    </a:t>
            </a:r>
            <a:r>
              <a:rPr lang="ru-RU" sz="2200" dirty="0"/>
              <a:t>Кричевер Игорь Моисеевич</a:t>
            </a:r>
          </a:p>
          <a:p>
            <a:pPr>
              <a:buFont typeface="Arial" panose="020B0604020202020204" pitchFamily="34" charset="0"/>
              <a:buChar char="•"/>
            </a:pPr>
            <a:r>
              <a:rPr lang="ru-RU" sz="2200" dirty="0"/>
              <a:t>Приглашённые секционные доклады</a:t>
            </a:r>
            <a:r>
              <a:rPr lang="en-US" sz="2200" dirty="0"/>
              <a:t>:</a:t>
            </a:r>
          </a:p>
          <a:p>
            <a:pPr indent="336550">
              <a:buFont typeface="Arial" panose="020B0604020202020204" pitchFamily="34" charset="0"/>
              <a:buChar char="•"/>
            </a:pPr>
            <a:r>
              <a:rPr lang="en-US" sz="2000" i="1" dirty="0"/>
              <a:t>	</a:t>
            </a:r>
            <a:r>
              <a:rPr lang="ru-RU" sz="2200" i="1" dirty="0"/>
              <a:t>Алгебраическая и комплексная геометрия</a:t>
            </a:r>
            <a:br>
              <a:rPr lang="ru-RU" sz="2200" i="1" dirty="0"/>
            </a:br>
            <a:r>
              <a:rPr lang="ru-RU" sz="2200" dirty="0"/>
              <a:t>Ефимов Александр Иванович </a:t>
            </a:r>
            <a:r>
              <a:rPr lang="ru-RU" sz="2200" i="1" dirty="0"/>
              <a:t>(совместно с секцией Алгебра)</a:t>
            </a:r>
            <a:r>
              <a:rPr lang="ru-RU" sz="2200" dirty="0"/>
              <a:t> </a:t>
            </a:r>
            <a:br>
              <a:rPr lang="en-US" sz="2200" dirty="0"/>
            </a:br>
            <a:r>
              <a:rPr lang="ru-RU" sz="2200" dirty="0"/>
              <a:t>Зограф Петр Георгиевич</a:t>
            </a:r>
            <a:r>
              <a:rPr lang="en-US" sz="2200" dirty="0"/>
              <a:t> </a:t>
            </a:r>
            <a:r>
              <a:rPr lang="ru-RU" sz="2200" i="1" dirty="0"/>
              <a:t>(совместно с секциями Топология, Динамика)</a:t>
            </a:r>
            <a:r>
              <a:rPr lang="ru-RU" sz="2200" dirty="0"/>
              <a:t> </a:t>
            </a:r>
            <a:br>
              <a:rPr lang="en-US" sz="2200" dirty="0"/>
            </a:br>
            <a:r>
              <a:rPr lang="ru-RU" sz="2200" dirty="0"/>
              <a:t>Прохоров Юрий Геннадьевич</a:t>
            </a:r>
            <a:endParaRPr lang="en-US" sz="2200" dirty="0"/>
          </a:p>
          <a:p>
            <a:pPr indent="339725">
              <a:spcBef>
                <a:spcPts val="600"/>
              </a:spcBef>
              <a:spcAft>
                <a:spcPts val="600"/>
              </a:spcAft>
              <a:buFont typeface="Arial" panose="020B0604020202020204" pitchFamily="34" charset="0"/>
              <a:buChar char="•"/>
            </a:pPr>
            <a:r>
              <a:rPr lang="en-US" sz="2000" i="1" dirty="0"/>
              <a:t>	</a:t>
            </a:r>
            <a:r>
              <a:rPr lang="ru-RU" sz="1800" i="1" dirty="0"/>
              <a:t> </a:t>
            </a:r>
            <a:r>
              <a:rPr lang="ru-RU" sz="2200" i="1" dirty="0"/>
              <a:t>Геометрия</a:t>
            </a:r>
            <a:br>
              <a:rPr lang="ru-RU" sz="2200" i="1" dirty="0"/>
            </a:br>
            <a:r>
              <a:rPr lang="ru-RU" sz="2200" dirty="0"/>
              <a:t>Тайманов Искандер </a:t>
            </a:r>
            <a:r>
              <a:rPr lang="ru-RU" sz="2200" dirty="0" err="1"/>
              <a:t>Асанович</a:t>
            </a:r>
            <a:r>
              <a:rPr lang="en-US" sz="2200" dirty="0"/>
              <a:t> </a:t>
            </a:r>
            <a:r>
              <a:rPr lang="ru-RU" sz="2200" i="1" dirty="0"/>
              <a:t>(совместно с секцией Динамика)</a:t>
            </a:r>
            <a:endParaRPr lang="en-US" sz="2200" dirty="0"/>
          </a:p>
        </p:txBody>
      </p:sp>
      <p:sp>
        <p:nvSpPr>
          <p:cNvPr id="3" name="Прямоугольник 2">
            <a:extLst>
              <a:ext uri="{FF2B5EF4-FFF2-40B4-BE49-F238E27FC236}">
                <a16:creationId xmlns:a16="http://schemas.microsoft.com/office/drawing/2014/main" id="{86F75333-655E-47B0-B171-9F94B577F869}"/>
              </a:ext>
            </a:extLst>
          </p:cNvPr>
          <p:cNvSpPr/>
          <p:nvPr/>
        </p:nvSpPr>
        <p:spPr>
          <a:xfrm>
            <a:off x="1094769" y="2862769"/>
            <a:ext cx="3672408" cy="355031"/>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24349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lgn="ctr"/>
            <a:r>
              <a:rPr lang="ru-RU" sz="2600" dirty="0">
                <a:solidFill>
                  <a:srgbClr val="CC3300"/>
                </a:solidFill>
              </a:rPr>
              <a:t>Российские доклады на </a:t>
            </a:r>
            <a:r>
              <a:rPr lang="en-US" sz="2600" dirty="0">
                <a:solidFill>
                  <a:srgbClr val="CC3300"/>
                </a:solidFill>
              </a:rPr>
              <a:t>ICM</a:t>
            </a:r>
            <a:r>
              <a:rPr lang="ru-RU" sz="2600" dirty="0">
                <a:solidFill>
                  <a:srgbClr val="CC3300"/>
                </a:solidFill>
              </a:rPr>
              <a:t> 2022</a:t>
            </a:r>
          </a:p>
        </p:txBody>
      </p:sp>
      <p:sp>
        <p:nvSpPr>
          <p:cNvPr id="2" name="Объект 1">
            <a:extLst>
              <a:ext uri="{FF2B5EF4-FFF2-40B4-BE49-F238E27FC236}">
                <a16:creationId xmlns:a16="http://schemas.microsoft.com/office/drawing/2014/main" id="{6D24C96D-2E9B-4909-846E-A5E57C8CC215}"/>
              </a:ext>
            </a:extLst>
          </p:cNvPr>
          <p:cNvSpPr>
            <a:spLocks noGrp="1"/>
          </p:cNvSpPr>
          <p:nvPr>
            <p:ph idx="1"/>
          </p:nvPr>
        </p:nvSpPr>
        <p:spPr>
          <a:xfrm>
            <a:off x="695399" y="2132856"/>
            <a:ext cx="11496601" cy="4104456"/>
          </a:xfrm>
        </p:spPr>
        <p:txBody>
          <a:bodyPr/>
          <a:lstStyle/>
          <a:p>
            <a:pPr>
              <a:buFont typeface="Arial" panose="020B0604020202020204" pitchFamily="34" charset="0"/>
              <a:buChar char="•"/>
            </a:pPr>
            <a:r>
              <a:rPr lang="ru-RU" sz="2200" dirty="0"/>
              <a:t>Приглашённые секционные доклады</a:t>
            </a:r>
            <a:r>
              <a:rPr lang="en-US" sz="2200" dirty="0"/>
              <a:t>:</a:t>
            </a:r>
          </a:p>
          <a:p>
            <a:pPr indent="336550">
              <a:spcBef>
                <a:spcPts val="600"/>
              </a:spcBef>
              <a:spcAft>
                <a:spcPts val="600"/>
              </a:spcAft>
              <a:buFont typeface="Arial" panose="020B0604020202020204" pitchFamily="34" charset="0"/>
              <a:buChar char="•"/>
            </a:pPr>
            <a:r>
              <a:rPr lang="en-US" sz="2000" i="1" dirty="0"/>
              <a:t>	</a:t>
            </a:r>
            <a:r>
              <a:rPr lang="ru-RU" sz="2200" i="1" dirty="0"/>
              <a:t>Дифференциальные уравнения в частных производных</a:t>
            </a:r>
            <a:br>
              <a:rPr lang="ru-RU" sz="2000" i="1" dirty="0"/>
            </a:br>
            <a:r>
              <a:rPr lang="ru-RU" sz="2200" dirty="0"/>
              <a:t>Назаров Александр Ильич</a:t>
            </a:r>
            <a:r>
              <a:rPr lang="en-US" sz="2200" dirty="0"/>
              <a:t> </a:t>
            </a:r>
            <a:r>
              <a:rPr lang="ru-RU" sz="2200" i="1" dirty="0"/>
              <a:t>(совместно с секцией Вероятность)</a:t>
            </a:r>
            <a:endParaRPr lang="ru-RU" sz="2200" dirty="0"/>
          </a:p>
          <a:p>
            <a:pPr indent="336550">
              <a:spcBef>
                <a:spcPts val="600"/>
              </a:spcBef>
              <a:spcAft>
                <a:spcPts val="600"/>
              </a:spcAft>
              <a:buFont typeface="Arial" panose="020B0604020202020204" pitchFamily="34" charset="0"/>
              <a:buChar char="•"/>
            </a:pPr>
            <a:r>
              <a:rPr lang="ru-RU" sz="2200" i="1" dirty="0"/>
              <a:t>   Логика</a:t>
            </a:r>
            <a:br>
              <a:rPr lang="ru-RU" sz="2200" i="1" dirty="0"/>
            </a:br>
            <a:r>
              <a:rPr lang="ru-RU" sz="2200" dirty="0"/>
              <a:t>Жук Дмитрий Николаевич</a:t>
            </a:r>
          </a:p>
          <a:p>
            <a:pPr indent="336550">
              <a:spcBef>
                <a:spcPts val="600"/>
              </a:spcBef>
              <a:spcAft>
                <a:spcPts val="600"/>
              </a:spcAft>
              <a:buFont typeface="Arial" panose="020B0604020202020204" pitchFamily="34" charset="0"/>
              <a:buChar char="•"/>
            </a:pPr>
            <a:r>
              <a:rPr lang="ru-RU" sz="2200" i="1" dirty="0"/>
              <a:t>  Теория Ли и обобщения</a:t>
            </a:r>
            <a:br>
              <a:rPr lang="ru-RU" sz="2200" i="1" dirty="0"/>
            </a:br>
            <a:r>
              <a:rPr lang="ru-RU" sz="2200" dirty="0" err="1"/>
              <a:t>Фейгин</a:t>
            </a:r>
            <a:r>
              <a:rPr lang="ru-RU" sz="2200" dirty="0"/>
              <a:t> Евгений Борисович</a:t>
            </a:r>
            <a:endParaRPr lang="en-US" sz="2200" dirty="0"/>
          </a:p>
          <a:p>
            <a:pPr marL="354013" indent="541338">
              <a:spcBef>
                <a:spcPts val="600"/>
              </a:spcBef>
              <a:spcAft>
                <a:spcPts val="600"/>
              </a:spcAft>
              <a:buFont typeface="Arial" panose="020B0604020202020204" pitchFamily="34" charset="0"/>
              <a:buChar char="•"/>
            </a:pPr>
            <a:r>
              <a:rPr lang="ru-RU" sz="2200" i="1" dirty="0"/>
              <a:t>Топология</a:t>
            </a:r>
            <a:br>
              <a:rPr lang="ru-RU" sz="2200" i="1" dirty="0"/>
            </a:br>
            <a:r>
              <a:rPr lang="ru-RU" sz="2200" dirty="0"/>
              <a:t>Михайлов Роман Валерьевич</a:t>
            </a:r>
            <a:endParaRPr lang="en-US" sz="2200" dirty="0"/>
          </a:p>
          <a:p>
            <a:pPr>
              <a:spcBef>
                <a:spcPts val="600"/>
              </a:spcBef>
              <a:buFont typeface="Arial" panose="020B0604020202020204" pitchFamily="34" charset="0"/>
              <a:buChar char="•"/>
            </a:pPr>
            <a:r>
              <a:rPr lang="ru-RU" sz="2200" dirty="0"/>
              <a:t>Лекция лауреата</a:t>
            </a:r>
            <a:r>
              <a:rPr lang="en-US" sz="2200" dirty="0"/>
              <a:t>: </a:t>
            </a:r>
            <a:br>
              <a:rPr lang="ru-RU" sz="2200" dirty="0"/>
            </a:br>
            <a:r>
              <a:rPr lang="ru-RU" sz="2200" dirty="0"/>
              <a:t>Андреев Николай Николаевич</a:t>
            </a:r>
          </a:p>
          <a:p>
            <a:pPr marL="0" indent="0">
              <a:buNone/>
            </a:pPr>
            <a:endParaRPr lang="ru-RU" sz="2400" dirty="0"/>
          </a:p>
        </p:txBody>
      </p:sp>
    </p:spTree>
    <p:extLst>
      <p:ext uri="{BB962C8B-B14F-4D97-AF65-F5344CB8AC3E}">
        <p14:creationId xmlns:p14="http://schemas.microsoft.com/office/powerpoint/2010/main" val="275042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ru-RU" sz="2800" dirty="0">
                <a:solidFill>
                  <a:srgbClr val="CC3300"/>
                </a:solidFill>
              </a:rPr>
              <a:t>Математические центры</a:t>
            </a:r>
          </a:p>
        </p:txBody>
      </p:sp>
      <p:sp>
        <p:nvSpPr>
          <p:cNvPr id="4" name="Объект 3">
            <a:extLst>
              <a:ext uri="{FF2B5EF4-FFF2-40B4-BE49-F238E27FC236}">
                <a16:creationId xmlns:a16="http://schemas.microsoft.com/office/drawing/2014/main" id="{FFDF535B-FBB4-49BE-8E83-E0C6FDA90FAD}"/>
              </a:ext>
            </a:extLst>
          </p:cNvPr>
          <p:cNvSpPr>
            <a:spLocks noGrp="1"/>
          </p:cNvSpPr>
          <p:nvPr>
            <p:ph idx="1"/>
          </p:nvPr>
        </p:nvSpPr>
        <p:spPr>
          <a:xfrm>
            <a:off x="695400" y="2017713"/>
            <a:ext cx="10390717" cy="4114800"/>
          </a:xfrm>
        </p:spPr>
        <p:txBody>
          <a:bodyPr/>
          <a:lstStyle/>
          <a:p>
            <a:pPr marL="0" indent="0">
              <a:buNone/>
            </a:pPr>
            <a:endParaRPr lang="ru-RU" sz="2200" dirty="0">
              <a:latin typeface="Verdana (Основной текст)"/>
            </a:endParaRPr>
          </a:p>
          <a:p>
            <a:pPr marL="0" indent="0">
              <a:buNone/>
            </a:pPr>
            <a:r>
              <a:rPr lang="ru-RU" sz="2200" dirty="0">
                <a:latin typeface="Verdana (Основной текст)"/>
              </a:rPr>
              <a:t>	Работают 4 Математических центра мирового уровня и </a:t>
            </a:r>
            <a:br>
              <a:rPr lang="ru-RU" sz="2200" dirty="0">
                <a:latin typeface="Verdana (Основной текст)"/>
              </a:rPr>
            </a:br>
            <a:r>
              <a:rPr lang="ru-RU" sz="2200" dirty="0">
                <a:latin typeface="Verdana (Основной текст)"/>
              </a:rPr>
              <a:t>11 Научно-образовательных математических центров в регионах.</a:t>
            </a:r>
          </a:p>
          <a:p>
            <a:pPr>
              <a:buFont typeface="Arial" panose="020B0604020202020204" pitchFamily="34" charset="0"/>
              <a:buChar char="•"/>
            </a:pPr>
            <a:endParaRPr lang="ru-RU" sz="2200" dirty="0">
              <a:latin typeface="Verdana (Основной текст)"/>
            </a:endParaRPr>
          </a:p>
          <a:p>
            <a:pPr marL="0" indent="0">
              <a:buNone/>
            </a:pPr>
            <a:r>
              <a:rPr lang="ru-RU" sz="2200" dirty="0">
                <a:latin typeface="Verdana (Основной текст)"/>
              </a:rPr>
              <a:t>	В ноябре 2022 г. состоялась Вторая конференция Математических центров России в Москве (МГУ, МИАН). </a:t>
            </a:r>
            <a:br>
              <a:rPr lang="ru-RU" sz="2200" dirty="0">
                <a:latin typeface="Verdana (Основной текст)"/>
              </a:rPr>
            </a:br>
            <a:r>
              <a:rPr lang="ru-RU" sz="2200" dirty="0">
                <a:latin typeface="Verdana (Основной текст)"/>
              </a:rPr>
              <a:t>Более 660 участников из более 50 городов РФ </a:t>
            </a:r>
            <a:br>
              <a:rPr lang="ru-RU" sz="2200" dirty="0">
                <a:latin typeface="Verdana (Основной текст)"/>
              </a:rPr>
            </a:br>
            <a:r>
              <a:rPr lang="en-US" sz="2200" dirty="0">
                <a:latin typeface="Verdana (Основной текст)"/>
                <a:hlinkClick r:id="rId2"/>
              </a:rPr>
              <a:t>mathcenter.ru/conf-mathcenters-2</a:t>
            </a:r>
            <a:r>
              <a:rPr lang="ru-RU" sz="2200" dirty="0">
                <a:latin typeface="Verdana (Основной текст)"/>
              </a:rPr>
              <a:t> </a:t>
            </a:r>
          </a:p>
          <a:p>
            <a:pPr>
              <a:buFont typeface="Arial" panose="020B0604020202020204" pitchFamily="34" charset="0"/>
              <a:buChar char="•"/>
            </a:pPr>
            <a:endParaRPr lang="ru-RU" sz="2200" dirty="0">
              <a:latin typeface="Verdana (Основной текст)"/>
            </a:endParaRPr>
          </a:p>
          <a:p>
            <a:pPr marL="0" indent="0">
              <a:buNone/>
            </a:pPr>
            <a:r>
              <a:rPr lang="ru-RU" sz="2200" dirty="0">
                <a:latin typeface="Verdana (Основной текст)"/>
              </a:rPr>
              <a:t>	В 2023 г. запланировано проведение очередной конференции </a:t>
            </a:r>
            <a:br>
              <a:rPr lang="ru-RU" sz="2200" dirty="0">
                <a:latin typeface="Verdana (Основной текст)"/>
              </a:rPr>
            </a:br>
            <a:r>
              <a:rPr lang="ru-RU" sz="2200" dirty="0">
                <a:latin typeface="Verdana (Основной текст)"/>
              </a:rPr>
              <a:t>в Республике Адыгея.</a:t>
            </a:r>
            <a:endParaRPr lang="ru-RU" sz="2200" dirty="0"/>
          </a:p>
          <a:p>
            <a:endParaRPr lang="ru-RU" dirty="0"/>
          </a:p>
        </p:txBody>
      </p:sp>
    </p:spTree>
    <p:extLst>
      <p:ext uri="{BB962C8B-B14F-4D97-AF65-F5344CB8AC3E}">
        <p14:creationId xmlns:p14="http://schemas.microsoft.com/office/powerpoint/2010/main" val="2754847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95600" y="692696"/>
            <a:ext cx="7632848" cy="936104"/>
          </a:xfrm>
        </p:spPr>
        <p:txBody>
          <a:bodyPr/>
          <a:lstStyle/>
          <a:p>
            <a:pPr algn="ctr" eaLnBrk="1" hangingPunct="1"/>
            <a:r>
              <a:rPr lang="ru-RU" sz="2800" dirty="0">
                <a:solidFill>
                  <a:srgbClr val="CC3300"/>
                </a:solidFill>
              </a:rPr>
              <a:t>Программа фундаментальных научных исследований в Российской Федерации </a:t>
            </a:r>
            <a:br>
              <a:rPr lang="ru-RU" sz="2800" dirty="0">
                <a:solidFill>
                  <a:srgbClr val="CC3300"/>
                </a:solidFill>
              </a:rPr>
            </a:br>
            <a:r>
              <a:rPr lang="ru-RU" sz="2800" dirty="0">
                <a:solidFill>
                  <a:srgbClr val="CC3300"/>
                </a:solidFill>
              </a:rPr>
              <a:t>на долгосрочный период (2021-2030 годы)</a:t>
            </a:r>
          </a:p>
        </p:txBody>
      </p:sp>
      <p:sp>
        <p:nvSpPr>
          <p:cNvPr id="24579" name="Rectangle 3"/>
          <p:cNvSpPr>
            <a:spLocks noGrp="1" noChangeArrowheads="1"/>
          </p:cNvSpPr>
          <p:nvPr>
            <p:ph idx="1"/>
          </p:nvPr>
        </p:nvSpPr>
        <p:spPr>
          <a:xfrm>
            <a:off x="695400" y="2132856"/>
            <a:ext cx="10585176" cy="3816424"/>
          </a:xfrm>
        </p:spPr>
        <p:txBody>
          <a:bodyPr/>
          <a:lstStyle/>
          <a:p>
            <a:pPr marL="447675" indent="0">
              <a:buNone/>
            </a:pPr>
            <a:r>
              <a:rPr lang="ru-RU" sz="2000" dirty="0"/>
              <a:t>Утверждена распоряжением Правительства РФ от 31 декабря 2020 года № 3684-р.</a:t>
            </a:r>
          </a:p>
          <a:p>
            <a:pPr marL="452438" indent="-4763">
              <a:buNone/>
            </a:pPr>
            <a:r>
              <a:rPr lang="ru-RU" sz="2000" dirty="0"/>
              <a:t>	Координатор Программы – Российская академия наук.</a:t>
            </a:r>
          </a:p>
          <a:p>
            <a:pPr marL="447675" indent="0">
              <a:buNone/>
            </a:pPr>
            <a:r>
              <a:rPr lang="ru-RU" sz="2000" dirty="0"/>
              <a:t>Направление науки</a:t>
            </a:r>
            <a:r>
              <a:rPr lang="en-US" sz="2000" dirty="0"/>
              <a:t>:</a:t>
            </a:r>
            <a:r>
              <a:rPr lang="ru-RU" sz="2000" dirty="0"/>
              <a:t> 1.1.</a:t>
            </a:r>
            <a:r>
              <a:rPr lang="en-US" sz="2000" dirty="0"/>
              <a:t> </a:t>
            </a:r>
            <a:r>
              <a:rPr lang="ru-RU" sz="2000" dirty="0"/>
              <a:t>Математические науки</a:t>
            </a:r>
          </a:p>
          <a:p>
            <a:pPr marL="447675" lvl="1" indent="447675">
              <a:buClr>
                <a:schemeClr val="tx2"/>
              </a:buClr>
              <a:buFont typeface="Arial" panose="020B0604020202020204" pitchFamily="34" charset="0"/>
              <a:buChar char="•"/>
            </a:pPr>
            <a:r>
              <a:rPr lang="ru-RU" sz="1800" dirty="0"/>
              <a:t>Теоретическая математика</a:t>
            </a:r>
          </a:p>
          <a:p>
            <a:pPr marL="447675" lvl="1" indent="447675">
              <a:buClr>
                <a:schemeClr val="tx2"/>
              </a:buClr>
              <a:buFont typeface="Arial" panose="020B0604020202020204" pitchFamily="34" charset="0"/>
              <a:buChar char="•"/>
            </a:pPr>
            <a:r>
              <a:rPr lang="ru-RU" sz="1800" dirty="0"/>
              <a:t>Вычислительная математика</a:t>
            </a:r>
          </a:p>
          <a:p>
            <a:pPr marL="447675" lvl="1" indent="447675">
              <a:buClr>
                <a:schemeClr val="tx2"/>
              </a:buClr>
              <a:buFont typeface="Arial" panose="020B0604020202020204" pitchFamily="34" charset="0"/>
              <a:buChar char="•"/>
            </a:pPr>
            <a:r>
              <a:rPr lang="ru-RU" sz="1800" dirty="0"/>
              <a:t>Математическое моделирование</a:t>
            </a:r>
          </a:p>
          <a:p>
            <a:pPr marL="447675" lvl="1" indent="447675">
              <a:buClr>
                <a:schemeClr val="tx2"/>
              </a:buClr>
              <a:buFont typeface="Arial" panose="020B0604020202020204" pitchFamily="34" charset="0"/>
              <a:buChar char="•"/>
            </a:pPr>
            <a:r>
              <a:rPr lang="ru-RU" sz="1800" dirty="0"/>
              <a:t>Высокопроизводительные вычисления</a:t>
            </a:r>
          </a:p>
          <a:p>
            <a:pPr marL="447675" lvl="1" indent="447675">
              <a:buClr>
                <a:schemeClr val="tx2"/>
              </a:buClr>
              <a:buFont typeface="Arial" panose="020B0604020202020204" pitchFamily="34" charset="0"/>
              <a:buChar char="•"/>
            </a:pPr>
            <a:r>
              <a:rPr lang="ru-RU" sz="1800" dirty="0"/>
              <a:t>Искусственный интеллект</a:t>
            </a:r>
          </a:p>
          <a:p>
            <a:pPr marL="447675" lvl="1" indent="447675">
              <a:buClr>
                <a:schemeClr val="tx2"/>
              </a:buClr>
              <a:buFont typeface="Arial" panose="020B0604020202020204" pitchFamily="34" charset="0"/>
              <a:buChar char="•"/>
            </a:pPr>
            <a:r>
              <a:rPr lang="ru-RU" sz="1800" dirty="0"/>
              <a:t>Теоретическая информатика и дискретная математика</a:t>
            </a:r>
          </a:p>
          <a:p>
            <a:pPr marL="447675" lvl="1" indent="447675">
              <a:buClr>
                <a:schemeClr val="tx2"/>
              </a:buClr>
              <a:buFont typeface="Arial" panose="020B0604020202020204" pitchFamily="34" charset="0"/>
              <a:buChar char="•"/>
            </a:pPr>
            <a:r>
              <a:rPr lang="ru-RU" sz="1800" dirty="0"/>
              <a:t>Системное программирование</a:t>
            </a:r>
          </a:p>
          <a:p>
            <a:pPr marL="447675" lvl="1" indent="447675">
              <a:buClr>
                <a:schemeClr val="tx2"/>
              </a:buClr>
              <a:buFont typeface="Arial" panose="020B0604020202020204" pitchFamily="34" charset="0"/>
              <a:buChar char="•"/>
            </a:pPr>
            <a:r>
              <a:rPr lang="ru-RU" sz="1800" dirty="0"/>
              <a:t>Информационно-вычислительные системы </a:t>
            </a:r>
            <a:br>
              <a:rPr lang="ru-RU" sz="1800" dirty="0"/>
            </a:br>
            <a:r>
              <a:rPr lang="ru-RU" sz="1800" dirty="0"/>
              <a:t>	и среды в науке и образовании</a:t>
            </a:r>
          </a:p>
          <a:p>
            <a:pPr marL="0" indent="447675" algn="just">
              <a:buNone/>
            </a:pPr>
            <a:endParaRPr lang="ru-RU"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a:solidFill>
                  <a:srgbClr val="CC3300"/>
                </a:solidFill>
              </a:rPr>
              <a:t>Координационный совет ПФНИ РФ</a:t>
            </a:r>
            <a:endParaRPr lang="ru-RU" sz="4000" dirty="0">
              <a:solidFill>
                <a:srgbClr val="CC3300"/>
              </a:solidFill>
              <a:latin typeface="Calibri" pitchFamily="34" charset="0"/>
            </a:endParaRPr>
          </a:p>
        </p:txBody>
      </p:sp>
      <p:sp>
        <p:nvSpPr>
          <p:cNvPr id="3" name="Содержимое 2"/>
          <p:cNvSpPr>
            <a:spLocks noGrp="1"/>
          </p:cNvSpPr>
          <p:nvPr>
            <p:ph idx="1"/>
          </p:nvPr>
        </p:nvSpPr>
        <p:spPr>
          <a:xfrm>
            <a:off x="695400" y="2132856"/>
            <a:ext cx="10441160" cy="3999657"/>
          </a:xfrm>
        </p:spPr>
        <p:txBody>
          <a:bodyPr/>
          <a:lstStyle/>
          <a:p>
            <a:pPr marL="0" indent="0" algn="just">
              <a:buNone/>
            </a:pPr>
            <a:r>
              <a:rPr lang="en-US" sz="2400" dirty="0"/>
              <a:t>	</a:t>
            </a:r>
            <a:r>
              <a:rPr lang="ru-RU" sz="2400" dirty="0"/>
              <a:t>В составе Координационного совета ПФНИ РФ</a:t>
            </a:r>
            <a:r>
              <a:rPr lang="en-US" sz="2400" dirty="0"/>
              <a:t> </a:t>
            </a:r>
            <a:r>
              <a:rPr lang="ru-RU" sz="2400" dirty="0"/>
              <a:t>образованы секции по направлениям наук.</a:t>
            </a:r>
          </a:p>
          <a:p>
            <a:pPr marL="0" indent="0" algn="just">
              <a:buNone/>
            </a:pPr>
            <a:r>
              <a:rPr lang="ru-RU" sz="2400" dirty="0"/>
              <a:t>	В 2022 г. члены отделения возглавляли и участвовали в работе Секции математических наук и Секции компьютерных и информационных наук Координационного совета ПФНИ РФ.</a:t>
            </a:r>
          </a:p>
          <a:p>
            <a:pPr marL="0" indent="895350" algn="just">
              <a:buNone/>
            </a:pPr>
            <a:r>
              <a:rPr lang="ru-RU" sz="2400" dirty="0"/>
              <a:t>Работает семинар по математическим вопросам искусственного интеллекта</a:t>
            </a:r>
            <a:endParaRPr lang="en-US" sz="2400" dirty="0"/>
          </a:p>
          <a:p>
            <a:pPr marL="0" indent="895350" algn="just">
              <a:buNone/>
            </a:pPr>
            <a:r>
              <a:rPr lang="ru-RU" sz="2400" dirty="0"/>
              <a:t> </a:t>
            </a:r>
            <a:r>
              <a:rPr lang="en-US" sz="2400" dirty="0">
                <a:hlinkClick r:id="rId3"/>
              </a:rPr>
              <a:t>www.mathnet.ru/php/conference.phtml?eventID=8&amp;confid=2185</a:t>
            </a:r>
            <a:r>
              <a:rPr lang="ru-RU" sz="2400" dirty="0"/>
              <a:t> </a:t>
            </a:r>
          </a:p>
          <a:p>
            <a:pPr marL="0" indent="0">
              <a:buNone/>
            </a:pPr>
            <a:r>
              <a:rPr lang="ru-RU" sz="2400" dirty="0"/>
              <a:t>	Планируется реорганизовать работу секций с целью соотнесения с направлениями работы отделений РАН.</a:t>
            </a:r>
            <a:endParaRPr lang="en-US" sz="2400" dirty="0"/>
          </a:p>
          <a:p>
            <a:pPr marL="0" indent="0" algn="just">
              <a:buNone/>
            </a:pPr>
            <a:endParaRPr lang="en-US" sz="2200" kern="1200" dirty="0"/>
          </a:p>
          <a:p>
            <a:pPr marL="0" indent="0" algn="just">
              <a:buNone/>
            </a:pPr>
            <a:endParaRPr lang="ru-RU" sz="2200" kern="1200" dirty="0"/>
          </a:p>
          <a:p>
            <a:pPr marL="0" indent="0">
              <a:buFont typeface="Arial" pitchFamily="34" charset="0"/>
              <a:buChar char="•"/>
            </a:pPr>
            <a:endParaRPr lang="ru-RU" sz="2400" kern="1200" dirty="0"/>
          </a:p>
        </p:txBody>
      </p:sp>
    </p:spTree>
    <p:extLst>
      <p:ext uri="{BB962C8B-B14F-4D97-AF65-F5344CB8AC3E}">
        <p14:creationId xmlns:p14="http://schemas.microsoft.com/office/powerpoint/2010/main" val="2418416117"/>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a:solidFill>
                  <a:srgbClr val="CC3300"/>
                </a:solidFill>
              </a:rPr>
              <a:t>Экспертная деятельность ОМН РАН</a:t>
            </a:r>
            <a:endParaRPr lang="ru-RU" sz="4000" dirty="0">
              <a:solidFill>
                <a:srgbClr val="CC3300"/>
              </a:solidFill>
              <a:latin typeface="Calibri" pitchFamily="34" charset="0"/>
            </a:endParaRPr>
          </a:p>
        </p:txBody>
      </p:sp>
      <p:sp>
        <p:nvSpPr>
          <p:cNvPr id="3" name="Содержимое 2"/>
          <p:cNvSpPr>
            <a:spLocks noGrp="1"/>
          </p:cNvSpPr>
          <p:nvPr>
            <p:ph idx="1"/>
          </p:nvPr>
        </p:nvSpPr>
        <p:spPr>
          <a:xfrm>
            <a:off x="695400" y="2060848"/>
            <a:ext cx="10441160" cy="4032448"/>
          </a:xfrm>
        </p:spPr>
        <p:txBody>
          <a:bodyPr/>
          <a:lstStyle/>
          <a:p>
            <a:pPr lvl="0" algn="ctr">
              <a:buNone/>
            </a:pPr>
            <a:r>
              <a:rPr lang="ru-RU" sz="2200" dirty="0"/>
              <a:t>Проведена экспертиза</a:t>
            </a:r>
            <a:r>
              <a:rPr lang="en-US" sz="2200" dirty="0"/>
              <a:t>:</a:t>
            </a:r>
            <a:endParaRPr lang="ru-RU" sz="2200" dirty="0"/>
          </a:p>
          <a:p>
            <a:pPr>
              <a:buFont typeface="Arial" panose="020B0604020202020204" pitchFamily="34" charset="0"/>
              <a:buChar char="•"/>
            </a:pPr>
            <a:r>
              <a:rPr lang="ru-RU" sz="2400" dirty="0"/>
              <a:t>отчетов об исполнении тем НИР и проектов НИР в учреждениях </a:t>
            </a:r>
            <a:br>
              <a:rPr lang="ru-RU" sz="2400" dirty="0"/>
            </a:br>
            <a:r>
              <a:rPr lang="ru-RU" sz="2400" dirty="0"/>
              <a:t>под научно-методическим руководством ОМН РАН </a:t>
            </a:r>
            <a:br>
              <a:rPr lang="ru-RU" sz="2400" dirty="0"/>
            </a:br>
            <a:r>
              <a:rPr lang="ru-RU" sz="2400" dirty="0"/>
              <a:t>(165 объектов экспертизы)</a:t>
            </a:r>
            <a:r>
              <a:rPr lang="en-US" sz="2400" dirty="0"/>
              <a:t>;</a:t>
            </a:r>
            <a:endParaRPr lang="ru-RU" sz="2400" dirty="0"/>
          </a:p>
          <a:p>
            <a:pPr>
              <a:buFont typeface="Arial" panose="020B0604020202020204" pitchFamily="34" charset="0"/>
              <a:buChar char="•"/>
            </a:pPr>
            <a:r>
              <a:rPr lang="ru-RU" sz="2400" dirty="0"/>
              <a:t>отчетов о НИР и проектов НИР в организациях, подведомственных Правительству Российской Федерации и Минобрнауки России и др. (63 объекта экспертизы).</a:t>
            </a:r>
          </a:p>
          <a:p>
            <a:pPr marL="0" indent="0">
              <a:spcBef>
                <a:spcPts val="1200"/>
              </a:spcBef>
              <a:buNone/>
            </a:pPr>
            <a:r>
              <a:rPr lang="ru-RU" sz="2400" dirty="0"/>
              <a:t>	С 2023 г. по поручению президента РАН работает экспертная группа Отделения математических наук, которая анализирует результаты проведенной экспертизы и по каждому объекту экспертизы готовит итоговое заключение от ОМН РАН.</a:t>
            </a:r>
            <a:endParaRPr lang="ru-RU" sz="2200" dirty="0"/>
          </a:p>
          <a:p>
            <a:pPr marL="0" indent="0">
              <a:buFont typeface="Arial" pitchFamily="34" charset="0"/>
              <a:buChar char="•"/>
            </a:pPr>
            <a:endParaRPr lang="ru-RU" sz="2200" kern="1200" dirty="0"/>
          </a:p>
          <a:p>
            <a:pPr marL="0" indent="0">
              <a:buFont typeface="Arial" pitchFamily="34" charset="0"/>
              <a:buChar char="•"/>
            </a:pPr>
            <a:endParaRPr lang="ru-RU" sz="2400" kern="1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a:solidFill>
                  <a:srgbClr val="CC3300"/>
                </a:solidFill>
              </a:rPr>
              <a:t>Издательская деятельность</a:t>
            </a:r>
            <a:endParaRPr lang="ru-RU" sz="4000" dirty="0">
              <a:solidFill>
                <a:srgbClr val="CC3300"/>
              </a:solidFill>
              <a:latin typeface="Calibri" pitchFamily="34" charset="0"/>
            </a:endParaRPr>
          </a:p>
        </p:txBody>
      </p:sp>
      <p:sp>
        <p:nvSpPr>
          <p:cNvPr id="3" name="Содержимое 2"/>
          <p:cNvSpPr>
            <a:spLocks noGrp="1"/>
          </p:cNvSpPr>
          <p:nvPr>
            <p:ph idx="1"/>
          </p:nvPr>
        </p:nvSpPr>
        <p:spPr>
          <a:xfrm>
            <a:off x="695400" y="2060848"/>
            <a:ext cx="11017224" cy="4032448"/>
          </a:xfrm>
        </p:spPr>
        <p:txBody>
          <a:bodyPr/>
          <a:lstStyle/>
          <a:p>
            <a:pPr marL="0" indent="0">
              <a:buNone/>
            </a:pPr>
            <a:r>
              <a:rPr lang="ru-RU" sz="2400" kern="1200" dirty="0"/>
              <a:t>	С середины 2022 года английские версии журналов издаются МИАН</a:t>
            </a:r>
            <a:r>
              <a:rPr lang="en-US" sz="2400" kern="1200" dirty="0"/>
              <a:t>:</a:t>
            </a:r>
            <a:endParaRPr lang="ru-RU" sz="2400" kern="1200" dirty="0"/>
          </a:p>
          <a:p>
            <a:pPr marL="0" indent="265113">
              <a:buFont typeface="Arial" pitchFamily="34" charset="0"/>
              <a:buChar char="•"/>
            </a:pPr>
            <a:r>
              <a:rPr lang="ru-RU" sz="2400" dirty="0"/>
              <a:t>Успехи математических наук</a:t>
            </a:r>
            <a:r>
              <a:rPr lang="en-US" sz="2400" dirty="0"/>
              <a:t>,</a:t>
            </a:r>
            <a:endParaRPr lang="ru-RU" sz="2400" dirty="0"/>
          </a:p>
          <a:p>
            <a:pPr marL="0" indent="265113">
              <a:buFont typeface="Arial" pitchFamily="34" charset="0"/>
              <a:buChar char="•"/>
            </a:pPr>
            <a:r>
              <a:rPr lang="ru-RU" sz="2400" dirty="0"/>
              <a:t>Известия РАН. Серия математическая</a:t>
            </a:r>
            <a:r>
              <a:rPr lang="en-US" sz="2400" dirty="0"/>
              <a:t>,</a:t>
            </a:r>
            <a:endParaRPr lang="ru-RU" sz="2400" dirty="0"/>
          </a:p>
          <a:p>
            <a:pPr marL="0" indent="265113">
              <a:buFont typeface="Arial" pitchFamily="34" charset="0"/>
              <a:buChar char="•"/>
            </a:pPr>
            <a:r>
              <a:rPr lang="ru-RU" sz="2400" dirty="0"/>
              <a:t>Математический сборник</a:t>
            </a:r>
            <a:r>
              <a:rPr lang="en-US" sz="2400" dirty="0"/>
              <a:t>.</a:t>
            </a:r>
          </a:p>
          <a:p>
            <a:pPr marL="0" indent="541338">
              <a:buFont typeface="Arial" pitchFamily="34" charset="0"/>
              <a:buChar char="•"/>
            </a:pPr>
            <a:endParaRPr lang="en-US" sz="2400" dirty="0"/>
          </a:p>
          <a:p>
            <a:pPr marL="0" indent="0">
              <a:buNone/>
            </a:pPr>
            <a:r>
              <a:rPr lang="ru-RU" sz="2400" dirty="0"/>
              <a:t>	Индексация российских журналов в </a:t>
            </a:r>
            <a:r>
              <a:rPr lang="en-US" sz="2400" dirty="0"/>
              <a:t>Scopus </a:t>
            </a:r>
            <a:r>
              <a:rPr lang="ru-RU" sz="2400" dirty="0"/>
              <a:t>продолжается </a:t>
            </a:r>
            <a:br>
              <a:rPr lang="ru-RU" sz="2400" dirty="0"/>
            </a:br>
            <a:r>
              <a:rPr lang="ru-RU" sz="2400" dirty="0"/>
              <a:t>(появился рейтинг за 2022 год)	</a:t>
            </a:r>
            <a:r>
              <a:rPr lang="en-US" sz="2400" dirty="0">
                <a:hlinkClick r:id="rId2"/>
              </a:rPr>
              <a:t>www.scimagojr.com</a:t>
            </a:r>
            <a:endParaRPr lang="ru-RU" sz="2400" dirty="0"/>
          </a:p>
        </p:txBody>
      </p:sp>
    </p:spTree>
    <p:extLst>
      <p:ext uri="{BB962C8B-B14F-4D97-AF65-F5344CB8AC3E}">
        <p14:creationId xmlns:p14="http://schemas.microsoft.com/office/powerpoint/2010/main" val="199030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a:solidFill>
                  <a:srgbClr val="CC3300"/>
                </a:solidFill>
              </a:rPr>
              <a:t>Популяризация науки</a:t>
            </a:r>
          </a:p>
        </p:txBody>
      </p:sp>
      <p:sp>
        <p:nvSpPr>
          <p:cNvPr id="3" name="Содержимое 2"/>
          <p:cNvSpPr>
            <a:spLocks noGrp="1"/>
          </p:cNvSpPr>
          <p:nvPr>
            <p:ph idx="1"/>
          </p:nvPr>
        </p:nvSpPr>
        <p:spPr>
          <a:xfrm>
            <a:off x="695400" y="2060848"/>
            <a:ext cx="10441160" cy="4032448"/>
          </a:xfrm>
        </p:spPr>
        <p:txBody>
          <a:bodyPr/>
          <a:lstStyle/>
          <a:p>
            <a:pPr marL="0" indent="0">
              <a:buNone/>
            </a:pPr>
            <a:r>
              <a:rPr lang="en-US" sz="2400" dirty="0"/>
              <a:t>	</a:t>
            </a:r>
            <a:r>
              <a:rPr lang="ru-RU" sz="2400" dirty="0"/>
              <a:t>В 2022 году члены отделения провели более 30 открытых (публичных) лекций и иных мероприятий, направленных </a:t>
            </a:r>
            <a:br>
              <a:rPr lang="ru-RU" sz="2400" dirty="0"/>
            </a:br>
            <a:r>
              <a:rPr lang="ru-RU" sz="2400" dirty="0"/>
              <a:t>на популяризацию и пропаганду науки</a:t>
            </a:r>
            <a:r>
              <a:rPr lang="en-US" sz="2400" dirty="0"/>
              <a:t>.</a:t>
            </a:r>
          </a:p>
          <a:p>
            <a:pPr marL="0" indent="0">
              <a:buNone/>
            </a:pPr>
            <a:r>
              <a:rPr lang="en-US" sz="2400" dirty="0"/>
              <a:t>	</a:t>
            </a:r>
          </a:p>
          <a:p>
            <a:pPr marL="0" indent="0">
              <a:buNone/>
            </a:pPr>
            <a:r>
              <a:rPr lang="en-US" sz="2400" dirty="0"/>
              <a:t>	</a:t>
            </a:r>
            <a:r>
              <a:rPr lang="ru-RU" sz="2400" dirty="0"/>
              <a:t>В 2022 году вышло 12 номеров научно-популярного </a:t>
            </a:r>
            <a:br>
              <a:rPr lang="ru-RU" sz="2400" dirty="0"/>
            </a:br>
            <a:r>
              <a:rPr lang="ru-RU" sz="2400" dirty="0"/>
              <a:t>физико-математического журнала «Квант» </a:t>
            </a:r>
            <a:r>
              <a:rPr lang="ru-RU" sz="2400" u="sng" dirty="0">
                <a:solidFill>
                  <a:srgbClr val="FF0000"/>
                </a:solidFill>
                <a:hlinkClick r:id="rId3">
                  <a:extLst>
                    <a:ext uri="{A12FA001-AC4F-418D-AE19-62706E023703}">
                      <ahyp:hlinkClr xmlns:ahyp="http://schemas.microsoft.com/office/drawing/2018/hyperlinkcolor" val="tx"/>
                    </a:ext>
                  </a:extLst>
                </a:hlinkClick>
              </a:rPr>
              <a:t>kvant.ras.ru</a:t>
            </a:r>
            <a:endParaRPr lang="ru-RU" sz="2400" dirty="0">
              <a:solidFill>
                <a:srgbClr val="FF0000"/>
              </a:solidFill>
            </a:endParaRPr>
          </a:p>
          <a:p>
            <a:pPr lvl="0">
              <a:buFont typeface="Wingdings" pitchFamily="2" charset="2"/>
              <a:buChar char="§"/>
            </a:pPr>
            <a:endParaRPr lang="ru-RU" sz="2200" dirty="0"/>
          </a:p>
          <a:p>
            <a:pPr marL="0" indent="0" algn="ctr">
              <a:buNone/>
            </a:pPr>
            <a:endParaRPr lang="ru-RU" sz="2800" kern="1200" dirty="0">
              <a:solidFill>
                <a:schemeClr val="folHlink"/>
              </a:solidFill>
              <a:latin typeface="Comic Sans MS" pitchFamily="66" charset="0"/>
            </a:endParaRPr>
          </a:p>
          <a:p>
            <a:pPr marL="0" indent="0" algn="ctr">
              <a:buNone/>
            </a:pPr>
            <a:endParaRPr lang="ru-RU" sz="2800" kern="1200" dirty="0">
              <a:solidFill>
                <a:schemeClr val="folHlink"/>
              </a:solidFill>
              <a:latin typeface="Comic Sans MS" pitchFamily="66" charset="0"/>
            </a:endParaRPr>
          </a:p>
          <a:p>
            <a:endParaRPr lang="ru-RU" dirty="0"/>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a:solidFill>
                  <a:srgbClr val="CC3300"/>
                </a:solidFill>
              </a:rPr>
              <a:t>Награды Российской академии наук</a:t>
            </a:r>
          </a:p>
        </p:txBody>
      </p:sp>
      <p:sp>
        <p:nvSpPr>
          <p:cNvPr id="3" name="Содержимое 2"/>
          <p:cNvSpPr>
            <a:spLocks noGrp="1"/>
          </p:cNvSpPr>
          <p:nvPr>
            <p:ph idx="1"/>
          </p:nvPr>
        </p:nvSpPr>
        <p:spPr>
          <a:xfrm>
            <a:off x="551384" y="2060848"/>
            <a:ext cx="10585176" cy="3960440"/>
          </a:xfrm>
        </p:spPr>
        <p:txBody>
          <a:bodyPr/>
          <a:lstStyle/>
          <a:p>
            <a:pPr>
              <a:buFont typeface="Arial" panose="020B0604020202020204" pitchFamily="34" charset="0"/>
              <a:buChar char="•"/>
            </a:pPr>
            <a:endParaRPr lang="ru-RU" sz="2000" b="1" dirty="0"/>
          </a:p>
          <a:p>
            <a:pPr>
              <a:buFont typeface="Arial" panose="020B0604020202020204" pitchFamily="34" charset="0"/>
              <a:buChar char="•"/>
            </a:pPr>
            <a:r>
              <a:rPr lang="ru-RU" sz="2000" b="1" dirty="0"/>
              <a:t>Золотая медаль имени П. Л. Чебышева РАН </a:t>
            </a:r>
            <a:br>
              <a:rPr lang="ru-RU" sz="2000" b="1" dirty="0"/>
            </a:br>
            <a:r>
              <a:rPr lang="ru-RU" sz="2000" dirty="0"/>
              <a:t>присуждена академику РАН Платонову Владимиру Петровичу </a:t>
            </a:r>
            <a:br>
              <a:rPr lang="ru-RU" sz="2000" dirty="0"/>
            </a:br>
            <a:r>
              <a:rPr lang="ru-RU" sz="2000" dirty="0"/>
              <a:t>за цикл работ «Классические проблемы в теории гиперэллиптических кривых и гиперэллиптических полей»</a:t>
            </a:r>
            <a:r>
              <a:rPr lang="en-US" sz="2000" dirty="0"/>
              <a:t>.</a:t>
            </a:r>
            <a:endParaRPr lang="ru-RU" sz="2000" dirty="0"/>
          </a:p>
          <a:p>
            <a:pPr>
              <a:buFont typeface="Arial" panose="020B0604020202020204" pitchFamily="34" charset="0"/>
              <a:buChar char="•"/>
            </a:pPr>
            <a:r>
              <a:rPr lang="ru-RU" sz="2000" b="1" dirty="0"/>
              <a:t>Премия имени И. М. Виноградова РАН </a:t>
            </a:r>
            <a:br>
              <a:rPr lang="ru-RU" sz="2000" b="1" dirty="0"/>
            </a:br>
            <a:r>
              <a:rPr lang="ru-RU" sz="2000" dirty="0"/>
              <a:t>присуждена доктору физ.-мат. наук Асташкину Сергею Владимировичу  </a:t>
            </a:r>
            <a:br>
              <a:rPr lang="ru-RU" sz="2000" dirty="0"/>
            </a:br>
            <a:r>
              <a:rPr lang="ru-RU" sz="2000" dirty="0"/>
              <a:t>за цикл работ по исследованию геометрической структуры симметричных пространств</a:t>
            </a:r>
            <a:r>
              <a:rPr lang="en-US" sz="2000" dirty="0"/>
              <a:t>.</a:t>
            </a:r>
            <a:endParaRPr lang="ru-RU" sz="2000" dirty="0"/>
          </a:p>
          <a:p>
            <a:pPr>
              <a:buFont typeface="Arial" panose="020B0604020202020204" pitchFamily="34" charset="0"/>
              <a:buChar char="•"/>
            </a:pPr>
            <a:r>
              <a:rPr lang="ru-RU" sz="2000" b="1" dirty="0"/>
              <a:t>Премия имени А. М. Ляпунова РАН </a:t>
            </a:r>
            <a:br>
              <a:rPr lang="ru-RU" sz="2000" b="1" dirty="0"/>
            </a:br>
            <a:r>
              <a:rPr lang="ru-RU" sz="2000" dirty="0"/>
              <a:t>присуждена члену-корреспонденту РАН Миронову Андрею Евгеньевичу  </a:t>
            </a:r>
            <a:br>
              <a:rPr lang="ru-RU" sz="2000" dirty="0"/>
            </a:br>
            <a:r>
              <a:rPr lang="ru-RU" sz="2000" dirty="0"/>
              <a:t>за цикл работ «Коммутирующие обыкновенные дифференциальные операторы большого ранга»</a:t>
            </a:r>
            <a:r>
              <a:rPr lang="en-US" sz="2000" dirty="0"/>
              <a:t>.</a:t>
            </a:r>
            <a:endParaRPr lang="ru-RU" sz="2000" dirty="0"/>
          </a:p>
          <a:p>
            <a:pPr>
              <a:buFont typeface="Arial" panose="020B0604020202020204" pitchFamily="34" charset="0"/>
              <a:buChar char="•"/>
            </a:pPr>
            <a:endParaRPr lang="ru-RU" sz="2000" dirty="0"/>
          </a:p>
          <a:p>
            <a:pPr>
              <a:buFont typeface="Arial" panose="020B0604020202020204" pitchFamily="34" charset="0"/>
              <a:buChar char="•"/>
            </a:pPr>
            <a:endParaRPr lang="ru-RU" sz="2000" dirty="0"/>
          </a:p>
        </p:txBody>
      </p:sp>
    </p:spTree>
    <p:extLst>
      <p:ext uri="{BB962C8B-B14F-4D97-AF65-F5344CB8AC3E}">
        <p14:creationId xmlns:p14="http://schemas.microsoft.com/office/powerpoint/2010/main" val="2789337877"/>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a:solidFill>
                  <a:srgbClr val="CC3300"/>
                </a:solidFill>
              </a:rPr>
              <a:t>Научное признание</a:t>
            </a:r>
          </a:p>
        </p:txBody>
      </p:sp>
      <p:sp>
        <p:nvSpPr>
          <p:cNvPr id="3" name="Содержимое 2"/>
          <p:cNvSpPr>
            <a:spLocks noGrp="1"/>
          </p:cNvSpPr>
          <p:nvPr>
            <p:ph idx="1"/>
          </p:nvPr>
        </p:nvSpPr>
        <p:spPr>
          <a:xfrm>
            <a:off x="695400" y="1988840"/>
            <a:ext cx="11089232" cy="3960440"/>
          </a:xfrm>
        </p:spPr>
        <p:txBody>
          <a:bodyPr/>
          <a:lstStyle/>
          <a:p>
            <a:pPr>
              <a:buFont typeface="Arial" panose="020B0604020202020204" pitchFamily="34" charset="0"/>
              <a:buChar char="•"/>
            </a:pPr>
            <a:endParaRPr lang="ru-RU" sz="2000" dirty="0"/>
          </a:p>
          <a:p>
            <a:pPr>
              <a:buFont typeface="Arial" panose="020B0604020202020204" pitchFamily="34" charset="0"/>
              <a:buChar char="•"/>
            </a:pPr>
            <a:r>
              <a:rPr lang="ru-RU" sz="2200" b="1" dirty="0"/>
              <a:t>Научная премия Сбера </a:t>
            </a:r>
            <a:r>
              <a:rPr lang="ru-RU" sz="2200" dirty="0"/>
              <a:t>в номинации «Цифровая вселенная» присуждена академику РАН Холево Александру Семеновичу </a:t>
            </a:r>
            <a:br>
              <a:rPr lang="ru-RU" sz="2200" dirty="0"/>
            </a:br>
            <a:r>
              <a:rPr lang="ru-RU" sz="2200" dirty="0"/>
              <a:t>за основополагающий вклад в квантовую информатику и работы, открывающие путь к принципиально новым системам коммуникаций и вычислений</a:t>
            </a:r>
            <a:r>
              <a:rPr lang="en-US" sz="2200" dirty="0"/>
              <a:t>.</a:t>
            </a:r>
            <a:endParaRPr lang="ru-RU" sz="2200" dirty="0"/>
          </a:p>
          <a:p>
            <a:pPr>
              <a:buFont typeface="Arial" panose="020B0604020202020204" pitchFamily="34" charset="0"/>
              <a:buChar char="•"/>
            </a:pPr>
            <a:r>
              <a:rPr lang="ru-RU" sz="2200" b="1" dirty="0"/>
              <a:t>Медалями Министерства обороны Российской Федерации</a:t>
            </a:r>
            <a:r>
              <a:rPr lang="ru-RU" sz="2200" dirty="0"/>
              <a:t> награждены</a:t>
            </a:r>
            <a:br>
              <a:rPr lang="ru-RU" sz="2200" dirty="0"/>
            </a:br>
            <a:r>
              <a:rPr lang="ru-RU" sz="2200" dirty="0"/>
              <a:t>академик РАН Четверушкин Борис Николаевич (2019),</a:t>
            </a:r>
            <a:br>
              <a:rPr lang="ru-RU" sz="2200" dirty="0"/>
            </a:br>
            <a:r>
              <a:rPr lang="ru-RU" sz="2200" dirty="0"/>
              <a:t>член-корреспондент РАН Марков Михаил Борисович (2022)</a:t>
            </a:r>
            <a:r>
              <a:rPr lang="en-US" sz="2200" dirty="0"/>
              <a:t>.</a:t>
            </a:r>
            <a:endParaRPr lang="ru-RU" sz="2200" dirty="0"/>
          </a:p>
          <a:p>
            <a:pPr>
              <a:buFont typeface="Arial" panose="020B0604020202020204" pitchFamily="34" charset="0"/>
              <a:buChar char="•"/>
            </a:pPr>
            <a:r>
              <a:rPr lang="ru-RU" sz="2200" b="1" dirty="0"/>
              <a:t>Почетное звание «Заслуженный деятель науки </a:t>
            </a:r>
            <a:br>
              <a:rPr lang="en-US" sz="2200" b="1" dirty="0"/>
            </a:br>
            <a:r>
              <a:rPr lang="ru-RU" sz="2200" b="1" dirty="0"/>
              <a:t>Российской Федерации» </a:t>
            </a:r>
            <a:r>
              <a:rPr lang="ru-RU" sz="2200" dirty="0"/>
              <a:t>присвоено члену-корреспонденту РАН </a:t>
            </a:r>
            <a:br>
              <a:rPr lang="ru-RU" sz="2200" dirty="0"/>
            </a:br>
            <a:r>
              <a:rPr lang="ru-RU" sz="2200" dirty="0"/>
              <a:t>Сухинову Александру Ивановичу</a:t>
            </a:r>
            <a:r>
              <a:rPr lang="en-US" sz="2200" dirty="0"/>
              <a:t>.</a:t>
            </a:r>
            <a:endParaRPr lang="ru-RU" sz="2200" dirty="0"/>
          </a:p>
          <a:p>
            <a:pPr>
              <a:buFont typeface="Arial" panose="020B0604020202020204" pitchFamily="34" charset="0"/>
              <a:buChar char="•"/>
            </a:pPr>
            <a:endParaRPr lang="ru-RU" sz="2000" dirty="0"/>
          </a:p>
          <a:p>
            <a:pPr>
              <a:buFont typeface="Arial" panose="020B0604020202020204" pitchFamily="34" charset="0"/>
              <a:buChar char="•"/>
            </a:pPr>
            <a:endParaRPr lang="ru-RU" sz="2000" dirty="0"/>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883532" y="260648"/>
            <a:ext cx="8424936" cy="1462087"/>
          </a:xfrm>
          <a:noFill/>
        </p:spPr>
        <p:txBody>
          <a:bodyPr/>
          <a:lstStyle/>
          <a:p>
            <a:pPr algn="ctr" eaLnBrk="1" hangingPunct="1"/>
            <a:r>
              <a:rPr lang="ru-RU" sz="3200" dirty="0">
                <a:solidFill>
                  <a:srgbClr val="CC3300"/>
                </a:solidFill>
              </a:rPr>
              <a:t>Избраны в члены-корреспонденты РАН</a:t>
            </a:r>
          </a:p>
        </p:txBody>
      </p:sp>
      <p:sp>
        <p:nvSpPr>
          <p:cNvPr id="5122" name="Rectangle 6"/>
          <p:cNvSpPr>
            <a:spLocks noGrp="1" noChangeArrowheads="1"/>
          </p:cNvSpPr>
          <p:nvPr>
            <p:ph idx="1"/>
          </p:nvPr>
        </p:nvSpPr>
        <p:spPr>
          <a:xfrm>
            <a:off x="695400" y="2060848"/>
            <a:ext cx="10441160" cy="4797152"/>
          </a:xfrm>
        </p:spPr>
        <p:txBody>
          <a:bodyPr/>
          <a:lstStyle/>
          <a:p>
            <a:pPr marL="0" indent="0" eaLnBrk="1" hangingPunct="1">
              <a:spcBef>
                <a:spcPct val="0"/>
              </a:spcBef>
              <a:spcAft>
                <a:spcPts val="1200"/>
              </a:spcAft>
              <a:buClrTx/>
              <a:buSzTx/>
              <a:buNone/>
              <a:tabLst>
                <a:tab pos="450850" algn="l"/>
              </a:tabLst>
            </a:pPr>
            <a:endParaRPr lang="ru-RU" sz="2400" b="1" dirty="0">
              <a:solidFill>
                <a:schemeClr val="bg2"/>
              </a:solidFill>
            </a:endParaRPr>
          </a:p>
          <a:p>
            <a:pPr marL="0" indent="0" eaLnBrk="1" hangingPunct="1">
              <a:spcBef>
                <a:spcPct val="0"/>
              </a:spcBef>
              <a:spcAft>
                <a:spcPts val="1200"/>
              </a:spcAft>
              <a:buClrTx/>
              <a:buSzTx/>
              <a:buNone/>
              <a:tabLst>
                <a:tab pos="450850" algn="l"/>
              </a:tabLst>
            </a:pPr>
            <a:r>
              <a:rPr lang="ru-RU" sz="2400" b="1" dirty="0">
                <a:solidFill>
                  <a:schemeClr val="bg2"/>
                </a:solidFill>
              </a:rPr>
              <a:t>по специальности «Математика»</a:t>
            </a:r>
            <a:br>
              <a:rPr lang="ru-RU" sz="2400" b="1" dirty="0">
                <a:solidFill>
                  <a:schemeClr val="bg2"/>
                </a:solidFill>
              </a:rPr>
            </a:br>
            <a:r>
              <a:rPr lang="ru-RU" sz="2400" dirty="0"/>
              <a:t>Богачев Владимир Игоревич, </a:t>
            </a:r>
            <a:br>
              <a:rPr lang="ru-RU" sz="2400" dirty="0"/>
            </a:br>
            <a:r>
              <a:rPr lang="ru-RU" sz="2400" dirty="0" err="1"/>
              <a:t>Фейгин</a:t>
            </a:r>
            <a:r>
              <a:rPr lang="ru-RU" sz="2400" dirty="0"/>
              <a:t> Борис Львович</a:t>
            </a:r>
          </a:p>
          <a:p>
            <a:pPr marL="0" indent="0">
              <a:spcBef>
                <a:spcPts val="0"/>
              </a:spcBef>
              <a:spcAft>
                <a:spcPts val="1200"/>
              </a:spcAft>
              <a:buNone/>
              <a:tabLst>
                <a:tab pos="450850" algn="l"/>
              </a:tabLst>
            </a:pPr>
            <a:r>
              <a:rPr lang="ru-RU" sz="2400" b="1" dirty="0">
                <a:solidFill>
                  <a:schemeClr val="bg2"/>
                </a:solidFill>
              </a:rPr>
              <a:t>по специальности «Математика»</a:t>
            </a:r>
            <a:br>
              <a:rPr lang="ru-RU" sz="2400" b="1" dirty="0">
                <a:solidFill>
                  <a:schemeClr val="bg2"/>
                </a:solidFill>
              </a:rPr>
            </a:br>
            <a:r>
              <a:rPr lang="ru-RU" sz="2400" b="1" dirty="0">
                <a:solidFill>
                  <a:schemeClr val="bg2"/>
                </a:solidFill>
              </a:rPr>
              <a:t>(вакансия для Сибирского отделения)</a:t>
            </a:r>
            <a:br>
              <a:rPr lang="ru-RU" sz="2400" dirty="0">
                <a:solidFill>
                  <a:schemeClr val="folHlink"/>
                </a:solidFill>
              </a:rPr>
            </a:br>
            <a:r>
              <a:rPr lang="ru-RU" sz="2400" dirty="0" err="1"/>
              <a:t>Трахинин</a:t>
            </a:r>
            <a:r>
              <a:rPr lang="ru-RU" sz="2400" dirty="0"/>
              <a:t> Юрий Леонидович</a:t>
            </a:r>
          </a:p>
          <a:p>
            <a:pPr marL="0" indent="0">
              <a:spcBef>
                <a:spcPts val="0"/>
              </a:spcBef>
              <a:buNone/>
              <a:tabLst>
                <a:tab pos="450850" algn="l"/>
              </a:tabLst>
            </a:pPr>
            <a:r>
              <a:rPr lang="ru-RU" sz="2400" b="1" dirty="0">
                <a:solidFill>
                  <a:schemeClr val="bg2"/>
                </a:solidFill>
              </a:rPr>
              <a:t>по специальности «Математика»</a:t>
            </a:r>
            <a:br>
              <a:rPr lang="ru-RU" sz="2400" b="1" dirty="0">
                <a:solidFill>
                  <a:schemeClr val="bg2"/>
                </a:solidFill>
              </a:rPr>
            </a:br>
            <a:r>
              <a:rPr lang="ru-RU" sz="2400" b="1" dirty="0">
                <a:solidFill>
                  <a:schemeClr val="bg2"/>
                </a:solidFill>
              </a:rPr>
              <a:t>(вакансия для Уральского отделения)</a:t>
            </a:r>
            <a:br>
              <a:rPr lang="ru-RU" sz="2400" dirty="0">
                <a:solidFill>
                  <a:schemeClr val="folHlink"/>
                </a:solidFill>
              </a:rPr>
            </a:br>
            <a:r>
              <a:rPr lang="ru-RU" sz="2400" dirty="0" err="1"/>
              <a:t>Хачай</a:t>
            </a:r>
            <a:r>
              <a:rPr lang="ru-RU" sz="2400" dirty="0"/>
              <a:t> Михаил Юрьевич</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883532" y="260648"/>
            <a:ext cx="8424936" cy="1462087"/>
          </a:xfrm>
          <a:noFill/>
        </p:spPr>
        <p:txBody>
          <a:bodyPr/>
          <a:lstStyle/>
          <a:p>
            <a:pPr algn="ctr" eaLnBrk="1" hangingPunct="1"/>
            <a:r>
              <a:rPr lang="ru-RU" sz="3200" dirty="0">
                <a:solidFill>
                  <a:srgbClr val="CC3300"/>
                </a:solidFill>
              </a:rPr>
              <a:t>Избраны в члены-корреспонденты РАН</a:t>
            </a:r>
          </a:p>
        </p:txBody>
      </p:sp>
      <p:sp>
        <p:nvSpPr>
          <p:cNvPr id="5122" name="Rectangle 6"/>
          <p:cNvSpPr>
            <a:spLocks noGrp="1" noChangeArrowheads="1"/>
          </p:cNvSpPr>
          <p:nvPr>
            <p:ph idx="1"/>
          </p:nvPr>
        </p:nvSpPr>
        <p:spPr>
          <a:xfrm>
            <a:off x="695400" y="2060848"/>
            <a:ext cx="10441160" cy="4797152"/>
          </a:xfrm>
        </p:spPr>
        <p:txBody>
          <a:bodyPr/>
          <a:lstStyle/>
          <a:p>
            <a:pPr marL="0" indent="0" eaLnBrk="1" hangingPunct="1">
              <a:spcBef>
                <a:spcPct val="0"/>
              </a:spcBef>
              <a:spcAft>
                <a:spcPts val="1200"/>
              </a:spcAft>
              <a:buClrTx/>
              <a:buSzTx/>
              <a:buNone/>
              <a:tabLst>
                <a:tab pos="450850" algn="l"/>
              </a:tabLst>
            </a:pPr>
            <a:endParaRPr lang="ru-RU" sz="2400" b="1" dirty="0">
              <a:solidFill>
                <a:schemeClr val="bg2"/>
              </a:solidFill>
            </a:endParaRPr>
          </a:p>
          <a:p>
            <a:pPr marL="0" indent="0" eaLnBrk="1" hangingPunct="1">
              <a:spcBef>
                <a:spcPct val="0"/>
              </a:spcBef>
              <a:spcAft>
                <a:spcPts val="1200"/>
              </a:spcAft>
              <a:buClrTx/>
              <a:buSzTx/>
              <a:buNone/>
              <a:tabLst>
                <a:tab pos="450850" algn="l"/>
              </a:tabLst>
            </a:pPr>
            <a:r>
              <a:rPr lang="ru-RU" sz="2400" b="1" dirty="0">
                <a:solidFill>
                  <a:schemeClr val="bg2"/>
                </a:solidFill>
              </a:rPr>
              <a:t>по специальности «Прикладная математика и информатика»</a:t>
            </a:r>
            <a:br>
              <a:rPr lang="ru-RU" sz="2400" b="1" dirty="0">
                <a:solidFill>
                  <a:schemeClr val="bg2"/>
                </a:solidFill>
              </a:rPr>
            </a:br>
            <a:r>
              <a:rPr lang="ru-RU" sz="2400" dirty="0"/>
              <a:t>Марков Михаил Борисович,</a:t>
            </a:r>
            <a:br>
              <a:rPr lang="ru-RU" sz="2400" dirty="0"/>
            </a:br>
            <a:r>
              <a:rPr lang="ru-RU" sz="2400" dirty="0"/>
              <a:t>Шабанов Борис Михайлович</a:t>
            </a:r>
          </a:p>
          <a:p>
            <a:pPr marL="0" indent="0">
              <a:spcBef>
                <a:spcPts val="0"/>
              </a:spcBef>
              <a:spcAft>
                <a:spcPts val="1200"/>
              </a:spcAft>
              <a:buNone/>
              <a:tabLst>
                <a:tab pos="450850" algn="l"/>
              </a:tabLst>
            </a:pPr>
            <a:r>
              <a:rPr lang="ru-RU" sz="2400" b="1" dirty="0">
                <a:solidFill>
                  <a:schemeClr val="bg2"/>
                </a:solidFill>
              </a:rPr>
              <a:t>по специальности «Прикладная математика и информатика» </a:t>
            </a:r>
            <a:br>
              <a:rPr lang="ru-RU" sz="2400" b="1" dirty="0">
                <a:solidFill>
                  <a:schemeClr val="bg2"/>
                </a:solidFill>
              </a:rPr>
            </a:br>
            <a:r>
              <a:rPr lang="ru-RU" sz="2400" b="1" dirty="0">
                <a:solidFill>
                  <a:schemeClr val="bg2"/>
                </a:solidFill>
              </a:rPr>
              <a:t>(вакансия с ограничением возраста)</a:t>
            </a:r>
            <a:br>
              <a:rPr lang="ru-RU" sz="2400" dirty="0">
                <a:solidFill>
                  <a:schemeClr val="folHlink"/>
                </a:solidFill>
              </a:rPr>
            </a:br>
            <a:r>
              <a:rPr lang="ru-RU" sz="2400" dirty="0"/>
              <a:t>Безродных Сергей Игоревич</a:t>
            </a:r>
          </a:p>
          <a:p>
            <a:pPr marL="0" indent="0" eaLnBrk="1" hangingPunct="1">
              <a:spcBef>
                <a:spcPts val="0"/>
              </a:spcBef>
              <a:buNone/>
            </a:pPr>
            <a:r>
              <a:rPr lang="ru-RU" sz="2400" b="1" dirty="0">
                <a:solidFill>
                  <a:schemeClr val="bg2"/>
                </a:solidFill>
              </a:rPr>
              <a:t>по специальности «Прикладная математика» </a:t>
            </a:r>
            <a:br>
              <a:rPr lang="ru-RU" sz="2400" b="1" dirty="0">
                <a:solidFill>
                  <a:schemeClr val="bg2"/>
                </a:solidFill>
              </a:rPr>
            </a:br>
            <a:r>
              <a:rPr lang="ru-RU" sz="2400" b="1" dirty="0">
                <a:solidFill>
                  <a:schemeClr val="bg2"/>
                </a:solidFill>
              </a:rPr>
              <a:t>(вакансия для Сибирского отделения)</a:t>
            </a:r>
            <a:br>
              <a:rPr lang="ru-RU" sz="2400" dirty="0">
                <a:solidFill>
                  <a:schemeClr val="folHlink"/>
                </a:solidFill>
              </a:rPr>
            </a:br>
            <a:r>
              <a:rPr lang="ru-RU" sz="2400" dirty="0"/>
              <a:t>Садовский Владимир Михайлович</a:t>
            </a:r>
          </a:p>
        </p:txBody>
      </p:sp>
      <p:sp>
        <p:nvSpPr>
          <p:cNvPr id="27650" name="Rectangle 2"/>
          <p:cNvSpPr>
            <a:spLocks noChangeArrowheads="1"/>
          </p:cNvSpPr>
          <p:nvPr/>
        </p:nvSpPr>
        <p:spPr bwMode="auto">
          <a:xfrm>
            <a:off x="2063552" y="3683879"/>
            <a:ext cx="83529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l">
              <a:tabLst>
                <a:tab pos="450850" algn="l"/>
              </a:tabLst>
            </a:pPr>
            <a:endParaRPr lang="ru-RU" sz="2400" dirty="0">
              <a:solidFill>
                <a:schemeClr val="folHlink"/>
              </a:solidFill>
              <a:latin typeface="+mn-lt"/>
            </a:endParaRPr>
          </a:p>
          <a:p>
            <a:pPr algn="l" eaLnBrk="0" hangingPunct="0">
              <a:tabLst>
                <a:tab pos="450850" algn="l"/>
              </a:tabLst>
            </a:pPr>
            <a:r>
              <a:rPr lang="en-US" sz="2400" dirty="0">
                <a:solidFill>
                  <a:schemeClr val="folHlink"/>
                </a:solidFill>
                <a:latin typeface="Comic Sans MS" pitchFamily="66" charset="0"/>
              </a:rPr>
              <a:t>	</a:t>
            </a:r>
          </a:p>
        </p:txBody>
      </p:sp>
    </p:spTree>
    <p:extLst>
      <p:ext uri="{BB962C8B-B14F-4D97-AF65-F5344CB8AC3E}">
        <p14:creationId xmlns:p14="http://schemas.microsoft.com/office/powerpoint/2010/main" val="16855971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2674938" y="214314"/>
            <a:ext cx="6877050" cy="1462087"/>
          </a:xfrm>
          <a:noFill/>
        </p:spPr>
        <p:txBody>
          <a:bodyPr/>
          <a:lstStyle/>
          <a:p>
            <a:pPr algn="ctr" eaLnBrk="1" hangingPunct="1"/>
            <a:endParaRPr lang="ru-RU" dirty="0">
              <a:solidFill>
                <a:srgbClr val="CC3300"/>
              </a:solidFill>
              <a:latin typeface="Calibri" pitchFamily="34" charset="0"/>
            </a:endParaRPr>
          </a:p>
        </p:txBody>
      </p:sp>
      <p:sp>
        <p:nvSpPr>
          <p:cNvPr id="5122" name="Rectangle 6"/>
          <p:cNvSpPr>
            <a:spLocks noGrp="1" noChangeArrowheads="1"/>
          </p:cNvSpPr>
          <p:nvPr>
            <p:ph idx="1"/>
          </p:nvPr>
        </p:nvSpPr>
        <p:spPr>
          <a:xfrm>
            <a:off x="2063750" y="2060576"/>
            <a:ext cx="8415338" cy="4797425"/>
          </a:xfrm>
        </p:spPr>
        <p:txBody>
          <a:bodyPr/>
          <a:lstStyle/>
          <a:p>
            <a:pPr eaLnBrk="1" hangingPunct="1">
              <a:buNone/>
            </a:pPr>
            <a:r>
              <a:rPr lang="ru-RU" dirty="0"/>
              <a:t>	</a:t>
            </a:r>
            <a:endParaRPr lang="ru-RU" sz="2400" dirty="0"/>
          </a:p>
        </p:txBody>
      </p:sp>
      <p:sp>
        <p:nvSpPr>
          <p:cNvPr id="4" name="Прямоугольник 3"/>
          <p:cNvSpPr/>
          <p:nvPr/>
        </p:nvSpPr>
        <p:spPr>
          <a:xfrm>
            <a:off x="2063552" y="2132857"/>
            <a:ext cx="7632848" cy="461665"/>
          </a:xfrm>
          <a:prstGeom prst="rect">
            <a:avLst/>
          </a:prstGeom>
        </p:spPr>
        <p:txBody>
          <a:bodyPr wrap="square">
            <a:spAutoFit/>
          </a:bodyPr>
          <a:lstStyle/>
          <a:p>
            <a:pPr algn="l"/>
            <a:r>
              <a:rPr lang="ru-RU" sz="2400" dirty="0"/>
              <a:t>	</a:t>
            </a:r>
            <a:endParaRPr lang="ru-RU" sz="2600" dirty="0">
              <a:solidFill>
                <a:schemeClr val="folHlink"/>
              </a:solidFill>
              <a:latin typeface="Comic Sans MS" pitchFamily="66" charset="0"/>
            </a:endParaRPr>
          </a:p>
        </p:txBody>
      </p:sp>
      <p:sp>
        <p:nvSpPr>
          <p:cNvPr id="5" name="Прямоугольник 4"/>
          <p:cNvSpPr/>
          <p:nvPr/>
        </p:nvSpPr>
        <p:spPr>
          <a:xfrm>
            <a:off x="695400" y="2204865"/>
            <a:ext cx="10441160" cy="2893100"/>
          </a:xfrm>
          <a:prstGeom prst="rect">
            <a:avLst/>
          </a:prstGeom>
        </p:spPr>
        <p:txBody>
          <a:bodyPr wrap="square">
            <a:spAutoFit/>
          </a:bodyPr>
          <a:lstStyle/>
          <a:p>
            <a:pPr algn="just"/>
            <a:r>
              <a:rPr lang="ru-RU" sz="2600" dirty="0"/>
              <a:t>	</a:t>
            </a:r>
            <a:r>
              <a:rPr lang="ru-RU" sz="2600" dirty="0">
                <a:latin typeface="+mn-lt"/>
              </a:rPr>
              <a:t>В соответствии с Федеральным Законом от 27 сентября 2013 года № </a:t>
            </a:r>
            <a:r>
              <a:rPr lang="fr-FR" sz="2600" dirty="0">
                <a:latin typeface="+mn-lt"/>
              </a:rPr>
              <a:t>253-</a:t>
            </a:r>
            <a:r>
              <a:rPr lang="ru-RU" sz="2600" dirty="0">
                <a:latin typeface="+mn-lt"/>
              </a:rPr>
              <a:t>ФЗ Российская академия наук подготавливает и представляет Президенту Российской Федерации и в Правительство Российской Федерации доклады о реализации государственной научно-технической политики в Российской Федерации и о важнейших научных результатах, полученных российскими учеными </a:t>
            </a:r>
            <a:r>
              <a:rPr lang="ru-RU" sz="2600">
                <a:latin typeface="+mn-lt"/>
              </a:rPr>
              <a:t>в 2022 </a:t>
            </a:r>
            <a:r>
              <a:rPr lang="ru-RU" sz="2600" dirty="0">
                <a:latin typeface="+mn-lt"/>
              </a:rPr>
              <a:t>году.</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2674938" y="214314"/>
            <a:ext cx="7381502" cy="1462087"/>
          </a:xfrm>
          <a:noFill/>
        </p:spPr>
        <p:txBody>
          <a:bodyPr/>
          <a:lstStyle/>
          <a:p>
            <a:pPr algn="ctr" eaLnBrk="1" hangingPunct="1"/>
            <a:r>
              <a:rPr lang="ru-RU" sz="2800" dirty="0">
                <a:solidFill>
                  <a:srgbClr val="CC3300"/>
                </a:solidFill>
              </a:rPr>
              <a:t>Алгебры рефлексии для предикативных расширений арифметики Пеано</a:t>
            </a:r>
          </a:p>
        </p:txBody>
      </p:sp>
      <p:sp>
        <p:nvSpPr>
          <p:cNvPr id="5122" name="Rectangle 6"/>
          <p:cNvSpPr>
            <a:spLocks noGrp="1" noChangeArrowheads="1"/>
          </p:cNvSpPr>
          <p:nvPr>
            <p:ph idx="1"/>
          </p:nvPr>
        </p:nvSpPr>
        <p:spPr>
          <a:xfrm>
            <a:off x="2063750" y="2060576"/>
            <a:ext cx="8415338" cy="4797425"/>
          </a:xfrm>
        </p:spPr>
        <p:txBody>
          <a:bodyPr/>
          <a:lstStyle/>
          <a:p>
            <a:pPr eaLnBrk="1" hangingPunct="1">
              <a:buNone/>
            </a:pPr>
            <a:r>
              <a:rPr lang="ru-RU" dirty="0"/>
              <a:t>	</a:t>
            </a:r>
            <a:endParaRPr lang="ru-RU" sz="2400" dirty="0"/>
          </a:p>
        </p:txBody>
      </p:sp>
      <p:sp>
        <p:nvSpPr>
          <p:cNvPr id="4" name="Прямоугольник 3"/>
          <p:cNvSpPr/>
          <p:nvPr/>
        </p:nvSpPr>
        <p:spPr>
          <a:xfrm>
            <a:off x="695400" y="1844824"/>
            <a:ext cx="10513168" cy="4585871"/>
          </a:xfrm>
          <a:prstGeom prst="rect">
            <a:avLst/>
          </a:prstGeom>
        </p:spPr>
        <p:txBody>
          <a:bodyPr wrap="square">
            <a:spAutoFit/>
          </a:bodyPr>
          <a:lstStyle/>
          <a:p>
            <a:pPr algn="just">
              <a:buNone/>
            </a:pPr>
            <a:r>
              <a:rPr lang="ru-RU" sz="2400" dirty="0"/>
              <a:t>	</a:t>
            </a:r>
          </a:p>
          <a:p>
            <a:pPr algn="just">
              <a:buNone/>
            </a:pPr>
            <a:r>
              <a:rPr lang="ru-RU" sz="2400" dirty="0"/>
              <a:t>	</a:t>
            </a:r>
            <a:r>
              <a:rPr lang="ru-RU" sz="2000" dirty="0"/>
              <a:t>Работа относится к исследованию оснований математики: классификации систем аксиом, необходимых для формального построения математических теорий. Идеи алгебраического подхода к такой классификации возникли в начале 2000-х годов. В их основе лежат далеко идущие обобщения известных теорем </a:t>
            </a:r>
            <a:r>
              <a:rPr lang="ru-RU" sz="2000" dirty="0" err="1"/>
              <a:t>Гёделя</a:t>
            </a:r>
            <a:r>
              <a:rPr lang="ru-RU" sz="2000" dirty="0"/>
              <a:t> о неполноте. Ключевую роль играют алгебраические структуры, возникающие на множествах высказываний того или иного формального языка. Однако применение таких методов до сих пор ограничивалось относительно слабыми системами аксиом арифметики натуральных чисел. В данной работе эти методы распространены на существенно более широкий класс аксиоматических теорий, в которых, в том числе, могут быть доказаны основные теоремы математического анализа (так называемые предикативные теории, характеризуемые эффективными вполне упорядоченными структурами, не превосходящими границы, известной как </a:t>
            </a:r>
            <a:r>
              <a:rPr lang="ru-RU" sz="2000" dirty="0" err="1"/>
              <a:t>ординал</a:t>
            </a:r>
            <a:r>
              <a:rPr lang="ru-RU" sz="2000" dirty="0"/>
              <a:t> </a:t>
            </a:r>
            <a:r>
              <a:rPr lang="ru-RU" sz="2000" dirty="0" err="1"/>
              <a:t>Фефермана</a:t>
            </a:r>
            <a:r>
              <a:rPr lang="ru-RU" sz="2000" dirty="0"/>
              <a:t> – </a:t>
            </a:r>
            <a:r>
              <a:rPr lang="ru-RU" sz="2000" dirty="0" err="1"/>
              <a:t>Шютте</a:t>
            </a:r>
            <a:r>
              <a:rPr lang="ru-RU" sz="2000" dirty="0"/>
              <a:t> Г</a:t>
            </a:r>
            <a:r>
              <a:rPr lang="ru-RU" sz="2000" baseline="-25000" dirty="0"/>
              <a:t>0</a:t>
            </a:r>
            <a:r>
              <a:rPr lang="ru-RU" sz="2000" dirty="0"/>
              <a:t>) </a:t>
            </a:r>
            <a:r>
              <a:rPr lang="ru-RU" sz="2000" dirty="0">
                <a:latin typeface="+mn-lt"/>
              </a:rPr>
              <a:t>(</a:t>
            </a:r>
            <a:r>
              <a:rPr lang="ru-RU" sz="2000" dirty="0">
                <a:solidFill>
                  <a:srgbClr val="C00000"/>
                </a:solidFill>
                <a:latin typeface="+mn-lt"/>
                <a:ea typeface="+mj-ea"/>
                <a:cs typeface="+mj-cs"/>
              </a:rPr>
              <a:t>МИАН</a:t>
            </a:r>
            <a:r>
              <a:rPr lang="ru-RU" sz="2000" dirty="0">
                <a:latin typeface="+mn-lt"/>
              </a:rPr>
              <a:t>).</a:t>
            </a:r>
            <a:endParaRPr lang="ru-RU" sz="2000" dirty="0">
              <a:solidFill>
                <a:schemeClr val="folHlink"/>
              </a:solidFill>
              <a:latin typeface="+mn-lt"/>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1631504" y="214314"/>
            <a:ext cx="9073008" cy="1486495"/>
          </a:xfrm>
          <a:noFill/>
        </p:spPr>
        <p:txBody>
          <a:bodyPr/>
          <a:lstStyle/>
          <a:p>
            <a:pPr algn="ctr" eaLnBrk="1" hangingPunct="1"/>
            <a:r>
              <a:rPr lang="ru-RU" sz="2800" dirty="0">
                <a:solidFill>
                  <a:srgbClr val="CC3300"/>
                </a:solidFill>
              </a:rPr>
              <a:t>Визуализация </a:t>
            </a:r>
            <a:r>
              <a:rPr lang="ru-RU" sz="2800" dirty="0" err="1">
                <a:solidFill>
                  <a:srgbClr val="CC3300"/>
                </a:solidFill>
              </a:rPr>
              <a:t>ординалов</a:t>
            </a:r>
            <a:r>
              <a:rPr lang="ru-RU" sz="2800" dirty="0">
                <a:solidFill>
                  <a:srgbClr val="CC3300"/>
                </a:solidFill>
              </a:rPr>
              <a:t> предикативных теорий</a:t>
            </a:r>
          </a:p>
        </p:txBody>
      </p:sp>
      <p:sp>
        <p:nvSpPr>
          <p:cNvPr id="4" name="Прямоугольник 3"/>
          <p:cNvSpPr/>
          <p:nvPr/>
        </p:nvSpPr>
        <p:spPr>
          <a:xfrm>
            <a:off x="2063552" y="1700809"/>
            <a:ext cx="7632848" cy="461665"/>
          </a:xfrm>
          <a:prstGeom prst="rect">
            <a:avLst/>
          </a:prstGeom>
        </p:spPr>
        <p:txBody>
          <a:bodyPr wrap="square">
            <a:spAutoFit/>
          </a:bodyPr>
          <a:lstStyle/>
          <a:p>
            <a:pPr algn="just"/>
            <a:r>
              <a:rPr lang="ru-RU" sz="2400" dirty="0"/>
              <a:t>	</a:t>
            </a:r>
            <a:endParaRPr lang="ru-RU" sz="2200" dirty="0">
              <a:solidFill>
                <a:schemeClr val="folHlink"/>
              </a:solidFill>
              <a:latin typeface="+mn-lt"/>
            </a:endParaRPr>
          </a:p>
        </p:txBody>
      </p:sp>
      <p:pic>
        <p:nvPicPr>
          <p:cNvPr id="7" name="Объект 6">
            <a:extLst>
              <a:ext uri="{FF2B5EF4-FFF2-40B4-BE49-F238E27FC236}">
                <a16:creationId xmlns:a16="http://schemas.microsoft.com/office/drawing/2014/main" id="{D480C186-B85E-44D3-A239-6CCF75F534FD}"/>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868958" y="2318559"/>
            <a:ext cx="6651585" cy="36004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8"/>
          <p:cNvSpPr>
            <a:spLocks noGrp="1" noChangeArrowheads="1"/>
          </p:cNvSpPr>
          <p:nvPr>
            <p:ph type="title"/>
          </p:nvPr>
        </p:nvSpPr>
        <p:spPr>
          <a:xfrm>
            <a:off x="2674938" y="214314"/>
            <a:ext cx="7669534" cy="1462087"/>
          </a:xfrm>
          <a:noFill/>
        </p:spPr>
        <p:txBody>
          <a:bodyPr/>
          <a:lstStyle/>
          <a:p>
            <a:pPr algn="ctr" eaLnBrk="1" hangingPunct="1"/>
            <a:r>
              <a:rPr lang="ru-RU" sz="2800" dirty="0">
                <a:solidFill>
                  <a:srgbClr val="CC3300"/>
                </a:solidFill>
              </a:rPr>
              <a:t>Разделение энцефалограммы на сигнал </a:t>
            </a:r>
            <a:br>
              <a:rPr lang="ru-RU" sz="2800" dirty="0">
                <a:solidFill>
                  <a:srgbClr val="CC3300"/>
                </a:solidFill>
              </a:rPr>
            </a:br>
            <a:r>
              <a:rPr lang="ru-RU" sz="2800" dirty="0">
                <a:solidFill>
                  <a:srgbClr val="CC3300"/>
                </a:solidFill>
              </a:rPr>
              <a:t>от мозга и физиологический шум, идентификация его источников</a:t>
            </a:r>
          </a:p>
        </p:txBody>
      </p:sp>
      <p:sp>
        <p:nvSpPr>
          <p:cNvPr id="5122" name="Rectangle 6"/>
          <p:cNvSpPr>
            <a:spLocks noGrp="1" noChangeArrowheads="1"/>
          </p:cNvSpPr>
          <p:nvPr>
            <p:ph idx="1"/>
          </p:nvPr>
        </p:nvSpPr>
        <p:spPr>
          <a:xfrm>
            <a:off x="695400" y="2060849"/>
            <a:ext cx="10441160" cy="4437385"/>
          </a:xfrm>
        </p:spPr>
        <p:txBody>
          <a:bodyPr/>
          <a:lstStyle/>
          <a:p>
            <a:pPr marL="0" indent="0" algn="just">
              <a:buNone/>
            </a:pPr>
            <a:r>
              <a:rPr lang="ru-RU" sz="2400" dirty="0"/>
              <a:t>	Разработан новый метод реконструкции электрической функциональной структуры тела человека по данным неинвазивных магнитных измерений. С помощью суперкомпьютеров вычисляется пространственное распределение элементарных источников </a:t>
            </a:r>
            <a:br>
              <a:rPr lang="ru-RU" sz="2400" dirty="0"/>
            </a:br>
            <a:r>
              <a:rPr lang="ru-RU" sz="2400" dirty="0"/>
              <a:t>в различных органах и тканях, что открывает новые возможности для диагностики. Впервые получено разделение полной магнитной энцефалограммы на сигнал, производимый мозгом, и шум, производимый физиологическими источниками вне мозга, выполнена идентификация этих источников (</a:t>
            </a:r>
            <a:r>
              <a:rPr lang="ru-RU" sz="2400" dirty="0">
                <a:solidFill>
                  <a:srgbClr val="C00000"/>
                </a:solidFill>
              </a:rPr>
              <a:t>ИПМ РАН</a:t>
            </a:r>
            <a:r>
              <a:rPr lang="ru-RU" sz="2400" dirty="0"/>
              <a:t>).</a:t>
            </a:r>
            <a:endParaRPr lang="ru-RU" sz="2200" dirty="0"/>
          </a:p>
        </p:txBody>
      </p:sp>
    </p:spTree>
  </p:cSld>
  <p:clrMapOvr>
    <a:masterClrMapping/>
  </p:clrMapOvr>
</p:sld>
</file>

<file path=ppt/theme/theme1.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10.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11.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12.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13.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14.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15.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16.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17.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18.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2.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3.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4.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5.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6.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7.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8.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ppt/theme/themeOverride9.xml><?xml version="1.0" encoding="utf-8"?>
<a:themeOverride xmlns:a="http://schemas.openxmlformats.org/drawingml/2006/main">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themeOverride>
</file>

<file path=docProps/app.xml><?xml version="1.0" encoding="utf-8"?>
<Properties xmlns="http://schemas.openxmlformats.org/officeDocument/2006/extended-properties" xmlns:vt="http://schemas.openxmlformats.org/officeDocument/2006/docPropsVTypes">
  <Template/>
  <TotalTime>4769</TotalTime>
  <Words>2798</Words>
  <Application>Microsoft Office PowerPoint</Application>
  <PresentationFormat>Широкоэкранный</PresentationFormat>
  <Paragraphs>183</Paragraphs>
  <Slides>39</Slides>
  <Notes>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39</vt:i4>
      </vt:variant>
    </vt:vector>
  </HeadingPairs>
  <TitlesOfParts>
    <vt:vector size="50" baseType="lpstr">
      <vt:lpstr>Arial</vt:lpstr>
      <vt:lpstr>Arial Unicode MS</vt:lpstr>
      <vt:lpstr>Calibri</vt:lpstr>
      <vt:lpstr>Cambria Math</vt:lpstr>
      <vt:lpstr>Comic Sans MS</vt:lpstr>
      <vt:lpstr>Tahoma</vt:lpstr>
      <vt:lpstr>Times New Roman</vt:lpstr>
      <vt:lpstr>Verdana</vt:lpstr>
      <vt:lpstr>Verdana (Основной текст)</vt:lpstr>
      <vt:lpstr>Wingdings</vt:lpstr>
      <vt:lpstr>Палитра</vt:lpstr>
      <vt:lpstr>Презентация PowerPoint</vt:lpstr>
      <vt:lpstr>Презентация PowerPoint</vt:lpstr>
      <vt:lpstr>Избраны в академики РАН</vt:lpstr>
      <vt:lpstr>Избраны в члены-корреспонденты РАН</vt:lpstr>
      <vt:lpstr>Избраны в члены-корреспонденты РАН</vt:lpstr>
      <vt:lpstr>Презентация PowerPoint</vt:lpstr>
      <vt:lpstr>Алгебры рефлексии для предикативных расширений арифметики Пеано</vt:lpstr>
      <vt:lpstr>Визуализация ординалов предикативных теорий</vt:lpstr>
      <vt:lpstr>Разделение энцефалограммы на сигнал  от мозга и физиологический шум, идентификация его источников</vt:lpstr>
      <vt:lpstr>Презентация PowerPoint</vt:lpstr>
      <vt:lpstr>Система прогнозирования климатических аномалий на срок от 1 до 5 лет</vt:lpstr>
      <vt:lpstr>Аномалии давления на уровне моря (гПа) в 2020 г. по отношению к среднему  за 1980 – 2014 гг. по данным прогностической системы  при старте с 1 ноября 2019 г. (слева) и по данным наблюдений (справа).  Коэффициент пространственной корреляции между этими полями равен 0,57</vt:lpstr>
      <vt:lpstr>Комплекс методов моделирования и верификации средств защиты информации в облачных средах</vt:lpstr>
      <vt:lpstr>Схема реализации обработки зашифрованных данных в недоверенной облачной среде при использовании гомоморфного шифрования</vt:lpstr>
      <vt:lpstr>Мультирежимная модель и алгоритмы  сквозного счета зарождения, развития и ветвления  усталостных квазитрещин</vt:lpstr>
      <vt:lpstr>Результаты численного моделирования  развития усталостной трещины</vt:lpstr>
      <vt:lpstr>Как выглядит случайная многокомпонентная кривая (мультикривая) на поверхности с большим числом ручек?</vt:lpstr>
      <vt:lpstr>Мультикривая на поверхности с двумя ручками</vt:lpstr>
      <vt:lpstr>Дистанционно регулярные антиподальные накрытия полных графов и связанные с ними ассоциативные схемы</vt:lpstr>
      <vt:lpstr>Единственное реберно-транзитивное дистанционно регулярное антиподальное 4-накрытие графа K28 </vt:lpstr>
      <vt:lpstr>Эллиптические кривые и эллиптические поля  с периодическими элементами</vt:lpstr>
      <vt:lpstr>Эллиптическая кривая, заданная многочленом f  с коэффициентами в поле Q(√21), обладающим периодическим разложением √f</vt:lpstr>
      <vt:lpstr>Метод расширения признакового пространства  в задачах нейросетевого прогнозирования  с использованием характеристик смешанных вероятностных моделей</vt:lpstr>
      <vt:lpstr>Расширение признакового пространства с помощью математических моделей для повышения точности прогнозирования неоднородных данных</vt:lpstr>
      <vt:lpstr>Математическое моделирование процесса распространения затопленной нагретой струи внутри замкнутой полости, заполненной холодной жидкостью</vt:lpstr>
      <vt:lpstr>Распределение температуры полученное численным моделированием и соответствующие экспериментальные  теневые изображения</vt:lpstr>
      <vt:lpstr>Международный конгресс математиков (ICM 2022)</vt:lpstr>
      <vt:lpstr>  Resolutions of the IMU General Assembly 2022 www.mathunion.org/fileadmin/IMU/Organization/GA/GA_2022/Resolutions2022.pdf </vt:lpstr>
      <vt:lpstr>Премия Лилавати</vt:lpstr>
      <vt:lpstr>Российские доклады на ICM 2022</vt:lpstr>
      <vt:lpstr>Российские доклады на ICM 2022</vt:lpstr>
      <vt:lpstr>Математические центры</vt:lpstr>
      <vt:lpstr>Программа фундаментальных научных исследований в Российской Федерации  на долгосрочный период (2021-2030 годы)</vt:lpstr>
      <vt:lpstr>Координационный совет ПФНИ РФ</vt:lpstr>
      <vt:lpstr>Экспертная деятельность ОМН РАН</vt:lpstr>
      <vt:lpstr>Издательская деятельность</vt:lpstr>
      <vt:lpstr>Популяризация науки</vt:lpstr>
      <vt:lpstr>Награды Российской академии наук</vt:lpstr>
      <vt:lpstr>Научное признание</vt:lpstr>
    </vt:vector>
  </TitlesOfParts>
  <Company>Президиум РАН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ПРАН</dc:creator>
  <cp:lastModifiedBy>Сергей Поликарпов</cp:lastModifiedBy>
  <cp:revision>939</cp:revision>
  <cp:lastPrinted>2023-05-12T07:05:19Z</cp:lastPrinted>
  <dcterms:created xsi:type="dcterms:W3CDTF">2011-05-10T08:04:35Z</dcterms:created>
  <dcterms:modified xsi:type="dcterms:W3CDTF">2023-05-22T11:50:35Z</dcterms:modified>
</cp:coreProperties>
</file>