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1.xml" ContentType="application/vnd.openxmlformats-officedocument.presentationml.notesSlide+xml"/>
  <Override PartName="/ppt/comments/comment5.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6.xml" ContentType="application/vnd.openxmlformats-officedocument.presentationml.comments+xml"/>
  <Override PartName="/ppt/notesSlides/notesSlide4.xml" ContentType="application/vnd.openxmlformats-officedocument.presentationml.notesSlide+xml"/>
  <Override PartName="/ppt/comments/comment7.xml" ContentType="application/vnd.openxmlformats-officedocument.presentationml.comments+xml"/>
  <Override PartName="/ppt/notesSlides/notesSlide5.xml" ContentType="application/vnd.openxmlformats-officedocument.presentationml.notesSlide+xml"/>
  <Override PartName="/ppt/comments/comment8.xml" ContentType="application/vnd.openxmlformats-officedocument.presentationml.comments+xml"/>
  <Override PartName="/ppt/notesSlides/notesSlide6.xml" ContentType="application/vnd.openxmlformats-officedocument.presentationml.notesSlide+xml"/>
  <Override PartName="/ppt/comments/comment9.xml" ContentType="application/vnd.openxmlformats-officedocument.presentationml.comments+xml"/>
  <Override PartName="/ppt/notesSlides/notesSlide7.xml" ContentType="application/vnd.openxmlformats-officedocument.presentationml.notesSlide+xml"/>
  <Override PartName="/ppt/comments/comment10.xml" ContentType="application/vnd.openxmlformats-officedocument.presentationml.comments+xml"/>
  <Override PartName="/ppt/notesSlides/notesSlide8.xml" ContentType="application/vnd.openxmlformats-officedocument.presentationml.notesSlide+xml"/>
  <Override PartName="/ppt/comments/comment11.xml" ContentType="application/vnd.openxmlformats-officedocument.presentationml.comments+xml"/>
  <Override PartName="/ppt/notesSlides/notesSlide9.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10.xml" ContentType="application/vnd.openxmlformats-officedocument.presentationml.notesSlide+xml"/>
  <Override PartName="/ppt/comments/comment14.xml" ContentType="application/vnd.openxmlformats-officedocument.presentationml.comments+xml"/>
  <Override PartName="/ppt/notesSlides/notesSlide11.xml" ContentType="application/vnd.openxmlformats-officedocument.presentationml.notesSlide+xml"/>
  <Override PartName="/ppt/comments/comment15.xml" ContentType="application/vnd.openxmlformats-officedocument.presentationml.comments+xml"/>
  <Override PartName="/ppt/notesSlides/notesSlide12.xml" ContentType="application/vnd.openxmlformats-officedocument.presentationml.notesSlide+xml"/>
  <Override PartName="/ppt/comments/comment16.xml" ContentType="application/vnd.openxmlformats-officedocument.presentationml.comments+xml"/>
  <Override PartName="/ppt/notesSlides/notesSlide13.xml" ContentType="application/vnd.openxmlformats-officedocument.presentationml.notesSlide+xml"/>
  <Override PartName="/ppt/comments/comment17.xml" ContentType="application/vnd.openxmlformats-officedocument.presentationml.comments+xml"/>
  <Override PartName="/ppt/notesSlides/notesSlide14.xml" ContentType="application/vnd.openxmlformats-officedocument.presentationml.notesSlide+xml"/>
  <Override PartName="/ppt/comments/comment18.xml" ContentType="application/vnd.openxmlformats-officedocument.presentationml.comments+xml"/>
  <Override PartName="/ppt/notesSlides/notesSlide15.xml" ContentType="application/vnd.openxmlformats-officedocument.presentationml.notesSlide+xml"/>
  <Override PartName="/ppt/comments/comment19.xml" ContentType="application/vnd.openxmlformats-officedocument.presentationml.comments+xml"/>
  <Override PartName="/ppt/notesSlides/notesSlide16.xml" ContentType="application/vnd.openxmlformats-officedocument.presentationml.notesSlide+xml"/>
  <Override PartName="/ppt/comments/comment20.xml" ContentType="application/vnd.openxmlformats-officedocument.presentationml.comments+xml"/>
  <Override PartName="/ppt/notesSlides/notesSlide17.xml" ContentType="application/vnd.openxmlformats-officedocument.presentationml.notesSlide+xml"/>
  <Override PartName="/ppt/comments/comment21.xml" ContentType="application/vnd.openxmlformats-officedocument.presentationml.comments+xml"/>
  <Override PartName="/ppt/comments/comment2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56" r:id="rId2"/>
    <p:sldId id="293" r:id="rId3"/>
    <p:sldId id="257" r:id="rId4"/>
    <p:sldId id="277" r:id="rId5"/>
    <p:sldId id="280" r:id="rId6"/>
    <p:sldId id="294" r:id="rId7"/>
    <p:sldId id="310" r:id="rId8"/>
    <p:sldId id="295" r:id="rId9"/>
    <p:sldId id="296" r:id="rId10"/>
    <p:sldId id="297" r:id="rId11"/>
    <p:sldId id="306" r:id="rId12"/>
    <p:sldId id="307" r:id="rId13"/>
    <p:sldId id="298" r:id="rId14"/>
    <p:sldId id="309" r:id="rId15"/>
    <p:sldId id="311" r:id="rId16"/>
    <p:sldId id="299" r:id="rId17"/>
    <p:sldId id="300" r:id="rId18"/>
    <p:sldId id="301" r:id="rId19"/>
    <p:sldId id="302" r:id="rId20"/>
    <p:sldId id="303" r:id="rId21"/>
    <p:sldId id="304" r:id="rId22"/>
    <p:sldId id="305" r:id="rId23"/>
    <p:sldId id="312" r:id="rId24"/>
    <p:sldId id="278"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mitri Fomin" initials="DF" lastIdx="78" clrIdx="0">
    <p:extLst>
      <p:ext uri="{19B8F6BF-5375-455C-9EA6-DF929625EA0E}">
        <p15:presenceInfo xmlns:p15="http://schemas.microsoft.com/office/powerpoint/2012/main" userId="b7d56a5988cd18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3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4T13:28:35.419" idx="55">
    <p:pos x="10" y="10"/>
    <p:text>нажмите иконку в верхнем левом углу для показа комментариев</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3-10-26T14:14:37.369" idx="66">
    <p:pos x="10" y="10"/>
    <p:text>Как видим, командировка О.А.Белоглавек в Чехословакию на съезд потребительских обществ была подписана лично С.М.Кировым (см. [1])</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3-10-26T14:18:56.350" idx="68">
    <p:pos x="10" y="10"/>
    <p:text>В 1931 году (как эксперимент) было принято решение впервые провести выборы заведующего новым сектором не как обычно, голосованием Учёного Совета, а общим голосованием всего преподавательского, учебного и рабочего состава. То есть, в голосовании приняли участие преподаватели, студенты и аспиранты, техники, рабочие и вахтёры. Не мудрено, что результат был неожиданным — первым руководителем мат-меха ЛГУ стала аспирант Ольга Белоглавек. Ей было тогда 38 лет.
Приказ номер 83 от 28 мая 1931 года:
Назначены: Зав. сектором мат.(ематики) и мех.(аники) – О.А. Белоглавек
Зав. спец.(иальностями): Мат.(ематики) – Тартаковский,
Мех.(аники) – Панкратов К.В.
Астр.(ономии) – Субботин М.Ф.
Геод.(езии) – Натансон С.Г.
"Вырезка" из телефонного и адресного справочника "Весь Ленинград" 1932 года.</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3-10-26T14:29:03.905" idx="69">
    <p:pos x="43" y="55"/>
    <p:text>В своей анкете, заполненной через несколько лет, Белоглавек пишет "участвовала в проведении четырёх математических олимпиад".
В аспирантуре у Фихтенгольца она была одновременно с будущим Нобелевским лауреатом, выдающимся математиком Л.В.Канторовичем.</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3-10-26T18:25:09.709" idx="75">
    <p:pos x="57" y="50"/>
    <p:text>Выписка из личного дела О.А. в архиве университета (с её подписью) о зачислении в качестве ассистента на отделение математики для преподавания "анализа" на первом курсе матмеха. См. [2]</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3-10-26T14:33:06.949" idx="70">
    <p:pos x="10" y="10"/>
    <p:text>На заседании в НИИММ 8.01.1935 заступилась за выгоняемого из партии и университета "оппозиционера" и "зиновьевца" Абрама Юдовича Иткина. Сравнила заседание со сценой из "Горя от ума", где Чацкого объявляют сумасшедшим. 
После этого 13.01.1935 ее поведение было обсуждено на заседании райкома ВКПб и она была исключена из партии. 
Обком подтвердил исключение 17.01.1935.
Иткину её заступничество, конечно же, не помогло. Уже в феврале 1935 года он оказывается в ссылке в Якутской области. Через несколько лет А.Ю.Иткин был арестован как участник "антисоветского заговора" среди ссыльных и заключенных, после чего его имя теряется в глубинах ГУЛАГа.</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3-10-26T14:56:12.313" idx="73">
    <p:pos x="10" y="10"/>
    <p:text>Из писем Ольги Белоглавек в КПК и другие партийные органы (см. [1]) отчётливо видно, что даже после "кировского потока" 1935 года и последовавшего за этим года ежовщины с практически безостановочными чистками и арестами, она всё ещё не до конца понимала, что именно происходило вокруг неё в СССР... Впрочем, это и не удивительно.
В своих письмах она предстаёт преданным членом партии, но при этом очень открытой, честной и немного наивной женщиной, верящей в то, что справедливость в конце концов восторжествует. 
Впрочем, было бы логично предположить, что к 1940 году несколько лет прозябания в северном Казахстане и общения с другими ссыльными, наверняка несколько изменили её точку зрения, равно как и понимание ею общественной и политической ситуации.
(*) К режимным городам относились Москва, Ленинград, столицы союзных республик, крупные промышленные и портовые центры (Харьков, Свердловск, Одесса, Ростов-на-Дону, Сталинград, Горький, Сормово, Магнитогорск, Новокузнецк, Пермь, Днепропетровск, Свердловск, Владивосток, Хабаровск и т.д.).</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3-10-26T13:54:45.791" idx="63">
    <p:pos x="10" y="10"/>
    <p:text>Справка скопирована из личного партийного дела О.А.Белоглавек [1]</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3-10-26T14:53:32.502" idx="72">
    <p:pos x="10" y="10"/>
    <p:text>Протесты и апелляции после 1940 года Ольга Алоизиевна писать перестала. 
Вскоре началась Великая Отечественная война, и никакой речи о том, чтобы куда-то переезжать, уже не было.
Впрочем, вернуться в Ленинград или Тифлис, она не могла бы в любом случае - все столичные и большие города были ей запрещены.</p:text>
    <p:extLst>
      <p:ext uri="{C676402C-5697-4E1C-873F-D02D1690AC5C}">
        <p15:threadingInfo xmlns:p15="http://schemas.microsoft.com/office/powerpoint/2012/main" timeZoneBias="2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3-10-26T12:41:57.169" idx="61">
    <p:pos x="58" y="47"/>
    <p:text>Увы, но почти все детали жизни О.А.Белоглавек в эти годы известны нам лишь из двух указанных здесь источников. 
Оба мемуара, к сожалению, страдают фактическими и временными неточностями, поэтому к ним надо относиться с соответственной степенью доверия.
Цитата из [4]:
За 14 лет работы в Щучинске Ольга Элоизовна стала известной на весь Казахстан
.......
Математику, как видно, я вела хорошо. И не потому, что я была как-то очень талантлива. Во-первых, сказывалось университетское образование, но главное было в том, что раз в месяц я тайком ездила в Щучинск к учительнице математики Ольге Элоизовне. С ней меня познакомила Мария Ивановна. И математику я вела так, как велела Ольга Элоизовна. А она была совершенно потрясающей учительницей. Не просто хорошая, а удивительная учительница. 
......
И Ольга Элоизовна меня вела, я делала все, как она говорила. «И если, – это она всегда повторяла, – ученики ваше задание не сделали, это не значит, что они глупы. Это значит, что вы сами не поняли того, чему вы их учите!» Она меня учила основам преподавания. Как учитель она была богом отмечена.</p:text>
    <p:extLst>
      <p:ext uri="{C676402C-5697-4E1C-873F-D02D1690AC5C}">
        <p15:threadingInfo xmlns:p15="http://schemas.microsoft.com/office/powerpoint/2012/main" timeZoneBias="2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3-10-26T14:00:30.022" idx="64">
    <p:pos x="10" y="10"/>
    <p:text>Цитаты из [15]
Дело становилось нешуточным — и за более невинные высказывания (о достоинствах царской гимназии) учительницу математики только что отправили в Карлаг.
...
Донос написал другой математик, Ефим Георгиевич, взявший у неё большую сумму на покупку дома и рассчитывавший таким образом избавиться от неприятного долга. Но ему не повезло. В лагере Алуиза, свободно перемножавшая в уме трёхзначные цифры, оказалась незаменимой при подсчёте кубометров грунта и бухгалтерских расчётах. Начальник лагеря, узнав в отделе перлюстрации, что она уже дважды в письмах напоминала коллеге о долге, прося отдать эти деньги своей бывшей хозяйке, сказал заключённой, что поможет. Математика прямо с урока вызвали в НКВД, где майор Берёза его предупредил, что если долг не будет возвращён в 48 часов, он проследует туда же, где находится его заимодавка. Ефим Георгиевич двое суток мотался по городу, занимая у встречного и поперечного. Всё это Ольга Алоизиевна рассказала Антону, когда через пять лет освободилась.</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04T12:32:53.857" idx="2">
    <p:pos x="10" y="10"/>
    <p:text>Примером "обоснованного предположения" в данном докладе может служить, скажем, утверждение в примечаниях на странице 8 об обстоятельствах, при которых в 1900 году малолетняя Ольга была отослана отцом в Чехию.
Этот доклад не об истории математики. Он рассказывает о биографии замечательной женщины, которая всю жизнь хотела быть математиком и педагогом. Её жизнь была полна самых неожиданных поворотов. Некоторые из них - счастливые, но большинство, увы, следует назвать откровенно трагическими.</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3-10-26T15:16:03.409" idx="74">
    <p:pos x="10" y="10"/>
    <p:text>Ещё одна цитата из [15]:
Алуиза, кроме школы, никуда не ходила. Но однажды в июле, когда было плюс сорок, Антон встретил её на Озере. Она сидела на мелководье в чёрном купальнике с юбочкой (такие он видел в альбоме бабки на пляжной фотографии её подруги в Ницце) и тихонько поливала себе плечи из ладони, сложенной ковшиком.
Все пятнадцать лет [О.А.] жила у одной и той же хозяйки, ходила в одном и том же пальто, утром ела манную кашу на воде, а вечером — кислое молоко с сухарём. Когда в 60-е годы она умерла, на книжке у неё оказалось 75 тысяч, которые она завещала местному детдому. Деньги она охотно одалживала, но если кто не возвращал их в срок, им самим назначенный, больше тому в долг не давала.</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3-10-26T18:56:39.049" idx="78">
    <p:pos x="10" y="10"/>
    <p:text>Как я уже упомянул, наши запросы в московские и казахские архивы остались, увы, без ответа.
Но кто знает, возможно у кого-то из наших читателей есть знакомые или друзья в городе Щучинск Акмолинской области Казахстана. Не исключено, что где-то в архиве тамошней средней школы чудом найдётся фотография Ольги Алоизиевны. А может быть, до сих пор на местном кладбище сохранилась её могила...
Надежда, как говорится, умирает последней.</p:text>
    <p:extLst>
      <p:ext uri="{C676402C-5697-4E1C-873F-D02D1690AC5C}">
        <p15:threadingInfo xmlns:p15="http://schemas.microsoft.com/office/powerpoint/2012/main" timeZoneBias="2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1-02-04T12:51:45.173" idx="53">
    <p:pos x="10" y="10"/>
    <p:text>Я еще раз хочу высказать мою огромную благодарность всем тем, кто мне чем-либо помог; тем, кто присылал мне фото и документы; тем, кто любезно согласился провести со мной интервью по емэйлу, Скайпу или телефону; а также моим друзьям и родственникам, которые неоднократно выслушивали мои занудные рассказы про далёкие годы, жалобы на безуспешность поисков, отсутствие архивных документов и фотографий... и многое, многое другое.
Большое спасибо Вам всем за внимание и поддержку.</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2-04T12:49:21.306" idx="46">
    <p:pos x="10" y="10"/>
    <p:text>Конечно, помимо её имени, в статье перечислялись имена известных профессоров-математиков, стоявших у истоков всей ленинградской системы внешкольного образования - в первую очередь Бориса Николаевича Делоне, Григория Михайловича Фихтенгольца, Владимира Ивановича Смирнова, Владимира Абрамовича Тартаковского и многих других. Им же (Делоне и Фихтенгольцу) пришла в голову и идея создания системы внешкольных математических кружков.</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2-04T12:49:34.341" idx="47">
    <p:pos x="10" y="10"/>
    <p:text>Про историю первых олимпиад в Ленинграде рассказано во вводных статьях к первым двум томам новых сборников математических олимпиад северной столицы, изданных в МЦНМО в 2022 и 2023 годах (см. книги [14], [6] в списке литературы).
Копии этих статей размещены на сайте Санкт-Петербургской городской олимпиады школьников по математике [9].</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10-26T11:08:02.844" idx="59">
    <p:pos x="20" y="25"/>
    <p:text>Надо сказать, что в самом начале я относился к поиску информации об Ольге Алоизиевне Белоглавек примерно так же, как и к отысканию информации для остальных многочисленных героев исторического очерка (победителей и призёров первых олимпиад). Про большинство из них мне удалось узнать совсем немного - хотя и достаточно для того, чтобы вставить в текст десяток сухих строчек, написанных по схеме "родился, служил, работал, умер".
Однако через некоторое время я понял, что случай О.А.Белоглавек содержательно отличается от почти всех других участников и организаторов первых олимпиад. Причина этого, я надеюсь, станет ясна из дальнейшего изложения.</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3-10-26T11:22:06.696" idx="60">
    <p:pos x="33" y="30"/>
    <p:text>Интересно, что только  в одной из многочисленных анкет (партийных, рабочих, университетских) указана точная дата рождения героини нашего рассказа. Во всех остальных местах О.А. ограничивается годом. День и месяц указаны только в её рабочей карточке профессорско-преподавательского состава ЛГУ (неясно, однако, по какому стилю указана дата).
Отец приезжает в Тифлис примерно в 1881/82 году, в надежде создать свой собственный торговый "бизнес". Но торговцем он оказался не очень удачным, и вскоре он стал работать в лавке другого, более успешного, чешского предпринимателя.
Старшая сестра Мария, примерно 1888 года рождения. Серебряная медаль в 1905 году - в те годы в гимназию поступали примерно в возрасте 9-11 лет и учились семь лет (плюс год для дополнительного аттестата, который давал право на преподавание в школах и приватно).
Сама Ольга получила золотую медаль в 1910 году - одна из всего лишь двух девушек во всем Тифлисе в том году (население города в 1910 году - было около 305 тысяч [5]). Закончила ту же гимназию, что и её сестра: 2-я Тифлисская Великой Княгини Ольги Федоровны Женская Гимназия.
Возраст младшего брата нигде не указан. Учитывая, что мать умерла в 1899 году, и вскоре после этого Ольга была отослана в Чехию к родственникам, можно сделать более или менее обоснованное предположение, что Анна Белоглавек умерла в родах. Небогатый вдовец с тремя детьми не мог свести концы с концами - старшая сестра уже могла помогать ему в лавке или с младенцем... так что выбор (кого отправить к родственникам) был очевиден.
В анкете, которую О.А.Белоглавек заполнила в 1922 года, упомянуты и сестра и брат, т.е. они живы и, скорее всего, проживают в России. Отец умер в 1922 г.</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3-10-26T14:40:40.366" idx="71">
    <p:pos x="10" y="10"/>
    <p:text>Жили Белоглавеки по адресу: Елизаветинская 84, Тифлис.
В городе была большая "колония" иностранцев - в основном это были торговцы, инженеры, архитекторы и т.п., приглашенные в Грузию для строительства и развития Закавказья. 
Семья Белоглавек была например знакома с одним из главных инженеров, занятых строительством Грузинской железной дороги Джузеппе Марсони. Его дети были примерно того же возраста, что и Мария и Ольга Белоглавек, дочка (Эмилия Марсони) ходила в ту же гимназию. Сохранилась открытка, посланная в 1909 году её старшим братом Лоренцо Марсони (студентом СПб университета) Марии Белоглавек... (ещё недавно эта открытка продавалась на интернет-аукционе)</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3-10-26T12:52:30.373" idx="62">
    <p:pos x="10" y="10"/>
    <p:text>Вся информация за этот период взята из личного партийного дела Ольги Белоглавек, хранящегося в Центральном Государственном Архиве Историко-Политических Документов в Санкт-Петербурге, а также из её личного дела в архиве СПбГУ, см. [1], [2].
Скорее всего, случай помог ей найти работу в продовольственном управлении Выборгского района Петрограда. Эта работа обеспечила ей зарплату и рабочий паёк в самые тяжелые и голодные годы Петрограда (1917-1919). Ни о какой научной или преподавательской карьере, конечно, не было и речи, надо было выжить.
Во время работы в продуправе Выборгского района, потом в Компродсеве, Петрокомпроде, ПЕПО, ЛСПО последовательно занимала должности конторщицы, статистика, зав.канцелярией, секретаря отделения, зам.зав. отдела агентуры, зам.зав.торгово-заготовительным отделом по адм.хоз.части.
В 1930 году арестовывают её начальника Б.С.Мазанова (обвинен во взятках и саботаже, хранении золота). ОАБ обвинили в потере  классового чутья, в защите бывшего миллионера, арестованного (и затем растрелянного) ГПУ. Было даже выдвинуто абсурдное предположение о любовной связи.</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3-10-26T14:10:15.374" idx="65">
    <p:pos x="10" y="10"/>
    <p:text>Скопировано из справочников "Весь Петроград" 1922 года и "Весь Ленинград" 1927 года.</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50F73B-B965-41A4-B294-5B57CDD4F9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ru-RU" dirty="0"/>
              <a:t>Ольга Белоглавек</a:t>
            </a:r>
            <a:endParaRPr lang="en-US" dirty="0"/>
          </a:p>
        </p:txBody>
      </p:sp>
      <p:sp>
        <p:nvSpPr>
          <p:cNvPr id="3" name="Date Placeholder 2">
            <a:extLst>
              <a:ext uri="{FF2B5EF4-FFF2-40B4-BE49-F238E27FC236}">
                <a16:creationId xmlns:a16="http://schemas.microsoft.com/office/drawing/2014/main" id="{F214942C-8787-4A30-AB0E-DD45246999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866B08-5108-4E4E-AAC6-27DB759D4A51}" type="datetimeFigureOut">
              <a:rPr lang="en-US" smtClean="0"/>
              <a:t>11/2/2023</a:t>
            </a:fld>
            <a:endParaRPr lang="en-US"/>
          </a:p>
        </p:txBody>
      </p:sp>
      <p:sp>
        <p:nvSpPr>
          <p:cNvPr id="4" name="Footer Placeholder 3">
            <a:extLst>
              <a:ext uri="{FF2B5EF4-FFF2-40B4-BE49-F238E27FC236}">
                <a16:creationId xmlns:a16="http://schemas.microsoft.com/office/drawing/2014/main" id="{53B72899-1520-43EF-9034-249DD134BA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5E23A4-7DE5-4DC4-9841-E2A373A34F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C09152-F412-4B0A-AA95-2454F32B7E89}" type="slidenum">
              <a:rPr lang="en-US" smtClean="0"/>
              <a:t>‹#›</a:t>
            </a:fld>
            <a:endParaRPr lang="en-US"/>
          </a:p>
        </p:txBody>
      </p:sp>
    </p:spTree>
    <p:extLst>
      <p:ext uri="{BB962C8B-B14F-4D97-AF65-F5344CB8AC3E}">
        <p14:creationId xmlns:p14="http://schemas.microsoft.com/office/powerpoint/2010/main" val="400040902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ru-RU" dirty="0"/>
              <a:t>Ольга Белоглавек</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34A3F-CEE3-444A-99A5-4BFDD5DEE4C0}"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39205-23ED-4429-B42A-29AFEA590BBE}" type="slidenum">
              <a:rPr lang="en-US" smtClean="0"/>
              <a:t>‹#›</a:t>
            </a:fld>
            <a:endParaRPr lang="en-US"/>
          </a:p>
        </p:txBody>
      </p:sp>
    </p:spTree>
    <p:extLst>
      <p:ext uri="{BB962C8B-B14F-4D97-AF65-F5344CB8AC3E}">
        <p14:creationId xmlns:p14="http://schemas.microsoft.com/office/powerpoint/2010/main" val="3874545714"/>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413746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109093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296054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3608697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282574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414211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4058583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130785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241511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130878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95876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371258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257706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2639106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28493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879146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ru-RU"/>
              <a:t>Ольга Белоглавек</a:t>
            </a:r>
            <a:endParaRPr lang="en-US" dirty="0"/>
          </a:p>
        </p:txBody>
      </p:sp>
    </p:spTree>
    <p:extLst>
      <p:ext uri="{BB962C8B-B14F-4D97-AF65-F5344CB8AC3E}">
        <p14:creationId xmlns:p14="http://schemas.microsoft.com/office/powerpoint/2010/main" val="3007552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3BE0-783D-4E92-BBF1-6E0CFD9689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4C8D1-D463-422C-B9FC-4A220CF3D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0FF990-CDB8-400D-B8AF-9CD0A2374950}"/>
              </a:ext>
            </a:extLst>
          </p:cNvPr>
          <p:cNvSpPr>
            <a:spLocks noGrp="1"/>
          </p:cNvSpPr>
          <p:nvPr>
            <p:ph type="dt" sz="half" idx="10"/>
          </p:nvPr>
        </p:nvSpPr>
        <p:spPr/>
        <p:txBody>
          <a:bodyPr/>
          <a:lstStyle/>
          <a:p>
            <a:r>
              <a:rPr lang="en-US"/>
              <a:t>12/30/2020</a:t>
            </a:r>
          </a:p>
        </p:txBody>
      </p:sp>
      <p:sp>
        <p:nvSpPr>
          <p:cNvPr id="5" name="Footer Placeholder 4">
            <a:extLst>
              <a:ext uri="{FF2B5EF4-FFF2-40B4-BE49-F238E27FC236}">
                <a16:creationId xmlns:a16="http://schemas.microsoft.com/office/drawing/2014/main" id="{B1BC5DE9-FEAE-486C-B531-49C269A47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B3C2D-2B78-42D7-8DF9-D0339B85E070}"/>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104174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B74FD-8F23-4C5A-87F1-C7F5420B73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1432D-1062-463E-80F7-10584C77C9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50A24-1AB7-4A5E-9CD7-34900F8F03C4}"/>
              </a:ext>
            </a:extLst>
          </p:cNvPr>
          <p:cNvSpPr>
            <a:spLocks noGrp="1"/>
          </p:cNvSpPr>
          <p:nvPr>
            <p:ph type="dt" sz="half" idx="10"/>
          </p:nvPr>
        </p:nvSpPr>
        <p:spPr/>
        <p:txBody>
          <a:bodyPr/>
          <a:lstStyle/>
          <a:p>
            <a:r>
              <a:rPr lang="en-US"/>
              <a:t>12/30/2020</a:t>
            </a:r>
          </a:p>
        </p:txBody>
      </p:sp>
      <p:sp>
        <p:nvSpPr>
          <p:cNvPr id="5" name="Footer Placeholder 4">
            <a:extLst>
              <a:ext uri="{FF2B5EF4-FFF2-40B4-BE49-F238E27FC236}">
                <a16:creationId xmlns:a16="http://schemas.microsoft.com/office/drawing/2014/main" id="{123962BE-58F8-4DAF-8115-C61E091F9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9C2B5-BAD2-48A2-BEC4-EC5137936B63}"/>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22439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831D8-0599-45F2-B648-12A6D43272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83F482-7C19-49B5-B2A1-D4E9850828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38964-C6AA-4213-8A8B-EEBA317AC6B4}"/>
              </a:ext>
            </a:extLst>
          </p:cNvPr>
          <p:cNvSpPr>
            <a:spLocks noGrp="1"/>
          </p:cNvSpPr>
          <p:nvPr>
            <p:ph type="dt" sz="half" idx="10"/>
          </p:nvPr>
        </p:nvSpPr>
        <p:spPr/>
        <p:txBody>
          <a:bodyPr/>
          <a:lstStyle/>
          <a:p>
            <a:r>
              <a:rPr lang="en-US"/>
              <a:t>12/30/2020</a:t>
            </a:r>
          </a:p>
        </p:txBody>
      </p:sp>
      <p:sp>
        <p:nvSpPr>
          <p:cNvPr id="5" name="Footer Placeholder 4">
            <a:extLst>
              <a:ext uri="{FF2B5EF4-FFF2-40B4-BE49-F238E27FC236}">
                <a16:creationId xmlns:a16="http://schemas.microsoft.com/office/drawing/2014/main" id="{97BFEB9F-9071-4F77-849C-00BFB143C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F4666-D926-4974-A325-BECF2303FDAD}"/>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291504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1E30-8B51-4833-8D6B-D464FEA11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7FBAFD-B132-4680-ADAB-E209970E9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9DA7D-0520-4240-BEC6-8CECCE7B852A}"/>
              </a:ext>
            </a:extLst>
          </p:cNvPr>
          <p:cNvSpPr>
            <a:spLocks noGrp="1"/>
          </p:cNvSpPr>
          <p:nvPr>
            <p:ph type="dt" sz="half" idx="10"/>
          </p:nvPr>
        </p:nvSpPr>
        <p:spPr/>
        <p:txBody>
          <a:bodyPr/>
          <a:lstStyle/>
          <a:p>
            <a:r>
              <a:rPr lang="en-US"/>
              <a:t>12/30/2020</a:t>
            </a:r>
          </a:p>
        </p:txBody>
      </p:sp>
      <p:sp>
        <p:nvSpPr>
          <p:cNvPr id="5" name="Footer Placeholder 4">
            <a:extLst>
              <a:ext uri="{FF2B5EF4-FFF2-40B4-BE49-F238E27FC236}">
                <a16:creationId xmlns:a16="http://schemas.microsoft.com/office/drawing/2014/main" id="{D34F242F-DBB2-43F6-B7F4-4DE5FC6DF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0873F-FCBB-4D3F-92DF-8B4C39411644}"/>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312558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225F-5F06-4CFE-A140-0368F943BC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4C601C-9363-46D0-942D-CF36F5598E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F38302-8E39-4547-9F31-0A24D1385A61}"/>
              </a:ext>
            </a:extLst>
          </p:cNvPr>
          <p:cNvSpPr>
            <a:spLocks noGrp="1"/>
          </p:cNvSpPr>
          <p:nvPr>
            <p:ph type="dt" sz="half" idx="10"/>
          </p:nvPr>
        </p:nvSpPr>
        <p:spPr/>
        <p:txBody>
          <a:bodyPr/>
          <a:lstStyle/>
          <a:p>
            <a:r>
              <a:rPr lang="en-US"/>
              <a:t>12/30/2020</a:t>
            </a:r>
          </a:p>
        </p:txBody>
      </p:sp>
      <p:sp>
        <p:nvSpPr>
          <p:cNvPr id="5" name="Footer Placeholder 4">
            <a:extLst>
              <a:ext uri="{FF2B5EF4-FFF2-40B4-BE49-F238E27FC236}">
                <a16:creationId xmlns:a16="http://schemas.microsoft.com/office/drawing/2014/main" id="{53509AD7-266E-47FF-ABD0-787602FD5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59168-372F-47DF-86A2-C5A84EFB4B6A}"/>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263938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3F81A-978F-4A68-9D0E-C54F87F8C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5275B-F751-4E45-8AFE-5DAE55C9B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B96EA-417E-45C4-A653-4CEB4D0CD1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2D5B43-D0C8-4262-AE09-BD177CE4A905}"/>
              </a:ext>
            </a:extLst>
          </p:cNvPr>
          <p:cNvSpPr>
            <a:spLocks noGrp="1"/>
          </p:cNvSpPr>
          <p:nvPr>
            <p:ph type="dt" sz="half" idx="10"/>
          </p:nvPr>
        </p:nvSpPr>
        <p:spPr/>
        <p:txBody>
          <a:bodyPr/>
          <a:lstStyle/>
          <a:p>
            <a:r>
              <a:rPr lang="en-US"/>
              <a:t>12/30/2020</a:t>
            </a:r>
          </a:p>
        </p:txBody>
      </p:sp>
      <p:sp>
        <p:nvSpPr>
          <p:cNvPr id="6" name="Footer Placeholder 5">
            <a:extLst>
              <a:ext uri="{FF2B5EF4-FFF2-40B4-BE49-F238E27FC236}">
                <a16:creationId xmlns:a16="http://schemas.microsoft.com/office/drawing/2014/main" id="{7080B0C2-966B-4F90-B59B-1093BB91B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11A79-E00F-4ED5-8033-BE8D22CE19BA}"/>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90507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8FA3-9B0F-4B55-BEAC-86767CB42F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EFB8B0-5F67-4AFA-946E-BB148F71C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E4F99-0102-4619-82C0-89A21542F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C05BB5-0148-4BA0-8D80-140E6F49D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651944-1892-477B-AFFE-DE4356E8C9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2FFA61-ED9D-4734-83D9-305A6D02A18C}"/>
              </a:ext>
            </a:extLst>
          </p:cNvPr>
          <p:cNvSpPr>
            <a:spLocks noGrp="1"/>
          </p:cNvSpPr>
          <p:nvPr>
            <p:ph type="dt" sz="half" idx="10"/>
          </p:nvPr>
        </p:nvSpPr>
        <p:spPr/>
        <p:txBody>
          <a:bodyPr/>
          <a:lstStyle/>
          <a:p>
            <a:r>
              <a:rPr lang="en-US"/>
              <a:t>12/30/2020</a:t>
            </a:r>
          </a:p>
        </p:txBody>
      </p:sp>
      <p:sp>
        <p:nvSpPr>
          <p:cNvPr id="8" name="Footer Placeholder 7">
            <a:extLst>
              <a:ext uri="{FF2B5EF4-FFF2-40B4-BE49-F238E27FC236}">
                <a16:creationId xmlns:a16="http://schemas.microsoft.com/office/drawing/2014/main" id="{3AE77E13-D561-49B4-9BB5-9273A5DA70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1E1A1C-2687-465A-B386-C57DC4E34649}"/>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77038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6E76-4644-4684-997A-A159777FDE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55B349-C8EA-40A4-B6F9-FFEA70184C47}"/>
              </a:ext>
            </a:extLst>
          </p:cNvPr>
          <p:cNvSpPr>
            <a:spLocks noGrp="1"/>
          </p:cNvSpPr>
          <p:nvPr>
            <p:ph type="dt" sz="half" idx="10"/>
          </p:nvPr>
        </p:nvSpPr>
        <p:spPr/>
        <p:txBody>
          <a:bodyPr/>
          <a:lstStyle/>
          <a:p>
            <a:r>
              <a:rPr lang="en-US"/>
              <a:t>12/30/2020</a:t>
            </a:r>
          </a:p>
        </p:txBody>
      </p:sp>
      <p:sp>
        <p:nvSpPr>
          <p:cNvPr id="4" name="Footer Placeholder 3">
            <a:extLst>
              <a:ext uri="{FF2B5EF4-FFF2-40B4-BE49-F238E27FC236}">
                <a16:creationId xmlns:a16="http://schemas.microsoft.com/office/drawing/2014/main" id="{EABEF7AC-D2B1-4115-858D-91F411B23C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856C1E-9045-4538-BA30-845CEDCA10F4}"/>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2959590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0A9AB-D1E0-4023-AAF1-3C8328ADC81C}"/>
              </a:ext>
            </a:extLst>
          </p:cNvPr>
          <p:cNvSpPr>
            <a:spLocks noGrp="1"/>
          </p:cNvSpPr>
          <p:nvPr>
            <p:ph type="dt" sz="half" idx="10"/>
          </p:nvPr>
        </p:nvSpPr>
        <p:spPr/>
        <p:txBody>
          <a:bodyPr/>
          <a:lstStyle/>
          <a:p>
            <a:r>
              <a:rPr lang="en-US"/>
              <a:t>12/30/2020</a:t>
            </a:r>
          </a:p>
        </p:txBody>
      </p:sp>
      <p:sp>
        <p:nvSpPr>
          <p:cNvPr id="3" name="Footer Placeholder 2">
            <a:extLst>
              <a:ext uri="{FF2B5EF4-FFF2-40B4-BE49-F238E27FC236}">
                <a16:creationId xmlns:a16="http://schemas.microsoft.com/office/drawing/2014/main" id="{A77269A7-ECEC-4342-BE78-9B5989EFB1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2B575-75E3-4D2B-8217-8810D885C31C}"/>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2782764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3626-2D23-472A-92AF-4E8EAC293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B027C8-2237-4433-B7CA-A0BD5CEC7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71436-6078-4C79-806D-AD596D310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07C90-3B07-4D1F-837F-CDB18C239B23}"/>
              </a:ext>
            </a:extLst>
          </p:cNvPr>
          <p:cNvSpPr>
            <a:spLocks noGrp="1"/>
          </p:cNvSpPr>
          <p:nvPr>
            <p:ph type="dt" sz="half" idx="10"/>
          </p:nvPr>
        </p:nvSpPr>
        <p:spPr/>
        <p:txBody>
          <a:bodyPr/>
          <a:lstStyle/>
          <a:p>
            <a:r>
              <a:rPr lang="en-US"/>
              <a:t>12/30/2020</a:t>
            </a:r>
          </a:p>
        </p:txBody>
      </p:sp>
      <p:sp>
        <p:nvSpPr>
          <p:cNvPr id="6" name="Footer Placeholder 5">
            <a:extLst>
              <a:ext uri="{FF2B5EF4-FFF2-40B4-BE49-F238E27FC236}">
                <a16:creationId xmlns:a16="http://schemas.microsoft.com/office/drawing/2014/main" id="{2908FAB4-9B4C-40C2-B315-4B2580738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8B9B5-295C-4FC9-8071-27BA0582FE53}"/>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335634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ABB4-2C40-49EF-8B1F-BC9A57A4B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4DAF3C-DCFF-479A-B2F9-49D570B2F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E1A153-DAB0-4685-8899-00AD7956F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B7184-50A8-40BF-9840-BB9867A609EE}"/>
              </a:ext>
            </a:extLst>
          </p:cNvPr>
          <p:cNvSpPr>
            <a:spLocks noGrp="1"/>
          </p:cNvSpPr>
          <p:nvPr>
            <p:ph type="dt" sz="half" idx="10"/>
          </p:nvPr>
        </p:nvSpPr>
        <p:spPr/>
        <p:txBody>
          <a:bodyPr/>
          <a:lstStyle/>
          <a:p>
            <a:r>
              <a:rPr lang="en-US"/>
              <a:t>12/30/2020</a:t>
            </a:r>
          </a:p>
        </p:txBody>
      </p:sp>
      <p:sp>
        <p:nvSpPr>
          <p:cNvPr id="6" name="Footer Placeholder 5">
            <a:extLst>
              <a:ext uri="{FF2B5EF4-FFF2-40B4-BE49-F238E27FC236}">
                <a16:creationId xmlns:a16="http://schemas.microsoft.com/office/drawing/2014/main" id="{B0DEBAB1-14C9-4C5C-884C-130C5FEF2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21244-4337-4A17-9FC3-0960BA045CA5}"/>
              </a:ext>
            </a:extLst>
          </p:cNvPr>
          <p:cNvSpPr>
            <a:spLocks noGrp="1"/>
          </p:cNvSpPr>
          <p:nvPr>
            <p:ph type="sldNum" sz="quarter" idx="12"/>
          </p:nvPr>
        </p:nvSpPr>
        <p:spPr/>
        <p:txBody>
          <a:bodyPr/>
          <a:lstStyle/>
          <a:p>
            <a:fld id="{0667FC4D-0FF8-449D-8747-C121707236A6}" type="slidenum">
              <a:rPr lang="en-US" smtClean="0"/>
              <a:t>‹#›</a:t>
            </a:fld>
            <a:endParaRPr lang="en-US"/>
          </a:p>
        </p:txBody>
      </p:sp>
    </p:spTree>
    <p:extLst>
      <p:ext uri="{BB962C8B-B14F-4D97-AF65-F5344CB8AC3E}">
        <p14:creationId xmlns:p14="http://schemas.microsoft.com/office/powerpoint/2010/main" val="154730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AD8C77-B1DA-4A69-9AE5-14A518DF6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0B318-E5AE-4F80-8F8B-DA1946BF0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BC365-E913-42F0-AA8C-895444240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12/30/2020</a:t>
            </a:r>
          </a:p>
        </p:txBody>
      </p:sp>
      <p:sp>
        <p:nvSpPr>
          <p:cNvPr id="5" name="Footer Placeholder 4">
            <a:extLst>
              <a:ext uri="{FF2B5EF4-FFF2-40B4-BE49-F238E27FC236}">
                <a16:creationId xmlns:a16="http://schemas.microsoft.com/office/drawing/2014/main" id="{C8208BF6-5553-4589-9FDF-7661E8DF7B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3095FC-AA68-4106-ABE2-C4C407140F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FC4D-0FF8-449D-8747-C121707236A6}" type="slidenum">
              <a:rPr lang="en-US" smtClean="0"/>
              <a:t>‹#›</a:t>
            </a:fld>
            <a:endParaRPr lang="en-US"/>
          </a:p>
        </p:txBody>
      </p:sp>
    </p:spTree>
    <p:extLst>
      <p:ext uri="{BB962C8B-B14F-4D97-AF65-F5344CB8AC3E}">
        <p14:creationId xmlns:p14="http://schemas.microsoft.com/office/powerpoint/2010/main" val="499377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16.xml"/></Relationships>
</file>

<file path=ppt/slides/_rels/slide19.xml.rels><?xml version="1.0" encoding="UTF-8" standalone="yes"?>
<Relationships xmlns="http://schemas.openxmlformats.org/package/2006/relationships"><Relationship Id="rId3" Type="http://schemas.openxmlformats.org/officeDocument/2006/relationships/hyperlink" Target="https://ru.wikipedia.org/wiki/%D0%A9%D1%83%D1%87%D0%B8%D0%BD%D1%81%D0%B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omments" Target="../comments/comment17.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ru.wikipedia.org/wiki/%D0%A7%D0%B8%D0%B6%D0%B5%D0%B2%D1%81%D0%BA%D0%B8%D0%B9,_%D0%90%D0%BB%D0%B5%D0%BA%D1%81%D0%B0%D0%BD%D0%B4%D1%80_%D0%9B%D0%B5%D0%BE%D0%BD%D0%B8%D0%B4%D0%BE%D0%B2%D0%B8%D1%8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19.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pdmi.ras.ru/~olymp/general.html" TargetMode="External"/><Relationship Id="rId13" Type="http://schemas.openxmlformats.org/officeDocument/2006/relationships/hyperlink" Target="https://biblio.mccme.ru/node/142158" TargetMode="External"/><Relationship Id="rId3" Type="http://schemas.openxmlformats.org/officeDocument/2006/relationships/hyperlink" Target="https://spbarchives.ru/infres/-/archive/cgaipd/R-1728/1-14/109055" TargetMode="External"/><Relationship Id="rId7" Type="http://schemas.openxmlformats.org/officeDocument/2006/relationships/hyperlink" Target="http://www.mathsoc.spb.ru/history/Odynec_2021.pdf" TargetMode="External"/><Relationship Id="rId12" Type="http://schemas.openxmlformats.org/officeDocument/2006/relationships/hyperlink" Target="https://www.mathedu.ru/text/fomin_spb_matematicheskie_olimpiady_1994/p0/" TargetMode="External"/><Relationship Id="rId2" Type="http://schemas.openxmlformats.org/officeDocument/2006/relationships/hyperlink" Target="https://spbarchives.ru/infres/-/archive/cgaipd/R-1728/1-25/192536" TargetMode="External"/><Relationship Id="rId1" Type="http://schemas.openxmlformats.org/officeDocument/2006/relationships/slideLayout" Target="../slideLayouts/slideLayout2.xml"/><Relationship Id="rId6" Type="http://schemas.openxmlformats.org/officeDocument/2006/relationships/hyperlink" Target="https://biblio.mccme.ru/node/193546" TargetMode="External"/><Relationship Id="rId11" Type="http://schemas.openxmlformats.org/officeDocument/2006/relationships/hyperlink" Target="http://www.mathsoc.spb.ru/history/olga_beloglavek.pdf" TargetMode="External"/><Relationship Id="rId5" Type="http://schemas.openxmlformats.org/officeDocument/2006/relationships/hyperlink" Target="https://raa-am.org/wp-content/uploads/2021/11/%D0%9C%D0%AD%D0%A0%D0%AB-%D0%A2%D0%98%D0%A4%D0%9B%D0%98%D0%A1%D0%90%D0%A2%D0%91%D0%98%D0%9B%D0%98%D0%A1%D0%98.pdf" TargetMode="External"/><Relationship Id="rId10" Type="http://schemas.openxmlformats.org/officeDocument/2006/relationships/hyperlink" Target="https://bioslovhist.spbu.ru/person/3280-beloglavek-olga-aloizievna.html" TargetMode="External"/><Relationship Id="rId4" Type="http://schemas.openxmlformats.org/officeDocument/2006/relationships/hyperlink" Target="https://www.labirint.ru/books/340369/" TargetMode="External"/><Relationship Id="rId9" Type="http://schemas.openxmlformats.org/officeDocument/2006/relationships/hyperlink" Target="https://ru.openlist.wiki/%D0%91%D0%B5%D0%BB%D0%BE%D0%B3%D0%BB%D0%B0%D0%B2%D0%B5%D0%BA_%D0%9E%D0%BB%D1%8C%D0%B3%D0%B0_%D0%90%D0%BB%D0%BE%D0%B8%D0%B7%D0%B8%D0%B5%D0%B2%D0%BD%D0%B0_(1892)" TargetMode="External"/><Relationship Id="rId14" Type="http://schemas.openxmlformats.org/officeDocument/2006/relationships/hyperlink" Target="http://modernproblems.org.ru/memo/268--ii.html?showall=1" TargetMode="Externa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uilding, outdoor, old, white&#10;&#10;Description automatically generated">
            <a:extLst>
              <a:ext uri="{FF2B5EF4-FFF2-40B4-BE49-F238E27FC236}">
                <a16:creationId xmlns:a16="http://schemas.microsoft.com/office/drawing/2014/main" id="{391108F3-4FB7-47DC-8B47-2C0A85E43F8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976" r="4357" b="-1"/>
          <a:stretch/>
        </p:blipFill>
        <p:spPr>
          <a:xfrm>
            <a:off x="0" y="-130627"/>
            <a:ext cx="12191980" cy="6857999"/>
          </a:xfrm>
          <a:prstGeom prst="rect">
            <a:avLst/>
          </a:prstGeom>
        </p:spPr>
      </p:pic>
      <p:sp>
        <p:nvSpPr>
          <p:cNvPr id="2" name="Title 1">
            <a:extLst>
              <a:ext uri="{FF2B5EF4-FFF2-40B4-BE49-F238E27FC236}">
                <a16:creationId xmlns:a16="http://schemas.microsoft.com/office/drawing/2014/main" id="{158EC5C7-BF4A-41F6-9CE1-D6E23510B5A7}"/>
              </a:ext>
            </a:extLst>
          </p:cNvPr>
          <p:cNvSpPr>
            <a:spLocks noGrp="1"/>
          </p:cNvSpPr>
          <p:nvPr>
            <p:ph type="ctrTitle"/>
          </p:nvPr>
        </p:nvSpPr>
        <p:spPr>
          <a:xfrm>
            <a:off x="957317" y="486383"/>
            <a:ext cx="10816924" cy="4231531"/>
          </a:xfrm>
        </p:spPr>
        <p:txBody>
          <a:bodyPr>
            <a:normAutofit fontScale="90000"/>
          </a:bodyPr>
          <a:lstStyle/>
          <a:p>
            <a:r>
              <a:rPr lang="ru-RU" i="1"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t>Ольга Белоглавек</a:t>
            </a:r>
            <a:br>
              <a:rPr lang="ru-RU"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br>
            <a:r>
              <a:rPr lang="ru-RU"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t> </a:t>
            </a:r>
            <a:br>
              <a:rPr lang="ru-RU"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br>
            <a:r>
              <a:rPr lang="ru-RU"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t>Удивительная и трагическая жизнь</a:t>
            </a:r>
            <a:br>
              <a:rPr lang="ru-RU"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br>
            <a:r>
              <a:rPr lang="ru-RU" dirty="0">
                <a:solidFill>
                  <a:srgbClr val="FFFFFF"/>
                </a:solidFill>
                <a:latin typeface="Book Antiqua" panose="02040602050305030304" pitchFamily="18" charset="0"/>
                <a:ea typeface="ADLaM Display" panose="020F0502020204030204" pitchFamily="2" charset="0"/>
                <a:cs typeface="ADLaM Display" panose="020F0502020204030204" pitchFamily="2" charset="0"/>
              </a:rPr>
              <a:t>первого «декана» матмеха ЛГУ</a:t>
            </a:r>
            <a:endParaRPr lang="en-US" dirty="0">
              <a:solidFill>
                <a:srgbClr val="FFFFFF"/>
              </a:solidFill>
              <a:latin typeface="Book Antiqua" panose="02040602050305030304" pitchFamily="18" charset="0"/>
              <a:ea typeface="ADLaM Display" panose="020F0502020204030204" pitchFamily="2" charset="0"/>
              <a:cs typeface="ADLaM Display" panose="020F0502020204030204" pitchFamily="2" charset="0"/>
            </a:endParaRPr>
          </a:p>
        </p:txBody>
      </p:sp>
      <p:sp>
        <p:nvSpPr>
          <p:cNvPr id="3" name="TextBox 2">
            <a:extLst>
              <a:ext uri="{FF2B5EF4-FFF2-40B4-BE49-F238E27FC236}">
                <a16:creationId xmlns:a16="http://schemas.microsoft.com/office/drawing/2014/main" id="{B5E43461-40A1-4D30-990B-CE35A7B23F1D}"/>
              </a:ext>
            </a:extLst>
          </p:cNvPr>
          <p:cNvSpPr txBox="1"/>
          <p:nvPr/>
        </p:nvSpPr>
        <p:spPr>
          <a:xfrm>
            <a:off x="8332519" y="5915523"/>
            <a:ext cx="3859481" cy="646331"/>
          </a:xfrm>
          <a:prstGeom prst="rect">
            <a:avLst/>
          </a:prstGeom>
          <a:noFill/>
        </p:spPr>
        <p:txBody>
          <a:bodyPr wrap="square" rtlCol="0">
            <a:spAutoFit/>
          </a:bodyPr>
          <a:lstStyle/>
          <a:p>
            <a:r>
              <a:rPr lang="ru-RU" sz="3600" dirty="0">
                <a:latin typeface="AGGaramond Cyr" panose="020B0500000000000000" pitchFamily="34" charset="0"/>
              </a:rPr>
              <a:t>Д.В.Фомин</a:t>
            </a:r>
            <a:endParaRPr lang="en-US" sz="2000" dirty="0">
              <a:latin typeface="AGGaramond Cyr" panose="020B0500000000000000" pitchFamily="34" charset="0"/>
            </a:endParaRPr>
          </a:p>
        </p:txBody>
      </p:sp>
      <p:sp>
        <p:nvSpPr>
          <p:cNvPr id="4" name="TextBox 3">
            <a:extLst>
              <a:ext uri="{FF2B5EF4-FFF2-40B4-BE49-F238E27FC236}">
                <a16:creationId xmlns:a16="http://schemas.microsoft.com/office/drawing/2014/main" id="{9E3DA9F8-1B3D-4717-8C82-1E7DE626A93F}"/>
              </a:ext>
            </a:extLst>
          </p:cNvPr>
          <p:cNvSpPr txBox="1"/>
          <p:nvPr/>
        </p:nvSpPr>
        <p:spPr>
          <a:xfrm>
            <a:off x="10885694" y="6081041"/>
            <a:ext cx="1306286" cy="646331"/>
          </a:xfrm>
          <a:prstGeom prst="rect">
            <a:avLst/>
          </a:prstGeom>
          <a:noFill/>
        </p:spPr>
        <p:txBody>
          <a:bodyPr wrap="square" rtlCol="0">
            <a:spAutoFit/>
          </a:bodyPr>
          <a:lstStyle/>
          <a:p>
            <a:r>
              <a:rPr lang="en-US" dirty="0"/>
              <a:t>©</a:t>
            </a:r>
            <a:r>
              <a:rPr lang="ru-RU" dirty="0"/>
              <a:t> 2023</a:t>
            </a:r>
            <a:endParaRPr lang="en-US" dirty="0"/>
          </a:p>
          <a:p>
            <a:endParaRPr lang="en-US" dirty="0"/>
          </a:p>
        </p:txBody>
      </p:sp>
    </p:spTree>
    <p:extLst>
      <p:ext uri="{BB962C8B-B14F-4D97-AF65-F5344CB8AC3E}">
        <p14:creationId xmlns:p14="http://schemas.microsoft.com/office/powerpoint/2010/main" val="40339636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599243"/>
            <a:ext cx="10972799" cy="6094520"/>
          </a:xfrm>
        </p:spPr>
        <p:txBody>
          <a:bodyPr>
            <a:noAutofit/>
          </a:bodyPr>
          <a:lstStyle/>
          <a:p>
            <a:pPr marL="0" indent="0">
              <a:buNone/>
            </a:pPr>
            <a:r>
              <a:rPr lang="ru-RU" b="1" dirty="0">
                <a:latin typeface="Candara" panose="020E0502030303020204" pitchFamily="34" charset="0"/>
              </a:rPr>
              <a:t>	</a:t>
            </a:r>
            <a:r>
              <a:rPr lang="ru-RU" b="1" u="sng" dirty="0">
                <a:latin typeface="Candara" panose="020E0502030303020204" pitchFamily="34" charset="0"/>
              </a:rPr>
              <a:t>Вторая глава: Учеба и неожиданная карьера (1913-1930)</a:t>
            </a:r>
          </a:p>
          <a:p>
            <a:r>
              <a:rPr lang="ru-RU" dirty="0">
                <a:latin typeface="Candara" panose="020E0502030303020204" pitchFamily="34" charset="0"/>
              </a:rPr>
              <a:t>Поступление на Высшие Женские (Бестужевские) курсы в Санкт-Петербурге (физ-мат): 1913-1917.</a:t>
            </a:r>
          </a:p>
          <a:p>
            <a:r>
              <a:rPr lang="ru-RU" dirty="0">
                <a:latin typeface="Candara" panose="020E0502030303020204" pitchFamily="34" charset="0"/>
              </a:rPr>
              <a:t>1917 год – карьера преподавателя или математика под большим вопросом. К концу года в городе голод и военное положение.</a:t>
            </a:r>
          </a:p>
          <a:p>
            <a:r>
              <a:rPr lang="ru-RU" dirty="0">
                <a:latin typeface="Candara" panose="020E0502030303020204" pitchFamily="34" charset="0"/>
              </a:rPr>
              <a:t>Неожиданная работа (декабрь 1917) и карьера в продуправе, затем Компродсев (далее ПЕПО, ЛСПО).</a:t>
            </a:r>
          </a:p>
          <a:p>
            <a:r>
              <a:rPr lang="ru-RU" dirty="0">
                <a:latin typeface="Candara" panose="020E0502030303020204" pitchFamily="34" charset="0"/>
              </a:rPr>
              <a:t>Член ВКП(б) с 1920, зам.зав.отделом в 1925-1930 гг., поездка в Чехию на съезд обществ потребительской кооперации в 1926 и т.п.</a:t>
            </a:r>
          </a:p>
          <a:p>
            <a:r>
              <a:rPr lang="ru-RU" dirty="0">
                <a:latin typeface="Candara" panose="020E0502030303020204" pitchFamily="34" charset="0"/>
              </a:rPr>
              <a:t>Чистки «лишенцев» начинаются в 1927 году и продолжаются примерно до 1929-30 гг.</a:t>
            </a:r>
          </a:p>
          <a:p>
            <a:r>
              <a:rPr lang="ru-RU" dirty="0">
                <a:latin typeface="Candara" panose="020E0502030303020204" pitchFamily="34" charset="0"/>
              </a:rPr>
              <a:t>Дело Мазанова, см. </a:t>
            </a:r>
            <a:r>
              <a:rPr lang="en-US" dirty="0">
                <a:latin typeface="Candara" panose="020E0502030303020204" pitchFamily="34" charset="0"/>
              </a:rPr>
              <a:t>[1], [3]</a:t>
            </a:r>
            <a:r>
              <a:rPr lang="ru-RU" dirty="0">
                <a:latin typeface="Candara" panose="020E0502030303020204" pitchFamily="34" charset="0"/>
              </a:rPr>
              <a:t>. Выговор, увольнение в 1930. Направление в аспирантуру физмата ЛГУ.</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377380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EAF43-E16E-FB59-9955-664284832198}"/>
              </a:ext>
            </a:extLst>
          </p:cNvPr>
          <p:cNvPicPr>
            <a:picLocks noChangeAspect="1"/>
          </p:cNvPicPr>
          <p:nvPr/>
        </p:nvPicPr>
        <p:blipFill>
          <a:blip r:embed="rId3"/>
          <a:stretch>
            <a:fillRect/>
          </a:stretch>
        </p:blipFill>
        <p:spPr>
          <a:xfrm>
            <a:off x="501880" y="119233"/>
            <a:ext cx="6060912" cy="4061763"/>
          </a:xfrm>
          <a:prstGeom prst="rect">
            <a:avLst/>
          </a:prstGeom>
        </p:spPr>
      </p:pic>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pic>
        <p:nvPicPr>
          <p:cNvPr id="3" name="Picture 2">
            <a:extLst>
              <a:ext uri="{FF2B5EF4-FFF2-40B4-BE49-F238E27FC236}">
                <a16:creationId xmlns:a16="http://schemas.microsoft.com/office/drawing/2014/main" id="{0E52A2DB-D908-3973-9E11-4CA4FEA84078}"/>
              </a:ext>
            </a:extLst>
          </p:cNvPr>
          <p:cNvPicPr>
            <a:picLocks noChangeAspect="1"/>
          </p:cNvPicPr>
          <p:nvPr/>
        </p:nvPicPr>
        <p:blipFill>
          <a:blip r:embed="rId4"/>
          <a:stretch>
            <a:fillRect/>
          </a:stretch>
        </p:blipFill>
        <p:spPr>
          <a:xfrm>
            <a:off x="5387203" y="3733313"/>
            <a:ext cx="6578946" cy="2954319"/>
          </a:xfrm>
          <a:prstGeom prst="rect">
            <a:avLst/>
          </a:prstGeom>
        </p:spPr>
      </p:pic>
    </p:spTree>
    <p:extLst>
      <p:ext uri="{BB962C8B-B14F-4D97-AF65-F5344CB8AC3E}">
        <p14:creationId xmlns:p14="http://schemas.microsoft.com/office/powerpoint/2010/main" val="99296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pic>
        <p:nvPicPr>
          <p:cNvPr id="4" name="Picture 3" descr="A close-up of a document&#10;&#10;Description automatically generated">
            <a:extLst>
              <a:ext uri="{FF2B5EF4-FFF2-40B4-BE49-F238E27FC236}">
                <a16:creationId xmlns:a16="http://schemas.microsoft.com/office/drawing/2014/main" id="{666D53C4-EA74-9B63-981D-FCE346818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44" y="170770"/>
            <a:ext cx="8589523" cy="6516460"/>
          </a:xfrm>
          <a:prstGeom prst="rect">
            <a:avLst/>
          </a:prstGeom>
        </p:spPr>
      </p:pic>
    </p:spTree>
    <p:extLst>
      <p:ext uri="{BB962C8B-B14F-4D97-AF65-F5344CB8AC3E}">
        <p14:creationId xmlns:p14="http://schemas.microsoft.com/office/powerpoint/2010/main" val="3158501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414414"/>
            <a:ext cx="10972799" cy="6335802"/>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Третья глава: Университет (1930-1937)</a:t>
            </a:r>
          </a:p>
          <a:p>
            <a:r>
              <a:rPr lang="ru-RU" sz="3000" dirty="0">
                <a:latin typeface="Candara" panose="020E0502030303020204" pitchFamily="34" charset="0"/>
              </a:rPr>
              <a:t>Аспирантура на кафедре мат.анализа у Г.М.Фихтенгольца по специальности «теория функций».</a:t>
            </a:r>
          </a:p>
          <a:p>
            <a:r>
              <a:rPr lang="ru-RU" sz="3000" dirty="0">
                <a:latin typeface="Candara" panose="020E0502030303020204" pitchFamily="34" charset="0"/>
              </a:rPr>
              <a:t>С 28 мая 1931 по 8 ноября 1932 года – О.А. полтора года работает заведующим только что созданного сектора математики и механики (матмеха), образовавшегося после реорганизации физ-мата, разделенного на матмех, физфак, химфак, биофак и геофак.</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pic>
        <p:nvPicPr>
          <p:cNvPr id="2" name="Picture 1" descr="A close-up of a newspaper&#10;&#10;Description automatically generated">
            <a:extLst>
              <a:ext uri="{FF2B5EF4-FFF2-40B4-BE49-F238E27FC236}">
                <a16:creationId xmlns:a16="http://schemas.microsoft.com/office/drawing/2014/main" id="{93EE6546-08A7-7393-EED3-A4D54CAC0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053" y="3893980"/>
            <a:ext cx="6205917" cy="2964020"/>
          </a:xfrm>
          <a:prstGeom prst="rect">
            <a:avLst/>
          </a:prstGeom>
        </p:spPr>
      </p:pic>
    </p:spTree>
    <p:extLst>
      <p:ext uri="{BB962C8B-B14F-4D97-AF65-F5344CB8AC3E}">
        <p14:creationId xmlns:p14="http://schemas.microsoft.com/office/powerpoint/2010/main" val="286657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414414"/>
            <a:ext cx="10972799" cy="6335802"/>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Третья глава: Университет (1930-1937) ...</a:t>
            </a:r>
          </a:p>
          <a:p>
            <a:pPr marL="0" indent="0">
              <a:buNone/>
            </a:pPr>
            <a:endParaRPr lang="ru-RU" sz="3000" b="1" u="sng" dirty="0">
              <a:latin typeface="Candara" panose="020E0502030303020204" pitchFamily="34" charset="0"/>
            </a:endParaRPr>
          </a:p>
          <a:p>
            <a:r>
              <a:rPr lang="ru-RU" sz="3000" dirty="0">
                <a:latin typeface="Candara" panose="020E0502030303020204" pitchFamily="34" charset="0"/>
              </a:rPr>
              <a:t>В 1932 году – возврат в аспирантуру; с 01.10.1932 оформлена ассистентом на кафедре матанализа (преподавание на 1-м курсе; нагрузка 125 часов)</a:t>
            </a:r>
          </a:p>
          <a:p>
            <a:r>
              <a:rPr lang="ru-RU" sz="3000" dirty="0">
                <a:latin typeface="Candara" panose="020E0502030303020204" pitchFamily="34" charset="0"/>
              </a:rPr>
              <a:t>Участвует в проведении первых школьных олимпиад по математике, организованных Б.Н.Делоне и Г.М.Фихтенгольцем. В это же время О.А.Белоглавек также назначена директором «</a:t>
            </a:r>
            <a:r>
              <a:rPr lang="ru-RU" sz="3000" i="1" dirty="0">
                <a:latin typeface="Candara" panose="020E0502030303020204" pitchFamily="34" charset="0"/>
              </a:rPr>
              <a:t>Научной станции для одаренных школьников</a:t>
            </a:r>
            <a:r>
              <a:rPr lang="ru-RU" sz="3000" dirty="0">
                <a:latin typeface="Candara" panose="020E0502030303020204" pitchFamily="34" charset="0"/>
              </a:rPr>
              <a:t>», первых ленинградских внешкольных маткружков.</a:t>
            </a:r>
          </a:p>
          <a:p>
            <a:r>
              <a:rPr lang="ru-RU" sz="3000" dirty="0">
                <a:latin typeface="Candara" panose="020E0502030303020204" pitchFamily="34" charset="0"/>
              </a:rPr>
              <a:t>Параллельно она пишет диссертацию (тема нам неизвестна) под руководством Г.М.Фихтенгольца</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353636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18B07E-68B7-634B-8AF7-B222BA6D5784}"/>
              </a:ext>
            </a:extLst>
          </p:cNvPr>
          <p:cNvPicPr>
            <a:picLocks noChangeAspect="1"/>
          </p:cNvPicPr>
          <p:nvPr/>
        </p:nvPicPr>
        <p:blipFill>
          <a:blip r:embed="rId2"/>
          <a:stretch>
            <a:fillRect/>
          </a:stretch>
        </p:blipFill>
        <p:spPr>
          <a:xfrm>
            <a:off x="0" y="1084679"/>
            <a:ext cx="12192000" cy="5797595"/>
          </a:xfrm>
          <a:prstGeom prst="rect">
            <a:avLst/>
          </a:prstGeom>
        </p:spPr>
      </p:pic>
      <p:sp>
        <p:nvSpPr>
          <p:cNvPr id="6" name="Title 1">
            <a:extLst>
              <a:ext uri="{FF2B5EF4-FFF2-40B4-BE49-F238E27FC236}">
                <a16:creationId xmlns:a16="http://schemas.microsoft.com/office/drawing/2014/main" id="{3975C0E4-E98F-1169-DC22-CE12A791500C}"/>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100213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599243"/>
            <a:ext cx="10972799" cy="609452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Третья глава: Университет (1930-1937) ...</a:t>
            </a:r>
            <a:endParaRPr lang="ru-RU" sz="3000" dirty="0">
              <a:latin typeface="Candara" panose="020E0502030303020204" pitchFamily="34" charset="0"/>
            </a:endParaRPr>
          </a:p>
          <a:p>
            <a:r>
              <a:rPr lang="ru-RU" sz="3000" dirty="0">
                <a:latin typeface="Candara" panose="020E0502030303020204" pitchFamily="34" charset="0"/>
              </a:rPr>
              <a:t>После убийства Кирова в декабре 1934 года опять начинаются чистки, аресты и высылки.</a:t>
            </a:r>
          </a:p>
          <a:p>
            <a:r>
              <a:rPr lang="ru-RU" sz="3000" dirty="0">
                <a:latin typeface="Candara" panose="020E0502030303020204" pitchFamily="34" charset="0"/>
              </a:rPr>
              <a:t>В январе 1935 О.А. заступается за аспиранта физфака А.Ю.Иткина на заседании парткома матмеха и НИИММ.</a:t>
            </a:r>
          </a:p>
          <a:p>
            <a:r>
              <a:rPr lang="ru-RU" sz="3000" dirty="0">
                <a:latin typeface="Candara" panose="020E0502030303020204" pitchFamily="34" charset="0"/>
              </a:rPr>
              <a:t>В конце января она исключена из партии, отчислена из аспирантуры, но каким-то чудом остается работать ассистентом на кафедре мат.анализа, теперь уже с полной нагрузкой.</a:t>
            </a:r>
          </a:p>
          <a:p>
            <a:r>
              <a:rPr lang="ru-RU" sz="3000" dirty="0">
                <a:latin typeface="Candara" panose="020E0502030303020204" pitchFamily="34" charset="0"/>
              </a:rPr>
              <a:t>В августе 1937 года, в разгар ежовщины, уволена с матмеха и подвергнута административной высылке в северный Казахстан (сначала Кокчетав, потом деревня Дмитриевка Щучинского района).</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347630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599243"/>
            <a:ext cx="10972799" cy="609452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Четвёртая глава: Казахстан (1937-1952)</a:t>
            </a:r>
          </a:p>
          <a:p>
            <a:endParaRPr lang="ru-RU" sz="1400" dirty="0">
              <a:latin typeface="Candara" panose="020E0502030303020204" pitchFamily="34" charset="0"/>
            </a:endParaRPr>
          </a:p>
          <a:p>
            <a:r>
              <a:rPr lang="ru-RU" sz="3000" dirty="0">
                <a:latin typeface="Candara" panose="020E0502030303020204" pitchFamily="34" charset="0"/>
              </a:rPr>
              <a:t>Пишет многочисленные апелляции в Ленинградский обком, в комиссию партконтроля, в органы НКВД, пытаясь продемонстрировать отсутствие логики в предъявленных ей обвинениях.</a:t>
            </a:r>
          </a:p>
          <a:p>
            <a:r>
              <a:rPr lang="ru-RU" sz="3000" dirty="0">
                <a:latin typeface="Candara" panose="020E0502030303020204" pitchFamily="34" charset="0"/>
              </a:rPr>
              <a:t>Поскольку её статус неясен, не может поступить на работу, перебивается частными уроками, живёт впроголодь.</a:t>
            </a:r>
          </a:p>
          <a:p>
            <a:r>
              <a:rPr lang="ru-RU" sz="3000" dirty="0">
                <a:latin typeface="Candara" panose="020E0502030303020204" pitchFamily="34" charset="0"/>
              </a:rPr>
              <a:t>В феврале 19</a:t>
            </a:r>
            <a:r>
              <a:rPr lang="en-US" sz="3000" dirty="0">
                <a:latin typeface="Candara" panose="020E0502030303020204" pitchFamily="34" charset="0"/>
              </a:rPr>
              <a:t>40</a:t>
            </a:r>
            <a:r>
              <a:rPr lang="ru-RU" sz="3000" dirty="0">
                <a:latin typeface="Candara" panose="020E0502030303020204" pitchFamily="34" charset="0"/>
              </a:rPr>
              <a:t> года наконец-то, после всех своих обращений, получает официальный ответ из НКВД Ленобласти, в котором указывается на то, что её дело пересмотрено и она больше не является административно высланной; однако ей запрещено проживание в «режимных» и приграничных городах.</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3764691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pic>
        <p:nvPicPr>
          <p:cNvPr id="7" name="Picture 6">
            <a:extLst>
              <a:ext uri="{FF2B5EF4-FFF2-40B4-BE49-F238E27FC236}">
                <a16:creationId xmlns:a16="http://schemas.microsoft.com/office/drawing/2014/main" id="{9E07717A-AEB2-DB56-4E1A-04E5A32E2E0B}"/>
              </a:ext>
            </a:extLst>
          </p:cNvPr>
          <p:cNvPicPr>
            <a:picLocks noChangeAspect="1"/>
          </p:cNvPicPr>
          <p:nvPr/>
        </p:nvPicPr>
        <p:blipFill>
          <a:blip r:embed="rId3"/>
          <a:stretch>
            <a:fillRect/>
          </a:stretch>
        </p:blipFill>
        <p:spPr>
          <a:xfrm>
            <a:off x="1470635" y="811020"/>
            <a:ext cx="8491079" cy="5976413"/>
          </a:xfrm>
          <a:prstGeom prst="rect">
            <a:avLst/>
          </a:prstGeom>
        </p:spPr>
      </p:pic>
      <p:sp>
        <p:nvSpPr>
          <p:cNvPr id="9" name="TextBox 8">
            <a:extLst>
              <a:ext uri="{FF2B5EF4-FFF2-40B4-BE49-F238E27FC236}">
                <a16:creationId xmlns:a16="http://schemas.microsoft.com/office/drawing/2014/main" id="{76010B50-D4C2-5A7E-4F03-2C31390073BA}"/>
              </a:ext>
            </a:extLst>
          </p:cNvPr>
          <p:cNvSpPr txBox="1"/>
          <p:nvPr/>
        </p:nvSpPr>
        <p:spPr>
          <a:xfrm>
            <a:off x="1890944" y="107784"/>
            <a:ext cx="7301883" cy="553998"/>
          </a:xfrm>
          <a:prstGeom prst="rect">
            <a:avLst/>
          </a:prstGeom>
          <a:noFill/>
        </p:spPr>
        <p:txBody>
          <a:bodyPr wrap="square">
            <a:spAutoFit/>
          </a:bodyPr>
          <a:lstStyle/>
          <a:p>
            <a:r>
              <a:rPr lang="ru-RU" sz="3000" b="1" u="sng" dirty="0">
                <a:latin typeface="Candara" panose="020E0502030303020204" pitchFamily="34" charset="0"/>
              </a:rPr>
              <a:t>Четвёртая глава: Казахстан (1937-1952) ... </a:t>
            </a:r>
            <a:endParaRPr lang="en-US" sz="3000" dirty="0"/>
          </a:p>
        </p:txBody>
      </p:sp>
    </p:spTree>
    <p:extLst>
      <p:ext uri="{BB962C8B-B14F-4D97-AF65-F5344CB8AC3E}">
        <p14:creationId xmlns:p14="http://schemas.microsoft.com/office/powerpoint/2010/main" val="3159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252919" y="107784"/>
            <a:ext cx="11712101" cy="609452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Четвёртая глава: Казахстан (1937-1952) ... </a:t>
            </a:r>
          </a:p>
          <a:p>
            <a:endParaRPr lang="ru-RU" sz="900" dirty="0">
              <a:latin typeface="Candara" panose="020E0502030303020204" pitchFamily="34" charset="0"/>
            </a:endParaRPr>
          </a:p>
          <a:p>
            <a:r>
              <a:rPr lang="ru-RU" sz="3000" dirty="0">
                <a:latin typeface="Candara" panose="020E0502030303020204" pitchFamily="34" charset="0"/>
              </a:rPr>
              <a:t>С 1940 по 1952 год О.А.Белоглавек работает учителем математики в школе города </a:t>
            </a:r>
            <a:r>
              <a:rPr lang="ru-RU" sz="3000" dirty="0">
                <a:latin typeface="Candara" panose="020E0502030303020204" pitchFamily="34" charset="0"/>
                <a:hlinkClick r:id="rId3"/>
              </a:rPr>
              <a:t>Щучинск</a:t>
            </a:r>
            <a:r>
              <a:rPr lang="ru-RU" sz="3000" dirty="0">
                <a:latin typeface="Candara" panose="020E0502030303020204" pitchFamily="34" charset="0"/>
              </a:rPr>
              <a:t> (райцентр, население около 23-25 тысяч)</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pic>
        <p:nvPicPr>
          <p:cNvPr id="4" name="Picture 3" descr="A street with houses and trees&#10;&#10;Description automatically generated">
            <a:extLst>
              <a:ext uri="{FF2B5EF4-FFF2-40B4-BE49-F238E27FC236}">
                <a16:creationId xmlns:a16="http://schemas.microsoft.com/office/drawing/2014/main" id="{7A9E40A9-BD71-BDC5-E8A6-E2C5DF6B5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577" y="1928070"/>
            <a:ext cx="7762875" cy="4829175"/>
          </a:xfrm>
          <a:prstGeom prst="rect">
            <a:avLst/>
          </a:prstGeom>
        </p:spPr>
      </p:pic>
    </p:spTree>
    <p:extLst>
      <p:ext uri="{BB962C8B-B14F-4D97-AF65-F5344CB8AC3E}">
        <p14:creationId xmlns:p14="http://schemas.microsoft.com/office/powerpoint/2010/main" val="381148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59837" y="1090584"/>
            <a:ext cx="10972799" cy="5600157"/>
          </a:xfrm>
        </p:spPr>
        <p:txBody>
          <a:bodyPr>
            <a:normAutofit/>
          </a:bodyPr>
          <a:lstStyle/>
          <a:p>
            <a:r>
              <a:rPr lang="ru-RU" sz="3600" dirty="0">
                <a:latin typeface="Candara" panose="020E0502030303020204" pitchFamily="34" charset="0"/>
              </a:rPr>
              <a:t>Обращаю Ваше внимание, что почти к каждому слайду добавлены комментарии – это тот самый текст «за кадром», который произносится или используется докладчиком во время презентации.</a:t>
            </a:r>
          </a:p>
          <a:p>
            <a:endParaRPr lang="ru-RU" sz="3600" dirty="0">
              <a:latin typeface="Candara" panose="020E0502030303020204" pitchFamily="34" charset="0"/>
            </a:endParaRPr>
          </a:p>
          <a:p>
            <a:r>
              <a:rPr lang="ru-RU" sz="3600" dirty="0">
                <a:latin typeface="Candara" panose="020E0502030303020204" pitchFamily="34" charset="0"/>
              </a:rPr>
              <a:t>Чтобы их увидеть, перейдите в  режим просмотра комментариев, нажав на иконку                в верхнем левому углу слайда.</a:t>
            </a:r>
            <a:endParaRPr lang="en-US" sz="3600" dirty="0">
              <a:latin typeface="Candara" panose="020E0502030303020204" pitchFamily="34" charset="0"/>
            </a:endParaRPr>
          </a:p>
        </p:txBody>
      </p:sp>
      <p:pic>
        <p:nvPicPr>
          <p:cNvPr id="2" name="Picture 1">
            <a:extLst>
              <a:ext uri="{FF2B5EF4-FFF2-40B4-BE49-F238E27FC236}">
                <a16:creationId xmlns:a16="http://schemas.microsoft.com/office/drawing/2014/main" id="{8B02AC34-594F-4868-8E58-D6194B7E3B02}"/>
              </a:ext>
            </a:extLst>
          </p:cNvPr>
          <p:cNvPicPr>
            <a:picLocks noChangeAspect="1"/>
          </p:cNvPicPr>
          <p:nvPr/>
        </p:nvPicPr>
        <p:blipFill>
          <a:blip r:embed="rId2"/>
          <a:stretch>
            <a:fillRect/>
          </a:stretch>
        </p:blipFill>
        <p:spPr>
          <a:xfrm>
            <a:off x="7654761" y="4237124"/>
            <a:ext cx="831742" cy="764303"/>
          </a:xfrm>
          <a:prstGeom prst="rect">
            <a:avLst/>
          </a:prstGeom>
        </p:spPr>
      </p:pic>
      <p:sp>
        <p:nvSpPr>
          <p:cNvPr id="6" name="Title 1">
            <a:extLst>
              <a:ext uri="{FF2B5EF4-FFF2-40B4-BE49-F238E27FC236}">
                <a16:creationId xmlns:a16="http://schemas.microsoft.com/office/drawing/2014/main" id="{B0BAB663-30D5-AD36-2AA7-99A5D0643FCD}"/>
              </a:ext>
            </a:extLst>
          </p:cNvPr>
          <p:cNvSpPr>
            <a:spLocks noGrp="1"/>
          </p:cNvSpPr>
          <p:nvPr>
            <p:ph type="title"/>
          </p:nvPr>
        </p:nvSpPr>
        <p:spPr>
          <a:xfrm>
            <a:off x="5836024" y="107784"/>
            <a:ext cx="6355976" cy="427977"/>
          </a:xfrm>
        </p:spPr>
        <p:txBody>
          <a:bodyPr>
            <a:noAutofit/>
          </a:body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148181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51896" y="711466"/>
            <a:ext cx="10972799" cy="609452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Четвёртая глава: Казахстан (1937-1952) ... </a:t>
            </a:r>
          </a:p>
          <a:p>
            <a:endParaRPr lang="ru-RU" sz="900" dirty="0">
              <a:latin typeface="Candara" panose="020E0502030303020204" pitchFamily="34" charset="0"/>
            </a:endParaRPr>
          </a:p>
          <a:p>
            <a:r>
              <a:rPr lang="ru-RU" sz="3000" dirty="0">
                <a:latin typeface="Candara" panose="020E0502030303020204" pitchFamily="34" charset="0"/>
              </a:rPr>
              <a:t>Неоднократно упоминается в мемуарах Инны Гайстер</a:t>
            </a:r>
            <a:r>
              <a:rPr lang="en-US" sz="3000" dirty="0">
                <a:latin typeface="Candara" panose="020E0502030303020204" pitchFamily="34" charset="0"/>
              </a:rPr>
              <a:t> [</a:t>
            </a:r>
            <a:r>
              <a:rPr lang="ru-RU" sz="3000" dirty="0">
                <a:latin typeface="Candara" panose="020E0502030303020204" pitchFamily="34" charset="0"/>
              </a:rPr>
              <a:t>4</a:t>
            </a:r>
            <a:r>
              <a:rPr lang="en-US" sz="3000" dirty="0">
                <a:latin typeface="Candara" panose="020E0502030303020204" pitchFamily="34" charset="0"/>
              </a:rPr>
              <a:t>]</a:t>
            </a:r>
            <a:r>
              <a:rPr lang="ru-RU" sz="3000" dirty="0">
                <a:latin typeface="Candara" panose="020E0502030303020204" pitchFamily="34" charset="0"/>
              </a:rPr>
              <a:t>, которая (также будучи ссыльной) под руководством О.А.Б. стала работать учителем математики в поселке Бурабай.</a:t>
            </a:r>
          </a:p>
          <a:p>
            <a:r>
              <a:rPr lang="ru-RU" sz="3000" dirty="0">
                <a:latin typeface="Candara" panose="020E0502030303020204" pitchFamily="34" charset="0"/>
              </a:rPr>
              <a:t>Описана под именем Алуизы в знаменитом романе-мемуаре А.П.Чудакова «Ложится мгла на старые ступени»</a:t>
            </a:r>
            <a:r>
              <a:rPr lang="en-US" sz="3000" dirty="0">
                <a:latin typeface="Candara" panose="020E0502030303020204" pitchFamily="34" charset="0"/>
              </a:rPr>
              <a:t> [1</a:t>
            </a:r>
            <a:r>
              <a:rPr lang="ru-RU" sz="3000" dirty="0">
                <a:latin typeface="Candara" panose="020E0502030303020204" pitchFamily="34" charset="0"/>
              </a:rPr>
              <a:t>5</a:t>
            </a:r>
            <a:r>
              <a:rPr lang="en-US" sz="3000" dirty="0">
                <a:latin typeface="Candara" panose="020E0502030303020204" pitchFamily="34" charset="0"/>
              </a:rPr>
              <a:t>]</a:t>
            </a:r>
            <a:r>
              <a:rPr lang="ru-RU" sz="3000" dirty="0">
                <a:latin typeface="Candara" panose="020E0502030303020204" pitchFamily="34" charset="0"/>
              </a:rPr>
              <a:t> .</a:t>
            </a:r>
          </a:p>
          <a:p>
            <a:r>
              <a:rPr lang="en-US" sz="3000" dirty="0">
                <a:latin typeface="Candara" panose="020E0502030303020204" pitchFamily="34" charset="0"/>
              </a:rPr>
              <a:t>[</a:t>
            </a:r>
            <a:r>
              <a:rPr lang="ru-RU" sz="3000" dirty="0">
                <a:latin typeface="Candara" panose="020E0502030303020204" pitchFamily="34" charset="0"/>
              </a:rPr>
              <a:t>4</a:t>
            </a:r>
            <a:r>
              <a:rPr lang="en-US" sz="3000" dirty="0">
                <a:latin typeface="Candara" panose="020E0502030303020204" pitchFamily="34" charset="0"/>
              </a:rPr>
              <a:t>], [1</a:t>
            </a:r>
            <a:r>
              <a:rPr lang="ru-RU" sz="3000" dirty="0">
                <a:latin typeface="Candara" panose="020E0502030303020204" pitchFamily="34" charset="0"/>
              </a:rPr>
              <a:t>5</a:t>
            </a:r>
            <a:r>
              <a:rPr lang="en-US" sz="3000" dirty="0">
                <a:latin typeface="Candara" panose="020E0502030303020204" pitchFamily="34" charset="0"/>
              </a:rPr>
              <a:t>]</a:t>
            </a:r>
            <a:r>
              <a:rPr lang="ru-RU" sz="3000" dirty="0">
                <a:latin typeface="Candara" panose="020E0502030303020204" pitchFamily="34" charset="0"/>
              </a:rPr>
              <a:t> : Как учитель математики, пользовалась большим уважением коллег и была «известна на весь Казахстан». </a:t>
            </a:r>
          </a:p>
          <a:p>
            <a:r>
              <a:rPr lang="en-US" sz="3000" dirty="0">
                <a:latin typeface="Candara" panose="020E0502030303020204" pitchFamily="34" charset="0"/>
              </a:rPr>
              <a:t>[1</a:t>
            </a:r>
            <a:r>
              <a:rPr lang="ru-RU" sz="3000" dirty="0">
                <a:latin typeface="Candara" panose="020E0502030303020204" pitchFamily="34" charset="0"/>
              </a:rPr>
              <a:t>5</a:t>
            </a:r>
            <a:r>
              <a:rPr lang="en-US" sz="3000" dirty="0">
                <a:latin typeface="Candara" panose="020E0502030303020204" pitchFamily="34" charset="0"/>
              </a:rPr>
              <a:t>] </a:t>
            </a:r>
            <a:r>
              <a:rPr lang="ru-RU" sz="3000" dirty="0">
                <a:latin typeface="Candara" panose="020E0502030303020204" pitchFamily="34" charset="0"/>
              </a:rPr>
              <a:t>: В конце войны отослала на матмех свою, наконец-то написанную, диссертацию. Рукопись была прислана назад со штампом «Возврат без рассмотрения».</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340822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51896" y="711466"/>
            <a:ext cx="10972799" cy="609452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Пятая глава: Лагерь (1952-1957)</a:t>
            </a:r>
          </a:p>
          <a:p>
            <a:endParaRPr lang="ru-RU" sz="900" dirty="0">
              <a:latin typeface="Candara" panose="020E0502030303020204" pitchFamily="34" charset="0"/>
            </a:endParaRPr>
          </a:p>
          <a:p>
            <a:r>
              <a:rPr lang="ru-RU" sz="3000" dirty="0">
                <a:latin typeface="Candara" panose="020E0502030303020204" pitchFamily="34" charset="0"/>
              </a:rPr>
              <a:t>В январе 1952 года О.А. была арестована по доносу другого учителя (якобы хвалила дореволюционные гимназии, тем самым принижая советскую систему образования, клеветала на Советскую власть и т.п.), см. </a:t>
            </a:r>
            <a:r>
              <a:rPr lang="en-US" sz="3000" dirty="0">
                <a:latin typeface="Candara" panose="020E0502030303020204" pitchFamily="34" charset="0"/>
              </a:rPr>
              <a:t>[</a:t>
            </a:r>
            <a:r>
              <a:rPr lang="ru-RU" sz="3000" dirty="0">
                <a:latin typeface="Candara" panose="020E0502030303020204" pitchFamily="34" charset="0"/>
              </a:rPr>
              <a:t>15</a:t>
            </a:r>
            <a:r>
              <a:rPr lang="en-US" sz="3000" dirty="0">
                <a:latin typeface="Candara" panose="020E0502030303020204" pitchFamily="34" charset="0"/>
              </a:rPr>
              <a:t>]</a:t>
            </a:r>
            <a:r>
              <a:rPr lang="ru-RU" sz="3000" dirty="0">
                <a:latin typeface="Candara" panose="020E0502030303020204" pitchFamily="34" charset="0"/>
              </a:rPr>
              <a:t>.</a:t>
            </a:r>
          </a:p>
          <a:p>
            <a:r>
              <a:rPr lang="ru-RU" sz="3000" dirty="0">
                <a:latin typeface="Candara" panose="020E0502030303020204" pitchFamily="34" charset="0"/>
              </a:rPr>
              <a:t>Осуждена на 10 лет лагерей, отправлена в систему Карлага в северном Казахстане </a:t>
            </a:r>
            <a:r>
              <a:rPr lang="en-US" sz="3000" dirty="0">
                <a:latin typeface="Candara" panose="020E0502030303020204" pitchFamily="34" charset="0"/>
              </a:rPr>
              <a:t>[</a:t>
            </a:r>
            <a:r>
              <a:rPr lang="ru-RU" sz="3000" dirty="0">
                <a:latin typeface="Candara" panose="020E0502030303020204" pitchFamily="34" charset="0"/>
              </a:rPr>
              <a:t>10</a:t>
            </a:r>
            <a:r>
              <a:rPr lang="en-US" sz="3000" dirty="0">
                <a:latin typeface="Candara" panose="020E0502030303020204" pitchFamily="34" charset="0"/>
              </a:rPr>
              <a:t>]</a:t>
            </a:r>
            <a:r>
              <a:rPr lang="ru-RU" sz="3000" dirty="0">
                <a:latin typeface="Candara" panose="020E0502030303020204" pitchFamily="34" charset="0"/>
              </a:rPr>
              <a:t>. Ей уже 60 лет.</a:t>
            </a:r>
          </a:p>
          <a:p>
            <a:r>
              <a:rPr lang="ru-RU" sz="3000" dirty="0">
                <a:latin typeface="Candara" panose="020E0502030303020204" pitchFamily="34" charset="0"/>
              </a:rPr>
              <a:t>В лагере вскоре перешла на работу учётчика, а затем бухгалтера.</a:t>
            </a:r>
          </a:p>
          <a:p>
            <a:r>
              <a:rPr lang="ru-RU" sz="3000" dirty="0">
                <a:latin typeface="Candara" panose="020E0502030303020204" pitchFamily="34" charset="0"/>
              </a:rPr>
              <a:t>В лагере знакомится с </a:t>
            </a:r>
            <a:r>
              <a:rPr lang="ru-RU" sz="3000" dirty="0">
                <a:latin typeface="Candara" panose="020E0502030303020204" pitchFamily="34" charset="0"/>
                <a:hlinkClick r:id="rId3"/>
              </a:rPr>
              <a:t>А.Л.Чижевским</a:t>
            </a:r>
            <a:r>
              <a:rPr lang="ru-RU" sz="3000" dirty="0">
                <a:latin typeface="Candara" panose="020E0502030303020204" pitchFamily="34" charset="0"/>
              </a:rPr>
              <a:t> .</a:t>
            </a:r>
          </a:p>
          <a:p>
            <a:r>
              <a:rPr lang="ru-RU" sz="3000" dirty="0">
                <a:latin typeface="Candara" panose="020E0502030303020204" pitchFamily="34" charset="0"/>
              </a:rPr>
              <a:t>Реабилитирована и освобождена только в 1957 году, после пяти лет лагерного заключения.</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1758925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51896" y="478000"/>
            <a:ext cx="10972799" cy="630218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Шестая глава: Эпилог (1957- примерно 1961)</a:t>
            </a:r>
          </a:p>
          <a:p>
            <a:endParaRPr lang="ru-RU" sz="900" dirty="0">
              <a:latin typeface="Candara" panose="020E0502030303020204" pitchFamily="34" charset="0"/>
            </a:endParaRPr>
          </a:p>
          <a:p>
            <a:r>
              <a:rPr lang="ru-RU" sz="3000" dirty="0">
                <a:latin typeface="Candara" panose="020E0502030303020204" pitchFamily="34" charset="0"/>
              </a:rPr>
              <a:t>Ольга Белоглавек после освобождения вернулась в Щучинск, возобновив свою работу учителем математики в местной средней школе.</a:t>
            </a:r>
          </a:p>
          <a:p>
            <a:endParaRPr lang="ru-RU" sz="1200" dirty="0">
              <a:latin typeface="Candara" panose="020E0502030303020204" pitchFamily="34" charset="0"/>
            </a:endParaRPr>
          </a:p>
          <a:p>
            <a:r>
              <a:rPr lang="ru-RU" sz="3000" dirty="0">
                <a:latin typeface="Candara" panose="020E0502030303020204" pitchFamily="34" charset="0"/>
              </a:rPr>
              <a:t>В момент смерти на её счету было около 75 тысяч рублей, завещанных местному детдому </a:t>
            </a:r>
            <a:r>
              <a:rPr lang="en-US" sz="3000" dirty="0">
                <a:latin typeface="Candara" panose="020E0502030303020204" pitchFamily="34" charset="0"/>
              </a:rPr>
              <a:t>[1</a:t>
            </a:r>
            <a:r>
              <a:rPr lang="ru-RU" sz="3000" dirty="0">
                <a:latin typeface="Candara" panose="020E0502030303020204" pitchFamily="34" charset="0"/>
              </a:rPr>
              <a:t>5</a:t>
            </a:r>
            <a:r>
              <a:rPr lang="en-US" sz="3000" dirty="0">
                <a:latin typeface="Candara" panose="020E0502030303020204" pitchFamily="34" charset="0"/>
              </a:rPr>
              <a:t>]</a:t>
            </a:r>
            <a:r>
              <a:rPr lang="ru-RU" sz="3000" dirty="0">
                <a:latin typeface="Candara" panose="020E0502030303020204" pitchFamily="34" charset="0"/>
              </a:rPr>
              <a:t>. Поэтому можно предположить, что Ольга Алоизиевна умерла не позже 1961 года (когда была проведена деноминационная реформа).</a:t>
            </a:r>
          </a:p>
          <a:p>
            <a:endParaRPr lang="ru-RU" sz="1400" dirty="0">
              <a:latin typeface="Candara" panose="020E0502030303020204" pitchFamily="34" charset="0"/>
            </a:endParaRPr>
          </a:p>
          <a:p>
            <a:r>
              <a:rPr lang="ru-RU" sz="3000" dirty="0">
                <a:latin typeface="Candara" panose="020E0502030303020204" pitchFamily="34" charset="0"/>
              </a:rPr>
              <a:t>В Ленинград или Тбилиси она никогда не вернулась. Судьба её сестры и брата неизвестна (отец умер в Ленинграде в 1922 году), никаких фотографий найти не удалось, запросы в архивы в Москве и в Казахстане остались без ответа.</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1995127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51896" y="283442"/>
            <a:ext cx="10972799" cy="6302184"/>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Послесловие</a:t>
            </a:r>
          </a:p>
          <a:p>
            <a:endParaRPr lang="ru-RU" sz="900" dirty="0">
              <a:latin typeface="Candara" panose="020E0502030303020204" pitchFamily="34" charset="0"/>
            </a:endParaRPr>
          </a:p>
          <a:p>
            <a:r>
              <a:rPr lang="ru-RU" sz="3000" dirty="0">
                <a:latin typeface="Candara" panose="020E0502030303020204" pitchFamily="34" charset="0"/>
              </a:rPr>
              <a:t>Самый главный результат проведённой работы – это вернуть нам память об ещё одной примечательной, необычной судьбе, рассказать о человеке, который несомненно заслуживает, чтобы мы о ней помнили.</a:t>
            </a:r>
          </a:p>
          <a:p>
            <a:endParaRPr lang="ru-RU" sz="1400" dirty="0">
              <a:latin typeface="Candara" panose="020E0502030303020204" pitchFamily="34" charset="0"/>
            </a:endParaRPr>
          </a:p>
          <a:p>
            <a:r>
              <a:rPr lang="ru-RU" sz="3000" dirty="0">
                <a:latin typeface="Candara" panose="020E0502030303020204" pitchFamily="34" charset="0"/>
              </a:rPr>
              <a:t>Для ленинградских математиков эта память должна быть особенно пронзительна. Дело даже не только в том, что речь здесь идёт о первом декане матмеха ЛГУ (при всём уважении к М.Ф.Субботину, возглавившему матмех в 1933 году после переименования сектора математики и механики в факультет). Жизнь Ольги Белоглавек также напоминает нам о непростых судьбах многих ленинградских учёных в 1930-х и 1940-х годах. </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296224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264160" y="733656"/>
            <a:ext cx="11755120" cy="5698216"/>
          </a:xfrm>
          <a:ln>
            <a:noFill/>
          </a:ln>
        </p:spPr>
        <p:txBody>
          <a:bodyPr>
            <a:noAutofit/>
          </a:bodyPr>
          <a:lstStyle/>
          <a:p>
            <a:pPr marL="0" indent="0">
              <a:buNone/>
            </a:pPr>
            <a:r>
              <a:rPr lang="ru-RU" sz="2600" b="1" dirty="0">
                <a:latin typeface="Candara" panose="020E0502030303020204" pitchFamily="34" charset="0"/>
              </a:rPr>
              <a:t>	</a:t>
            </a:r>
            <a:r>
              <a:rPr lang="ru-RU" sz="2600" b="1" u="sng" dirty="0">
                <a:latin typeface="Candara" panose="020E0502030303020204" pitchFamily="34" charset="0"/>
              </a:rPr>
              <a:t>Благодарности</a:t>
            </a:r>
            <a:r>
              <a:rPr lang="ru-RU" sz="2600" dirty="0">
                <a:latin typeface="Candara" panose="020E0502030303020204" pitchFamily="34" charset="0"/>
              </a:rPr>
              <a:t> </a:t>
            </a:r>
          </a:p>
          <a:p>
            <a:endParaRPr lang="ru-RU" sz="2600" dirty="0">
              <a:latin typeface="Candara" panose="020E0502030303020204" pitchFamily="34" charset="0"/>
            </a:endParaRPr>
          </a:p>
          <a:p>
            <a:r>
              <a:rPr lang="ru-RU" sz="2600" dirty="0">
                <a:latin typeface="Candara" panose="020E0502030303020204" pitchFamily="34" charset="0"/>
              </a:rPr>
              <a:t>За архивные розыски и копии документов и фотографий из архивов :</a:t>
            </a:r>
          </a:p>
          <a:p>
            <a:pPr marL="0" indent="0">
              <a:buNone/>
            </a:pPr>
            <a:r>
              <a:rPr lang="ru-RU" sz="2600" dirty="0">
                <a:latin typeface="Candara" panose="020E0502030303020204" pitchFamily="34" charset="0"/>
              </a:rPr>
              <a:t> </a:t>
            </a:r>
            <a:r>
              <a:rPr lang="ru-RU" b="1" dirty="0">
                <a:latin typeface="Candara" panose="020E0502030303020204" pitchFamily="34" charset="0"/>
              </a:rPr>
              <a:t>П.С.Лавров, А.А.Лодкин, М.В.Розет</a:t>
            </a:r>
            <a:endParaRPr lang="ru-RU" sz="2600" b="1" dirty="0">
              <a:latin typeface="Candara" panose="020E0502030303020204" pitchFamily="34" charset="0"/>
            </a:endParaRPr>
          </a:p>
          <a:p>
            <a:pPr marL="0" indent="0">
              <a:buNone/>
            </a:pPr>
            <a:r>
              <a:rPr lang="ru-RU" sz="2600" dirty="0">
                <a:latin typeface="Candara" panose="020E0502030303020204" pitchFamily="34" charset="0"/>
              </a:rPr>
              <a:t>	 (</a:t>
            </a:r>
            <a:r>
              <a:rPr lang="ru-RU" sz="2600" i="1" dirty="0">
                <a:latin typeface="Candara" panose="020E0502030303020204" pitchFamily="34" charset="0"/>
              </a:rPr>
              <a:t>также – интернет-архивы ВУЗов СПб, МО РФ, Википедия</a:t>
            </a:r>
            <a:r>
              <a:rPr lang="ru-RU" sz="2600" dirty="0">
                <a:latin typeface="Candara" panose="020E0502030303020204" pitchFamily="34" charset="0"/>
              </a:rPr>
              <a:t>).</a:t>
            </a:r>
          </a:p>
          <a:p>
            <a:endParaRPr lang="ru-RU" sz="1600" dirty="0">
              <a:latin typeface="Candara" panose="020E0502030303020204" pitchFamily="34" charset="0"/>
            </a:endParaRPr>
          </a:p>
          <a:p>
            <a:r>
              <a:rPr lang="ru-RU" sz="2600" dirty="0">
                <a:latin typeface="Candara" panose="020E0502030303020204" pitchFamily="34" charset="0"/>
              </a:rPr>
              <a:t>За интервью, воспоминания и помощь в исследованиях :</a:t>
            </a:r>
          </a:p>
          <a:p>
            <a:pPr marL="0" indent="0">
              <a:buNone/>
            </a:pPr>
            <a:r>
              <a:rPr lang="ru-RU" b="1" dirty="0">
                <a:latin typeface="Candara" panose="020E0502030303020204" pitchFamily="34" charset="0"/>
              </a:rPr>
              <a:t>И.А.Блюмкина, Ю.Д.Бураго, А.Б.Жиглевич, К.П.Кохась, В.П.Одинец, И.В.Романовский </a:t>
            </a:r>
            <a:endParaRPr lang="ru-RU" sz="2600" dirty="0">
              <a:latin typeface="Candara" panose="020E0502030303020204" pitchFamily="34" charset="0"/>
            </a:endParaRPr>
          </a:p>
        </p:txBody>
      </p:sp>
      <p:sp>
        <p:nvSpPr>
          <p:cNvPr id="6" name="Title 1">
            <a:extLst>
              <a:ext uri="{FF2B5EF4-FFF2-40B4-BE49-F238E27FC236}">
                <a16:creationId xmlns:a16="http://schemas.microsoft.com/office/drawing/2014/main" id="{FC249CAC-50A0-0BDC-DBD9-196EE12D92F3}"/>
              </a:ext>
            </a:extLst>
          </p:cNvPr>
          <p:cNvSpPr>
            <a:spLocks noGrp="1"/>
          </p:cNvSpPr>
          <p:nvPr>
            <p:ph type="title"/>
          </p:nvPr>
        </p:nvSpPr>
        <p:spPr>
          <a:xfrm>
            <a:off x="5836024" y="107784"/>
            <a:ext cx="6355976" cy="427977"/>
          </a:xfrm>
        </p:spPr>
        <p:txBody>
          <a:bodyPr>
            <a:noAutofit/>
          </a:body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
        <p:nvSpPr>
          <p:cNvPr id="7" name="Rectangle 6">
            <a:extLst>
              <a:ext uri="{FF2B5EF4-FFF2-40B4-BE49-F238E27FC236}">
                <a16:creationId xmlns:a16="http://schemas.microsoft.com/office/drawing/2014/main" id="{71E5337C-CB5E-0D6D-1F66-B152A7E2DAFC}"/>
              </a:ext>
            </a:extLst>
          </p:cNvPr>
          <p:cNvSpPr/>
          <p:nvPr/>
        </p:nvSpPr>
        <p:spPr>
          <a:xfrm>
            <a:off x="335210" y="4420237"/>
            <a:ext cx="2865401" cy="37846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142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264160" y="238539"/>
            <a:ext cx="11755120" cy="6511678"/>
          </a:xfrm>
        </p:spPr>
        <p:txBody>
          <a:bodyPr>
            <a:noAutofit/>
          </a:bodyPr>
          <a:lstStyle/>
          <a:p>
            <a:pPr marL="0" indent="0">
              <a:buNone/>
            </a:pPr>
            <a:r>
              <a:rPr lang="ru-RU" sz="2400" b="1" dirty="0">
                <a:latin typeface="Candara" panose="020E0502030303020204" pitchFamily="34" charset="0"/>
              </a:rPr>
              <a:t>	Список литературы</a:t>
            </a:r>
          </a:p>
          <a:p>
            <a:pPr marL="342900" indent="-342900">
              <a:buFont typeface="+mj-lt"/>
              <a:buAutoNum type="arabicPeriod"/>
            </a:pPr>
            <a:r>
              <a:rPr lang="ru-RU" sz="1600" dirty="0"/>
              <a:t>Архивное дело № 192536 (</a:t>
            </a:r>
            <a:r>
              <a:rPr lang="ru-RU" sz="1600" dirty="0">
                <a:hlinkClick r:id="rId2"/>
              </a:rPr>
              <a:t>О.А.Белоглавек</a:t>
            </a:r>
            <a:r>
              <a:rPr lang="ru-RU" sz="1600" dirty="0"/>
              <a:t>). ЦГАИПД, СПб.</a:t>
            </a:r>
          </a:p>
          <a:p>
            <a:pPr marL="342900" indent="-342900">
              <a:buFont typeface="+mj-lt"/>
              <a:buAutoNum type="arabicPeriod"/>
            </a:pPr>
            <a:r>
              <a:rPr lang="ru-RU" sz="1600" dirty="0"/>
              <a:t>Архивное дело № 143 (О.А.Белоглавек). Архив СПбГУ, СПб.</a:t>
            </a:r>
          </a:p>
          <a:p>
            <a:pPr marL="342900" indent="-342900">
              <a:buFont typeface="+mj-lt"/>
              <a:buAutoNum type="arabicPeriod"/>
            </a:pPr>
            <a:r>
              <a:rPr lang="ru-RU" sz="1600" dirty="0"/>
              <a:t>Архивное дело № 109055 (</a:t>
            </a:r>
            <a:r>
              <a:rPr lang="ru-RU" sz="1600" dirty="0">
                <a:hlinkClick r:id="rId3"/>
              </a:rPr>
              <a:t>Б.С.Мазанов</a:t>
            </a:r>
            <a:r>
              <a:rPr lang="ru-RU" sz="1600" dirty="0"/>
              <a:t>). ЦГАИПД, СПб.</a:t>
            </a:r>
          </a:p>
          <a:p>
            <a:pPr marL="342900" indent="-342900">
              <a:buFont typeface="+mj-lt"/>
              <a:buAutoNum type="arabicPeriod"/>
            </a:pPr>
            <a:r>
              <a:rPr lang="ru-RU" sz="1600" i="1" dirty="0"/>
              <a:t>Гайстер И.А.  </a:t>
            </a:r>
            <a:r>
              <a:rPr lang="ru-RU" sz="1600" dirty="0">
                <a:hlinkClick r:id="rId4"/>
              </a:rPr>
              <a:t>Дети врагов народа</a:t>
            </a:r>
            <a:r>
              <a:rPr lang="ru-RU" sz="1600" dirty="0"/>
              <a:t>. М.: Ньюдиамед-АО, 1998.</a:t>
            </a:r>
          </a:p>
          <a:p>
            <a:pPr marL="342900" indent="-342900">
              <a:buFont typeface="+mj-lt"/>
              <a:buAutoNum type="arabicPeriod"/>
            </a:pPr>
            <a:r>
              <a:rPr lang="ru-RU" sz="1600" i="1" dirty="0"/>
              <a:t>Карапетян С</a:t>
            </a:r>
            <a:r>
              <a:rPr lang="ru-RU" sz="1600" dirty="0"/>
              <a:t>. </a:t>
            </a:r>
            <a:r>
              <a:rPr lang="ru-RU" sz="1600" dirty="0">
                <a:hlinkClick r:id="rId5"/>
              </a:rPr>
              <a:t>Мэры Тифлиса-Тбилиси</a:t>
            </a:r>
            <a:r>
              <a:rPr lang="ru-RU" sz="1600" dirty="0"/>
              <a:t>. Ереван: Гитутюн, 2003.</a:t>
            </a:r>
          </a:p>
          <a:p>
            <a:pPr marL="342900" indent="-342900">
              <a:buFont typeface="+mj-lt"/>
              <a:buAutoNum type="arabicPeriod"/>
            </a:pPr>
            <a:r>
              <a:rPr lang="ru-RU" sz="1600" i="1" dirty="0"/>
              <a:t>Кохась К.П., Фомин Д.В.</a:t>
            </a:r>
            <a:r>
              <a:rPr lang="ru-RU" sz="1600" dirty="0"/>
              <a:t>  </a:t>
            </a:r>
            <a:r>
              <a:rPr lang="ru-RU" sz="1600" dirty="0">
                <a:hlinkClick r:id="rId6"/>
              </a:rPr>
              <a:t>Санкт-Петербургские математические олимпиады, 1992–2008</a:t>
            </a:r>
            <a:r>
              <a:rPr lang="ru-RU" sz="1600" dirty="0"/>
              <a:t>. М.: МЦНМО, 2023.</a:t>
            </a:r>
          </a:p>
          <a:p>
            <a:pPr marL="342900" indent="-342900">
              <a:buFont typeface="+mj-lt"/>
              <a:buAutoNum type="arabicPeriod"/>
            </a:pPr>
            <a:r>
              <a:rPr lang="ru-RU" sz="1600" i="1" dirty="0"/>
              <a:t>(готовится к изданию) Кохась К.П., Фомин Д.В.</a:t>
            </a:r>
            <a:r>
              <a:rPr lang="ru-RU" sz="1600" dirty="0"/>
              <a:t>  Санкт-Петербургские математические олимпиады, 2009–2021. М.: МЦНМО, 2024.</a:t>
            </a:r>
          </a:p>
          <a:p>
            <a:pPr marL="342900" indent="-342900">
              <a:buFont typeface="+mj-lt"/>
              <a:buAutoNum type="arabicPeriod"/>
            </a:pPr>
            <a:r>
              <a:rPr lang="ru-RU" sz="1600" i="1" dirty="0"/>
              <a:t>Одинец В.П.  </a:t>
            </a:r>
            <a:r>
              <a:rPr lang="ru-RU" sz="1600" dirty="0">
                <a:hlinkClick r:id="rId7"/>
              </a:rPr>
              <a:t>О ленинградских математиках, погибших в 1941–1944 годах. Часть II.</a:t>
            </a:r>
            <a:r>
              <a:rPr lang="ru-RU" sz="1600" dirty="0"/>
              <a:t> Сыктывкар: издательство СГУ им. Питирима Сорокина, 2021.</a:t>
            </a:r>
          </a:p>
          <a:p>
            <a:pPr marL="342900" indent="-342900">
              <a:buFont typeface="+mj-lt"/>
              <a:buAutoNum type="arabicPeriod"/>
            </a:pPr>
            <a:r>
              <a:rPr lang="ru-RU" sz="1600" dirty="0">
                <a:hlinkClick r:id="rId8"/>
              </a:rPr>
              <a:t>О Петербургских математических олимпиадах </a:t>
            </a:r>
            <a:r>
              <a:rPr lang="ru-RU" sz="1600" dirty="0"/>
              <a:t>(СПб городская олимпиада школьников по математике)</a:t>
            </a:r>
          </a:p>
          <a:p>
            <a:pPr marL="342900" indent="-342900">
              <a:buFont typeface="+mj-lt"/>
              <a:buAutoNum type="arabicPeriod"/>
            </a:pPr>
            <a:r>
              <a:rPr lang="ru-RU" sz="1600" dirty="0"/>
              <a:t>Открытый список. </a:t>
            </a:r>
            <a:r>
              <a:rPr lang="ru-RU" sz="1600" dirty="0">
                <a:hlinkClick r:id="rId9"/>
              </a:rPr>
              <a:t>Ольга Алоизиевна Белоглавек</a:t>
            </a:r>
            <a:endParaRPr lang="ru-RU" sz="1600" dirty="0"/>
          </a:p>
          <a:p>
            <a:pPr marL="342900" indent="-342900">
              <a:buFont typeface="+mj-lt"/>
              <a:buAutoNum type="arabicPeriod"/>
            </a:pPr>
            <a:r>
              <a:rPr lang="ru-RU" sz="1600" dirty="0"/>
              <a:t>Сетевой биографический словарь профессоров и преподавателей Санкт-Петербургского университета. </a:t>
            </a:r>
            <a:r>
              <a:rPr lang="ru-RU" sz="1600" dirty="0">
                <a:hlinkClick r:id="rId10"/>
              </a:rPr>
              <a:t>Белоглавек Ольга Алоизиевна.</a:t>
            </a:r>
            <a:r>
              <a:rPr lang="ru-RU" sz="1600" dirty="0"/>
              <a:t> </a:t>
            </a:r>
          </a:p>
          <a:p>
            <a:pPr marL="342900" indent="-342900">
              <a:buFont typeface="+mj-lt"/>
              <a:buAutoNum type="arabicPeriod"/>
            </a:pPr>
            <a:r>
              <a:rPr lang="ru-RU" sz="1600" i="1" dirty="0"/>
              <a:t>Фомин Д.В.</a:t>
            </a:r>
            <a:r>
              <a:rPr lang="ru-RU" sz="1600" dirty="0"/>
              <a:t>  </a:t>
            </a:r>
            <a:r>
              <a:rPr lang="ru-RU" sz="1600" dirty="0">
                <a:hlinkClick r:id="rId11"/>
              </a:rPr>
              <a:t>Удивительная и трагическая жизнь Ольги Белоглавек</a:t>
            </a:r>
            <a:r>
              <a:rPr lang="ru-RU" sz="1600" dirty="0"/>
              <a:t>. Санкт-Петербургское математическое общество, 2023.</a:t>
            </a:r>
          </a:p>
          <a:p>
            <a:pPr marL="342900" indent="-342900">
              <a:buFont typeface="+mj-lt"/>
              <a:buAutoNum type="arabicPeriod"/>
            </a:pPr>
            <a:r>
              <a:rPr lang="ru-RU" sz="1600" i="1" dirty="0"/>
              <a:t>Фомин Д.В.</a:t>
            </a:r>
            <a:r>
              <a:rPr lang="ru-RU" sz="1600" dirty="0"/>
              <a:t> </a:t>
            </a:r>
            <a:r>
              <a:rPr lang="ru-RU" sz="1600" dirty="0">
                <a:hlinkClick r:id="rId12"/>
              </a:rPr>
              <a:t>Санкт-Петербургские математические олимпиады</a:t>
            </a:r>
            <a:r>
              <a:rPr lang="ru-RU" sz="1600" dirty="0"/>
              <a:t>. СПб.: Политехника, 1994.</a:t>
            </a:r>
          </a:p>
          <a:p>
            <a:pPr marL="342900" indent="-342900">
              <a:buFont typeface="+mj-lt"/>
              <a:buAutoNum type="arabicPeriod"/>
            </a:pPr>
            <a:r>
              <a:rPr lang="ru-RU" sz="1600" i="1" dirty="0"/>
              <a:t>Фомин Д.В., Кохась К.П.</a:t>
            </a:r>
            <a:r>
              <a:rPr lang="ru-RU" sz="1600" dirty="0"/>
              <a:t>  </a:t>
            </a:r>
            <a:r>
              <a:rPr lang="ru-RU" sz="1600" dirty="0">
                <a:hlinkClick r:id="rId13"/>
              </a:rPr>
              <a:t>Ленинградские математические олимпиады, 1961–1991</a:t>
            </a:r>
            <a:r>
              <a:rPr lang="ru-RU" sz="1600" dirty="0"/>
              <a:t>. М.: МЦНМО, 2022.</a:t>
            </a:r>
          </a:p>
          <a:p>
            <a:pPr marL="342900" indent="-342900">
              <a:buFont typeface="+mj-lt"/>
              <a:buAutoNum type="arabicPeriod"/>
            </a:pPr>
            <a:r>
              <a:rPr lang="ru-RU" sz="1600" i="1" dirty="0"/>
              <a:t>Чудаков А.П.</a:t>
            </a:r>
            <a:r>
              <a:rPr lang="ru-RU" sz="1600" dirty="0"/>
              <a:t>  </a:t>
            </a:r>
            <a:r>
              <a:rPr lang="ru-RU" sz="1600" dirty="0">
                <a:hlinkClick r:id="rId14"/>
              </a:rPr>
              <a:t>Ложится мгла на старые ступени: роман-идиллия</a:t>
            </a:r>
            <a:r>
              <a:rPr lang="ru-RU" sz="1600" dirty="0"/>
              <a:t>. М.: Время, 2012.</a:t>
            </a:r>
          </a:p>
        </p:txBody>
      </p:sp>
      <p:sp>
        <p:nvSpPr>
          <p:cNvPr id="6" name="Title 1">
            <a:extLst>
              <a:ext uri="{FF2B5EF4-FFF2-40B4-BE49-F238E27FC236}">
                <a16:creationId xmlns:a16="http://schemas.microsoft.com/office/drawing/2014/main" id="{1DE4C612-40E6-520A-17E9-4659B3B71D05}"/>
              </a:ext>
            </a:extLst>
          </p:cNvPr>
          <p:cNvSpPr>
            <a:spLocks noGrp="1"/>
          </p:cNvSpPr>
          <p:nvPr>
            <p:ph type="title"/>
          </p:nvPr>
        </p:nvSpPr>
        <p:spPr>
          <a:xfrm>
            <a:off x="5836024" y="107784"/>
            <a:ext cx="6355976" cy="427977"/>
          </a:xfrm>
        </p:spPr>
        <p:txBody>
          <a:bodyPr>
            <a:noAutofit/>
          </a:body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4029943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609600" y="535761"/>
            <a:ext cx="10972799" cy="6267116"/>
          </a:xfrm>
        </p:spPr>
        <p:txBody>
          <a:bodyPr>
            <a:normAutofit/>
          </a:bodyPr>
          <a:lstStyle/>
          <a:p>
            <a:r>
              <a:rPr lang="ru-RU" sz="3600" dirty="0">
                <a:latin typeface="Candara" panose="020E0502030303020204" pitchFamily="34" charset="0"/>
              </a:rPr>
              <a:t>Этот доклад излагает практически те же самые факты, которые были уже изложены в статье </a:t>
            </a:r>
            <a:r>
              <a:rPr lang="en-US" sz="3600" dirty="0">
                <a:latin typeface="Candara" panose="020E0502030303020204" pitchFamily="34" charset="0"/>
              </a:rPr>
              <a:t>[</a:t>
            </a:r>
            <a:r>
              <a:rPr lang="ru-RU" sz="3600" dirty="0">
                <a:latin typeface="Candara" panose="020E0502030303020204" pitchFamily="34" charset="0"/>
              </a:rPr>
              <a:t>1</a:t>
            </a:r>
            <a:r>
              <a:rPr lang="en-US" sz="3600" dirty="0">
                <a:latin typeface="Candara" panose="020E0502030303020204" pitchFamily="34" charset="0"/>
              </a:rPr>
              <a:t>2] </a:t>
            </a:r>
            <a:r>
              <a:rPr lang="ru-RU" sz="3600" dirty="0">
                <a:latin typeface="Candara" panose="020E0502030303020204" pitchFamily="34" charset="0"/>
              </a:rPr>
              <a:t>на сайте СПб Математического Общества. </a:t>
            </a:r>
          </a:p>
          <a:p>
            <a:endParaRPr lang="ru-RU" sz="1600" dirty="0">
              <a:latin typeface="Candara" panose="020E0502030303020204" pitchFamily="34" charset="0"/>
            </a:endParaRPr>
          </a:p>
          <a:p>
            <a:r>
              <a:rPr lang="ru-RU" sz="3600" dirty="0">
                <a:latin typeface="Candara" panose="020E0502030303020204" pitchFamily="34" charset="0"/>
              </a:rPr>
              <a:t>Хочу заранее предупредить слушателей, что некоторые выводы и утверждения и в статье и в этом докладе представляет собой то, что в научных статьях часто называют словами «</a:t>
            </a:r>
            <a:r>
              <a:rPr lang="en-US" sz="3600" dirty="0">
                <a:latin typeface="Candara" panose="020E0502030303020204" pitchFamily="34" charset="0"/>
              </a:rPr>
              <a:t>educated guess</a:t>
            </a:r>
            <a:r>
              <a:rPr lang="ru-RU" sz="3600" dirty="0">
                <a:latin typeface="Candara" panose="020E0502030303020204" pitchFamily="34" charset="0"/>
              </a:rPr>
              <a:t>», т.е. «логичное (обоснованное) предположение».</a:t>
            </a:r>
          </a:p>
          <a:p>
            <a:endParaRPr lang="ru-RU" sz="1600" dirty="0">
              <a:latin typeface="Candara" panose="020E0502030303020204" pitchFamily="34" charset="0"/>
            </a:endParaRPr>
          </a:p>
          <a:p>
            <a:r>
              <a:rPr lang="ru-RU" sz="3600" dirty="0">
                <a:latin typeface="Candara" panose="020E0502030303020204" pitchFamily="34" charset="0"/>
              </a:rPr>
              <a:t>Никакой математики и не так уж и много архивно-исторического материала, как хотелось бы...</a:t>
            </a:r>
          </a:p>
        </p:txBody>
      </p:sp>
      <p:sp>
        <p:nvSpPr>
          <p:cNvPr id="6" name="Title 1">
            <a:extLst>
              <a:ext uri="{FF2B5EF4-FFF2-40B4-BE49-F238E27FC236}">
                <a16:creationId xmlns:a16="http://schemas.microsoft.com/office/drawing/2014/main" id="{A8EA6D38-BCD5-5E38-A9AD-17CEB9CC961B}"/>
              </a:ext>
            </a:extLst>
          </p:cNvPr>
          <p:cNvSpPr>
            <a:spLocks noGrp="1"/>
          </p:cNvSpPr>
          <p:nvPr>
            <p:ph type="title"/>
          </p:nvPr>
        </p:nvSpPr>
        <p:spPr>
          <a:xfrm>
            <a:off x="5836024" y="107784"/>
            <a:ext cx="6355976" cy="427977"/>
          </a:xfrm>
        </p:spPr>
        <p:txBody>
          <a:bodyPr>
            <a:noAutofit/>
          </a:body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3304802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A95D-90DF-43EE-96EA-A0ED984165BE}"/>
              </a:ext>
            </a:extLst>
          </p:cNvPr>
          <p:cNvSpPr>
            <a:spLocks noGrp="1"/>
          </p:cNvSpPr>
          <p:nvPr>
            <p:ph type="title"/>
          </p:nvPr>
        </p:nvSpPr>
        <p:spPr>
          <a:xfrm>
            <a:off x="5836024" y="107784"/>
            <a:ext cx="6355976" cy="427977"/>
          </a:xfrm>
        </p:spPr>
        <p:txBody>
          <a:bodyPr>
            <a:noAutofit/>
          </a:body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609600" y="707921"/>
            <a:ext cx="10972799" cy="5977190"/>
          </a:xfrm>
        </p:spPr>
        <p:txBody>
          <a:bodyPr>
            <a:noAutofit/>
          </a:bodyPr>
          <a:lstStyle/>
          <a:p>
            <a:r>
              <a:rPr lang="ru-RU" sz="3000" dirty="0">
                <a:latin typeface="Candara" panose="020E0502030303020204" pitchFamily="34" charset="0"/>
              </a:rPr>
              <a:t>Имя Ольги Алоизиевны Белоглавек я впервые увидел в статье, посвященной пятидесятилетию первых Ленинградских городских олимпиад школьников. Там не было ничего, помимо краткого упоминания о том, что она была назначена директором «</a:t>
            </a:r>
            <a:r>
              <a:rPr lang="ru-RU" sz="3000" i="1" dirty="0">
                <a:latin typeface="Candara" panose="020E0502030303020204" pitchFamily="34" charset="0"/>
              </a:rPr>
              <a:t>Научной станции для одарённых школьников</a:t>
            </a:r>
            <a:r>
              <a:rPr lang="ru-RU" sz="3000" dirty="0">
                <a:latin typeface="Candara" panose="020E0502030303020204" pitchFamily="34" charset="0"/>
              </a:rPr>
              <a:t>» - так был назван первый в мире общедоступный городской центр внешкольного математического образования (впоследствии переросший в отдел математики и техники при Ленинградском Дворце Пионеров и Школьников). Иными словами, она руководила первыми советскими внешкольными математическими кружками.</a:t>
            </a:r>
          </a:p>
          <a:p>
            <a:r>
              <a:rPr lang="ru-RU" sz="3000" dirty="0">
                <a:latin typeface="Candara" panose="020E0502030303020204" pitchFamily="34" charset="0"/>
              </a:rPr>
              <a:t>Для меня эта было всего лишь ещё одно незнакомое имя в череде других имён, мне тогда мало известных. </a:t>
            </a:r>
          </a:p>
        </p:txBody>
      </p:sp>
    </p:spTree>
    <p:extLst>
      <p:ext uri="{BB962C8B-B14F-4D97-AF65-F5344CB8AC3E}">
        <p14:creationId xmlns:p14="http://schemas.microsoft.com/office/powerpoint/2010/main" val="215131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609600" y="427811"/>
            <a:ext cx="10972799" cy="7069376"/>
          </a:xfrm>
        </p:spPr>
        <p:txBody>
          <a:bodyPr>
            <a:noAutofit/>
          </a:bodyPr>
          <a:lstStyle/>
          <a:p>
            <a:r>
              <a:rPr lang="ru-RU" dirty="0">
                <a:latin typeface="Candara" panose="020E0502030303020204" pitchFamily="34" charset="0"/>
              </a:rPr>
              <a:t>Когда в 1991-1993 годах я собирал исторические материалы и воспоминания о тех далеких годах (для самого первого сборника задач Ленинградских математических олимпиад </a:t>
            </a:r>
            <a:r>
              <a:rPr lang="en-US" dirty="0">
                <a:latin typeface="Candara" panose="020E0502030303020204" pitchFamily="34" charset="0"/>
              </a:rPr>
              <a:t>[</a:t>
            </a:r>
            <a:r>
              <a:rPr lang="ru-RU" dirty="0">
                <a:latin typeface="Candara" panose="020E0502030303020204" pitchFamily="34" charset="0"/>
              </a:rPr>
              <a:t>1</a:t>
            </a:r>
            <a:r>
              <a:rPr lang="en-US" dirty="0">
                <a:latin typeface="Candara" panose="020E0502030303020204" pitchFamily="34" charset="0"/>
              </a:rPr>
              <a:t>3]</a:t>
            </a:r>
            <a:r>
              <a:rPr lang="ru-RU" dirty="0">
                <a:latin typeface="Candara" panose="020E0502030303020204" pitchFamily="34" charset="0"/>
              </a:rPr>
              <a:t>), мне и в голову не пришло задать многие важнейшие вопросы. Как оказалось впоследствии, я тогда и не понимал, о чём, собственно мне стоило спрашивать олимпиадных «ветеранов».</a:t>
            </a:r>
          </a:p>
          <a:p>
            <a:pPr marL="0" indent="0">
              <a:buNone/>
            </a:pPr>
            <a:endParaRPr lang="ru-RU" sz="300" dirty="0">
              <a:latin typeface="Candara" panose="020E0502030303020204" pitchFamily="34" charset="0"/>
            </a:endParaRPr>
          </a:p>
          <a:p>
            <a:r>
              <a:rPr lang="ru-RU" dirty="0">
                <a:latin typeface="Candara" panose="020E0502030303020204" pitchFamily="34" charset="0"/>
              </a:rPr>
              <a:t>К 2018-19 году возникла настоятельная потребность переиздать сборник. Нужно было добавить решения некоторых задач, исправить ошибки и опечатки. </a:t>
            </a:r>
          </a:p>
          <a:p>
            <a:endParaRPr lang="ru-RU" sz="700" dirty="0">
              <a:latin typeface="Candara" panose="020E0502030303020204" pitchFamily="34" charset="0"/>
            </a:endParaRPr>
          </a:p>
          <a:p>
            <a:r>
              <a:rPr lang="ru-RU" dirty="0">
                <a:latin typeface="Candara" panose="020E0502030303020204" pitchFamily="34" charset="0"/>
              </a:rPr>
              <a:t>Конечно же, нужно было обновить и исторический очерк. В книге </a:t>
            </a:r>
            <a:r>
              <a:rPr lang="en-US" dirty="0">
                <a:latin typeface="Candara" panose="020E0502030303020204" pitchFamily="34" charset="0"/>
              </a:rPr>
              <a:t>[</a:t>
            </a:r>
            <a:r>
              <a:rPr lang="ru-RU" dirty="0">
                <a:latin typeface="Candara" panose="020E0502030303020204" pitchFamily="34" charset="0"/>
              </a:rPr>
              <a:t>1</a:t>
            </a:r>
            <a:r>
              <a:rPr lang="en-US" dirty="0">
                <a:latin typeface="Candara" panose="020E0502030303020204" pitchFamily="34" charset="0"/>
              </a:rPr>
              <a:t>3] </a:t>
            </a:r>
            <a:r>
              <a:rPr lang="ru-RU" dirty="0">
                <a:latin typeface="Candara" panose="020E0502030303020204" pitchFamily="34" charset="0"/>
              </a:rPr>
              <a:t>вся информация (как я сейчас понимаю, с потенциалом на книжку среднего размера) заняла менее семи страниц. Не было никаких фотографий, не было воспоминаний – только сухой текст, который в основном являлся слегка обработанной компиляцией опубликованных на тот момент статей.</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dirty="0">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68982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599243"/>
            <a:ext cx="10972799" cy="6094520"/>
          </a:xfrm>
        </p:spPr>
        <p:txBody>
          <a:bodyPr>
            <a:noAutofit/>
          </a:bodyPr>
          <a:lstStyle/>
          <a:p>
            <a:r>
              <a:rPr lang="ru-RU" sz="3000" dirty="0">
                <a:latin typeface="Candara" panose="020E0502030303020204" pitchFamily="34" charset="0"/>
              </a:rPr>
              <a:t>В то время как довольно много было известно об «отцах-основателях» системы внешкольного математического образования (в первую очередь, олимпиад и кружков) в Ленинграде, некоторые имена, упомянутые в очерке, практически невозможно было найти ни в доступных автору (на тот момент) архивах, ни на интернете.</a:t>
            </a:r>
          </a:p>
          <a:p>
            <a:endParaRPr lang="ru-RU" sz="3000" dirty="0">
              <a:latin typeface="Candara" panose="020E0502030303020204" pitchFamily="34" charset="0"/>
            </a:endParaRPr>
          </a:p>
          <a:p>
            <a:r>
              <a:rPr lang="ru-RU" sz="3000" dirty="0">
                <a:latin typeface="Candara" panose="020E0502030303020204" pitchFamily="34" charset="0"/>
              </a:rPr>
              <a:t>Самым «секретным» и затерянным из этих людей оказалась Ольга Белоглавек. Меня этот факт заинтересовал, и я принялся за раскопки (увы, серьёзно ограниченные моим заокеанским местонахождением и пандемией Ковид-19).  </a:t>
            </a:r>
            <a:br>
              <a:rPr lang="ru-RU" sz="3000" dirty="0">
                <a:latin typeface="Candara" panose="020E0502030303020204" pitchFamily="34" charset="0"/>
              </a:rPr>
            </a:br>
            <a:endParaRPr lang="ru-RU" sz="3000" dirty="0">
              <a:latin typeface="Candara" panose="020E0502030303020204" pitchFamily="34" charset="0"/>
            </a:endParaRPr>
          </a:p>
          <a:p>
            <a:r>
              <a:rPr lang="ru-RU" sz="3000" dirty="0">
                <a:latin typeface="Candara" panose="020E0502030303020204" pitchFamily="34" charset="0"/>
              </a:rPr>
              <a:t>Дальнейший текст доклада – это скромный результат моих историко-архивных изысканий.</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122956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609600" y="1792816"/>
            <a:ext cx="10972799" cy="3622247"/>
          </a:xfrm>
        </p:spPr>
        <p:txBody>
          <a:bodyPr>
            <a:noAutofit/>
          </a:bodyPr>
          <a:lstStyle/>
          <a:p>
            <a:pPr algn="ctr"/>
            <a:r>
              <a:rPr lang="ru-RU" sz="4000" dirty="0">
                <a:latin typeface="Cambria" panose="02040503050406030204" pitchFamily="18" charset="0"/>
                <a:ea typeface="Cambria" panose="02040503050406030204" pitchFamily="18" charset="0"/>
              </a:rPr>
              <a:t>В этом докладе биография О.А.Белоглавек (для упрощения и для краткости изложения) разбита  нами на шесть глав – шесть этапов удивительной жизни этой неординарной женщины, со всеми испытанными ею счастливыми и трагическими поворотами.</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405931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0C5B8-9D3F-4474-A6B1-44AAD1DEA9F6}"/>
              </a:ext>
            </a:extLst>
          </p:cNvPr>
          <p:cNvSpPr>
            <a:spLocks noGrp="1"/>
          </p:cNvSpPr>
          <p:nvPr>
            <p:ph idx="1"/>
          </p:nvPr>
        </p:nvSpPr>
        <p:spPr>
          <a:xfrm>
            <a:off x="574090" y="599243"/>
            <a:ext cx="10972799" cy="6094520"/>
          </a:xfrm>
        </p:spPr>
        <p:txBody>
          <a:bodyPr>
            <a:noAutofit/>
          </a:bodyPr>
          <a:lstStyle/>
          <a:p>
            <a:pPr marL="0" indent="0">
              <a:buNone/>
            </a:pPr>
            <a:r>
              <a:rPr lang="ru-RU" sz="3000" b="1" dirty="0">
                <a:latin typeface="Candara" panose="020E0502030303020204" pitchFamily="34" charset="0"/>
              </a:rPr>
              <a:t>	</a:t>
            </a:r>
            <a:r>
              <a:rPr lang="ru-RU" sz="3000" b="1" u="sng" dirty="0">
                <a:latin typeface="Candara" panose="020E0502030303020204" pitchFamily="34" charset="0"/>
              </a:rPr>
              <a:t>Первая глава: Детство и юность (1892-1911)</a:t>
            </a:r>
          </a:p>
          <a:p>
            <a:endParaRPr lang="ru-RU" sz="3000" dirty="0">
              <a:latin typeface="Candara" panose="020E0502030303020204" pitchFamily="34" charset="0"/>
            </a:endParaRPr>
          </a:p>
          <a:p>
            <a:r>
              <a:rPr lang="ru-RU" sz="3000" dirty="0">
                <a:latin typeface="Candara" panose="020E0502030303020204" pitchFamily="34" charset="0"/>
              </a:rPr>
              <a:t>Рождение: Тифлис, 27 июня 1892, в семье чешского эмигранта Алоиза Йосипа Белоглавека, бывшего мелкого торговца, а ныне кассира в небольшой лавке.</a:t>
            </a:r>
          </a:p>
          <a:p>
            <a:r>
              <a:rPr lang="ru-RU" sz="3000" dirty="0">
                <a:latin typeface="Candara" panose="020E0502030303020204" pitchFamily="34" charset="0"/>
              </a:rPr>
              <a:t>Семья: старшая сестра Мария, затем младший брат</a:t>
            </a:r>
          </a:p>
          <a:p>
            <a:r>
              <a:rPr lang="ru-RU" sz="3000" dirty="0">
                <a:latin typeface="Candara" panose="020E0502030303020204" pitchFamily="34" charset="0"/>
              </a:rPr>
              <a:t>Мать (Анна) умирает в 1899 году (возможно, в родах)</a:t>
            </a:r>
          </a:p>
          <a:p>
            <a:r>
              <a:rPr lang="ru-RU" sz="3000" dirty="0">
                <a:latin typeface="Candara" panose="020E0502030303020204" pitchFamily="34" charset="0"/>
              </a:rPr>
              <a:t>Учеба в Чехии (1900-1906)</a:t>
            </a:r>
          </a:p>
          <a:p>
            <a:r>
              <a:rPr lang="ru-RU" sz="3000" dirty="0">
                <a:latin typeface="Candara" panose="020E0502030303020204" pitchFamily="34" charset="0"/>
              </a:rPr>
              <a:t>Гимназия (1907-1911)</a:t>
            </a:r>
          </a:p>
          <a:p>
            <a:r>
              <a:rPr lang="ru-RU" sz="3000" dirty="0">
                <a:latin typeface="Candara" panose="020E0502030303020204" pitchFamily="34" charset="0"/>
              </a:rPr>
              <a:t>Работа: частные уроки и т.п.</a:t>
            </a:r>
          </a:p>
          <a:p>
            <a:r>
              <a:rPr lang="ru-RU" sz="3000" dirty="0">
                <a:latin typeface="Candara" panose="020E0502030303020204" pitchFamily="34" charset="0"/>
              </a:rPr>
              <a:t>Попытка поступить на Бестужевские курсы (1912</a:t>
            </a:r>
            <a:r>
              <a:rPr lang="en-US" sz="3000" dirty="0">
                <a:latin typeface="Candara" panose="020E0502030303020204" pitchFamily="34" charset="0"/>
              </a:rPr>
              <a:t>/</a:t>
            </a:r>
            <a:r>
              <a:rPr lang="ru-RU" sz="3000" dirty="0">
                <a:latin typeface="Candara" panose="020E0502030303020204" pitchFamily="34" charset="0"/>
              </a:rPr>
              <a:t>13)</a:t>
            </a:r>
          </a:p>
        </p:txBody>
      </p:sp>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spTree>
    <p:extLst>
      <p:ext uri="{BB962C8B-B14F-4D97-AF65-F5344CB8AC3E}">
        <p14:creationId xmlns:p14="http://schemas.microsoft.com/office/powerpoint/2010/main" val="283117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3A4FF7-DCA0-5485-E028-AC79103AC76F}"/>
              </a:ext>
            </a:extLst>
          </p:cNvPr>
          <p:cNvSpPr txBox="1">
            <a:spLocks/>
          </p:cNvSpPr>
          <p:nvPr/>
        </p:nvSpPr>
        <p:spPr>
          <a:xfrm>
            <a:off x="5836024" y="107784"/>
            <a:ext cx="6355976" cy="427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400" i="1">
                <a:latin typeface="AGGaramond Cyr" panose="020B0500000000000000" pitchFamily="34" charset="0"/>
              </a:rPr>
              <a:t>                                                        Ольга Белоглавек</a:t>
            </a:r>
            <a:endParaRPr lang="en-US" sz="2400" dirty="0">
              <a:latin typeface="AGGaramond Cyr" panose="020B0500000000000000" pitchFamily="34" charset="0"/>
            </a:endParaRPr>
          </a:p>
        </p:txBody>
      </p:sp>
      <p:pic>
        <p:nvPicPr>
          <p:cNvPr id="7" name="Picture 6">
            <a:extLst>
              <a:ext uri="{FF2B5EF4-FFF2-40B4-BE49-F238E27FC236}">
                <a16:creationId xmlns:a16="http://schemas.microsoft.com/office/drawing/2014/main" id="{3F6A7C8F-9E3A-BF29-EB4F-C881B003C696}"/>
              </a:ext>
            </a:extLst>
          </p:cNvPr>
          <p:cNvPicPr>
            <a:picLocks noChangeAspect="1"/>
          </p:cNvPicPr>
          <p:nvPr/>
        </p:nvPicPr>
        <p:blipFill>
          <a:blip r:embed="rId3"/>
          <a:stretch>
            <a:fillRect/>
          </a:stretch>
        </p:blipFill>
        <p:spPr>
          <a:xfrm>
            <a:off x="2260979" y="168845"/>
            <a:ext cx="7215123" cy="6454107"/>
          </a:xfrm>
          <a:prstGeom prst="rect">
            <a:avLst/>
          </a:prstGeom>
        </p:spPr>
      </p:pic>
    </p:spTree>
    <p:extLst>
      <p:ext uri="{BB962C8B-B14F-4D97-AF65-F5344CB8AC3E}">
        <p14:creationId xmlns:p14="http://schemas.microsoft.com/office/powerpoint/2010/main" val="2598059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7467</TotalTime>
  <Words>2073</Words>
  <Application>Microsoft Office PowerPoint</Application>
  <PresentationFormat>Widescreen</PresentationFormat>
  <Paragraphs>151</Paragraphs>
  <Slides>25</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AGGaramond Cyr</vt:lpstr>
      <vt:lpstr>Arial</vt:lpstr>
      <vt:lpstr>Book Antiqua</vt:lpstr>
      <vt:lpstr>Calibri</vt:lpstr>
      <vt:lpstr>Calibri Light</vt:lpstr>
      <vt:lpstr>Cambria</vt:lpstr>
      <vt:lpstr>Candara</vt:lpstr>
      <vt:lpstr>Office Theme</vt:lpstr>
      <vt:lpstr>Ольга Белоглавек   Удивительная и трагическая жизнь первого «декана» матмеха ЛГУ</vt:lpstr>
      <vt:lpstr>                                                        Ольга Белоглавек</vt:lpstr>
      <vt:lpstr>                                                        Ольга Белоглавек</vt:lpstr>
      <vt:lpstr>                                                        Ольга Белоглавек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Ольга Белоглавек</vt:lpstr>
      <vt:lpstr>                                                        Ольга Белоглавек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Ленинград-1934.  Первая олимпиада</dc:title>
  <dc:creator>Dmitri Fomin</dc:creator>
  <cp:lastModifiedBy>Dmitri Fomin</cp:lastModifiedBy>
  <cp:revision>320</cp:revision>
  <dcterms:created xsi:type="dcterms:W3CDTF">2020-12-28T19:47:09Z</dcterms:created>
  <dcterms:modified xsi:type="dcterms:W3CDTF">2023-11-02T18:36:21Z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