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72" r:id="rId3"/>
    <p:sldId id="312" r:id="rId4"/>
    <p:sldId id="259" r:id="rId5"/>
    <p:sldId id="269" r:id="rId6"/>
    <p:sldId id="271" r:id="rId7"/>
    <p:sldId id="270" r:id="rId8"/>
    <p:sldId id="274" r:id="rId9"/>
    <p:sldId id="296" r:id="rId10"/>
    <p:sldId id="276" r:id="rId11"/>
    <p:sldId id="277" r:id="rId12"/>
    <p:sldId id="257" r:id="rId13"/>
    <p:sldId id="278" r:id="rId14"/>
    <p:sldId id="258" r:id="rId15"/>
    <p:sldId id="261" r:id="rId16"/>
    <p:sldId id="301" r:id="rId17"/>
    <p:sldId id="282" r:id="rId18"/>
    <p:sldId id="263" r:id="rId19"/>
    <p:sldId id="273" r:id="rId20"/>
    <p:sldId id="283" r:id="rId21"/>
    <p:sldId id="285" r:id="rId22"/>
    <p:sldId id="286" r:id="rId23"/>
    <p:sldId id="287" r:id="rId24"/>
    <p:sldId id="302" r:id="rId25"/>
    <p:sldId id="288" r:id="rId26"/>
    <p:sldId id="306" r:id="rId27"/>
    <p:sldId id="289" r:id="rId28"/>
    <p:sldId id="292" r:id="rId29"/>
    <p:sldId id="317" r:id="rId30"/>
    <p:sldId id="265" r:id="rId31"/>
    <p:sldId id="266" r:id="rId32"/>
    <p:sldId id="307" r:id="rId33"/>
    <p:sldId id="299" r:id="rId34"/>
    <p:sldId id="267" r:id="rId35"/>
    <p:sldId id="308" r:id="rId36"/>
    <p:sldId id="309" r:id="rId37"/>
    <p:sldId id="268" r:id="rId38"/>
    <p:sldId id="280" r:id="rId39"/>
    <p:sldId id="313" r:id="rId40"/>
    <p:sldId id="319" r:id="rId41"/>
    <p:sldId id="281" r:id="rId42"/>
    <p:sldId id="315" r:id="rId43"/>
    <p:sldId id="314" r:id="rId44"/>
    <p:sldId id="310" r:id="rId4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1" autoAdjust="0"/>
    <p:restoredTop sz="86455" autoAdjust="0"/>
  </p:normalViewPr>
  <p:slideViewPr>
    <p:cSldViewPr>
      <p:cViewPr varScale="1">
        <p:scale>
          <a:sx n="112" d="100"/>
          <a:sy n="112" d="100"/>
        </p:scale>
        <p:origin x="115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85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C58462A-7C55-4DAE-8863-9ACB694EB3A9}" type="datetimeFigureOut">
              <a:rPr lang="ru-RU"/>
              <a:pPr>
                <a:defRPr/>
              </a:pPr>
              <a:t>04.05.2024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4F7ED82-130C-4107-9220-477F35B25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09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1E8E09-A639-4BE5-881C-4EFCBFA6F018}" type="slidenum">
              <a:rPr lang="ru-RU" altLang="ru-RU" smtClean="0"/>
              <a:pPr eaLnBrk="1" hangingPunct="1"/>
              <a:t>23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92658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3BCF29-D653-499D-95C9-3CA4491293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455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DB8A8D-353B-41FB-8BD8-25AD369D98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84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96143-1185-411D-B216-795627B4A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210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EF399-D2A6-4F50-90D5-C09AFBB6D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6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0CD8C-3C12-41D2-9104-351960A3B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509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FC8E0-E5AA-41B7-A296-D6B05D4DEA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7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72BC3-21AD-46B0-B55F-B6FAF2661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587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F9B36-E237-41E8-89CB-F0C1CEE236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455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F32EC4-28E7-483D-9720-345D111B0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476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2920C-939B-41FF-BF62-FDCE3764A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422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526A4-07B0-4177-9C5B-982B672E4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478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4F8004F-6F59-4A62-9DB5-4EF4D0C4D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4.jpeg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1670745"/>
            <a:ext cx="8640762" cy="2046287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chemeClr val="accent2"/>
                </a:solidFill>
              </a:rPr>
              <a:t>Владимир Андреевич Стеклов − ученый с нижегородской родословной</a:t>
            </a:r>
            <a:r>
              <a:rPr lang="en-US" altLang="ru-RU" sz="3600" dirty="0" smtClean="0">
                <a:solidFill>
                  <a:schemeClr val="accent2"/>
                </a:solidFill>
              </a:rPr>
              <a:t/>
            </a:r>
            <a:br>
              <a:rPr lang="en-US" altLang="ru-RU" sz="3600" dirty="0" smtClean="0">
                <a:solidFill>
                  <a:schemeClr val="accent2"/>
                </a:solidFill>
              </a:rPr>
            </a:br>
            <a:r>
              <a:rPr lang="ru-RU" altLang="ru-RU" sz="2400" dirty="0" smtClean="0">
                <a:solidFill>
                  <a:schemeClr val="accent2"/>
                </a:solidFill>
              </a:rPr>
              <a:t>К 160-летию со Дня рождения</a:t>
            </a:r>
            <a:endParaRPr lang="ru-RU" altLang="ru-RU" sz="3600" dirty="0" smtClean="0">
              <a:solidFill>
                <a:schemeClr val="accent2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6013" y="4149725"/>
            <a:ext cx="6400800" cy="1752600"/>
          </a:xfrm>
        </p:spPr>
        <p:txBody>
          <a:bodyPr/>
          <a:lstStyle/>
          <a:p>
            <a:pPr eaLnBrk="1" hangingPunct="1"/>
            <a:r>
              <a:rPr lang="ru-RU" altLang="ru-RU" dirty="0" smtClean="0"/>
              <a:t> </a:t>
            </a:r>
            <a:r>
              <a:rPr lang="ru-RU" altLang="ru-RU" sz="2000" i="1" dirty="0" smtClean="0"/>
              <a:t>Е.В. Губина</a:t>
            </a:r>
            <a:r>
              <a:rPr lang="ru-RU" altLang="ru-RU" dirty="0" smtClean="0"/>
              <a:t> </a:t>
            </a:r>
            <a:endParaRPr lang="en-US" altLang="ru-RU" dirty="0" smtClean="0"/>
          </a:p>
          <a:p>
            <a:pPr eaLnBrk="1" hangingPunct="1"/>
            <a:r>
              <a:rPr lang="ru-RU" altLang="ru-RU" sz="2000" dirty="0" smtClean="0"/>
              <a:t>Нижегородский университет </a:t>
            </a:r>
          </a:p>
          <a:p>
            <a:pPr eaLnBrk="1" hangingPunct="1"/>
            <a:r>
              <a:rPr lang="ru-RU" altLang="ru-RU" sz="2000" dirty="0" smtClean="0"/>
              <a:t>им. Н.И. Лобачевского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70710" y="548680"/>
            <a:ext cx="43736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/>
              <a:t>Семинар по истории математики, </a:t>
            </a:r>
            <a:endParaRPr lang="en-US" b="1" i="1" dirty="0" smtClean="0"/>
          </a:p>
          <a:p>
            <a:r>
              <a:rPr lang="ru-RU" b="1" i="1" dirty="0" smtClean="0"/>
              <a:t>г</a:t>
            </a:r>
            <a:r>
              <a:rPr lang="ru-RU" b="1" i="1" dirty="0"/>
              <a:t>. </a:t>
            </a:r>
            <a:r>
              <a:rPr lang="ru-RU" b="1" i="1" dirty="0" smtClean="0"/>
              <a:t>Санкт-Петербург, 2 мая 2024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611188" y="333375"/>
            <a:ext cx="748982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ru-RU" altLang="ru-RU" sz="1800" dirty="0"/>
              <a:t>     </a:t>
            </a:r>
            <a:r>
              <a:rPr lang="ru-RU" altLang="ru-RU" sz="2000" dirty="0"/>
              <a:t>Харьковский университет </a:t>
            </a:r>
            <a:r>
              <a:rPr lang="ru-RU" altLang="ru-RU" sz="2000" dirty="0" smtClean="0"/>
              <a:t>– </a:t>
            </a:r>
            <a:r>
              <a:rPr lang="ru-RU" altLang="ru-RU" sz="2000" dirty="0"/>
              <a:t>один из старейших в стране, основан в 1805 году. Из его стен вышли знаменитый биолог </a:t>
            </a:r>
            <a:r>
              <a:rPr lang="ru-RU" altLang="ru-RU" sz="2000" b="1" dirty="0"/>
              <a:t>Илья Ильич Мечников, </a:t>
            </a:r>
            <a:r>
              <a:rPr lang="ru-RU" altLang="ru-RU" sz="2000" dirty="0"/>
              <a:t>математик</a:t>
            </a:r>
            <a:r>
              <a:rPr lang="ru-RU" altLang="ru-RU" sz="2000" b="1" dirty="0"/>
              <a:t> Михаил Васильевич Остроградский.</a:t>
            </a:r>
            <a:r>
              <a:rPr lang="ru-RU" altLang="ru-RU" sz="2000" dirty="0"/>
              <a:t> </a:t>
            </a:r>
          </a:p>
        </p:txBody>
      </p:sp>
      <p:pic>
        <p:nvPicPr>
          <p:cNvPr id="4" name="Picture 11" descr="Kharkov_University_o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2636838"/>
            <a:ext cx="5688013" cy="362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23528" y="239053"/>
            <a:ext cx="835342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ru-RU" altLang="ru-RU" sz="1800" dirty="0"/>
              <a:t>       </a:t>
            </a:r>
            <a:r>
              <a:rPr lang="ru-RU" altLang="ru-RU" sz="2000" dirty="0"/>
              <a:t>В </a:t>
            </a:r>
            <a:r>
              <a:rPr lang="ru-RU" altLang="ru-RU" sz="2000" dirty="0" smtClean="0"/>
              <a:t>1885 г. </a:t>
            </a:r>
            <a:r>
              <a:rPr lang="ru-RU" altLang="ru-RU" sz="2000" dirty="0"/>
              <a:t>из Петербурга в Харьков был переведен </a:t>
            </a:r>
            <a:r>
              <a:rPr lang="ru-RU" altLang="ru-RU" sz="2000" b="1" dirty="0"/>
              <a:t>А.М</a:t>
            </a:r>
            <a:r>
              <a:rPr lang="ru-RU" altLang="ru-RU" sz="2000" b="1" dirty="0" smtClean="0"/>
              <a:t>. Ляпунов</a:t>
            </a:r>
            <a:r>
              <a:rPr lang="ru-RU" altLang="ru-RU" sz="2000" b="1" dirty="0"/>
              <a:t>, </a:t>
            </a:r>
            <a:r>
              <a:rPr lang="ru-RU" altLang="ru-RU" sz="2000" dirty="0"/>
              <a:t>который</a:t>
            </a:r>
            <a:r>
              <a:rPr lang="ru-RU" altLang="ru-RU" sz="2000" b="1" dirty="0"/>
              <a:t>  </a:t>
            </a:r>
            <a:r>
              <a:rPr lang="ru-RU" altLang="ru-RU" sz="2000" dirty="0"/>
              <a:t>защитил магистерскую диссертацию «Об устойчивости эллипсоидальных форм равновесия вращающейся жидкости».</a:t>
            </a:r>
            <a:endParaRPr lang="ru-RU" altLang="ru-RU" sz="2000" b="1" dirty="0"/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377179" y="3164681"/>
            <a:ext cx="5346949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600"/>
              </a:spcBef>
              <a:buNone/>
            </a:pPr>
            <a:r>
              <a:rPr lang="ru-RU" altLang="ru-RU" sz="2000" dirty="0"/>
              <a:t> </a:t>
            </a:r>
            <a:r>
              <a:rPr lang="ru-RU" altLang="ru-RU" sz="2000" dirty="0" smtClean="0"/>
              <a:t>«</a:t>
            </a:r>
            <a:r>
              <a:rPr lang="ru-RU" altLang="ru-RU" sz="2000" i="1" dirty="0" smtClean="0"/>
              <a:t>Вскоре </a:t>
            </a:r>
            <a:r>
              <a:rPr lang="ru-RU" altLang="ru-RU" sz="2000" i="1" dirty="0"/>
              <a:t>я окончательно углубился в научные занятия, тем более, что как раз в это </a:t>
            </a:r>
            <a:r>
              <a:rPr lang="ru-RU" altLang="ru-RU" sz="2000" i="1" dirty="0" smtClean="0"/>
              <a:t>время появился </a:t>
            </a:r>
            <a:r>
              <a:rPr lang="ru-RU" altLang="ru-RU" sz="2000" i="1" dirty="0"/>
              <a:t>в числе </a:t>
            </a:r>
            <a:r>
              <a:rPr lang="ru-RU" altLang="ru-RU" sz="2000" i="1" dirty="0" smtClean="0"/>
              <a:t>профессоров знаменитый математик</a:t>
            </a:r>
            <a:r>
              <a:rPr lang="ru-RU" altLang="ru-RU" sz="2000" i="1" dirty="0"/>
              <a:t>,  мой земляк, учитель, а затем товарищ и единственный в жизни друг Александр Михайлович Ляпунов, под незабвенное руководство которого я попал</a:t>
            </a:r>
            <a:r>
              <a:rPr lang="ru-RU" altLang="ru-RU" sz="2000" dirty="0"/>
              <a:t>». </a:t>
            </a:r>
          </a:p>
        </p:txBody>
      </p:sp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351234" y="1789743"/>
            <a:ext cx="8325719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/>
              <a:t>«</a:t>
            </a:r>
            <a:r>
              <a:rPr lang="ru-RU" altLang="ru-RU" sz="2000" i="1" dirty="0"/>
              <a:t>Силою своего таланта, обаянию которого в большинстве случаев бессознательно поддается молодежь, А.М., сам не зная того, покорил в один час предвзято настроенную </a:t>
            </a:r>
            <a:r>
              <a:rPr lang="ru-RU" altLang="ru-RU" sz="2000" i="1" dirty="0" smtClean="0"/>
              <a:t>аудиторию</a:t>
            </a:r>
            <a:r>
              <a:rPr lang="ru-RU" altLang="ru-RU" sz="2000" dirty="0" smtClean="0"/>
              <a:t>».</a:t>
            </a:r>
            <a:endParaRPr lang="ru-RU" altLang="ru-RU" sz="2000" dirty="0"/>
          </a:p>
        </p:txBody>
      </p:sp>
      <p:pic>
        <p:nvPicPr>
          <p:cNvPr id="6" name="Picture 5" descr="liapun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356992"/>
            <a:ext cx="216058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539750" y="477034"/>
            <a:ext cx="8064500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ru-RU" altLang="ru-RU" sz="1800" dirty="0"/>
              <a:t> </a:t>
            </a:r>
            <a:r>
              <a:rPr lang="ru-RU" altLang="ru-RU" sz="1800" dirty="0" smtClean="0"/>
              <a:t>       </a:t>
            </a:r>
            <a:r>
              <a:rPr lang="ru-RU" altLang="ru-RU" sz="2000" dirty="0" smtClean="0"/>
              <a:t>15 </a:t>
            </a:r>
            <a:r>
              <a:rPr lang="ru-RU" altLang="ru-RU" sz="2000" dirty="0"/>
              <a:t>октября 1887 Стеклов успешно сдал выпускные экзамены и закончил университет. А.М. Ляпунов рекомендовал Стеклова </a:t>
            </a:r>
            <a:r>
              <a:rPr lang="ru-RU" altLang="ru-RU" sz="2000" dirty="0" smtClean="0"/>
              <a:t>для </a:t>
            </a:r>
            <a:r>
              <a:rPr lang="ru-RU" altLang="ru-RU" sz="2000" dirty="0"/>
              <a:t>«оставления при университете для приготовления к профессорскому званию». Тема магистерской </a:t>
            </a:r>
            <a:r>
              <a:rPr lang="ru-RU" altLang="ru-RU" sz="2000" dirty="0" smtClean="0"/>
              <a:t>диссертации − </a:t>
            </a:r>
            <a:r>
              <a:rPr lang="ru-RU" altLang="ru-RU" sz="2000" dirty="0"/>
              <a:t>«Вопросы движения твердого тела в жидкости». </a:t>
            </a:r>
          </a:p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endParaRPr lang="ru-RU" altLang="ru-RU" sz="2000" dirty="0"/>
          </a:p>
        </p:txBody>
      </p:sp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684213" y="3573463"/>
            <a:ext cx="7991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   </a:t>
            </a:r>
            <a:endParaRPr lang="ru-RU" altLang="ru-RU" sz="2000"/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611188" y="3500438"/>
            <a:ext cx="7993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    </a:t>
            </a:r>
            <a:endParaRPr lang="ru-RU" altLang="ru-RU" sz="2000"/>
          </a:p>
        </p:txBody>
      </p:sp>
      <p:sp>
        <p:nvSpPr>
          <p:cNvPr id="12293" name="TextBox 1"/>
          <p:cNvSpPr txBox="1">
            <a:spLocks noChangeArrowheads="1"/>
          </p:cNvSpPr>
          <p:nvPr/>
        </p:nvSpPr>
        <p:spPr bwMode="auto">
          <a:xfrm>
            <a:off x="539750" y="3356992"/>
            <a:ext cx="80645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/>
              <a:t>       Первая   публикация В.А. Стеклова  появилась  </a:t>
            </a:r>
            <a:r>
              <a:rPr lang="ru-RU" altLang="ru-RU" sz="2000" dirty="0"/>
              <a:t>в </a:t>
            </a:r>
            <a:r>
              <a:rPr lang="ru-RU" altLang="ru-RU" sz="2000" dirty="0" smtClean="0"/>
              <a:t>1889 году  в  </a:t>
            </a:r>
            <a:r>
              <a:rPr lang="ru-RU" altLang="ru-RU" sz="2000" dirty="0"/>
              <a:t>сообщениях Харьковского </a:t>
            </a:r>
            <a:r>
              <a:rPr lang="ru-RU" altLang="ru-RU" sz="2000" dirty="0" smtClean="0"/>
              <a:t>Математического Общества</a:t>
            </a:r>
            <a:r>
              <a:rPr lang="en-US" altLang="ru-RU" sz="2000" dirty="0" smtClean="0"/>
              <a:t>:</a:t>
            </a:r>
            <a:r>
              <a:rPr lang="ru-RU" altLang="ru-RU" sz="2000" dirty="0" smtClean="0"/>
              <a:t>   </a:t>
            </a:r>
            <a:endParaRPr lang="en-US" altLang="ru-RU" sz="2000" dirty="0" smtClean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/>
              <a:t>«</a:t>
            </a:r>
            <a:r>
              <a:rPr lang="ru-RU" altLang="ru-RU" sz="2000" dirty="0"/>
              <a:t>Об интерполировании некоторых произведений». </a:t>
            </a:r>
            <a:endParaRPr lang="en-US" altLang="ru-RU" sz="2000" dirty="0" smtClean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2000" dirty="0"/>
              <a:t> </a:t>
            </a:r>
            <a:r>
              <a:rPr lang="en-US" altLang="ru-RU" sz="2000" dirty="0" smtClean="0"/>
              <a:t>      </a:t>
            </a:r>
            <a:r>
              <a:rPr lang="ru-RU" altLang="ru-RU" sz="2000" dirty="0" smtClean="0"/>
              <a:t>Затем </a:t>
            </a:r>
            <a:r>
              <a:rPr lang="ru-RU" altLang="ru-RU" sz="2000" dirty="0"/>
              <a:t>появились исследования по проблемам движения твердого тела в жидкости, теории упругости, о корнях алгебраических уравнений. </a:t>
            </a:r>
            <a:endParaRPr lang="ru-RU" alt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Vladimir_Steklo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575" y="549275"/>
            <a:ext cx="27019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150813" y="4581525"/>
            <a:ext cx="8669337" cy="14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/>
              <a:t> </a:t>
            </a:r>
            <a:r>
              <a:rPr lang="ru-RU" altLang="ru-RU" sz="2000" dirty="0" smtClean="0"/>
              <a:t>      В 1890 году </a:t>
            </a:r>
            <a:r>
              <a:rPr lang="ru-RU" altLang="ru-RU" sz="2000" dirty="0"/>
              <a:t>В.А. Стеклов  сдал магистерский экзамен и </a:t>
            </a:r>
            <a:r>
              <a:rPr lang="ru-RU" altLang="ru-RU" sz="2000" dirty="0" smtClean="0"/>
              <a:t>в 1891 году </a:t>
            </a:r>
            <a:r>
              <a:rPr lang="ru-RU" altLang="ru-RU" sz="2000" dirty="0"/>
              <a:t>утвержден приват-доцентом  Харьковского университета. Первым </a:t>
            </a:r>
            <a:r>
              <a:rPr lang="ru-RU" altLang="ru-RU" sz="2000" dirty="0" smtClean="0"/>
              <a:t>прочитанным им </a:t>
            </a:r>
            <a:r>
              <a:rPr lang="ru-RU" altLang="ru-RU" sz="2000" dirty="0"/>
              <a:t>курсом стала теория </a:t>
            </a:r>
            <a:r>
              <a:rPr lang="ru-RU" altLang="ru-RU" sz="2000" dirty="0" smtClean="0"/>
              <a:t>упругости. </a:t>
            </a:r>
            <a:endParaRPr lang="ru-RU" alt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251520" y="188640"/>
            <a:ext cx="8640763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/>
              <a:t> </a:t>
            </a:r>
            <a:r>
              <a:rPr lang="ru-RU" altLang="ru-RU" sz="2000" dirty="0" smtClean="0"/>
              <a:t>       В 1893 году </a:t>
            </a:r>
            <a:r>
              <a:rPr lang="ru-RU" altLang="ru-RU" sz="2000" dirty="0"/>
              <a:t>В.А. Стеклов получил приглашение занять должность преподавателя теоретической механики в Харьковском технологическом институте. В этом же году </a:t>
            </a:r>
            <a:r>
              <a:rPr lang="ru-RU" altLang="ru-RU" sz="2000" dirty="0" smtClean="0"/>
              <a:t>он </a:t>
            </a:r>
            <a:r>
              <a:rPr lang="ru-RU" altLang="ru-RU" sz="2000" dirty="0"/>
              <a:t>защитил </a:t>
            </a:r>
            <a:r>
              <a:rPr lang="ru-RU" altLang="ru-RU" sz="2000" b="1" dirty="0"/>
              <a:t>магистерскую </a:t>
            </a:r>
            <a:r>
              <a:rPr lang="ru-RU" altLang="ru-RU" sz="2000" b="1" dirty="0" smtClean="0"/>
              <a:t>диссертацию «О движении твердого тела в жидкости»</a:t>
            </a:r>
            <a:endParaRPr lang="ru-RU" altLang="ru-RU" sz="2000" b="1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/>
              <a:t> </a:t>
            </a:r>
            <a:r>
              <a:rPr lang="ru-RU" altLang="ru-RU" sz="2000" dirty="0" smtClean="0"/>
              <a:t>       В 1896 году он </a:t>
            </a:r>
            <a:r>
              <a:rPr lang="ru-RU" altLang="ru-RU" sz="2000" dirty="0"/>
              <a:t>утвержден в качестве исполняющего обязанности экстраординарного профессора Харьковского университета </a:t>
            </a:r>
            <a:r>
              <a:rPr lang="ru-RU" altLang="ru-RU" sz="2000" dirty="0" smtClean="0"/>
              <a:t>по кафедре </a:t>
            </a:r>
            <a:r>
              <a:rPr lang="ru-RU" altLang="ru-RU" sz="2000" dirty="0"/>
              <a:t>теоретической </a:t>
            </a:r>
            <a:r>
              <a:rPr lang="ru-RU" altLang="ru-RU" sz="2000" dirty="0" smtClean="0"/>
              <a:t>механики</a:t>
            </a:r>
            <a:r>
              <a:rPr lang="ru-RU" altLang="ru-RU" sz="2000" dirty="0"/>
              <a:t>. </a:t>
            </a:r>
          </a:p>
        </p:txBody>
      </p:sp>
      <p:pic>
        <p:nvPicPr>
          <p:cNvPr id="14339" name="Picture 7" descr="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57600"/>
            <a:ext cx="240982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250825" y="260350"/>
            <a:ext cx="8569325" cy="18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altLang="ru-RU" sz="1800" dirty="0"/>
              <a:t> </a:t>
            </a:r>
            <a:r>
              <a:rPr lang="ru-RU" altLang="ru-RU" sz="1800" dirty="0" smtClean="0"/>
              <a:t>       </a:t>
            </a:r>
            <a:r>
              <a:rPr lang="ru-RU" altLang="ru-RU" sz="2000" dirty="0" smtClean="0"/>
              <a:t>В </a:t>
            </a:r>
            <a:r>
              <a:rPr lang="ru-RU" altLang="ru-RU" sz="2000" dirty="0"/>
              <a:t>1887 году В.А. Стеклов познакомился с Ольгой Николаевной </a:t>
            </a:r>
            <a:r>
              <a:rPr lang="ru-RU" altLang="ru-RU" sz="2000" dirty="0" err="1"/>
              <a:t>Дракиной</a:t>
            </a:r>
            <a:r>
              <a:rPr lang="ru-RU" altLang="ru-RU" sz="2000" dirty="0"/>
              <a:t>. 28 января </a:t>
            </a:r>
            <a:r>
              <a:rPr lang="ru-RU" altLang="ru-RU" sz="2000" dirty="0" smtClean="0"/>
              <a:t>1890 </a:t>
            </a:r>
            <a:r>
              <a:rPr lang="ru-RU" altLang="ru-RU" sz="2000" dirty="0"/>
              <a:t>г. (по ст</a:t>
            </a:r>
            <a:r>
              <a:rPr lang="ru-RU" altLang="ru-RU" sz="2000" dirty="0" smtClean="0"/>
              <a:t>. стилю</a:t>
            </a:r>
            <a:r>
              <a:rPr lang="ru-RU" altLang="ru-RU" sz="2000" dirty="0"/>
              <a:t>) Владимир Стеклов и Ольга Дракина обвенчались в церкви Женского епархиального </a:t>
            </a:r>
            <a:r>
              <a:rPr lang="ru-RU" altLang="ru-RU" sz="2000" dirty="0" smtClean="0"/>
              <a:t>училища.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altLang="ru-RU" sz="2000" dirty="0"/>
              <a:t> </a:t>
            </a:r>
            <a:r>
              <a:rPr lang="ru-RU" altLang="ru-RU" sz="2000" dirty="0" smtClean="0"/>
              <a:t>      В 1891 году  </a:t>
            </a:r>
            <a:r>
              <a:rPr lang="ru-RU" altLang="ru-RU" sz="2000" dirty="0"/>
              <a:t>у Стекловых родилась дочь Ольга.</a:t>
            </a:r>
            <a:r>
              <a:rPr lang="ru-RU" altLang="ru-RU" sz="1800" dirty="0"/>
              <a:t> </a:t>
            </a:r>
          </a:p>
        </p:txBody>
      </p:sp>
      <p:pic>
        <p:nvPicPr>
          <p:cNvPr id="15363" name="Picture 7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2060575"/>
            <a:ext cx="2347913" cy="396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8" descr="kushner_vlad_andr_mark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2492375"/>
            <a:ext cx="256540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619672" y="44624"/>
            <a:ext cx="6913390" cy="478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ru-RU" altLang="ru-RU" sz="2000" dirty="0"/>
              <a:t>	В.И. Смирнов: </a:t>
            </a:r>
            <a:r>
              <a:rPr lang="ru-RU" altLang="ru-RU" sz="2000" dirty="0" smtClean="0"/>
              <a:t>«</a:t>
            </a:r>
            <a:r>
              <a:rPr lang="ru-RU" altLang="ru-RU" sz="2000" i="1" dirty="0" smtClean="0"/>
              <a:t>В </a:t>
            </a:r>
            <a:r>
              <a:rPr lang="ru-RU" altLang="ru-RU" sz="2000" i="1" dirty="0"/>
              <a:t>своих лекциях он не любил касаться общих вопросов о методах и целях математики, предпочитая показывать эту математику в действии, но делал это так, что в результате у слушателей получалось впечатление не отдельных теорем и терминов, а чего-то цельного. Достигал это В.А. теми замечаниями, весьма краткими, но чрезвычайно ценными, которыми он обычно сопровождал доказательство теорем и решение примеров</a:t>
            </a:r>
            <a:r>
              <a:rPr lang="ru-RU" altLang="ru-RU" sz="2000" dirty="0"/>
              <a:t>».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419895" y="4715362"/>
            <a:ext cx="8208267" cy="1881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/>
              <a:t>	В </a:t>
            </a:r>
            <a:r>
              <a:rPr lang="ru-RU" altLang="ru-RU" sz="2000" dirty="0"/>
              <a:t>Харькове вместо практиковавшихся при обучении </a:t>
            </a:r>
            <a:r>
              <a:rPr lang="ru-RU" altLang="ru-RU" sz="2000" dirty="0" smtClean="0"/>
              <a:t>студентов «</a:t>
            </a:r>
            <a:r>
              <a:rPr lang="ru-RU" altLang="ru-RU" sz="2000" dirty="0"/>
              <a:t>репетиций» </a:t>
            </a:r>
            <a:r>
              <a:rPr lang="ru-RU" altLang="ru-RU" sz="2000" dirty="0" smtClean="0"/>
              <a:t>Стеклов </a:t>
            </a:r>
            <a:r>
              <a:rPr lang="ru-RU" altLang="ru-RU" sz="2000" dirty="0"/>
              <a:t>ввел </a:t>
            </a:r>
            <a:r>
              <a:rPr lang="ru-RU" altLang="ru-RU" sz="2000" b="1" dirty="0"/>
              <a:t>практические занятия</a:t>
            </a:r>
            <a:r>
              <a:rPr lang="ru-RU" altLang="ru-RU" sz="2000" dirty="0"/>
              <a:t>, ставшие </a:t>
            </a:r>
            <a:r>
              <a:rPr lang="ru-RU" altLang="ru-RU" sz="2000" dirty="0" smtClean="0"/>
              <a:t>нормой </a:t>
            </a:r>
            <a:r>
              <a:rPr lang="ru-RU" altLang="ru-RU" sz="2000" dirty="0"/>
              <a:t>в высшей школе. </a:t>
            </a:r>
            <a:r>
              <a:rPr lang="ru-RU" altLang="ru-RU" sz="2000" dirty="0" smtClean="0"/>
              <a:t>В 1889 году практические занятия </a:t>
            </a:r>
            <a:r>
              <a:rPr lang="ru-RU" altLang="ru-RU" sz="2000" b="1" dirty="0" smtClean="0"/>
              <a:t> </a:t>
            </a:r>
            <a:r>
              <a:rPr lang="ru-RU" altLang="ru-RU" sz="2000" dirty="0"/>
              <a:t>введены по всей стране</a:t>
            </a:r>
            <a:r>
              <a:rPr lang="ru-RU" altLang="ru-RU" sz="2000" dirty="0" smtClean="0"/>
              <a:t>. </a:t>
            </a:r>
            <a:endParaRPr lang="ru-RU" altLang="ru-RU" sz="2000" dirty="0"/>
          </a:p>
        </p:txBody>
      </p:sp>
      <p:pic>
        <p:nvPicPr>
          <p:cNvPr id="4" name="Picture 5" descr="smirnov_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1139973" cy="1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395288" y="549275"/>
            <a:ext cx="8424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539191" y="194596"/>
            <a:ext cx="802964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/>
              <a:t>В </a:t>
            </a:r>
            <a:r>
              <a:rPr lang="ru-RU" altLang="ru-RU" sz="2000" dirty="0" smtClean="0"/>
              <a:t>1901 </a:t>
            </a:r>
            <a:r>
              <a:rPr lang="ru-RU" altLang="ru-RU" sz="2000" dirty="0"/>
              <a:t>году в Полтаве </a:t>
            </a:r>
            <a:r>
              <a:rPr lang="ru-RU" altLang="ru-RU" sz="2000" dirty="0" smtClean="0"/>
              <a:t>отмечалось </a:t>
            </a:r>
            <a:r>
              <a:rPr lang="ru-RU" altLang="ru-RU" sz="2000" dirty="0"/>
              <a:t>столетие со дня рождения </a:t>
            </a:r>
            <a:endParaRPr lang="ru-RU" altLang="ru-RU" sz="2000" dirty="0" smtClean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/>
              <a:t>М.В</a:t>
            </a:r>
            <a:r>
              <a:rPr lang="ru-RU" altLang="ru-RU" sz="2000" dirty="0"/>
              <a:t>. Остроградского. </a:t>
            </a:r>
          </a:p>
        </p:txBody>
      </p:sp>
      <p:pic>
        <p:nvPicPr>
          <p:cNvPr id="17412" name="Picture 7" descr="http://upload.wikimedia.org/wikipedia/commons/a/ae/Ostrogradski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369" y="1196752"/>
            <a:ext cx="25527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683569" y="4581128"/>
            <a:ext cx="698477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А.М. Ляпунов </a:t>
            </a:r>
            <a:r>
              <a:rPr lang="ru-RU" altLang="ru-RU" sz="2000" dirty="0" smtClean="0"/>
              <a:t>прочитал доклад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/>
              <a:t>«</a:t>
            </a:r>
            <a:r>
              <a:rPr lang="ru-RU" altLang="ru-RU" sz="2000" dirty="0"/>
              <a:t>О заслугах Остроградского в области механики</a:t>
            </a:r>
            <a:r>
              <a:rPr lang="ru-RU" altLang="ru-RU" sz="2000" dirty="0" smtClean="0"/>
              <a:t>»,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 smtClean="0"/>
              <a:t>В.А</a:t>
            </a:r>
            <a:r>
              <a:rPr lang="ru-RU" altLang="ru-RU" sz="2000" dirty="0"/>
              <a:t>. </a:t>
            </a:r>
            <a:r>
              <a:rPr lang="ru-RU" altLang="ru-RU" sz="2000" dirty="0" smtClean="0"/>
              <a:t>Стеклов − «</a:t>
            </a:r>
            <a:r>
              <a:rPr lang="ru-RU" altLang="ru-RU" sz="2000" dirty="0"/>
              <a:t>О заслугах Остроградского в области математической физики</a:t>
            </a:r>
            <a:r>
              <a:rPr lang="ru-RU" altLang="ru-RU" sz="2000" dirty="0" smtClean="0"/>
              <a:t>». </a:t>
            </a: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6"/>
          <p:cNvSpPr txBox="1">
            <a:spLocks noChangeArrowheads="1"/>
          </p:cNvSpPr>
          <p:nvPr/>
        </p:nvSpPr>
        <p:spPr bwMode="auto">
          <a:xfrm>
            <a:off x="250826" y="378384"/>
            <a:ext cx="6049366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ru-RU" altLang="ru-RU" sz="2000" dirty="0" smtClean="0"/>
              <a:t>       В 1901 году выходит работа  </a:t>
            </a:r>
            <a:r>
              <a:rPr lang="ru-RU" altLang="ru-RU" sz="2000" b="1" dirty="0" smtClean="0"/>
              <a:t>А.М</a:t>
            </a:r>
            <a:r>
              <a:rPr lang="ru-RU" altLang="ru-RU" sz="2000" b="1" dirty="0"/>
              <a:t>. </a:t>
            </a:r>
            <a:r>
              <a:rPr lang="ru-RU" altLang="ru-RU" sz="2000" b="1" dirty="0" smtClean="0"/>
              <a:t>Ляпунова 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«Общая задача об устойчивости движения</a:t>
            </a:r>
            <a:r>
              <a:rPr lang="ru-RU" altLang="ru-RU" sz="2000" dirty="0" smtClean="0"/>
              <a:t>», после этого он избирается  </a:t>
            </a:r>
            <a:r>
              <a:rPr lang="ru-RU" altLang="ru-RU" sz="2000" dirty="0"/>
              <a:t>в ординарные академики по кафедре прикладной математики в Петербургском </a:t>
            </a:r>
            <a:r>
              <a:rPr lang="ru-RU" altLang="ru-RU" sz="2000" dirty="0" smtClean="0"/>
              <a:t>университете.</a:t>
            </a:r>
            <a:endParaRPr lang="ru-RU" altLang="ru-RU" sz="2000" dirty="0"/>
          </a:p>
        </p:txBody>
      </p:sp>
      <p:pic>
        <p:nvPicPr>
          <p:cNvPr id="18435" name="Picture 7" descr="61cfe0b1e5d1e3bff2208cfb31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224" y="260648"/>
            <a:ext cx="2231480" cy="3347220"/>
          </a:xfrm>
          <a:noFill/>
        </p:spPr>
      </p:pic>
      <p:sp>
        <p:nvSpPr>
          <p:cNvPr id="18436" name="TextBox 1"/>
          <p:cNvSpPr txBox="1">
            <a:spLocks noChangeArrowheads="1"/>
          </p:cNvSpPr>
          <p:nvPr/>
        </p:nvSpPr>
        <p:spPr bwMode="auto">
          <a:xfrm>
            <a:off x="197203" y="3488206"/>
            <a:ext cx="8497638" cy="142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ru-RU" altLang="ru-RU" sz="2000" dirty="0" smtClean="0"/>
              <a:t>      В 1902 году В.А</a:t>
            </a:r>
            <a:r>
              <a:rPr lang="ru-RU" altLang="ru-RU" sz="2000" dirty="0"/>
              <a:t>. Стеклов защищает докторскую  </a:t>
            </a:r>
            <a:r>
              <a:rPr lang="ru-RU" altLang="ru-RU" sz="2000" dirty="0" smtClean="0"/>
              <a:t>диссертацию «</a:t>
            </a:r>
            <a:r>
              <a:rPr lang="ru-RU" altLang="ru-RU" sz="2000" b="1" dirty="0" smtClean="0"/>
              <a:t>Общие </a:t>
            </a:r>
            <a:r>
              <a:rPr lang="ru-RU" altLang="ru-RU" sz="2000" b="1" dirty="0"/>
              <a:t>методы решения основных задач математической физики». </a:t>
            </a:r>
            <a:endParaRPr lang="ru-RU" altLang="ru-RU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4941168"/>
            <a:ext cx="8845242" cy="142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sz="2000" dirty="0" smtClean="0"/>
              <a:t>       В  1903  году  В.А</a:t>
            </a:r>
            <a:r>
              <a:rPr lang="ru-RU" altLang="ru-RU" sz="2000" dirty="0"/>
              <a:t>. </a:t>
            </a:r>
            <a:r>
              <a:rPr lang="ru-RU" altLang="ru-RU" sz="2000" dirty="0" smtClean="0"/>
              <a:t>Стеклов   </a:t>
            </a:r>
            <a:r>
              <a:rPr lang="ru-RU" altLang="ru-RU" sz="2000" dirty="0"/>
              <a:t>становится   членом-корреспондентом </a:t>
            </a:r>
            <a:endParaRPr lang="ru-RU" altLang="ru-RU" sz="2000" dirty="0" smtClean="0"/>
          </a:p>
          <a:p>
            <a:pPr algn="just">
              <a:lnSpc>
                <a:spcPct val="150000"/>
              </a:lnSpc>
            </a:pPr>
            <a:r>
              <a:rPr lang="ru-RU" altLang="ru-RU" sz="2000" dirty="0" smtClean="0"/>
              <a:t>Российской  Академии  наук</a:t>
            </a:r>
            <a:r>
              <a:rPr lang="ru-RU" altLang="ru-RU" sz="2000" dirty="0"/>
              <a:t>, </a:t>
            </a:r>
            <a:r>
              <a:rPr lang="ru-RU" altLang="ru-RU" sz="2000" dirty="0" smtClean="0"/>
              <a:t> ординарным  профессором  Харьковского </a:t>
            </a:r>
          </a:p>
          <a:p>
            <a:pPr algn="just">
              <a:lnSpc>
                <a:spcPct val="150000"/>
              </a:lnSpc>
            </a:pPr>
            <a:r>
              <a:rPr lang="ru-RU" altLang="ru-RU" sz="2000" dirty="0" smtClean="0"/>
              <a:t>университета</a:t>
            </a:r>
            <a:r>
              <a:rPr lang="ru-RU" altLang="ru-RU" sz="2000" dirty="0"/>
              <a:t>, </a:t>
            </a:r>
            <a:r>
              <a:rPr lang="ru-RU" altLang="ru-RU" sz="2000" dirty="0" smtClean="0"/>
              <a:t>председателем </a:t>
            </a:r>
            <a:r>
              <a:rPr lang="ru-RU" altLang="ru-RU" sz="2000" dirty="0"/>
              <a:t>Харьковского математического общества.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"/>
          <p:cNvSpPr txBox="1">
            <a:spLocks noChangeArrowheads="1"/>
          </p:cNvSpPr>
          <p:nvPr/>
        </p:nvSpPr>
        <p:spPr bwMode="auto">
          <a:xfrm>
            <a:off x="539750" y="549275"/>
            <a:ext cx="8064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/>
              <a:t>В 1906 году В.А. Стеклову предлагают занять место профессора Петербургского Университета</a:t>
            </a:r>
            <a:r>
              <a:rPr lang="ru-RU" altLang="ru-RU" sz="2000" dirty="0" smtClean="0"/>
              <a:t>. </a:t>
            </a:r>
            <a:endParaRPr lang="ru-RU" altLang="ru-RU" sz="2000" dirty="0"/>
          </a:p>
        </p:txBody>
      </p:sp>
      <p:pic>
        <p:nvPicPr>
          <p:cNvPr id="4" name="Picture 7" descr="142catalog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96691"/>
            <a:ext cx="6408738" cy="408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260px-Steklov_V_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187325"/>
            <a:ext cx="45974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3276600" y="5794375"/>
            <a:ext cx="31670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/>
              <a:t>В.А</a:t>
            </a:r>
            <a:r>
              <a:rPr lang="ru-RU" altLang="ru-RU" sz="2000" dirty="0" smtClean="0"/>
              <a:t>.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Стеклов</a:t>
            </a: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1763688" y="620688"/>
            <a:ext cx="6985025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buFontTx/>
              <a:buNone/>
            </a:pPr>
            <a:r>
              <a:rPr lang="en-US" altLang="ru-RU" sz="2000" dirty="0"/>
              <a:t>	</a:t>
            </a:r>
            <a:r>
              <a:rPr lang="ru-RU" altLang="ru-RU" sz="2000" dirty="0" smtClean="0"/>
              <a:t>В.И</a:t>
            </a:r>
            <a:r>
              <a:rPr lang="ru-RU" altLang="ru-RU" sz="2000" dirty="0"/>
              <a:t>. Смирнов: </a:t>
            </a:r>
            <a:r>
              <a:rPr lang="ru-RU" altLang="ru-RU" sz="2000" dirty="0" smtClean="0"/>
              <a:t>«</a:t>
            </a:r>
            <a:r>
              <a:rPr lang="ru-RU" altLang="ru-RU" sz="2000" i="1" dirty="0" smtClean="0"/>
              <a:t>Многие </a:t>
            </a:r>
            <a:r>
              <a:rPr lang="ru-RU" altLang="ru-RU" sz="2000" i="1" dirty="0"/>
              <a:t>до сих пор помнят те большие требования, которые он предъявлял на магистерском экзамене, но я твердо уверен, что все, прошедшие через этот искус, сейчас с чувством глубокой благодарности к </a:t>
            </a:r>
            <a:r>
              <a:rPr lang="ru-RU" altLang="ru-RU" sz="2000" i="1" dirty="0" smtClean="0"/>
              <a:t>В.А</a:t>
            </a:r>
            <a:r>
              <a:rPr lang="ru-RU" altLang="ru-RU" sz="2000" i="1" dirty="0"/>
              <a:t>. сознают, как много дала им проделанная  работа. При всех обширных требованиях, никакой экзамен не доставлял столько удовлетворения и просто удовольствия, как магистерский экзамен у В.А.: полное отсутствие какой бы то ни было мелочности в вопросах, такая их постановка, при которой экзаменующийся чувствовал себя не проверяемым, а просто собеседником</a:t>
            </a:r>
            <a:r>
              <a:rPr lang="ru-RU" altLang="ru-RU" sz="2000" dirty="0"/>
              <a:t>».  </a:t>
            </a:r>
          </a:p>
        </p:txBody>
      </p:sp>
      <p:sp>
        <p:nvSpPr>
          <p:cNvPr id="20483" name="Text Box 6"/>
          <p:cNvSpPr txBox="1">
            <a:spLocks noChangeArrowheads="1"/>
          </p:cNvSpPr>
          <p:nvPr/>
        </p:nvSpPr>
        <p:spPr bwMode="auto">
          <a:xfrm>
            <a:off x="7432675" y="17922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4" name="Picture 5" descr="smirnov_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73101"/>
            <a:ext cx="1139973" cy="1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51520" y="472355"/>
            <a:ext cx="8496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ru-RU" altLang="ru-RU" sz="2000" dirty="0" smtClean="0"/>
              <a:t>      В  1910 году  В.А. Стеклов становится </a:t>
            </a:r>
            <a:r>
              <a:rPr lang="ru-RU" altLang="ru-RU" sz="2000" dirty="0"/>
              <a:t>адъюнктом, </a:t>
            </a:r>
            <a:r>
              <a:rPr lang="ru-RU" altLang="ru-RU" sz="2000" dirty="0" smtClean="0"/>
              <a:t>а в 1912 году −   </a:t>
            </a:r>
            <a:r>
              <a:rPr lang="ru-RU" altLang="ru-RU" sz="2000" dirty="0"/>
              <a:t>ординарным академиком. </a:t>
            </a:r>
            <a:r>
              <a:rPr lang="en-US" altLang="ru-RU" sz="2000" dirty="0"/>
              <a:t>  </a:t>
            </a:r>
            <a:r>
              <a:rPr lang="en-US" altLang="ru-RU" sz="2000" dirty="0" smtClean="0"/>
              <a:t>  </a:t>
            </a:r>
            <a:endParaRPr lang="ru-RU" altLang="ru-RU" sz="2000" dirty="0"/>
          </a:p>
        </p:txBody>
      </p:sp>
      <p:sp>
        <p:nvSpPr>
          <p:cNvPr id="3" name="AutoShape 2" descr="upload.wikimedia.org/wikipedia/commons/thumb/4/40/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upload.wikimedia.org/wikipedia/commons/thumb/4/40/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Admin\Desktop\Академ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5538715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75510" y="5733256"/>
            <a:ext cx="675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Здание Академии наук, Университетская набережная, дом. 5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42486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ru-RU" altLang="ru-RU" sz="2000" dirty="0"/>
              <a:t> </a:t>
            </a:r>
            <a:r>
              <a:rPr lang="ru-RU" altLang="ru-RU" sz="2000" dirty="0" smtClean="0"/>
              <a:t>      В 1916 году </a:t>
            </a:r>
            <a:r>
              <a:rPr lang="ru-RU" altLang="ru-RU" sz="2000" dirty="0"/>
              <a:t>В.А. Стеклов избран членом правления</a:t>
            </a:r>
            <a:r>
              <a:rPr lang="en-US" altLang="ru-RU" sz="2000" dirty="0"/>
              <a:t> </a:t>
            </a:r>
            <a:r>
              <a:rPr lang="ru-RU" altLang="ru-RU" sz="2000" dirty="0"/>
              <a:t>Императорской </a:t>
            </a:r>
            <a:r>
              <a:rPr lang="en-US" altLang="ru-RU" sz="2000" dirty="0"/>
              <a:t> </a:t>
            </a:r>
            <a:r>
              <a:rPr lang="ru-RU" altLang="ru-RU" sz="2000" dirty="0"/>
              <a:t>Академии наук.</a:t>
            </a:r>
          </a:p>
        </p:txBody>
      </p:sp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323850" y="1484313"/>
            <a:ext cx="82804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ru-RU" altLang="ru-RU" sz="2000" dirty="0"/>
              <a:t> </a:t>
            </a:r>
            <a:r>
              <a:rPr lang="ru-RU" altLang="ru-RU" sz="2000" dirty="0" smtClean="0"/>
              <a:t>      В </a:t>
            </a:r>
            <a:r>
              <a:rPr lang="ru-RU" altLang="ru-RU" sz="2000" dirty="0"/>
              <a:t>1917 </a:t>
            </a:r>
            <a:r>
              <a:rPr lang="ru-RU" altLang="ru-RU" sz="2000" dirty="0" smtClean="0"/>
              <a:t>г.  </a:t>
            </a:r>
            <a:r>
              <a:rPr lang="ru-RU" altLang="ru-RU" sz="2000" dirty="0"/>
              <a:t>Академия переименована в Российскую Академию наук. Президентом выбран </a:t>
            </a:r>
            <a:r>
              <a:rPr lang="ru-RU" altLang="ru-RU" sz="2000" b="1" dirty="0"/>
              <a:t>Александр Петрович Карпинский,</a:t>
            </a:r>
            <a:r>
              <a:rPr lang="ru-RU" altLang="ru-RU" sz="2000" dirty="0"/>
              <a:t> геолог с мировой </a:t>
            </a:r>
            <a:r>
              <a:rPr lang="ru-RU" altLang="ru-RU" sz="2000" dirty="0" smtClean="0"/>
              <a:t>славой. </a:t>
            </a:r>
            <a:endParaRPr lang="ru-RU" altLang="ru-RU" sz="1800" dirty="0"/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395288" y="3168650"/>
            <a:ext cx="8353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    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395288" y="3046404"/>
            <a:ext cx="8208962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altLang="ru-RU" sz="2000" b="1" dirty="0"/>
              <a:t>       </a:t>
            </a:r>
            <a:r>
              <a:rPr lang="ru-RU" altLang="ru-RU" sz="2000" b="1" dirty="0" smtClean="0"/>
              <a:t>В 1919 году В.А</a:t>
            </a:r>
            <a:r>
              <a:rPr lang="ru-RU" altLang="ru-RU" sz="2000" b="1" dirty="0"/>
              <a:t>. Стеклов избран </a:t>
            </a:r>
            <a:r>
              <a:rPr lang="ru-RU" altLang="ru-RU" sz="2000" b="1" dirty="0" smtClean="0"/>
              <a:t>Вице-президентом </a:t>
            </a:r>
            <a:r>
              <a:rPr lang="ru-RU" altLang="ru-RU" sz="2000" b="1" dirty="0"/>
              <a:t>Академии наук  на 8 лет.</a:t>
            </a:r>
            <a:r>
              <a:rPr lang="ru-RU" altLang="ru-RU" sz="2000" dirty="0"/>
              <a:t> </a:t>
            </a:r>
          </a:p>
        </p:txBody>
      </p:sp>
      <p:sp>
        <p:nvSpPr>
          <p:cNvPr id="22534" name="TextBox 1"/>
          <p:cNvSpPr txBox="1">
            <a:spLocks noChangeArrowheads="1"/>
          </p:cNvSpPr>
          <p:nvPr/>
        </p:nvSpPr>
        <p:spPr bwMode="auto">
          <a:xfrm>
            <a:off x="395288" y="4149725"/>
            <a:ext cx="80645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/>
              <a:t>В.А. Стеклов:  «</a:t>
            </a:r>
            <a:r>
              <a:rPr lang="ru-RU" altLang="ru-RU" sz="2000" i="1" dirty="0" smtClean="0"/>
              <a:t>В </a:t>
            </a:r>
            <a:r>
              <a:rPr lang="ru-RU" altLang="ru-RU" sz="2000" i="1" dirty="0"/>
              <a:t>революционные моменты считаю себя не вправе отказываться от организаторской деятельности, от которой в обычное время также сознательно и решительно уклонялся</a:t>
            </a:r>
            <a:r>
              <a:rPr lang="ru-RU" altLang="ru-RU" sz="2000" dirty="0"/>
              <a:t>…»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539552" y="260648"/>
            <a:ext cx="7921625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ru-RU" altLang="ru-RU" sz="2000" b="1" u="sng" dirty="0"/>
              <a:t>Организаторская деятельность </a:t>
            </a:r>
            <a:r>
              <a:rPr lang="ru-RU" altLang="ru-RU" sz="2000" b="1" u="sng" dirty="0" smtClean="0"/>
              <a:t>В.А</a:t>
            </a:r>
            <a:r>
              <a:rPr lang="ru-RU" altLang="ru-RU" sz="2000" b="1" u="sng" dirty="0"/>
              <a:t>. Стеклова в  Академии:</a:t>
            </a:r>
            <a:r>
              <a:rPr lang="ru-RU" altLang="ru-RU" sz="2000" u="sng" dirty="0"/>
              <a:t> </a:t>
            </a:r>
            <a:endParaRPr lang="ru-RU" altLang="ru-RU" sz="2000" dirty="0"/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ru-RU" altLang="ru-RU" sz="20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/>
              <a:t>      1. Выведение </a:t>
            </a:r>
            <a:r>
              <a:rPr lang="ru-RU" altLang="ru-RU" sz="2000" dirty="0"/>
              <a:t>Академии из системы Наркомата просвещения и подчинение Совнаркому.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/>
              <a:t>      2</a:t>
            </a:r>
            <a:r>
              <a:rPr lang="ru-RU" altLang="ru-RU" sz="2000" dirty="0"/>
              <a:t>. В 1927 г. принят новый устав Академии, который закрепил за Академией наук положение «высшего ученого учреждения Союза ССР, состоящего при Совете Народных Комиссаров </a:t>
            </a:r>
            <a:r>
              <a:rPr lang="ru-RU" altLang="ru-RU" sz="2000" dirty="0" smtClean="0"/>
              <a:t> Союза ССР».    </a:t>
            </a:r>
            <a:endParaRPr lang="ru-RU" altLang="ru-RU" sz="20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/>
              <a:t>          Академии </a:t>
            </a:r>
            <a:r>
              <a:rPr lang="ru-RU" altLang="ru-RU" sz="2000" dirty="0"/>
              <a:t>передано четыре новых больших здания и построено новое здание библиотеки, налажено печатание научных трудов </a:t>
            </a:r>
            <a:r>
              <a:rPr lang="ru-RU" altLang="ru-RU" sz="2000" dirty="0" smtClean="0"/>
              <a:t> и  приобретение из-за </a:t>
            </a:r>
            <a:r>
              <a:rPr lang="ru-RU" altLang="ru-RU" sz="2000" dirty="0"/>
              <a:t>границы книг и приборов.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/>
              <a:t>В 1925 г. празднование </a:t>
            </a:r>
            <a:r>
              <a:rPr lang="ru-RU" altLang="ru-RU" sz="2000" dirty="0" smtClean="0"/>
              <a:t>200-летнего </a:t>
            </a:r>
            <a:r>
              <a:rPr lang="ru-RU" altLang="ru-RU" sz="2000" dirty="0"/>
              <a:t>юбилея Академии прошло на государственном уровне</a:t>
            </a:r>
            <a:r>
              <a:rPr lang="ru-RU" altLang="ru-RU" sz="2000" dirty="0" smtClean="0"/>
              <a:t>.    </a:t>
            </a: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503238" y="2189918"/>
            <a:ext cx="795655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      </a:t>
            </a:r>
            <a:r>
              <a:rPr lang="ru-RU" altLang="ru-RU" sz="2000" dirty="0" smtClean="0"/>
              <a:t>3. Создание </a:t>
            </a:r>
            <a:r>
              <a:rPr lang="ru-RU" altLang="ru-RU" sz="2000" dirty="0"/>
              <a:t>при Академии Физико-математического </a:t>
            </a:r>
            <a:r>
              <a:rPr lang="ru-RU" altLang="ru-RU" sz="2000" dirty="0" smtClean="0"/>
              <a:t>института.</a:t>
            </a:r>
            <a:endParaRPr lang="ru-RU" altLang="ru-RU" sz="20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      В 1919 г.</a:t>
            </a:r>
            <a:r>
              <a:rPr lang="ru-RU" altLang="ru-RU" sz="2000" dirty="0" smtClean="0"/>
              <a:t>  </a:t>
            </a:r>
            <a:r>
              <a:rPr lang="ru-RU" altLang="ru-RU" sz="2000" dirty="0"/>
              <a:t>по предложению </a:t>
            </a:r>
            <a:r>
              <a:rPr lang="ru-RU" altLang="ru-RU" sz="2000" b="1" dirty="0"/>
              <a:t>В.А</a:t>
            </a:r>
            <a:r>
              <a:rPr lang="ru-RU" altLang="ru-RU" sz="2000" b="1" dirty="0" smtClean="0"/>
              <a:t>. Стеклова</a:t>
            </a:r>
            <a:r>
              <a:rPr lang="ru-RU" altLang="ru-RU" sz="2000" b="1" dirty="0"/>
              <a:t>, А.А</a:t>
            </a:r>
            <a:r>
              <a:rPr lang="ru-RU" altLang="ru-RU" sz="2000" b="1" dirty="0" smtClean="0"/>
              <a:t>. Маркова </a:t>
            </a:r>
            <a:r>
              <a:rPr lang="ru-RU" altLang="ru-RU" sz="2000" b="1" dirty="0"/>
              <a:t>и А.Н. Крылова </a:t>
            </a:r>
            <a:r>
              <a:rPr lang="ru-RU" altLang="ru-RU" sz="2000" dirty="0"/>
              <a:t>в рамках Академии наук был создан  </a:t>
            </a:r>
            <a:r>
              <a:rPr lang="ru-RU" altLang="ru-RU" sz="2000" b="1" dirty="0"/>
              <a:t>Математический кабинет имени П.Л. Чебышева и А.М. Ляпунова, </a:t>
            </a:r>
            <a:r>
              <a:rPr lang="ru-RU" altLang="ru-RU" sz="2000" dirty="0" smtClean="0"/>
              <a:t>который </a:t>
            </a:r>
            <a:r>
              <a:rPr lang="ru-RU" altLang="ru-RU" sz="2000" dirty="0"/>
              <a:t>был образован из ряда библиотек известных русских математиков </a:t>
            </a:r>
            <a:r>
              <a:rPr lang="ru-RU" altLang="ru-RU" sz="2000" dirty="0" smtClean="0"/>
              <a:t>(в </a:t>
            </a:r>
            <a:r>
              <a:rPr lang="ru-RU" altLang="ru-RU" sz="2000" dirty="0"/>
              <a:t>том числе и библиотека Стеклова) и музея имени П.Л</a:t>
            </a:r>
            <a:r>
              <a:rPr lang="ru-RU" altLang="ru-RU" sz="2000" dirty="0" smtClean="0"/>
              <a:t>. Чебышева</a:t>
            </a:r>
            <a:r>
              <a:rPr lang="ru-RU" altLang="ru-RU" sz="2000" dirty="0"/>
              <a:t>.  Директор кабинета – В.А. Стеклов.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sp>
        <p:nvSpPr>
          <p:cNvPr id="24579" name="Прямоугольник 4"/>
          <p:cNvSpPr>
            <a:spLocks noChangeArrowheads="1"/>
          </p:cNvSpPr>
          <p:nvPr/>
        </p:nvSpPr>
        <p:spPr bwMode="auto">
          <a:xfrm>
            <a:off x="503238" y="692150"/>
            <a:ext cx="79565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ru-RU" altLang="ru-RU" sz="2000" dirty="0" smtClean="0"/>
              <a:t>      В.А. Стеклов: «</a:t>
            </a:r>
            <a:r>
              <a:rPr lang="ru-RU" altLang="ru-RU" sz="2000" i="1" dirty="0" smtClean="0"/>
              <a:t>Как </a:t>
            </a:r>
            <a:r>
              <a:rPr lang="ru-RU" altLang="ru-RU" sz="2000" i="1" dirty="0"/>
              <a:t>ни тяжелы условия современной разрухи, однако ждать неопределенно долго наука не может. Необходимо сейчас сделать все возможное</a:t>
            </a:r>
            <a:r>
              <a:rPr lang="ru-RU" altLang="ru-RU" sz="2000" dirty="0" smtClean="0"/>
              <a:t>».</a:t>
            </a: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94716" y="188640"/>
            <a:ext cx="87137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/>
              <a:t>    </a:t>
            </a:r>
            <a:r>
              <a:rPr lang="ru-RU" altLang="ru-RU" sz="2000" dirty="0" smtClean="0"/>
              <a:t>    В 1921  году  по   инициативе </a:t>
            </a:r>
            <a:r>
              <a:rPr lang="ru-RU" altLang="ru-RU" sz="2000" dirty="0"/>
              <a:t>В.А. Стеклова, А.Н. Крылова и </a:t>
            </a:r>
            <a:endParaRPr lang="ru-RU" altLang="ru-RU" sz="2000" dirty="0" smtClean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/>
              <a:t>А.Ф</a:t>
            </a:r>
            <a:r>
              <a:rPr lang="ru-RU" altLang="ru-RU" sz="2000" dirty="0"/>
              <a:t>. Иоффе кабинет </a:t>
            </a:r>
            <a:r>
              <a:rPr lang="ru-RU" altLang="ru-RU" sz="2000" dirty="0" smtClean="0"/>
              <a:t>был объединен </a:t>
            </a:r>
            <a:r>
              <a:rPr lang="ru-RU" altLang="ru-RU" sz="2000" dirty="0"/>
              <a:t>с </a:t>
            </a:r>
            <a:r>
              <a:rPr lang="ru-RU" altLang="ru-RU" sz="2000" dirty="0" smtClean="0"/>
              <a:t>Физической </a:t>
            </a:r>
            <a:r>
              <a:rPr lang="ru-RU" altLang="ru-RU" sz="2000" dirty="0"/>
              <a:t>лабораторией </a:t>
            </a:r>
            <a:endParaRPr lang="ru-RU" altLang="ru-RU" sz="2000" dirty="0" smtClean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smtClean="0"/>
              <a:t>и </a:t>
            </a:r>
            <a:r>
              <a:rPr lang="ru-RU" altLang="ru-RU" sz="2000" dirty="0"/>
              <a:t>создан </a:t>
            </a:r>
            <a:endParaRPr lang="ru-RU" altLang="ru-RU" sz="2000" dirty="0" smtClean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000" b="1" dirty="0" smtClean="0"/>
              <a:t>Физико-математический </a:t>
            </a:r>
            <a:r>
              <a:rPr lang="ru-RU" altLang="ru-RU" sz="2000" b="1" dirty="0"/>
              <a:t>институт Российской Академии наук. </a:t>
            </a:r>
            <a:endParaRPr lang="ru-RU" altLang="ru-RU" sz="2000" dirty="0"/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58775" y="2132856"/>
            <a:ext cx="84978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b="1" dirty="0" smtClean="0"/>
              <a:t>     К 1925 г.  </a:t>
            </a:r>
            <a:r>
              <a:rPr lang="ru-RU" altLang="ru-RU" sz="2000" dirty="0" smtClean="0"/>
              <a:t>(двухсотлетие Академии) в составе института: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dirty="0" smtClean="0"/>
              <a:t>Математический отдел (В.А. Стеклов) </a:t>
            </a:r>
          </a:p>
          <a:p>
            <a:pPr marL="457200" indent="-457200" algn="just" eaLnBrk="1" hangingPunct="1">
              <a:lnSpc>
                <a:spcPct val="15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ru-RU" altLang="ru-RU" sz="2000" dirty="0" smtClean="0"/>
              <a:t>Физический отдел (А.Н. Крылов)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ru-RU" altLang="ru-RU" sz="2000" dirty="0" smtClean="0"/>
              <a:t>3.    Сейсмический отдел (П.М. Никифоров)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5577" y="4509120"/>
            <a:ext cx="7560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sz="2000" dirty="0"/>
              <a:t>В. А. Стеклов — основоположник научно-организационной деятельности в РАН и АН СССР в дальнейшем.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5"/>
            <a:ext cx="77048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sz="2000" dirty="0"/>
              <a:t> </a:t>
            </a:r>
            <a:r>
              <a:rPr lang="ru-RU" altLang="ru-RU" sz="2000" dirty="0" smtClean="0"/>
              <a:t>      В </a:t>
            </a:r>
            <a:r>
              <a:rPr lang="ru-RU" altLang="ru-RU" sz="2000" dirty="0"/>
              <a:t>1934 году решением Общего собрания АН СССР Физико-математический институт был разделен на Институт математики АН СССР и Институт физики АН СССР. </a:t>
            </a:r>
          </a:p>
          <a:p>
            <a:pPr algn="just">
              <a:lnSpc>
                <a:spcPct val="150000"/>
              </a:lnSpc>
            </a:pPr>
            <a:r>
              <a:rPr lang="ru-RU" altLang="ru-RU" sz="2000" dirty="0"/>
              <a:t>     </a:t>
            </a:r>
            <a:r>
              <a:rPr lang="ru-RU" altLang="ru-RU" sz="2000" dirty="0" smtClean="0"/>
              <a:t>  Институт </a:t>
            </a:r>
            <a:r>
              <a:rPr lang="ru-RU" altLang="ru-RU" sz="2000" dirty="0"/>
              <a:t>математики получил официальное наименование </a:t>
            </a:r>
            <a:r>
              <a:rPr lang="ru-RU" altLang="ru-RU" sz="2000" dirty="0" smtClean="0"/>
              <a:t> </a:t>
            </a:r>
            <a:r>
              <a:rPr lang="ru-RU" altLang="ru-RU" sz="2000" b="1" dirty="0"/>
              <a:t>Математический институт им. </a:t>
            </a:r>
            <a:r>
              <a:rPr lang="ru-RU" altLang="ru-RU" sz="2000" b="1" dirty="0" smtClean="0"/>
              <a:t>В.А</a:t>
            </a:r>
            <a:r>
              <a:rPr lang="ru-RU" altLang="ru-RU" sz="2000" b="1" dirty="0"/>
              <a:t>. Стеклова АН СССР (МИАН</a:t>
            </a:r>
            <a:r>
              <a:rPr lang="ru-RU" altLang="ru-RU" sz="2000" b="1" dirty="0" smtClean="0"/>
              <a:t>).</a:t>
            </a:r>
            <a:endParaRPr lang="ru-RU" dirty="0"/>
          </a:p>
        </p:txBody>
      </p:sp>
      <p:pic>
        <p:nvPicPr>
          <p:cNvPr id="5" name="Picture 5" descr="http://img.readtiger.com/wkp/ru/MIAN-o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16" y="3883173"/>
            <a:ext cx="4269054" cy="262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://ic.pics.livejournal.com/fucken_duck/15322965/24206/24206_origi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8" y="3862741"/>
            <a:ext cx="3603252" cy="2645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6831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611188" y="2852738"/>
            <a:ext cx="8064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/>
              <a:t>   </a:t>
            </a:r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4500563" y="1413594"/>
            <a:ext cx="0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311526" y="1952005"/>
            <a:ext cx="23050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/>
              <a:t>А.М</a:t>
            </a:r>
            <a:r>
              <a:rPr lang="ru-RU" altLang="ru-RU" sz="2000" dirty="0" smtClean="0"/>
              <a:t>. Ляпунов</a:t>
            </a:r>
            <a:endParaRPr lang="ru-RU" altLang="ru-RU" sz="2000" dirty="0"/>
          </a:p>
        </p:txBody>
      </p:sp>
      <p:sp>
        <p:nvSpPr>
          <p:cNvPr id="5" name="Line 9"/>
          <p:cNvSpPr>
            <a:spLocks noChangeShapeType="1"/>
          </p:cNvSpPr>
          <p:nvPr/>
        </p:nvSpPr>
        <p:spPr bwMode="auto">
          <a:xfrm>
            <a:off x="4500563" y="25654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3492500" y="3284538"/>
            <a:ext cx="1944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/>
              <a:t>В.А</a:t>
            </a:r>
            <a:r>
              <a:rPr lang="ru-RU" altLang="ru-RU" sz="2000" dirty="0" smtClean="0"/>
              <a:t>. Стеклов</a:t>
            </a:r>
            <a:endParaRPr lang="ru-RU" altLang="ru-RU" sz="2000" dirty="0"/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>
            <a:off x="3203575" y="3933825"/>
            <a:ext cx="115252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4427538" y="3933825"/>
            <a:ext cx="8636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1979613" y="4641850"/>
            <a:ext cx="20875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/>
              <a:t>И.М</a:t>
            </a:r>
            <a:r>
              <a:rPr lang="ru-RU" altLang="ru-RU" sz="2000" dirty="0" smtClean="0"/>
              <a:t>. Гюнтер</a:t>
            </a:r>
            <a:r>
              <a:rPr lang="ru-RU" altLang="ru-RU" sz="1800" dirty="0" smtClean="0"/>
              <a:t> </a:t>
            </a:r>
            <a:endParaRPr lang="ru-RU" altLang="ru-RU" sz="1800" dirty="0"/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4859338" y="4652963"/>
            <a:ext cx="19446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/>
              <a:t>В</a:t>
            </a:r>
            <a:r>
              <a:rPr lang="ru-RU" altLang="ru-RU" sz="2000" dirty="0" smtClean="0"/>
              <a:t>.И. Смирнов</a:t>
            </a:r>
            <a:endParaRPr lang="ru-RU" altLang="ru-RU" sz="2000" dirty="0"/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H="1">
            <a:off x="5003800" y="5229225"/>
            <a:ext cx="792163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" name="Line 16"/>
          <p:cNvSpPr>
            <a:spLocks noChangeShapeType="1"/>
          </p:cNvSpPr>
          <p:nvPr/>
        </p:nvSpPr>
        <p:spPr bwMode="auto">
          <a:xfrm>
            <a:off x="3348038" y="5229225"/>
            <a:ext cx="8636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635375" y="6010275"/>
            <a:ext cx="19446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/>
              <a:t>С.Л</a:t>
            </a:r>
            <a:r>
              <a:rPr lang="ru-RU" altLang="ru-RU" sz="2000" dirty="0" smtClean="0"/>
              <a:t>. Соболев</a:t>
            </a:r>
            <a:endParaRPr lang="ru-RU" alt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511550" y="1012666"/>
            <a:ext cx="3312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 smtClean="0"/>
              <a:t>        </a:t>
            </a:r>
            <a:r>
              <a:rPr lang="ru-RU" altLang="ru-RU" sz="2000" dirty="0" smtClean="0"/>
              <a:t>П.Л. Чебышев</a:t>
            </a:r>
            <a:endParaRPr lang="ru-RU" sz="2000" dirty="0"/>
          </a:p>
        </p:txBody>
      </p:sp>
      <p:pic>
        <p:nvPicPr>
          <p:cNvPr id="15" name="Picture 4" descr="chebyshe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1313544" cy="178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61cfe0b1e5d1e3bff2208cfb3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96752"/>
            <a:ext cx="12954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Gyunter_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75" y="3645024"/>
            <a:ext cx="1368053" cy="1824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smirnov_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236" y="3429000"/>
            <a:ext cx="1139973" cy="1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" descr="2456607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5082180"/>
            <a:ext cx="1257084" cy="165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43608" y="116632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Выдающиеся ученые </a:t>
            </a:r>
            <a:r>
              <a:rPr lang="ru-RU" altLang="ru-RU" sz="2000" dirty="0"/>
              <a:t>петербургской математической </a:t>
            </a:r>
            <a:r>
              <a:rPr lang="ru-RU" altLang="ru-RU" sz="2000" dirty="0" smtClean="0"/>
              <a:t>школы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8207375" cy="958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ru-RU" altLang="ru-RU" sz="2000" dirty="0" smtClean="0"/>
              <a:t> Ученые  петербургской </a:t>
            </a:r>
            <a:r>
              <a:rPr lang="ru-RU" altLang="ru-RU" sz="2000" dirty="0"/>
              <a:t>математической </a:t>
            </a:r>
            <a:r>
              <a:rPr lang="ru-RU" altLang="ru-RU" sz="2000" dirty="0" smtClean="0"/>
              <a:t>школы−</a:t>
            </a:r>
          </a:p>
          <a:p>
            <a:pPr algn="ctr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altLang="ru-RU" sz="2000" dirty="0" smtClean="0"/>
              <a:t>ученики В.А. Стеклова</a:t>
            </a:r>
            <a:endParaRPr lang="ru-RU" altLang="ru-RU" sz="2000" dirty="0"/>
          </a:p>
        </p:txBody>
      </p:sp>
      <p:pic>
        <p:nvPicPr>
          <p:cNvPr id="29699" name="Picture 5" descr="markov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5" y="2229158"/>
            <a:ext cx="1656183" cy="2207954"/>
          </a:xfrm>
          <a:noFill/>
        </p:spPr>
      </p:pic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35496" y="4541058"/>
            <a:ext cx="20162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 smtClean="0"/>
              <a:t>     А.А. Марков</a:t>
            </a:r>
            <a:endParaRPr lang="ru-RU" altLang="ru-RU" sz="2000" dirty="0"/>
          </a:p>
        </p:txBody>
      </p:sp>
      <p:pic>
        <p:nvPicPr>
          <p:cNvPr id="8" name="Picture 8" descr="fridman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36439"/>
            <a:ext cx="1584176" cy="227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4541058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А.А. Фридман</a:t>
            </a:r>
            <a:endParaRPr lang="ru-RU" sz="2000" dirty="0"/>
          </a:p>
        </p:txBody>
      </p:sp>
      <p:pic>
        <p:nvPicPr>
          <p:cNvPr id="9" name="Picture 6" descr="_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785" y="2280021"/>
            <a:ext cx="1657916" cy="222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8" y="4469050"/>
            <a:ext cx="2232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000" dirty="0"/>
              <a:t>И.М. Виноградов</a:t>
            </a:r>
            <a:endParaRPr lang="ru-RU" sz="2000" dirty="0"/>
          </a:p>
        </p:txBody>
      </p:sp>
      <p:pic>
        <p:nvPicPr>
          <p:cNvPr id="1026" name="Picture 2" descr="Тамаркин Яков Давидови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08" y="2204864"/>
            <a:ext cx="1536170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39408" y="4499828"/>
            <a:ext cx="1796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Я.Д. Тамаркин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980728"/>
            <a:ext cx="734481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/>
              <a:t>А.Н. Крылов </a:t>
            </a:r>
            <a:r>
              <a:rPr lang="ru-RU" sz="2000" dirty="0" smtClean="0"/>
              <a:t>–</a:t>
            </a:r>
            <a:r>
              <a:rPr lang="en-US" sz="2000" dirty="0" smtClean="0"/>
              <a:t> </a:t>
            </a:r>
            <a:r>
              <a:rPr lang="ru-RU" sz="2000" dirty="0" smtClean="0"/>
              <a:t>ученый</a:t>
            </a:r>
            <a:r>
              <a:rPr lang="en-US" sz="2000" dirty="0" smtClean="0"/>
              <a:t> </a:t>
            </a:r>
            <a:r>
              <a:rPr lang="ru-RU" sz="2000" dirty="0" smtClean="0"/>
              <a:t>− </a:t>
            </a:r>
            <a:r>
              <a:rPr lang="ru-RU" sz="2000" dirty="0"/>
              <a:t>кораблестроитель, механик, математик, Академик, генерал флота. </a:t>
            </a:r>
          </a:p>
          <a:p>
            <a:pPr algn="just">
              <a:lnSpc>
                <a:spcPct val="150000"/>
              </a:lnSpc>
            </a:pPr>
            <a:r>
              <a:rPr lang="ru-RU" sz="2000" dirty="0"/>
              <a:t>Вместе с В.А. Стекловым сыграл важнейшую роль в сохранении Академии наук в начале 20-х годов</a:t>
            </a:r>
          </a:p>
          <a:p>
            <a:endParaRPr lang="ru-RU" dirty="0"/>
          </a:p>
        </p:txBody>
      </p:sp>
      <p:pic>
        <p:nvPicPr>
          <p:cNvPr id="5" name="Picture 8" descr="Крылов Алексей Николаеви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140968"/>
            <a:ext cx="2232248" cy="317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49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857625" y="500063"/>
            <a:ext cx="1741488" cy="2855912"/>
            <a:chOff x="1588" y="346"/>
            <a:chExt cx="1097" cy="1799"/>
          </a:xfrm>
        </p:grpSpPr>
        <p:pic>
          <p:nvPicPr>
            <p:cNvPr id="3" name="Picture 6" descr="1303847912_steklov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346"/>
              <a:ext cx="1035" cy="1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7"/>
            <p:cNvSpPr>
              <a:spLocks noChangeArrowheads="1"/>
            </p:cNvSpPr>
            <p:nvPr/>
          </p:nvSpPr>
          <p:spPr bwMode="auto">
            <a:xfrm>
              <a:off x="1588" y="1741"/>
              <a:ext cx="109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В.А. Стеклов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(1863 – 1926) </a:t>
              </a:r>
            </a:p>
          </p:txBody>
        </p:sp>
      </p:grpSp>
      <p:grpSp>
        <p:nvGrpSpPr>
          <p:cNvPr id="5" name="Группа 29"/>
          <p:cNvGrpSpPr>
            <a:grpSpLocks/>
          </p:cNvGrpSpPr>
          <p:nvPr/>
        </p:nvGrpSpPr>
        <p:grpSpPr bwMode="auto">
          <a:xfrm>
            <a:off x="1785938" y="500063"/>
            <a:ext cx="2016125" cy="2855912"/>
            <a:chOff x="1785918" y="500042"/>
            <a:chExt cx="2016125" cy="2855928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785918" y="2714620"/>
              <a:ext cx="2016125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 А.М. Ляпунов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(1857 – 1918) </a:t>
              </a:r>
            </a:p>
          </p:txBody>
        </p:sp>
        <p:pic>
          <p:nvPicPr>
            <p:cNvPr id="7" name="Picture 5" descr="Ляпунов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0232" y="500042"/>
              <a:ext cx="1662533" cy="22167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Группа 30"/>
          <p:cNvGrpSpPr>
            <a:grpSpLocks/>
          </p:cNvGrpSpPr>
          <p:nvPr/>
        </p:nvGrpSpPr>
        <p:grpSpPr bwMode="auto">
          <a:xfrm>
            <a:off x="5572125" y="500063"/>
            <a:ext cx="1738313" cy="2860675"/>
            <a:chOff x="5572132" y="500042"/>
            <a:chExt cx="1737976" cy="286090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570" y="500042"/>
              <a:ext cx="1589483" cy="2214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5572132" y="2714620"/>
              <a:ext cx="173797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А.А. Андронов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(1901 – 1952)</a:t>
              </a:r>
            </a:p>
          </p:txBody>
        </p:sp>
      </p:grpSp>
      <p:grpSp>
        <p:nvGrpSpPr>
          <p:cNvPr id="14" name="Группа 42"/>
          <p:cNvGrpSpPr>
            <a:grpSpLocks/>
          </p:cNvGrpSpPr>
          <p:nvPr/>
        </p:nvGrpSpPr>
        <p:grpSpPr bwMode="auto">
          <a:xfrm>
            <a:off x="1857375" y="3357563"/>
            <a:ext cx="7262813" cy="2860675"/>
            <a:chOff x="1857356" y="3357562"/>
            <a:chExt cx="7262428" cy="2860909"/>
          </a:xfrm>
        </p:grpSpPr>
        <p:grpSp>
          <p:nvGrpSpPr>
            <p:cNvPr id="15" name="Group 2"/>
            <p:cNvGrpSpPr>
              <a:grpSpLocks/>
            </p:cNvGrpSpPr>
            <p:nvPr/>
          </p:nvGrpSpPr>
          <p:grpSpPr bwMode="auto">
            <a:xfrm>
              <a:off x="2000232" y="3357562"/>
              <a:ext cx="1714512" cy="2168519"/>
              <a:chOff x="1882" y="572"/>
              <a:chExt cx="1964" cy="2722"/>
            </a:xfrm>
          </p:grpSpPr>
          <p:pic>
            <p:nvPicPr>
              <p:cNvPr id="23" name="Picture 3" descr="67220514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2" y="572"/>
                <a:ext cx="1964" cy="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" name="Rectangle 4"/>
              <p:cNvSpPr>
                <a:spLocks noChangeArrowheads="1"/>
              </p:cNvSpPr>
              <p:nvPr/>
            </p:nvSpPr>
            <p:spPr bwMode="auto">
              <a:xfrm>
                <a:off x="1882" y="572"/>
                <a:ext cx="1951" cy="27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</p:grpSp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1857356" y="5572140"/>
              <a:ext cx="187743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 А.Г. Майер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  (1905 – 1951) </a:t>
              </a:r>
            </a:p>
          </p:txBody>
        </p:sp>
        <p:pic>
          <p:nvPicPr>
            <p:cNvPr id="17" name="Picture 5" descr="sigalov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7620" y="3357562"/>
              <a:ext cx="1643074" cy="22145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3929058" y="5572140"/>
              <a:ext cx="16209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А.Г. Сигалов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(1913 – 1969)</a:t>
              </a:r>
            </a:p>
          </p:txBody>
        </p:sp>
        <p:pic>
          <p:nvPicPr>
            <p:cNvPr id="19" name="Picture 89" descr="gudkov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570" y="3357562"/>
              <a:ext cx="1625186" cy="2214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5643570" y="5572140"/>
              <a:ext cx="1620957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Д.А. Гудков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(1918 – 1992)</a:t>
              </a:r>
            </a:p>
          </p:txBody>
        </p:sp>
        <p:pic>
          <p:nvPicPr>
            <p:cNvPr id="21" name="Рисунок 40" descr="shilnikov.jp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20" y="3357562"/>
              <a:ext cx="1541840" cy="2176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1"/>
            <p:cNvSpPr txBox="1">
              <a:spLocks noChangeArrowheads="1"/>
            </p:cNvSpPr>
            <p:nvPr/>
          </p:nvSpPr>
          <p:spPr bwMode="auto">
            <a:xfrm>
              <a:off x="7217340" y="5572140"/>
              <a:ext cx="190244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Л.П. Шильников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(1934 – 2011)</a:t>
              </a:r>
            </a:p>
          </p:txBody>
        </p:sp>
      </p:grpSp>
      <p:grpSp>
        <p:nvGrpSpPr>
          <p:cNvPr id="25" name="Group 35"/>
          <p:cNvGrpSpPr>
            <a:grpSpLocks/>
          </p:cNvGrpSpPr>
          <p:nvPr/>
        </p:nvGrpSpPr>
        <p:grpSpPr bwMode="auto">
          <a:xfrm>
            <a:off x="-214313" y="500063"/>
            <a:ext cx="2233613" cy="2836862"/>
            <a:chOff x="0" y="346"/>
            <a:chExt cx="1407" cy="1787"/>
          </a:xfrm>
        </p:grpSpPr>
        <p:pic>
          <p:nvPicPr>
            <p:cNvPr id="26" name="Picture 5" descr="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" y="346"/>
              <a:ext cx="1031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9"/>
            <p:cNvSpPr txBox="1">
              <a:spLocks noChangeArrowheads="1"/>
            </p:cNvSpPr>
            <p:nvPr/>
          </p:nvSpPr>
          <p:spPr bwMode="auto">
            <a:xfrm>
              <a:off x="0" y="1729"/>
              <a:ext cx="1407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 </a:t>
              </a:r>
              <a:r>
                <a:rPr lang="ru-RU" altLang="ru-RU" sz="1600" b="1"/>
                <a:t>Н.И. Лобачевский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(1792 – 1856)</a:t>
              </a:r>
            </a:p>
          </p:txBody>
        </p:sp>
      </p:grpSp>
      <p:grpSp>
        <p:nvGrpSpPr>
          <p:cNvPr id="28" name="Group 37"/>
          <p:cNvGrpSpPr>
            <a:grpSpLocks/>
          </p:cNvGrpSpPr>
          <p:nvPr/>
        </p:nvGrpSpPr>
        <p:grpSpPr bwMode="auto">
          <a:xfrm>
            <a:off x="0" y="3357563"/>
            <a:ext cx="1944688" cy="2836862"/>
            <a:chOff x="2880" y="346"/>
            <a:chExt cx="1225" cy="1787"/>
          </a:xfrm>
        </p:grpSpPr>
        <p:pic>
          <p:nvPicPr>
            <p:cNvPr id="29" name="Picture 17" descr="Bogolyubov_N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0" y="346"/>
              <a:ext cx="1010" cy="1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 Box 22"/>
            <p:cNvSpPr txBox="1">
              <a:spLocks noChangeArrowheads="1"/>
            </p:cNvSpPr>
            <p:nvPr/>
          </p:nvSpPr>
          <p:spPr bwMode="auto">
            <a:xfrm>
              <a:off x="2880" y="1729"/>
              <a:ext cx="122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Н.Н. Боголюбов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altLang="ru-RU" sz="1800"/>
                <a:t>(1909 – 1992)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053779" y="463083"/>
            <a:ext cx="2196712" cy="2749893"/>
            <a:chOff x="1138527" y="762721"/>
            <a:chExt cx="2196712" cy="2868146"/>
          </a:xfrm>
        </p:grpSpPr>
        <p:pic>
          <p:nvPicPr>
            <p:cNvPr id="32" name="Picture 4" descr="EAINYU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2952" y="762721"/>
              <a:ext cx="1587863" cy="2183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 Box 7"/>
            <p:cNvSpPr txBox="1">
              <a:spLocks noChangeArrowheads="1"/>
            </p:cNvSpPr>
            <p:nvPr/>
          </p:nvSpPr>
          <p:spPr bwMode="auto">
            <a:xfrm>
              <a:off x="1138527" y="2984536"/>
              <a:ext cx="2196712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sz="1800" dirty="0" err="1" smtClean="0"/>
                <a:t>Е.А.Леонтович</a:t>
              </a:r>
              <a:endParaRPr lang="ru-RU" sz="1800" dirty="0" smtClean="0"/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ru-RU" sz="1800" dirty="0" smtClean="0"/>
                <a:t>(1905 </a:t>
              </a:r>
              <a:r>
                <a:rPr lang="ru-RU" sz="1800" dirty="0"/>
                <a:t>– 1997)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516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8"/>
          <p:cNvSpPr txBox="1">
            <a:spLocks noChangeArrowheads="1"/>
          </p:cNvSpPr>
          <p:nvPr/>
        </p:nvSpPr>
        <p:spPr bwMode="auto">
          <a:xfrm>
            <a:off x="608616" y="275701"/>
            <a:ext cx="7775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 smtClean="0"/>
              <a:t>В.А</a:t>
            </a:r>
            <a:r>
              <a:rPr lang="ru-RU" altLang="ru-RU" sz="2000" b="1" dirty="0"/>
              <a:t>. </a:t>
            </a:r>
            <a:r>
              <a:rPr lang="ru-RU" altLang="ru-RU" sz="2000" b="1" dirty="0" smtClean="0"/>
              <a:t>Стеклов − историк </a:t>
            </a:r>
            <a:r>
              <a:rPr lang="ru-RU" altLang="ru-RU" sz="2000" b="1" dirty="0"/>
              <a:t>науки и </a:t>
            </a:r>
            <a:r>
              <a:rPr lang="ru-RU" altLang="ru-RU" sz="2000" b="1" dirty="0" smtClean="0"/>
              <a:t>философ</a:t>
            </a:r>
            <a:endParaRPr lang="ru-RU" altLang="ru-RU" sz="2000" b="1" dirty="0"/>
          </a:p>
        </p:txBody>
      </p:sp>
      <p:sp>
        <p:nvSpPr>
          <p:cNvPr id="37891" name="Text Box 9"/>
          <p:cNvSpPr txBox="1">
            <a:spLocks noChangeArrowheads="1"/>
          </p:cNvSpPr>
          <p:nvPr/>
        </p:nvSpPr>
        <p:spPr bwMode="auto">
          <a:xfrm>
            <a:off x="605873" y="882250"/>
            <a:ext cx="792003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/>
              <a:t>    </a:t>
            </a:r>
            <a:r>
              <a:rPr lang="ru-RU" altLang="ru-RU" sz="2000" b="1" dirty="0" smtClean="0"/>
              <a:t>1920    </a:t>
            </a:r>
            <a:r>
              <a:rPr lang="ru-RU" altLang="ru-RU" sz="2000" b="1" dirty="0"/>
              <a:t>«Математика и ее значение для человечества» </a:t>
            </a:r>
          </a:p>
        </p:txBody>
      </p:sp>
      <p:sp>
        <p:nvSpPr>
          <p:cNvPr id="37892" name="Text Box 10"/>
          <p:cNvSpPr txBox="1">
            <a:spLocks noChangeArrowheads="1"/>
          </p:cNvSpPr>
          <p:nvPr/>
        </p:nvSpPr>
        <p:spPr bwMode="auto">
          <a:xfrm>
            <a:off x="607056" y="1206715"/>
            <a:ext cx="7991475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ru-RU" altLang="ru-RU" sz="1800" dirty="0"/>
              <a:t>    </a:t>
            </a:r>
            <a:r>
              <a:rPr lang="ru-RU" altLang="ru-RU" sz="2000" dirty="0"/>
              <a:t>«</a:t>
            </a:r>
            <a:r>
              <a:rPr lang="ru-RU" altLang="ru-RU" sz="2000" i="1" dirty="0"/>
              <a:t>Все явления, происходящие в природе и обществе, должны со временем стать объектами </a:t>
            </a:r>
            <a:r>
              <a:rPr lang="ru-RU" altLang="ru-RU" sz="2000" i="1" dirty="0" smtClean="0"/>
              <a:t>математики… Люди </a:t>
            </a:r>
            <a:r>
              <a:rPr lang="ru-RU" altLang="ru-RU" sz="2000" i="1" dirty="0"/>
              <a:t>непременно все согласятся между собой и притом по всем вопросам, но это будет тогда, когда наука о природе, т.е. вся истина, будет математически формулирована</a:t>
            </a:r>
            <a:r>
              <a:rPr lang="ru-RU" altLang="ru-RU" sz="2000" dirty="0"/>
              <a:t>».</a:t>
            </a:r>
          </a:p>
        </p:txBody>
      </p:sp>
      <p:pic>
        <p:nvPicPr>
          <p:cNvPr id="8" name="Picture 15" descr="Математика и ее значение для человечества Стеклов В.А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623" y="3607372"/>
            <a:ext cx="1719262" cy="257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4906079" y="6218883"/>
            <a:ext cx="19923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Госиздат, 1923 г.</a:t>
            </a:r>
          </a:p>
        </p:txBody>
      </p:sp>
      <p:pic>
        <p:nvPicPr>
          <p:cNvPr id="10" name="Picture 10" descr="100322993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235" y="3645024"/>
            <a:ext cx="1709229" cy="254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948264" y="6222999"/>
            <a:ext cx="2076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err="1"/>
              <a:t>Либроком</a:t>
            </a:r>
            <a:r>
              <a:rPr lang="ru-RU" altLang="ru-RU" sz="1800" dirty="0"/>
              <a:t>, 2010 г.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0300" y="4867620"/>
            <a:ext cx="46876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dirty="0">
                <a:solidFill>
                  <a:srgbClr val="004EEA"/>
                </a:solidFill>
              </a:rPr>
              <a:t>«</a:t>
            </a:r>
            <a:r>
              <a:rPr lang="ru-RU" altLang="ru-RU" b="1" i="1" dirty="0">
                <a:solidFill>
                  <a:srgbClr val="004EEA"/>
                </a:solidFill>
              </a:rPr>
              <a:t>Против математики не поспоришь</a:t>
            </a:r>
            <a:r>
              <a:rPr lang="ru-RU" altLang="ru-RU" dirty="0">
                <a:solidFill>
                  <a:srgbClr val="004EEA"/>
                </a:solidFill>
              </a:rPr>
              <a:t>»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529" y="4005064"/>
            <a:ext cx="43443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ru-RU" dirty="0" smtClean="0"/>
              <a:t>А.В. Луначарский вспоминал, что В.А. Стеклов любил повторять: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323528" y="476250"/>
            <a:ext cx="81369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ru-RU" altLang="ru-RU" sz="1800" b="1" dirty="0">
                <a:solidFill>
                  <a:srgbClr val="0070C0"/>
                </a:solidFill>
              </a:rPr>
              <a:t>«Михайло Васильевич Ломоносов</a:t>
            </a:r>
            <a:r>
              <a:rPr lang="ru-RU" altLang="ru-RU" sz="1800" b="1" dirty="0" smtClean="0">
                <a:solidFill>
                  <a:srgbClr val="0070C0"/>
                </a:solidFill>
              </a:rPr>
              <a:t>». </a:t>
            </a:r>
            <a:r>
              <a:rPr lang="ru-RU" altLang="ru-RU" sz="1800" b="1" dirty="0">
                <a:solidFill>
                  <a:srgbClr val="0070C0"/>
                </a:solidFill>
              </a:rPr>
              <a:t>Петербург-Москва-Берлин. 1923</a:t>
            </a:r>
            <a:r>
              <a:rPr lang="ru-RU" altLang="ru-RU" sz="1800" b="1" dirty="0" smtClean="0">
                <a:solidFill>
                  <a:srgbClr val="0070C0"/>
                </a:solidFill>
              </a:rPr>
              <a:t>.</a:t>
            </a:r>
            <a:endParaRPr lang="ru-RU" altLang="ru-RU" sz="1800" b="1" dirty="0">
              <a:solidFill>
                <a:srgbClr val="0070C0"/>
              </a:solidFill>
            </a:endParaRPr>
          </a:p>
        </p:txBody>
      </p:sp>
      <p:sp>
        <p:nvSpPr>
          <p:cNvPr id="38915" name="Text Box 6"/>
          <p:cNvSpPr txBox="1">
            <a:spLocks noChangeArrowheads="1"/>
          </p:cNvSpPr>
          <p:nvPr/>
        </p:nvSpPr>
        <p:spPr bwMode="auto">
          <a:xfrm>
            <a:off x="2987824" y="1268760"/>
            <a:ext cx="5688632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ru-RU" altLang="ru-RU" sz="1800" dirty="0"/>
              <a:t>    </a:t>
            </a:r>
            <a:r>
              <a:rPr lang="ru-RU" altLang="ru-RU" sz="2000" dirty="0"/>
              <a:t>«</a:t>
            </a:r>
            <a:r>
              <a:rPr lang="ru-RU" altLang="ru-RU" sz="2000" i="1" dirty="0"/>
              <a:t>Во времена Ломоносова только один человек ясно понимал всю глубину и самобытность его гения – Эйлер</a:t>
            </a:r>
            <a:r>
              <a:rPr lang="ru-RU" altLang="ru-RU" sz="2000" i="1" dirty="0" smtClean="0"/>
              <a:t>… </a:t>
            </a:r>
            <a:r>
              <a:rPr lang="ru-RU" altLang="ru-RU" sz="2000" i="1" dirty="0"/>
              <a:t>Нередко впадал он в крайности и в разгаре борьбы задевал личности</a:t>
            </a:r>
            <a:r>
              <a:rPr lang="ru-RU" altLang="ru-RU" sz="2000" i="1" dirty="0" smtClean="0"/>
              <a:t>…, </a:t>
            </a:r>
            <a:r>
              <a:rPr lang="ru-RU" altLang="ru-RU" sz="2000" i="1" dirty="0"/>
              <a:t>но все это во многом </a:t>
            </a:r>
            <a:r>
              <a:rPr lang="ru-RU" altLang="ru-RU" sz="2000" i="1" dirty="0" smtClean="0"/>
              <a:t>объясняется </a:t>
            </a:r>
            <a:r>
              <a:rPr lang="ru-RU" altLang="ru-RU" sz="2000" i="1" dirty="0"/>
              <a:t>общим состоянием нравов той эпохи и является неизбежной мелочью на общем фоне его беззаветной борьбы в защиту интересов науки, в которой он действительно не жалел себя</a:t>
            </a:r>
            <a:r>
              <a:rPr lang="ru-RU" altLang="ru-RU" sz="2000" dirty="0"/>
              <a:t>».  </a:t>
            </a:r>
          </a:p>
        </p:txBody>
      </p:sp>
      <p:pic>
        <p:nvPicPr>
          <p:cNvPr id="6" name="Picture 10" descr="Стеклов облож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21812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84784"/>
            <a:ext cx="2880320" cy="4055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1560" y="5119638"/>
            <a:ext cx="7775575" cy="1333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ru-RU" altLang="ru-RU" sz="1800" dirty="0"/>
              <a:t>   </a:t>
            </a:r>
            <a:r>
              <a:rPr lang="ru-RU" altLang="ru-RU" sz="2000" dirty="0"/>
              <a:t> </a:t>
            </a:r>
            <a:r>
              <a:rPr lang="ru-RU" altLang="ru-RU" sz="1800" dirty="0"/>
              <a:t>В книге нет подробной биографии великого ученого, </a:t>
            </a:r>
            <a:r>
              <a:rPr lang="ru-RU" altLang="ru-RU" sz="1800" dirty="0" smtClean="0"/>
              <a:t>но книга </a:t>
            </a:r>
            <a:r>
              <a:rPr lang="ru-RU" altLang="ru-RU" sz="1800" dirty="0"/>
              <a:t>дает читателю представление о состоянии науки того времени, о борьбе основателей новой физики со средневековыми предрассудками. </a:t>
            </a:r>
          </a:p>
        </p:txBody>
      </p:sp>
      <p:pic>
        <p:nvPicPr>
          <p:cNvPr id="5" name="Picture 7" descr="0_5fe00_c1b3719b_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42" t="7982" r="6252" b="8002"/>
          <a:stretch/>
        </p:blipFill>
        <p:spPr bwMode="auto">
          <a:xfrm>
            <a:off x="1907704" y="1340768"/>
            <a:ext cx="4855397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51520" y="565101"/>
            <a:ext cx="48245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ru-RU" altLang="ru-RU" sz="2400" dirty="0"/>
              <a:t> </a:t>
            </a:r>
            <a:r>
              <a:rPr lang="ru-RU" altLang="ru-RU" sz="2000" b="1" dirty="0">
                <a:solidFill>
                  <a:srgbClr val="0070C0"/>
                </a:solidFill>
              </a:rPr>
              <a:t>«Галилео Галилей». Берлин. 1923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.</a:t>
            </a:r>
            <a:endParaRPr lang="ru-RU" altLang="ru-RU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67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1043955" y="508610"/>
            <a:ext cx="70564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None/>
            </a:pPr>
            <a:r>
              <a:rPr lang="ru-RU" altLang="ru-RU" sz="2000" b="1" dirty="0">
                <a:solidFill>
                  <a:srgbClr val="0070C0"/>
                </a:solidFill>
              </a:rPr>
              <a:t>«В Америку и обратно. Впечатления.» − Л., 1925</a:t>
            </a:r>
            <a:r>
              <a:rPr lang="ru-RU" altLang="ru-RU" sz="2000" b="1" dirty="0" smtClean="0">
                <a:solidFill>
                  <a:srgbClr val="0070C0"/>
                </a:solidFill>
              </a:rPr>
              <a:t>.</a:t>
            </a:r>
            <a:endParaRPr lang="ru-RU" altLang="ru-RU" sz="2000" b="1" dirty="0">
              <a:solidFill>
                <a:srgbClr val="0070C0"/>
              </a:solidFill>
            </a:endParaRP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2627784" y="873125"/>
            <a:ext cx="5616104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ru-RU" altLang="ru-RU" sz="2000" dirty="0" smtClean="0"/>
              <a:t>В этой книге В.А. Стеклов  </a:t>
            </a:r>
            <a:r>
              <a:rPr lang="ru-RU" altLang="ru-RU" sz="2000" dirty="0"/>
              <a:t>описывает уклад жизни, нравы и вкусы представителей различных классов и национальностей. </a:t>
            </a:r>
            <a:r>
              <a:rPr lang="ru-RU" altLang="ru-RU" sz="2000" dirty="0" smtClean="0"/>
              <a:t>Также он вводит </a:t>
            </a:r>
            <a:r>
              <a:rPr lang="ru-RU" altLang="ru-RU" sz="2000" dirty="0"/>
              <a:t>читателя 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в обширный зал </a:t>
            </a:r>
            <a:r>
              <a:rPr lang="ru-RU" altLang="ru-RU" sz="2000" dirty="0" smtClean="0"/>
              <a:t> </a:t>
            </a:r>
            <a:r>
              <a:rPr lang="ru-RU" altLang="ru-RU" sz="2000" dirty="0"/>
              <a:t>представителей мировой </a:t>
            </a:r>
            <a:r>
              <a:rPr lang="ru-RU" altLang="ru-RU" sz="2000" dirty="0" smtClean="0"/>
              <a:t>науки </a:t>
            </a:r>
            <a:r>
              <a:rPr lang="ru-RU" altLang="ru-RU" sz="2000" dirty="0"/>
              <a:t>и в шумную атмосферу биржи Виннипега и Чикаго. Описания природы просты и живописны. 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ru-RU" altLang="ru-RU" sz="2000" dirty="0"/>
              <a:t>«</a:t>
            </a:r>
            <a:r>
              <a:rPr lang="ru-RU" altLang="ru-RU" sz="2000" i="1" dirty="0"/>
              <a:t>Особенно красива местность у Квебека, расположенная на довольно крутой горе, подобно Нижнему Новгороду или Симбирску, со старинной крепостью наверху</a:t>
            </a:r>
            <a:r>
              <a:rPr lang="ru-RU" altLang="ru-RU" sz="2000" dirty="0"/>
              <a:t>».</a:t>
            </a:r>
          </a:p>
        </p:txBody>
      </p:sp>
      <p:pic>
        <p:nvPicPr>
          <p:cNvPr id="5" name="Picture 10" descr="Лицевая обложк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22794"/>
            <a:ext cx="1985169" cy="2786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13"/>
          <p:cNvSpPr txBox="1">
            <a:spLocks noChangeArrowheads="1"/>
          </p:cNvSpPr>
          <p:nvPr/>
        </p:nvSpPr>
        <p:spPr bwMode="auto">
          <a:xfrm>
            <a:off x="628476" y="754150"/>
            <a:ext cx="819199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/>
              <a:t>    </a:t>
            </a:r>
            <a:r>
              <a:rPr lang="ru-RU" altLang="ru-RU" sz="1800" dirty="0" smtClean="0"/>
              <a:t>    </a:t>
            </a:r>
            <a:r>
              <a:rPr lang="ru-RU" altLang="ru-RU" sz="2000" dirty="0" smtClean="0"/>
              <a:t>С </a:t>
            </a:r>
            <a:r>
              <a:rPr lang="ru-RU" altLang="ru-RU" sz="2000" dirty="0"/>
              <a:t>1919 года В.А</a:t>
            </a:r>
            <a:r>
              <a:rPr lang="ru-RU" altLang="ru-RU" sz="2000" dirty="0" smtClean="0"/>
              <a:t>. Стеклов </a:t>
            </a:r>
            <a:r>
              <a:rPr lang="ru-RU" altLang="ru-RU" sz="2000" dirty="0"/>
              <a:t>живет в академической квартире в доме на набережной Невы около моста лейтенанта Шмидта.</a:t>
            </a:r>
          </a:p>
        </p:txBody>
      </p:sp>
      <p:sp>
        <p:nvSpPr>
          <p:cNvPr id="40965" name="Text Box 16"/>
          <p:cNvSpPr txBox="1">
            <a:spLocks noChangeArrowheads="1"/>
          </p:cNvSpPr>
          <p:nvPr/>
        </p:nvSpPr>
        <p:spPr bwMode="auto">
          <a:xfrm>
            <a:off x="635125" y="4679069"/>
            <a:ext cx="82438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/>
              <a:t>    </a:t>
            </a:r>
            <a:endParaRPr lang="ru-RU" altLang="ru-RU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187624" y="28836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Последние годы жизни</a:t>
            </a:r>
            <a:r>
              <a:rPr lang="ru-RU" b="1" dirty="0" smtClean="0"/>
              <a:t> </a:t>
            </a:r>
            <a:endParaRPr lang="ru-RU" b="1" dirty="0"/>
          </a:p>
        </p:txBody>
      </p:sp>
      <p:pic>
        <p:nvPicPr>
          <p:cNvPr id="7" name="Picture 8" descr="domakad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8332"/>
            <a:ext cx="4710803" cy="320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8608" y="1471289"/>
            <a:ext cx="2484276" cy="3209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50620" y="4679069"/>
            <a:ext cx="35283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Здесь </a:t>
            </a:r>
            <a:r>
              <a:rPr lang="ru-RU" b="1" dirty="0"/>
              <a:t>жил </a:t>
            </a:r>
            <a:r>
              <a:rPr lang="ru-RU" b="1" dirty="0" smtClean="0"/>
              <a:t>академик</a:t>
            </a:r>
            <a:r>
              <a:rPr lang="ru-RU" b="1" dirty="0"/>
              <a:t> </a:t>
            </a:r>
            <a:endParaRPr lang="ru-RU" b="1" dirty="0" smtClean="0"/>
          </a:p>
          <a:p>
            <a:pPr algn="ctr"/>
            <a:r>
              <a:rPr lang="ru-RU" b="1" dirty="0" smtClean="0"/>
              <a:t>Владимир </a:t>
            </a:r>
            <a:r>
              <a:rPr lang="ru-RU" b="1" dirty="0"/>
              <a:t>Андреевич </a:t>
            </a:r>
            <a:endParaRPr lang="ru-RU" b="1" dirty="0" smtClean="0"/>
          </a:p>
          <a:p>
            <a:pPr algn="ctr"/>
            <a:r>
              <a:rPr lang="ru-RU" b="1" dirty="0" smtClean="0"/>
              <a:t>Стеклов</a:t>
            </a:r>
            <a:r>
              <a:rPr lang="ru-RU" b="1" dirty="0"/>
              <a:t>. </a:t>
            </a:r>
            <a:endParaRPr lang="ru-RU" b="1" dirty="0" smtClean="0"/>
          </a:p>
          <a:p>
            <a:pPr algn="ctr"/>
            <a:r>
              <a:rPr lang="ru-RU" b="1" dirty="0" smtClean="0"/>
              <a:t>1863 </a:t>
            </a:r>
            <a:r>
              <a:rPr lang="ru-RU" b="1" dirty="0"/>
              <a:t>- 1926. </a:t>
            </a:r>
            <a:endParaRPr lang="ru-RU" b="1" dirty="0" smtClean="0"/>
          </a:p>
          <a:p>
            <a:pPr algn="ctr"/>
            <a:r>
              <a:rPr lang="ru-RU" b="1" dirty="0" smtClean="0"/>
              <a:t>Выдающийся </a:t>
            </a:r>
          </a:p>
          <a:p>
            <a:pPr algn="ctr"/>
            <a:r>
              <a:rPr lang="ru-RU" b="1" dirty="0" smtClean="0"/>
              <a:t>математик</a:t>
            </a:r>
          </a:p>
          <a:p>
            <a:pPr algn="ctr"/>
            <a:r>
              <a:rPr lang="ru-RU" dirty="0" smtClean="0"/>
              <a:t>(1950 г.)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770566"/>
            <a:ext cx="439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Дом академиков, </a:t>
            </a:r>
          </a:p>
          <a:p>
            <a:pPr algn="ctr"/>
            <a:r>
              <a:rPr lang="ru-RU" dirty="0" smtClean="0"/>
              <a:t>Наб. Лейтенанта Шмидта, д.1.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      Деловая активность Стеклова в последний период его жизни очень велика.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412776"/>
            <a:ext cx="7920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«… </a:t>
            </a:r>
            <a:r>
              <a:rPr lang="ru-RU" sz="2000" i="1" dirty="0" smtClean="0"/>
              <a:t>благодаря особому режиму, усвоенному лет 40 назад, еще во времена студенчества. Веду такой образ жизни и нахожу его донельзя целесообразным и полезным для дела. В то же время вопреки уверениям медиков, ни малейшего вреда для здоровья не замечаю. Слава создателю, дожил до 60 лет</a:t>
            </a:r>
            <a:r>
              <a:rPr lang="ru-RU" sz="2000" dirty="0" smtClean="0"/>
              <a:t>» 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762415"/>
            <a:ext cx="7920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altLang="ru-RU" sz="2000" dirty="0" smtClean="0"/>
              <a:t>       В.А. Стеклов руководил теоретической и вычислительной частью экспедиции по изучению Курской </a:t>
            </a:r>
            <a:r>
              <a:rPr lang="ru-RU" altLang="ru-RU" sz="2000" dirty="0"/>
              <a:t>магнитной аномалии (КМА</a:t>
            </a:r>
            <a:r>
              <a:rPr lang="ru-RU" altLang="ru-RU" sz="2000" dirty="0" smtClean="0"/>
              <a:t>);  работал в Комитете по делам главной астрономической обсерватории; Комитете по делам Российского гидрологического института; </a:t>
            </a:r>
            <a:r>
              <a:rPr lang="ru-RU" altLang="ru-RU" sz="2000" dirty="0"/>
              <a:t>в</a:t>
            </a:r>
            <a:r>
              <a:rPr lang="ru-RU" altLang="ru-RU" sz="2000" dirty="0" smtClean="0"/>
              <a:t> строительной комиссии Академии наук; в издательской комиссии Академии…</a:t>
            </a:r>
            <a:endParaRPr lang="ru-RU" altLang="ru-RU" sz="2000" dirty="0"/>
          </a:p>
        </p:txBody>
      </p:sp>
    </p:spTree>
    <p:extLst>
      <p:ext uri="{BB962C8B-B14F-4D97-AF65-F5344CB8AC3E}">
        <p14:creationId xmlns:p14="http://schemas.microsoft.com/office/powerpoint/2010/main" val="3616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692696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altLang="ru-RU" sz="2000" dirty="0"/>
              <a:t>1924 – Международный математический конгресс в Торонто, где В.А</a:t>
            </a:r>
            <a:r>
              <a:rPr lang="ru-RU" altLang="ru-RU" sz="2000" dirty="0" smtClean="0"/>
              <a:t>. Стеклов </a:t>
            </a:r>
            <a:r>
              <a:rPr lang="ru-RU" altLang="ru-RU" sz="2000" dirty="0"/>
              <a:t>получил звание почетного профессора </a:t>
            </a:r>
            <a:r>
              <a:rPr lang="ru-RU" altLang="ru-RU" sz="2000" dirty="0" smtClean="0"/>
              <a:t>Университета Торонто. </a:t>
            </a:r>
            <a:endParaRPr lang="ru-RU" alt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311712"/>
            <a:ext cx="77048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altLang="ru-RU" sz="2000" dirty="0"/>
              <a:t>1924-1925 В.А</a:t>
            </a:r>
            <a:r>
              <a:rPr lang="ru-RU" altLang="ru-RU" sz="2000" dirty="0" smtClean="0"/>
              <a:t>. Стеклов </a:t>
            </a:r>
            <a:r>
              <a:rPr lang="ru-RU" altLang="ru-RU" sz="2000" dirty="0"/>
              <a:t>совершил по поручению Академии наук поездки в Англию и Италию для участия в научных съездах, выяснения вопросов международного научного </a:t>
            </a:r>
            <a:r>
              <a:rPr lang="ru-RU" altLang="ru-RU" sz="2000" dirty="0" smtClean="0"/>
              <a:t>единения.</a:t>
            </a:r>
            <a:endParaRPr lang="ru-RU" alt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437112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Сентябрь 1925 – участвует в праздновании 200-летия Академии наук в Москве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2162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11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3998912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771018"/>
            <a:ext cx="79928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altLang="ru-RU" sz="2000" dirty="0" smtClean="0"/>
              <a:t>14 </a:t>
            </a:r>
            <a:r>
              <a:rPr lang="ru-RU" altLang="ru-RU" sz="2000" dirty="0"/>
              <a:t>мая уезжает в Крым. Умер 30 мая 1926 </a:t>
            </a:r>
            <a:r>
              <a:rPr lang="ru-RU" altLang="ru-RU" sz="2000" dirty="0" smtClean="0"/>
              <a:t>года в </a:t>
            </a:r>
            <a:r>
              <a:rPr lang="ru-RU" altLang="ru-RU" sz="2000" dirty="0" err="1" smtClean="0"/>
              <a:t>Гаспре</a:t>
            </a:r>
            <a:r>
              <a:rPr lang="ru-RU" altLang="ru-RU" sz="2000" dirty="0" smtClean="0"/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altLang="ru-RU" sz="2000" dirty="0"/>
              <a:t>Похоронен на Литераторских мостках Волкова кладбища в Санкт-Петербурге.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88024" y="764704"/>
            <a:ext cx="4104456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altLang="ru-RU" sz="2000" b="1" dirty="0"/>
              <a:t>23 февраля 1926 − </a:t>
            </a:r>
            <a:r>
              <a:rPr lang="ru-RU" altLang="ru-RU" sz="2000" dirty="0"/>
              <a:t>В.А. Стеклов участвует в Казани в торжествах по случаю</a:t>
            </a:r>
            <a:r>
              <a:rPr lang="ru-RU" altLang="ru-RU" sz="2000" b="1" dirty="0"/>
              <a:t> </a:t>
            </a:r>
            <a:r>
              <a:rPr lang="ru-RU" altLang="ru-RU" sz="2000" dirty="0"/>
              <a:t>100-летия открытия </a:t>
            </a:r>
            <a:r>
              <a:rPr lang="ru-RU" altLang="ru-RU" sz="2000" dirty="0" smtClean="0"/>
              <a:t>Лобачевским неевклидовой </a:t>
            </a:r>
            <a:r>
              <a:rPr lang="ru-RU" altLang="ru-RU" sz="2000" b="1" dirty="0" smtClean="0"/>
              <a:t> </a:t>
            </a:r>
            <a:r>
              <a:rPr lang="ru-RU" altLang="ru-RU" sz="2000" dirty="0"/>
              <a:t>геометрии.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6"/>
          <p:cNvSpPr txBox="1">
            <a:spLocks noChangeArrowheads="1"/>
          </p:cNvSpPr>
          <p:nvPr/>
        </p:nvSpPr>
        <p:spPr bwMode="auto">
          <a:xfrm>
            <a:off x="468313" y="404813"/>
            <a:ext cx="8207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000" b="1" dirty="0"/>
              <a:t>Основные направления научной деятельности В.А. Стеклова.</a:t>
            </a:r>
          </a:p>
        </p:txBody>
      </p:sp>
      <p:sp>
        <p:nvSpPr>
          <p:cNvPr id="44035" name="Text Box 7"/>
          <p:cNvSpPr txBox="1">
            <a:spLocks noChangeArrowheads="1"/>
          </p:cNvSpPr>
          <p:nvPr/>
        </p:nvSpPr>
        <p:spPr bwMode="auto">
          <a:xfrm>
            <a:off x="503238" y="836713"/>
            <a:ext cx="7885186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2000" dirty="0"/>
              <a:t> </a:t>
            </a:r>
            <a:r>
              <a:rPr lang="ru-RU" altLang="ru-RU" sz="2000" dirty="0" smtClean="0"/>
              <a:t>    	</a:t>
            </a:r>
            <a:r>
              <a:rPr lang="ru-RU" sz="2000" dirty="0" smtClean="0"/>
              <a:t>Область </a:t>
            </a:r>
            <a:r>
              <a:rPr lang="ru-RU" sz="2000" dirty="0"/>
              <a:t>научных интересов В. А. Стеклова — математическая физика и применение математических методов в естествознании. Для его научной деятельности практически всегда были характерны следующие направления — математический анализ, механика, гидродинамика, теория упругости, другие отделы математической физики</a:t>
            </a:r>
            <a:r>
              <a:rPr lang="ru-RU" sz="2000" dirty="0" smtClean="0"/>
              <a:t>.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000" dirty="0"/>
              <a:t>	</a:t>
            </a:r>
            <a:r>
              <a:rPr lang="ru-RU" sz="2000" dirty="0" smtClean="0"/>
              <a:t>В</a:t>
            </a:r>
            <a:r>
              <a:rPr lang="ru-RU" sz="2000" dirty="0"/>
              <a:t>. А. Стеклов получил важные результаты в теории потенциала и теории теплопроводности, распространив существовавшие методы решения соответствующих задач на широкий класс невыпуклых областей. Доказал существование функции Грина для указанных областей и нашел для нее аналитическое выражение.</a:t>
            </a:r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r>
              <a:rPr lang="ru-RU" altLang="ru-RU" sz="2000" dirty="0" smtClean="0"/>
              <a:t> </a:t>
            </a:r>
            <a:endParaRPr lang="ru-RU" altLang="ru-RU" sz="2000" dirty="0"/>
          </a:p>
        </p:txBody>
      </p:sp>
      <p:sp>
        <p:nvSpPr>
          <p:cNvPr id="44036" name="Text Box 8"/>
          <p:cNvSpPr txBox="1">
            <a:spLocks noChangeArrowheads="1"/>
          </p:cNvSpPr>
          <p:nvPr/>
        </p:nvSpPr>
        <p:spPr bwMode="auto">
          <a:xfrm>
            <a:off x="503238" y="4412719"/>
            <a:ext cx="8064500" cy="49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ru-RU" altLang="ru-RU" sz="2000" dirty="0" smtClean="0"/>
              <a:t>      </a:t>
            </a:r>
            <a:endParaRPr lang="ru-RU" alt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64704"/>
            <a:ext cx="7848872" cy="743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altLang="ru-RU" dirty="0" smtClean="0"/>
              <a:t>      </a:t>
            </a:r>
            <a:r>
              <a:rPr lang="ru-RU" sz="2000" dirty="0"/>
              <a:t>В. А. Стеклов разработал методику решения основных краевых задач математической физики, состоящую в разложении решений в ряды по фундаментальным (собственным) функциям. </a:t>
            </a:r>
            <a:endParaRPr lang="ru-RU" sz="20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/>
              <a:t>     Доказал </a:t>
            </a:r>
            <a:r>
              <a:rPr lang="ru-RU" sz="2000" dirty="0"/>
              <a:t>существование фундаментальных функций и построил их теорию. Предложенное им понятие замкнутости системы ортогональных функций стало одним из основных в теории функций и предварило ряд идей функционального анализа</a:t>
            </a:r>
            <a:r>
              <a:rPr lang="ru-RU" sz="2000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/>
              <a:t>        Внес </a:t>
            </a:r>
            <a:r>
              <a:rPr lang="ru-RU" sz="2000" dirty="0"/>
              <a:t>существенный вклад в теорию приближенного интегрирования</a:t>
            </a:r>
            <a:r>
              <a:rPr lang="ru-RU" sz="2000" dirty="0" smtClean="0"/>
              <a:t>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ru-RU" sz="2000" dirty="0" smtClean="0"/>
              <a:t>        В</a:t>
            </a:r>
            <a:r>
              <a:rPr lang="ru-RU" sz="2000" dirty="0"/>
              <a:t>. А. Стеклов разработал ряд вопросов математического анализа, алгебры, гидромеханики, теории упругости.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20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endParaRPr lang="ru-RU" sz="2000" dirty="0"/>
          </a:p>
          <a:p>
            <a:pPr algn="just" eaLnBrk="1" hangingPunct="1">
              <a:lnSpc>
                <a:spcPct val="150000"/>
              </a:lnSpc>
              <a:spcBef>
                <a:spcPts val="0"/>
              </a:spcBef>
              <a:buFontTx/>
              <a:buNone/>
            </a:pP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18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950913" y="207963"/>
            <a:ext cx="7581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900113" y="4791075"/>
            <a:ext cx="102250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55650" y="404813"/>
            <a:ext cx="7704138" cy="142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2000" dirty="0" smtClean="0"/>
              <a:t>Владимир </a:t>
            </a:r>
            <a:r>
              <a:rPr lang="ru-RU" sz="2000" dirty="0"/>
              <a:t>Андреевич Стеклов был первым вице-президентом Академии </a:t>
            </a:r>
            <a:r>
              <a:rPr lang="ru-RU" sz="2000" dirty="0" smtClean="0"/>
              <a:t>наук СССР (1919 –1926), </a:t>
            </a:r>
            <a:r>
              <a:rPr lang="ru-RU" sz="2000" dirty="0"/>
              <a:t>его имя носит Математический институт </a:t>
            </a:r>
            <a:r>
              <a:rPr lang="ru-RU" sz="2000" dirty="0" smtClean="0"/>
              <a:t>РАН. </a:t>
            </a:r>
            <a:endParaRPr lang="ru-RU" sz="2000" dirty="0"/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84213" y="2079625"/>
            <a:ext cx="7775575" cy="95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ru-RU" sz="2000" dirty="0" smtClean="0"/>
              <a:t>В.А</a:t>
            </a:r>
            <a:r>
              <a:rPr lang="ru-RU" sz="2000" dirty="0"/>
              <a:t>. Стеклов  провел в Нижнем Новгороде  без малого 20 лет. Здесь прошли его детство и юность. 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684212" y="3357563"/>
            <a:ext cx="792023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   О</a:t>
            </a:r>
            <a:r>
              <a:rPr lang="ru-RU" sz="2000" dirty="0" smtClean="0"/>
              <a:t>тец Владимира Андреевича, </a:t>
            </a:r>
            <a:r>
              <a:rPr lang="ru-RU" sz="2000" b="1" dirty="0" smtClean="0"/>
              <a:t>Андрей </a:t>
            </a:r>
            <a:r>
              <a:rPr lang="ru-RU" sz="2000" b="1" dirty="0"/>
              <a:t>Иванович </a:t>
            </a:r>
            <a:r>
              <a:rPr lang="ru-RU" sz="2000" b="1" dirty="0" smtClean="0"/>
              <a:t>Стеклов,</a:t>
            </a:r>
            <a:r>
              <a:rPr lang="ru-RU" sz="2000" dirty="0" smtClean="0"/>
              <a:t> окончил </a:t>
            </a:r>
            <a:r>
              <a:rPr lang="ru-RU" sz="2000" dirty="0"/>
              <a:t>курс Нижегородской </a:t>
            </a:r>
            <a:r>
              <a:rPr lang="ru-RU" sz="2000" dirty="0" smtClean="0"/>
              <a:t>духовной семинарии </a:t>
            </a:r>
            <a:r>
              <a:rPr lang="ru-RU" sz="2000" dirty="0"/>
              <a:t>первым по успехам и был направлен в Казанскую духовную академию. После окончания Академии (1854) </a:t>
            </a:r>
            <a:r>
              <a:rPr lang="ru-RU" sz="2000" dirty="0" smtClean="0"/>
              <a:t>получил </a:t>
            </a:r>
            <a:r>
              <a:rPr lang="ru-RU" sz="2000" dirty="0"/>
              <a:t>место преподавателя русской истории и древнееврейского языка </a:t>
            </a:r>
            <a:r>
              <a:rPr lang="ru-RU" sz="2000" dirty="0" smtClean="0"/>
              <a:t>в </a:t>
            </a:r>
            <a:r>
              <a:rPr lang="ru-RU" sz="2000" dirty="0"/>
              <a:t>Нижегородской духовной семинарии. В 1868 году он стал ректором Нижегородской духовной семинарии.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764704"/>
            <a:ext cx="748883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dirty="0" smtClean="0"/>
              <a:t>        В</a:t>
            </a:r>
            <a:r>
              <a:rPr lang="ru-RU" sz="2000" dirty="0"/>
              <a:t>. А. Стеклов — основатель (совместно с Н. М. Гюнтером, О. А. </a:t>
            </a:r>
            <a:r>
              <a:rPr lang="ru-RU" sz="2000" dirty="0" err="1"/>
              <a:t>Ладыженской</a:t>
            </a:r>
            <a:r>
              <a:rPr lang="ru-RU" sz="2000" dirty="0"/>
              <a:t> и В. И. Смирновым) ведущей научной школы Российской Федерации «Уравнения с частными производными и их применение к геометрии, теории сплошных сред и физике» Санкт-Петербургского отделения Математического института им. В. А. Стеклова РАН и Санкт-Петербургского государственного университета. Руководитель научной школы (до 2004 г.) — О. А. </a:t>
            </a:r>
            <a:r>
              <a:rPr lang="ru-RU" sz="2000" dirty="0" err="1"/>
              <a:t>Ладыженская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644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10"/>
          <p:cNvSpPr txBox="1">
            <a:spLocks noChangeArrowheads="1"/>
          </p:cNvSpPr>
          <p:nvPr/>
        </p:nvSpPr>
        <p:spPr bwMode="auto">
          <a:xfrm>
            <a:off x="468313" y="526603"/>
            <a:ext cx="8424862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30000"/>
              </a:lnSpc>
              <a:spcBef>
                <a:spcPts val="0"/>
              </a:spcBef>
              <a:buNone/>
            </a:pPr>
            <a:r>
              <a:rPr lang="ru-RU" altLang="ru-RU" sz="2000" dirty="0" smtClean="0"/>
              <a:t>     </a:t>
            </a:r>
            <a:r>
              <a:rPr lang="ru-RU" sz="2000" dirty="0"/>
              <a:t>В. А. Стеклов — автор более около 150 публикаций (многие в зарубежных журналах на иностранном языке), в числе которых особое место занимают монографии:</a:t>
            </a:r>
          </a:p>
          <a:p>
            <a:pPr lvl="0">
              <a:lnSpc>
                <a:spcPct val="150000"/>
              </a:lnSpc>
              <a:buNone/>
            </a:pPr>
            <a:r>
              <a:rPr lang="ru-RU" sz="2000" dirty="0" smtClean="0"/>
              <a:t>«Об асимптотическом выражении некоторых функций, определяемых линейным дифференциальным уравнением второго порядка и их применении к задаче разложения произвольной функции в ряд по этим функциям» (1907);</a:t>
            </a:r>
          </a:p>
          <a:p>
            <a:pPr lvl="0">
              <a:lnSpc>
                <a:spcPct val="150000"/>
              </a:lnSpc>
              <a:buNone/>
            </a:pPr>
            <a:r>
              <a:rPr lang="ru-RU" sz="2000" dirty="0" smtClean="0"/>
              <a:t>«Основные </a:t>
            </a:r>
            <a:r>
              <a:rPr lang="ru-RU" sz="2000" dirty="0"/>
              <a:t>задачи математической физики. В 2-х ч. (1922–1923);</a:t>
            </a:r>
          </a:p>
          <a:p>
            <a:pPr>
              <a:lnSpc>
                <a:spcPct val="150000"/>
              </a:lnSpc>
              <a:buNone/>
            </a:pPr>
            <a:r>
              <a:rPr lang="ru-RU" sz="2000" dirty="0" smtClean="0"/>
              <a:t>«Основы </a:t>
            </a:r>
            <a:r>
              <a:rPr lang="ru-RU" sz="2000" dirty="0"/>
              <a:t>теории интегрирования обыкновенных дифференциальных уравнений (1927).</a:t>
            </a:r>
            <a:endParaRPr lang="ru-RU" altLang="ru-RU" sz="2000" dirty="0"/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 dirty="0" smtClean="0"/>
              <a:t>     </a:t>
            </a:r>
            <a:endParaRPr lang="ru-RU" altLang="ru-RU" sz="2000" dirty="0"/>
          </a:p>
        </p:txBody>
      </p:sp>
      <p:sp>
        <p:nvSpPr>
          <p:cNvPr id="45060" name="Text Box 12"/>
          <p:cNvSpPr txBox="1">
            <a:spLocks noChangeArrowheads="1"/>
          </p:cNvSpPr>
          <p:nvPr/>
        </p:nvSpPr>
        <p:spPr bwMode="auto">
          <a:xfrm>
            <a:off x="468313" y="5229200"/>
            <a:ext cx="835183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lnSpc>
                <a:spcPct val="150000"/>
              </a:lnSpc>
              <a:buNone/>
            </a:pPr>
            <a:r>
              <a:rPr lang="ru-RU" sz="2000" dirty="0"/>
              <a:t>П</a:t>
            </a:r>
            <a:r>
              <a:rPr lang="ru-RU" sz="2000" dirty="0" smtClean="0"/>
              <a:t>ервая </a:t>
            </a:r>
            <a:r>
              <a:rPr lang="ru-RU" sz="2000" dirty="0"/>
              <a:t>из них была переведена на русский язык и издана в 1956 г. Изданная через </a:t>
            </a:r>
            <a:r>
              <a:rPr lang="ru-RU" sz="2000" dirty="0" smtClean="0"/>
              <a:t>полвека </a:t>
            </a:r>
            <a:r>
              <a:rPr lang="ru-RU" sz="2000" dirty="0"/>
              <a:t>после </a:t>
            </a:r>
            <a:r>
              <a:rPr lang="ru-RU" sz="2000" dirty="0" smtClean="0"/>
              <a:t>1- </a:t>
            </a:r>
            <a:r>
              <a:rPr lang="ru-RU" sz="2000" dirty="0" err="1" smtClean="0"/>
              <a:t>го</a:t>
            </a:r>
            <a:r>
              <a:rPr lang="ru-RU" sz="2000" dirty="0" smtClean="0"/>
              <a:t> </a:t>
            </a:r>
            <a:r>
              <a:rPr lang="ru-RU" sz="2000" dirty="0"/>
              <a:t>издания она стала символом сохранения интереса отечественных ученых к его творчеству.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908720"/>
            <a:ext cx="842493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sz="2000" dirty="0" smtClean="0"/>
              <a:t>     </a:t>
            </a:r>
            <a:r>
              <a:rPr lang="ru-RU" sz="2000" dirty="0"/>
              <a:t>В. А. Стеклов — автор значительного числа учебных пособий, изданных в 1900-х и 1910-х годах: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/>
              <a:t>Теоретическая механика;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/>
              <a:t>Лекции по механике;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/>
              <a:t>Сборник формул к лекциям по интегрированию функций;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/>
              <a:t>Интегрирование обыкновенных дифференциальных уравнений;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/>
              <a:t>Уравнения с частными производными.</a:t>
            </a:r>
          </a:p>
          <a:p>
            <a:pPr algn="just">
              <a:lnSpc>
                <a:spcPct val="150000"/>
              </a:lnSpc>
            </a:pPr>
            <a:r>
              <a:rPr lang="ru-RU" sz="2000" dirty="0" smtClean="0"/>
              <a:t>     В</a:t>
            </a:r>
            <a:r>
              <a:rPr lang="ru-RU" sz="2000" dirty="0"/>
              <a:t>. А. Стеклов </a:t>
            </a:r>
            <a:r>
              <a:rPr lang="ru-RU" sz="2000" dirty="0" smtClean="0"/>
              <a:t> - автор </a:t>
            </a:r>
            <a:r>
              <a:rPr lang="ru-RU" sz="2000" dirty="0"/>
              <a:t>ряда публикаций по актуальным вопросам научной и научно-педагогической деятельности, в том числе: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/>
              <a:t>О двух ученых степенях;</a:t>
            </a:r>
          </a:p>
          <a:p>
            <a:pPr lvl="0" algn="just">
              <a:lnSpc>
                <a:spcPct val="150000"/>
              </a:lnSpc>
            </a:pPr>
            <a:r>
              <a:rPr lang="ru-RU" sz="2000" dirty="0"/>
              <a:t>Ученые степени, личный состав, порядок избрания и сроки службы профессоров и доцентов.</a:t>
            </a:r>
          </a:p>
          <a:p>
            <a:endParaRPr lang="ru-RU" altLang="ru-RU" dirty="0"/>
          </a:p>
          <a:p>
            <a:endParaRPr lang="ru-RU" alt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038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548680"/>
            <a:ext cx="792088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/>
              <a:t>     Многие результаты исследований и открытия В.А. Стеклова вошли в мировую математическую литературу с его именем:  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1763524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«Фундаментальные функции Стеклова»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7624" y="234888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«Теория замкнутости Стеклова»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292494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«Теорема Стеклова»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691680" y="3645024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«Преобразование Стеклова»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331640" y="4509120"/>
            <a:ext cx="6264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«Функция Стеклова»: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47864" y="5229200"/>
                <a:ext cx="2416687" cy="720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</a:rPr>
                        <m:t>𝑭</m:t>
                      </m:r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b="1" i="1" smtClean="0">
                              <a:latin typeface="Cambria Math"/>
                            </a:rPr>
                            <m:t>𝒉</m:t>
                          </m:r>
                        </m:den>
                      </m:f>
                      <m:r>
                        <a:rPr lang="en-US" b="1" i="1" smtClean="0">
                          <a:latin typeface="Cambria Math"/>
                        </a:rPr>
                        <m:t> </m:t>
                      </m:r>
                      <m:nary>
                        <m:nary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</m:sub>
                        <m:sup>
                          <m:r>
                            <a:rPr lang="en-US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</a:rPr>
                            <m:t>𝒉</m:t>
                          </m:r>
                        </m:sup>
                        <m:e>
                          <m:r>
                            <a:rPr lang="en-US" b="1" i="1" smtClean="0">
                              <a:latin typeface="Cambria Math"/>
                            </a:rPr>
                            <m:t>𝒇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 i="1" smtClean="0">
                                  <a:latin typeface="Cambria Math"/>
                                </a:rPr>
                                <m:t>𝒕</m:t>
                              </m:r>
                            </m:e>
                          </m:d>
                          <m:r>
                            <a:rPr lang="en-US" b="1" i="1" smtClean="0">
                              <a:latin typeface="Cambria Math"/>
                            </a:rPr>
                            <m:t>𝒅𝒕</m:t>
                          </m:r>
                        </m:e>
                      </m:nary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5229200"/>
                <a:ext cx="2416687" cy="7206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13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creensho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325" b="2205"/>
          <a:stretch/>
        </p:blipFill>
        <p:spPr bwMode="auto">
          <a:xfrm>
            <a:off x="281995" y="309285"/>
            <a:ext cx="2472309" cy="341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reensh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343" y="301500"/>
            <a:ext cx="2362032" cy="341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screensh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32656"/>
            <a:ext cx="2488830" cy="338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screensh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78884"/>
            <a:ext cx="2088232" cy="265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screensho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040" y="4149080"/>
            <a:ext cx="290425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80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56420" y="348779"/>
            <a:ext cx="835183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ru-RU" sz="2000" dirty="0"/>
              <a:t>В 1861 году Андрей Иванович женился на Екатерине  Александровне Добролюбовой, сестре </a:t>
            </a:r>
            <a:r>
              <a:rPr lang="ru-RU" sz="2000" dirty="0" smtClean="0"/>
              <a:t>известного общественного </a:t>
            </a:r>
            <a:r>
              <a:rPr lang="ru-RU" sz="2000" dirty="0"/>
              <a:t>деятеля </a:t>
            </a:r>
            <a:r>
              <a:rPr lang="ru-RU" sz="2000" b="1" dirty="0"/>
              <a:t>Николая Александровича Добролюбова. </a:t>
            </a:r>
            <a:endParaRPr lang="ru-RU" sz="2000" dirty="0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684213" y="2276475"/>
            <a:ext cx="80645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</a:p>
        </p:txBody>
      </p:sp>
      <p:pic>
        <p:nvPicPr>
          <p:cNvPr id="5124" name="Рисунок 4" descr="imag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91" y="1988840"/>
            <a:ext cx="1946557" cy="233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1921" y="5412468"/>
            <a:ext cx="7920037" cy="958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000" b="1" dirty="0"/>
              <a:t>9 января 1864 года</a:t>
            </a:r>
            <a:r>
              <a:rPr lang="ru-RU" sz="2000" dirty="0"/>
              <a:t> (28 декабря1863 по старому стилю) в семье Стекловых родился сын Владимир.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31921" y="4365104"/>
            <a:ext cx="83690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ru-RU" sz="2000" b="1" dirty="0" smtClean="0"/>
              <a:t>Екатерина  </a:t>
            </a:r>
            <a:r>
              <a:rPr lang="ru-RU" sz="2000" b="1" dirty="0"/>
              <a:t>Александровна </a:t>
            </a:r>
            <a:r>
              <a:rPr lang="ru-RU" sz="2000" dirty="0"/>
              <a:t>окончила пансион при женском монастыре </a:t>
            </a:r>
            <a:r>
              <a:rPr lang="ru-RU" sz="2000" dirty="0" smtClean="0"/>
              <a:t>в </a:t>
            </a:r>
            <a:r>
              <a:rPr lang="ru-RU" sz="2000" dirty="0"/>
              <a:t>Симбирске.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684213" y="764704"/>
            <a:ext cx="76322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/>
              <a:t>В доме Стекловых царил культ «дяди Коли», дух его </a:t>
            </a:r>
            <a:r>
              <a:rPr lang="ru-RU" altLang="ru-RU" sz="1800" dirty="0" smtClean="0"/>
              <a:t>идей, а </a:t>
            </a:r>
            <a:r>
              <a:rPr lang="ru-RU" altLang="ru-RU" sz="1800" dirty="0"/>
              <a:t>также идей Н.Г. </a:t>
            </a:r>
            <a:r>
              <a:rPr lang="ru-RU" altLang="ru-RU" sz="1800" dirty="0" smtClean="0"/>
              <a:t>Чернышевского.</a:t>
            </a:r>
            <a:endParaRPr lang="ru-RU" altLang="ru-RU" sz="1800" dirty="0"/>
          </a:p>
        </p:txBody>
      </p:sp>
      <p:sp>
        <p:nvSpPr>
          <p:cNvPr id="6147" name="TextBox 3"/>
          <p:cNvSpPr txBox="1">
            <a:spLocks noChangeArrowheads="1"/>
          </p:cNvSpPr>
          <p:nvPr/>
        </p:nvSpPr>
        <p:spPr bwMode="auto">
          <a:xfrm>
            <a:off x="684213" y="3602047"/>
            <a:ext cx="799224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Из воспоминаний В. А. Стеклова</a:t>
            </a:r>
            <a:r>
              <a:rPr lang="ru-RU" altLang="ru-RU" sz="1800" dirty="0" smtClean="0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 smtClean="0"/>
              <a:t>«</a:t>
            </a:r>
            <a:r>
              <a:rPr lang="ru-RU" altLang="ru-RU" sz="1800" i="1" dirty="0" smtClean="0"/>
              <a:t>В </a:t>
            </a:r>
            <a:r>
              <a:rPr lang="ru-RU" altLang="ru-RU" sz="1800" i="1" dirty="0"/>
              <a:t>нашей семье и у наших родных вся жизнь была пропитана, можно сказать, благоговением к памяти преждевременно умершего брата матери и живого, но уже сидевшего в Петропавловке, а затем сосланного в Сибирь </a:t>
            </a:r>
            <a:r>
              <a:rPr lang="ru-RU" altLang="ru-RU" sz="1800" i="1" dirty="0" smtClean="0"/>
              <a:t>Н.Г. Чернышевского</a:t>
            </a:r>
            <a:r>
              <a:rPr lang="ru-RU" altLang="ru-RU" sz="1800" i="1" dirty="0"/>
              <a:t>. До начала 70-х годов все разговоры собравшихся у нас родственников и ближайших знакомых вращались вокруг этих двух имен</a:t>
            </a:r>
            <a:r>
              <a:rPr lang="ru-RU" altLang="ru-RU" sz="1800" dirty="0" smtClean="0"/>
              <a:t>…»</a:t>
            </a:r>
            <a:endParaRPr lang="ru-RU" altLang="ru-RU" sz="1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50" y="1268760"/>
            <a:ext cx="1541818" cy="2016224"/>
          </a:xfrm>
          <a:prstGeom prst="rect">
            <a:avLst/>
          </a:prstGeom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54" y="1268760"/>
            <a:ext cx="1706530" cy="2047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3602" y="594692"/>
            <a:ext cx="7980648" cy="1754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defRPr/>
            </a:pPr>
            <a:r>
              <a:rPr lang="ru-RU" sz="2000" dirty="0"/>
              <a:t>В 1874 году в десятилетнем возрасте Володя Стеклов поступил в первый класс Нижегородского Александровского дворянского института. 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7171" name="Picture 4" descr="Александровский_дворянский_институ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3602" y="2564904"/>
            <a:ext cx="3465385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Нижегородская государственная областная универсальная научная библиотека им.  В.И. Ленина | Пушка.р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764" y="2636912"/>
            <a:ext cx="4094700" cy="230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467544" y="245427"/>
            <a:ext cx="76327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ru-RU" altLang="ru-RU" sz="2000" dirty="0"/>
              <a:t>       В 1882 году </a:t>
            </a:r>
            <a:r>
              <a:rPr lang="ru-RU" altLang="ru-RU" sz="1800" dirty="0"/>
              <a:t> </a:t>
            </a:r>
            <a:r>
              <a:rPr lang="ru-RU" altLang="ru-RU" sz="2000" dirty="0"/>
              <a:t>Владимир  Стеклов, окончив среднюю </a:t>
            </a:r>
            <a:r>
              <a:rPr lang="ru-RU" altLang="ru-RU" sz="2000" dirty="0" smtClean="0"/>
              <a:t>школу, </a:t>
            </a:r>
            <a:r>
              <a:rPr lang="ru-RU" altLang="ru-RU" sz="2000" dirty="0"/>
              <a:t>поступил на первый курс физико-математического факультета Московского университета.</a:t>
            </a:r>
            <a:r>
              <a:rPr lang="ru-RU" altLang="ru-RU" sz="1800" dirty="0"/>
              <a:t> </a:t>
            </a:r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468312" y="1611312"/>
            <a:ext cx="770413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  <a:buFontTx/>
              <a:buNone/>
            </a:pPr>
            <a:r>
              <a:rPr lang="ru-RU" altLang="ru-RU" sz="1800" dirty="0"/>
              <a:t>     </a:t>
            </a:r>
            <a:r>
              <a:rPr lang="ru-RU" altLang="ru-RU" sz="1800" dirty="0" smtClean="0"/>
              <a:t>  </a:t>
            </a:r>
            <a:r>
              <a:rPr lang="ru-RU" altLang="ru-RU" sz="2000" dirty="0" smtClean="0"/>
              <a:t>Весной 1883 года </a:t>
            </a:r>
            <a:r>
              <a:rPr lang="ru-RU" altLang="ru-RU" sz="2000" dirty="0"/>
              <a:t>Владимир сдает первую сессию. Серьезные предметы освоил сам и сдал на 5 и 4. Не сдал физическую  географию профессору А.Г. Столетову.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539750" y="2636838"/>
            <a:ext cx="7632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/>
              <a:t>     </a:t>
            </a:r>
            <a:endParaRPr lang="ru-RU" altLang="ru-RU" sz="2000"/>
          </a:p>
        </p:txBody>
      </p:sp>
      <p:sp>
        <p:nvSpPr>
          <p:cNvPr id="8197" name="Text Box 7"/>
          <p:cNvSpPr txBox="1">
            <a:spLocks noChangeArrowheads="1"/>
          </p:cNvSpPr>
          <p:nvPr/>
        </p:nvSpPr>
        <p:spPr bwMode="auto">
          <a:xfrm>
            <a:off x="684213" y="3500438"/>
            <a:ext cx="76327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2000"/>
              <a:t>   </a:t>
            </a:r>
          </a:p>
        </p:txBody>
      </p:sp>
      <p:pic>
        <p:nvPicPr>
          <p:cNvPr id="7" name="Picture 9" descr="m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618172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5"/>
          <p:cNvSpPr txBox="1">
            <a:spLocks noChangeArrowheads="1"/>
          </p:cNvSpPr>
          <p:nvPr/>
        </p:nvSpPr>
        <p:spPr bwMode="auto">
          <a:xfrm>
            <a:off x="468313" y="730448"/>
            <a:ext cx="8064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/>
              <a:t>    </a:t>
            </a:r>
            <a:r>
              <a:rPr lang="ru-RU" altLang="ru-RU" sz="2000" dirty="0"/>
              <a:t>Летом </a:t>
            </a:r>
            <a:r>
              <a:rPr lang="ru-RU" altLang="ru-RU" sz="2000" dirty="0" smtClean="0"/>
              <a:t>1883 года </a:t>
            </a:r>
            <a:r>
              <a:rPr lang="ru-RU" altLang="ru-RU" sz="2000" dirty="0"/>
              <a:t>Владимир Стеклов поступает на физмат Харьковского университета</a:t>
            </a:r>
            <a:r>
              <a:rPr lang="ru-RU" altLang="ru-RU" sz="2000" dirty="0" smtClean="0"/>
              <a:t>.</a:t>
            </a:r>
            <a:endParaRPr lang="ru-RU" altLang="ru-RU" sz="2000" dirty="0"/>
          </a:p>
        </p:txBody>
      </p:sp>
      <p:sp>
        <p:nvSpPr>
          <p:cNvPr id="9219" name="Text Box 6"/>
          <p:cNvSpPr txBox="1">
            <a:spLocks noChangeArrowheads="1"/>
          </p:cNvSpPr>
          <p:nvPr/>
        </p:nvSpPr>
        <p:spPr bwMode="auto">
          <a:xfrm>
            <a:off x="504031" y="1470200"/>
            <a:ext cx="79930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ru-RU" altLang="ru-RU" sz="1800" dirty="0"/>
              <a:t>     </a:t>
            </a:r>
            <a:r>
              <a:rPr lang="ru-RU" altLang="ru-RU" sz="2000" dirty="0"/>
              <a:t>В.А. Стеклов: «</a:t>
            </a:r>
            <a:r>
              <a:rPr lang="ru-RU" altLang="ru-RU" sz="2000" i="1" dirty="0"/>
              <a:t>Математические и физические познания руководили мной, и я создал понятие о мире, как о стройной машине, работающей по наперед определенному плану согласно с законами физической </a:t>
            </a:r>
            <a:r>
              <a:rPr lang="ru-RU" altLang="ru-RU" sz="2000" i="1" dirty="0" smtClean="0"/>
              <a:t>необходимости».</a:t>
            </a:r>
            <a:endParaRPr lang="ru-RU" altLang="ru-RU" sz="2000" dirty="0"/>
          </a:p>
        </p:txBody>
      </p:sp>
      <p:pic>
        <p:nvPicPr>
          <p:cNvPr id="9220" name="Picture 7" descr="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769507"/>
            <a:ext cx="2570162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1331640" y="5877272"/>
            <a:ext cx="6984776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ts val="600"/>
              </a:spcBef>
              <a:buFontTx/>
              <a:buNone/>
            </a:pPr>
            <a:r>
              <a:rPr lang="ru-RU" altLang="ru-RU" sz="2000" dirty="0"/>
              <a:t>Владимир </a:t>
            </a:r>
            <a:r>
              <a:rPr lang="ru-RU" altLang="ru-RU" sz="2000" dirty="0" smtClean="0"/>
              <a:t>Стеклов − </a:t>
            </a:r>
            <a:r>
              <a:rPr lang="ru-RU" altLang="ru-RU" sz="2000" dirty="0"/>
              <a:t>студент Харьковского университета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9295</TotalTime>
  <Words>2022</Words>
  <Application>Microsoft Office PowerPoint</Application>
  <PresentationFormat>Экран (4:3)</PresentationFormat>
  <Paragraphs>190</Paragraphs>
  <Slides>44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8" baseType="lpstr">
      <vt:lpstr>Arial</vt:lpstr>
      <vt:lpstr>Calibri</vt:lpstr>
      <vt:lpstr>Cambria Math</vt:lpstr>
      <vt:lpstr>Оформление по умолчанию</vt:lpstr>
      <vt:lpstr>Владимир Андреевич Стеклов − ученый с нижегородской родословной К 160-летию со Дня рождения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Gubina Elena</dc:creator>
  <cp:lastModifiedBy>Galina</cp:lastModifiedBy>
  <cp:revision>144</cp:revision>
  <dcterms:created xsi:type="dcterms:W3CDTF">2010-04-25T17:27:05Z</dcterms:created>
  <dcterms:modified xsi:type="dcterms:W3CDTF">2024-05-04T03:54:20Z</dcterms:modified>
</cp:coreProperties>
</file>