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tags/tag2.xml" ContentType="application/vnd.openxmlformats-officedocument.presentationml.tags+xml"/>
  <Override PartName="/ppt/notesSlides/notesSlide2.xml" ContentType="application/vnd.openxmlformats-officedocument.presentationml.notesSlide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6"/>
  </p:notesMasterIdLst>
  <p:sldIdLst>
    <p:sldId id="440" r:id="rId2"/>
    <p:sldId id="548" r:id="rId3"/>
    <p:sldId id="549" r:id="rId4"/>
    <p:sldId id="550" r:id="rId5"/>
    <p:sldId id="551" r:id="rId6"/>
    <p:sldId id="552" r:id="rId7"/>
    <p:sldId id="553" r:id="rId8"/>
    <p:sldId id="554" r:id="rId9"/>
    <p:sldId id="555" r:id="rId10"/>
    <p:sldId id="556" r:id="rId11"/>
    <p:sldId id="557" r:id="rId12"/>
    <p:sldId id="558" r:id="rId13"/>
    <p:sldId id="559" r:id="rId14"/>
    <p:sldId id="560" r:id="rId15"/>
    <p:sldId id="561" r:id="rId16"/>
    <p:sldId id="562" r:id="rId17"/>
    <p:sldId id="563" r:id="rId18"/>
    <p:sldId id="564" r:id="rId19"/>
    <p:sldId id="565" r:id="rId20"/>
    <p:sldId id="566" r:id="rId21"/>
    <p:sldId id="567" r:id="rId22"/>
    <p:sldId id="547" r:id="rId23"/>
    <p:sldId id="546" r:id="rId24"/>
    <p:sldId id="438" r:id="rId25"/>
  </p:sldIdLst>
  <p:sldSz cx="9144000" cy="6858000" type="screen4x3"/>
  <p:notesSz cx="6858000" cy="9144000"/>
  <p:custDataLst>
    <p:tags r:id="rId27"/>
  </p:custDataLst>
  <p:defaultTextStyle>
    <a:defPPr>
      <a:defRPr lang="ru-RU"/>
    </a:defPPr>
    <a:lvl1pPr algn="l" rtl="0" fontAlgn="base">
      <a:spcBef>
        <a:spcPct val="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FF"/>
    <a:srgbClr val="FF5050"/>
    <a:srgbClr val="996633"/>
    <a:srgbClr val="3333CC"/>
    <a:srgbClr val="99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352" autoAdjust="0"/>
    <p:restoredTop sz="88688" autoAdjust="0"/>
  </p:normalViewPr>
  <p:slideViewPr>
    <p:cSldViewPr>
      <p:cViewPr>
        <p:scale>
          <a:sx n="66" d="100"/>
          <a:sy n="66" d="100"/>
        </p:scale>
        <p:origin x="-1944" y="-26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gs" Target="tags/tag1.xml"/><Relationship Id="rId30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60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686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1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/>
            </a:lvl1pPr>
          </a:lstStyle>
          <a:p>
            <a:pPr>
              <a:defRPr/>
            </a:pPr>
            <a:fld id="{A72E4E37-AAA3-4CE3-8930-03EFC8C3FE5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5208205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FF46A1C-605A-4F71-9B45-EC2BBBA85DA6}" type="slidenum">
              <a:rPr lang="ru-RU" smtClean="0"/>
              <a:pPr/>
              <a:t>1</a:t>
            </a:fld>
            <a:endParaRPr lang="ru-RU" smtClean="0"/>
          </a:p>
        </p:txBody>
      </p:sp>
      <p:sp>
        <p:nvSpPr>
          <p:cNvPr id="378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78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dirty="0" smtClean="0"/>
              <a:t>Continuous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Combinatorics</a:t>
            </a:r>
            <a:r>
              <a:rPr lang="en-US" baseline="0" dirty="0" smtClean="0"/>
              <a:t> – emerging area. </a:t>
            </a:r>
            <a:endParaRPr lang="en-US" dirty="0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72E4E37-AAA3-4CE3-8930-03EFC8C3FE58}" type="slidenum">
              <a:rPr lang="ru-RU" smtClean="0"/>
              <a:pPr>
                <a:defRPr/>
              </a:pPr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9769017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CF6EEA8-0090-4F01-91ED-26857294F80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93D1391-9C06-4894-91C4-3ADACE4E4DB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23DDBA8-DB09-45FD-9C3A-3CC92F2BD77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C646D7A-E31F-4859-8DBC-2CBFCF0C070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60C7D5A-8976-4661-B385-0315D938154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E8A600D-4CF6-4193-B694-AAC676B242F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6100415-01B2-4AE1-A774-4981CADCA2E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318C6B6-98B5-4122-9A91-5CA0A25D8BD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A26F6CA-7C36-4A8B-89CE-CFB6E4B5340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7523A0A-FC44-48E1-B657-FE1DDB2C960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A44F18A-0E70-4457-86FB-FEB2977090B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8F837C76-FCD9-47F4-B4D0-68374987406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tags" Target="../tags/tag28.xml"/><Relationship Id="rId7" Type="http://schemas.openxmlformats.org/officeDocument/2006/relationships/image" Target="../media/image29.png"/><Relationship Id="rId2" Type="http://schemas.openxmlformats.org/officeDocument/2006/relationships/tags" Target="../tags/tag27.xml"/><Relationship Id="rId1" Type="http://schemas.openxmlformats.org/officeDocument/2006/relationships/tags" Target="../tags/tag26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30.xml"/><Relationship Id="rId1" Type="http://schemas.openxmlformats.org/officeDocument/2006/relationships/tags" Target="../tags/tag29.xml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png"/><Relationship Id="rId3" Type="http://schemas.openxmlformats.org/officeDocument/2006/relationships/tags" Target="../tags/tag33.xml"/><Relationship Id="rId7" Type="http://schemas.openxmlformats.org/officeDocument/2006/relationships/image" Target="../media/image34.png"/><Relationship Id="rId2" Type="http://schemas.openxmlformats.org/officeDocument/2006/relationships/tags" Target="../tags/tag32.xml"/><Relationship Id="rId1" Type="http://schemas.openxmlformats.org/officeDocument/2006/relationships/tags" Target="../tags/tag31.xml"/><Relationship Id="rId6" Type="http://schemas.openxmlformats.org/officeDocument/2006/relationships/image" Target="../media/image33.png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34.xml"/><Relationship Id="rId9" Type="http://schemas.openxmlformats.org/officeDocument/2006/relationships/image" Target="../media/image36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png"/><Relationship Id="rId3" Type="http://schemas.openxmlformats.org/officeDocument/2006/relationships/tags" Target="../tags/tag37.xml"/><Relationship Id="rId7" Type="http://schemas.openxmlformats.org/officeDocument/2006/relationships/image" Target="../media/image21.png"/><Relationship Id="rId2" Type="http://schemas.openxmlformats.org/officeDocument/2006/relationships/tags" Target="../tags/tag36.xml"/><Relationship Id="rId1" Type="http://schemas.openxmlformats.org/officeDocument/2006/relationships/tags" Target="../tags/tag35.xml"/><Relationship Id="rId6" Type="http://schemas.openxmlformats.org/officeDocument/2006/relationships/image" Target="../media/image37.png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38.xml"/><Relationship Id="rId9" Type="http://schemas.openxmlformats.org/officeDocument/2006/relationships/image" Target="../media/image25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png"/><Relationship Id="rId3" Type="http://schemas.openxmlformats.org/officeDocument/2006/relationships/tags" Target="../tags/tag41.xml"/><Relationship Id="rId7" Type="http://schemas.openxmlformats.org/officeDocument/2006/relationships/image" Target="../media/image39.png"/><Relationship Id="rId2" Type="http://schemas.openxmlformats.org/officeDocument/2006/relationships/tags" Target="../tags/tag40.xml"/><Relationship Id="rId1" Type="http://schemas.openxmlformats.org/officeDocument/2006/relationships/tags" Target="../tags/tag39.xml"/><Relationship Id="rId6" Type="http://schemas.openxmlformats.org/officeDocument/2006/relationships/slideLayout" Target="../slideLayouts/slideLayout2.xml"/><Relationship Id="rId11" Type="http://schemas.openxmlformats.org/officeDocument/2006/relationships/image" Target="../media/image42.png"/><Relationship Id="rId5" Type="http://schemas.openxmlformats.org/officeDocument/2006/relationships/tags" Target="../tags/tag43.xml"/><Relationship Id="rId10" Type="http://schemas.openxmlformats.org/officeDocument/2006/relationships/image" Target="../media/image41.png"/><Relationship Id="rId4" Type="http://schemas.openxmlformats.org/officeDocument/2006/relationships/tags" Target="../tags/tag42.xml"/><Relationship Id="rId9" Type="http://schemas.openxmlformats.org/officeDocument/2006/relationships/image" Target="../media/image40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.png"/><Relationship Id="rId3" Type="http://schemas.openxmlformats.org/officeDocument/2006/relationships/tags" Target="../tags/tag46.xml"/><Relationship Id="rId7" Type="http://schemas.openxmlformats.org/officeDocument/2006/relationships/image" Target="../media/image44.png"/><Relationship Id="rId2" Type="http://schemas.openxmlformats.org/officeDocument/2006/relationships/tags" Target="../tags/tag45.xml"/><Relationship Id="rId1" Type="http://schemas.openxmlformats.org/officeDocument/2006/relationships/tags" Target="../tags/tag44.xml"/><Relationship Id="rId6" Type="http://schemas.openxmlformats.org/officeDocument/2006/relationships/image" Target="../media/image43.png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47.xml"/><Relationship Id="rId9" Type="http://schemas.openxmlformats.org/officeDocument/2006/relationships/image" Target="../media/image46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9.png"/><Relationship Id="rId3" Type="http://schemas.openxmlformats.org/officeDocument/2006/relationships/tags" Target="../tags/tag50.xml"/><Relationship Id="rId7" Type="http://schemas.openxmlformats.org/officeDocument/2006/relationships/image" Target="../media/image48.png"/><Relationship Id="rId2" Type="http://schemas.openxmlformats.org/officeDocument/2006/relationships/tags" Target="../tags/tag49.xml"/><Relationship Id="rId1" Type="http://schemas.openxmlformats.org/officeDocument/2006/relationships/tags" Target="../tags/tag48.xml"/><Relationship Id="rId6" Type="http://schemas.openxmlformats.org/officeDocument/2006/relationships/image" Target="../media/image47.png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51.xml"/><Relationship Id="rId9" Type="http://schemas.openxmlformats.org/officeDocument/2006/relationships/image" Target="../media/image50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56.png"/><Relationship Id="rId3" Type="http://schemas.openxmlformats.org/officeDocument/2006/relationships/tags" Target="../tags/tag54.xml"/><Relationship Id="rId7" Type="http://schemas.openxmlformats.org/officeDocument/2006/relationships/image" Target="../media/image55.png"/><Relationship Id="rId2" Type="http://schemas.openxmlformats.org/officeDocument/2006/relationships/tags" Target="../tags/tag53.xml"/><Relationship Id="rId1" Type="http://schemas.openxmlformats.org/officeDocument/2006/relationships/tags" Target="../tags/tag52.xml"/><Relationship Id="rId6" Type="http://schemas.openxmlformats.org/officeDocument/2006/relationships/image" Target="../media/image54.png"/><Relationship Id="rId5" Type="http://schemas.openxmlformats.org/officeDocument/2006/relationships/image" Target="../media/image53.png"/><Relationship Id="rId4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5.xml"/><Relationship Id="rId5" Type="http://schemas.openxmlformats.org/officeDocument/2006/relationships/image" Target="../media/image59.png"/><Relationship Id="rId4" Type="http://schemas.openxmlformats.org/officeDocument/2006/relationships/image" Target="../media/image58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60.emf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3.png"/><Relationship Id="rId3" Type="http://schemas.openxmlformats.org/officeDocument/2006/relationships/tags" Target="../tags/tag58.xml"/><Relationship Id="rId7" Type="http://schemas.openxmlformats.org/officeDocument/2006/relationships/image" Target="../media/image62.png"/><Relationship Id="rId2" Type="http://schemas.openxmlformats.org/officeDocument/2006/relationships/tags" Target="../tags/tag57.xml"/><Relationship Id="rId1" Type="http://schemas.openxmlformats.org/officeDocument/2006/relationships/tags" Target="../tags/tag56.xml"/><Relationship Id="rId6" Type="http://schemas.openxmlformats.org/officeDocument/2006/relationships/image" Target="../media/image61.png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59.xml"/><Relationship Id="rId9" Type="http://schemas.openxmlformats.org/officeDocument/2006/relationships/image" Target="../media/image64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0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4.xml"/><Relationship Id="rId1" Type="http://schemas.openxmlformats.org/officeDocument/2006/relationships/tags" Target="../tags/tag3.xml"/><Relationship Id="rId6" Type="http://schemas.openxmlformats.org/officeDocument/2006/relationships/image" Target="../media/image2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tags" Target="../tags/tag7.xml"/><Relationship Id="rId7" Type="http://schemas.openxmlformats.org/officeDocument/2006/relationships/image" Target="../media/image5.png"/><Relationship Id="rId2" Type="http://schemas.openxmlformats.org/officeDocument/2006/relationships/tags" Target="../tags/tag6.xml"/><Relationship Id="rId1" Type="http://schemas.openxmlformats.org/officeDocument/2006/relationships/tags" Target="../tags/tag5.xml"/><Relationship Id="rId6" Type="http://schemas.openxmlformats.org/officeDocument/2006/relationships/slideLayout" Target="../slideLayouts/slideLayout2.xml"/><Relationship Id="rId11" Type="http://schemas.openxmlformats.org/officeDocument/2006/relationships/image" Target="../media/image9.png"/><Relationship Id="rId5" Type="http://schemas.openxmlformats.org/officeDocument/2006/relationships/tags" Target="../tags/tag9.xml"/><Relationship Id="rId10" Type="http://schemas.openxmlformats.org/officeDocument/2006/relationships/image" Target="../media/image8.png"/><Relationship Id="rId4" Type="http://schemas.openxmlformats.org/officeDocument/2006/relationships/tags" Target="../tags/tag8.xml"/><Relationship Id="rId9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0.xml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12.xml"/><Relationship Id="rId1" Type="http://schemas.openxmlformats.org/officeDocument/2006/relationships/tags" Target="../tags/tag11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tags" Target="../tags/tag15.xml"/><Relationship Id="rId7" Type="http://schemas.openxmlformats.org/officeDocument/2006/relationships/image" Target="../media/image14.png"/><Relationship Id="rId2" Type="http://schemas.openxmlformats.org/officeDocument/2006/relationships/tags" Target="../tags/tag14.xml"/><Relationship Id="rId1" Type="http://schemas.openxmlformats.org/officeDocument/2006/relationships/tags" Target="../tags/tag13.xml"/><Relationship Id="rId6" Type="http://schemas.openxmlformats.org/officeDocument/2006/relationships/image" Target="../media/image13.png"/><Relationship Id="rId11" Type="http://schemas.openxmlformats.org/officeDocument/2006/relationships/image" Target="../media/image17.jpeg"/><Relationship Id="rId5" Type="http://schemas.openxmlformats.org/officeDocument/2006/relationships/slideLayout" Target="../slideLayouts/slideLayout2.xml"/><Relationship Id="rId10" Type="http://schemas.openxmlformats.org/officeDocument/2006/relationships/image" Target="../media/image16.png"/><Relationship Id="rId4" Type="http://schemas.openxmlformats.org/officeDocument/2006/relationships/tags" Target="../tags/tag16.xml"/><Relationship Id="rId9" Type="http://schemas.openxmlformats.org/officeDocument/2006/relationships/image" Target="../media/image15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tags" Target="../tags/tag19.xml"/><Relationship Id="rId7" Type="http://schemas.openxmlformats.org/officeDocument/2006/relationships/image" Target="../media/image19.png"/><Relationship Id="rId2" Type="http://schemas.openxmlformats.org/officeDocument/2006/relationships/tags" Target="../tags/tag18.xml"/><Relationship Id="rId1" Type="http://schemas.openxmlformats.org/officeDocument/2006/relationships/tags" Target="../tags/tag17.xml"/><Relationship Id="rId6" Type="http://schemas.openxmlformats.org/officeDocument/2006/relationships/image" Target="../media/image18.png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20.xml"/><Relationship Id="rId9" Type="http://schemas.openxmlformats.org/officeDocument/2006/relationships/image" Target="../media/image21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tags" Target="../tags/tag23.xml"/><Relationship Id="rId7" Type="http://schemas.openxmlformats.org/officeDocument/2006/relationships/image" Target="../media/image22.png"/><Relationship Id="rId2" Type="http://schemas.openxmlformats.org/officeDocument/2006/relationships/tags" Target="../tags/tag22.xml"/><Relationship Id="rId1" Type="http://schemas.openxmlformats.org/officeDocument/2006/relationships/tags" Target="../tags/tag21.xml"/><Relationship Id="rId6" Type="http://schemas.openxmlformats.org/officeDocument/2006/relationships/slideLayout" Target="../slideLayouts/slideLayout2.xml"/><Relationship Id="rId11" Type="http://schemas.openxmlformats.org/officeDocument/2006/relationships/image" Target="../media/image26.png"/><Relationship Id="rId5" Type="http://schemas.openxmlformats.org/officeDocument/2006/relationships/tags" Target="../tags/tag25.xml"/><Relationship Id="rId10" Type="http://schemas.openxmlformats.org/officeDocument/2006/relationships/image" Target="../media/image25.png"/><Relationship Id="rId4" Type="http://schemas.openxmlformats.org/officeDocument/2006/relationships/tags" Target="../tags/tag24.xml"/><Relationship Id="rId9" Type="http://schemas.openxmlformats.org/officeDocument/2006/relationships/image" Target="../media/image2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ChangeArrowheads="1"/>
          </p:cNvSpPr>
          <p:nvPr/>
        </p:nvSpPr>
        <p:spPr bwMode="auto">
          <a:xfrm>
            <a:off x="214313" y="2958314"/>
            <a:ext cx="8713787" cy="22221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20000"/>
              </a:spcBef>
            </a:pPr>
            <a:r>
              <a:rPr lang="ru-RU" sz="2800" dirty="0" smtClean="0"/>
              <a:t>А. А. Разборов</a:t>
            </a:r>
            <a:endParaRPr lang="en-US" sz="2800" dirty="0"/>
          </a:p>
          <a:p>
            <a:pPr algn="ctr">
              <a:spcBef>
                <a:spcPct val="20000"/>
              </a:spcBef>
            </a:pPr>
            <a:r>
              <a:rPr lang="ru-RU" sz="2400" dirty="0" smtClean="0">
                <a:solidFill>
                  <a:srgbClr val="FF0000"/>
                </a:solidFill>
              </a:rPr>
              <a:t>Чикагский Университет</a:t>
            </a:r>
            <a:endParaRPr lang="en-US" sz="2400" dirty="0" smtClean="0">
              <a:solidFill>
                <a:srgbClr val="FF0000"/>
              </a:solidFill>
            </a:endParaRPr>
          </a:p>
          <a:p>
            <a:pPr algn="ctr">
              <a:spcBef>
                <a:spcPct val="20000"/>
              </a:spcBef>
            </a:pPr>
            <a:r>
              <a:rPr lang="ru-RU" sz="2400" dirty="0" smtClean="0">
                <a:solidFill>
                  <a:srgbClr val="FF0000"/>
                </a:solidFill>
              </a:rPr>
              <a:t>Математический Институт им. Стеклова</a:t>
            </a:r>
            <a:endParaRPr lang="en-US" sz="2400" dirty="0"/>
          </a:p>
          <a:p>
            <a:pPr algn="ctr">
              <a:spcBef>
                <a:spcPct val="20000"/>
              </a:spcBef>
            </a:pPr>
            <a:endParaRPr lang="en-US" sz="2400" dirty="0"/>
          </a:p>
          <a:p>
            <a:pPr algn="ctr">
              <a:spcBef>
                <a:spcPct val="20000"/>
              </a:spcBef>
            </a:pPr>
            <a:r>
              <a:rPr lang="ru-RU" sz="2000" dirty="0" smtClean="0">
                <a:solidFill>
                  <a:srgbClr val="FFCC00"/>
                </a:solidFill>
              </a:rPr>
              <a:t>Семинар отдела мат. </a:t>
            </a:r>
            <a:r>
              <a:rPr lang="ru-RU" sz="2000" dirty="0">
                <a:solidFill>
                  <a:srgbClr val="FFCC00"/>
                </a:solidFill>
              </a:rPr>
              <a:t>о</a:t>
            </a:r>
            <a:r>
              <a:rPr lang="ru-RU" sz="2000" dirty="0" smtClean="0">
                <a:solidFill>
                  <a:srgbClr val="FFCC00"/>
                </a:solidFill>
              </a:rPr>
              <a:t>снов ИИ, </a:t>
            </a:r>
            <a:r>
              <a:rPr lang="en-US" sz="2000" dirty="0" smtClean="0">
                <a:solidFill>
                  <a:srgbClr val="FFCC00"/>
                </a:solidFill>
              </a:rPr>
              <a:t>19</a:t>
            </a:r>
            <a:r>
              <a:rPr lang="ru-RU" sz="2000" dirty="0" smtClean="0">
                <a:solidFill>
                  <a:srgbClr val="FFCC00"/>
                </a:solidFill>
              </a:rPr>
              <a:t> Июня</a:t>
            </a:r>
            <a:r>
              <a:rPr lang="en-US" sz="2000" dirty="0" smtClean="0">
                <a:solidFill>
                  <a:srgbClr val="FFCC00"/>
                </a:solidFill>
              </a:rPr>
              <a:t> 2024 </a:t>
            </a:r>
            <a:r>
              <a:rPr lang="ru-RU" sz="2000" dirty="0" smtClean="0">
                <a:solidFill>
                  <a:srgbClr val="FFCC00"/>
                </a:solidFill>
              </a:rPr>
              <a:t>г.  </a:t>
            </a:r>
            <a:endParaRPr lang="ru-RU" sz="2000" dirty="0">
              <a:solidFill>
                <a:srgbClr val="FFCC00"/>
              </a:solidFill>
            </a:endParaRPr>
          </a:p>
        </p:txBody>
      </p:sp>
      <p:sp>
        <p:nvSpPr>
          <p:cNvPr id="2051" name="Rectangle 3"/>
          <p:cNvSpPr>
            <a:spLocks noChangeArrowheads="1"/>
          </p:cNvSpPr>
          <p:nvPr/>
        </p:nvSpPr>
        <p:spPr bwMode="auto">
          <a:xfrm>
            <a:off x="214313" y="332656"/>
            <a:ext cx="8713787" cy="2053136"/>
          </a:xfrm>
          <a:prstGeom prst="rect">
            <a:avLst/>
          </a:prstGeom>
          <a:solidFill>
            <a:srgbClr val="FFFF99">
              <a:alpha val="61176"/>
            </a:srgbClr>
          </a:solidFill>
          <a:ln w="9525">
            <a:noFill/>
            <a:miter lim="800000"/>
            <a:headEnd/>
            <a:tailEnd/>
          </a:ln>
        </p:spPr>
        <p:txBody>
          <a:bodyPr wrap="square" lIns="36000" tIns="10800" rIns="36000" bIns="10800" anchorCtr="1">
            <a:spAutoFit/>
          </a:bodyPr>
          <a:lstStyle/>
          <a:p>
            <a:pPr algn="ctr"/>
            <a:r>
              <a:rPr lang="ru-RU" sz="4400" b="1" dirty="0">
                <a:solidFill>
                  <a:srgbClr val="3333CC"/>
                </a:solidFill>
                <a:latin typeface="Comic Sans MS" pitchFamily="66" charset="0"/>
              </a:rPr>
              <a:t>О вопросах сходимости и генерализации нейронных сетей малой глубины</a:t>
            </a:r>
          </a:p>
        </p:txBody>
      </p:sp>
    </p:spTree>
    <p:extLst>
      <p:ext uri="{BB962C8B-B14F-4D97-AF65-F5344CB8AC3E}">
        <p14:creationId xmlns:p14="http://schemas.microsoft.com/office/powerpoint/2010/main" val="244261926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79512" y="210226"/>
            <a:ext cx="885698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3200" dirty="0" smtClean="0">
                <a:solidFill>
                  <a:srgbClr val="3333CC"/>
                </a:solidFill>
                <a:latin typeface="Comic Sans MS" pitchFamily="66" charset="0"/>
              </a:rPr>
              <a:t>Эксперименты </a:t>
            </a:r>
            <a:r>
              <a:rPr lang="en-US" sz="3200" dirty="0" smtClean="0">
                <a:solidFill>
                  <a:srgbClr val="3333CC"/>
                </a:solidFill>
                <a:latin typeface="Comic Sans MS" pitchFamily="66" charset="0"/>
              </a:rPr>
              <a:t>(</a:t>
            </a:r>
            <a:r>
              <a:rPr lang="ru-RU" sz="3200" dirty="0" smtClean="0">
                <a:solidFill>
                  <a:srgbClr val="3333CC"/>
                </a:solidFill>
                <a:latin typeface="Comic Sans MS" pitchFamily="66" charset="0"/>
              </a:rPr>
              <a:t>довольно примитивные</a:t>
            </a:r>
            <a:r>
              <a:rPr lang="en-US" sz="3200" dirty="0" smtClean="0">
                <a:solidFill>
                  <a:srgbClr val="3333CC"/>
                </a:solidFill>
                <a:latin typeface="Comic Sans MS" pitchFamily="66" charset="0"/>
              </a:rPr>
              <a:t>)</a:t>
            </a:r>
            <a:endParaRPr lang="ru-RU" sz="3200" dirty="0" smtClean="0">
              <a:solidFill>
                <a:srgbClr val="3333CC"/>
              </a:solidFill>
              <a:latin typeface="Comic Sans MS" pitchFamily="66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79512" y="1005227"/>
            <a:ext cx="8952194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3333CC"/>
                </a:solidFill>
              </a:rPr>
              <a:t>MNIST</a:t>
            </a:r>
            <a:r>
              <a:rPr lang="en-US" sz="2400" dirty="0" smtClean="0"/>
              <a:t> – </a:t>
            </a:r>
            <a:r>
              <a:rPr lang="ru-RU" sz="2400" dirty="0" smtClean="0"/>
              <a:t>простейшая </a:t>
            </a:r>
            <a:r>
              <a:rPr lang="en-US" sz="2400" dirty="0" smtClean="0"/>
              <a:t>(</a:t>
            </a:r>
            <a:r>
              <a:rPr lang="ru-RU" sz="2400" dirty="0" smtClean="0"/>
              <a:t>и одна из самых популярных</a:t>
            </a:r>
            <a:r>
              <a:rPr lang="en-US" sz="2400" dirty="0" smtClean="0"/>
              <a:t>)</a:t>
            </a:r>
            <a:r>
              <a:rPr lang="ru-RU" sz="2400" dirty="0" smtClean="0"/>
              <a:t> </a:t>
            </a:r>
            <a:endParaRPr lang="en-US" sz="2400" dirty="0" smtClean="0"/>
          </a:p>
          <a:p>
            <a:r>
              <a:rPr lang="ru-RU" sz="2400" dirty="0" smtClean="0"/>
              <a:t>баз данных</a:t>
            </a:r>
            <a:r>
              <a:rPr lang="ru-RU" sz="2400" dirty="0" smtClean="0"/>
              <a:t>, состоящая из рукописных цифр </a:t>
            </a:r>
            <a:r>
              <a:rPr lang="en-US" sz="2400" dirty="0" smtClean="0">
                <a:solidFill>
                  <a:srgbClr val="996633"/>
                </a:solidFill>
              </a:rPr>
              <a:t>[</a:t>
            </a:r>
            <a:r>
              <a:rPr lang="en-US" sz="2400" dirty="0" err="1" smtClean="0">
                <a:solidFill>
                  <a:srgbClr val="996633"/>
                </a:solidFill>
              </a:rPr>
              <a:t>Bottou</a:t>
            </a:r>
            <a:r>
              <a:rPr lang="ru-RU" sz="2400" dirty="0" smtClean="0">
                <a:solidFill>
                  <a:srgbClr val="996633"/>
                </a:solidFill>
              </a:rPr>
              <a:t> </a:t>
            </a:r>
            <a:r>
              <a:rPr lang="en-US" sz="2400" dirty="0" smtClean="0">
                <a:solidFill>
                  <a:srgbClr val="996633"/>
                </a:solidFill>
              </a:rPr>
              <a:t>et al. 94]</a:t>
            </a:r>
            <a:r>
              <a:rPr lang="en-US" sz="2400" dirty="0" smtClean="0"/>
              <a:t>.</a:t>
            </a:r>
            <a:endParaRPr lang="ru-RU" sz="2400" dirty="0" smtClean="0"/>
          </a:p>
          <a:p>
            <a:r>
              <a:rPr lang="ru-RU" sz="2400" dirty="0" smtClean="0"/>
              <a:t>Использовалась в </a:t>
            </a:r>
            <a:r>
              <a:rPr lang="en-US" sz="2400" dirty="0" smtClean="0">
                <a:solidFill>
                  <a:srgbClr val="996633"/>
                </a:solidFill>
              </a:rPr>
              <a:t>[Hinton </a:t>
            </a:r>
            <a:r>
              <a:rPr lang="en-US" sz="2400" dirty="0" err="1" smtClean="0">
                <a:solidFill>
                  <a:srgbClr val="996633"/>
                </a:solidFill>
              </a:rPr>
              <a:t>Osindero</a:t>
            </a:r>
            <a:r>
              <a:rPr lang="en-US" sz="2400" dirty="0" smtClean="0">
                <a:solidFill>
                  <a:srgbClr val="996633"/>
                </a:solidFill>
              </a:rPr>
              <a:t> </a:t>
            </a:r>
            <a:r>
              <a:rPr lang="en-US" sz="2400" dirty="0" err="1" smtClean="0">
                <a:solidFill>
                  <a:srgbClr val="996633"/>
                </a:solidFill>
              </a:rPr>
              <a:t>Teh</a:t>
            </a:r>
            <a:r>
              <a:rPr lang="en-US" sz="2400" dirty="0" smtClean="0">
                <a:solidFill>
                  <a:srgbClr val="996633"/>
                </a:solidFill>
              </a:rPr>
              <a:t> 06]</a:t>
            </a:r>
            <a:r>
              <a:rPr lang="en-US" sz="2400" dirty="0" smtClean="0"/>
              <a:t>.</a:t>
            </a:r>
            <a:r>
              <a:rPr lang="en-US" sz="2400" dirty="0" smtClean="0">
                <a:solidFill>
                  <a:srgbClr val="996633"/>
                </a:solidFill>
              </a:rPr>
              <a:t> </a:t>
            </a:r>
            <a:endParaRPr lang="en-US" sz="2400" dirty="0">
              <a:solidFill>
                <a:srgbClr val="996633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2415782"/>
            <a:ext cx="5976664" cy="372572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3212977"/>
            <a:ext cx="6882924" cy="1073459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901" y="4581128"/>
            <a:ext cx="6729033" cy="18722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08462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260648"/>
            <a:ext cx="7560840" cy="403245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70455" y="836712"/>
            <a:ext cx="3513713" cy="58550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11320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79513" y="332656"/>
            <a:ext cx="885698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Теоретическое объяснение генерализации предполагает</a:t>
            </a:r>
            <a:r>
              <a:rPr lang="en-US" sz="2400" dirty="0" smtClean="0"/>
              <a:t>:</a:t>
            </a:r>
            <a:r>
              <a:rPr lang="ru-RU" sz="2400" dirty="0" smtClean="0"/>
              <a:t> </a:t>
            </a:r>
          </a:p>
          <a:p>
            <a:endParaRPr lang="en-US" sz="2400" dirty="0" smtClean="0"/>
          </a:p>
          <a:p>
            <a:pPr marL="514350" indent="-514350">
              <a:buFont typeface="+mj-lt"/>
              <a:buAutoNum type="arabicPeriod"/>
            </a:pPr>
            <a:r>
              <a:rPr lang="ru-RU" sz="2400" dirty="0" smtClean="0"/>
              <a:t>В чём состоит специфика исходных данных</a:t>
            </a:r>
            <a:r>
              <a:rPr lang="en-US" sz="2400" dirty="0" smtClean="0"/>
              <a:t>?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400" dirty="0" smtClean="0"/>
              <a:t>“</a:t>
            </a:r>
            <a:r>
              <a:rPr lang="ru-RU" sz="2400" dirty="0" smtClean="0"/>
              <a:t>Ёмкость</a:t>
            </a:r>
            <a:r>
              <a:rPr lang="en-US" sz="2400" dirty="0" smtClean="0"/>
              <a:t>”</a:t>
            </a:r>
            <a:r>
              <a:rPr lang="ru-RU" sz="2400" dirty="0" smtClean="0"/>
              <a:t> </a:t>
            </a:r>
            <a:r>
              <a:rPr lang="en-US" sz="2400" dirty="0" smtClean="0"/>
              <a:t>(</a:t>
            </a:r>
            <a:r>
              <a:rPr lang="en-US" sz="2400" dirty="0" smtClean="0"/>
              <a:t>capacity</a:t>
            </a:r>
            <a:r>
              <a:rPr lang="en-US" sz="2400" dirty="0" smtClean="0"/>
              <a:t>) </a:t>
            </a:r>
            <a:r>
              <a:rPr lang="ru-RU" sz="2400" dirty="0" smtClean="0"/>
              <a:t>градиентного спуска.</a:t>
            </a:r>
            <a:endParaRPr lang="en-US" sz="2400" dirty="0"/>
          </a:p>
        </p:txBody>
      </p:sp>
      <p:grpSp>
        <p:nvGrpSpPr>
          <p:cNvPr id="7" name="Group 6"/>
          <p:cNvGrpSpPr/>
          <p:nvPr/>
        </p:nvGrpSpPr>
        <p:grpSpPr>
          <a:xfrm>
            <a:off x="971600" y="2492896"/>
            <a:ext cx="6924354" cy="831729"/>
            <a:chOff x="1043608" y="2968516"/>
            <a:chExt cx="6924354" cy="831729"/>
          </a:xfrm>
        </p:grpSpPr>
        <p:pic>
          <p:nvPicPr>
            <p:cNvPr id="5" name="Picture 3" descr="C:\Users\razbo\AppData\Local\Microsoft\Windows\INetCache\IE\R5F93DRO\dennisthemenace[1].jp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43608" y="2968516"/>
              <a:ext cx="1105288" cy="83172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6" name="TextBox 5"/>
            <p:cNvSpPr txBox="1"/>
            <p:nvPr/>
          </p:nvSpPr>
          <p:spPr>
            <a:xfrm>
              <a:off x="2483768" y="3140968"/>
              <a:ext cx="5484194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 smtClean="0"/>
                <a:t>Cat1 </a:t>
              </a:r>
              <a:r>
                <a:rPr lang="en-US" sz="2800" dirty="0" smtClean="0">
                  <a:sym typeface="Wingdings" pitchFamily="2" charset="2"/>
                </a:rPr>
                <a:t> airplane, cat2 dog etc. </a:t>
              </a:r>
              <a:endParaRPr lang="en-US" sz="2800" dirty="0"/>
            </a:p>
          </p:txBody>
        </p:sp>
      </p:grpSp>
      <p:sp>
        <p:nvSpPr>
          <p:cNvPr id="8" name="TextBox 7"/>
          <p:cNvSpPr txBox="1"/>
          <p:nvPr/>
        </p:nvSpPr>
        <p:spPr>
          <a:xfrm>
            <a:off x="160142" y="3861048"/>
            <a:ext cx="902037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996633"/>
                </a:solidFill>
              </a:rPr>
              <a:t>[Zhang </a:t>
            </a:r>
            <a:r>
              <a:rPr lang="en-US" sz="2400" dirty="0" err="1">
                <a:solidFill>
                  <a:srgbClr val="996633"/>
                </a:solidFill>
              </a:rPr>
              <a:t>Bengio</a:t>
            </a:r>
            <a:r>
              <a:rPr lang="en-US" sz="2400" dirty="0">
                <a:solidFill>
                  <a:srgbClr val="996633"/>
                </a:solidFill>
              </a:rPr>
              <a:t> </a:t>
            </a:r>
            <a:r>
              <a:rPr lang="en-US" sz="2400" dirty="0" err="1">
                <a:solidFill>
                  <a:srgbClr val="996633"/>
                </a:solidFill>
              </a:rPr>
              <a:t>Hardt</a:t>
            </a:r>
            <a:r>
              <a:rPr lang="en-US" sz="2400" dirty="0">
                <a:solidFill>
                  <a:srgbClr val="996633"/>
                </a:solidFill>
              </a:rPr>
              <a:t> </a:t>
            </a:r>
            <a:r>
              <a:rPr lang="en-US" sz="2400" dirty="0" err="1">
                <a:solidFill>
                  <a:srgbClr val="996633"/>
                </a:solidFill>
              </a:rPr>
              <a:t>Recht</a:t>
            </a:r>
            <a:r>
              <a:rPr lang="en-US" sz="2400" dirty="0">
                <a:solidFill>
                  <a:srgbClr val="996633"/>
                </a:solidFill>
              </a:rPr>
              <a:t> </a:t>
            </a:r>
            <a:r>
              <a:rPr lang="en-US" sz="2400" dirty="0" err="1">
                <a:solidFill>
                  <a:srgbClr val="996633"/>
                </a:solidFill>
              </a:rPr>
              <a:t>Vinyals</a:t>
            </a:r>
            <a:r>
              <a:rPr lang="en-US" sz="2400" dirty="0">
                <a:solidFill>
                  <a:srgbClr val="996633"/>
                </a:solidFill>
              </a:rPr>
              <a:t> </a:t>
            </a:r>
            <a:r>
              <a:rPr lang="en-US" sz="2400" dirty="0" smtClean="0">
                <a:solidFill>
                  <a:srgbClr val="996633"/>
                </a:solidFill>
              </a:rPr>
              <a:t>17, 21]:</a:t>
            </a:r>
            <a:r>
              <a:rPr lang="ru-RU" sz="2400" dirty="0" smtClean="0">
                <a:solidFill>
                  <a:srgbClr val="996633"/>
                </a:solidFill>
              </a:rPr>
              <a:t> </a:t>
            </a:r>
            <a:r>
              <a:rPr lang="ru-RU" sz="2400" dirty="0" smtClean="0"/>
              <a:t>при случайном выборе</a:t>
            </a:r>
            <a:r>
              <a:rPr lang="en-US" sz="2400" dirty="0" smtClean="0"/>
              <a:t> </a:t>
            </a:r>
            <a:r>
              <a:rPr lang="ru-RU" sz="2400" dirty="0" smtClean="0"/>
              <a:t>меток сходимость </a:t>
            </a:r>
            <a:r>
              <a:rPr lang="en-US" sz="2400" dirty="0" smtClean="0"/>
              <a:t>(</a:t>
            </a:r>
            <a:r>
              <a:rPr lang="ru-RU" sz="2400" dirty="0" smtClean="0"/>
              <a:t>при тех же параметрах</a:t>
            </a:r>
            <a:r>
              <a:rPr lang="en-US" sz="2400" dirty="0" smtClean="0"/>
              <a:t>)</a:t>
            </a:r>
            <a:r>
              <a:rPr lang="ru-RU" sz="2400" dirty="0" smtClean="0"/>
              <a:t> сохраняется</a:t>
            </a:r>
            <a:r>
              <a:rPr lang="en-US" sz="2400" dirty="0" smtClean="0"/>
              <a:t>…</a:t>
            </a:r>
            <a:endParaRPr lang="en-US" sz="2800" dirty="0"/>
          </a:p>
        </p:txBody>
      </p:sp>
      <p:sp>
        <p:nvSpPr>
          <p:cNvPr id="10" name="Rectangle 9"/>
          <p:cNvSpPr/>
          <p:nvPr/>
        </p:nvSpPr>
        <p:spPr>
          <a:xfrm>
            <a:off x="143868" y="5272960"/>
            <a:ext cx="8820620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dirty="0" smtClean="0"/>
              <a:t>Но, возможно, дело в том, что она становится </a:t>
            </a:r>
            <a:r>
              <a:rPr lang="ru-RU" sz="2400" dirty="0" smtClean="0">
                <a:solidFill>
                  <a:srgbClr val="FF5050"/>
                </a:solidFill>
              </a:rPr>
              <a:t>существенно</a:t>
            </a:r>
            <a:r>
              <a:rPr lang="en-US" sz="2400" dirty="0" smtClean="0">
                <a:solidFill>
                  <a:srgbClr val="996633"/>
                </a:solidFill>
              </a:rPr>
              <a:t> </a:t>
            </a:r>
            <a:endParaRPr lang="ru-RU" sz="2400" dirty="0" smtClean="0">
              <a:solidFill>
                <a:srgbClr val="996633"/>
              </a:solidFill>
            </a:endParaRPr>
          </a:p>
          <a:p>
            <a:r>
              <a:rPr lang="ru-RU" sz="2400" dirty="0" smtClean="0"/>
              <a:t>более медленной</a:t>
            </a:r>
            <a:r>
              <a:rPr lang="en-US" sz="2400" dirty="0" smtClean="0"/>
              <a:t>? </a:t>
            </a:r>
            <a:r>
              <a:rPr lang="en-US" sz="2400" dirty="0" smtClean="0">
                <a:solidFill>
                  <a:srgbClr val="996633"/>
                </a:solidFill>
              </a:rPr>
              <a:t>[</a:t>
            </a:r>
            <a:r>
              <a:rPr lang="en-US" sz="2400" dirty="0" err="1" smtClean="0">
                <a:solidFill>
                  <a:srgbClr val="996633"/>
                </a:solidFill>
              </a:rPr>
              <a:t>Arora</a:t>
            </a:r>
            <a:r>
              <a:rPr lang="en-US" sz="2400" dirty="0" smtClean="0">
                <a:solidFill>
                  <a:srgbClr val="996633"/>
                </a:solidFill>
              </a:rPr>
              <a:t> </a:t>
            </a:r>
            <a:r>
              <a:rPr lang="en-US" sz="2400" dirty="0">
                <a:solidFill>
                  <a:srgbClr val="996633"/>
                </a:solidFill>
              </a:rPr>
              <a:t>Du Hu Li Wang 19]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261457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0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79512" y="215007"/>
            <a:ext cx="885698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2400" dirty="0" smtClean="0">
                <a:solidFill>
                  <a:srgbClr val="3333CC"/>
                </a:solidFill>
                <a:latin typeface="Comic Sans MS" pitchFamily="66" charset="0"/>
              </a:rPr>
              <a:t>Одна попытка</a:t>
            </a:r>
            <a:r>
              <a:rPr lang="en-US" sz="2400" dirty="0" smtClean="0">
                <a:solidFill>
                  <a:srgbClr val="3333CC"/>
                </a:solidFill>
                <a:latin typeface="Comic Sans MS" pitchFamily="66" charset="0"/>
              </a:rPr>
              <a:t> </a:t>
            </a:r>
            <a:r>
              <a:rPr lang="ru-RU" sz="2400" dirty="0" smtClean="0">
                <a:solidFill>
                  <a:srgbClr val="3333CC"/>
                </a:solidFill>
                <a:latin typeface="Comic Sans MS" pitchFamily="66" charset="0"/>
              </a:rPr>
              <a:t>объяснения</a:t>
            </a:r>
            <a:r>
              <a:rPr lang="en-US" sz="2400" dirty="0" smtClean="0">
                <a:solidFill>
                  <a:srgbClr val="3333CC"/>
                </a:solidFill>
                <a:latin typeface="Comic Sans MS" pitchFamily="66" charset="0"/>
              </a:rPr>
              <a:t>: </a:t>
            </a:r>
            <a:r>
              <a:rPr lang="ru-RU" sz="2400" dirty="0" smtClean="0">
                <a:solidFill>
                  <a:srgbClr val="3333CC"/>
                </a:solidFill>
                <a:latin typeface="Comic Sans MS" pitchFamily="66" charset="0"/>
              </a:rPr>
              <a:t>пройденное расстояние</a:t>
            </a:r>
          </a:p>
          <a:p>
            <a:pPr lvl="0" algn="ctr"/>
            <a:r>
              <a:rPr lang="en-US" sz="2400" dirty="0" smtClean="0">
                <a:solidFill>
                  <a:srgbClr val="996633"/>
                </a:solidFill>
              </a:rPr>
              <a:t>[Li Liang 18, Allen-Zhu Li Song 19, </a:t>
            </a:r>
            <a:r>
              <a:rPr lang="en-US" sz="2400" dirty="0" err="1" smtClean="0">
                <a:solidFill>
                  <a:srgbClr val="996633"/>
                </a:solidFill>
              </a:rPr>
              <a:t>Arora</a:t>
            </a:r>
            <a:r>
              <a:rPr lang="en-US" sz="2400" dirty="0" smtClean="0">
                <a:solidFill>
                  <a:srgbClr val="996633"/>
                </a:solidFill>
              </a:rPr>
              <a:t> </a:t>
            </a:r>
            <a:r>
              <a:rPr lang="en-US" sz="2400" dirty="0">
                <a:solidFill>
                  <a:srgbClr val="996633"/>
                </a:solidFill>
              </a:rPr>
              <a:t>Du Hu Li Wang </a:t>
            </a:r>
            <a:r>
              <a:rPr lang="en-US" sz="2400" dirty="0" smtClean="0">
                <a:solidFill>
                  <a:srgbClr val="996633"/>
                </a:solidFill>
              </a:rPr>
              <a:t>19]</a:t>
            </a:r>
            <a:endParaRPr lang="ru-RU" sz="2400" dirty="0" smtClean="0">
              <a:solidFill>
                <a:srgbClr val="3333CC"/>
              </a:solidFill>
              <a:latin typeface="Comic Sans MS" pitchFamily="66" charset="0"/>
            </a:endParaRPr>
          </a:p>
        </p:txBody>
      </p:sp>
      <p:grpSp>
        <p:nvGrpSpPr>
          <p:cNvPr id="27" name="Group 26"/>
          <p:cNvGrpSpPr/>
          <p:nvPr/>
        </p:nvGrpSpPr>
        <p:grpSpPr>
          <a:xfrm>
            <a:off x="825082" y="1384121"/>
            <a:ext cx="7493837" cy="1897280"/>
            <a:chOff x="425472" y="1412776"/>
            <a:chExt cx="7493837" cy="1897280"/>
          </a:xfrm>
        </p:grpSpPr>
        <p:pic>
          <p:nvPicPr>
            <p:cNvPr id="9" name="Picture 8"/>
            <p:cNvPicPr>
              <a:picLocks noChangeAspect="1"/>
            </p:cNvPicPr>
            <p:nvPr>
              <p:custDataLst>
                <p:tags r:id="rId4"/>
              </p:custDataLst>
            </p:nvPr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25472" y="1988840"/>
              <a:ext cx="7493837" cy="1321216"/>
            </a:xfrm>
            <a:prstGeom prst="rect">
              <a:avLst/>
            </a:prstGeom>
          </p:spPr>
        </p:pic>
        <p:sp>
          <p:nvSpPr>
            <p:cNvPr id="8" name="TextBox 7"/>
            <p:cNvSpPr txBox="1"/>
            <p:nvPr/>
          </p:nvSpPr>
          <p:spPr>
            <a:xfrm>
              <a:off x="3346403" y="1412776"/>
              <a:ext cx="1592103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2800" dirty="0">
                  <a:solidFill>
                    <a:srgbClr val="3333CC"/>
                  </a:solidFill>
                  <a:latin typeface="Comic Sans MS" pitchFamily="66" charset="0"/>
                </a:rPr>
                <a:t>Ёмкость</a:t>
              </a:r>
              <a:endParaRPr lang="en-US" sz="2800" dirty="0">
                <a:solidFill>
                  <a:srgbClr val="3333CC"/>
                </a:solidFill>
                <a:latin typeface="Comic Sans MS" pitchFamily="66" charset="0"/>
              </a:endParaRPr>
            </a:p>
          </p:txBody>
        </p:sp>
      </p:grpSp>
      <p:grpSp>
        <p:nvGrpSpPr>
          <p:cNvPr id="22" name="Group 21"/>
          <p:cNvGrpSpPr/>
          <p:nvPr/>
        </p:nvGrpSpPr>
        <p:grpSpPr>
          <a:xfrm>
            <a:off x="154311" y="3496408"/>
            <a:ext cx="8542670" cy="860607"/>
            <a:chOff x="154311" y="3645024"/>
            <a:chExt cx="8542670" cy="860607"/>
          </a:xfrm>
        </p:grpSpPr>
        <p:sp>
          <p:nvSpPr>
            <p:cNvPr id="12" name="TextBox 11"/>
            <p:cNvSpPr txBox="1"/>
            <p:nvPr/>
          </p:nvSpPr>
          <p:spPr>
            <a:xfrm>
              <a:off x="154311" y="3645024"/>
              <a:ext cx="6384184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2400" dirty="0" smtClean="0"/>
                <a:t>Большой градиент </a:t>
              </a:r>
              <a:r>
                <a:rPr lang="en-US" sz="2400" dirty="0" smtClean="0">
                  <a:sym typeface="Wingdings" pitchFamily="2" charset="2"/>
                </a:rPr>
                <a:t> </a:t>
              </a:r>
              <a:r>
                <a:rPr lang="ru-RU" sz="2400" dirty="0" smtClean="0">
                  <a:sym typeface="Wingdings" pitchFamily="2" charset="2"/>
                </a:rPr>
                <a:t>быстрая сходимость</a:t>
              </a:r>
              <a:r>
                <a:rPr lang="en-US" sz="2400" dirty="0" smtClean="0">
                  <a:sym typeface="Wingdings" pitchFamily="2" charset="2"/>
                </a:rPr>
                <a:t>.</a:t>
              </a:r>
              <a:endParaRPr lang="en-US" sz="2400" dirty="0"/>
            </a:p>
          </p:txBody>
        </p:sp>
        <p:pic>
          <p:nvPicPr>
            <p:cNvPr id="20" name="Picture 19"/>
            <p:cNvPicPr>
              <a:picLocks noChangeAspect="1"/>
            </p:cNvPicPr>
            <p:nvPr>
              <p:custDataLst>
                <p:tags r:id="rId3"/>
              </p:custDataLst>
            </p:nvPr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60034" y="4236801"/>
              <a:ext cx="3836947" cy="268830"/>
            </a:xfrm>
            <a:prstGeom prst="rect">
              <a:avLst/>
            </a:prstGeom>
          </p:spPr>
        </p:pic>
      </p:grpSp>
      <p:grpSp>
        <p:nvGrpSpPr>
          <p:cNvPr id="23" name="Group 22"/>
          <p:cNvGrpSpPr/>
          <p:nvPr/>
        </p:nvGrpSpPr>
        <p:grpSpPr>
          <a:xfrm>
            <a:off x="154311" y="4572022"/>
            <a:ext cx="8431714" cy="849958"/>
            <a:chOff x="265267" y="4653136"/>
            <a:chExt cx="8431714" cy="849958"/>
          </a:xfrm>
        </p:grpSpPr>
        <p:sp>
          <p:nvSpPr>
            <p:cNvPr id="15" name="TextBox 14"/>
            <p:cNvSpPr txBox="1"/>
            <p:nvPr/>
          </p:nvSpPr>
          <p:spPr>
            <a:xfrm>
              <a:off x="265267" y="4653136"/>
              <a:ext cx="5818901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2400" dirty="0" smtClean="0"/>
                <a:t>Большой градиент </a:t>
              </a:r>
              <a:r>
                <a:rPr lang="en-US" sz="2400" dirty="0" smtClean="0">
                  <a:sym typeface="Wingdings" pitchFamily="2" charset="2"/>
                </a:rPr>
                <a:t> </a:t>
              </a:r>
              <a:r>
                <a:rPr lang="ru-RU" sz="2400" dirty="0" smtClean="0">
                  <a:sym typeface="Wingdings" pitchFamily="2" charset="2"/>
                </a:rPr>
                <a:t>малое смещение</a:t>
              </a:r>
              <a:endParaRPr lang="en-US" sz="2400" dirty="0"/>
            </a:p>
          </p:txBody>
        </p:sp>
        <p:pic>
          <p:nvPicPr>
            <p:cNvPr id="21" name="Picture 20"/>
            <p:cNvPicPr>
              <a:picLocks noChangeAspect="1"/>
            </p:cNvPicPr>
            <p:nvPr>
              <p:custDataLst>
                <p:tags r:id="rId2"/>
              </p:custDataLst>
            </p:nvPr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58289" y="5211571"/>
              <a:ext cx="3838692" cy="291523"/>
            </a:xfrm>
            <a:prstGeom prst="rect">
              <a:avLst/>
            </a:prstGeom>
          </p:spPr>
        </p:pic>
      </p:grpSp>
      <p:grpSp>
        <p:nvGrpSpPr>
          <p:cNvPr id="26" name="Group 25"/>
          <p:cNvGrpSpPr/>
          <p:nvPr/>
        </p:nvGrpSpPr>
        <p:grpSpPr>
          <a:xfrm>
            <a:off x="2552056" y="5636987"/>
            <a:ext cx="4039888" cy="1006008"/>
            <a:chOff x="2267744" y="5661248"/>
            <a:chExt cx="4039888" cy="1006008"/>
          </a:xfrm>
        </p:grpSpPr>
        <p:pic>
          <p:nvPicPr>
            <p:cNvPr id="24" name="Picture 23"/>
            <p:cNvPicPr>
              <a:picLocks noChangeAspect="1"/>
            </p:cNvPicPr>
            <p:nvPr>
              <p:custDataLst>
                <p:tags r:id="rId1"/>
              </p:custDataLst>
            </p:nvPr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148041" y="5661248"/>
              <a:ext cx="1829694" cy="415691"/>
            </a:xfrm>
            <a:prstGeom prst="rect">
              <a:avLst/>
            </a:prstGeom>
          </p:spPr>
        </p:pic>
        <p:sp>
          <p:nvSpPr>
            <p:cNvPr id="25" name="TextBox 24"/>
            <p:cNvSpPr txBox="1"/>
            <p:nvPr/>
          </p:nvSpPr>
          <p:spPr>
            <a:xfrm>
              <a:off x="2267744" y="6205591"/>
              <a:ext cx="403988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err="1" smtClean="0"/>
                <a:t>Rademacher</a:t>
              </a:r>
              <a:r>
                <a:rPr lang="en-US" sz="2400" dirty="0" smtClean="0"/>
                <a:t> generalization.</a:t>
              </a:r>
              <a:endParaRPr lang="en-US" sz="2400" dirty="0"/>
            </a:p>
          </p:txBody>
        </p:sp>
      </p:grpSp>
    </p:spTree>
    <p:extLst>
      <p:ext uri="{BB962C8B-B14F-4D97-AF65-F5344CB8AC3E}">
        <p14:creationId xmlns:p14="http://schemas.microsoft.com/office/powerpoint/2010/main" val="8013792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51520" y="332656"/>
            <a:ext cx="856895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4000" dirty="0" smtClean="0">
                <a:solidFill>
                  <a:srgbClr val="3333CC"/>
                </a:solidFill>
                <a:latin typeface="Comic Sans MS" pitchFamily="66" charset="0"/>
              </a:rPr>
              <a:t>Сходимость</a:t>
            </a:r>
            <a:endParaRPr lang="en-US" sz="4000" dirty="0">
              <a:solidFill>
                <a:srgbClr val="3333CC"/>
              </a:solidFill>
              <a:latin typeface="Comic Sans MS" pitchFamily="66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0275" y="1268760"/>
            <a:ext cx="5791442" cy="30649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600" y="1916832"/>
            <a:ext cx="7488832" cy="248626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3856" y="2492896"/>
            <a:ext cx="8350137" cy="2304255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7784" y="5112697"/>
            <a:ext cx="3303753" cy="14126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7930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51520" y="1501623"/>
            <a:ext cx="871296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Градиентный спуск</a:t>
            </a:r>
            <a:r>
              <a:rPr lang="en-US" sz="2400" dirty="0" smtClean="0"/>
              <a:t>/</a:t>
            </a:r>
            <a:r>
              <a:rPr lang="ru-RU" sz="2400" dirty="0" smtClean="0"/>
              <a:t>поток сходится к критической точке </a:t>
            </a:r>
            <a:r>
              <a:rPr lang="en-US" sz="2400" dirty="0" smtClean="0"/>
              <a:t>(</a:t>
            </a:r>
            <a:r>
              <a:rPr lang="ru-RU" sz="2400" dirty="0" smtClean="0"/>
              <a:t>нулевой градиент</a:t>
            </a:r>
            <a:r>
              <a:rPr lang="en-US" sz="2400" dirty="0" smtClean="0"/>
              <a:t>), </a:t>
            </a:r>
            <a:r>
              <a:rPr lang="ru-RU" sz="2400" dirty="0" smtClean="0"/>
              <a:t>но почему это </a:t>
            </a:r>
            <a:r>
              <a:rPr lang="ru-RU" sz="2400" dirty="0" smtClean="0">
                <a:solidFill>
                  <a:srgbClr val="FF5050"/>
                </a:solidFill>
              </a:rPr>
              <a:t>глобальный</a:t>
            </a:r>
            <a:r>
              <a:rPr lang="ru-RU" sz="2400" dirty="0" smtClean="0"/>
              <a:t> </a:t>
            </a:r>
            <a:r>
              <a:rPr lang="en-US" sz="2400" dirty="0" smtClean="0"/>
              <a:t>(</a:t>
            </a:r>
            <a:r>
              <a:rPr lang="ru-RU" sz="2400" dirty="0" smtClean="0"/>
              <a:t>или даже локальный</a:t>
            </a:r>
            <a:r>
              <a:rPr lang="en-US" sz="2400" dirty="0" smtClean="0"/>
              <a:t>) </a:t>
            </a:r>
            <a:r>
              <a:rPr lang="ru-RU" sz="2400" dirty="0" smtClean="0"/>
              <a:t>минимум</a:t>
            </a:r>
            <a:r>
              <a:rPr lang="en-US" sz="2400" dirty="0" smtClean="0"/>
              <a:t>?</a:t>
            </a:r>
            <a:endParaRPr lang="en-US" sz="2400" dirty="0"/>
          </a:p>
        </p:txBody>
      </p:sp>
      <p:grpSp>
        <p:nvGrpSpPr>
          <p:cNvPr id="14" name="Group 13"/>
          <p:cNvGrpSpPr/>
          <p:nvPr/>
        </p:nvGrpSpPr>
        <p:grpSpPr>
          <a:xfrm>
            <a:off x="251520" y="381311"/>
            <a:ext cx="8366616" cy="739001"/>
            <a:chOff x="251520" y="457751"/>
            <a:chExt cx="8366616" cy="739001"/>
          </a:xfrm>
        </p:grpSpPr>
        <p:pic>
          <p:nvPicPr>
            <p:cNvPr id="4" name="Picture 3"/>
            <p:cNvPicPr>
              <a:picLocks noChangeAspect="1"/>
            </p:cNvPicPr>
            <p:nvPr>
              <p:custDataLst>
                <p:tags r:id="rId4"/>
              </p:custDataLst>
            </p:nvPr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51520" y="620688"/>
              <a:ext cx="5138766" cy="360040"/>
            </a:xfrm>
            <a:prstGeom prst="rect">
              <a:avLst/>
            </a:prstGeom>
          </p:spPr>
        </p:pic>
        <p:pic>
          <p:nvPicPr>
            <p:cNvPr id="6" name="Picture 5"/>
            <p:cNvPicPr>
              <a:picLocks noChangeAspect="1"/>
            </p:cNvPicPr>
            <p:nvPr>
              <p:custDataLst>
                <p:tags r:id="rId5"/>
              </p:custDataLst>
            </p:nvPr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940152" y="457751"/>
              <a:ext cx="2677984" cy="739001"/>
            </a:xfrm>
            <a:prstGeom prst="rect">
              <a:avLst/>
            </a:prstGeom>
          </p:spPr>
        </p:pic>
      </p:grpSp>
      <p:grpSp>
        <p:nvGrpSpPr>
          <p:cNvPr id="18" name="Group 17"/>
          <p:cNvGrpSpPr/>
          <p:nvPr/>
        </p:nvGrpSpPr>
        <p:grpSpPr>
          <a:xfrm>
            <a:off x="251520" y="3140968"/>
            <a:ext cx="8064896" cy="3059493"/>
            <a:chOff x="251520" y="3083263"/>
            <a:chExt cx="8064896" cy="3059493"/>
          </a:xfrm>
        </p:grpSpPr>
        <p:sp>
          <p:nvSpPr>
            <p:cNvPr id="7" name="TextBox 6"/>
            <p:cNvSpPr txBox="1"/>
            <p:nvPr/>
          </p:nvSpPr>
          <p:spPr>
            <a:xfrm>
              <a:off x="251520" y="3083263"/>
              <a:ext cx="8064896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 smtClean="0"/>
                <a:t>Quadratic loss </a:t>
              </a:r>
              <a:r>
                <a:rPr lang="en-US" sz="2400" dirty="0" smtClean="0">
                  <a:sym typeface="Wingdings" pitchFamily="2" charset="2"/>
                </a:rPr>
                <a:t> in the error space, the dynamics is determined by </a:t>
              </a:r>
              <a:r>
                <a:rPr lang="en-US" sz="2400" dirty="0">
                  <a:sym typeface="Wingdings" pitchFamily="2" charset="2"/>
                </a:rPr>
                <a:t>a</a:t>
              </a:r>
              <a:r>
                <a:rPr lang="en-US" sz="2400" dirty="0" smtClean="0">
                  <a:sym typeface="Wingdings" pitchFamily="2" charset="2"/>
                </a:rPr>
                <a:t> </a:t>
              </a:r>
              <a:r>
                <a:rPr lang="en-US" sz="2400" dirty="0" smtClean="0">
                  <a:solidFill>
                    <a:srgbClr val="FF5050"/>
                  </a:solidFill>
                  <a:sym typeface="Wingdings" pitchFamily="2" charset="2"/>
                </a:rPr>
                <a:t>linear</a:t>
              </a:r>
              <a:r>
                <a:rPr lang="en-US" sz="2400" dirty="0" smtClean="0">
                  <a:sym typeface="Wingdings" pitchFamily="2" charset="2"/>
                </a:rPr>
                <a:t> ODE</a:t>
              </a:r>
              <a:endParaRPr lang="en-US" sz="2400" dirty="0"/>
            </a:p>
          </p:txBody>
        </p:sp>
        <p:pic>
          <p:nvPicPr>
            <p:cNvPr id="9" name="Picture 8"/>
            <p:cNvPicPr>
              <a:picLocks noChangeAspect="1"/>
            </p:cNvPicPr>
            <p:nvPr>
              <p:custDataLst>
                <p:tags r:id="rId1"/>
              </p:custDataLst>
            </p:nvPr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445648" y="4295571"/>
              <a:ext cx="2252704" cy="327186"/>
            </a:xfrm>
            <a:prstGeom prst="rect">
              <a:avLst/>
            </a:prstGeom>
          </p:spPr>
        </p:pic>
        <p:pic>
          <p:nvPicPr>
            <p:cNvPr id="17" name="Picture 16"/>
            <p:cNvPicPr>
              <a:picLocks noChangeAspect="1"/>
            </p:cNvPicPr>
            <p:nvPr>
              <p:custDataLst>
                <p:tags r:id="rId2"/>
              </p:custDataLst>
            </p:nvPr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11251" y="5064792"/>
              <a:ext cx="6748248" cy="308424"/>
            </a:xfrm>
            <a:prstGeom prst="rect">
              <a:avLst/>
            </a:prstGeom>
          </p:spPr>
        </p:pic>
        <p:pic>
          <p:nvPicPr>
            <p:cNvPr id="13" name="Picture 12"/>
            <p:cNvPicPr>
              <a:picLocks noChangeAspect="1"/>
            </p:cNvPicPr>
            <p:nvPr>
              <p:custDataLst>
                <p:tags r:id="rId3"/>
              </p:custDataLst>
            </p:nvPr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08941" y="5805264"/>
              <a:ext cx="4926119" cy="33749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4214727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79512" y="215007"/>
            <a:ext cx="885698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3200" dirty="0" smtClean="0">
                <a:solidFill>
                  <a:srgbClr val="3333CC"/>
                </a:solidFill>
                <a:latin typeface="Comic Sans MS" pitchFamily="66" charset="0"/>
              </a:rPr>
              <a:t>Агрессивный подход</a:t>
            </a:r>
            <a:r>
              <a:rPr lang="en-US" sz="3200" dirty="0" smtClean="0">
                <a:solidFill>
                  <a:srgbClr val="3333CC"/>
                </a:solidFill>
                <a:latin typeface="Comic Sans MS" pitchFamily="66" charset="0"/>
              </a:rPr>
              <a:t>:</a:t>
            </a:r>
            <a:endParaRPr lang="ru-RU" sz="3200" dirty="0" smtClean="0">
              <a:solidFill>
                <a:srgbClr val="3333CC"/>
              </a:solidFill>
              <a:latin typeface="Comic Sans MS" pitchFamily="66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1840" y="1008416"/>
            <a:ext cx="2664296" cy="548376"/>
          </a:xfrm>
          <a:prstGeom prst="rect">
            <a:avLst/>
          </a:prstGeom>
        </p:spPr>
      </p:pic>
      <p:grpSp>
        <p:nvGrpSpPr>
          <p:cNvPr id="18" name="Group 17"/>
          <p:cNvGrpSpPr/>
          <p:nvPr/>
        </p:nvGrpSpPr>
        <p:grpSpPr>
          <a:xfrm>
            <a:off x="179512" y="1988840"/>
            <a:ext cx="8856984" cy="2376264"/>
            <a:chOff x="179512" y="1988840"/>
            <a:chExt cx="8856984" cy="2376264"/>
          </a:xfrm>
        </p:grpSpPr>
        <p:sp>
          <p:nvSpPr>
            <p:cNvPr id="8" name="Rectangle 7"/>
            <p:cNvSpPr/>
            <p:nvPr/>
          </p:nvSpPr>
          <p:spPr>
            <a:xfrm>
              <a:off x="179512" y="1988840"/>
              <a:ext cx="8856984" cy="107721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 algn="ctr"/>
              <a:r>
                <a:rPr lang="ru-RU" sz="2400" dirty="0" smtClean="0">
                  <a:solidFill>
                    <a:srgbClr val="3333CC"/>
                  </a:solidFill>
                  <a:latin typeface="Comic Sans MS" pitchFamily="66" charset="0"/>
                </a:rPr>
                <a:t>Часть </a:t>
              </a:r>
              <a:r>
                <a:rPr lang="en-US" sz="2400" dirty="0" smtClean="0">
                  <a:solidFill>
                    <a:srgbClr val="3333CC"/>
                  </a:solidFill>
                  <a:latin typeface="Comic Sans MS" pitchFamily="66" charset="0"/>
                </a:rPr>
                <a:t>I: </a:t>
              </a:r>
              <a:r>
                <a:rPr lang="ru-RU" sz="2400" dirty="0" smtClean="0">
                  <a:solidFill>
                    <a:srgbClr val="3333CC"/>
                  </a:solidFill>
                  <a:latin typeface="Comic Sans MS" pitchFamily="66" charset="0"/>
                </a:rPr>
                <a:t>инициализация</a:t>
              </a:r>
            </a:p>
            <a:p>
              <a:pPr lvl="0" algn="ctr"/>
              <a:r>
                <a:rPr lang="en-US" sz="2000" dirty="0" smtClean="0">
                  <a:solidFill>
                    <a:srgbClr val="996633"/>
                  </a:solidFill>
                  <a:latin typeface="Comic Sans MS" pitchFamily="66" charset="0"/>
                </a:rPr>
                <a:t>[</a:t>
              </a:r>
              <a:r>
                <a:rPr lang="en-US" sz="2000" dirty="0" err="1" smtClean="0">
                  <a:solidFill>
                    <a:srgbClr val="996633"/>
                  </a:solidFill>
                  <a:latin typeface="Comic Sans MS" pitchFamily="66" charset="0"/>
                </a:rPr>
                <a:t>Oymak</a:t>
              </a:r>
              <a:r>
                <a:rPr lang="en-US" sz="2000" dirty="0" smtClean="0">
                  <a:solidFill>
                    <a:srgbClr val="996633"/>
                  </a:solidFill>
                  <a:latin typeface="Comic Sans MS" pitchFamily="66" charset="0"/>
                </a:rPr>
                <a:t> </a:t>
              </a:r>
              <a:r>
                <a:rPr lang="en-US" sz="2000" dirty="0" err="1" smtClean="0">
                  <a:solidFill>
                    <a:srgbClr val="996633"/>
                  </a:solidFill>
                  <a:latin typeface="Comic Sans MS" pitchFamily="66" charset="0"/>
                </a:rPr>
                <a:t>Soltanolkotabi</a:t>
              </a:r>
              <a:r>
                <a:rPr lang="en-US" sz="2000" dirty="0" smtClean="0">
                  <a:solidFill>
                    <a:srgbClr val="996633"/>
                  </a:solidFill>
                  <a:latin typeface="Comic Sans MS" pitchFamily="66" charset="0"/>
                </a:rPr>
                <a:t> 19, </a:t>
              </a:r>
              <a:r>
                <a:rPr lang="en-US" sz="2000" dirty="0" err="1" smtClean="0">
                  <a:solidFill>
                    <a:srgbClr val="996633"/>
                  </a:solidFill>
                  <a:latin typeface="Comic Sans MS" pitchFamily="66" charset="0"/>
                </a:rPr>
                <a:t>Arora</a:t>
              </a:r>
              <a:r>
                <a:rPr lang="en-US" sz="2000" dirty="0" smtClean="0">
                  <a:solidFill>
                    <a:srgbClr val="996633"/>
                  </a:solidFill>
                  <a:latin typeface="Comic Sans MS" pitchFamily="66" charset="0"/>
                </a:rPr>
                <a:t> Du Hu Li </a:t>
              </a:r>
              <a:r>
                <a:rPr lang="en-US" sz="2000" dirty="0" err="1" smtClean="0">
                  <a:solidFill>
                    <a:srgbClr val="996633"/>
                  </a:solidFill>
                  <a:latin typeface="Comic Sans MS" pitchFamily="66" charset="0"/>
                </a:rPr>
                <a:t>Salakhutdinov</a:t>
              </a:r>
              <a:r>
                <a:rPr lang="en-US" sz="2000" dirty="0" smtClean="0">
                  <a:solidFill>
                    <a:srgbClr val="996633"/>
                  </a:solidFill>
                  <a:latin typeface="Comic Sans MS" pitchFamily="66" charset="0"/>
                </a:rPr>
                <a:t> Wang 19, Nguyen </a:t>
              </a:r>
              <a:r>
                <a:rPr lang="en-US" sz="2000" dirty="0" err="1" smtClean="0">
                  <a:solidFill>
                    <a:srgbClr val="996633"/>
                  </a:solidFill>
                  <a:latin typeface="Comic Sans MS" pitchFamily="66" charset="0"/>
                </a:rPr>
                <a:t>Mondelli</a:t>
              </a:r>
              <a:r>
                <a:rPr lang="en-US" sz="2000" dirty="0" smtClean="0">
                  <a:solidFill>
                    <a:srgbClr val="996633"/>
                  </a:solidFill>
                  <a:latin typeface="Comic Sans MS" pitchFamily="66" charset="0"/>
                </a:rPr>
                <a:t> </a:t>
              </a:r>
              <a:r>
                <a:rPr lang="en-US" sz="2000" dirty="0" err="1" smtClean="0">
                  <a:solidFill>
                    <a:srgbClr val="996633"/>
                  </a:solidFill>
                  <a:latin typeface="Comic Sans MS" pitchFamily="66" charset="0"/>
                </a:rPr>
                <a:t>Montafar</a:t>
              </a:r>
              <a:r>
                <a:rPr lang="en-US" sz="2000" dirty="0" smtClean="0">
                  <a:solidFill>
                    <a:srgbClr val="996633"/>
                  </a:solidFill>
                  <a:latin typeface="Comic Sans MS" pitchFamily="66" charset="0"/>
                </a:rPr>
                <a:t> 21, </a:t>
              </a:r>
              <a:r>
                <a:rPr lang="en-US" sz="2000" dirty="0" err="1" smtClean="0">
                  <a:solidFill>
                    <a:srgbClr val="996633"/>
                  </a:solidFill>
                  <a:latin typeface="Comic Sans MS" pitchFamily="66" charset="0"/>
                </a:rPr>
                <a:t>Montanari</a:t>
              </a:r>
              <a:r>
                <a:rPr lang="en-US" sz="2000" dirty="0" smtClean="0">
                  <a:solidFill>
                    <a:srgbClr val="996633"/>
                  </a:solidFill>
                  <a:latin typeface="Comic Sans MS" pitchFamily="66" charset="0"/>
                </a:rPr>
                <a:t> </a:t>
              </a:r>
              <a:r>
                <a:rPr lang="en-US" sz="2000" dirty="0" err="1" smtClean="0">
                  <a:solidFill>
                    <a:srgbClr val="996633"/>
                  </a:solidFill>
                  <a:latin typeface="Comic Sans MS" pitchFamily="66" charset="0"/>
                </a:rPr>
                <a:t>Zhong</a:t>
              </a:r>
              <a:r>
                <a:rPr lang="en-US" sz="2000" dirty="0" smtClean="0">
                  <a:solidFill>
                    <a:srgbClr val="996633"/>
                  </a:solidFill>
                  <a:latin typeface="Comic Sans MS" pitchFamily="66" charset="0"/>
                </a:rPr>
                <a:t> 21, R 22]</a:t>
              </a:r>
              <a:endParaRPr lang="ru-RU" sz="2000" dirty="0" smtClean="0">
                <a:solidFill>
                  <a:srgbClr val="996633"/>
                </a:solidFill>
                <a:latin typeface="Comic Sans MS" pitchFamily="66" charset="0"/>
              </a:endParaRPr>
            </a:p>
          </p:txBody>
        </p:sp>
        <p:pic>
          <p:nvPicPr>
            <p:cNvPr id="10" name="Picture 9"/>
            <p:cNvPicPr>
              <a:picLocks noChangeAspect="1"/>
            </p:cNvPicPr>
            <p:nvPr>
              <p:custDataLst>
                <p:tags r:id="rId3"/>
              </p:custDataLst>
            </p:nvPr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03847" y="3816728"/>
              <a:ext cx="2734437" cy="548376"/>
            </a:xfrm>
            <a:prstGeom prst="rect">
              <a:avLst/>
            </a:prstGeom>
          </p:spPr>
        </p:pic>
        <p:pic>
          <p:nvPicPr>
            <p:cNvPr id="13" name="Picture 12"/>
            <p:cNvPicPr>
              <a:picLocks noChangeAspect="1"/>
            </p:cNvPicPr>
            <p:nvPr>
              <p:custDataLst>
                <p:tags r:id="rId4"/>
              </p:custDataLst>
            </p:nvPr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04956" y="3338912"/>
              <a:ext cx="2893424" cy="234104"/>
            </a:xfrm>
            <a:prstGeom prst="rect">
              <a:avLst/>
            </a:prstGeom>
          </p:spPr>
        </p:pic>
      </p:grpSp>
      <p:grpSp>
        <p:nvGrpSpPr>
          <p:cNvPr id="19" name="Group 18"/>
          <p:cNvGrpSpPr/>
          <p:nvPr/>
        </p:nvGrpSpPr>
        <p:grpSpPr>
          <a:xfrm>
            <a:off x="103403" y="4797152"/>
            <a:ext cx="9009197" cy="1440160"/>
            <a:chOff x="103403" y="4797152"/>
            <a:chExt cx="9009197" cy="1440160"/>
          </a:xfrm>
        </p:grpSpPr>
        <p:sp>
          <p:nvSpPr>
            <p:cNvPr id="16" name="Rectangle 15"/>
            <p:cNvSpPr/>
            <p:nvPr/>
          </p:nvSpPr>
          <p:spPr>
            <a:xfrm>
              <a:off x="103403" y="4797152"/>
              <a:ext cx="9009197" cy="76944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 algn="ctr"/>
              <a:r>
                <a:rPr lang="ru-RU" sz="2400" dirty="0">
                  <a:solidFill>
                    <a:srgbClr val="3333CC"/>
                  </a:solidFill>
                  <a:latin typeface="Comic Sans MS" pitchFamily="66" charset="0"/>
                </a:rPr>
                <a:t>Часть </a:t>
              </a:r>
              <a:r>
                <a:rPr lang="en-US" sz="2400" dirty="0" smtClean="0">
                  <a:solidFill>
                    <a:srgbClr val="3333CC"/>
                  </a:solidFill>
                  <a:latin typeface="Comic Sans MS" pitchFamily="66" charset="0"/>
                </a:rPr>
                <a:t>I.I: </a:t>
              </a:r>
              <a:r>
                <a:rPr lang="ru-RU" sz="2400" dirty="0" smtClean="0">
                  <a:solidFill>
                    <a:srgbClr val="3333CC"/>
                  </a:solidFill>
                  <a:latin typeface="Comic Sans MS" pitchFamily="66" charset="0"/>
                </a:rPr>
                <a:t>предельный случай </a:t>
              </a:r>
              <a:r>
                <a:rPr lang="en-US" sz="2400" dirty="0" smtClean="0">
                  <a:solidFill>
                    <a:srgbClr val="3333CC"/>
                  </a:solidFill>
                  <a:latin typeface="Comic Sans MS" pitchFamily="66" charset="0"/>
                </a:rPr>
                <a:t>(NTK, Neural Tangent Kernel)</a:t>
              </a:r>
            </a:p>
            <a:p>
              <a:pPr lvl="0" algn="ctr"/>
              <a:r>
                <a:rPr lang="en-US" sz="2000" dirty="0" smtClean="0">
                  <a:solidFill>
                    <a:srgbClr val="996633"/>
                  </a:solidFill>
                  <a:latin typeface="Comic Sans MS" pitchFamily="66" charset="0"/>
                </a:rPr>
                <a:t>[</a:t>
              </a:r>
              <a:r>
                <a:rPr lang="en-US" sz="2000" dirty="0" err="1" smtClean="0">
                  <a:solidFill>
                    <a:srgbClr val="996633"/>
                  </a:solidFill>
                  <a:latin typeface="Comic Sans MS" pitchFamily="66" charset="0"/>
                </a:rPr>
                <a:t>Jacot</a:t>
              </a:r>
              <a:r>
                <a:rPr lang="en-US" sz="2000" dirty="0" smtClean="0">
                  <a:solidFill>
                    <a:srgbClr val="996633"/>
                  </a:solidFill>
                  <a:latin typeface="Comic Sans MS" pitchFamily="66" charset="0"/>
                </a:rPr>
                <a:t> Gabriel </a:t>
              </a:r>
              <a:r>
                <a:rPr lang="en-US" sz="2000" dirty="0" err="1" smtClean="0">
                  <a:solidFill>
                    <a:srgbClr val="996633"/>
                  </a:solidFill>
                  <a:latin typeface="Comic Sans MS" pitchFamily="66" charset="0"/>
                </a:rPr>
                <a:t>Hongler</a:t>
              </a:r>
              <a:r>
                <a:rPr lang="en-US" sz="2000" dirty="0" smtClean="0">
                  <a:solidFill>
                    <a:srgbClr val="996633"/>
                  </a:solidFill>
                  <a:latin typeface="Comic Sans MS" pitchFamily="66" charset="0"/>
                </a:rPr>
                <a:t> 18]</a:t>
              </a:r>
              <a:endParaRPr lang="ru-RU" sz="2000" dirty="0">
                <a:solidFill>
                  <a:srgbClr val="996633"/>
                </a:solidFill>
                <a:latin typeface="Comic Sans MS" pitchFamily="66" charset="0"/>
              </a:endParaRPr>
            </a:p>
          </p:txBody>
        </p:sp>
        <p:pic>
          <p:nvPicPr>
            <p:cNvPr id="17" name="Picture 16"/>
            <p:cNvPicPr>
              <a:picLocks noChangeAspect="1"/>
            </p:cNvPicPr>
            <p:nvPr>
              <p:custDataLst>
                <p:tags r:id="rId2"/>
              </p:custDataLst>
            </p:nvPr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64668" y="5886641"/>
              <a:ext cx="3723556" cy="35067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5072883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roup 14"/>
          <p:cNvGrpSpPr/>
          <p:nvPr/>
        </p:nvGrpSpPr>
        <p:grpSpPr>
          <a:xfrm>
            <a:off x="395537" y="321029"/>
            <a:ext cx="6984775" cy="2407670"/>
            <a:chOff x="395537" y="321029"/>
            <a:chExt cx="6984775" cy="2407670"/>
          </a:xfrm>
        </p:grpSpPr>
        <p:pic>
          <p:nvPicPr>
            <p:cNvPr id="7" name="Picture 6"/>
            <p:cNvPicPr>
              <a:picLocks noChangeAspect="1"/>
            </p:cNvPicPr>
            <p:nvPr>
              <p:custDataLst>
                <p:tags r:id="rId3"/>
              </p:custDataLst>
            </p:nvPr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95736" y="321029"/>
              <a:ext cx="4553412" cy="1507666"/>
            </a:xfrm>
            <a:prstGeom prst="rect">
              <a:avLst/>
            </a:prstGeom>
          </p:spPr>
        </p:pic>
        <p:pic>
          <p:nvPicPr>
            <p:cNvPr id="9" name="Picture 8"/>
            <p:cNvPicPr>
              <a:picLocks noChangeAspect="1"/>
            </p:cNvPicPr>
            <p:nvPr>
              <p:custDataLst>
                <p:tags r:id="rId4"/>
              </p:custDataLst>
            </p:nvPr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95537" y="2348880"/>
              <a:ext cx="6984775" cy="379819"/>
            </a:xfrm>
            <a:prstGeom prst="rect">
              <a:avLst/>
            </a:prstGeom>
          </p:spPr>
        </p:pic>
      </p:grpSp>
      <p:grpSp>
        <p:nvGrpSpPr>
          <p:cNvPr id="20" name="Group 19"/>
          <p:cNvGrpSpPr/>
          <p:nvPr/>
        </p:nvGrpSpPr>
        <p:grpSpPr>
          <a:xfrm>
            <a:off x="2051719" y="3140968"/>
            <a:ext cx="5129351" cy="2124142"/>
            <a:chOff x="2051719" y="3140968"/>
            <a:chExt cx="5129351" cy="2124142"/>
          </a:xfrm>
        </p:grpSpPr>
        <p:sp>
          <p:nvSpPr>
            <p:cNvPr id="11" name="Rectangle 10"/>
            <p:cNvSpPr/>
            <p:nvPr/>
          </p:nvSpPr>
          <p:spPr>
            <a:xfrm>
              <a:off x="2051719" y="3140968"/>
              <a:ext cx="4583307" cy="76944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 algn="ctr"/>
              <a:r>
                <a:rPr lang="ru-RU" sz="2400" dirty="0">
                  <a:solidFill>
                    <a:srgbClr val="3333CC"/>
                  </a:solidFill>
                  <a:latin typeface="Comic Sans MS" pitchFamily="66" charset="0"/>
                </a:rPr>
                <a:t>Часть </a:t>
              </a:r>
              <a:r>
                <a:rPr lang="en-US" sz="2400" dirty="0" smtClean="0">
                  <a:solidFill>
                    <a:srgbClr val="3333CC"/>
                  </a:solidFill>
                  <a:latin typeface="Comic Sans MS" pitchFamily="66" charset="0"/>
                </a:rPr>
                <a:t>I.II: </a:t>
              </a:r>
              <a:r>
                <a:rPr lang="ru-RU" sz="2400" dirty="0" smtClean="0">
                  <a:solidFill>
                    <a:srgbClr val="3333CC"/>
                  </a:solidFill>
                  <a:latin typeface="Comic Sans MS" pitchFamily="66" charset="0"/>
                </a:rPr>
                <a:t>сходимость к </a:t>
              </a:r>
              <a:r>
                <a:rPr lang="en-US" sz="2400" dirty="0" smtClean="0">
                  <a:solidFill>
                    <a:srgbClr val="3333CC"/>
                  </a:solidFill>
                  <a:latin typeface="Comic Sans MS" pitchFamily="66" charset="0"/>
                </a:rPr>
                <a:t>NTK</a:t>
              </a:r>
            </a:p>
            <a:p>
              <a:pPr lvl="0" algn="ctr"/>
              <a:r>
                <a:rPr lang="en-US" sz="2000" dirty="0" smtClean="0">
                  <a:solidFill>
                    <a:srgbClr val="996633"/>
                  </a:solidFill>
                  <a:latin typeface="Comic Sans MS" pitchFamily="66" charset="0"/>
                </a:rPr>
                <a:t>[ADHLSW 19, MZ21]</a:t>
              </a:r>
              <a:endParaRPr lang="ru-RU" sz="2000" dirty="0">
                <a:solidFill>
                  <a:srgbClr val="996633"/>
                </a:solidFill>
                <a:latin typeface="Comic Sans MS" pitchFamily="66" charset="0"/>
              </a:endParaRPr>
            </a:p>
          </p:txBody>
        </p:sp>
        <p:pic>
          <p:nvPicPr>
            <p:cNvPr id="13" name="Picture 12"/>
            <p:cNvPicPr>
              <a:picLocks noChangeAspect="1"/>
            </p:cNvPicPr>
            <p:nvPr>
              <p:custDataLst>
                <p:tags r:id="rId1"/>
              </p:custDataLst>
            </p:nvPr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51719" y="4149080"/>
              <a:ext cx="5040560" cy="438356"/>
            </a:xfrm>
            <a:prstGeom prst="rect">
              <a:avLst/>
            </a:prstGeom>
          </p:spPr>
        </p:pic>
        <p:pic>
          <p:nvPicPr>
            <p:cNvPr id="19" name="Picture 18"/>
            <p:cNvPicPr>
              <a:picLocks noChangeAspect="1"/>
            </p:cNvPicPr>
            <p:nvPr>
              <p:custDataLst>
                <p:tags r:id="rId2"/>
              </p:custDataLst>
            </p:nvPr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51719" y="4869160"/>
              <a:ext cx="5129351" cy="395950"/>
            </a:xfrm>
            <a:prstGeom prst="rect">
              <a:avLst/>
            </a:prstGeom>
          </p:spPr>
        </p:pic>
      </p:grpSp>
      <p:sp>
        <p:nvSpPr>
          <p:cNvPr id="17" name="TextBox 16"/>
          <p:cNvSpPr txBox="1"/>
          <p:nvPr/>
        </p:nvSpPr>
        <p:spPr>
          <a:xfrm>
            <a:off x="340553" y="5643245"/>
            <a:ext cx="826377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/>
              <a:t>Вывод</a:t>
            </a:r>
            <a:r>
              <a:rPr lang="en-US" sz="2800" dirty="0" smtClean="0"/>
              <a:t>: </a:t>
            </a:r>
            <a:r>
              <a:rPr lang="ru-RU" sz="2800" dirty="0" smtClean="0"/>
              <a:t>ситуация при инициализации вполне удовлетворительна</a:t>
            </a:r>
            <a:r>
              <a:rPr lang="en-US" sz="2800" dirty="0" smtClean="0"/>
              <a:t>.</a:t>
            </a:r>
            <a:r>
              <a:rPr lang="ru-RU" sz="2800" dirty="0" smtClean="0"/>
              <a:t>  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4805392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4" name="Rectangle 3"/>
              <p:cNvSpPr/>
              <p:nvPr/>
            </p:nvSpPr>
            <p:spPr>
              <a:xfrm>
                <a:off x="2630287" y="404664"/>
                <a:ext cx="3558538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lvl="0" algn="ctr"/>
                <a:r>
                  <a:rPr lang="ru-RU" sz="2800" dirty="0" smtClean="0">
                    <a:solidFill>
                      <a:srgbClr val="3333CC"/>
                    </a:solidFill>
                    <a:latin typeface="Comic Sans MS" pitchFamily="66" charset="0"/>
                  </a:rPr>
                  <a:t>Часть </a:t>
                </a:r>
                <a:r>
                  <a:rPr lang="en-US" sz="2800" dirty="0" smtClean="0">
                    <a:solidFill>
                      <a:srgbClr val="3333CC"/>
                    </a:solidFill>
                    <a:latin typeface="Comic Sans MS" pitchFamily="66" charset="0"/>
                  </a:rPr>
                  <a:t>II: </a:t>
                </a:r>
                <a:r>
                  <a:rPr lang="ru-RU" sz="2800" dirty="0" smtClean="0">
                    <a:solidFill>
                      <a:srgbClr val="3333CC"/>
                    </a:solidFill>
                    <a:latin typeface="Comic Sans MS" pitchFamily="66" charset="0"/>
                  </a:rPr>
                  <a:t>от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sz="2800" b="0" i="1" smtClean="0">
                            <a:solidFill>
                              <a:srgbClr val="FF00FF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ru-RU" sz="2800" b="0" i="1" smtClean="0">
                            <a:solidFill>
                              <a:srgbClr val="FF00FF"/>
                            </a:solidFill>
                            <a:latin typeface="Cambria Math"/>
                          </a:rPr>
                          <m:t>𝐻</m:t>
                        </m:r>
                      </m:e>
                      <m:sub>
                        <m:r>
                          <a:rPr lang="ru-RU" sz="2800" b="0" i="1" smtClean="0">
                            <a:solidFill>
                              <a:srgbClr val="FF00FF"/>
                            </a:solidFill>
                            <a:latin typeface="Cambria Math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US" sz="2800" dirty="0" smtClean="0">
                    <a:solidFill>
                      <a:srgbClr val="FF00FF"/>
                    </a:solidFill>
                    <a:latin typeface="Comic Sans MS" pitchFamily="66" charset="0"/>
                  </a:rPr>
                  <a:t> </a:t>
                </a:r>
                <a:r>
                  <a:rPr lang="ru-RU" sz="2800" dirty="0" smtClean="0">
                    <a:solidFill>
                      <a:srgbClr val="3333CC"/>
                    </a:solidFill>
                    <a:latin typeface="Comic Sans MS" pitchFamily="66" charset="0"/>
                  </a:rPr>
                  <a:t>к</a:t>
                </a:r>
                <a:r>
                  <a:rPr lang="en-US" sz="2800" dirty="0" smtClean="0">
                    <a:solidFill>
                      <a:srgbClr val="3333CC"/>
                    </a:solidFill>
                    <a:latin typeface="Comic Sans MS" pitchFamily="66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sz="2800" b="0" i="1" smtClean="0">
                            <a:solidFill>
                              <a:srgbClr val="FF00FF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ru-RU" sz="2800" b="0" i="1" smtClean="0">
                            <a:solidFill>
                              <a:srgbClr val="FF00FF"/>
                            </a:solidFill>
                            <a:latin typeface="Cambria Math"/>
                          </a:rPr>
                          <m:t>𝐻</m:t>
                        </m:r>
                      </m:e>
                      <m:sub>
                        <m:r>
                          <a:rPr lang="ru-RU" sz="2800" b="0" i="1" smtClean="0">
                            <a:solidFill>
                              <a:srgbClr val="FF00FF"/>
                            </a:solidFill>
                            <a:latin typeface="Cambria Math"/>
                          </a:rPr>
                          <m:t>𝑡</m:t>
                        </m:r>
                      </m:sub>
                    </m:sSub>
                  </m:oMath>
                </a14:m>
                <a:r>
                  <a:rPr lang="ru-RU" sz="2800" i="1" baseline="-25000" dirty="0" smtClean="0">
                    <a:solidFill>
                      <a:srgbClr val="FF00FF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</a:p>
            </p:txBody>
          </p:sp>
        </mc:Choice>
        <mc:Fallback>
          <p:sp>
            <p:nvSpPr>
              <p:cNvPr id="4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30287" y="404664"/>
                <a:ext cx="3558538" cy="523220"/>
              </a:xfrm>
              <a:prstGeom prst="rect">
                <a:avLst/>
              </a:prstGeom>
              <a:blipFill rotWithShape="1">
                <a:blip r:embed="rId2"/>
                <a:stretch>
                  <a:fillRect l="-2911" t="-11628" b="-3139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5" name="TextBox 4"/>
              <p:cNvSpPr txBox="1"/>
              <p:nvPr/>
            </p:nvSpPr>
            <p:spPr>
              <a:xfrm>
                <a:off x="360695" y="2852936"/>
                <a:ext cx="8280920" cy="354122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514350" indent="-514350">
                  <a:buFont typeface="+mj-lt"/>
                  <a:buAutoNum type="arabicPeriod"/>
                </a:pPr>
                <a:r>
                  <a:rPr lang="ru-RU" sz="2400" dirty="0" smtClean="0"/>
                  <a:t>Типичные результаты </a:t>
                </a:r>
                <a:r>
                  <a:rPr lang="ru-RU" sz="2400" dirty="0" smtClean="0">
                    <a:solidFill>
                      <a:srgbClr val="FF5050"/>
                    </a:solidFill>
                  </a:rPr>
                  <a:t>никак </a:t>
                </a:r>
                <a:r>
                  <a:rPr lang="ru-RU" sz="2400" dirty="0" smtClean="0"/>
                  <a:t>не зависят от меток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rgbClr val="FF00FF"/>
                        </a:solidFill>
                        <a:latin typeface="Cambria Math"/>
                      </a:rPr>
                      <m:t>𝑦</m:t>
                    </m:r>
                  </m:oMath>
                </a14:m>
                <a:r>
                  <a:rPr lang="en-US" sz="2400" i="1" dirty="0" smtClean="0">
                    <a:solidFill>
                      <a:srgbClr val="FF00FF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400" dirty="0" smtClean="0"/>
                  <a:t>(</a:t>
                </a:r>
                <a:r>
                  <a:rPr lang="ru-RU" sz="2400" dirty="0" smtClean="0"/>
                  <a:t>ср. </a:t>
                </a:r>
                <a:r>
                  <a:rPr lang="en-US" sz="2400" dirty="0">
                    <a:solidFill>
                      <a:srgbClr val="996633"/>
                    </a:solidFill>
                  </a:rPr>
                  <a:t>[Zhang </a:t>
                </a:r>
                <a:r>
                  <a:rPr lang="en-US" sz="2400" dirty="0" err="1">
                    <a:solidFill>
                      <a:srgbClr val="996633"/>
                    </a:solidFill>
                  </a:rPr>
                  <a:t>Bengio</a:t>
                </a:r>
                <a:r>
                  <a:rPr lang="en-US" sz="2400" dirty="0">
                    <a:solidFill>
                      <a:srgbClr val="996633"/>
                    </a:solidFill>
                  </a:rPr>
                  <a:t> </a:t>
                </a:r>
                <a:r>
                  <a:rPr lang="en-US" sz="2400" dirty="0" err="1">
                    <a:solidFill>
                      <a:srgbClr val="996633"/>
                    </a:solidFill>
                  </a:rPr>
                  <a:t>Hardt</a:t>
                </a:r>
                <a:r>
                  <a:rPr lang="en-US" sz="2400" dirty="0">
                    <a:solidFill>
                      <a:srgbClr val="996633"/>
                    </a:solidFill>
                  </a:rPr>
                  <a:t> </a:t>
                </a:r>
                <a:r>
                  <a:rPr lang="en-US" sz="2400" dirty="0" err="1">
                    <a:solidFill>
                      <a:srgbClr val="996633"/>
                    </a:solidFill>
                  </a:rPr>
                  <a:t>Recht</a:t>
                </a:r>
                <a:r>
                  <a:rPr lang="en-US" sz="2400" dirty="0">
                    <a:solidFill>
                      <a:srgbClr val="996633"/>
                    </a:solidFill>
                  </a:rPr>
                  <a:t> </a:t>
                </a:r>
                <a:r>
                  <a:rPr lang="en-US" sz="2400" dirty="0" err="1">
                    <a:solidFill>
                      <a:srgbClr val="996633"/>
                    </a:solidFill>
                  </a:rPr>
                  <a:t>Vinyals</a:t>
                </a:r>
                <a:r>
                  <a:rPr lang="en-US" sz="2400" dirty="0">
                    <a:solidFill>
                      <a:srgbClr val="996633"/>
                    </a:solidFill>
                  </a:rPr>
                  <a:t> 17, 21</a:t>
                </a:r>
                <a:r>
                  <a:rPr lang="en-US" sz="2400" dirty="0" smtClean="0">
                    <a:solidFill>
                      <a:srgbClr val="996633"/>
                    </a:solidFill>
                  </a:rPr>
                  <a:t>]</a:t>
                </a:r>
                <a:r>
                  <a:rPr lang="en-US" sz="2400" dirty="0" smtClean="0"/>
                  <a:t>)</a:t>
                </a:r>
                <a:r>
                  <a:rPr lang="ru-RU" sz="2400" dirty="0" smtClean="0"/>
                  <a:t>. Это снижает их ценно</a:t>
                </a:r>
                <a:r>
                  <a:rPr lang="en-US" sz="2400" dirty="0" smtClean="0"/>
                  <a:t> </a:t>
                </a:r>
                <a:r>
                  <a:rPr lang="ru-RU" sz="2400" dirty="0" smtClean="0"/>
                  <a:t>сть для изучения генерализации.</a:t>
                </a:r>
              </a:p>
              <a:p>
                <a:pPr marL="514350" indent="-514350">
                  <a:buFont typeface="+mj-lt"/>
                  <a:buAutoNum type="arabicPeriod"/>
                </a:pPr>
                <a:endParaRPr lang="ru-RU" sz="2400" dirty="0"/>
              </a:p>
              <a:p>
                <a:pPr marL="514350" indent="-514350">
                  <a:buFont typeface="+mj-lt"/>
                  <a:buAutoNum type="arabicPeriod"/>
                </a:pPr>
                <a:r>
                  <a:rPr lang="ru-RU" sz="2400" dirty="0" smtClean="0"/>
                  <a:t>Они относятся к так называемому </a:t>
                </a:r>
                <a:r>
                  <a:rPr lang="en-US" sz="2400" dirty="0" smtClean="0"/>
                  <a:t>NTK</a:t>
                </a:r>
                <a:r>
                  <a:rPr lang="en-US" sz="2400" dirty="0"/>
                  <a:t>-</a:t>
                </a:r>
                <a:r>
                  <a:rPr lang="ru-RU" sz="2400" dirty="0" smtClean="0"/>
                  <a:t>режиму</a:t>
                </a:r>
                <a:r>
                  <a:rPr lang="en-US" sz="2400" dirty="0" smtClean="0"/>
                  <a:t> (lazy training). </a:t>
                </a:r>
                <a:r>
                  <a:rPr lang="ru-RU" sz="2400" dirty="0" smtClean="0"/>
                  <a:t>На практике обучение происходит далеко за его пределами</a:t>
                </a:r>
                <a:r>
                  <a:rPr lang="en-US" sz="2400" dirty="0" smtClean="0"/>
                  <a:t>. </a:t>
                </a:r>
                <a:endParaRPr lang="ru-RU" sz="2400" dirty="0" smtClean="0"/>
              </a:p>
              <a:p>
                <a:pPr marL="514350" indent="-514350">
                  <a:buFont typeface="+mj-lt"/>
                  <a:buAutoNum type="arabicPeriod"/>
                </a:pPr>
                <a:endParaRPr lang="ru-RU" sz="2400" i="1" dirty="0" smtClean="0">
                  <a:latin typeface="Cambria Math"/>
                </a:endParaRPr>
              </a:p>
              <a:p>
                <a:pPr marL="514350" indent="-514350">
                  <a:buFont typeface="+mj-lt"/>
                  <a:buAutoNum type="arabicPeriod"/>
                </a:pPr>
                <a:r>
                  <a:rPr lang="ru-RU" sz="2400" dirty="0" smtClean="0"/>
                  <a:t> Число нейронов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rgbClr val="FF00FF"/>
                        </a:solidFill>
                        <a:latin typeface="Cambria Math"/>
                      </a:rPr>
                      <m:t>𝑆</m:t>
                    </m:r>
                    <m:r>
                      <a:rPr lang="en-US" sz="2400" i="1">
                        <a:solidFill>
                          <a:srgbClr val="FF00FF"/>
                        </a:solidFill>
                        <a:latin typeface="Cambria Math"/>
                      </a:rPr>
                      <m:t>≫</m:t>
                    </m:r>
                    <m:f>
                      <m:fPr>
                        <m:ctrlPr>
                          <a:rPr lang="en-US" sz="2400" i="1">
                            <a:solidFill>
                              <a:srgbClr val="FF00FF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US" sz="2400" i="1">
                            <a:solidFill>
                              <a:srgbClr val="FF00FF"/>
                            </a:solidFill>
                            <a:latin typeface="Cambria Math"/>
                          </a:rPr>
                          <m:t>𝑚</m:t>
                        </m:r>
                      </m:num>
                      <m:den>
                        <m:r>
                          <a:rPr lang="en-US" sz="2400" i="1">
                            <a:solidFill>
                              <a:srgbClr val="FF00FF"/>
                            </a:solidFill>
                            <a:latin typeface="Cambria Math"/>
                          </a:rPr>
                          <m:t>𝑛</m:t>
                        </m:r>
                      </m:den>
                    </m:f>
                  </m:oMath>
                </a14:m>
                <a:r>
                  <a:rPr lang="en-US" sz="2400" b="0" dirty="0" smtClean="0">
                    <a:solidFill>
                      <a:srgbClr val="FF00FF"/>
                    </a:solidFill>
                  </a:rPr>
                  <a:t> </a:t>
                </a:r>
                <a:r>
                  <a:rPr lang="ru-RU" sz="2400" b="0" dirty="0" smtClean="0"/>
                  <a:t>неоправданно велико.</a:t>
                </a:r>
              </a:p>
            </p:txBody>
          </p:sp>
        </mc:Choice>
        <mc:Fallback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0695" y="2852936"/>
                <a:ext cx="8280920" cy="3541226"/>
              </a:xfrm>
              <a:prstGeom prst="rect">
                <a:avLst/>
              </a:prstGeom>
              <a:blipFill rotWithShape="1">
                <a:blip r:embed="rId3"/>
                <a:stretch>
                  <a:fillRect l="-957" t="-1377" r="-294" b="-68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extBox 5"/>
          <p:cNvSpPr txBox="1"/>
          <p:nvPr/>
        </p:nvSpPr>
        <p:spPr>
          <a:xfrm>
            <a:off x="346340" y="980728"/>
            <a:ext cx="847413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solidFill>
                  <a:srgbClr val="996633"/>
                </a:solidFill>
              </a:rPr>
              <a:t>[</a:t>
            </a:r>
            <a:r>
              <a:rPr lang="en-US" sz="2000" dirty="0">
                <a:solidFill>
                  <a:srgbClr val="996633"/>
                </a:solidFill>
              </a:rPr>
              <a:t>Du </a:t>
            </a:r>
            <a:r>
              <a:rPr lang="en-US" sz="2000" dirty="0" err="1">
                <a:solidFill>
                  <a:srgbClr val="996633"/>
                </a:solidFill>
              </a:rPr>
              <a:t>Zhai</a:t>
            </a:r>
            <a:r>
              <a:rPr lang="en-US" sz="2000" dirty="0">
                <a:solidFill>
                  <a:srgbClr val="996633"/>
                </a:solidFill>
              </a:rPr>
              <a:t> </a:t>
            </a:r>
            <a:r>
              <a:rPr lang="en-US" sz="2000" dirty="0" err="1">
                <a:solidFill>
                  <a:srgbClr val="996633"/>
                </a:solidFill>
              </a:rPr>
              <a:t>Pocsoz</a:t>
            </a:r>
            <a:r>
              <a:rPr lang="en-US" sz="2000" dirty="0">
                <a:solidFill>
                  <a:srgbClr val="996633"/>
                </a:solidFill>
              </a:rPr>
              <a:t> </a:t>
            </a:r>
            <a:r>
              <a:rPr lang="en-US" sz="2000" dirty="0" smtClean="0">
                <a:solidFill>
                  <a:srgbClr val="996633"/>
                </a:solidFill>
              </a:rPr>
              <a:t>Singh</a:t>
            </a:r>
            <a:r>
              <a:rPr lang="ru-RU" sz="2000" dirty="0" smtClean="0">
                <a:solidFill>
                  <a:srgbClr val="996633"/>
                </a:solidFill>
              </a:rPr>
              <a:t> </a:t>
            </a:r>
            <a:r>
              <a:rPr lang="en-US" sz="2000" dirty="0" smtClean="0">
                <a:solidFill>
                  <a:srgbClr val="996633"/>
                </a:solidFill>
              </a:rPr>
              <a:t>19</a:t>
            </a:r>
            <a:r>
              <a:rPr lang="ru-RU" sz="2000" dirty="0" smtClean="0">
                <a:solidFill>
                  <a:srgbClr val="996633"/>
                </a:solidFill>
              </a:rPr>
              <a:t>, Wu Du Ward 19, </a:t>
            </a:r>
            <a:r>
              <a:rPr lang="en-US" sz="2000" dirty="0" err="1" smtClean="0">
                <a:solidFill>
                  <a:srgbClr val="996633"/>
                </a:solidFill>
              </a:rPr>
              <a:t>Oymak</a:t>
            </a:r>
            <a:r>
              <a:rPr lang="en-US" sz="2000" dirty="0" smtClean="0">
                <a:solidFill>
                  <a:srgbClr val="996633"/>
                </a:solidFill>
              </a:rPr>
              <a:t> </a:t>
            </a:r>
            <a:r>
              <a:rPr lang="en-US" sz="2000" dirty="0" err="1" smtClean="0">
                <a:solidFill>
                  <a:srgbClr val="996633"/>
                </a:solidFill>
              </a:rPr>
              <a:t>Soltanolkotabi</a:t>
            </a:r>
            <a:r>
              <a:rPr lang="ru-RU" sz="2000" dirty="0" smtClean="0">
                <a:solidFill>
                  <a:srgbClr val="996633"/>
                </a:solidFill>
              </a:rPr>
              <a:t> </a:t>
            </a:r>
            <a:r>
              <a:rPr lang="en-US" sz="2000" dirty="0" smtClean="0">
                <a:solidFill>
                  <a:srgbClr val="996633"/>
                </a:solidFill>
              </a:rPr>
              <a:t>19, </a:t>
            </a:r>
            <a:r>
              <a:rPr lang="ru-RU" sz="2000" dirty="0">
                <a:solidFill>
                  <a:srgbClr val="996633"/>
                </a:solidFill>
              </a:rPr>
              <a:t>Song Yang 20, </a:t>
            </a:r>
            <a:r>
              <a:rPr lang="en-US" sz="2000" dirty="0" smtClean="0">
                <a:solidFill>
                  <a:srgbClr val="996633"/>
                </a:solidFill>
              </a:rPr>
              <a:t>Nguyen 21, R. 22</a:t>
            </a:r>
            <a:r>
              <a:rPr lang="ru-RU" sz="2000" dirty="0" smtClean="0">
                <a:solidFill>
                  <a:srgbClr val="996633"/>
                </a:solidFill>
              </a:rPr>
              <a:t>]</a:t>
            </a:r>
            <a:endParaRPr lang="en-US" sz="2000" dirty="0">
              <a:solidFill>
                <a:srgbClr val="996633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771800" y="2175247"/>
            <a:ext cx="370806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>
                <a:solidFill>
                  <a:srgbClr val="3333CC"/>
                </a:solidFill>
                <a:latin typeface="Comic Sans MS" pitchFamily="66" charset="0"/>
              </a:rPr>
              <a:t>Критические замечания</a:t>
            </a:r>
            <a:endParaRPr lang="en-US" sz="2400" dirty="0">
              <a:solidFill>
                <a:srgbClr val="3333CC"/>
              </a:solidFill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544258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843808" y="526829"/>
            <a:ext cx="310213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>
                <a:solidFill>
                  <a:srgbClr val="3333CC"/>
                </a:solidFill>
                <a:latin typeface="Comic Sans MS" pitchFamily="66" charset="0"/>
              </a:rPr>
              <a:t>Матриц</a:t>
            </a:r>
            <a:r>
              <a:rPr lang="ru-RU" sz="2400" dirty="0">
                <a:solidFill>
                  <a:srgbClr val="3333CC"/>
                </a:solidFill>
                <a:latin typeface="Comic Sans MS" pitchFamily="66" charset="0"/>
              </a:rPr>
              <a:t>а</a:t>
            </a:r>
            <a:r>
              <a:rPr lang="ru-RU" sz="2400" dirty="0" smtClean="0">
                <a:solidFill>
                  <a:srgbClr val="3333CC"/>
                </a:solidFill>
                <a:latin typeface="Comic Sans MS" pitchFamily="66" charset="0"/>
              </a:rPr>
              <a:t> активации</a:t>
            </a:r>
            <a:endParaRPr lang="en-US" sz="2400" dirty="0">
              <a:solidFill>
                <a:srgbClr val="3333CC"/>
              </a:solidFill>
              <a:latin typeface="Comic Sans MS" pitchFamily="66" charset="0"/>
            </a:endParaRPr>
          </a:p>
        </p:txBody>
      </p:sp>
      <p:pic>
        <p:nvPicPr>
          <p:cNvPr id="12" name="Picture 1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4736" y="1515323"/>
            <a:ext cx="6876746" cy="1811069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13" name="TextBox 12"/>
              <p:cNvSpPr txBox="1"/>
              <p:nvPr/>
            </p:nvSpPr>
            <p:spPr>
              <a:xfrm>
                <a:off x="584736" y="3853221"/>
                <a:ext cx="6298263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2400" b="0" i="1" smtClean="0">
                            <a:solidFill>
                              <a:srgbClr val="FF00FF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solidFill>
                              <a:srgbClr val="FF00FF"/>
                            </a:solidFill>
                            <a:latin typeface="Cambria Math"/>
                          </a:rPr>
                          <m:t>𝑧</m:t>
                        </m:r>
                      </m:e>
                      <m:sub>
                        <m:r>
                          <a:rPr lang="en-US" sz="2400" b="0" i="1" smtClean="0">
                            <a:solidFill>
                              <a:srgbClr val="FF00FF"/>
                            </a:solidFill>
                            <a:latin typeface="Cambria Math"/>
                          </a:rPr>
                          <m:t>𝜈</m:t>
                        </m:r>
                      </m:sub>
                    </m:sSub>
                    <m:r>
                      <a:rPr lang="en-US" sz="2400" b="0" i="1" smtClean="0">
                        <a:solidFill>
                          <a:srgbClr val="FF00FF"/>
                        </a:solidFill>
                        <a:latin typeface="Cambria Math"/>
                      </a:rPr>
                      <m:t>∈ </m:t>
                    </m:r>
                    <m:r>
                      <m:rPr>
                        <m:lit/>
                      </m:rPr>
                      <a:rPr lang="en-US" sz="2400" b="0" i="1" smtClean="0">
                        <a:solidFill>
                          <a:srgbClr val="FF00FF"/>
                        </a:solidFill>
                        <a:latin typeface="Cambria Math"/>
                      </a:rPr>
                      <m:t>{</m:t>
                    </m:r>
                    <m:r>
                      <a:rPr lang="en-US" sz="2400" b="0" i="1" smtClean="0">
                        <a:solidFill>
                          <a:srgbClr val="FF00FF"/>
                        </a:solidFill>
                        <a:latin typeface="Cambria Math"/>
                      </a:rPr>
                      <m:t>±1</m:t>
                    </m:r>
                    <m:r>
                      <m:rPr>
                        <m:lit/>
                      </m:rPr>
                      <a:rPr lang="en-US" sz="2400" b="0" i="1" smtClean="0">
                        <a:solidFill>
                          <a:srgbClr val="FF00FF"/>
                        </a:solidFill>
                        <a:latin typeface="Cambria Math"/>
                      </a:rPr>
                      <m:t>}</m:t>
                    </m:r>
                  </m:oMath>
                </a14:m>
                <a:r>
                  <a:rPr lang="en-US" sz="2400" dirty="0" smtClean="0">
                    <a:solidFill>
                      <a:srgbClr val="FF00FF"/>
                    </a:solidFill>
                  </a:rPr>
                  <a:t> </a:t>
                </a:r>
                <a:r>
                  <a:rPr lang="en-US" sz="2400" dirty="0" smtClean="0"/>
                  <a:t>– </a:t>
                </a:r>
                <a:r>
                  <a:rPr lang="ru-RU" sz="2400" dirty="0" smtClean="0"/>
                  <a:t>формулы слегка упрощаются</a:t>
                </a:r>
                <a:r>
                  <a:rPr lang="en-US" sz="2800" dirty="0"/>
                  <a:t>.</a:t>
                </a:r>
                <a:r>
                  <a:rPr lang="en-US" sz="2400" dirty="0" smtClean="0"/>
                  <a:t> </a:t>
                </a:r>
                <a:endParaRPr lang="en-US" sz="2400" dirty="0"/>
              </a:p>
            </p:txBody>
          </p:sp>
        </mc:Choice>
        <mc:Fallback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4736" y="3853221"/>
                <a:ext cx="6298263" cy="523220"/>
              </a:xfrm>
              <a:prstGeom prst="rect">
                <a:avLst/>
              </a:prstGeom>
              <a:blipFill rotWithShape="1">
                <a:blip r:embed="rId6"/>
                <a:stretch>
                  <a:fillRect t="-11628" b="-3139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5" name="Picture 14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1880" y="4903270"/>
            <a:ext cx="2160240" cy="327186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5676" y="5757285"/>
            <a:ext cx="5832649" cy="5738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61477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51520" y="332656"/>
            <a:ext cx="856895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3200" dirty="0" smtClean="0">
                <a:solidFill>
                  <a:srgbClr val="3333CC"/>
                </a:solidFill>
                <a:latin typeface="Comic Sans MS" pitchFamily="66" charset="0"/>
              </a:rPr>
              <a:t>I. </a:t>
            </a:r>
            <a:r>
              <a:rPr lang="ru-RU" sz="3200" dirty="0" smtClean="0">
                <a:solidFill>
                  <a:srgbClr val="3333CC"/>
                </a:solidFill>
                <a:latin typeface="Comic Sans MS" pitchFamily="66" charset="0"/>
              </a:rPr>
              <a:t>Виды машинного обучения</a:t>
            </a:r>
            <a:endParaRPr lang="en-US" sz="3200" dirty="0">
              <a:solidFill>
                <a:srgbClr val="3333CC"/>
              </a:solidFill>
              <a:latin typeface="Comic Sans MS" pitchFamily="66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39341" y="1052736"/>
            <a:ext cx="8515408" cy="267765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57200" indent="-457200">
              <a:buFont typeface="Arial" pitchFamily="34" charset="0"/>
              <a:buChar char="•"/>
            </a:pPr>
            <a:r>
              <a:rPr lang="en-US" sz="2800" dirty="0" smtClean="0"/>
              <a:t>Supervised learning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en-US" sz="2800" dirty="0" smtClean="0"/>
              <a:t>Agnostic learning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en-US" sz="2800" dirty="0" smtClean="0"/>
              <a:t>Unsupervised/semi-supervised learning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en-US" sz="2800" dirty="0" smtClean="0"/>
              <a:t>Generative learning (transformers, </a:t>
            </a:r>
            <a:r>
              <a:rPr lang="en-US" sz="2800" dirty="0" err="1" smtClean="0"/>
              <a:t>ChatGPT</a:t>
            </a:r>
            <a:r>
              <a:rPr lang="en-US" sz="2800" dirty="0" smtClean="0"/>
              <a:t> etc.)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en-US" sz="2800" dirty="0" smtClean="0"/>
              <a:t>Reinforcement learning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en-US" sz="2800" dirty="0" smtClean="0"/>
              <a:t>Etc. </a:t>
            </a:r>
            <a:endParaRPr lang="en-US" sz="2800" dirty="0"/>
          </a:p>
        </p:txBody>
      </p:sp>
      <p:sp>
        <p:nvSpPr>
          <p:cNvPr id="7" name="Multiply 6"/>
          <p:cNvSpPr/>
          <p:nvPr/>
        </p:nvSpPr>
        <p:spPr>
          <a:xfrm>
            <a:off x="611560" y="1268760"/>
            <a:ext cx="6264696" cy="2664296"/>
          </a:xfrm>
          <a:prstGeom prst="mathMultiply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5" name="Picture 14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103" y="3946418"/>
            <a:ext cx="8020330" cy="2722941"/>
          </a:xfrm>
          <a:prstGeom prst="rect">
            <a:avLst/>
          </a:prstGeom>
        </p:spPr>
      </p:pic>
      <p:sp>
        <p:nvSpPr>
          <p:cNvPr id="14" name="AutoShape 2" descr="Check Mark Green | Great PowerPoint ..."/>
          <p:cNvSpPr>
            <a:spLocks noChangeAspect="1" noChangeArrowheads="1"/>
          </p:cNvSpPr>
          <p:nvPr/>
        </p:nvSpPr>
        <p:spPr bwMode="auto">
          <a:xfrm>
            <a:off x="155575" y="-1096963"/>
            <a:ext cx="2000250" cy="2286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94284" y="4431719"/>
            <a:ext cx="697796" cy="7974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173454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067949" y="236945"/>
            <a:ext cx="500810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>
                <a:solidFill>
                  <a:srgbClr val="3333CC"/>
                </a:solidFill>
                <a:latin typeface="Comic Sans MS" pitchFamily="66" charset="0"/>
              </a:rPr>
              <a:t>Общая стратегия доказательств</a:t>
            </a:r>
            <a:endParaRPr lang="en-US" sz="2400" dirty="0">
              <a:solidFill>
                <a:srgbClr val="3333CC"/>
              </a:solidFill>
              <a:latin typeface="Comic Sans MS" pitchFamily="66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5" name="TextBox 4"/>
              <p:cNvSpPr txBox="1"/>
              <p:nvPr/>
            </p:nvSpPr>
            <p:spPr>
              <a:xfrm>
                <a:off x="323529" y="935555"/>
                <a:ext cx="8280920" cy="156966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ru-RU" sz="2400" dirty="0" smtClean="0"/>
                  <a:t>Совместной индукцией по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rgbClr val="FF00FF"/>
                        </a:solidFill>
                        <a:latin typeface="Cambria Math"/>
                      </a:rPr>
                      <m:t>𝑡</m:t>
                    </m:r>
                  </m:oMath>
                </a14:m>
                <a:r>
                  <a:rPr lang="en-US" sz="2400" dirty="0" smtClean="0">
                    <a:solidFill>
                      <a:srgbClr val="FF00FF"/>
                    </a:solidFill>
                  </a:rPr>
                  <a:t> </a:t>
                </a:r>
                <a:r>
                  <a:rPr lang="ru-RU" sz="2400" dirty="0" smtClean="0"/>
                  <a:t>устанавливаются следующие </a:t>
                </a:r>
                <a:r>
                  <a:rPr lang="en-US" sz="2400" dirty="0" smtClean="0"/>
                  <a:t>(</a:t>
                </a:r>
                <a:r>
                  <a:rPr lang="ru-RU" sz="2400" dirty="0" smtClean="0"/>
                  <a:t>взаимосвязанные</a:t>
                </a:r>
                <a:r>
                  <a:rPr lang="en-US" sz="2400" dirty="0" smtClean="0"/>
                  <a:t>!) </a:t>
                </a:r>
                <a:r>
                  <a:rPr lang="ru-RU" sz="2400" dirty="0" smtClean="0"/>
                  <a:t>факты</a:t>
                </a:r>
                <a:r>
                  <a:rPr lang="en-US" sz="2400" dirty="0" smtClean="0"/>
                  <a:t>. </a:t>
                </a:r>
                <a:r>
                  <a:rPr lang="ru-RU" sz="2400" dirty="0" smtClean="0"/>
                  <a:t>При этом используются различные свойства выборки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0" i="1" smtClean="0">
                            <a:solidFill>
                              <a:srgbClr val="FF00FF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solidFill>
                              <a:srgbClr val="FF00FF"/>
                            </a:solidFill>
                            <a:latin typeface="Cambria Math"/>
                          </a:rPr>
                          <m:t>𝑥</m:t>
                        </m:r>
                      </m:e>
                      <m:sub>
                        <m:r>
                          <a:rPr lang="en-US" sz="2400" b="0" i="1" smtClean="0">
                            <a:solidFill>
                              <a:srgbClr val="FF00FF"/>
                            </a:solidFill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en-US" sz="2400" b="0" i="1" smtClean="0">
                        <a:solidFill>
                          <a:srgbClr val="FF00FF"/>
                        </a:solidFill>
                        <a:latin typeface="Cambria Math"/>
                      </a:rPr>
                      <m:t>,…,</m:t>
                    </m:r>
                    <m:sSub>
                      <m:sSubPr>
                        <m:ctrlPr>
                          <a:rPr lang="en-US" sz="2400" b="0" i="1" smtClean="0">
                            <a:solidFill>
                              <a:srgbClr val="FF00FF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solidFill>
                              <a:srgbClr val="FF00FF"/>
                            </a:solidFill>
                            <a:latin typeface="Cambria Math"/>
                          </a:rPr>
                          <m:t>𝑥</m:t>
                        </m:r>
                      </m:e>
                      <m:sub>
                        <m:r>
                          <a:rPr lang="en-US" sz="2400" b="0" i="1" smtClean="0">
                            <a:solidFill>
                              <a:srgbClr val="FF00FF"/>
                            </a:solidFill>
                            <a:latin typeface="Cambria Math"/>
                          </a:rPr>
                          <m:t>𝑚</m:t>
                        </m:r>
                      </m:sub>
                    </m:sSub>
                    <m:r>
                      <a:rPr lang="en-US" sz="2400" b="0" i="1" smtClean="0">
                        <a:latin typeface="Cambria Math"/>
                      </a:rPr>
                      <m:t>, </m:t>
                    </m:r>
                  </m:oMath>
                </a14:m>
                <a:r>
                  <a:rPr lang="ru-RU" sz="2400" dirty="0" smtClean="0"/>
                  <a:t>выполняющиеся почти всюду. </a:t>
                </a:r>
                <a:endParaRPr lang="en-US" sz="2400" dirty="0" smtClean="0"/>
              </a:p>
            </p:txBody>
          </p:sp>
        </mc:Choice>
        <mc:Fallback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3529" y="935555"/>
                <a:ext cx="8280920" cy="1569660"/>
              </a:xfrm>
              <a:prstGeom prst="rect">
                <a:avLst/>
              </a:prstGeom>
              <a:blipFill rotWithShape="1">
                <a:blip r:embed="rId3"/>
                <a:stretch>
                  <a:fillRect l="-1105" t="-2713" b="-814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1" name="Picture 10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9" y="2742160"/>
            <a:ext cx="6774019" cy="2416617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12" name="TextBox 11"/>
              <p:cNvSpPr txBox="1"/>
              <p:nvPr/>
            </p:nvSpPr>
            <p:spPr>
              <a:xfrm>
                <a:off x="323529" y="5395722"/>
                <a:ext cx="8352928" cy="122533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rgbClr val="FF00FF"/>
                        </a:solidFill>
                        <a:latin typeface="Cambria Math"/>
                      </a:rPr>
                      <m:t>𝑆</m:t>
                    </m:r>
                    <m:r>
                      <a:rPr lang="en-US" sz="2400" b="0" i="1" smtClean="0">
                        <a:solidFill>
                          <a:srgbClr val="FF00FF"/>
                        </a:solidFill>
                        <a:latin typeface="Cambria Math"/>
                      </a:rPr>
                      <m:t>≤</m:t>
                    </m:r>
                    <m:sSup>
                      <m:sSupPr>
                        <m:ctrlPr>
                          <a:rPr lang="en-US" sz="2400" b="0" i="1" smtClean="0">
                            <a:solidFill>
                              <a:srgbClr val="FF00FF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solidFill>
                              <a:srgbClr val="FF00FF"/>
                            </a:solidFill>
                            <a:latin typeface="Cambria Math"/>
                          </a:rPr>
                          <m:t>𝑚</m:t>
                        </m:r>
                      </m:e>
                      <m:sup>
                        <m:r>
                          <a:rPr lang="en-US" sz="2400" b="0" i="1" smtClean="0">
                            <a:solidFill>
                              <a:srgbClr val="FF00FF"/>
                            </a:solidFill>
                            <a:latin typeface="Cambria Math"/>
                          </a:rPr>
                          <m:t>𝑂</m:t>
                        </m:r>
                        <m:d>
                          <m:dPr>
                            <m:ctrlPr>
                              <a:rPr lang="en-US" sz="2400" b="0" i="1" smtClean="0">
                                <a:solidFill>
                                  <a:srgbClr val="FF00FF"/>
                                </a:solidFill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sz="2400" b="0" i="1" smtClean="0">
                                <a:solidFill>
                                  <a:srgbClr val="FF00FF"/>
                                </a:solidFill>
                                <a:latin typeface="Cambria Math"/>
                              </a:rPr>
                              <m:t>1</m:t>
                            </m:r>
                          </m:e>
                        </m:d>
                      </m:sup>
                    </m:sSup>
                  </m:oMath>
                </a14:m>
                <a:r>
                  <a:rPr lang="en-US" sz="2400" dirty="0" smtClean="0"/>
                  <a:t> -- </a:t>
                </a:r>
                <a:r>
                  <a:rPr lang="ru-RU" sz="2400" dirty="0" smtClean="0"/>
                  <a:t>сравнительно просто</a:t>
                </a:r>
                <a:r>
                  <a:rPr lang="en-US" sz="2400" dirty="0"/>
                  <a:t> </a:t>
                </a:r>
                <a:r>
                  <a:rPr lang="ru-RU" sz="2400" dirty="0">
                    <a:solidFill>
                      <a:srgbClr val="996633"/>
                    </a:solidFill>
                  </a:rPr>
                  <a:t>[</a:t>
                </a:r>
                <a:r>
                  <a:rPr lang="en-US" sz="2400" dirty="0">
                    <a:solidFill>
                      <a:srgbClr val="996633"/>
                    </a:solidFill>
                  </a:rPr>
                  <a:t>Du </a:t>
                </a:r>
                <a:r>
                  <a:rPr lang="en-US" sz="2400" dirty="0" err="1">
                    <a:solidFill>
                      <a:srgbClr val="996633"/>
                    </a:solidFill>
                  </a:rPr>
                  <a:t>Zhai</a:t>
                </a:r>
                <a:r>
                  <a:rPr lang="en-US" sz="2400" dirty="0">
                    <a:solidFill>
                      <a:srgbClr val="996633"/>
                    </a:solidFill>
                  </a:rPr>
                  <a:t> </a:t>
                </a:r>
                <a:r>
                  <a:rPr lang="en-US" sz="2400" dirty="0" err="1">
                    <a:solidFill>
                      <a:srgbClr val="996633"/>
                    </a:solidFill>
                  </a:rPr>
                  <a:t>Pocsoz</a:t>
                </a:r>
                <a:r>
                  <a:rPr lang="en-US" sz="2400" dirty="0">
                    <a:solidFill>
                      <a:srgbClr val="996633"/>
                    </a:solidFill>
                  </a:rPr>
                  <a:t> Singh</a:t>
                </a:r>
                <a:r>
                  <a:rPr lang="ru-RU" sz="2400" dirty="0">
                    <a:solidFill>
                      <a:srgbClr val="996633"/>
                    </a:solidFill>
                  </a:rPr>
                  <a:t> </a:t>
                </a:r>
                <a:r>
                  <a:rPr lang="en-US" sz="2400" dirty="0" smtClean="0">
                    <a:solidFill>
                      <a:srgbClr val="996633"/>
                    </a:solidFill>
                  </a:rPr>
                  <a:t>19</a:t>
                </a:r>
                <a:r>
                  <a:rPr lang="ru-RU" sz="2400" dirty="0" smtClean="0">
                    <a:solidFill>
                      <a:srgbClr val="996633"/>
                    </a:solidFill>
                  </a:rPr>
                  <a:t>]</a:t>
                </a:r>
                <a:r>
                  <a:rPr lang="en-US" sz="2400" dirty="0" smtClean="0">
                    <a:solidFill>
                      <a:srgbClr val="996633"/>
                    </a:solidFill>
                  </a:rPr>
                  <a:t>.</a:t>
                </a:r>
                <a:endParaRPr lang="en-US" sz="2400" dirty="0">
                  <a:solidFill>
                    <a:srgbClr val="996633"/>
                  </a:solidFill>
                </a:endParaRPr>
              </a:p>
              <a:p>
                <a:endParaRPr lang="en-US" sz="2400" dirty="0"/>
              </a:p>
            </p:txBody>
          </p:sp>
        </mc:Choice>
        <mc:Fallback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3529" y="5395722"/>
                <a:ext cx="8352928" cy="1225335"/>
              </a:xfrm>
              <a:prstGeom prst="rect">
                <a:avLst/>
              </a:prstGeom>
              <a:blipFill rotWithShape="1">
                <a:blip r:embed="rId5"/>
                <a:stretch>
                  <a:fillRect l="-1095" t="-149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7416109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15924497"/>
              </p:ext>
            </p:extLst>
          </p:nvPr>
        </p:nvGraphicFramePr>
        <p:xfrm>
          <a:off x="107504" y="0"/>
          <a:ext cx="9865096" cy="1276620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1" name="Acrobat Document" r:id="rId3" imgW="2331507" imgH="3017379" progId="Acrobat.Document.11">
                  <p:embed/>
                </p:oleObj>
              </mc:Choice>
              <mc:Fallback>
                <p:oleObj name="Acrobat Document" r:id="rId3" imgW="2331507" imgH="3017379" progId="Acrobat.Document.1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07504" y="0"/>
                        <a:ext cx="9865096" cy="1276620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1619672" y="4941168"/>
            <a:ext cx="18473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sz="2800" dirty="0"/>
          </a:p>
        </p:txBody>
      </p:sp>
      <p:sp>
        <p:nvSpPr>
          <p:cNvPr id="8" name="TextBox 7"/>
          <p:cNvSpPr txBox="1"/>
          <p:nvPr/>
        </p:nvSpPr>
        <p:spPr>
          <a:xfrm>
            <a:off x="395536" y="3717032"/>
            <a:ext cx="274177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>
                <a:solidFill>
                  <a:srgbClr val="FF5050"/>
                </a:solidFill>
              </a:rPr>
              <a:t>Главные условия </a:t>
            </a:r>
            <a:endParaRPr lang="en-US" sz="2400" dirty="0">
              <a:solidFill>
                <a:srgbClr val="FF505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39719" y="5558971"/>
            <a:ext cx="338437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rgbClr val="FF5050"/>
                </a:solidFill>
              </a:rPr>
              <a:t>Независимость от меток</a:t>
            </a:r>
            <a:endParaRPr lang="en-US" sz="2400" dirty="0">
              <a:solidFill>
                <a:srgbClr val="FF505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707904" y="1124744"/>
            <a:ext cx="100540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996633"/>
                </a:solidFill>
              </a:rPr>
              <a:t>[R 22]</a:t>
            </a:r>
            <a:endParaRPr lang="en-US" sz="2400" dirty="0">
              <a:solidFill>
                <a:srgbClr val="99663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11907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464256" y="478485"/>
            <a:ext cx="621548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>
                <a:solidFill>
                  <a:srgbClr val="3333CC"/>
                </a:solidFill>
                <a:latin typeface="Comic Sans MS" pitchFamily="66" charset="0"/>
              </a:rPr>
              <a:t>Некоторые частные случаи</a:t>
            </a:r>
            <a:r>
              <a:rPr lang="en-US" sz="2800" dirty="0" smtClean="0">
                <a:solidFill>
                  <a:srgbClr val="3333CC"/>
                </a:solidFill>
                <a:latin typeface="Comic Sans MS" pitchFamily="66" charset="0"/>
              </a:rPr>
              <a:t> </a:t>
            </a:r>
            <a:endParaRPr lang="en-US" sz="2800" dirty="0">
              <a:solidFill>
                <a:srgbClr val="3333CC"/>
              </a:solidFill>
              <a:latin typeface="Comic Sans MS" pitchFamily="66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381" y="1480190"/>
            <a:ext cx="6889995" cy="624032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052" y="2582707"/>
            <a:ext cx="4499077" cy="994870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052" y="4056062"/>
            <a:ext cx="6484236" cy="657040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052" y="5191587"/>
            <a:ext cx="5980180" cy="11879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73815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79512" y="258362"/>
            <a:ext cx="871296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solidFill>
                  <a:srgbClr val="3333CC"/>
                </a:solidFill>
                <a:latin typeface="Comic Sans MS" pitchFamily="66" charset="0"/>
              </a:rPr>
              <a:t>Some Directions for Future (Label-Independent) Research</a:t>
            </a:r>
            <a:endParaRPr lang="en-US" sz="2800" dirty="0">
              <a:solidFill>
                <a:srgbClr val="3333CC"/>
              </a:solidFill>
              <a:latin typeface="Comic Sans MS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179512" y="1640989"/>
                <a:ext cx="8856983" cy="489364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457200" indent="-457200">
                  <a:buFont typeface="Arial" pitchFamily="34" charset="0"/>
                  <a:buChar char="•"/>
                </a:pPr>
                <a:r>
                  <a:rPr lang="en-US" sz="2400" dirty="0" smtClean="0"/>
                  <a:t>Generalize known results to deeper networks (new layers of difficulties arise)...</a:t>
                </a:r>
              </a:p>
              <a:p>
                <a:pPr marL="457200" indent="-457200">
                  <a:buFont typeface="Arial" pitchFamily="34" charset="0"/>
                  <a:buChar char="•"/>
                </a:pPr>
                <a:endParaRPr lang="en-US" sz="2400" dirty="0"/>
              </a:p>
              <a:p>
                <a:pPr marL="457200" indent="-457200">
                  <a:buFont typeface="Arial" pitchFamily="34" charset="0"/>
                  <a:buChar char="•"/>
                </a:pPr>
                <a:r>
                  <a:rPr lang="en-US" sz="2400" dirty="0" smtClean="0"/>
                  <a:t>Going outside of the NTK regime (more intelligent ways to analyze the learning trajectory…) The first goal: go beyond the barrier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rgbClr val="FF00FF"/>
                        </a:solidFill>
                        <a:latin typeface="Cambria Math"/>
                      </a:rPr>
                      <m:t>𝑚</m:t>
                    </m:r>
                    <m:r>
                      <a:rPr lang="en-US" sz="2400" b="0" i="1" smtClean="0">
                        <a:solidFill>
                          <a:srgbClr val="FF00FF"/>
                        </a:solidFill>
                        <a:latin typeface="Cambria Math"/>
                      </a:rPr>
                      <m:t>≪</m:t>
                    </m:r>
                    <m:r>
                      <a:rPr lang="en-US" sz="2400" b="0" i="1" smtClean="0">
                        <a:solidFill>
                          <a:srgbClr val="FF00FF"/>
                        </a:solidFill>
                        <a:latin typeface="Cambria Math"/>
                      </a:rPr>
                      <m:t>𝑆</m:t>
                    </m:r>
                    <m:r>
                      <a:rPr lang="en-US" sz="2400" b="0" i="0" smtClean="0">
                        <a:latin typeface="Cambria Math"/>
                      </a:rPr>
                      <m:t>.</m:t>
                    </m:r>
                  </m:oMath>
                </a14:m>
                <a:endParaRPr lang="en-US" sz="2400" b="0" dirty="0" smtClean="0"/>
              </a:p>
              <a:p>
                <a:pPr marL="457200" indent="-457200">
                  <a:buFont typeface="Arial" pitchFamily="34" charset="0"/>
                  <a:buChar char="•"/>
                </a:pPr>
                <a:endParaRPr lang="en-US" sz="2400" dirty="0"/>
              </a:p>
              <a:p>
                <a:pPr marL="457200" indent="-457200">
                  <a:buFont typeface="Arial" pitchFamily="34" charset="0"/>
                  <a:buChar char="•"/>
                </a:pPr>
                <a:r>
                  <a:rPr lang="en-US" sz="2400" b="0" dirty="0" smtClean="0"/>
                  <a:t>To what extent are ``practical’’ data and databases (but </a:t>
                </a:r>
                <a:r>
                  <a:rPr lang="en-US" sz="2400" b="0" dirty="0" smtClean="0">
                    <a:solidFill>
                      <a:srgbClr val="3333CC"/>
                    </a:solidFill>
                  </a:rPr>
                  <a:t>not </a:t>
                </a:r>
                <a:r>
                  <a:rPr lang="en-US" sz="2400" b="0" dirty="0" smtClean="0"/>
                  <a:t>labels) quasi-random?  </a:t>
                </a:r>
              </a:p>
              <a:p>
                <a:pPr marL="457200" indent="-457200">
                  <a:buFont typeface="Arial" pitchFamily="34" charset="0"/>
                  <a:buChar char="•"/>
                </a:pPr>
                <a:endParaRPr lang="en-US" sz="2400" dirty="0"/>
              </a:p>
              <a:p>
                <a:pPr marL="457200" indent="-457200">
                  <a:buFont typeface="Arial" pitchFamily="34" charset="0"/>
                  <a:buChar char="•"/>
                </a:pPr>
                <a:r>
                  <a:rPr lang="en-US" sz="2400" b="0" dirty="0" smtClean="0"/>
                  <a:t>Better unification of known results for regression vs. (multi)-classification or the </a:t>
                </a:r>
                <a:r>
                  <a:rPr lang="en-US" sz="2400" b="0" dirty="0" err="1" smtClean="0"/>
                  <a:t>feedforward</a:t>
                </a:r>
                <a:r>
                  <a:rPr lang="en-US" sz="2400" b="0" dirty="0" smtClean="0"/>
                  <a:t> </a:t>
                </a:r>
                <a:r>
                  <a:rPr lang="en-US" sz="2400" b="0" dirty="0" err="1" smtClean="0"/>
                  <a:t>archirecture</a:t>
                </a:r>
                <a:r>
                  <a:rPr lang="en-US" sz="2400" b="0" dirty="0" smtClean="0"/>
                  <a:t> vs. CNN/</a:t>
                </a:r>
                <a:r>
                  <a:rPr lang="en-US" sz="2400" b="0" dirty="0" err="1" smtClean="0"/>
                  <a:t>Resnet</a:t>
                </a:r>
                <a:r>
                  <a:rPr lang="en-US" sz="2400" b="0" dirty="0" smtClean="0"/>
                  <a:t> etc.   </a:t>
                </a: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9512" y="1640989"/>
                <a:ext cx="8856983" cy="4893647"/>
              </a:xfrm>
              <a:prstGeom prst="rect">
                <a:avLst/>
              </a:prstGeom>
              <a:blipFill rotWithShape="1">
                <a:blip r:embed="rId2"/>
                <a:stretch>
                  <a:fillRect l="-895" t="-872" r="-551" b="-199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1562129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357158" y="1484784"/>
            <a:ext cx="8478837" cy="3046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buNone/>
            </a:pPr>
            <a:r>
              <a:rPr lang="ru-RU" sz="9600" dirty="0" smtClean="0">
                <a:solidFill>
                  <a:srgbClr val="FFC000"/>
                </a:solidFill>
                <a:latin typeface="Comic Sans MS" pitchFamily="66" charset="0"/>
              </a:rPr>
              <a:t>Спасибо за внимание</a:t>
            </a:r>
            <a:endParaRPr lang="en-US" sz="9600" dirty="0">
              <a:solidFill>
                <a:srgbClr val="FFC000"/>
              </a:solidFill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01101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6" dur="50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7" dur="2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250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25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250" fill="hold">
                                          <p:stCondLst>
                                            <p:cond delay="7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51520" y="410019"/>
            <a:ext cx="856895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3200" dirty="0" smtClean="0">
                <a:solidFill>
                  <a:srgbClr val="3333CC"/>
                </a:solidFill>
                <a:latin typeface="Comic Sans MS" pitchFamily="66" charset="0"/>
              </a:rPr>
              <a:t>II. </a:t>
            </a:r>
            <a:r>
              <a:rPr lang="ru-RU" sz="3200" dirty="0" smtClean="0">
                <a:solidFill>
                  <a:srgbClr val="3333CC"/>
                </a:solidFill>
                <a:latin typeface="Comic Sans MS" pitchFamily="66" charset="0"/>
              </a:rPr>
              <a:t>Функции ошибок</a:t>
            </a:r>
            <a:r>
              <a:rPr lang="en-US" sz="3200" dirty="0" smtClean="0">
                <a:solidFill>
                  <a:srgbClr val="3333CC"/>
                </a:solidFill>
                <a:latin typeface="Comic Sans MS" pitchFamily="66" charset="0"/>
              </a:rPr>
              <a:t> </a:t>
            </a:r>
            <a:endParaRPr lang="en-US" sz="3200" dirty="0">
              <a:solidFill>
                <a:srgbClr val="3333CC"/>
              </a:solidFill>
              <a:latin typeface="Comic Sans MS" pitchFamily="66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3" y="1404813"/>
            <a:ext cx="7417625" cy="865653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6943" y="2680485"/>
            <a:ext cx="7246319" cy="3767496"/>
          </a:xfrm>
          <a:prstGeom prst="rect">
            <a:avLst/>
          </a:prstGeom>
        </p:spPr>
      </p:pic>
      <p:pic>
        <p:nvPicPr>
          <p:cNvPr id="23" name="Picture 3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80" y="2702250"/>
            <a:ext cx="697796" cy="7974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823173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87524" y="396886"/>
            <a:ext cx="856895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3200" dirty="0" smtClean="0">
                <a:solidFill>
                  <a:srgbClr val="3333CC"/>
                </a:solidFill>
                <a:latin typeface="Comic Sans MS" pitchFamily="66" charset="0"/>
              </a:rPr>
              <a:t>III. </a:t>
            </a:r>
            <a:r>
              <a:rPr lang="ru-RU" sz="3200" dirty="0" smtClean="0">
                <a:solidFill>
                  <a:srgbClr val="3333CC"/>
                </a:solidFill>
                <a:latin typeface="Comic Sans MS" pitchFamily="66" charset="0"/>
              </a:rPr>
              <a:t>Обучение и тестирование</a:t>
            </a:r>
            <a:r>
              <a:rPr lang="en-US" sz="3200" dirty="0" smtClean="0">
                <a:solidFill>
                  <a:srgbClr val="3333CC"/>
                </a:solidFill>
                <a:latin typeface="Comic Sans MS" pitchFamily="66" charset="0"/>
              </a:rPr>
              <a:t> </a:t>
            </a:r>
            <a:endParaRPr lang="en-US" sz="3200" dirty="0">
              <a:solidFill>
                <a:srgbClr val="3333CC"/>
              </a:solidFill>
              <a:latin typeface="Comic Sans MS" pitchFamily="66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647564" y="2077159"/>
            <a:ext cx="784887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lvl="0" indent="-514350" algn="ctr">
              <a:buAutoNum type="alphaLcParenR"/>
            </a:pPr>
            <a:r>
              <a:rPr lang="ru-RU" sz="2800" dirty="0" smtClean="0">
                <a:solidFill>
                  <a:srgbClr val="3333CC"/>
                </a:solidFill>
                <a:latin typeface="Comic Sans MS" pitchFamily="66" charset="0"/>
              </a:rPr>
              <a:t>Статистическая теория</a:t>
            </a:r>
            <a:endParaRPr lang="en-US" sz="2800" dirty="0">
              <a:solidFill>
                <a:srgbClr val="3333CC"/>
              </a:solidFill>
              <a:latin typeface="Comic Sans MS" pitchFamily="66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1442" y="1378547"/>
            <a:ext cx="8280920" cy="301725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1442" y="3058821"/>
            <a:ext cx="8265587" cy="379783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9074" y="3835491"/>
            <a:ext cx="8182610" cy="713841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1442" y="4946219"/>
            <a:ext cx="5913235" cy="365795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2037" y="5708901"/>
            <a:ext cx="8419927" cy="7522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39194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539552" y="513394"/>
            <a:ext cx="784887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2800" dirty="0" smtClean="0">
                <a:solidFill>
                  <a:srgbClr val="3333CC"/>
                </a:solidFill>
                <a:latin typeface="Comic Sans MS" pitchFamily="66" charset="0"/>
              </a:rPr>
              <a:t>б</a:t>
            </a:r>
            <a:r>
              <a:rPr lang="en-US" sz="2800" dirty="0" smtClean="0">
                <a:solidFill>
                  <a:srgbClr val="3333CC"/>
                </a:solidFill>
                <a:latin typeface="Comic Sans MS" pitchFamily="66" charset="0"/>
              </a:rPr>
              <a:t>)</a:t>
            </a:r>
            <a:r>
              <a:rPr lang="ru-RU" sz="2800" dirty="0" smtClean="0">
                <a:solidFill>
                  <a:srgbClr val="3333CC"/>
                </a:solidFill>
                <a:latin typeface="Comic Sans MS" pitchFamily="66" charset="0"/>
              </a:rPr>
              <a:t> Бенчмарки</a:t>
            </a:r>
            <a:endParaRPr lang="en-US" sz="2800" dirty="0">
              <a:solidFill>
                <a:srgbClr val="3333CC"/>
              </a:solidFill>
              <a:latin typeface="Comic Sans MS" pitchFamily="66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550008"/>
            <a:ext cx="8712309" cy="2016223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298155" y="4079625"/>
            <a:ext cx="864095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/>
              <a:t>Оказывается, что по большому счёту разница между этими двумя моделями невелика</a:t>
            </a:r>
            <a:r>
              <a:rPr lang="en-US" sz="2800" dirty="0" smtClean="0"/>
              <a:t>.</a:t>
            </a:r>
            <a:endParaRPr lang="en-US" sz="2800" dirty="0"/>
          </a:p>
        </p:txBody>
      </p:sp>
      <p:grpSp>
        <p:nvGrpSpPr>
          <p:cNvPr id="15" name="Group 14"/>
          <p:cNvGrpSpPr/>
          <p:nvPr/>
        </p:nvGrpSpPr>
        <p:grpSpPr>
          <a:xfrm>
            <a:off x="331875" y="5197572"/>
            <a:ext cx="8826353" cy="895724"/>
            <a:chOff x="1619672" y="5144728"/>
            <a:chExt cx="8826353" cy="895724"/>
          </a:xfrm>
        </p:grpSpPr>
        <p:sp>
          <p:nvSpPr>
            <p:cNvPr id="13" name="TextBox 12"/>
            <p:cNvSpPr txBox="1"/>
            <p:nvPr/>
          </p:nvSpPr>
          <p:spPr>
            <a:xfrm>
              <a:off x="1619672" y="5517232"/>
              <a:ext cx="8210837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2800" dirty="0" smtClean="0"/>
                <a:t>Статистическая теория</a:t>
              </a:r>
              <a:r>
                <a:rPr lang="en-US" sz="2800" dirty="0" smtClean="0"/>
                <a:t>,</a:t>
              </a:r>
              <a:r>
                <a:rPr lang="ru-RU" sz="2800" dirty="0" smtClean="0"/>
                <a:t> популяционная ошибка</a:t>
              </a:r>
              <a:endParaRPr lang="en-US" sz="2800" dirty="0"/>
            </a:p>
          </p:txBody>
        </p:sp>
        <p:pic>
          <p:nvPicPr>
            <p:cNvPr id="14" name="Picture 3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748229" y="5144728"/>
              <a:ext cx="697796" cy="79748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303402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Picture 28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282041"/>
            <a:ext cx="4481993" cy="2666364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4686248" y="1052736"/>
            <a:ext cx="427450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>
                <a:solidFill>
                  <a:srgbClr val="FF0000"/>
                </a:solidFill>
              </a:rPr>
              <a:t>Аппроксимационная ошибка</a:t>
            </a:r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4686248" y="1671191"/>
            <a:ext cx="319812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>
                <a:solidFill>
                  <a:srgbClr val="FF0000"/>
                </a:solidFill>
              </a:rPr>
              <a:t>Ошибка оценивания</a:t>
            </a:r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4680493" y="2319263"/>
            <a:ext cx="421198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>
                <a:solidFill>
                  <a:srgbClr val="FF0000"/>
                </a:solidFill>
              </a:rPr>
              <a:t>Генерализационная ошибка</a:t>
            </a:r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615562" y="3193812"/>
            <a:ext cx="762484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 smtClean="0"/>
              <a:t>Классическая теория </a:t>
            </a:r>
            <a:r>
              <a:rPr lang="en-US" sz="2800" dirty="0" smtClean="0"/>
              <a:t>(</a:t>
            </a:r>
            <a:r>
              <a:rPr lang="en-US" sz="2800" dirty="0" err="1" smtClean="0"/>
              <a:t>underfitting</a:t>
            </a:r>
            <a:r>
              <a:rPr lang="en-US" sz="2800" dirty="0" smtClean="0"/>
              <a:t>/</a:t>
            </a:r>
            <a:r>
              <a:rPr lang="en-US" sz="2800" dirty="0" err="1" smtClean="0"/>
              <a:t>overfitting</a:t>
            </a:r>
            <a:r>
              <a:rPr lang="en-US" sz="2800" dirty="0" smtClean="0"/>
              <a:t>):</a:t>
            </a:r>
          </a:p>
        </p:txBody>
      </p:sp>
      <p:pic>
        <p:nvPicPr>
          <p:cNvPr id="37" name="Picture 36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3081880"/>
            <a:ext cx="8031102" cy="3587483"/>
          </a:xfrm>
          <a:prstGeom prst="rect">
            <a:avLst/>
          </a:prstGeom>
        </p:spPr>
      </p:pic>
      <p:sp>
        <p:nvSpPr>
          <p:cNvPr id="36" name="Multiply 35"/>
          <p:cNvSpPr/>
          <p:nvPr/>
        </p:nvSpPr>
        <p:spPr>
          <a:xfrm>
            <a:off x="-828600" y="2420888"/>
            <a:ext cx="10225136" cy="4824536"/>
          </a:xfrm>
          <a:prstGeom prst="mathMultiply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5652120" y="1412776"/>
            <a:ext cx="234577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dirty="0" smtClean="0">
                <a:solidFill>
                  <a:srgbClr val="FF5050"/>
                </a:solidFill>
              </a:rPr>
              <a:t>Эмпирическая ошибка</a:t>
            </a:r>
            <a:endParaRPr lang="en-US" sz="1600" dirty="0">
              <a:solidFill>
                <a:srgbClr val="FF5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90726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5777" y="227127"/>
            <a:ext cx="2227879" cy="995191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827584" y="1628800"/>
            <a:ext cx="856895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3200" dirty="0" smtClean="0">
                <a:solidFill>
                  <a:srgbClr val="3333CC"/>
                </a:solidFill>
                <a:latin typeface="Comic Sans MS" pitchFamily="66" charset="0"/>
              </a:rPr>
              <a:t>IV. </a:t>
            </a:r>
            <a:r>
              <a:rPr lang="ru-RU" sz="3200" dirty="0" smtClean="0">
                <a:solidFill>
                  <a:srgbClr val="3333CC"/>
                </a:solidFill>
                <a:latin typeface="Comic Sans MS" pitchFamily="66" charset="0"/>
              </a:rPr>
              <a:t>В эпоху нейронных сетей...</a:t>
            </a:r>
          </a:p>
        </p:txBody>
      </p:sp>
      <p:pic>
        <p:nvPicPr>
          <p:cNvPr id="12" name="Picture 11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2420888"/>
            <a:ext cx="6552728" cy="98807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570" y="188640"/>
            <a:ext cx="1898150" cy="112922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6011" y="3809926"/>
            <a:ext cx="6113591" cy="1339143"/>
          </a:xfrm>
          <a:prstGeom prst="rect">
            <a:avLst/>
          </a:prstGeom>
        </p:spPr>
      </p:pic>
      <p:sp>
        <p:nvSpPr>
          <p:cNvPr id="19" name="AutoShape 2" descr="Motivation and emotion/Book/2020 ..."/>
          <p:cNvSpPr>
            <a:spLocks noChangeAspect="1" noChangeArrowheads="1"/>
          </p:cNvSpPr>
          <p:nvPr/>
        </p:nvSpPr>
        <p:spPr bwMode="auto">
          <a:xfrm>
            <a:off x="155575" y="-1050925"/>
            <a:ext cx="2076450" cy="2200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" name="AutoShape 4" descr="Motivation and emotion/Book/2020 ..."/>
          <p:cNvSpPr>
            <a:spLocks noChangeAspect="1" noChangeArrowheads="1"/>
          </p:cNvSpPr>
          <p:nvPr/>
        </p:nvSpPr>
        <p:spPr bwMode="auto">
          <a:xfrm>
            <a:off x="307975" y="-898525"/>
            <a:ext cx="2076450" cy="2200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1" name="AutoShape 6" descr="Motivation and emotion/Book/2020 ..."/>
          <p:cNvSpPr>
            <a:spLocks noChangeAspect="1" noChangeArrowheads="1"/>
          </p:cNvSpPr>
          <p:nvPr/>
        </p:nvSpPr>
        <p:spPr bwMode="auto">
          <a:xfrm>
            <a:off x="460375" y="-746125"/>
            <a:ext cx="2076450" cy="2200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2" name="AutoShape 8" descr="Motivation and emotion/Book/2020 ..."/>
          <p:cNvSpPr>
            <a:spLocks noChangeAspect="1" noChangeArrowheads="1"/>
          </p:cNvSpPr>
          <p:nvPr/>
        </p:nvSpPr>
        <p:spPr bwMode="auto">
          <a:xfrm>
            <a:off x="612775" y="-593725"/>
            <a:ext cx="2076450" cy="2200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3" name="AutoShape 10" descr="Motivation and emotion/Book/2020 ..."/>
          <p:cNvSpPr>
            <a:spLocks noChangeAspect="1" noChangeArrowheads="1"/>
          </p:cNvSpPr>
          <p:nvPr/>
        </p:nvSpPr>
        <p:spPr bwMode="auto">
          <a:xfrm>
            <a:off x="765175" y="-441325"/>
            <a:ext cx="2076450" cy="2200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4" name="AutoShape 12" descr="Motivation and emotion/Book/2020 ..."/>
          <p:cNvSpPr>
            <a:spLocks noChangeAspect="1" noChangeArrowheads="1"/>
          </p:cNvSpPr>
          <p:nvPr/>
        </p:nvSpPr>
        <p:spPr bwMode="auto">
          <a:xfrm>
            <a:off x="917575" y="-288925"/>
            <a:ext cx="2076450" cy="2200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27" name="Picture 3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8582" y="4311112"/>
            <a:ext cx="446885" cy="510726"/>
          </a:xfrm>
          <a:prstGeom prst="rect">
            <a:avLst/>
          </a:prstGeom>
          <a:solidFill>
            <a:schemeClr val="accent1">
              <a:alpha val="26000"/>
            </a:schemeClr>
          </a:solidFill>
          <a:ln>
            <a:noFill/>
          </a:ln>
          <a:effectLst>
            <a:outerShdw blurRad="50800" dist="50800" dir="5400000" algn="ctr" rotWithShape="0">
              <a:srgbClr val="000000">
                <a:alpha val="18000"/>
              </a:srgbClr>
            </a:outerShdw>
          </a:effectLst>
          <a:extLst/>
        </p:spPr>
      </p:pic>
      <p:grpSp>
        <p:nvGrpSpPr>
          <p:cNvPr id="28" name="Group 27"/>
          <p:cNvGrpSpPr/>
          <p:nvPr/>
        </p:nvGrpSpPr>
        <p:grpSpPr>
          <a:xfrm>
            <a:off x="206011" y="5157192"/>
            <a:ext cx="8758477" cy="1339876"/>
            <a:chOff x="206011" y="5157192"/>
            <a:chExt cx="8758477" cy="1339876"/>
          </a:xfrm>
        </p:grpSpPr>
        <p:grpSp>
          <p:nvGrpSpPr>
            <p:cNvPr id="25" name="Group 24"/>
            <p:cNvGrpSpPr/>
            <p:nvPr/>
          </p:nvGrpSpPr>
          <p:grpSpPr>
            <a:xfrm>
              <a:off x="206011" y="5157192"/>
              <a:ext cx="2630715" cy="1339876"/>
              <a:chOff x="206011" y="5157192"/>
              <a:chExt cx="2630715" cy="1339876"/>
            </a:xfrm>
          </p:grpSpPr>
          <p:sp>
            <p:nvSpPr>
              <p:cNvPr id="17" name="TextBox 16"/>
              <p:cNvSpPr txBox="1"/>
              <p:nvPr/>
            </p:nvSpPr>
            <p:spPr>
              <a:xfrm>
                <a:off x="206011" y="5487615"/>
                <a:ext cx="1210588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dirty="0" smtClean="0"/>
                  <a:t>3. </a:t>
                </a:r>
                <a:r>
                  <a:rPr lang="en-US" sz="2400" dirty="0" smtClean="0">
                    <a:solidFill>
                      <a:srgbClr val="FF0000"/>
                    </a:solidFill>
                  </a:rPr>
                  <a:t>??? </a:t>
                </a:r>
                <a:r>
                  <a:rPr lang="en-US" sz="2400" dirty="0" smtClean="0"/>
                  <a:t> </a:t>
                </a:r>
                <a:endParaRPr lang="en-US" sz="2400" dirty="0"/>
              </a:p>
            </p:txBody>
          </p:sp>
          <p:pic>
            <p:nvPicPr>
              <p:cNvPr id="1038" name="Picture 14" descr="undefined"/>
              <p:cNvPicPr>
                <a:picLocks noChangeAspect="1" noChangeArrowheads="1"/>
              </p:cNvPicPr>
              <p:nvPr/>
            </p:nvPicPr>
            <p:blipFill>
              <a:blip r:embed="rId11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568998" y="5157192"/>
                <a:ext cx="1267728" cy="1339876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sp>
          <p:nvSpPr>
            <p:cNvPr id="26" name="TextBox 25"/>
            <p:cNvSpPr txBox="1"/>
            <p:nvPr/>
          </p:nvSpPr>
          <p:spPr>
            <a:xfrm>
              <a:off x="3203848" y="5263784"/>
              <a:ext cx="5760640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i="1" dirty="0" smtClean="0"/>
                <a:t>Fantastic Generalization Measures and Where to Find Them</a:t>
              </a:r>
              <a:r>
                <a:rPr lang="en-US" sz="2000" dirty="0" smtClean="0"/>
                <a:t> </a:t>
              </a:r>
              <a:r>
                <a:rPr lang="en-US" sz="2000" dirty="0" smtClean="0">
                  <a:solidFill>
                    <a:srgbClr val="996633"/>
                  </a:solidFill>
                </a:rPr>
                <a:t>[Jiang </a:t>
              </a:r>
              <a:r>
                <a:rPr lang="en-US" sz="2000" dirty="0" err="1" smtClean="0">
                  <a:solidFill>
                    <a:srgbClr val="996633"/>
                  </a:solidFill>
                </a:rPr>
                <a:t>Neyshabur</a:t>
              </a:r>
              <a:r>
                <a:rPr lang="en-US" sz="2000" dirty="0" smtClean="0">
                  <a:solidFill>
                    <a:srgbClr val="996633"/>
                  </a:solidFill>
                </a:rPr>
                <a:t> </a:t>
              </a:r>
              <a:r>
                <a:rPr lang="en-US" sz="2000" dirty="0" err="1" smtClean="0">
                  <a:solidFill>
                    <a:srgbClr val="996633"/>
                  </a:solidFill>
                </a:rPr>
                <a:t>Mobahi</a:t>
              </a:r>
              <a:r>
                <a:rPr lang="en-US" sz="2000" dirty="0" smtClean="0">
                  <a:solidFill>
                    <a:srgbClr val="996633"/>
                  </a:solidFill>
                </a:rPr>
                <a:t> </a:t>
              </a:r>
              <a:r>
                <a:rPr lang="en-US" sz="2000" dirty="0" err="1" smtClean="0">
                  <a:solidFill>
                    <a:srgbClr val="996633"/>
                  </a:solidFill>
                </a:rPr>
                <a:t>Krishan</a:t>
              </a:r>
              <a:r>
                <a:rPr lang="en-US" sz="2000" dirty="0" smtClean="0">
                  <a:solidFill>
                    <a:srgbClr val="996633"/>
                  </a:solidFill>
                </a:rPr>
                <a:t> </a:t>
              </a:r>
              <a:r>
                <a:rPr lang="en-US" sz="2000" dirty="0" err="1" smtClean="0">
                  <a:solidFill>
                    <a:srgbClr val="996633"/>
                  </a:solidFill>
                </a:rPr>
                <a:t>Bengio</a:t>
              </a:r>
              <a:r>
                <a:rPr lang="en-US" sz="2000" dirty="0" smtClean="0">
                  <a:solidFill>
                    <a:srgbClr val="996633"/>
                  </a:solidFill>
                </a:rPr>
                <a:t> 20]</a:t>
              </a:r>
              <a:endParaRPr lang="en-US" sz="2000" dirty="0">
                <a:solidFill>
                  <a:srgbClr val="996633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2880825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79512" y="260648"/>
            <a:ext cx="8856984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3200" dirty="0" smtClean="0">
                <a:solidFill>
                  <a:srgbClr val="3333CC"/>
                </a:solidFill>
                <a:latin typeface="Comic Sans MS" pitchFamily="66" charset="0"/>
              </a:rPr>
              <a:t>Класс г</a:t>
            </a:r>
            <a:r>
              <a:rPr lang="ru-RU" sz="3200" dirty="0" smtClean="0">
                <a:solidFill>
                  <a:srgbClr val="3333CC"/>
                </a:solidFill>
                <a:latin typeface="Comic Sans MS" pitchFamily="66" charset="0"/>
              </a:rPr>
              <a:t>ипотез: </a:t>
            </a:r>
            <a:r>
              <a:rPr lang="ru-RU" sz="3200" dirty="0" smtClean="0">
                <a:solidFill>
                  <a:srgbClr val="3333CC"/>
                </a:solidFill>
                <a:latin typeface="Comic Sans MS" pitchFamily="66" charset="0"/>
              </a:rPr>
              <a:t>полносвязные схемы глубины 2</a:t>
            </a:r>
          </a:p>
        </p:txBody>
      </p:sp>
      <p:pic>
        <p:nvPicPr>
          <p:cNvPr id="22" name="Picture 2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3728" y="1501972"/>
            <a:ext cx="4641124" cy="372122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8738" y="2280375"/>
            <a:ext cx="7298533" cy="681623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936" y="4106040"/>
            <a:ext cx="8350137" cy="2304255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3588" y="3409706"/>
            <a:ext cx="7488832" cy="2486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77278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79512" y="261555"/>
            <a:ext cx="8856984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3200" dirty="0" smtClean="0">
                <a:solidFill>
                  <a:srgbClr val="3333CC"/>
                </a:solidFill>
                <a:latin typeface="Comic Sans MS" pitchFamily="66" charset="0"/>
              </a:rPr>
              <a:t>Алгоритм: (стохастический) градиентный спуск/поток</a:t>
            </a:r>
          </a:p>
        </p:txBody>
      </p:sp>
      <p:sp>
        <p:nvSpPr>
          <p:cNvPr id="7" name="Rectangle 6"/>
          <p:cNvSpPr/>
          <p:nvPr/>
        </p:nvSpPr>
        <p:spPr>
          <a:xfrm>
            <a:off x="331912" y="1600328"/>
            <a:ext cx="885698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2400" dirty="0" smtClean="0">
                <a:solidFill>
                  <a:srgbClr val="3333CC"/>
                </a:solidFill>
                <a:latin typeface="Comic Sans MS" pitchFamily="66" charset="0"/>
              </a:rPr>
              <a:t>Инициализация (одна из возможных)</a:t>
            </a:r>
          </a:p>
        </p:txBody>
      </p:sp>
      <p:pic>
        <p:nvPicPr>
          <p:cNvPr id="4" name="Picture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9712" y="2323548"/>
            <a:ext cx="5040560" cy="541985"/>
          </a:xfrm>
          <a:prstGeom prst="rect">
            <a:avLst/>
          </a:prstGeom>
        </p:spPr>
      </p:pic>
      <p:grpSp>
        <p:nvGrpSpPr>
          <p:cNvPr id="16" name="Group 15"/>
          <p:cNvGrpSpPr/>
          <p:nvPr/>
        </p:nvGrpSpPr>
        <p:grpSpPr>
          <a:xfrm>
            <a:off x="-72516" y="3127088"/>
            <a:ext cx="8856984" cy="2234934"/>
            <a:chOff x="-72516" y="3210290"/>
            <a:chExt cx="8856984" cy="2234934"/>
          </a:xfrm>
        </p:grpSpPr>
        <p:pic>
          <p:nvPicPr>
            <p:cNvPr id="6" name="Picture 8 2 1"/>
            <p:cNvPicPr>
              <a:picLocks noChangeAspect="1"/>
            </p:cNvPicPr>
            <p:nvPr>
              <p:custDataLst>
                <p:tags r:id="rId5"/>
              </p:custDataLst>
            </p:nvPr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27784" y="3886441"/>
              <a:ext cx="3456384" cy="1558783"/>
            </a:xfrm>
            <a:prstGeom prst="rect">
              <a:avLst/>
            </a:prstGeom>
          </p:spPr>
        </p:pic>
        <p:sp>
          <p:nvSpPr>
            <p:cNvPr id="8" name="Rectangle 7"/>
            <p:cNvSpPr/>
            <p:nvPr/>
          </p:nvSpPr>
          <p:spPr>
            <a:xfrm>
              <a:off x="-72516" y="3210290"/>
              <a:ext cx="8856984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 algn="ctr"/>
              <a:r>
                <a:rPr lang="ru-RU" sz="2400" dirty="0" smtClean="0">
                  <a:solidFill>
                    <a:srgbClr val="3333CC"/>
                  </a:solidFill>
                  <a:latin typeface="Comic Sans MS" pitchFamily="66" charset="0"/>
                </a:rPr>
                <a:t>Градиентный спуск</a:t>
              </a:r>
              <a:endParaRPr lang="ru-RU" sz="2400" dirty="0" smtClean="0">
                <a:solidFill>
                  <a:srgbClr val="3333CC"/>
                </a:solidFill>
                <a:latin typeface="Comic Sans MS" pitchFamily="66" charset="0"/>
              </a:endParaRPr>
            </a:p>
          </p:txBody>
        </p:sp>
      </p:grpSp>
      <p:pic>
        <p:nvPicPr>
          <p:cNvPr id="10" name="Picture 9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601" y="5623577"/>
            <a:ext cx="7344311" cy="337335"/>
          </a:xfrm>
          <a:prstGeom prst="rect">
            <a:avLst/>
          </a:prstGeom>
        </p:spPr>
      </p:pic>
      <p:grpSp>
        <p:nvGrpSpPr>
          <p:cNvPr id="17" name="Group 16"/>
          <p:cNvGrpSpPr/>
          <p:nvPr/>
        </p:nvGrpSpPr>
        <p:grpSpPr>
          <a:xfrm>
            <a:off x="-36512" y="3111351"/>
            <a:ext cx="8856984" cy="2261865"/>
            <a:chOff x="107504" y="2271486"/>
            <a:chExt cx="8856984" cy="2261865"/>
          </a:xfrm>
        </p:grpSpPr>
        <p:sp>
          <p:nvSpPr>
            <p:cNvPr id="11" name="Rectangle 10"/>
            <p:cNvSpPr/>
            <p:nvPr/>
          </p:nvSpPr>
          <p:spPr>
            <a:xfrm>
              <a:off x="107504" y="2271486"/>
              <a:ext cx="8856984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 algn="ctr"/>
              <a:r>
                <a:rPr lang="ru-RU" sz="2400" dirty="0" smtClean="0">
                  <a:solidFill>
                    <a:srgbClr val="3333CC"/>
                  </a:solidFill>
                  <a:latin typeface="Comic Sans MS" pitchFamily="66" charset="0"/>
                </a:rPr>
                <a:t>Градиентный поток</a:t>
              </a:r>
              <a:endParaRPr lang="ru-RU" sz="2400" dirty="0" smtClean="0">
                <a:solidFill>
                  <a:srgbClr val="3333CC"/>
                </a:solidFill>
                <a:latin typeface="Comic Sans MS" pitchFamily="66" charset="0"/>
              </a:endParaRPr>
            </a:p>
          </p:txBody>
        </p:sp>
        <p:pic>
          <p:nvPicPr>
            <p:cNvPr id="15" name="Picture 14"/>
            <p:cNvPicPr>
              <a:picLocks noChangeAspect="1"/>
            </p:cNvPicPr>
            <p:nvPr>
              <p:custDataLst>
                <p:tags r:id="rId4"/>
              </p:custDataLst>
            </p:nvPr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84119" y="3120704"/>
              <a:ext cx="3303753" cy="1412647"/>
            </a:xfrm>
            <a:prstGeom prst="rect">
              <a:avLst/>
            </a:prstGeom>
          </p:spPr>
        </p:pic>
      </p:grpSp>
      <p:pic>
        <p:nvPicPr>
          <p:cNvPr id="19" name="Picture 18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4447" y="6222467"/>
            <a:ext cx="4627115" cy="3739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14156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IRSTADMINISTRATOR@PGOKLOPSBCWYY577" val="3426"/>
  <p:tag name="DEFAULTDISPLAYSOURCE" val="\documentclass{slides}&#10;\usepackage{color}&#10;\newcommand{\home}{c:/work/cache/}&#10;\usepackage{\home myslides}&#10;\usepackage{amsfonts}&#10;\usepackage{amsmath}&#10;\usepackage{stmaryrd}&#10;\input{\home razb}&#10;\begin{document}&#10;&#10;\end{document}"/>
  <p:tag name="EMBEDFONTS" val="1"/>
  <p:tag name="FIRSTALEXANDER@OHBWNNNFUVWZY5H8" val="4272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062.617"/>
  <p:tag name="ORIGINALWIDTH" val="4591.676"/>
  <p:tag name="LATEXADDIN" val="\documentclass{slides}&#10;\usepackage{color}&#10;\newcommand{\home}{c:/work/cache/}&#10;\usepackage{\home myslides}&#10;\usepackage{amsfonts}&#10;\usepackage{amsmath}&#10;\usepackage{stmaryrd}&#10;\input{\home razb}&#10;\begin{document}&#10;\mystackedbox{\m{\mathcal X = \mathcal X_{\text{train}}\stackrel .\cup \mathcal X_{\text{test}}}\\&#10;\m{L_{\text{train}}(h)\df \frac 1{|\mathcal X_{\text{train}}|}\sum_{\rn x\in \mathcal X_{\text{train}}} L(h(\rn{x}),f(\rn{x}))}\\&#10;\m{L_{\text{test}}(h)\df \frac 1{|\mathcal X_{\text{test}}|}\sum_{\rn x\in \mathcal X_{\text{test}}} L(h(\rn{x}),f(\rn{x}))} -- {\color{red} testing loss}}&#10;\end{document}"/>
  <p:tag name="IGUANATEXSIZE" val="20"/>
  <p:tag name="IGUANATEXCURSOR" val="578"/>
  <p:tag name="TRANSPARENCY" val="False"/>
  <p:tag name="FILENAME" val=""/>
  <p:tag name="LATEXENGINEID" val="0"/>
  <p:tag name="TEMPFOLDER" val="c:\work\cache\iguana\"/>
  <p:tag name="LATEXFORMHEIGHT" val="312"/>
  <p:tag name="LATEXFORMWIDTH" val="384"/>
  <p:tag name="LATEXFORMWRAP" val="True"/>
  <p:tag name="BITMAPVECTOR" val="0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541.807"/>
  <p:tag name="ORIGINALWIDTH" val="2591.676"/>
  <p:tag name="LATEXADDIN" val="\documentclass{slides}&#10;\usepackage{color}&#10;\newcommand{\home}{c:/work/cache/}&#10;\usepackage{\home myslides}&#10;\usepackage{amsfonts}&#10;\usepackage{amsmath}&#10;\usepackage{stmaryrd}&#10;\input{\home razb}&#10;\begin{document}&#10;\mystackedbox{\m{L_{\text{pop}}(h)} \\ {\color{red}\m{\leq }}\\ \m{ \min_{g\in\mathcal H}L_{\text{train}}(g)}\\ {\color{red} +}\\ \m{ L_{\text{train}}(h) - \min_{g\in\mathcal H}L_{\text{train}}(g)} \\ {\color{red} +}\\ \m{''\max''_{g\in\mathcal H} (L_{\text{pop}}(g) - L_{\text{train}}(g))}}&#10;\end{document}"/>
  <p:tag name="IGUANATEXSIZE" val="20"/>
  <p:tag name="IGUANATEXCURSOR" val="267"/>
  <p:tag name="TRANSPARENCY" val="False"/>
  <p:tag name="FILENAME" val=""/>
  <p:tag name="LATEXENGINEID" val="0"/>
  <p:tag name="TEMPFOLDER" val="c:\work\cache\iguana\"/>
  <p:tag name="LATEXFORMHEIGHT" val="312"/>
  <p:tag name="LATEXFORMWIDTH" val="384"/>
  <p:tag name="LATEXFORMWRAP" val="True"/>
  <p:tag name="BITMAPVECTOR" val="0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2724.409"/>
  <p:tag name="ORIGINALWIDTH" val="6098.988"/>
  <p:tag name="LATEXADDIN" val="\documentclass{slides}&#10;\usepackage{color}&#10;\newcommand{\home}{c:/work/cache/}&#10;\usepackage{\home myslides}&#10;\usepackage{amsfonts}&#10;\usepackage{amsmath}&#10;\usepackage{stmaryrd}&#10;\input{\home razb}&#10;\begin{document}&#10;\begin{enumerate}&#10;\item \m{\mathcal H} should be balanced ({\color{blue} overfitting/undefitting}) in such a way that the approximation error and generalization error are small;&#10;&#10;\vspace{-1.5cm}&#10;&#10;\item The algorithm should just attempt to minimize the estimate error ({\color{blue} ERM}, empirical risk minimization);&#10;&#10;\vspace{-1.5cm}&#10;&#10;\item Methods to bound generalization error: VC-dimension, Rademacher complexity.&#10;\end{enumerate}&#10;\end{document}"/>
  <p:tag name="IGUANATEXSIZE" val="20"/>
  <p:tag name="IGUANATEXCURSOR" val="638"/>
  <p:tag name="TRANSPARENCY" val="False"/>
  <p:tag name="FILENAME" val=""/>
  <p:tag name="LATEXENGINEID" val="0"/>
  <p:tag name="TEMPFOLDER" val="c:\work\cache\iguana\"/>
  <p:tag name="LATEXFORMHEIGHT" val="312"/>
  <p:tag name="LATEXFORMWIDTH" val="384"/>
  <p:tag name="LATEXFORMWRAP" val="True"/>
  <p:tag name="BITMAPVECTOR" val="0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2724.409"/>
  <p:tag name="ORIGINALWIDTH" val="6098.988"/>
  <p:tag name="LATEXADDIN" val="\documentclass{slides}&#10;\usepackage{color}&#10;\newcommand{\home}{c:/work/cache/}&#10;\usepackage{\home myslides}&#10;\usepackage{amsfonts}&#10;\usepackage{amsmath}&#10;\usepackage{stmaryrd}&#10;\input{\home razb}&#10;\begin{document}&#10;\begin{enumerate}&#10;\item \m{\mathcal H} should be balanced ({\color{blue} overfitting/undefitting}) in such a way that the approximation error and generalization error are small;&#10;&#10;\vspace{-1.5cm}&#10;&#10;\item The algorithm should {\color{red}just} attempt to minimize the estimate error ({\color{blue} ERM}, empirical risk minimization);&#10;&#10;\vspace{-1.5cm}&#10;&#10;\item Methods to bound generalization error: VC-dimension, Rademacher complexity.&#10;\end{enumerate}&#10;\end{document}"/>
  <p:tag name="IGUANATEXSIZE" val="20"/>
  <p:tag name="IGUANATEXCURSOR" val="441"/>
  <p:tag name="TRANSPARENCY" val="False"/>
  <p:tag name="FILENAME" val=""/>
  <p:tag name="LATEXENGINEID" val="0"/>
  <p:tag name="TEMPFOLDER" val="c:\work\cache\iguana\"/>
  <p:tag name="LATEXFORMHEIGHT" val="312"/>
  <p:tag name="LATEXFORMWIDTH" val="384"/>
  <p:tag name="LATEXFORMWRAP" val="True"/>
  <p:tag name="BITMAPVECTOR" val="0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890.1387"/>
  <p:tag name="ORIGINALWIDTH" val="5903.262"/>
  <p:tag name="LATEXADDIN" val="\documentclass{slides}&#10;\usepackage{color}&#10;\newcommand{\home}{c:/work/cache/}&#10;\usepackage{\home myslides}&#10;\usepackage{amsfonts}&#10;\usepackage{amsmath}&#10;\usepackage{stmaryrd}&#10;\input{\home razb}&#10;\begin{document}&#10;1. When the number of parameters (and hence \m{\mathcal H}) increases, generalization {\color{red} improves} or at least does not deteriorate.&#10;\end{document}"/>
  <p:tag name="IGUANATEXSIZE" val="20"/>
  <p:tag name="IGUANATEXCURSOR" val="347"/>
  <p:tag name="TRANSPARENCY" val="False"/>
  <p:tag name="FILENAME" val=""/>
  <p:tag name="LATEXENGINEID" val="0"/>
  <p:tag name="TEMPFOLDER" val="c:\work\cache\iguana\"/>
  <p:tag name="LATEXFORMHEIGHT" val="312"/>
  <p:tag name="LATEXFORMWIDTH" val="384"/>
  <p:tag name="LATEXFORMWRAP" val="True"/>
  <p:tag name="BITMAPVECTOR" val="0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541.807"/>
  <p:tag name="ORIGINALWIDTH" val="2591.676"/>
  <p:tag name="LATEXADDIN" val="\documentclass{slides}&#10;\usepackage{color}&#10;\newcommand{\home}{c:/work/cache/}&#10;\usepackage{\home myslides}&#10;\usepackage{amsfonts}&#10;\usepackage{amsmath}&#10;\usepackage{stmaryrd}&#10;\input{\home razb}&#10;\begin{document}&#10;\mystackedbox{\m{L_{\text{pop}}(h)} \\ {\color{red}\m{\leq }}\\ \m{ \min_{g\in\mathcal H}L_{\text{train}}(g)}\\ {\color{red} +}\\ \m{ L_{\text{train}}(h) - \min_{g\in\mathcal H}L_{\text{train}}(g)} \\ {\color{red} +}\\ \m{''\max''_{g\in\mathcal H} (L_{\text{pop}}(g) - L_{\text{train}}(g))}}&#10;\end{document}"/>
  <p:tag name="IGUANATEXSIZE" val="20"/>
  <p:tag name="IGUANATEXCURSOR" val="267"/>
  <p:tag name="TRANSPARENCY" val="False"/>
  <p:tag name="FILENAME" val=""/>
  <p:tag name="LATEXENGINEID" val="0"/>
  <p:tag name="TEMPFOLDER" val="c:\work\cache\iguana\"/>
  <p:tag name="LATEXFORMHEIGHT" val="312"/>
  <p:tag name="LATEXFORMWIDTH" val="384"/>
  <p:tag name="LATEXFORMWRAP" val="True"/>
  <p:tag name="BITMAPVECTOR" val="0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74.841"/>
  <p:tag name="ORIGINALWIDTH" val="5820.022"/>
  <p:tag name="LATEXADDIN" val="\documentclass{slides}&#10;\usepackage{color}&#10;\newcommand{\home}{c:/work/cache/}&#10;\usepackage{\home myslides}&#10;\usepackage{amsfonts}&#10;\usepackage{amsmath}&#10;\usepackage{stmaryrd}&#10;\input{\home razb}&#10;\begin{document}&#10;2. Both approximation and test loss (that is, empiricial loss) are either zero or negligible: \m{L_{\text{train}}(h)\approx 0}. Only {\color{red} very specific} algorithms generalize well.&#10;\end{document}"/>
  <p:tag name="IGUANATEXSIZE" val="20"/>
  <p:tag name="IGUANATEXCURSOR" val="256"/>
  <p:tag name="TRANSPARENCY" val="False"/>
  <p:tag name="FILENAME" val=""/>
  <p:tag name="LATEXENGINEID" val="0"/>
  <p:tag name="TEMPFOLDER" val="c:\work\cache\iguana\"/>
  <p:tag name="LATEXFORMHEIGHT" val="312"/>
  <p:tag name="LATEXFORMWIDTH" val="384"/>
  <p:tag name="LATEXFORMWRAP" val="True"/>
  <p:tag name="BITMAPVECTOR" val="0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241.4698"/>
  <p:tag name="ORIGINALWIDTH" val="3011.624"/>
  <p:tag name="LATEXADDIN" val="\documentclass{slides}&#10;\usepackage{color}&#10;\newcommand{\home}{c:/work/cache/}&#10;\usepackage{\home myslides}&#10;\usepackage{amsfonts}&#10;\usepackage{amsmath}&#10;\usepackage{stmaryrd}&#10;\input{\home razb}&#10;\begin{document}&#10;\m{f\function{\mathbb R^n}{\mathbb R}} (regression)&#10;\end{document}"/>
  <p:tag name="IGUANATEXSIZE" val="20"/>
  <p:tag name="IGUANATEXCURSOR" val="256"/>
  <p:tag name="TRANSPARENCY" val="False"/>
  <p:tag name="FILENAME" val=""/>
  <p:tag name="LATEXENGINEID" val="0"/>
  <p:tag name="TEMPFOLDER" val="c:\work\cache\iguana\"/>
  <p:tag name="LATEXFORMHEIGHT" val="312"/>
  <p:tag name="LATEXFORMWIDTH" val="384"/>
  <p:tag name="LATEXFORMWRAP" val="True"/>
  <p:tag name="BITMAPVECTOR" val="0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543.6821"/>
  <p:tag name="ORIGINALWIDTH" val="5821.522"/>
  <p:tag name="LATEXADDIN" val="\documentclass{slides}&#10;\usepackage{color}&#10;\newcommand{\home}{c:/work/cache/}&#10;\usepackage{\home myslides}&#10;\usepackage{amsfonts}&#10;\usepackage{amsmath}&#10;\usepackage{stmaryrd}&#10;\input{\home razb}&#10;\begin{document}&#10;\m{\rn{x_1},\ldots,\rn{x_m}\in \mathbb R^n} -- random {\color{blue} sample} arranged as columns of a matrix \m{X\in \mathbb R^{n\times m}}.&#10;\end{document}"/>
  <p:tag name="IGUANATEXSIZE" val="20"/>
  <p:tag name="IGUANATEXCURSOR" val="342"/>
  <p:tag name="TRANSPARENCY" val="False"/>
  <p:tag name="FILENAME" val=""/>
  <p:tag name="LATEXENGINEID" val="0"/>
  <p:tag name="TEMPFOLDER" val="c:\work\cache\iguana\"/>
  <p:tag name="LATEXFORMHEIGHT" val="312"/>
  <p:tag name="LATEXFORMWIDTH" val="384"/>
  <p:tag name="LATEXFORMWRAP" val="True"/>
  <p:tag name="BITMAPVECTOR" val="0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544.807"/>
  <p:tag name="ORIGINALWIDTH" val="5598.05"/>
  <p:tag name="LATEXADDIN" val="\documentclass{slides}&#10;\usepackage{color}&#10;\newcommand{\home}{c:/work/cache/}&#10;\usepackage{\home myslides}&#10;\usepackage{amsfonts}&#10;\usepackage{amsmath}&#10;\usepackage{stmaryrd}&#10;\input{\home razb}&#10;\begin{document}&#10;\mystackedbox{\m{\theta =(W,z),\ W\in \mathbb R^{S\times n},\ z\in \mathbb R^S}\\ &#10;\m{F(W,X) \df \sigma(WX)\in \mathbb R^{S\times m}}\ (\blue{feature} matrix, \m{\sigma(x)\df \max(x,0)})\\ \m{h_\theta\df F(W,X)^\top z\in \mathbb R^m}\ (hypothesis)\\&#10;\m{e(\theta)\df h_\theta-y\in \mathbb R^m}\ ({\color{blue} error vector})\\ &#10;\m{\ell(\theta) = \frac 12 L_{\text{train}}(\theta)\df \frac 1{2m} ||e(\theta)||^2}\ (quadratic loss)}&#10;\end{document}"/>
  <p:tag name="IGUANATEXSIZE" val="20"/>
  <p:tag name="IGUANATEXCURSOR" val="560"/>
  <p:tag name="TRANSPARENCY" val="False"/>
  <p:tag name="FILENAME" val=""/>
  <p:tag name="LATEXENGINEID" val="0"/>
  <p:tag name="TEMPFOLDER" val="c:\work\cache\iguana\"/>
  <p:tag name="LATEXFORMHEIGHT" val="312"/>
  <p:tag name="LATEXFORMWIDTH" val="384"/>
  <p:tag name="LATEXFORMWRAP" val="True"/>
  <p:tag name="BITMAPVECTOR" val="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859.018"/>
  <p:tag name="ORIGINALWIDTH" val="5804.274"/>
  <p:tag name="LATEXADDIN" val="\documentclass{slides}&#10;\usepackage{color}&#10;\newcommand{\home}{c:/work/cache/}&#10;\usepackage{\home myslides}&#10;\usepackage{amsfonts}&#10;\usepackage{amsmath}&#10;\usepackage{stmaryrd}&#10;\input{\home razb}&#10;\begin{document}&#10;&#10;Input: \m{x\in\mathcal X,\ \mathcal X\subseteq \mathbb R^n}. Output: \m{y\in\mathcal Y}.&#10;&#10;\vspace{-0.5cm}&#10;&#10;{\color{blue} Regression}: \m{f\function{\mathcal X}{\mathbb R}}.&#10;&#10;\vspace{-1cm}&#10;&#10;{\color{blue} Binary classification}:\ \m{f\function{\mathcal X}{\{\pm 1\}}}.&#10;&#10;\vspace{-1cm}&#10;&#10;{\color{blue} Multi-classification}: \m{f\function{\mathcal X}{[k]}} (cat, dog, airplane...).&#10;&#10;\end{document}"/>
  <p:tag name="IGUANATEXSIZE" val="20"/>
  <p:tag name="IGUANATEXCURSOR" val="295"/>
  <p:tag name="TRANSPARENCY" val="False"/>
  <p:tag name="FILENAME" val=""/>
  <p:tag name="LATEXENGINEID" val="0"/>
  <p:tag name="TEMPFOLDER" val="c:\work\cache\iguana\"/>
  <p:tag name="LATEXFORMHEIGHT" val="312"/>
  <p:tag name="LATEXFORMWIDTH" val="384"/>
  <p:tag name="LATEXFORMWRAP" val="True"/>
  <p:tag name="BITMAPVECTOR" val="0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79.9775"/>
  <p:tag name="ORIGINALWIDTH" val="5421.072"/>
  <p:tag name="LATEXADDIN" val="\documentclass{slides}&#10;\usepackage{color}&#10;\newcommand{\home}{c:/work/cache/}&#10;\usepackage{\home myslides}&#10;\usepackage{amsfonts}&#10;\usepackage{amsmath}&#10;\usepackage{stmaryrd}&#10;\input{\home razb}&#10;\begin{document}&#10;\m{S} -- number of neurons at the hidden level.&#10;\end{document}"/>
  <p:tag name="IGUANATEXSIZE" val="20"/>
  <p:tag name="IGUANATEXCURSOR" val="253"/>
  <p:tag name="TRANSPARENCY" val="False"/>
  <p:tag name="FILENAME" val=""/>
  <p:tag name="LATEXENGINEID" val="0"/>
  <p:tag name="TEMPFOLDER" val="c:\work\cache\iguana\"/>
  <p:tag name="LATEXFORMHEIGHT" val="312"/>
  <p:tag name="LATEXFORMWIDTH" val="384"/>
  <p:tag name="LATEXFORMWRAP" val="True"/>
  <p:tag name="BITMAPVECTOR" val="0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429.6963"/>
  <p:tag name="ORIGINALWIDTH" val="3996.25"/>
  <p:tag name="LATEXADDIN" val="\documentclass{slides}&#10;\usepackage{color}&#10;\newcommand{\home}{c:/work/cache/}&#10;\usepackage{\home myslides}&#10;\usepackage{amsfonts}&#10;\usepackage{amsmath}&#10;\usepackage{stmaryrd}&#10;\input{\home razb}&#10;\begin{document}&#10;\mybox{\m{W_0\sim \mathcal N(0,1)^{S\times n},\ z_0\in_R \{\pm 1\}^S}}&#10;\end{document}"/>
  <p:tag name="IGUANATEXSIZE" val="20"/>
  <p:tag name="IGUANATEXCURSOR" val="238"/>
  <p:tag name="TRANSPARENCY" val="False"/>
  <p:tag name="FILENAME" val=""/>
  <p:tag name="LATEXENGINEID" val="0"/>
  <p:tag name="TEMPFOLDER" val="c:\work\cache\iguana\"/>
  <p:tag name="LATEXFORMHEIGHT" val="312"/>
  <p:tag name="LATEXFORMWIDTH" val="384"/>
  <p:tag name="LATEXFORMWRAP" val="True"/>
  <p:tag name="BITMAPVECTOR" val="0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242.9696"/>
  <p:tag name="ORIGINALWIDTH" val="5289.839"/>
  <p:tag name="LATEXADDIN" val="\documentclass{slides}&#10;\usepackage{color}&#10;\newcommand{\home}{c:/work/cache/}&#10;\usepackage{\home myslides}&#10;\usepackage{amsfonts}&#10;\usepackage{amsmath}&#10;\usepackage{stmaryrd}&#10;\input{\home razb}&#10;\begin{document}&#10;\m{\eta_w, \eta_z} -- {\color{blue} gradient steps} (hyperparameters).&#10;\end{document}"/>
  <p:tag name="IGUANATEXSIZE" val="28"/>
  <p:tag name="IGUANATEXCURSOR" val="275"/>
  <p:tag name="TRANSPARENCY" val="False"/>
  <p:tag name="FILENAME" val=""/>
  <p:tag name="LATEXENGINEID" val="0"/>
  <p:tag name="TEMPFOLDER" val="c:\work\cache\iguana\"/>
  <p:tag name="LATEXFORMHEIGHT" val="312"/>
  <p:tag name="LATEXFORMWIDTH" val="384"/>
  <p:tag name="LATEXFORMWRAP" val="True"/>
  <p:tag name="BITMAPVECTOR" val="0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241.4698"/>
  <p:tag name="ORIGINALWIDTH" val="2987.626"/>
  <p:tag name="LATEXADDIN" val="\documentclass{slides}&#10;\usepackage{color}&#10;\newcommand{\home}{c:/work/cache/}&#10;\usepackage{\home myslides}&#10;\usepackage{amsfonts}&#10;\usepackage{amsmath}&#10;\usepackage{stmaryrd}&#10;\input{\home razb}&#10;\begin{document}&#10;{\color{blue} Convergence}: \m{\ell(\theta_t)\to 0}.&#10;\end{document}"/>
  <p:tag name="IGUANATEXSIZE" val="20"/>
  <p:tag name="IGUANATEXCURSOR" val="220"/>
  <p:tag name="TRANSPARENCY" val="False"/>
  <p:tag name="FILENAME" val=""/>
  <p:tag name="LATEXENGINEID" val="0"/>
  <p:tag name="TEMPFOLDER" val="c:\work\cache\iguana\"/>
  <p:tag name="LATEXFORMHEIGHT" val="312"/>
  <p:tag name="LATEXFORMWIDTH" val="384"/>
  <p:tag name="LATEXFORMWRAP" val="True"/>
  <p:tag name="BITMAPVECTOR" val="0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978.6276"/>
  <p:tag name="ORIGINALWIDTH" val="2288.714"/>
  <p:tag name="LATEXADDIN" val="\documentclass{slides}&#10;\usepackage{color}&#10;\newcommand{\home}{c:/work/cache/}&#10;\usepackage{\home myslides}&#10;\usepackage{amsfonts}&#10;\usepackage{amsmath}&#10;\usepackage{stmaryrd}&#10;\input{\home razb}&#10;\begin{document}&#10;\mystackedbox{\m{\nabla\ell(\theta) = (\nabla^w\ell(\theta), \nabla^z\ell(\theta))}\vspace{0.5cm} \\ &#10;\m{\stackrel .{W_t} = -\nabla^w\ell(\theta_t)} \\ \m{\stackrel .{z_t} = -\kappa\nabla^z\ell(\theta_t)}}&#10;\end{document}"/>
  <p:tag name="IGUANATEXSIZE" val="20"/>
  <p:tag name="IGUANATEXCURSOR" val="374"/>
  <p:tag name="TRANSPARENCY" val="False"/>
  <p:tag name="FILENAME" val=""/>
  <p:tag name="LATEXENGINEID" val="0"/>
  <p:tag name="TEMPFOLDER" val="c:\work\cache\iguana\"/>
  <p:tag name="LATEXFORMHEIGHT" val="312"/>
  <p:tag name="LATEXFORMWIDTH" val="384"/>
  <p:tag name="LATEXFORMWRAP" val="True"/>
  <p:tag name="BITMAPVECTOR" val="0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079.865"/>
  <p:tag name="ORIGINALWIDTH" val="2394.451"/>
  <p:tag name="LATEXADDIN" val="\documentclass{slides}&#10;\usepackage{color}&#10;\newcommand{\home}{c:/work/cache/}&#10;\usepackage{\home myslides}&#10;\usepackage{amsfonts}&#10;\usepackage{amsmath}&#10;\usepackage{stmaryrd}&#10;\input{\home razb}&#10;\begin{document}&#10;\mystackedbox{\m{\nabla\ell(\theta) = (\nabla^w\ell(\theta), \nabla^z\ell(\theta))}\vspace{0.5cm} \\ &#10;\m{W_\tau \df W_{\tau-1} -\red{\eta_w}\nabla^w\ell(\theta_{\tau-1})}\\ \m{z_\tau \df z_{\tau-1} -\red{\eta_z}\nabla^z\ell(\theta_{\tau-1})}}&#10;\end{document}"/>
  <p:tag name="IGUANATEXSIZE" val="20"/>
  <p:tag name="IGUANATEXCURSOR" val="304"/>
  <p:tag name="TRANSPARENCY" val="False"/>
  <p:tag name="FILENAME" val=""/>
  <p:tag name="LATEXENGINEID" val="0"/>
  <p:tag name="TEMPFOLDER" val="c:\work\cache\iguana\"/>
  <p:tag name="LATEXFORMHEIGHT" val="312"/>
  <p:tag name="LATEXFORMWIDTH" val="384"/>
  <p:tag name="LATEXFORMWRAP" val="True"/>
  <p:tag name="BITMAPVECTOR" val="0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276.7154"/>
  <p:tag name="ORIGINALWIDTH" val="5180.353"/>
  <p:tag name="LATEXADDIN" val="\documentclass{slides}&#10;\usepackage{color}&#10;\newcommand{\home}{c:/work/cache/}&#10;\usepackage{\home myslides}&#10;\usepackage{amsfonts}&#10;\usepackage{amsmath}&#10;\usepackage{stmaryrd}&#10;\input{\home razb}&#10;\begin{document}&#10;Parameters: \m{n=824=28^2,\ M=70000}.&#10;\end{document}"/>
  <p:tag name="IGUANATEXSIZE" val="20"/>
  <p:tag name="IGUANATEXCURSOR" val="243"/>
  <p:tag name="TRANSPARENCY" val="False"/>
  <p:tag name="FILENAME" val=""/>
  <p:tag name="LATEXENGINEID" val="0"/>
  <p:tag name="TEMPFOLDER" val="c:\work\cache\iguana\"/>
  <p:tag name="LATEXFORMHEIGHT" val="312"/>
  <p:tag name="LATEXFORMWIDTH" val="384"/>
  <p:tag name="LATEXFORMWRAP" val="True"/>
  <p:tag name="BITMAPVECTOR" val="0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906.6367"/>
  <p:tag name="ORIGINALWIDTH" val="5813.273"/>
  <p:tag name="LATEXADDIN" val="\documentclass{slides}&#10;\usepackage{color}&#10;\newcommand{\home}{c:/work/cache/}&#10;\usepackage{\home myslides}&#10;\usepackage{amsfonts}&#10;\usepackage{amsmath}&#10;\usepackage{stmaryrd}&#10;\input{\home razb}&#10;\begin{document}&#10;Original distribution:\\ \m{|\mathcal X_{\text{train}}| =60000,\ |\mathcal X_{\text{test}}| =10000}. {\color{red} There are issues, we use {\color{red} random} partitions}&#10;\end{document}"/>
  <p:tag name="IGUANATEXSIZE" val="20"/>
  <p:tag name="IGUANATEXCURSOR" val="376"/>
  <p:tag name="TRANSPARENCY" val="False"/>
  <p:tag name="FILENAME" val=""/>
  <p:tag name="LATEXENGINEID" val="0"/>
  <p:tag name="TEMPFOLDER" val="c:\work\cache\iguana\"/>
  <p:tag name="LATEXFORMHEIGHT" val="312"/>
  <p:tag name="LATEXFORMWIDTH" val="384"/>
  <p:tag name="LATEXFORMWRAP" val="True"/>
  <p:tag name="BITMAPVECTOR" val="0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620.547"/>
  <p:tag name="ORIGINALWIDTH" val="5824.522"/>
  <p:tag name="LATEXADDIN" val="\documentclass{slides}&#10;\usepackage{color}&#10;\newcommand{\home}{c:/work/cache/}&#10;\usepackage{\home myslides}&#10;\usepackage{amsfonts}&#10;\usepackage{amsmath}&#10;\usepackage{stmaryrd}&#10;\input{\home razb}&#10;\begin{document}&#10;Data are centralized and normalized. Cross-entropy loss for gradient, 0-1 loss for evaluation. Training only the first layer&#10;(\m{\eta_z=0}), \m{\eta_w} is chosen dynamically that gurantees very fast convergence (100-1000 iterations).&#10;\end{document}"/>
  <p:tag name="IGUANATEXSIZE" val="20"/>
  <p:tag name="IGUANATEXCURSOR" val="384"/>
  <p:tag name="TRANSPARENCY" val="False"/>
  <p:tag name="FILENAME" val=""/>
  <p:tag name="LATEXENGINEID" val="0"/>
  <p:tag name="TEMPFOLDER" val="c:\work\cache\iguana\"/>
  <p:tag name="LATEXFORMHEIGHT" val="312"/>
  <p:tag name="LATEXFORMWIDTH" val="384"/>
  <p:tag name="LATEXFORMWRAP" val="True"/>
  <p:tag name="BITMAPVECTOR" val="0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290.9636"/>
  <p:tag name="ORIGINALWIDTH" val="5455.568"/>
  <p:tag name="LATEXADDIN" val="\documentclass{slides}&#10;\usepackage{color}&#10;\newcommand{\home}{c:/work/cache/}&#10;\usepackage{\home myslides}&#10;\usepackage{amsfonts}&#10;\usepackage{amsmath}&#10;\usepackage{stmaryrd}&#10;\input{\home razb}&#10;\begin{document}&#10;Information-theoretical bound: \m{S\geq \frac mn\approx 70}. &#10;\end{document}"/>
  <p:tag name="IGUANATEXSIZE" val="20"/>
  <p:tag name="IGUANATEXCURSOR" val="263"/>
  <p:tag name="TRANSPARENCY" val="False"/>
  <p:tag name="FILENAME" val=""/>
  <p:tag name="LATEXENGINEID" val="0"/>
  <p:tag name="TEMPFOLDER" val="c:\work\cache\iguana\"/>
  <p:tag name="LATEXFORMHEIGHT" val="312"/>
  <p:tag name="LATEXFORMWIDTH" val="384"/>
  <p:tag name="LATEXFORMWRAP" val="True"/>
  <p:tag name="BITMAPVECTOR" val="0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416.9479"/>
  <p:tag name="ORIGINALWIDTH" val="4020.997"/>
  <p:tag name="LATEXADDIN" val="\documentclass{slides}&#10;\usepackage{color}&#10;\newcommand{\home}{c:/work/cache/}&#10;\usepackage{\home myslides}&#10;\usepackage{amsfonts}&#10;\usepackage{amsmath}&#10;\usepackage{stmaryrd}&#10;\input{\home razb}&#10;\begin{document}&#10;\mybox{\m{L\function{\mathcal Y\times\mathcal Y}{\mathbb R_{\geq 0}}\ (L(y,y)=0)}}&#10;\end{document}"/>
  <p:tag name="IGUANATEXSIZE" val="32"/>
  <p:tag name="IGUANATEXCURSOR" val="236"/>
  <p:tag name="TRANSPARENCY" val="False"/>
  <p:tag name="FILENAME" val=""/>
  <p:tag name="LATEXENGINEID" val="0"/>
  <p:tag name="TEMPFOLDER" val="c:\work\cache\iguana\"/>
  <p:tag name="LATEXFORMHEIGHT" val="312"/>
  <p:tag name="LATEXFORMWIDTH" val="384"/>
  <p:tag name="LATEXFORMWRAP" val="True"/>
  <p:tag name="BITMAPVECTOR" val="0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6595.425"/>
  <p:tag name="ORIGINALWIDTH" val="3958.005"/>
  <p:tag name="LATEXADDIN" val="\documentclass{slides}&#10;\usepackage{color}&#10;\newcommand{\home}{c:/work/cache/}&#10;\usepackage{\home myslides}&#10;\usepackage{amsfonts}&#10;\usepackage{amsmath}&#10;\usepackage{stmaryrd}&#10;\input{\home razb}&#10;\begin{document}&#10;\begin{center}&#10;\begin{tabular}{|c||c||c|} \hline&#10;&#10;\hline&#10;\# of steps &amp; $L_{\text{train}}$ &amp; &#10;$L_{\text{test}}$  \\&#10;\hline \hline&#10;&#10;        \multicolumn{3}{|c|}{\m{S=50}} \\&#10;\hline&#10;100 &amp; 3.5\% &amp;  4.62\% \\  \hline&#10;&#10;200 &amp; 2.3\% &amp;  3.89\% \\  \hline 500 &amp; 1.27\% &amp; 3.73\%&#10;\\  \hline 1000 &amp; 0.48\% &amp; 3.89\%\\&#10;\hline\hline&#10;&#10;\multicolumn{3}{|c|}{\m{S=80}} \\&#10;\hline 100 &amp; 1.77\% &amp; 2.87\% \\  \hline 200 &amp; 0.99\% &amp; 2.61\% \\&#10;\hline 500 &amp; 0.14\% &amp; 2.57\%&#10;\\  \hline 1000 &amp; 0 &amp; 2.69\%&#10;\\ \hline    \hline&#10;&#10;\multicolumn{3}{|c|}{\m{S=200}} \\&#10;\hline 100 &amp; 1.52\% &amp; 3.01\%  \\  \hline 200 &amp; 0.53\% &amp; 2.57\% \\&#10;\hline 500 &amp;  0.013\% &amp; 2.4\% \\&#10;\hline 700 &amp;  0 &amp;  2.37\%&#10;\\ \hline    \hline&#10;\multicolumn{3}{|c|}{\m{S=500}} \\&#10;\hline 100 &amp; 0.71\% &amp; 2.46\% \\ \hline 200 &amp; 0.14\% &amp; 2.31\% \\ \hline 425&#10; &amp; 0 &amp; 2.18\%&#10;\\ \hline 500 &amp; 0 &amp; 2.12\%&#10;\\ \hline&#10;\end{tabular}&#10;\end{center}&#10;\end{document}"/>
  <p:tag name="IGUANATEXSIZE" val="20"/>
  <p:tag name="IGUANATEXCURSOR" val="1021"/>
  <p:tag name="TRANSPARENCY" val="False"/>
  <p:tag name="FILENAME" val=""/>
  <p:tag name="LATEXENGINEID" val="0"/>
  <p:tag name="TEMPFOLDER" val="c:\work\cache\iguana\"/>
  <p:tag name="LATEXFORMHEIGHT" val="312"/>
  <p:tag name="LATEXFORMWIDTH" val="384"/>
  <p:tag name="LATEXFORMWRAP" val="True"/>
  <p:tag name="BITMAPVECTOR" val="0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380.9524"/>
  <p:tag name="ORIGINALWIDTH" val="1676.79"/>
  <p:tag name="LATEXADDIN" val="\documentclass{slides}&#10;\usepackage{color}&#10;\newcommand{\home}{c:/work/cache/}&#10;\usepackage{\home myslides}&#10;\usepackage{amsfonts}&#10;\usepackage{amsmath}&#10;\usepackage{stmaryrd}&#10;\input{\home razb}&#10;\begin{document}&#10;\mybox{\m{\mathcal C \approx \mathbb B(W_0,r)}}&#10;\end{document}"/>
  <p:tag name="IGUANATEXSIZE" val="20"/>
  <p:tag name="IGUANATEXCURSOR" val="250"/>
  <p:tag name="TRANSPARENCY" val="False"/>
  <p:tag name="FILENAME" val=""/>
  <p:tag name="LATEXENGINEID" val="0"/>
  <p:tag name="TEMPFOLDER" val="c:\work\cache\iguana\"/>
  <p:tag name="LATEXFORMHEIGHT" val="312"/>
  <p:tag name="LATEXFORMWIDTH" val="384"/>
  <p:tag name="LATEXFORMWRAP" val="True"/>
  <p:tag name="BITMAPVECTOR" val="0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54.65717"/>
  <p:tag name="ORIGINALWIDTH" val="719.7074"/>
  <p:tag name="LATEXADDIN" val="\documentclass{slides}&#10;\usepackage{color}&#10;\newcommand{\home}{c:/work/cache/}&#10;\usepackage{\home myslides}&#10;\usepackage{amsfonts}&#10;\usepackage{amsmath}&#10;\usepackage{stmaryrd}&#10;\input{\home razb}&#10;\begin{document}&#10;\m{||W_t-W_0||_{\text{\tiny F}} \leq \int_{s=0}^t ||\nabla \ell(W_s)||_{\text{\tiny F}}\, ds}&#10;\end{document}"/>
  <p:tag name="IGUANATEXSIZE" val="20"/>
  <p:tag name="IGUANATEXCURSOR" val="295"/>
  <p:tag name="TRANSPARENCY" val="False"/>
  <p:tag name="FILENAME" val=""/>
  <p:tag name="LATEXENGINEID" val="0"/>
  <p:tag name="TEMPFOLDER" val="c:\work\cache\iguana\"/>
  <p:tag name="LATEXFORMHEIGHT" val="312"/>
  <p:tag name="LATEXFORMWIDTH" val="384"/>
  <p:tag name="LATEXFORMWRAP" val="True"/>
  <p:tag name="BITMAPVECTOR" val="0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50.40244"/>
  <p:tag name="ORIGINALWIDTH" val="719.3802"/>
  <p:tag name="LATEXADDIN" val="\documentclass{slides}&#10;\usepackage{color}&#10;\newcommand{\home}{c:/work/cache/}&#10;\usepackage{\home myslides}&#10;\usepackage{amsfonts}&#10;\usepackage{amsmath}&#10;\usepackage{stmaryrd}&#10;\input{\home razb}&#10;\begin{document}&#10;\m{\ell(W_0)-\ell(W_t)=\int_{s=0}^t ||\nabla \ell(W_s)||^2_{\text{\tiny F}} \, ds}&#10;\end{document}"/>
  <p:tag name="IGUANATEXSIZE" val="20"/>
  <p:tag name="IGUANATEXCURSOR" val="284"/>
  <p:tag name="TRANSPARENCY" val="False"/>
  <p:tag name="FILENAME" val=""/>
  <p:tag name="LATEXENGINEID" val="0"/>
  <p:tag name="TEMPFOLDER" val="c:\work\cache\iguana\"/>
  <p:tag name="LATEXFORMHEIGHT" val="312"/>
  <p:tag name="LATEXFORMWIDTH" val="384"/>
  <p:tag name="LATEXFORMWRAP" val="True"/>
  <p:tag name="BITMAPVECTOR" val="0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986.8766"/>
  <p:tag name="ORIGINALWIDTH" val="5827.521"/>
  <p:tag name="LATEXADDIN" val="\documentclass{slides}&#10;\usepackage{color}&#10;\newcommand{\home}{c:/work/cache/}&#10;\usepackage{\home myslides}&#10;\usepackage{amsfonts}&#10;\usepackage{amsmath}&#10;\usepackage{stmaryrd}&#10;\input{\home razb}&#10;\begin{document}&#10;\m{\mathcal H=\mathbb R^{S\times n}\times\mathbb R^S} -- all hypotheses.&#10;&#10;\vspace{-1cm}&#10;\m{\mathcal C\subseteq \mathcal H} -- a class where gradient descent/flow is bound to stay.&#10;\end{document}"/>
  <p:tag name="IGUANATEXSIZE" val="20"/>
  <p:tag name="IGUANATEXCURSOR" val="385"/>
  <p:tag name="TRANSPARENCY" val="False"/>
  <p:tag name="FILENAME" val=""/>
  <p:tag name="LATEXENGINEID" val="0"/>
  <p:tag name="TEMPFOLDER" val="c:\work\cache\iguana\"/>
  <p:tag name="LATEXFORMHEIGHT" val="312"/>
  <p:tag name="LATEXFORMWIDTH" val="384"/>
  <p:tag name="LATEXFORMWRAP" val="True"/>
  <p:tag name="BITMAPVECTOR" val="0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244.4695"/>
  <p:tag name="ORIGINALWIDTH" val="4619.422"/>
  <p:tag name="LATEXADDIN" val="\documentclass{slides}&#10;\usepackage{color}&#10;\newcommand{\home}{c:/work/cache/}&#10;\usepackage{\home myslides}&#10;\usepackage{amsfonts}&#10;\usepackage{amsmath}&#10;\usepackage{stmaryrd}&#10;\input{\home razb}&#10;\begin{document}&#10;\m{X\in \mathbb R^{n\times m},\ y\in \mathbb R^m} (data and labels).&#10;\end{document}"/>
  <p:tag name="IGUANATEXSIZE" val="20"/>
  <p:tag name="IGUANATEXCURSOR" val="272"/>
  <p:tag name="TRANSPARENCY" val="False"/>
  <p:tag name="FILENAME" val=""/>
  <p:tag name="LATEXENGINEID" val="0"/>
  <p:tag name="TEMPFOLDER" val="c:\work\cache\iguana\"/>
  <p:tag name="LATEXFORMHEIGHT" val="312"/>
  <p:tag name="LATEXFORMWIDTH" val="384"/>
  <p:tag name="LATEXFORMWRAP" val="True"/>
  <p:tag name="BITMAPVECTOR" val="0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79.9775"/>
  <p:tag name="ORIGINALWIDTH" val="5421.072"/>
  <p:tag name="LATEXADDIN" val="\documentclass{slides}&#10;\usepackage{color}&#10;\newcommand{\home}{c:/work/cache/}&#10;\usepackage{\home myslides}&#10;\usepackage{amsfonts}&#10;\usepackage{amsmath}&#10;\usepackage{stmaryrd}&#10;\input{\home razb}&#10;\begin{document}&#10;\m{S} -- number of neurons at the hidden level.&#10;\end{document}"/>
  <p:tag name="IGUANATEXSIZE" val="20"/>
  <p:tag name="IGUANATEXCURSOR" val="253"/>
  <p:tag name="TRANSPARENCY" val="False"/>
  <p:tag name="FILENAME" val=""/>
  <p:tag name="LATEXENGINEID" val="0"/>
  <p:tag name="TEMPFOLDER" val="c:\work\cache\iguana\"/>
  <p:tag name="LATEXFORMHEIGHT" val="312"/>
  <p:tag name="LATEXFORMWIDTH" val="384"/>
  <p:tag name="LATEXFORMWRAP" val="True"/>
  <p:tag name="BITMAPVECTOR" val="0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544.807"/>
  <p:tag name="ORIGINALWIDTH" val="5598.05"/>
  <p:tag name="LATEXADDIN" val="\documentclass{slides}&#10;\usepackage{color}&#10;\newcommand{\home}{c:/work/cache/}&#10;\usepackage{\home myslides}&#10;\usepackage{amsfonts}&#10;\usepackage{amsmath}&#10;\usepackage{stmaryrd}&#10;\input{\home razb}&#10;\begin{document}&#10;\mystackedbox{\m{\theta =(W,z),\ W\in \mathbb R^{S\times n},\ z\in \mathbb R^S}\\ &#10;\m{F(W,X) \df \sigma(WX)\in \mathbb R^{S\times m}}\ (\blue{feature} matrix, \m{\sigma(x)\df \max(x,0)})\\ \m{h_\theta\df F(W,X)^\top z\in \mathbb R^m}\ (hypothesis)\\&#10;\m{e(\theta)\df h_\theta-y\in \mathbb R^m}\ ({\color{blue} error vector})\\ &#10;\m{\ell(\theta) \df \frac 1{2m} ||e(\theta)||^2}\ (quadratic loss)}&#10;\end{document}"/>
  <p:tag name="IGUANATEXSIZE" val="20"/>
  <p:tag name="IGUANATEXCURSOR" val="549"/>
  <p:tag name="TRANSPARENCY" val="False"/>
  <p:tag name="FILENAME" val=""/>
  <p:tag name="LATEXENGINEID" val="0"/>
  <p:tag name="TEMPFOLDER" val="c:\work\cache\iguana\"/>
  <p:tag name="LATEXFORMHEIGHT" val="312"/>
  <p:tag name="LATEXFORMWIDTH" val="384"/>
  <p:tag name="LATEXFORMWRAP" val="True"/>
  <p:tag name="BITMAPVECTOR" val="0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978.6276"/>
  <p:tag name="ORIGINALWIDTH" val="2288.714"/>
  <p:tag name="LATEXADDIN" val="\documentclass{slides}&#10;\usepackage{color}&#10;\newcommand{\home}{c:/work/cache/}&#10;\usepackage{\home myslides}&#10;\usepackage{amsfonts}&#10;\usepackage{amsmath}&#10;\usepackage{stmaryrd}&#10;\input{\home razb}&#10;\begin{document}&#10;\mystackedbox{\m{\nabla\ell(\theta) = (\nabla^w\ell(\theta), \nabla^z\ell(\theta))}\vspace{0.5cm} \\ &#10;\m{\stackrel .{W_t} = -\nabla^w\ell(\theta_t)} \\ \m{\stackrel .{z_t} = -\kappa\nabla^z\ell(\theta_t)}}&#10;\end{document}"/>
  <p:tag name="IGUANATEXSIZE" val="20"/>
  <p:tag name="IGUANATEXCURSOR" val="374"/>
  <p:tag name="TRANSPARENCY" val="False"/>
  <p:tag name="FILENAME" val=""/>
  <p:tag name="LATEXENGINEID" val="0"/>
  <p:tag name="TEMPFOLDER" val="c:\work\cache\iguana\"/>
  <p:tag name="LATEXFORMHEIGHT" val="312"/>
  <p:tag name="LATEXFORMWIDTH" val="384"/>
  <p:tag name="LATEXFORMWRAP" val="True"/>
  <p:tag name="BITMAPVECTOR" val="0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241.4698"/>
  <p:tag name="ORIGINALWIDTH" val="1662.542"/>
  <p:tag name="LATEXADDIN" val="\documentclass{slides}&#10;\usepackage{color}&#10;\newcommand{\home}{c:/work/cache/}&#10;\usepackage{\home myslides}&#10;\usepackage{amsfonts}&#10;\usepackage{amsmath}&#10;\usepackage{stmaryrd}&#10;\input{\home razb}&#10;\begin{document}&#10;\m{\stackrel .e_t = - H(\theta_t)e_t}.&#10;\end{document}"/>
  <p:tag name="IGUANATEXSIZE" val="20"/>
  <p:tag name="IGUANATEXCURSOR" val="244"/>
  <p:tag name="TRANSPARENCY" val="False"/>
  <p:tag name="FILENAME" val=""/>
  <p:tag name="LATEXENGINEID" val="0"/>
  <p:tag name="TEMPFOLDER" val="c:\work\cache\iguana\"/>
  <p:tag name="LATEXFORMHEIGHT" val="312"/>
  <p:tag name="LATEXFORMWIDTH" val="384"/>
  <p:tag name="LATEXFORMWRAP" val="True"/>
  <p:tag name="BITMAPVECTOR" val="0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2896.888"/>
  <p:tag name="ORIGINALWIDTH" val="5571.803"/>
  <p:tag name="LATEXADDIN" val="\documentclass{slides}&#10;\usepackage{color}&#10;\newcommand{\home}{c:/work/cache/}&#10;\usepackage{\home myslides}&#10;\usepackage{amsfonts}&#10;\usepackage{amsmath}&#10;\usepackage{stmaryrd}&#10;\input{\home razb}&#10;\begin{document}&#10;{\color{blue} Quadratic loss} (regression):\\ \m{L(y,y') = (y-y')^2}.&#10;&#10;\vspace{-0.5cm}&#10;&#10;{\color{blue} 0-1 loss} (classification): \m{L(y,y') = \mathbf 1(y=y')}.&#10;&#10;\vspace{-0.5cm}&#10;&#10;{\color{blue} Cross-entropy loss} (multi-classification):\\ \m{L\function{\mathbb R^k\times [k]}{\mathbb R_{&gt; 0}}}. \dm{L(\phi,\alpha)\df \ln\of{\frac{\exp(\phi_1)+\ldots+\exp(\phi_k)}{\exp(\phi_\alpha)}}.}&#10;\end{document}"/>
  <p:tag name="IGUANATEXSIZE" val="20"/>
  <p:tag name="IGUANATEXCURSOR" val="590"/>
  <p:tag name="TRANSPARENCY" val="False"/>
  <p:tag name="FILENAME" val=""/>
  <p:tag name="LATEXENGINEID" val="0"/>
  <p:tag name="TEMPFOLDER" val="c:\work\cache\iguana\"/>
  <p:tag name="LATEXFORMHEIGHT" val="312"/>
  <p:tag name="LATEXFORMWIDTH" val="384"/>
  <p:tag name="LATEXFORMWRAP" val="True"/>
  <p:tag name="BITMAPVECTOR" val="0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241.4698"/>
  <p:tag name="ORIGINALWIDTH" val="5537.308"/>
  <p:tag name="LATEXADDIN" val="\documentclass{slides}&#10;\usepackage{color}&#10;\newcommand{\home}{c:/work/cache/}&#10;\usepackage{\home myslides}&#10;\usepackage{amsfonts}&#10;\usepackage{amsmath}&#10;\usepackage{stmaryrd}&#10;\input{\home razb}&#10;\begin{document}&#10;Here \m{H(\theta)} is a positive semi-definite matrix.&#10;\end{document}"/>
  <p:tag name="IGUANATEXSIZE" val="20"/>
  <p:tag name="IGUANATEXCURSOR" val="259"/>
  <p:tag name="TRANSPARENCY" val="False"/>
  <p:tag name="FILENAME" val=""/>
  <p:tag name="LATEXENGINEID" val="0"/>
  <p:tag name="TEMPFOLDER" val="c:\work\cache\iguana\"/>
  <p:tag name="LATEXFORMHEIGHT" val="312"/>
  <p:tag name="LATEXFORMWIDTH" val="384"/>
  <p:tag name="LATEXFORMWRAP" val="True"/>
  <p:tag name="BITMAPVECTOR" val="0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241.4698"/>
  <p:tag name="ORIGINALWIDTH" val="3524.559"/>
  <p:tag name="LATEXADDIN" val="\documentclass{slides}&#10;\usepackage{color}&#10;\newcommand{\home}{c:/work/cache/}&#10;\usepackage{\home myslides}&#10;\usepackage{amsfonts}&#10;\usepackage{amsmath}&#10;\usepackage{stmaryrd}&#10;\input{\home razb}&#10;\begin{document}&#10;\m{\theta} is critical $\Rightarrow$ \m{H(\theta)e(\theta)=0}.&#10;\end{document}"/>
  <p:tag name="IGUANATEXSIZE" val="20"/>
  <p:tag name="IGUANATEXCURSOR" val="268"/>
  <p:tag name="TRANSPARENCY" val="False"/>
  <p:tag name="FILENAME" val=""/>
  <p:tag name="LATEXENGINEID" val="0"/>
  <p:tag name="TEMPFOLDER" val="c:\work\cache\iguana\"/>
  <p:tag name="LATEXFORMHEIGHT" val="312"/>
  <p:tag name="LATEXFORMWIDTH" val="384"/>
  <p:tag name="LATEXFORMWRAP" val="True"/>
  <p:tag name="BITMAPVECTOR" val="0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50.40244"/>
  <p:tag name="ORIGINALWIDTH" val="719.3802"/>
  <p:tag name="LATEXADDIN" val="\documentclass{slides}&#10;\usepackage{color}&#10;\newcommand{\home}{c:/work/cache/}&#10;\usepackage{\home myslides}&#10;\usepackage{amsfonts}&#10;\usepackage{amsmath}&#10;\usepackage{stmaryrd}&#10;\input{\home razb}&#10;\begin{document}&#10;\m{\ell(W_0)-\ell(W_t)=\int_{s=0}^t ||\nabla \ell(W_s)||^2_{\text{\tiny F}} \, ds}&#10;\end{document}"/>
  <p:tag name="IGUANATEXSIZE" val="20"/>
  <p:tag name="IGUANATEXCURSOR" val="284"/>
  <p:tag name="TRANSPARENCY" val="False"/>
  <p:tag name="FILENAME" val=""/>
  <p:tag name="LATEXENGINEID" val="0"/>
  <p:tag name="TEMPFOLDER" val="c:\work\cache\iguana\"/>
  <p:tag name="LATEXFORMHEIGHT" val="312"/>
  <p:tag name="LATEXFORMWIDTH" val="384"/>
  <p:tag name="LATEXFORMWRAP" val="True"/>
  <p:tag name="BITMAPVECTOR" val="0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544.807"/>
  <p:tag name="ORIGINALWIDTH" val="5598.05"/>
  <p:tag name="LATEXADDIN" val="\documentclass{slides}&#10;\usepackage{color}&#10;\newcommand{\home}{c:/work/cache/}&#10;\usepackage{\home myslides}&#10;\usepackage{amsfonts}&#10;\usepackage{amsmath}&#10;\usepackage{stmaryrd}&#10;\input{\home razb}&#10;\begin{document}&#10;\mystackedbox{\m{\theta =(W,z),\ W\in \mathbb R^{S\times n},\ z\in \mathbb R^S}\\ &#10;\m{F(W,X) \df \sigma(WX)\in \mathbb R^{S\times m}}\ (\blue{feature} matrix, \m{\sigma(x)\df \max(x,0)})\\ \m{h_\theta\df F(W,X)^\top z\in \mathbb R^m}\ (hypothesis)\\&#10;\m{e(\theta)\df h_\theta-y\in \mathbb R^m}\ ({\color{blue} error vector})\\ &#10;\m{\ell(\theta) \df \frac 1{2m} ||e(\theta)||^2}\ (quadratic loss)}&#10;\end{document}"/>
  <p:tag name="IGUANATEXSIZE" val="20"/>
  <p:tag name="IGUANATEXCURSOR" val="549"/>
  <p:tag name="TRANSPARENCY" val="False"/>
  <p:tag name="FILENAME" val=""/>
  <p:tag name="LATEXENGINEID" val="0"/>
  <p:tag name="TEMPFOLDER" val="c:\work\cache\iguana\"/>
  <p:tag name="LATEXFORMHEIGHT" val="312"/>
  <p:tag name="LATEXFORMWIDTH" val="384"/>
  <p:tag name="LATEXFORMWRAP" val="True"/>
  <p:tag name="BITMAPVECTOR" val="0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386.9517"/>
  <p:tag name="ORIGINALWIDTH" val="1880.015"/>
  <p:tag name="LATEXADDIN" val="\documentclass{slides}&#10;\usepackage{color}&#10;\newcommand{\home}{c:/work/cache/}&#10;\usepackage{\home myslides}&#10;\usepackage{amsfonts}&#10;\usepackage{amsmath}&#10;\usepackage{stmaryrd}&#10;\input{\home razb}&#10;\begin{document}&#10;\mybox{\m{\lambda_{\min}(H_t)\gg 0}.}&#10;\end{document}"/>
  <p:tag name="IGUANATEXSIZE" val="20"/>
  <p:tag name="IGUANATEXCURSOR" val="242"/>
  <p:tag name="TRANSPARENCY" val="False"/>
  <p:tag name="FILENAME" val=""/>
  <p:tag name="LATEXENGINEID" val="0"/>
  <p:tag name="TEMPFOLDER" val="c:\work\cache\iguana\"/>
  <p:tag name="LATEXFORMHEIGHT" val="312"/>
  <p:tag name="LATEXFORMWIDTH" val="384"/>
  <p:tag name="LATEXFORMWRAP" val="True"/>
  <p:tag name="BITMAPVECTOR" val="0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67.74874"/>
  <p:tag name="ORIGINALWIDTH" val="719.3802"/>
  <p:tag name="LATEXADDIN" val="\documentclass{slides}&#10;\usepackage{color}&#10;\newcommand{\home}{c:/work/cache/}&#10;\usepackage{\home myslides}&#10;\usepackage{amsfonts}&#10;\usepackage{amsmath}&#10;\usepackage{stmaryrd}&#10;\input{\home razb}&#10;\begin{document}&#10;\m{S\to\infty, H_0\to H_{\text{NTK}}}&#10;\end{document}"/>
  <p:tag name="IGUANATEXSIZE" val="20"/>
  <p:tag name="IGUANATEXCURSOR" val="240"/>
  <p:tag name="TRANSPARENCY" val="False"/>
  <p:tag name="FILENAME" val=""/>
  <p:tag name="LATEXENGINEID" val="0"/>
  <p:tag name="TEMPFOLDER" val="c:\work\cache\iguana\"/>
  <p:tag name="LATEXFORMHEIGHT" val="312"/>
  <p:tag name="LATEXFORMWIDTH" val="384"/>
  <p:tag name="LATEXFORMWRAP" val="True"/>
  <p:tag name="BITMAPVECTOR" val="0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386.9517"/>
  <p:tag name="ORIGINALWIDTH" val="1929.509"/>
  <p:tag name="LATEXADDIN" val="\documentclass{slides}&#10;\usepackage{color}&#10;\newcommand{\home}{c:/work/cache/}&#10;\usepackage{\home myslides}&#10;\usepackage{amsfonts}&#10;\usepackage{amsmath}&#10;\usepackage{stmaryrd}&#10;\input{\home razb}&#10;\begin{document}&#10;\mybox{\m{\lambda_{\min}(H_0)\gg 0}.}&#10;\end{document}"/>
  <p:tag name="IGUANATEXSIZE" val="20"/>
  <p:tag name="IGUANATEXCURSOR" val="234"/>
  <p:tag name="TRANSPARENCY" val="False"/>
  <p:tag name="FILENAME" val=""/>
  <p:tag name="LATEXENGINEID" val="0"/>
  <p:tag name="TEMPFOLDER" val="c:\work\cache\iguana\"/>
  <p:tag name="LATEXFORMHEIGHT" val="312"/>
  <p:tag name="LATEXFORMWIDTH" val="384"/>
  <p:tag name="LATEXFORMWRAP" val="True"/>
  <p:tag name="BITMAPVECTOR" val="0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58.25732"/>
  <p:tag name="ORIGINALWIDTH" val="720.0347"/>
  <p:tag name="LATEXADDIN" val="\documentclass{slides}&#10;\usepackage{color}&#10;\newcommand{\home}{c:/work/cache/}&#10;\usepackage{\home myslides}&#10;\usepackage{amsfonts}&#10;\usepackage{amsmath}&#10;\usepackage{stmaryrd}&#10;\input{\home razb}&#10;\begin{document}&#10;\m{W_0\sim \mathcal N(0,1)^{S\times n},\ z_0\in \{\pm 1\}^S}&#10;\end{document}"/>
  <p:tag name="IGUANATEXSIZE" val="20"/>
  <p:tag name="IGUANATEXCURSOR" val="253"/>
  <p:tag name="TRANSPARENCY" val="False"/>
  <p:tag name="FILENAME" val=""/>
  <p:tag name="LATEXENGINEID" val="0"/>
  <p:tag name="TEMPFOLDER" val="c:\work\cache\iguana\"/>
  <p:tag name="LATEXFORMHEIGHT" val="312"/>
  <p:tag name="LATEXFORMWIDTH" val="384"/>
  <p:tag name="LATEXFORMWRAP" val="True"/>
  <p:tag name="BITMAPVECTOR" val="0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305.2118"/>
  <p:tag name="ORIGINALWIDTH" val="3509.561"/>
  <p:tag name="LATEXADDIN" val="\documentclass{slides}&#10;\usepackage{color}&#10;\newcommand{\home}{c:/work/cache/}&#10;\usepackage{\home myslides}&#10;\usepackage{amsfonts}&#10;\usepackage{amsmath}&#10;\usepackage{stmaryrd}&#10;\input{\home razb}&#10;\begin{document}&#10;\m{|| H_0-H_{\text{NTK}} ||_\infty \leq S^{-1/4}} a.e.&#10;\end{document}"/>
  <p:tag name="IGUANATEXSIZE" val="20"/>
  <p:tag name="IGUANATEXCURSOR" val="260"/>
  <p:tag name="TRANSPARENCY" val="False"/>
  <p:tag name="FILENAME" val=""/>
  <p:tag name="LATEXENGINEID" val="0"/>
  <p:tag name="TEMPFOLDER" val="c:\work\cache\iguana\"/>
  <p:tag name="LATEXFORMHEIGHT" val="312"/>
  <p:tag name="LATEXFORMWIDTH" val="384"/>
  <p:tag name="LATEXFORMWRAP" val="True"/>
  <p:tag name="BITMAPVECTOR" val="0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247.4691"/>
  <p:tag name="ORIGINALWIDTH" val="3205.849"/>
  <p:tag name="LATEXADDIN" val="\documentclass{slides}&#10;\usepackage{color}&#10;\newcommand{\home}{c:/work/cache/}&#10;\usepackage{\home myslides}&#10;\usepackage{amsfonts}&#10;\usepackage{amsmath}&#10;\usepackage{stmaryrd}&#10;\input{\home razb}&#10;\begin{document}&#10;\m{{\color{red} m\ll Sn} \Rightarrow \lambda_{\min}(H_0)\geq \epsilon S}.&#10;\end{document}"/>
  <p:tag name="IGUANATEXSIZE" val="20"/>
  <p:tag name="IGUANATEXCURSOR" val="222"/>
  <p:tag name="TRANSPARENCY" val="False"/>
  <p:tag name="FILENAME" val=""/>
  <p:tag name="LATEXENGINEID" val="0"/>
  <p:tag name="TEMPFOLDER" val="c:\work\cache\iguana\"/>
  <p:tag name="LATEXFORMHEIGHT" val="312"/>
  <p:tag name="LATEXFORMWIDTH" val="384"/>
  <p:tag name="LATEXFORMWRAP" val="True"/>
  <p:tag name="BITMAPVECTOR" val="0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212.2235"/>
  <p:tag name="ORIGINALWIDTH" val="5824.522"/>
  <p:tag name="LATEXADDIN" val="\documentclass{slides}&#10;\usepackage{color}&#10;\newcommand{\home}{c:/work/cache/}&#10;\usepackage{\home myslides}&#10;\usepackage{amsfonts}&#10;\usepackage{amsmath}&#10;\usepackage{stmaryrd}&#10;\input{\home razb}&#10;\begin{document}&#10;\m{\mathcal H} is a {\color{red} hypotheses class} of functions \m{h\function{\mathcal X}{\mathcal Y}}&#10;\end{document}"/>
  <p:tag name="IGUANATEXSIZE" val="20"/>
  <p:tag name="IGUANATEXCURSOR" val="274"/>
  <p:tag name="TRANSPARENCY" val="False"/>
  <p:tag name="FILENAME" val=""/>
  <p:tag name="LATEXENGINEID" val="0"/>
  <p:tag name="TEMPFOLDER" val="c:\work\cache\iguana\"/>
  <p:tag name="LATEXFORMHEIGHT" val="312"/>
  <p:tag name="LATEXFORMWIDTH" val="384"/>
  <p:tag name="LATEXFORMWRAP" val="True"/>
  <p:tag name="BITMAPVECTOR" val="0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449.569"/>
  <p:tag name="ORIGINALWIDTH" val="4377.953"/>
  <p:tag name="LATEXADDIN" val="\documentclass{slides}&#10;\usepackage{color}&#10;\newcommand{\home}{c:/work/cache/}&#10;\usepackage{\home myslides}&#10;\usepackage{amsfonts}&#10;\usepackage{amsmath}&#10;\usepackage{stmaryrd}&#10;\input{\home razb}&#10;\begin{document}&#10;\dm{H_{\text{NTK}} = f(X^\top X),} where&#10;\dm{f(\gamma)\df \gamma\of{\frac 12 -\frac{\arccos\gamma}{2\pi}}.}&#10;\end{document}"/>
  <p:tag name="IGUANATEXSIZE" val="20"/>
  <p:tag name="IGUANATEXCURSOR" val="312"/>
  <p:tag name="TRANSPARENCY" val="False"/>
  <p:tag name="FILENAME" val=""/>
  <p:tag name="LATEXENGINEID" val="0"/>
  <p:tag name="TEMPFOLDER" val="c:\work\cache\iguana\"/>
  <p:tag name="LATEXFORMHEIGHT" val="312"/>
  <p:tag name="LATEXFORMWIDTH" val="384"/>
  <p:tag name="LATEXFORMWRAP" val="True"/>
  <p:tag name="BITMAPVECTOR" val="0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305.9617"/>
  <p:tag name="ORIGINALWIDTH" val="5626.546"/>
  <p:tag name="LATEXADDIN" val="\documentclass{slides}&#10;\usepackage{color}&#10;\newcommand{\home}{c:/work/cache/}&#10;\usepackage{\home myslides}&#10;\usepackage{amsfonts}&#10;\usepackage{amsmath}&#10;\usepackage{stmaryrd}&#10;\input{\home razb}&#10;\begin{document}&#10;{\color{green} Assumptions.} \m{x^1,\ldots,x^m\in_R \mathbb S^{n-1},\ m\leq n^{O(1)}}.&#10;\end{document}"/>
  <p:tag name="IGUANATEXSIZE" val="20"/>
  <p:tag name="IGUANATEXCURSOR" val="292"/>
  <p:tag name="TRANSPARENCY" val="False"/>
  <p:tag name="FILENAME" val=""/>
  <p:tag name="LATEXENGINEID" val="0"/>
  <p:tag name="TEMPFOLDER" val="c:\work\cache\iguana\"/>
  <p:tag name="LATEXFORMHEIGHT" val="312"/>
  <p:tag name="LATEXFORMWIDTH" val="384"/>
  <p:tag name="LATEXFORMWRAP" val="True"/>
  <p:tag name="BITMAPVECTOR" val="0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533.558"/>
  <p:tag name="ORIGINALWIDTH" val="5823.022"/>
  <p:tag name="LATEXADDIN" val="\documentclass{slides}&#10;\usepackage{color}&#10;\newcommand{\home}{c:/work/cache/}&#10;\usepackage{\home myslides}&#10;\usepackage{amsfonts}&#10;\usepackage{amsmath}&#10;\usepackage{stmaryrd}&#10;\input{\home razb}&#10;\begin{document}&#10;The neuron \m{\nu\in [S]} is {\color{blue} active} at the data point \m{x_j,\ j\in [m]} if \m{\edge{W_\nu^\top}{x_j}&gt;0}. In the matrix form,&#10;\begin{center}&#10;\mybox{\m{A(W) \df \sigma'(WX) \in \mathbb R^{S\times m}}}&#10;\end{center}&#10;\end{document}"/>
  <p:tag name="IGUANATEXSIZE" val="20"/>
  <p:tag name="IGUANATEXCURSOR" val="274"/>
  <p:tag name="TRANSPARENCY" val="False"/>
  <p:tag name="FILENAME" val=""/>
  <p:tag name="LATEXENGINEID" val="0"/>
  <p:tag name="TEMPFOLDER" val="c:\work\cache\iguana\"/>
  <p:tag name="LATEXFORMHEIGHT" val="312"/>
  <p:tag name="LATEXFORMWIDTH" val="384"/>
  <p:tag name="LATEXFORMWRAP" val="True"/>
  <p:tag name="BITMAPVECTOR" val="0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241.4698"/>
  <p:tag name="ORIGINALWIDTH" val="1787.776"/>
  <p:tag name="LATEXADDIN" val="\documentclass{slides}&#10;\usepackage{color}&#10;\newcommand{\home}{c:/work/cache/}&#10;\usepackage{\home myslides}&#10;\usepackage{amsfonts}&#10;\usepackage{amsmath}&#10;\usepackage{stmaryrd}&#10;\input{\home razb}&#10;\begin{document}&#10;\m{\stackrel .e_t = - H(W_t)e_t}.&#10;\end{document}"/>
  <p:tag name="IGUANATEXSIZE" val="20"/>
  <p:tag name="IGUANATEXCURSOR" val="231"/>
  <p:tag name="TRANSPARENCY" val="False"/>
  <p:tag name="FILENAME" val=""/>
  <p:tag name="LATEXENGINEID" val="0"/>
  <p:tag name="TEMPFOLDER" val="c:\work\cache\iguana\"/>
  <p:tag name="LATEXFORMHEIGHT" val="312"/>
  <p:tag name="LATEXFORMWIDTH" val="384"/>
  <p:tag name="LATEXFORMWRAP" val="True"/>
  <p:tag name="BITMAPVECTOR" val="0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422.1972"/>
  <p:tag name="ORIGINALWIDTH" val="4290.963"/>
  <p:tag name="LATEXADDIN" val="\documentclass{slides}&#10;\usepackage{color}&#10;\newcommand{\home}{c:/work/cache/}&#10;\usepackage{\home myslides}&#10;\usepackage{amsfonts}&#10;\usepackage{amsmath}&#10;\usepackage{stmaryrd}&#10;\input{\home razb}&#10;\begin{document}&#10;\mybox{\m{H(W) = (X^\top X) \circ (A(W)^\top A(W))}}&#10;\end{document}"/>
  <p:tag name="IGUANATEXSIZE" val="20"/>
  <p:tag name="IGUANATEXCURSOR" val="256"/>
  <p:tag name="TRANSPARENCY" val="False"/>
  <p:tag name="FILENAME" val=""/>
  <p:tag name="LATEXENGINEID" val="0"/>
  <p:tag name="TEMPFOLDER" val="c:\work\cache\iguana\"/>
  <p:tag name="LATEXFORMHEIGHT" val="312"/>
  <p:tag name="LATEXFORMWIDTH" val="384"/>
  <p:tag name="LATEXFORMWRAP" val="True"/>
  <p:tag name="BITMAPVECTOR" val="0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2033.746"/>
  <p:tag name="ORIGINALWIDTH" val="5700.787"/>
  <p:tag name="LATEXADDIN" val="\documentclass{slides}&#10;\usepackage{color}&#10;\newcommand{\home}{c:/work/cache/}&#10;\usepackage{\home myslides}&#10;\usepackage{amsfonts}&#10;\usepackage{amsmath}&#10;\usepackage{stmaryrd}&#10;\input{\home razb}&#10;\begin{document}&#10;\begin{enumerate}&#10;\item {\color{blue} Lazy training}: \m{A(W_t)} is ``close'' to \m{A(W_0)}.&#10;&#10;\vspace{-1cm}&#10;&#10;\item {\color{blue} Short travel distance}: \m{||W_t-W_0||_{\text{\tiny F}},\ ||z_t-z_0||} remain ``small''.&#10;&#10;\vspace{-1cm}&#10;&#10;\item{\color{blue} Fast convergence}:&#10;\m{\ell(W_t)} decreases exponentially fast.&#10;\end{enumerate}&#10;\end{document}"/>
  <p:tag name="IGUANATEXSIZE" val="20"/>
  <p:tag name="IGUANATEXCURSOR" val="437"/>
  <p:tag name="TRANSPARENCY" val="False"/>
  <p:tag name="FILENAME" val=""/>
  <p:tag name="LATEXENGINEID" val="0"/>
  <p:tag name="TEMPFOLDER" val="c:\work\cache\iguana\"/>
  <p:tag name="LATEXFORMHEIGHT" val="312"/>
  <p:tag name="LATEXFORMWIDTH" val="384"/>
  <p:tag name="LATEXFORMWRAP" val="True"/>
  <p:tag name="BITMAPVECTOR" val="0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436.4454"/>
  <p:tag name="ORIGINALWIDTH" val="5006.374"/>
  <p:tag name="LATEXADDIN" val="\documentclass{slides}&#10;\usepackage{color}&#10;\newcommand{\home}{c:/work/cache/}&#10;\usepackage{\home myslides}&#10;\usepackage{amsfonts}&#10;\usepackage{amsmath}&#10;\usepackage{stmaryrd}&#10;\input{\home razb}&#10;\begin{document}&#10;\mybox{\m{m\leq n^{O(1)},\ {\color{red} m\leq \widetilde o(S)}} -- always present.}&#10;\end{document}"/>
  <p:tag name="IGUANATEXSIZE" val="20"/>
  <p:tag name="IGUANATEXCURSOR" val="244"/>
  <p:tag name="TRANSPARENCY" val="False"/>
  <p:tag name="FILENAME" val=""/>
  <p:tag name="LATEXENGINEID" val="0"/>
  <p:tag name="TEMPFOLDER" val="c:\work\cache\iguana\"/>
  <p:tag name="LATEXFORMHEIGHT" val="312"/>
  <p:tag name="LATEXFORMWIDTH" val="384"/>
  <p:tag name="LATEXFORMWRAP" val="True"/>
  <p:tag name="BITMAPVECTOR" val="0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841.3948"/>
  <p:tag name="ORIGINALWIDTH" val="3805.024"/>
  <p:tag name="LATEXADDIN" val="\documentclass{slides}&#10;\usepackage{color}&#10;\newcommand{\home}{c:/work/cache/}&#10;\usepackage{\home myslides}&#10;\usepackage{amsfonts}&#10;\usepackage{amsmath}&#10;\usepackage{stmaryrd}&#10;\input{\home razb}&#10;\begin{document}&#10;Training the first layer \m{\eta_z=0}: \dm{m\leq{\widetilde o\of{n{S^{1/4}}}.}}&#10;\end{document}"/>
  <p:tag name="IGUANATEXSIZE" val="20"/>
  <p:tag name="IGUANATEXCURSOR" val="283"/>
  <p:tag name="TRANSPARENCY" val="False"/>
  <p:tag name="FILENAME" val=""/>
  <p:tag name="LATEXENGINEID" val="0"/>
  <p:tag name="TEMPFOLDER" val="c:\work\cache\iguana\"/>
  <p:tag name="LATEXFORMHEIGHT" val="312"/>
  <p:tag name="LATEXFORMWIDTH" val="384"/>
  <p:tag name="LATEXFORMWRAP" val="True"/>
  <p:tag name="BITMAPVECTOR" val="0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555.6805"/>
  <p:tag name="ORIGINALWIDTH" val="5803.524"/>
  <p:tag name="LATEXADDIN" val="\documentclass{slides}&#10;\usepackage{color}&#10;\newcommand{\home}{c:/work/cache/}&#10;\usepackage{\home myslides}&#10;\usepackage{amsfonts}&#10;\usepackage{amsmath}&#10;\usepackage{stmaryrd}&#10;\input{\home razb}&#10;\begin{document}&#10;Training the second layer \m{\eta_w=0}: no extra assumptions. \end{document}"/>
  <p:tag name="IGUANATEXSIZE" val="20"/>
  <p:tag name="IGUANATEXCURSOR" val="225"/>
  <p:tag name="TRANSPARENCY" val="False"/>
  <p:tag name="FILENAME" val=""/>
  <p:tag name="LATEXENGINEID" val="0"/>
  <p:tag name="TEMPFOLDER" val="c:\work\cache\iguana\"/>
  <p:tag name="LATEXFORMHEIGHT" val="312"/>
  <p:tag name="LATEXFORMWIDTH" val="384"/>
  <p:tag name="LATEXFORMWRAP" val="True"/>
  <p:tag name="BITMAPVECTOR" val="0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944.8819"/>
  <p:tag name="ORIGINALWIDTH" val="4756.655"/>
  <p:tag name="LATEXADDIN" val="\documentclass{slides}&#10;\usepackage{color}&#10;\newcommand{\home}{c:/work/cache/}&#10;\usepackage{\home myslides}&#10;\usepackage{amsfonts}&#10;\usepackage{amsmath}&#10;\usepackage{stmaryrd}&#10;\input{\home razb}&#10;\begin{document}&#10;\blue{Arbitrary} relative learning rate \m{\frac{\eta_z}{\eta_w}}:&#10;\dm{m\leq{\widetilde o\of{\min(n{S^{1/4}}, \red{n^{1/3}S^{2/3}})}.}}&#10;\end{document}"/>
  <p:tag name="IGUANATEXSIZE" val="20"/>
  <p:tag name="IGUANATEXCURSOR" val="245"/>
  <p:tag name="TRANSPARENCY" val="False"/>
  <p:tag name="FILENAME" val=""/>
  <p:tag name="LATEXENGINEID" val="0"/>
  <p:tag name="TEMPFOLDER" val="c:\work\cache\iguana\"/>
  <p:tag name="LATEXFORMHEIGHT" val="312"/>
  <p:tag name="LATEXFORMWIDTH" val="384"/>
  <p:tag name="LATEXFORMWRAP" val="True"/>
  <p:tag name="BITMAPVECTOR" val="0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241.4698"/>
  <p:tag name="ORIGINALWIDTH" val="5255.343"/>
  <p:tag name="LATEXADDIN" val="\documentclass{slides}&#10;\usepackage{color}&#10;\newcommand{\home}{c:/work/cache/}&#10;\usepackage{\home myslides}&#10;\usepackage{amsfonts}&#10;\usepackage{amsmath}&#10;\usepackage{stmaryrd}&#10;\input{\home razb}&#10;\begin{document}&#10;\m{\rn x} -- a distribution on \m{\mathcal X} (usually uniform).&#10;\end{document}"/>
  <p:tag name="IGUANATEXSIZE" val="20"/>
  <p:tag name="IGUANATEXCURSOR" val="271"/>
  <p:tag name="TRANSPARENCY" val="False"/>
  <p:tag name="FILENAME" val=""/>
  <p:tag name="LATEXENGINEID" val="0"/>
  <p:tag name="TEMPFOLDER" val="c:\work\cache\iguana\"/>
  <p:tag name="LATEXFORMHEIGHT" val="312"/>
  <p:tag name="LATEXFORMWIDTH" val="384"/>
  <p:tag name="LATEXFORMWRAP" val="True"/>
  <p:tag name="BITMAPVECTOR" val="0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513.6857"/>
  <p:tag name="ORIGINALWIDTH" val="5888.264"/>
  <p:tag name="LATEXADDIN" val="\documentclass{slides}&#10;\usepackage{color}&#10;\newcommand{\home}{c:/work/cache/}&#10;\usepackage{\home myslides}&#10;\usepackage{amsfonts}&#10;\usepackage{amsmath}&#10;\usepackage{stmaryrd}&#10;\input{\home razb}&#10;\begin{document}&#10;\mybox{\m{L_{\text{pop}}(h)\df \expect{L(h(\rn x), f(\rn x))}} -- {\color{red} population loss}}&#10;\end{document}"/>
  <p:tag name="IGUANATEXSIZE" val="20"/>
  <p:tag name="IGUANATEXCURSOR" val="295"/>
  <p:tag name="TRANSPARENCY" val="False"/>
  <p:tag name="FILENAME" val=""/>
  <p:tag name="LATEXENGINEID" val="0"/>
  <p:tag name="TEMPFOLDER" val="c:\work\cache\iguana\"/>
  <p:tag name="LATEXFORMHEIGHT" val="312"/>
  <p:tag name="LATEXFORMWIDTH" val="384"/>
  <p:tag name="LATEXFORMWRAP" val="True"/>
  <p:tag name="BITMAPVECTOR" val="0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222.7221"/>
  <p:tag name="ORIGINALWIDTH" val="3775.778"/>
  <p:tag name="LATEXADDIN" val="\documentclass{slides}&#10;\usepackage{color}&#10;\newcommand{\home}{c:/work/cache/}&#10;\usepackage{\home myslides}&#10;\usepackage{amsfonts}&#10;\usepackage{amsmath}&#10;\usepackage{stmaryrd}&#10;\input{\home razb}&#10;\begin{document}&#10;\m{\rn{x_1},\ldots,\rn{x_m}} -- i.i.d. copies of \m{\rn x}.&#10;\end{document}"/>
  <p:tag name="IGUANATEXSIZE" val="20"/>
  <p:tag name="IGUANATEXCURSOR" val="228"/>
  <p:tag name="TRANSPARENCY" val="False"/>
  <p:tag name="FILENAME" val=""/>
  <p:tag name="LATEXENGINEID" val="0"/>
  <p:tag name="TEMPFOLDER" val="c:\work\cache\iguana\"/>
  <p:tag name="LATEXFORMHEIGHT" val="312"/>
  <p:tag name="LATEXFORMWIDTH" val="384"/>
  <p:tag name="LATEXFORMWRAP" val="True"/>
  <p:tag name="BITMAPVECTOR" val="0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577.4278"/>
  <p:tag name="ORIGINALWIDTH" val="6463.442"/>
  <p:tag name="LATEXADDIN" val="\documentclass{slides}&#10;\usepackage{color}&#10;\newcommand{\home}{c:/work/cache/}&#10;\usepackage{\home myslides}&#10;\usepackage{amsfonts}&#10;\usepackage{amsmath}&#10;\usepackage{stmaryrd}&#10;\input{\home razb}&#10;\begin{document}&#10;\mybox{\m{L_{\text{train}}(h)\df \frac 1m\sum_{j=1}^m L(h(\rn{x_j}),f(\rn{x_j}))} -- {\color{red} training loss}}&#10;\end{document}"/>
  <p:tag name="IGUANATEXSIZE" val="20"/>
  <p:tag name="IGUANATEXCURSOR" val="319"/>
  <p:tag name="TRANSPARENCY" val="False"/>
  <p:tag name="FILENAME" val=""/>
  <p:tag name="LATEXENGINEID" val="0"/>
  <p:tag name="TEMPFOLDER" val="c:\work\cache\iguana\"/>
  <p:tag name="LATEXFORMHEIGHT" val="312"/>
  <p:tag name="LATEXFORMWIDTH" val="384"/>
  <p:tag name="LATEXFORMWRAP" val="True"/>
  <p:tag name="BITMAPVECTOR" val="0"/>
</p:tagLst>
</file>

<file path=ppt/theme/theme1.xml><?xml version="1.0" encoding="utf-8"?>
<a:theme xmlns:a="http://schemas.openxmlformats.org/drawingml/2006/main" name="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lnDef>
      <a:spPr>
        <a:ln w="25400">
          <a:solidFill>
            <a:schemeClr val="tx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none" rtlCol="0">
        <a:spAutoFit/>
      </a:bodyPr>
      <a:lstStyle>
        <a:defPPr>
          <a:defRPr sz="2800" dirty="0"/>
        </a:defPPr>
      </a:lstStyle>
    </a:txDef>
  </a:objectDefaults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49181</TotalTime>
  <Words>700</Words>
  <Application>Microsoft Office PowerPoint</Application>
  <PresentationFormat>On-screen Show (4:3)</PresentationFormat>
  <Paragraphs>90</Paragraphs>
  <Slides>24</Slides>
  <Notes>2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6" baseType="lpstr">
      <vt:lpstr>Оформление по умолчанию</vt:lpstr>
      <vt:lpstr>Adobe Acrobat Document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orc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Alexander Razborov</dc:creator>
  <cp:lastModifiedBy>Alexander Razborov</cp:lastModifiedBy>
  <cp:revision>839</cp:revision>
  <dcterms:created xsi:type="dcterms:W3CDTF">2006-11-27T19:02:55Z</dcterms:created>
  <dcterms:modified xsi:type="dcterms:W3CDTF">2024-06-19T14:56:20Z</dcterms:modified>
</cp:coreProperties>
</file>