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8" r:id="rId40"/>
    <p:sldId id="300" r:id="rId41"/>
    <p:sldId id="301" r:id="rId42"/>
    <p:sldId id="302" r:id="rId43"/>
    <p:sldId id="303" r:id="rId44"/>
    <p:sldId id="304" r:id="rId45"/>
    <p:sldId id="305" r:id="rId46"/>
    <p:sldId id="306" r:id="rId47"/>
    <p:sldId id="307" r:id="rId48"/>
    <p:sldId id="309" r:id="rId49"/>
    <p:sldId id="311" r:id="rId50"/>
    <p:sldId id="313" r:id="rId51"/>
    <p:sldId id="314" r:id="rId52"/>
    <p:sldId id="315" r:id="rId53"/>
    <p:sldId id="31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270A9-03A8-452C-9F18-3DD486CC2942}" type="datetimeFigureOut">
              <a:rPr lang="en-US" smtClean="0"/>
              <a:t>22-Sep-24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2A5AD-389D-468C-BE63-C6D10A7553B3}" type="slidenum">
              <a:rPr lang="en-US" smtClean="0"/>
              <a:t>‹#›</a:t>
            </a:fld>
            <a:endParaRPr lang="en-US"/>
          </a:p>
        </p:txBody>
      </p:sp>
    </p:spTree>
    <p:extLst>
      <p:ext uri="{BB962C8B-B14F-4D97-AF65-F5344CB8AC3E}">
        <p14:creationId xmlns:p14="http://schemas.microsoft.com/office/powerpoint/2010/main" val="145366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82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00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54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28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82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66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5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122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BEE34-4B85-4EC3-A22F-96A728749724}" type="datetimeFigureOut">
              <a:rPr lang="en-US" smtClean="0"/>
              <a:t>22-Sep-24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44692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BEE34-4B85-4EC3-A22F-96A728749724}" type="datetimeFigureOut">
              <a:rPr lang="en-US" smtClean="0"/>
              <a:t>22-Sep-24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122006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BEE34-4B85-4EC3-A22F-96A728749724}" type="datetimeFigureOut">
              <a:rPr lang="en-US" smtClean="0"/>
              <a:t>22-Sep-24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419019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BEE34-4B85-4EC3-A22F-96A728749724}" type="datetimeFigureOut">
              <a:rPr lang="en-US" smtClean="0"/>
              <a:t>22-Sep-24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427076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BEE34-4B85-4EC3-A22F-96A728749724}" type="datetimeFigureOut">
              <a:rPr lang="en-US" smtClean="0"/>
              <a:t>22-Sep-24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320972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BEE34-4B85-4EC3-A22F-96A728749724}" type="datetimeFigureOut">
              <a:rPr lang="en-US" smtClean="0"/>
              <a:t>22-Sep-24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293613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BEE34-4B85-4EC3-A22F-96A728749724}" type="datetimeFigureOut">
              <a:rPr lang="en-US" smtClean="0"/>
              <a:t>22-Sep-24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108446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BEE34-4B85-4EC3-A22F-96A728749724}" type="datetimeFigureOut">
              <a:rPr lang="en-US" smtClean="0"/>
              <a:t>22-Sep-24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189117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BEE34-4B85-4EC3-A22F-96A728749724}" type="datetimeFigureOut">
              <a:rPr lang="en-US" smtClean="0"/>
              <a:t>22-Sep-24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367174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BEE34-4B85-4EC3-A22F-96A728749724}" type="datetimeFigureOut">
              <a:rPr lang="en-US" smtClean="0"/>
              <a:t>22-Sep-24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157400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BEE34-4B85-4EC3-A22F-96A728749724}" type="datetimeFigureOut">
              <a:rPr lang="en-US" smtClean="0"/>
              <a:t>22-Sep-24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2CC94-CBCB-44C9-BC4E-A4A4CA887EEF}" type="slidenum">
              <a:rPr lang="en-US" smtClean="0"/>
              <a:t>‹#›</a:t>
            </a:fld>
            <a:endParaRPr lang="en-US"/>
          </a:p>
        </p:txBody>
      </p:sp>
    </p:spTree>
    <p:extLst>
      <p:ext uri="{BB962C8B-B14F-4D97-AF65-F5344CB8AC3E}">
        <p14:creationId xmlns:p14="http://schemas.microsoft.com/office/powerpoint/2010/main" val="314725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BEE34-4B85-4EC3-A22F-96A728749724}" type="datetimeFigureOut">
              <a:rPr lang="en-US" smtClean="0"/>
              <a:t>22-Sep-24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CC94-CBCB-44C9-BC4E-A4A4CA887EEF}" type="slidenum">
              <a:rPr lang="en-US" smtClean="0"/>
              <a:t>‹#›</a:t>
            </a:fld>
            <a:endParaRPr lang="en-US"/>
          </a:p>
        </p:txBody>
      </p:sp>
    </p:spTree>
    <p:extLst>
      <p:ext uri="{BB962C8B-B14F-4D97-AF65-F5344CB8AC3E}">
        <p14:creationId xmlns:p14="http://schemas.microsoft.com/office/powerpoint/2010/main" val="206656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lhamza.mahmoud@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4AGUnYSsHX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4AGUnYSsHXg"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254" y="1011115"/>
            <a:ext cx="11175023" cy="5081954"/>
          </a:xfrm>
        </p:spPr>
        <p:txBody>
          <a:bodyPr>
            <a:normAutofit fontScale="90000"/>
          </a:bodyPr>
          <a:lstStyle/>
          <a:p>
            <a:pPr>
              <a:lnSpc>
                <a:spcPct val="150000"/>
              </a:lnSpc>
            </a:pPr>
            <a:r>
              <a:rPr lang="ar-QA" dirty="0" smtClean="0"/>
              <a:t/>
            </a:r>
            <a:br>
              <a:rPr lang="ar-QA" dirty="0" smtClean="0"/>
            </a:br>
            <a:r>
              <a:rPr lang="ar-QA" dirty="0"/>
              <a:t/>
            </a:r>
            <a:br>
              <a:rPr lang="ar-QA" dirty="0"/>
            </a:br>
            <a:r>
              <a:rPr lang="en-US" dirty="0" smtClean="0"/>
              <a:t/>
            </a:r>
            <a:br>
              <a:rPr lang="en-US" dirty="0" smtClean="0"/>
            </a:br>
            <a:r>
              <a:rPr lang="en-US" dirty="0"/>
              <a:t/>
            </a:r>
            <a:br>
              <a:rPr lang="en-US" dirty="0"/>
            </a:br>
            <a:r>
              <a:rPr lang="en-US" sz="3600" b="1" dirty="0" smtClean="0">
                <a:solidFill>
                  <a:srgbClr val="0070C0"/>
                </a:solidFill>
                <a:latin typeface="Arial" panose="020B0604020202020204" pitchFamily="34" charset="0"/>
                <a:cs typeface="Arial" panose="020B0604020202020204" pitchFamily="34" charset="0"/>
              </a:rPr>
              <a:t>On the history of scientific Arabic studies in Russia</a:t>
            </a:r>
            <a:br>
              <a:rPr lang="en-US" sz="3600" b="1" dirty="0" smtClean="0">
                <a:solidFill>
                  <a:srgbClr val="0070C0"/>
                </a:solidFill>
                <a:latin typeface="Arial" panose="020B0604020202020204" pitchFamily="34" charset="0"/>
                <a:cs typeface="Arial" panose="020B0604020202020204" pitchFamily="34" charset="0"/>
              </a:rPr>
            </a:br>
            <a:r>
              <a:rPr lang="en-US" sz="3600" b="1" dirty="0" smtClean="0">
                <a:solidFill>
                  <a:srgbClr val="FF0000"/>
                </a:solidFill>
                <a:latin typeface="Arial" panose="020B0604020202020204" pitchFamily="34" charset="0"/>
                <a:cs typeface="Arial" panose="020B0604020202020204" pitchFamily="34" charset="0"/>
              </a:rPr>
              <a:t>Mahmoud Al-Hamza, Prof. of Mathematics,</a:t>
            </a:r>
            <a:br>
              <a:rPr lang="en-US" sz="3600" b="1" dirty="0" smtClean="0">
                <a:solidFill>
                  <a:srgbClr val="FF0000"/>
                </a:solidFill>
                <a:latin typeface="Arial" panose="020B0604020202020204" pitchFamily="34" charset="0"/>
                <a:cs typeface="Arial" panose="020B0604020202020204" pitchFamily="34" charset="0"/>
              </a:rPr>
            </a:br>
            <a:r>
              <a:rPr lang="en-US" sz="3600" b="1" dirty="0" smtClean="0">
                <a:solidFill>
                  <a:srgbClr val="FF0000"/>
                </a:solidFill>
                <a:latin typeface="Arial" panose="020B0604020202020204" pitchFamily="34" charset="0"/>
                <a:cs typeface="Arial" panose="020B0604020202020204" pitchFamily="34" charset="0"/>
              </a:rPr>
              <a:t> IHST RAS (formerly)</a:t>
            </a:r>
            <a:br>
              <a:rPr lang="en-US" sz="3600" b="1" dirty="0" smtClean="0">
                <a:solidFill>
                  <a:srgbClr val="FF0000"/>
                </a:solidFill>
                <a:latin typeface="Arial" panose="020B0604020202020204" pitchFamily="34" charset="0"/>
                <a:cs typeface="Arial" panose="020B0604020202020204" pitchFamily="34" charset="0"/>
              </a:rPr>
            </a:br>
            <a:r>
              <a:rPr lang="en-US" sz="3600" b="1" dirty="0" smtClean="0">
                <a:solidFill>
                  <a:srgbClr val="FF0000"/>
                </a:solidFill>
                <a:latin typeface="Arial" panose="020B0604020202020204" pitchFamily="34" charset="0"/>
                <a:cs typeface="Arial" panose="020B0604020202020204" pitchFamily="34" charset="0"/>
              </a:rPr>
              <a:t>(Syria-Russia)</a:t>
            </a:r>
            <a:br>
              <a:rPr lang="en-US" sz="3600" b="1" dirty="0" smtClean="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
            </a:r>
            <a:br>
              <a:rPr lang="en-US" sz="3600" b="1" dirty="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hlinkClick r:id="rId2"/>
              </a:rPr>
              <a:t>alhamza.mahmoud@gmail.com</a:t>
            </a:r>
            <a:r>
              <a:rPr lang="en-US" sz="3600" b="1" dirty="0" smtClean="0">
                <a:solidFill>
                  <a:srgbClr val="FF0000"/>
                </a:solidFill>
                <a:latin typeface="Arial" panose="020B0604020202020204" pitchFamily="34" charset="0"/>
                <a:cs typeface="Arial" panose="020B0604020202020204" pitchFamily="34" charset="0"/>
              </a:rPr>
              <a:t/>
            </a:r>
            <a:br>
              <a:rPr lang="en-US" sz="3600" b="1" dirty="0" smtClean="0">
                <a:solidFill>
                  <a:srgbClr val="FF0000"/>
                </a:solidFill>
                <a:latin typeface="Arial" panose="020B0604020202020204" pitchFamily="34" charset="0"/>
                <a:cs typeface="Arial" panose="020B0604020202020204" pitchFamily="34" charset="0"/>
              </a:rPr>
            </a:br>
            <a:r>
              <a:rPr lang="en-US" sz="2700" b="1" dirty="0" smtClean="0">
                <a:solidFill>
                  <a:srgbClr val="FF0000"/>
                </a:solidFill>
                <a:latin typeface="Arial" panose="020B0604020202020204" pitchFamily="34" charset="0"/>
                <a:cs typeface="Arial" panose="020B0604020202020204" pitchFamily="34" charset="0"/>
              </a:rPr>
              <a:t>Moscow-2024</a:t>
            </a:r>
            <a:endParaRPr lang="en-US" sz="27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81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70303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lnSpc>
                <a:spcPct val="160000"/>
              </a:lnSpc>
              <a:buNone/>
            </a:pPr>
            <a:r>
              <a:rPr lang="en-US" sz="2000" b="1" dirty="0" smtClean="0">
                <a:solidFill>
                  <a:srgbClr val="FF0000"/>
                </a:solidFill>
                <a:latin typeface="Times New Roman" panose="02020603050405020304" pitchFamily="18" charset="0"/>
                <a:cs typeface="Times New Roman" panose="02020603050405020304" pitchFamily="18" charset="0"/>
              </a:rPr>
              <a:t>The main results of research on Arabic mathematics: </a:t>
            </a:r>
          </a:p>
          <a:p>
            <a:pPr>
              <a:lnSpc>
                <a:spcPct val="160000"/>
              </a:lnSpc>
            </a:pP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restored the contents of the arithmetic manuscript of al-Khwarizmi, which is partially preserved in a twelfth-century Latin translation. </a:t>
            </a:r>
          </a:p>
          <a:p>
            <a:pPr>
              <a:lnSpc>
                <a:spcPct val="160000"/>
              </a:lnSpc>
            </a:pPr>
            <a:r>
              <a:rPr lang="en-US" sz="2000" dirty="0" err="1" smtClean="0">
                <a:latin typeface="Times New Roman" panose="02020603050405020304" pitchFamily="18" charset="0"/>
                <a:cs typeface="Times New Roman" panose="02020603050405020304" pitchFamily="18" charset="0"/>
              </a:rPr>
              <a:t>Medovoy</a:t>
            </a:r>
            <a:r>
              <a:rPr lang="en-US" sz="2000" dirty="0" smtClean="0">
                <a:latin typeface="Times New Roman" panose="02020603050405020304" pitchFamily="18" charset="0"/>
                <a:cs typeface="Times New Roman" panose="02020603050405020304" pitchFamily="18" charset="0"/>
              </a:rPr>
              <a:t> studied practical methods of calculation using ordinary fractions mentioned in Abu al-</a:t>
            </a:r>
            <a:r>
              <a:rPr lang="en-US" sz="2000" dirty="0" err="1" smtClean="0">
                <a:latin typeface="Times New Roman" panose="02020603050405020304" pitchFamily="18" charset="0"/>
                <a:cs typeface="Times New Roman" panose="02020603050405020304" pitchFamily="18" charset="0"/>
              </a:rPr>
              <a:t>Wafa</a:t>
            </a:r>
            <a:r>
              <a:rPr lang="en-US" sz="2000" dirty="0" smtClean="0">
                <a:latin typeface="Times New Roman" panose="02020603050405020304" pitchFamily="18" charset="0"/>
                <a:cs typeface="Times New Roman" panose="02020603050405020304" pitchFamily="18" charset="0"/>
              </a:rPr>
              <a:t> as well as in al-</a:t>
            </a:r>
            <a:r>
              <a:rPr lang="en-US" sz="2000" dirty="0" err="1" smtClean="0">
                <a:latin typeface="Times New Roman" panose="02020603050405020304" pitchFamily="18" charset="0"/>
                <a:cs typeface="Times New Roman" panose="02020603050405020304" pitchFamily="18" charset="0"/>
              </a:rPr>
              <a:t>Nasawi</a:t>
            </a:r>
            <a:r>
              <a:rPr lang="en-US" sz="2000" dirty="0" smtClean="0">
                <a:latin typeface="Times New Roman" panose="02020603050405020304" pitchFamily="18" charset="0"/>
                <a:cs typeface="Times New Roman" panose="02020603050405020304" pitchFamily="18" charset="0"/>
              </a:rPr>
              <a:t> (1963).</a:t>
            </a:r>
          </a:p>
          <a:p>
            <a:pPr>
              <a:lnSpc>
                <a:spcPct val="160000"/>
              </a:lnSpc>
            </a:pPr>
            <a:r>
              <a:rPr lang="en-US" sz="2000" dirty="0" smtClean="0">
                <a:latin typeface="Times New Roman" panose="02020603050405020304" pitchFamily="18" charset="0"/>
                <a:cs typeface="Times New Roman" panose="02020603050405020304" pitchFamily="18" charset="0"/>
              </a:rPr>
              <a:t>The theory of ratio was studied by </a:t>
            </a:r>
            <a:r>
              <a:rPr lang="en-US" sz="2000" dirty="0" err="1" smtClean="0">
                <a:latin typeface="Times New Roman" panose="02020603050405020304" pitchFamily="18" charset="0"/>
                <a:cs typeface="Times New Roman" panose="02020603050405020304" pitchFamily="18" charset="0"/>
              </a:rPr>
              <a:t>Sabit</a:t>
            </a:r>
            <a:r>
              <a:rPr lang="en-US" sz="2000" dirty="0" smtClean="0">
                <a:latin typeface="Times New Roman" panose="02020603050405020304" pitchFamily="18" charset="0"/>
                <a:cs typeface="Times New Roman" panose="02020603050405020304" pitchFamily="18" charset="0"/>
              </a:rPr>
              <a:t> ibn </a:t>
            </a:r>
            <a:r>
              <a:rPr lang="en-US" sz="2000" dirty="0" err="1" smtClean="0">
                <a:latin typeface="Times New Roman" panose="02020603050405020304" pitchFamily="18" charset="0"/>
                <a:cs typeface="Times New Roman" panose="02020603050405020304" pitchFamily="18" charset="0"/>
              </a:rPr>
              <a:t>Qurra</a:t>
            </a:r>
            <a:r>
              <a:rPr lang="en-US" sz="2000" dirty="0" smtClean="0">
                <a:latin typeface="Times New Roman" panose="02020603050405020304" pitchFamily="18" charset="0"/>
                <a:cs typeface="Times New Roman" panose="02020603050405020304" pitchFamily="18" charset="0"/>
              </a:rPr>
              <a:t> and developed the concept of positive real number during the study of Khayyam's manuscripts.</a:t>
            </a:r>
          </a:p>
          <a:p>
            <a:pPr>
              <a:lnSpc>
                <a:spcPct val="160000"/>
              </a:lnSpc>
            </a:pPr>
            <a:r>
              <a:rPr lang="en-US" sz="2000" dirty="0" smtClean="0">
                <a:latin typeface="Times New Roman" panose="02020603050405020304" pitchFamily="18" charset="0"/>
                <a:cs typeface="Times New Roman" panose="02020603050405020304" pitchFamily="18" charset="0"/>
              </a:rPr>
              <a:t>The theory of relation and the accumulated research on the concept of number were comprehensively outlined in </a:t>
            </a:r>
            <a:r>
              <a:rPr lang="en-US" sz="2000" dirty="0" err="1" smtClean="0">
                <a:latin typeface="Times New Roman" panose="02020603050405020304" pitchFamily="18" charset="0"/>
                <a:cs typeface="Times New Roman" panose="02020603050405020304" pitchFamily="18" charset="0"/>
              </a:rPr>
              <a:t>Matvievskaya‘s</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book on number (1967). </a:t>
            </a:r>
          </a:p>
          <a:p>
            <a:pPr>
              <a:lnSpc>
                <a:spcPct val="160000"/>
              </a:lnSpc>
            </a:pPr>
            <a:r>
              <a:rPr lang="en-US" sz="2000" dirty="0" smtClean="0">
                <a:latin typeface="Times New Roman" panose="02020603050405020304" pitchFamily="18" charset="0"/>
                <a:cs typeface="Times New Roman" panose="02020603050405020304" pitchFamily="18" charset="0"/>
              </a:rPr>
              <a:t>In her research </a:t>
            </a:r>
            <a:r>
              <a:rPr lang="en-US" sz="2000" dirty="0" err="1" smtClean="0">
                <a:latin typeface="Times New Roman" panose="02020603050405020304" pitchFamily="18" charset="0"/>
                <a:cs typeface="Times New Roman" panose="02020603050405020304" pitchFamily="18" charset="0"/>
              </a:rPr>
              <a:t>Matvievskaya</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paid special attention to the study of the theory of irrational numbers (Book 10 of Euclid) in the commentaries of Arab scholars of the 9th-13th centuries. </a:t>
            </a:r>
          </a:p>
          <a:p>
            <a:pPr>
              <a:lnSpc>
                <a:spcPct val="160000"/>
              </a:lnSpc>
            </a:pPr>
            <a:r>
              <a:rPr lang="en-US" sz="2000" dirty="0" smtClean="0">
                <a:latin typeface="Times New Roman" panose="02020603050405020304" pitchFamily="18" charset="0"/>
                <a:cs typeface="Times New Roman" panose="02020603050405020304" pitchFamily="18" charset="0"/>
              </a:rPr>
              <a:t>In particular in the manuscript of Ibn al-Baghdadi (10th-11th c.), a predecessor of Descartes. Soviet scholars studied the history of the appearance of the binomial theory in Arabic literature by at-</a:t>
            </a:r>
            <a:r>
              <a:rPr lang="en-US" sz="2000" dirty="0" err="1" smtClean="0">
                <a:latin typeface="Times New Roman" panose="02020603050405020304" pitchFamily="18" charset="0"/>
                <a:cs typeface="Times New Roman" panose="02020603050405020304" pitchFamily="18" charset="0"/>
              </a:rPr>
              <a:t>Tusi</a:t>
            </a:r>
            <a:r>
              <a:rPr lang="en-US" sz="2000" dirty="0" smtClean="0">
                <a:latin typeface="Times New Roman" panose="02020603050405020304" pitchFamily="18" charset="0"/>
                <a:cs typeface="Times New Roman" panose="02020603050405020304" pitchFamily="18" charset="0"/>
              </a:rPr>
              <a:t>, al-Kashi, and others.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5931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a:lnSpc>
                <a:spcPct val="150000"/>
              </a:lnSpc>
            </a:pPr>
            <a:r>
              <a:rPr lang="en-US" sz="2400" dirty="0">
                <a:latin typeface="Times New Roman" panose="02020603050405020304" pitchFamily="18" charset="0"/>
                <a:cs typeface="Times New Roman" panose="02020603050405020304" pitchFamily="18" charset="0"/>
              </a:rPr>
              <a:t>They wrote about methods of extracting roots with positive integers (</a:t>
            </a:r>
            <a:r>
              <a:rPr lang="en-US" sz="2400" dirty="0" err="1">
                <a:latin typeface="Times New Roman" panose="02020603050405020304" pitchFamily="18" charset="0"/>
                <a:cs typeface="Times New Roman" panose="02020603050405020304" pitchFamily="18" charset="0"/>
              </a:rPr>
              <a:t>Yushkevich</a:t>
            </a:r>
            <a:r>
              <a:rPr lang="en-US" sz="2400" dirty="0">
                <a:latin typeface="Times New Roman" panose="02020603050405020304" pitchFamily="18" charset="0"/>
                <a:cs typeface="Times New Roman" panose="02020603050405020304" pitchFamily="18" charset="0"/>
              </a:rPr>
              <a:t>, Rosenfeld, </a:t>
            </a:r>
            <a:r>
              <a:rPr lang="en-US" sz="2400" dirty="0" err="1">
                <a:latin typeface="Times New Roman" panose="02020603050405020304" pitchFamily="18" charset="0"/>
                <a:cs typeface="Times New Roman" panose="02020603050405020304" pitchFamily="18" charset="0"/>
              </a:rPr>
              <a:t>Akhmedov</a:t>
            </a:r>
            <a:r>
              <a:rPr lang="en-US" sz="2400" dirty="0">
                <a:latin typeface="Times New Roman" panose="02020603050405020304" pitchFamily="18" charset="0"/>
                <a:cs typeface="Times New Roman" panose="02020603050405020304" pitchFamily="18" charset="0"/>
              </a:rPr>
              <a:t>). The studies of </a:t>
            </a:r>
            <a:r>
              <a:rPr lang="en-US" sz="2400" dirty="0" err="1">
                <a:latin typeface="Times New Roman" panose="02020603050405020304" pitchFamily="18" charset="0"/>
                <a:cs typeface="Times New Roman" panose="02020603050405020304" pitchFamily="18" charset="0"/>
              </a:rPr>
              <a:t>Rushdi</a:t>
            </a:r>
            <a:r>
              <a:rPr lang="en-US" sz="2400" dirty="0">
                <a:latin typeface="Times New Roman" panose="02020603050405020304" pitchFamily="18" charset="0"/>
                <a:cs typeface="Times New Roman" panose="02020603050405020304" pitchFamily="18" charset="0"/>
              </a:rPr>
              <a:t> Rashid (Paris) made it possible to study this question at early stages. </a:t>
            </a:r>
            <a:r>
              <a:rPr lang="en-US" sz="2400" dirty="0">
                <a:latin typeface="Times New Roman" panose="02020603050405020304" pitchFamily="18" charset="0"/>
                <a:cs typeface="Times New Roman" panose="02020603050405020304" pitchFamily="18" charset="0"/>
              </a:rPr>
              <a:t>The use of geometric methods in solving cubic equations according to Khayyam and the geometric constructions of Abu al-</a:t>
            </a:r>
            <a:r>
              <a:rPr lang="en-US" sz="2400" dirty="0" err="1">
                <a:latin typeface="Times New Roman" panose="02020603050405020304" pitchFamily="18" charset="0"/>
                <a:cs typeface="Times New Roman" panose="02020603050405020304" pitchFamily="18" charset="0"/>
              </a:rPr>
              <a:t>Wafa</a:t>
            </a:r>
            <a:r>
              <a:rPr lang="en-US" sz="2400" dirty="0">
                <a:latin typeface="Times New Roman" panose="02020603050405020304" pitchFamily="18" charset="0"/>
                <a:cs typeface="Times New Roman" panose="02020603050405020304" pitchFamily="18" charset="0"/>
              </a:rPr>
              <a:t> and al-</a:t>
            </a:r>
            <a:r>
              <a:rPr lang="en-US" sz="2400" dirty="0" err="1">
                <a:latin typeface="Times New Roman" panose="02020603050405020304" pitchFamily="18" charset="0"/>
                <a:cs typeface="Times New Roman" panose="02020603050405020304" pitchFamily="18" charset="0"/>
              </a:rPr>
              <a:t>Farabi</a:t>
            </a:r>
            <a:r>
              <a:rPr lang="en-US" sz="2400" dirty="0">
                <a:latin typeface="Times New Roman" panose="02020603050405020304" pitchFamily="18" charset="0"/>
                <a:cs typeface="Times New Roman" panose="02020603050405020304" pitchFamily="18" charset="0"/>
              </a:rPr>
              <a:t> were studied by </a:t>
            </a:r>
            <a:r>
              <a:rPr lang="en-US" sz="2400" dirty="0" err="1">
                <a:latin typeface="Times New Roman" panose="02020603050405020304" pitchFamily="18" charset="0"/>
                <a:cs typeface="Times New Roman" panose="02020603050405020304" pitchFamily="18" charset="0"/>
              </a:rPr>
              <a:t>Yushkevich</a:t>
            </a:r>
            <a:r>
              <a:rPr lang="en-US" sz="2400" dirty="0">
                <a:latin typeface="Times New Roman" panose="02020603050405020304" pitchFamily="18" charset="0"/>
                <a:cs typeface="Times New Roman" panose="02020603050405020304" pitchFamily="18" charset="0"/>
              </a:rPr>
              <a:t> and Rosenfeld.</a:t>
            </a:r>
          </a:p>
          <a:p>
            <a:pPr>
              <a:lnSpc>
                <a:spcPct val="150000"/>
              </a:lnSpc>
            </a:pPr>
            <a:r>
              <a:rPr lang="en-US" sz="2400" dirty="0" smtClean="0">
                <a:latin typeface="Times New Roman" panose="02020603050405020304" pitchFamily="18" charset="0"/>
                <a:cs typeface="Times New Roman" panose="02020603050405020304" pitchFamily="18" charset="0"/>
              </a:rPr>
              <a:t>Soviet </a:t>
            </a:r>
            <a:r>
              <a:rPr lang="en-US" sz="2400" dirty="0">
                <a:latin typeface="Times New Roman" panose="02020603050405020304" pitchFamily="18" charset="0"/>
                <a:cs typeface="Times New Roman" panose="02020603050405020304" pitchFamily="18" charset="0"/>
              </a:rPr>
              <a:t>historians of mathematics prepared deep and comprehensive studies on the development of the theory of parallels </a:t>
            </a:r>
            <a:r>
              <a:rPr lang="en-US" sz="2400" dirty="0" smtClean="0">
                <a:latin typeface="Times New Roman" panose="02020603050405020304" pitchFamily="18" charset="0"/>
                <a:cs typeface="Times New Roman" panose="02020603050405020304" pitchFamily="18" charset="0"/>
              </a:rPr>
              <a:t>(Euclid's fifth axiom), as manifested in attempts to prove Euclid's axiom or to replace it with a clearer proposition (hypothesis). Ibn </a:t>
            </a:r>
            <a:r>
              <a:rPr lang="en-US" sz="2400" dirty="0" err="1" smtClean="0">
                <a:latin typeface="Times New Roman" panose="02020603050405020304" pitchFamily="18" charset="0"/>
                <a:cs typeface="Times New Roman" panose="02020603050405020304" pitchFamily="18" charset="0"/>
              </a:rPr>
              <a:t>Qurra</a:t>
            </a:r>
            <a:r>
              <a:rPr lang="en-US" sz="2400" dirty="0" smtClean="0">
                <a:latin typeface="Times New Roman" panose="02020603050405020304" pitchFamily="18" charset="0"/>
                <a:cs typeface="Times New Roman" panose="02020603050405020304" pitchFamily="18" charset="0"/>
              </a:rPr>
              <a:t>, Ibn al-</a:t>
            </a:r>
            <a:r>
              <a:rPr lang="en-US" sz="2400" dirty="0" err="1" smtClean="0">
                <a:latin typeface="Times New Roman" panose="02020603050405020304" pitchFamily="18" charset="0"/>
                <a:cs typeface="Times New Roman" panose="02020603050405020304" pitchFamily="18" charset="0"/>
              </a:rPr>
              <a:t>Haysam</a:t>
            </a:r>
            <a:r>
              <a:rPr lang="en-US" sz="2400" dirty="0" smtClean="0">
                <a:latin typeface="Times New Roman" panose="02020603050405020304" pitchFamily="18" charset="0"/>
                <a:cs typeface="Times New Roman" panose="02020603050405020304" pitchFamily="18" charset="0"/>
              </a:rPr>
              <a:t>, Omar Khayyam, at-</a:t>
            </a:r>
            <a:r>
              <a:rPr lang="en-US" sz="2400" dirty="0" err="1" smtClean="0">
                <a:latin typeface="Times New Roman" panose="02020603050405020304" pitchFamily="18" charset="0"/>
                <a:cs typeface="Times New Roman" panose="02020603050405020304" pitchFamily="18" charset="0"/>
              </a:rPr>
              <a:t>Tusi</a:t>
            </a:r>
            <a:r>
              <a:rPr lang="en-US" sz="2400" dirty="0" smtClean="0">
                <a:latin typeface="Times New Roman" panose="02020603050405020304" pitchFamily="18" charset="0"/>
                <a:cs typeface="Times New Roman" panose="02020603050405020304" pitchFamily="18" charset="0"/>
              </a:rPr>
              <a:t> and others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Rosenfeld, </a:t>
            </a:r>
            <a:r>
              <a:rPr lang="en-US" sz="2400" dirty="0" err="1" smtClean="0">
                <a:latin typeface="Times New Roman" panose="02020603050405020304" pitchFamily="18" charset="0"/>
                <a:cs typeface="Times New Roman" panose="02020603050405020304" pitchFamily="18" charset="0"/>
              </a:rPr>
              <a:t>Mammedabeyli</a:t>
            </a:r>
            <a:r>
              <a:rPr lang="en-US" sz="2400" dirty="0" smtClean="0">
                <a:latin typeface="Times New Roman" panose="02020603050405020304" pitchFamily="18" charset="0"/>
                <a:cs typeface="Times New Roman" panose="02020603050405020304" pitchFamily="18" charset="0"/>
              </a:rPr>
              <a:t>, etc.). An important discussion of parallel lines related to the fifth postulate, which were considered by Al-</a:t>
            </a:r>
            <a:r>
              <a:rPr lang="en-US" sz="2400" dirty="0" err="1" smtClean="0">
                <a:latin typeface="Times New Roman" panose="02020603050405020304" pitchFamily="18" charset="0"/>
                <a:cs typeface="Times New Roman" panose="02020603050405020304" pitchFamily="18" charset="0"/>
              </a:rPr>
              <a:t>Biruni</a:t>
            </a:r>
            <a:r>
              <a:rPr lang="en-US" sz="2400" dirty="0" smtClean="0">
                <a:latin typeface="Times New Roman" panose="02020603050405020304" pitchFamily="18" charset="0"/>
                <a:cs typeface="Times New Roman" panose="02020603050405020304" pitchFamily="18" charset="0"/>
              </a:rPr>
              <a:t> in his book “</a:t>
            </a:r>
            <a:r>
              <a:rPr lang="en-US" sz="2400" dirty="0" err="1" smtClean="0">
                <a:latin typeface="Times New Roman" panose="02020603050405020304" pitchFamily="18" charset="0"/>
                <a:cs typeface="Times New Roman" panose="02020603050405020304" pitchFamily="18" charset="0"/>
              </a:rPr>
              <a:t>Masudi's</a:t>
            </a:r>
            <a:r>
              <a:rPr lang="en-US" sz="2400" dirty="0" smtClean="0">
                <a:latin typeface="Times New Roman" panose="02020603050405020304" pitchFamily="18" charset="0"/>
                <a:cs typeface="Times New Roman" panose="02020603050405020304" pitchFamily="18" charset="0"/>
              </a:rPr>
              <a:t> Law” (B. </a:t>
            </a:r>
            <a:r>
              <a:rPr lang="en-US" sz="2400" dirty="0" err="1" smtClean="0">
                <a:latin typeface="Times New Roman" panose="02020603050405020304" pitchFamily="18" charset="0"/>
                <a:cs typeface="Times New Roman" panose="02020603050405020304" pitchFamily="18" charset="0"/>
              </a:rPr>
              <a:t>Bulgakov</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Akhmedov</a:t>
            </a:r>
            <a:r>
              <a:rPr lang="en-US" sz="2400" dirty="0" smtClean="0">
                <a:latin typeface="Times New Roman" panose="02020603050405020304" pitchFamily="18" charset="0"/>
                <a:cs typeface="Times New Roman" panose="02020603050405020304" pitchFamily="18" charset="0"/>
              </a:rPr>
              <a:t>). These studies proved that Arab mathematicians were </a:t>
            </a:r>
            <a:r>
              <a:rPr lang="en-US" sz="2400" dirty="0">
                <a:latin typeface="Times New Roman" panose="02020603050405020304" pitchFamily="18" charset="0"/>
                <a:cs typeface="Times New Roman" panose="02020603050405020304" pitchFamily="18" charset="0"/>
              </a:rPr>
              <a:t>ahead of the 18th century scientists in some basic ideas and methods. </a:t>
            </a:r>
            <a:r>
              <a:rPr lang="en-US" sz="2400" dirty="0" smtClean="0">
                <a:latin typeface="Times New Roman" panose="02020603050405020304" pitchFamily="18" charset="0"/>
                <a:cs typeface="Times New Roman" panose="02020603050405020304" pitchFamily="18" charset="0"/>
              </a:rPr>
              <a:t>Orientalist </a:t>
            </a:r>
            <a:r>
              <a:rPr lang="en-US" sz="2400" dirty="0">
                <a:latin typeface="Times New Roman" panose="02020603050405020304" pitchFamily="18" charset="0"/>
                <a:cs typeface="Times New Roman" panose="02020603050405020304" pitchFamily="18" charset="0"/>
              </a:rPr>
              <a:t>Mirza Muhammad Ali </a:t>
            </a:r>
            <a:r>
              <a:rPr lang="en-US" sz="2400" dirty="0" err="1">
                <a:latin typeface="Times New Roman" panose="02020603050405020304" pitchFamily="18" charset="0"/>
                <a:cs typeface="Times New Roman" panose="02020603050405020304" pitchFamily="18" charset="0"/>
              </a:rPr>
              <a:t>Kazembek</a:t>
            </a:r>
            <a:r>
              <a:rPr lang="en-US" sz="2400" dirty="0">
                <a:latin typeface="Times New Roman" panose="02020603050405020304" pitchFamily="18" charset="0"/>
                <a:cs typeface="Times New Roman" panose="02020603050405020304" pitchFamily="18" charset="0"/>
              </a:rPr>
              <a:t> translated at-</a:t>
            </a:r>
            <a:r>
              <a:rPr lang="en-US" sz="2400" dirty="0" err="1">
                <a:latin typeface="Times New Roman" panose="02020603050405020304" pitchFamily="18" charset="0"/>
                <a:cs typeface="Times New Roman" panose="02020603050405020304" pitchFamily="18" charset="0"/>
              </a:rPr>
              <a:t>Tusi's</a:t>
            </a:r>
            <a:r>
              <a:rPr lang="en-US" sz="2400" dirty="0">
                <a:latin typeface="Times New Roman" panose="02020603050405020304" pitchFamily="18" charset="0"/>
                <a:cs typeface="Times New Roman" panose="02020603050405020304" pitchFamily="18" charset="0"/>
              </a:rPr>
              <a:t> manuscript on Euclid's fifth </a:t>
            </a:r>
            <a:r>
              <a:rPr lang="en-US" sz="2400" dirty="0" smtClean="0">
                <a:latin typeface="Times New Roman" panose="02020603050405020304" pitchFamily="18" charset="0"/>
                <a:cs typeface="Times New Roman" panose="02020603050405020304" pitchFamily="18" charset="0"/>
              </a:rPr>
              <a:t>axiom (the “complete quadrilateral”) of at-</a:t>
            </a:r>
            <a:r>
              <a:rPr lang="en-US" sz="2400" dirty="0" err="1" smtClean="0">
                <a:latin typeface="Times New Roman" panose="02020603050405020304" pitchFamily="18" charset="0"/>
                <a:cs typeface="Times New Roman" panose="02020603050405020304" pitchFamily="18" charset="0"/>
              </a:rPr>
              <a:t>Tusi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N. </a:t>
            </a:r>
            <a:r>
              <a:rPr lang="en-US" sz="2400" dirty="0" err="1" smtClean="0">
                <a:latin typeface="Times New Roman" panose="02020603050405020304" pitchFamily="18" charset="0"/>
                <a:cs typeface="Times New Roman" panose="02020603050405020304" pitchFamily="18" charset="0"/>
              </a:rPr>
              <a:t>Lobachewski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early 19th </a:t>
            </a:r>
            <a:r>
              <a:rPr lang="en-US" sz="2400" dirty="0" smtClean="0">
                <a:latin typeface="Times New Roman" panose="02020603050405020304" pitchFamily="18" charset="0"/>
                <a:cs typeface="Times New Roman" panose="02020603050405020304" pitchFamily="18" charset="0"/>
              </a:rPr>
              <a:t>century.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68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a:lnSpc>
                <a:spcPct val="150000"/>
              </a:lnSpc>
            </a:pPr>
            <a:r>
              <a:rPr lang="en-US" dirty="0" smtClean="0">
                <a:latin typeface="Times New Roman" panose="02020603050405020304" pitchFamily="18" charset="0"/>
                <a:cs typeface="Times New Roman" panose="02020603050405020304" pitchFamily="18" charset="0"/>
              </a:rPr>
              <a:t>The history of plane and spherical triangles, which were essential for astronomy, was also investigated. Regarding the study of the manuscript of the “complete quadrilateral” of at-</a:t>
            </a:r>
            <a:r>
              <a:rPr lang="en-US" dirty="0" err="1" smtClean="0">
                <a:latin typeface="Times New Roman" panose="02020603050405020304" pitchFamily="18" charset="0"/>
                <a:cs typeface="Times New Roman" panose="02020603050405020304" pitchFamily="18" charset="0"/>
              </a:rPr>
              <a:t>Tusi</a:t>
            </a:r>
            <a:r>
              <a:rPr lang="en-US" dirty="0" smtClean="0">
                <a:latin typeface="Times New Roman" panose="02020603050405020304" pitchFamily="18" charset="0"/>
                <a:cs typeface="Times New Roman" panose="02020603050405020304" pitchFamily="18" charset="0"/>
              </a:rPr>
              <a:t> and the unknown author's “Treatise on the Determination of Chord in a Circle” and chapters from al-</a:t>
            </a:r>
            <a:r>
              <a:rPr lang="en-US" dirty="0" err="1" smtClean="0">
                <a:latin typeface="Times New Roman" panose="02020603050405020304" pitchFamily="18" charset="0"/>
                <a:cs typeface="Times New Roman" panose="02020603050405020304" pitchFamily="18" charset="0"/>
              </a:rPr>
              <a:t>Biruni's</a:t>
            </a:r>
            <a:r>
              <a:rPr lang="en-US" dirty="0" smtClean="0">
                <a:latin typeface="Times New Roman" panose="02020603050405020304" pitchFamily="18" charset="0"/>
                <a:cs typeface="Times New Roman" panose="02020603050405020304" pitchFamily="18" charset="0"/>
              </a:rPr>
              <a:t> “Canon of al-</a:t>
            </a:r>
            <a:r>
              <a:rPr lang="en-US" dirty="0" err="1" smtClean="0">
                <a:latin typeface="Times New Roman" panose="02020603050405020304" pitchFamily="18" charset="0"/>
                <a:cs typeface="Times New Roman" panose="02020603050405020304" pitchFamily="18" charset="0"/>
              </a:rPr>
              <a:t>Masudi</a:t>
            </a:r>
            <a:r>
              <a:rPr lang="en-US" dirty="0" smtClean="0">
                <a:latin typeface="Times New Roman" panose="02020603050405020304" pitchFamily="18" charset="0"/>
                <a:cs typeface="Times New Roman" panose="02020603050405020304" pitchFamily="18" charset="0"/>
              </a:rPr>
              <a:t>” preceding it in chronological order, “Almagest” by al-</a:t>
            </a:r>
            <a:r>
              <a:rPr lang="en-US" dirty="0" err="1" smtClean="0">
                <a:latin typeface="Times New Roman" panose="02020603050405020304" pitchFamily="18" charset="0"/>
                <a:cs typeface="Times New Roman" panose="02020603050405020304" pitchFamily="18" charset="0"/>
              </a:rPr>
              <a:t>Farabi</a:t>
            </a:r>
            <a:r>
              <a:rPr lang="en-US" dirty="0" smtClean="0">
                <a:latin typeface="Times New Roman" panose="02020603050405020304" pitchFamily="18" charset="0"/>
                <a:cs typeface="Times New Roman" panose="02020603050405020304" pitchFamily="18" charset="0"/>
              </a:rPr>
              <a:t> and the trigonometric manuscripts of al-Kashi and Rumi allowed us to interpret some issues of the addition and history of trigonometry (especially the theorem on sines and cosines and methods of determining trigonometric functions), as well as methods of calculating trigonometric quantities and compiling tables in the medieval East (</a:t>
            </a:r>
            <a:r>
              <a:rPr lang="en-US" dirty="0" err="1" smtClean="0">
                <a:latin typeface="Times New Roman" panose="02020603050405020304" pitchFamily="18" charset="0"/>
                <a:cs typeface="Times New Roman" panose="02020603050405020304" pitchFamily="18" charset="0"/>
              </a:rPr>
              <a:t>Yushkevich</a:t>
            </a:r>
            <a:r>
              <a:rPr lang="en-US" dirty="0" smtClean="0">
                <a:latin typeface="Times New Roman" panose="02020603050405020304" pitchFamily="18" charset="0"/>
                <a:cs typeface="Times New Roman" panose="02020603050405020304" pitchFamily="18" charset="0"/>
              </a:rPr>
              <a:t>, Rosenfeld, Rozhanskaya et al.). </a:t>
            </a:r>
          </a:p>
          <a:p>
            <a:pPr>
              <a:lnSpc>
                <a:spcPct val="150000"/>
              </a:lnSpc>
            </a:pPr>
            <a:r>
              <a:rPr lang="en-US" dirty="0" smtClean="0">
                <a:latin typeface="Times New Roman" panose="02020603050405020304" pitchFamily="18" charset="0"/>
                <a:cs typeface="Times New Roman" panose="02020603050405020304" pitchFamily="18" charset="0"/>
              </a:rPr>
              <a:t>Work has been done on the history of trigonometry and a number of studies related to the emergence of the concept of functional relation and its general properties, as well as methods of its study (Rosenfeld, Rozhanskaya, etc.).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874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72272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justLow">
              <a:lnSpc>
                <a:spcPct val="150000"/>
              </a:lnSpc>
            </a:pPr>
            <a:r>
              <a:rPr lang="en-US" dirty="0" smtClean="0">
                <a:latin typeface="Times New Roman" panose="02020603050405020304" pitchFamily="18" charset="0"/>
                <a:cs typeface="Times New Roman" panose="02020603050405020304" pitchFamily="18" charset="0"/>
              </a:rPr>
              <a:t>Special attention was also given to the study of ideas and methods of infinitesimals in Arabic mathematics. The manuscripts of </a:t>
            </a:r>
            <a:r>
              <a:rPr lang="en-US" dirty="0" err="1" smtClean="0">
                <a:latin typeface="Times New Roman" panose="02020603050405020304" pitchFamily="18" charset="0"/>
                <a:cs typeface="Times New Roman" panose="02020603050405020304" pitchFamily="18" charset="0"/>
              </a:rPr>
              <a:t>Thabit</a:t>
            </a:r>
            <a:r>
              <a:rPr lang="en-US" dirty="0" smtClean="0">
                <a:latin typeface="Times New Roman" panose="02020603050405020304" pitchFamily="18" charset="0"/>
                <a:cs typeface="Times New Roman" panose="02020603050405020304" pitchFamily="18" charset="0"/>
              </a:rPr>
              <a:t> bin </a:t>
            </a:r>
            <a:r>
              <a:rPr lang="en-US" dirty="0" err="1" smtClean="0">
                <a:latin typeface="Times New Roman" panose="02020603050405020304" pitchFamily="18" charset="0"/>
                <a:cs typeface="Times New Roman" panose="02020603050405020304" pitchFamily="18" charset="0"/>
              </a:rPr>
              <a:t>Qurra</a:t>
            </a:r>
            <a:r>
              <a:rPr lang="en-US" dirty="0" smtClean="0">
                <a:latin typeface="Times New Roman" panose="02020603050405020304" pitchFamily="18" charset="0"/>
                <a:cs typeface="Times New Roman" panose="02020603050405020304" pitchFamily="18" charset="0"/>
              </a:rPr>
              <a:t> and Ibn Sinan on the square of a parabola and the cube of a parabola were studied. The manuscripts of Ibn </a:t>
            </a:r>
            <a:r>
              <a:rPr lang="en-US" dirty="0" err="1" smtClean="0">
                <a:latin typeface="Times New Roman" panose="02020603050405020304" pitchFamily="18" charset="0"/>
                <a:cs typeface="Times New Roman" panose="02020603050405020304" pitchFamily="18" charset="0"/>
              </a:rPr>
              <a:t>al-Haytham</a:t>
            </a:r>
            <a:r>
              <a:rPr lang="en-US" dirty="0" smtClean="0">
                <a:latin typeface="Times New Roman" panose="02020603050405020304" pitchFamily="18" charset="0"/>
                <a:cs typeface="Times New Roman" panose="02020603050405020304" pitchFamily="18" charset="0"/>
              </a:rPr>
              <a:t> on measuring the volume of sphere and regular shapes were also studied, as well as at-</a:t>
            </a:r>
            <a:r>
              <a:rPr lang="en-US" dirty="0" err="1" smtClean="0">
                <a:latin typeface="Times New Roman" panose="02020603050405020304" pitchFamily="18" charset="0"/>
                <a:cs typeface="Times New Roman" panose="02020603050405020304" pitchFamily="18" charset="0"/>
              </a:rPr>
              <a:t>Tusi's</a:t>
            </a:r>
            <a:r>
              <a:rPr lang="en-US" dirty="0" smtClean="0">
                <a:latin typeface="Times New Roman" panose="02020603050405020304" pitchFamily="18" charset="0"/>
                <a:cs typeface="Times New Roman" panose="02020603050405020304" pitchFamily="18" charset="0"/>
              </a:rPr>
              <a:t> ideas on infinitesimals, who developed Archimedes' method on the methods of infinitesimals (Rosenfeld, </a:t>
            </a:r>
            <a:r>
              <a:rPr lang="en-US" dirty="0" err="1" smtClean="0">
                <a:latin typeface="Times New Roman" panose="02020603050405020304" pitchFamily="18" charset="0"/>
                <a:cs typeface="Times New Roman" panose="02020603050405020304" pitchFamily="18" charset="0"/>
              </a:rPr>
              <a:t>Kubesov</a:t>
            </a:r>
            <a:r>
              <a:rPr lang="en-US" dirty="0" smtClean="0">
                <a:latin typeface="Times New Roman" panose="02020603050405020304" pitchFamily="18" charset="0"/>
                <a:cs typeface="Times New Roman" panose="02020603050405020304" pitchFamily="18" charset="0"/>
              </a:rPr>
              <a:t>, Jamal al-</a:t>
            </a:r>
            <a:r>
              <a:rPr lang="en-US" dirty="0" err="1" smtClean="0">
                <a:latin typeface="Times New Roman" panose="02020603050405020304" pitchFamily="18" charset="0"/>
                <a:cs typeface="Times New Roman" panose="02020603050405020304" pitchFamily="18" charset="0"/>
              </a:rPr>
              <a:t>Dabbagh</a:t>
            </a:r>
            <a:r>
              <a:rPr lang="en-US" dirty="0" smtClean="0">
                <a:latin typeface="Times New Roman" panose="02020603050405020304" pitchFamily="18" charset="0"/>
                <a:cs typeface="Times New Roman" panose="02020603050405020304" pitchFamily="18" charset="0"/>
              </a:rPr>
              <a:t>, etc.). </a:t>
            </a:r>
          </a:p>
          <a:p>
            <a:pPr algn="justLow">
              <a:lnSpc>
                <a:spcPct val="150000"/>
              </a:lnSpc>
            </a:pPr>
            <a:r>
              <a:rPr lang="en-US" dirty="0" smtClean="0">
                <a:latin typeface="Times New Roman" panose="02020603050405020304" pitchFamily="18" charset="0"/>
                <a:cs typeface="Times New Roman" panose="02020603050405020304" pitchFamily="18" charset="0"/>
              </a:rPr>
              <a:t>In addition, there were other tendencies in Arabic mathematics to develop the methods of infinitesimals related to the study of properties of functional dependencies (Ibn </a:t>
            </a:r>
            <a:r>
              <a:rPr lang="en-US" dirty="0" err="1" smtClean="0">
                <a:latin typeface="Times New Roman" panose="02020603050405020304" pitchFamily="18" charset="0"/>
                <a:cs typeface="Times New Roman" panose="02020603050405020304" pitchFamily="18" charset="0"/>
              </a:rPr>
              <a:t>Kurra</a:t>
            </a:r>
            <a:r>
              <a:rPr lang="en-US" dirty="0" smtClean="0">
                <a:latin typeface="Times New Roman" panose="02020603050405020304" pitchFamily="18" charset="0"/>
                <a:cs typeface="Times New Roman" panose="02020603050405020304" pitchFamily="18" charset="0"/>
              </a:rPr>
              <a:t>, al-</a:t>
            </a:r>
            <a:r>
              <a:rPr lang="en-US" dirty="0" err="1" smtClean="0">
                <a:latin typeface="Times New Roman" panose="02020603050405020304" pitchFamily="18" charset="0"/>
                <a:cs typeface="Times New Roman" panose="02020603050405020304" pitchFamily="18" charset="0"/>
              </a:rPr>
              <a:t>Biruni</a:t>
            </a:r>
            <a:r>
              <a:rPr lang="en-US" dirty="0" smtClean="0">
                <a:latin typeface="Times New Roman" panose="02020603050405020304" pitchFamily="18" charset="0"/>
                <a:cs typeface="Times New Roman" panose="02020603050405020304" pitchFamily="18" charset="0"/>
              </a:rPr>
              <a:t>), which were successfully applied at that time in the study of celestial mechanics.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98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05"/>
        <p:cNvGrpSpPr/>
        <p:nvPr/>
      </p:nvGrpSpPr>
      <p:grpSpPr>
        <a:xfrm>
          <a:off x="0" y="0"/>
          <a:ext cx="0" cy="0"/>
          <a:chOff x="0" y="0"/>
          <a:chExt cx="0" cy="0"/>
        </a:xfrm>
      </p:grpSpPr>
      <p:pic>
        <p:nvPicPr>
          <p:cNvPr id="106" name="Google Shape;106;p5" descr="Матвиевская Г.П.. Книги онлайн"/>
          <p:cNvPicPr preferRelativeResize="0"/>
          <p:nvPr/>
        </p:nvPicPr>
        <p:blipFill rotWithShape="1">
          <a:blip r:embed="rId3">
            <a:alphaModFix/>
          </a:blip>
          <a:srcRect/>
          <a:stretch/>
        </p:blipFill>
        <p:spPr>
          <a:xfrm>
            <a:off x="5797229" y="2149477"/>
            <a:ext cx="2143904" cy="2901934"/>
          </a:xfrm>
          <a:prstGeom prst="rect">
            <a:avLst/>
          </a:prstGeom>
          <a:noFill/>
          <a:ln>
            <a:noFill/>
          </a:ln>
        </p:spPr>
      </p:pic>
      <p:pic>
        <p:nvPicPr>
          <p:cNvPr id="107" name="Google Shape;107;p5" descr="Юшкевич Адольф-Андрей Павлович | Летопись Московского университета"/>
          <p:cNvPicPr preferRelativeResize="0"/>
          <p:nvPr/>
        </p:nvPicPr>
        <p:blipFill rotWithShape="1">
          <a:blip r:embed="rId4">
            <a:alphaModFix/>
          </a:blip>
          <a:srcRect/>
          <a:stretch/>
        </p:blipFill>
        <p:spPr>
          <a:xfrm>
            <a:off x="491452" y="2149477"/>
            <a:ext cx="1988189" cy="2856696"/>
          </a:xfrm>
          <a:prstGeom prst="rect">
            <a:avLst/>
          </a:prstGeom>
          <a:noFill/>
          <a:ln>
            <a:noFill/>
          </a:ln>
        </p:spPr>
      </p:pic>
      <p:pic>
        <p:nvPicPr>
          <p:cNvPr id="108" name="Google Shape;108;p5" descr="Boris Rozenfeld's Home Page"/>
          <p:cNvPicPr preferRelativeResize="0"/>
          <p:nvPr/>
        </p:nvPicPr>
        <p:blipFill rotWithShape="1">
          <a:blip r:embed="rId5">
            <a:alphaModFix/>
          </a:blip>
          <a:srcRect/>
          <a:stretch/>
        </p:blipFill>
        <p:spPr>
          <a:xfrm>
            <a:off x="3035301" y="2149477"/>
            <a:ext cx="2166518" cy="2943679"/>
          </a:xfrm>
          <a:prstGeom prst="rect">
            <a:avLst/>
          </a:prstGeom>
          <a:noFill/>
          <a:ln>
            <a:noFill/>
          </a:ln>
        </p:spPr>
      </p:pic>
      <p:sp>
        <p:nvSpPr>
          <p:cNvPr id="109" name="Google Shape;109;p5"/>
          <p:cNvSpPr/>
          <p:nvPr/>
        </p:nvSpPr>
        <p:spPr>
          <a:xfrm>
            <a:off x="401333" y="846990"/>
            <a:ext cx="11120107" cy="461624"/>
          </a:xfrm>
          <a:prstGeom prst="rect">
            <a:avLst/>
          </a:prstGeom>
          <a:noFill/>
          <a:ln>
            <a:noFill/>
          </a:ln>
        </p:spPr>
        <p:txBody>
          <a:bodyPr spcFirstLastPara="1" wrap="square" lIns="91425" tIns="45700" rIns="91425" bIns="45700" anchor="t" anchorCtr="0">
            <a:spAutoFit/>
          </a:bodyPr>
          <a:lstStyle/>
          <a:p>
            <a:pPr lvl="0" rtl="1"/>
            <a:r>
              <a:rPr lang="en-US" sz="2400" b="1" dirty="0" smtClean="0">
                <a:solidFill>
                  <a:srgbClr val="FF0000"/>
                </a:solidFill>
                <a:latin typeface="Times New Roman" panose="02020603050405020304" pitchFamily="18" charset="0"/>
                <a:cs typeface="Times New Roman" panose="02020603050405020304" pitchFamily="18" charset="0"/>
              </a:rPr>
              <a:t>A.P. </a:t>
            </a:r>
            <a:r>
              <a:rPr lang="en-US" sz="2400" b="1" dirty="0" err="1" smtClean="0">
                <a:solidFill>
                  <a:srgbClr val="FF0000"/>
                </a:solidFill>
                <a:latin typeface="Times New Roman" panose="02020603050405020304" pitchFamily="18" charset="0"/>
                <a:cs typeface="Times New Roman" panose="02020603050405020304" pitchFamily="18" charset="0"/>
              </a:rPr>
              <a:t>Yushkevich</a:t>
            </a:r>
            <a:r>
              <a:rPr lang="en-US" sz="2400" b="1" dirty="0" smtClean="0">
                <a:solidFill>
                  <a:srgbClr val="FF0000"/>
                </a:solidFill>
                <a:latin typeface="Times New Roman" panose="02020603050405020304" pitchFamily="18" charset="0"/>
                <a:cs typeface="Times New Roman" panose="02020603050405020304" pitchFamily="18" charset="0"/>
              </a:rPr>
              <a:t>      B.A. Rosenfeld         G.P. </a:t>
            </a:r>
            <a:r>
              <a:rPr lang="en-US" sz="2400" b="1" dirty="0" err="1" smtClean="0">
                <a:solidFill>
                  <a:srgbClr val="FF0000"/>
                </a:solidFill>
                <a:latin typeface="Times New Roman" panose="02020603050405020304" pitchFamily="18" charset="0"/>
                <a:cs typeface="Times New Roman" panose="02020603050405020304" pitchFamily="18" charset="0"/>
              </a:rPr>
              <a:t>Matvievskaya</a:t>
            </a:r>
            <a:r>
              <a:rPr lang="en-US" sz="2400" b="1" dirty="0" smtClean="0">
                <a:solidFill>
                  <a:srgbClr val="FF0000"/>
                </a:solidFill>
                <a:latin typeface="Times New Roman" panose="02020603050405020304" pitchFamily="18" charset="0"/>
                <a:cs typeface="Times New Roman" panose="02020603050405020304" pitchFamily="18" charset="0"/>
              </a:rPr>
              <a:t>        M.M. </a:t>
            </a:r>
            <a:r>
              <a:rPr lang="en-US" sz="2400" b="1" dirty="0" err="1" smtClean="0">
                <a:solidFill>
                  <a:srgbClr val="FF0000"/>
                </a:solidFill>
                <a:latin typeface="Times New Roman" panose="02020603050405020304" pitchFamily="18" charset="0"/>
                <a:cs typeface="Times New Roman" panose="02020603050405020304" pitchFamily="18" charset="0"/>
              </a:rPr>
              <a:t>Rozhanskaya</a:t>
            </a:r>
            <a:endParaRPr sz="2800" b="1" dirty="0">
              <a:solidFill>
                <a:srgbClr val="FF0000"/>
              </a:solidFill>
              <a:latin typeface="Calibri"/>
              <a:ea typeface="Calibri"/>
              <a:cs typeface="Calibri"/>
              <a:sym typeface="Calibri"/>
            </a:endParaRPr>
          </a:p>
        </p:txBody>
      </p:sp>
      <p:pic>
        <p:nvPicPr>
          <p:cNvPr id="110" name="Google Shape;110;p5" descr="Рожанская М.М."/>
          <p:cNvPicPr preferRelativeResize="0"/>
          <p:nvPr/>
        </p:nvPicPr>
        <p:blipFill rotWithShape="1">
          <a:blip r:embed="rId6">
            <a:alphaModFix/>
          </a:blip>
          <a:srcRect/>
          <a:stretch/>
        </p:blipFill>
        <p:spPr>
          <a:xfrm>
            <a:off x="8619277" y="2149477"/>
            <a:ext cx="2682342" cy="2856696"/>
          </a:xfrm>
          <a:prstGeom prst="rect">
            <a:avLst/>
          </a:prstGeom>
          <a:noFill/>
          <a:ln>
            <a:noFill/>
          </a:ln>
        </p:spPr>
      </p:pic>
    </p:spTree>
    <p:extLst>
      <p:ext uri="{BB962C8B-B14F-4D97-AF65-F5344CB8AC3E}">
        <p14:creationId xmlns:p14="http://schemas.microsoft.com/office/powerpoint/2010/main" val="265618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The main works of Russian scientists on the history of mathematics: </a:t>
            </a:r>
          </a:p>
          <a:p>
            <a:pPr marL="342900" indent="-342900">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G. P. Matvievskaya, B. </a:t>
            </a:r>
            <a:r>
              <a:rPr lang="en-US" sz="2400" dirty="0" smtClean="0">
                <a:latin typeface="Times New Roman" panose="02020603050405020304" pitchFamily="18" charset="0"/>
                <a:cs typeface="Times New Roman" panose="02020603050405020304" pitchFamily="18" charset="0"/>
              </a:rPr>
              <a:t>Rosenfeld: </a:t>
            </a:r>
            <a:r>
              <a:rPr lang="en-US" sz="2400" dirty="0" smtClean="0">
                <a:latin typeface="Times New Roman" panose="02020603050405020304" pitchFamily="18" charset="0"/>
                <a:cs typeface="Times New Roman" panose="02020603050405020304" pitchFamily="18" charset="0"/>
              </a:rPr>
              <a:t>Mathematicians and astronomers of the Muslim Middle Ages and their works (VIII-XVII cc.). 3 vols. 1983.</a:t>
            </a:r>
          </a:p>
          <a:p>
            <a:pPr marL="342900" indent="-342900">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А.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history of mathematics in the Middle Ages -1961.</a:t>
            </a:r>
          </a:p>
          <a:p>
            <a:pPr marL="342900" indent="-342900">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G. </a:t>
            </a:r>
            <a:r>
              <a:rPr lang="en-US" sz="2400" dirty="0" err="1" smtClean="0">
                <a:latin typeface="Times New Roman" panose="02020603050405020304" pitchFamily="18" charset="0"/>
                <a:cs typeface="Times New Roman" panose="02020603050405020304" pitchFamily="18" charset="0"/>
              </a:rPr>
              <a:t>Matvievskaya:The</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studies of number in the medieval Near and Middle East. 1967. </a:t>
            </a:r>
          </a:p>
          <a:p>
            <a:pPr marL="342900" indent="-342900">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hlinkClick r:id="rId2"/>
              </a:rPr>
              <a:t>https://www.youtube.com/watch?v=4AGUnYSsHXg</a:t>
            </a:r>
            <a:r>
              <a:rPr lang="en-US" sz="2400" dirty="0" smtClean="0">
                <a:latin typeface="Times New Roman" panose="02020603050405020304" pitchFamily="18" charset="0"/>
                <a:cs typeface="Times New Roman" panose="02020603050405020304" pitchFamily="18" charset="0"/>
              </a:rPr>
              <a:t>  </a:t>
            </a:r>
          </a:p>
          <a:p>
            <a:pPr marL="342900" indent="-342900">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Galina </a:t>
            </a:r>
            <a:r>
              <a:rPr lang="en-US" sz="2400" dirty="0" err="1" smtClean="0">
                <a:latin typeface="Times New Roman" panose="02020603050405020304" pitchFamily="18" charset="0"/>
                <a:cs typeface="Times New Roman" panose="02020603050405020304" pitchFamily="18" charset="0"/>
              </a:rPr>
              <a:t>Pavlovna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Matvievskaya</a:t>
            </a:r>
            <a:r>
              <a:rPr lang="en-US" sz="2400" dirty="0">
                <a:latin typeface="Times New Roman" panose="02020603050405020304" pitchFamily="18" charset="0"/>
                <a:cs typeface="Times New Roman" panose="02020603050405020304" pitchFamily="18" charset="0"/>
              </a:rPr>
              <a:t> interviewed </a:t>
            </a:r>
            <a:r>
              <a:rPr lang="en-US" sz="2400" dirty="0" smtClean="0">
                <a:latin typeface="Times New Roman" panose="02020603050405020304" pitchFamily="18" charset="0"/>
                <a:cs typeface="Times New Roman" panose="02020603050405020304" pitchFamily="18" charset="0"/>
              </a:rPr>
              <a:t>Mahmoud </a:t>
            </a:r>
            <a:r>
              <a:rPr lang="en-US" sz="2400" dirty="0" smtClean="0">
                <a:latin typeface="Times New Roman" panose="02020603050405020304" pitchFamily="18" charset="0"/>
                <a:cs typeface="Times New Roman" panose="02020603050405020304" pitchFamily="18" charset="0"/>
              </a:rPr>
              <a:t>Al-Hamza about her many years of work on the study of Arabic mathematical manuscripts (Orenburg - 2019). </a:t>
            </a:r>
          </a:p>
          <a:p>
            <a:pPr marL="342900" indent="-342900">
              <a:lnSpc>
                <a:spcPct val="2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М. Rozhanskaya (u. 2014)- Mechanics in the Medieval East. </a:t>
            </a:r>
            <a:r>
              <a:rPr lang="en-US" sz="2400" dirty="0" smtClean="0">
                <a:latin typeface="Times New Roman" panose="02020603050405020304" pitchFamily="18" charset="0"/>
                <a:cs typeface="Times New Roman" panose="02020603050405020304" pitchFamily="18" charset="0"/>
              </a:rPr>
              <a:t>2010.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98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13613" y="209862"/>
            <a:ext cx="9938479" cy="2435988"/>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Adolf (Andrey) Pavlovich </a:t>
            </a:r>
            <a:r>
              <a:rPr lang="en-US" sz="2400" b="1" dirty="0" err="1" smtClean="0">
                <a:solidFill>
                  <a:srgbClr val="FF0000"/>
                </a:solidFill>
                <a:latin typeface="Times New Roman" panose="02020603050405020304" pitchFamily="18" charset="0"/>
                <a:cs typeface="Times New Roman" panose="02020603050405020304" pitchFamily="18" charset="0"/>
              </a:rPr>
              <a:t>Yushkevich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(July 15, 1906, Odessa, July 17, 1993, Moscow).Doctor of Physical and Mathematical Sciences, Honored Scientist of the RSFSR. 1940 - Professor of Moscow State University А. P.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 author of more than 200 scientific papers on the history of mathematics. 1965-1968 - President of the International Academy of History of Science </a:t>
            </a:r>
            <a:endParaRPr lang="en-US" sz="2000" dirty="0">
              <a:latin typeface="Times New Roman" panose="02020603050405020304" pitchFamily="18" charset="0"/>
              <a:cs typeface="Times New Roman" panose="02020603050405020304" pitchFamily="18" charset="0"/>
            </a:endParaRPr>
          </a:p>
        </p:txBody>
      </p:sp>
      <p:pic>
        <p:nvPicPr>
          <p:cNvPr id="3" name="Google Shape;120;p7" descr="Юшкевич Адольф-Андрей Павлович | Летопись Московского университета"/>
          <p:cNvPicPr preferRelativeResize="0"/>
          <p:nvPr/>
        </p:nvPicPr>
        <p:blipFill rotWithShape="1">
          <a:blip r:embed="rId2">
            <a:alphaModFix/>
          </a:blip>
          <a:srcRect/>
          <a:stretch/>
        </p:blipFill>
        <p:spPr>
          <a:xfrm>
            <a:off x="0" y="0"/>
            <a:ext cx="1988189" cy="2856696"/>
          </a:xfrm>
          <a:prstGeom prst="rect">
            <a:avLst/>
          </a:prstGeom>
          <a:noFill/>
          <a:ln>
            <a:noFill/>
          </a:ln>
        </p:spPr>
      </p:pic>
      <p:sp>
        <p:nvSpPr>
          <p:cNvPr id="4" name="Rectangle 3"/>
          <p:cNvSpPr/>
          <p:nvPr/>
        </p:nvSpPr>
        <p:spPr>
          <a:xfrm>
            <a:off x="134912" y="2856696"/>
            <a:ext cx="12236970"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Areas of research: history of mathematics in the Middle Ages, including in the East; history of mathematics in Russia; history of mathematical analysis.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He was a member of the editorial board of the series “Scientific and Biographical Literature” in the publishing </a:t>
            </a:r>
            <a:r>
              <a:rPr lang="en-US" sz="2400" dirty="0">
                <a:latin typeface="Times New Roman" panose="02020603050405020304" pitchFamily="18" charset="0"/>
                <a:cs typeface="Times New Roman" panose="02020603050405020304" pitchFamily="18" charset="0"/>
              </a:rPr>
              <a:t>house “</a:t>
            </a:r>
            <a:r>
              <a:rPr lang="en-US" sz="2400" dirty="0" err="1">
                <a:latin typeface="Times New Roman" panose="02020603050405020304" pitchFamily="18" charset="0"/>
                <a:cs typeface="Times New Roman" panose="02020603050405020304" pitchFamily="18" charset="0"/>
              </a:rPr>
              <a:t>Nauka</a:t>
            </a:r>
            <a:r>
              <a:rPr lang="en-US" sz="2400" dirty="0" smtClean="0">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Since 1945 and until the end of his life - Institute for the History of </a:t>
            </a:r>
            <a:r>
              <a:rPr lang="en-US" sz="2400" dirty="0" smtClean="0">
                <a:latin typeface="Times New Roman" panose="02020603050405020304" pitchFamily="18" charset="0"/>
                <a:cs typeface="Times New Roman" panose="02020603050405020304" pitchFamily="18" charset="0"/>
              </a:rPr>
              <a:t>Science </a:t>
            </a:r>
            <a:r>
              <a:rPr lang="en-US" sz="2400" dirty="0">
                <a:latin typeface="Times New Roman" panose="02020603050405020304" pitchFamily="18" charset="0"/>
                <a:cs typeface="Times New Roman" panose="02020603050405020304" pitchFamily="18" charset="0"/>
              </a:rPr>
              <a:t>and Technology, </a:t>
            </a:r>
            <a:r>
              <a:rPr lang="en-US" sz="2400" dirty="0" smtClean="0">
                <a:latin typeface="Times New Roman" panose="02020603050405020304" pitchFamily="18" charset="0"/>
                <a:cs typeface="Times New Roman" panose="02020603050405020304" pitchFamily="18" charset="0"/>
              </a:rPr>
              <a:t>RAS (IHET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1948 </a:t>
            </a:r>
            <a:r>
              <a:rPr lang="en-US" sz="2400" dirty="0">
                <a:latin typeface="Times New Roman" panose="02020603050405020304" pitchFamily="18" charset="0"/>
                <a:cs typeface="Times New Roman" panose="02020603050405020304" pitchFamily="18" charset="0"/>
              </a:rPr>
              <a:t>- Founder (together with G. F. </a:t>
            </a:r>
            <a:r>
              <a:rPr lang="en-US" sz="2400" dirty="0" err="1">
                <a:latin typeface="Times New Roman" panose="02020603050405020304" pitchFamily="18" charset="0"/>
                <a:cs typeface="Times New Roman" panose="02020603050405020304" pitchFamily="18" charset="0"/>
              </a:rPr>
              <a:t>Rybkin</a:t>
            </a:r>
            <a:r>
              <a:rPr lang="en-US" sz="2400" dirty="0">
                <a:latin typeface="Times New Roman" panose="02020603050405020304" pitchFamily="18" charset="0"/>
                <a:cs typeface="Times New Roman" panose="02020603050405020304" pitchFamily="18" charset="0"/>
              </a:rPr>
              <a:t>) and executive editor of issues of the collection “Historical and Mathematical Research”.</a:t>
            </a:r>
          </a:p>
        </p:txBody>
      </p:sp>
    </p:spTree>
    <p:extLst>
      <p:ext uri="{BB962C8B-B14F-4D97-AF65-F5344CB8AC3E}">
        <p14:creationId xmlns:p14="http://schemas.microsoft.com/office/powerpoint/2010/main" val="38187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8483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1967 - Corresponding Member of the Leibniz Scientific Society, Leibniz Silver Medal. G. W. Leibniz of the Leibniz Scientific Society.</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1971 - G. W. Leibniz Medal of the Leibniz Scientific Society. A. </a:t>
            </a:r>
            <a:r>
              <a:rPr lang="en-US" sz="2400" dirty="0" err="1" smtClean="0">
                <a:latin typeface="Times New Roman" panose="02020603050405020304" pitchFamily="18" charset="0"/>
                <a:cs typeface="Times New Roman" panose="02020603050405020304" pitchFamily="18" charset="0"/>
              </a:rPr>
              <a:t>Coire</a:t>
            </a:r>
            <a:r>
              <a:rPr lang="en-US" sz="2400" dirty="0" smtClean="0">
                <a:latin typeface="Times New Roman" panose="02020603050405020304" pitchFamily="18" charset="0"/>
                <a:cs typeface="Times New Roman" panose="02020603050405020304" pitchFamily="18" charset="0"/>
              </a:rPr>
              <a:t> Medal of the International Academy of the History of Science</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1976 - Corresponding Member of the German Society of Historians of Natural Science, Technology and Medicine, Leibniz Medal. G. W. Leibniz Medal of the Academy of Sciences of the GDR.</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1978 - G. W. Leibniz Medal of the G. W. Leibniz Academy of Sciences of the GDR. J. Sarton Medal of the American Society of Historians of Science</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1979 - Honorary Member of the Czechoslovak Society of Historians of Science. Honorary Member of the Czechoslovak Society of Historians of Science and Technology 1982 - Member of the French Mathematical Society. French Mathematical Society</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1982 - </a:t>
            </a:r>
            <a:r>
              <a:rPr lang="en-US" sz="2400" dirty="0" err="1" smtClean="0">
                <a:latin typeface="Times New Roman" panose="02020603050405020304" pitchFamily="18" charset="0"/>
                <a:cs typeface="Times New Roman" panose="02020603050405020304" pitchFamily="18" charset="0"/>
              </a:rPr>
              <a:t>Duasto-Blutel</a:t>
            </a:r>
            <a:r>
              <a:rPr lang="en-US" sz="2400" dirty="0" smtClean="0">
                <a:latin typeface="Times New Roman" panose="02020603050405020304" pitchFamily="18" charset="0"/>
                <a:cs typeface="Times New Roman" panose="02020603050405020304" pitchFamily="18" charset="0"/>
              </a:rPr>
              <a:t> Prize of the Paris Academy of Sciences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1983 - 2nd Euler Medal. L. Euler Medal of the Academy of Sciences of the GDR.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33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38"/>
        <p:cNvGrpSpPr/>
        <p:nvPr/>
      </p:nvGrpSpPr>
      <p:grpSpPr>
        <a:xfrm>
          <a:off x="0" y="0"/>
          <a:ext cx="0" cy="0"/>
          <a:chOff x="0" y="0"/>
          <a:chExt cx="0" cy="0"/>
        </a:xfrm>
      </p:grpSpPr>
      <p:pic>
        <p:nvPicPr>
          <p:cNvPr id="139" name="Google Shape;139;p10"/>
          <p:cNvPicPr preferRelativeResize="0"/>
          <p:nvPr/>
        </p:nvPicPr>
        <p:blipFill rotWithShape="1">
          <a:blip r:embed="rId3">
            <a:alphaModFix/>
          </a:blip>
          <a:srcRect/>
          <a:stretch/>
        </p:blipFill>
        <p:spPr>
          <a:xfrm>
            <a:off x="718274" y="262110"/>
            <a:ext cx="4725259" cy="6236126"/>
          </a:xfrm>
          <a:prstGeom prst="rect">
            <a:avLst/>
          </a:prstGeom>
          <a:noFill/>
          <a:ln>
            <a:noFill/>
          </a:ln>
        </p:spPr>
      </p:pic>
      <p:pic>
        <p:nvPicPr>
          <p:cNvPr id="140" name="Google Shape;140;p10"/>
          <p:cNvPicPr preferRelativeResize="0"/>
          <p:nvPr/>
        </p:nvPicPr>
        <p:blipFill rotWithShape="1">
          <a:blip r:embed="rId4">
            <a:alphaModFix/>
          </a:blip>
          <a:srcRect/>
          <a:stretch/>
        </p:blipFill>
        <p:spPr>
          <a:xfrm>
            <a:off x="6803482" y="262110"/>
            <a:ext cx="4564065" cy="6236126"/>
          </a:xfrm>
          <a:prstGeom prst="rect">
            <a:avLst/>
          </a:prstGeom>
          <a:noFill/>
          <a:ln>
            <a:noFill/>
          </a:ln>
        </p:spPr>
      </p:pic>
    </p:spTree>
    <p:extLst>
      <p:ext uri="{BB962C8B-B14F-4D97-AF65-F5344CB8AC3E}">
        <p14:creationId xmlns:p14="http://schemas.microsoft.com/office/powerpoint/2010/main" val="970184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119921" y="1"/>
            <a:ext cx="12311921" cy="6555641"/>
          </a:xfrm>
          <a:prstGeom prst="rect">
            <a:avLst/>
          </a:prstGeom>
        </p:spPr>
        <p:txBody>
          <a:bodyPr wrap="square">
            <a:spAutoFit/>
          </a:bodyPr>
          <a:lstStyle/>
          <a:p>
            <a:pPr algn="justLow">
              <a:lnSpc>
                <a:spcPct val="150000"/>
              </a:lnSpc>
            </a:pPr>
            <a:r>
              <a:rPr lang="en-US" sz="2000" b="1" dirty="0" err="1" smtClean="0">
                <a:solidFill>
                  <a:srgbClr val="FF0000"/>
                </a:solidFill>
                <a:latin typeface="Times New Roman" panose="02020603050405020304" pitchFamily="18" charset="0"/>
                <a:cs typeface="Times New Roman" panose="02020603050405020304" pitchFamily="18" charset="0"/>
              </a:rPr>
              <a:t>Yushkevich</a:t>
            </a:r>
            <a:r>
              <a:rPr lang="en-US" sz="2000" b="1" dirty="0" smtClean="0">
                <a:solidFill>
                  <a:srgbClr val="FF0000"/>
                </a:solidFill>
                <a:latin typeface="Times New Roman" panose="02020603050405020304" pitchFamily="18" charset="0"/>
                <a:cs typeface="Times New Roman" panose="02020603050405020304" pitchFamily="18" charset="0"/>
              </a:rPr>
              <a:t> on mathematics in Islamic countries</a:t>
            </a:r>
          </a:p>
          <a:p>
            <a:pPr marL="342900" indent="-342900" algn="justLow">
              <a:lnSpc>
                <a:spcPct val="150000"/>
              </a:lnSpc>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Yushkevich's</a:t>
            </a:r>
            <a:r>
              <a:rPr lang="en-US" sz="2000" dirty="0" smtClean="0">
                <a:latin typeface="Times New Roman" panose="02020603050405020304" pitchFamily="18" charset="0"/>
                <a:cs typeface="Times New Roman" panose="02020603050405020304" pitchFamily="18" charset="0"/>
              </a:rPr>
              <a:t> book History of Mathematics in the Middle Ages (1961) is considered a true encyclopedia on the history of medieval mathematics in China, India, Islamic countries, and Europe. </a:t>
            </a:r>
          </a:p>
          <a:p>
            <a:pPr marL="342900" indent="-342900" algn="justLow">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book includes a large chapter on the history of medieval Arabic mathematics. Because of its importance, this chapter was translated into a separate book in French, German, and other languages. </a:t>
            </a:r>
          </a:p>
          <a:p>
            <a:pPr marL="342900" indent="-342900" algn="justLow">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In the introduction to his book,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provided historical information about the development of economic, social, and political conditions, as well as the development of mathematics in Arab and Islamic countries during the Middle Ages. The introduction discussed the situation of mathematicians during that period and their suffering as a result of power struggles between different forces. </a:t>
            </a:r>
          </a:p>
          <a:p>
            <a:pPr marL="342900" indent="-342900" algn="justLow">
              <a:lnSpc>
                <a:spcPct val="150000"/>
              </a:lnSpc>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considered the broad and deep development of mathematics in the East and West of the Islamic world, including Andalusia. </a:t>
            </a:r>
          </a:p>
          <a:p>
            <a:pPr marL="342900" indent="-342900" algn="justLow">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He wrote in his introduction that the term Arab or Islamic mathematics is flawed. Mathematical theories are the result of the genius of scholars of different nationalities and religions, but they wrote in Arabic and lived and worked under the Arab Islamic state. This justifies the different names.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07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9;p2" descr="A red and white book with a picture of a building&#10;&#10;Description automatically generated"/>
          <p:cNvPicPr preferRelativeResize="0">
            <a:picLocks noGrp="1"/>
          </p:cNvPicPr>
          <p:nvPr>
            <p:ph idx="1"/>
          </p:nvPr>
        </p:nvPicPr>
        <p:blipFill rotWithShape="1">
          <a:blip r:embed="rId2">
            <a:alphaModFix/>
          </a:blip>
          <a:srcRect b="23062"/>
          <a:stretch/>
        </p:blipFill>
        <p:spPr>
          <a:xfrm>
            <a:off x="1145513" y="1195754"/>
            <a:ext cx="10550768" cy="5064369"/>
          </a:xfrm>
          <a:prstGeom prst="rect">
            <a:avLst/>
          </a:prstGeom>
          <a:noFill/>
          <a:ln>
            <a:noFill/>
          </a:ln>
        </p:spPr>
      </p:pic>
      <p:sp>
        <p:nvSpPr>
          <p:cNvPr id="6" name="Rectangle 5"/>
          <p:cNvSpPr/>
          <p:nvPr/>
        </p:nvSpPr>
        <p:spPr>
          <a:xfrm>
            <a:off x="1386673" y="549423"/>
            <a:ext cx="9957916" cy="369332"/>
          </a:xfrm>
          <a:prstGeom prst="rect">
            <a:avLst/>
          </a:prstGeom>
        </p:spPr>
        <p:txBody>
          <a:bodyPr wrap="square">
            <a:spAutoFit/>
          </a:bodyPr>
          <a:lstStyle/>
          <a:p>
            <a:r>
              <a:rPr lang="en-US" b="1" dirty="0" smtClean="0">
                <a:solidFill>
                  <a:srgbClr val="FF0000"/>
                </a:solidFill>
                <a:latin typeface="Arial" panose="020B0604020202020204" pitchFamily="34" charset="0"/>
                <a:cs typeface="Arial" panose="020B0604020202020204" pitchFamily="34" charset="0"/>
              </a:rPr>
              <a:t>FROM THE HISTORY OF RUSSIAN ORIENTALIZM AND THE ISLAMIC WORLD - 2022.</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037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7109639"/>
          </a:xfrm>
          <a:prstGeom prst="rect">
            <a:avLst/>
          </a:prstGeom>
        </p:spPr>
        <p:txBody>
          <a:bodyPr wrap="square">
            <a:spAutoFit/>
          </a:bodyPr>
          <a:lstStyle/>
          <a:p>
            <a:pPr>
              <a:lnSpc>
                <a:spcPct val="150000"/>
              </a:lnSpc>
            </a:pPr>
            <a:r>
              <a:rPr lang="en-US" sz="2000" b="1" dirty="0" smtClean="0">
                <a:solidFill>
                  <a:srgbClr val="FF0000"/>
                </a:solidFill>
                <a:latin typeface="Times New Roman" panose="02020603050405020304" pitchFamily="18" charset="0"/>
                <a:cs typeface="Times New Roman" panose="02020603050405020304" pitchFamily="18" charset="0"/>
              </a:rPr>
              <a:t>Contents of the book (Mathematics in the Countries of Islam)</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 information</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spread of positional decimal numbering.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Fractions.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Algebraic treatise of al-Khwarizmi.</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Rule of three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Rule of two false positions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Geometry in the works of al-Khwarizmi.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Treatises on algebra by Abu </a:t>
            </a:r>
            <a:r>
              <a:rPr lang="en-US" sz="2400" dirty="0" err="1" smtClean="0">
                <a:latin typeface="Times New Roman" panose="02020603050405020304" pitchFamily="18" charset="0"/>
                <a:cs typeface="Times New Roman" panose="02020603050405020304" pitchFamily="18" charset="0"/>
              </a:rPr>
              <a:t>Kamil</a:t>
            </a:r>
            <a:r>
              <a:rPr lang="en-US" sz="2400" dirty="0" smtClean="0">
                <a:latin typeface="Times New Roman" panose="02020603050405020304" pitchFamily="18" charset="0"/>
                <a:cs typeface="Times New Roman" panose="02020603050405020304" pitchFamily="18" charset="0"/>
              </a:rPr>
              <a:t> and al-</a:t>
            </a:r>
            <a:r>
              <a:rPr lang="en-US" sz="2400" dirty="0" err="1" smtClean="0">
                <a:latin typeface="Times New Roman" panose="02020603050405020304" pitchFamily="18" charset="0"/>
                <a:cs typeface="Times New Roman" panose="02020603050405020304" pitchFamily="18" charset="0"/>
              </a:rPr>
              <a:t>Karaji</a:t>
            </a:r>
            <a:r>
              <a:rPr lang="en-US" sz="2400" dirty="0" smtClean="0">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Questions of number theory</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Development of positional numbering system, decimal fractions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Extraction of roots and Newton's binomial Irrational numbers</a:t>
            </a:r>
            <a:r>
              <a:rPr lang="en-US" sz="2000" dirty="0" smtClean="0">
                <a:latin typeface="Times New Roman" panose="02020603050405020304" pitchFamily="18" charset="0"/>
                <a:cs typeface="Times New Roman" panose="02020603050405020304" pitchFamily="18" charset="0"/>
              </a:rPr>
              <a:t> (dummy numbers) and theory of relations.   Geometric problems and cubic equations.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53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722794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Omar Khayyam's geometric theory of cubic equations.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a:t>
            </a:r>
            <a:r>
              <a:rPr lang="en-US" sz="2400" dirty="0" err="1" smtClean="0">
                <a:latin typeface="Times New Roman" panose="02020603050405020304" pitchFamily="18" charset="0"/>
                <a:cs typeface="Times New Roman" panose="02020603050405020304" pitchFamily="18" charset="0"/>
              </a:rPr>
              <a:t>Qalasadi's</a:t>
            </a:r>
            <a:r>
              <a:rPr lang="en-US" sz="2400" dirty="0" smtClean="0">
                <a:latin typeface="Times New Roman" panose="02020603050405020304" pitchFamily="18" charset="0"/>
                <a:cs typeface="Times New Roman" panose="02020603050405020304" pitchFamily="18" charset="0"/>
              </a:rPr>
              <a:t> algebraic symbolism.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Questions of geometry Abu -l-</a:t>
            </a:r>
            <a:r>
              <a:rPr lang="en-US" sz="2400" dirty="0" err="1" smtClean="0">
                <a:latin typeface="Times New Roman" panose="02020603050405020304" pitchFamily="18" charset="0"/>
                <a:cs typeface="Times New Roman" panose="02020603050405020304" pitchFamily="18" charset="0"/>
              </a:rPr>
              <a:t>Wafa</a:t>
            </a:r>
            <a:r>
              <a:rPr lang="en-US" sz="2400" dirty="0" smtClean="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Theory of parallels Conic sections.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New </a:t>
            </a:r>
            <a:r>
              <a:rPr lang="en-US" sz="2400" dirty="0" err="1" smtClean="0">
                <a:latin typeface="Times New Roman" panose="02020603050405020304" pitchFamily="18" charset="0"/>
                <a:cs typeface="Times New Roman" panose="02020603050405020304" pitchFamily="18" charset="0"/>
              </a:rPr>
              <a:t>cubatures</a:t>
            </a:r>
            <a:r>
              <a:rPr lang="en-US" sz="2400" dirty="0" smtClean="0">
                <a:latin typeface="Times New Roman" panose="02020603050405020304" pitchFamily="18" charset="0"/>
                <a:cs typeface="Times New Roman" panose="02020603050405020304" pitchFamily="18" charset="0"/>
              </a:rPr>
              <a:t> of Ibn </a:t>
            </a:r>
            <a:r>
              <a:rPr lang="en-US" sz="2400" dirty="0" err="1" smtClean="0">
                <a:latin typeface="Times New Roman" panose="02020603050405020304" pitchFamily="18" charset="0"/>
                <a:cs typeface="Times New Roman" panose="02020603050405020304" pitchFamily="18" charset="0"/>
              </a:rPr>
              <a:t>al-Haytham</a:t>
            </a:r>
            <a:r>
              <a:rPr lang="en-US" sz="2400" dirty="0" smtClean="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Development of trigonometry.</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Spherical trigonometry.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Treatise on the Complete Quadrilateral by Nasir al-Din at-</a:t>
            </a:r>
            <a:r>
              <a:rPr lang="en-US" sz="2400" dirty="0" err="1" smtClean="0">
                <a:latin typeface="Times New Roman" panose="02020603050405020304" pitchFamily="18" charset="0"/>
                <a:cs typeface="Times New Roman" panose="02020603050405020304" pitchFamily="18" charset="0"/>
              </a:rPr>
              <a:t>Tusi</a:t>
            </a:r>
            <a:r>
              <a:rPr lang="en-US" sz="2400" dirty="0" smtClean="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Trigonometric tables.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Measurement of the circle by </a:t>
            </a:r>
            <a:r>
              <a:rPr lang="en-US" sz="2400" dirty="0" err="1" smtClean="0">
                <a:latin typeface="Times New Roman" panose="02020603050405020304" pitchFamily="18" charset="0"/>
                <a:cs typeface="Times New Roman" panose="02020603050405020304" pitchFamily="18" charset="0"/>
              </a:rPr>
              <a:t>Giyathddin</a:t>
            </a:r>
            <a:r>
              <a:rPr lang="en-US" sz="2400" dirty="0" smtClean="0">
                <a:latin typeface="Times New Roman" panose="02020603050405020304" pitchFamily="18" charset="0"/>
                <a:cs typeface="Times New Roman" panose="02020603050405020304" pitchFamily="18" charset="0"/>
              </a:rPr>
              <a:t> al-Kashi.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Algebraic solution of the angle trisection equation.</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Influence of mathematics of the countries of Islam on the science of Western Europe</a:t>
            </a:r>
          </a:p>
          <a:p>
            <a:pPr marL="342900" indent="-3429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62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1546" y="86482"/>
            <a:ext cx="12192000" cy="6673943"/>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Main remarks on </a:t>
            </a:r>
            <a:r>
              <a:rPr lang="en-US" sz="2400" b="1" dirty="0" err="1" smtClean="0">
                <a:solidFill>
                  <a:srgbClr val="FF0000"/>
                </a:solidFill>
                <a:latin typeface="Times New Roman" panose="02020603050405020304" pitchFamily="18" charset="0"/>
                <a:cs typeface="Times New Roman" panose="02020603050405020304" pitchFamily="18" charset="0"/>
              </a:rPr>
              <a:t>Yushkevich's</a:t>
            </a:r>
            <a:r>
              <a:rPr lang="en-US" sz="2400" b="1" dirty="0" smtClean="0">
                <a:solidFill>
                  <a:srgbClr val="FF0000"/>
                </a:solidFill>
                <a:latin typeface="Times New Roman" panose="02020603050405020304" pitchFamily="18" charset="0"/>
                <a:cs typeface="Times New Roman" panose="02020603050405020304" pitchFamily="18" charset="0"/>
              </a:rPr>
              <a:t> book:</a:t>
            </a:r>
            <a:endParaRPr lang="ar-QA" sz="2400" b="1" dirty="0" smtClean="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book contains an important claim made by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which is that medieval mathematics, including Arabic mathematics, is considered to be a basic and essential part of the development of world mathematics. </a:t>
            </a:r>
            <a:endParaRPr lang="ar-QA" sz="2400" dirty="0" smtClean="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paid tribute to Arabic mathematics and believed that it was creative and contained new theories, and that Arab scholars were not just translators and transmitters of ancient sciences, but rather creators of new sciences that set the stage for the European Renaissance.</a:t>
            </a:r>
            <a:r>
              <a:rPr lang="ar-QA" sz="2400" dirty="0" smtClean="0">
                <a:latin typeface="Times New Roman" panose="020206030504050203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reached important conclusions by examining the history of mathematics from the third to the sixteenth century A.D. in the Eastern countries, China, India, Greece, the Islamic world, and Europe. </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He emphasized the unity of the mathematical topics discussed and the similarity of mathematical methods despite the diversity of geographical locations.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70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8262" y="298938"/>
            <a:ext cx="12003758" cy="609397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explains the reasons for this phenomenon by the similarity of economic, social and political conditions in the countries of the East, as well as the close connection and intersection of the countries of the East in various fields. </a:t>
            </a:r>
          </a:p>
          <a:p>
            <a:pPr marL="342900" indent="-342900">
              <a:lnSpc>
                <a:spcPct val="150000"/>
              </a:lnSpc>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proved that mathematics in the Eastern countries in the Middle Ages was distinguished by its originality and high level, and emphasized the special importance of this in the development of science in general. </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1966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presented at the International Conference on Mathematics held in Moscow a report entitled “Studies on the History of Mathematics in the Eastern Countries in the Middle Ages: Results and Prospects”. </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Reading the book we can make conclusion about </a:t>
            </a:r>
            <a:r>
              <a:rPr lang="en-US" sz="2000" dirty="0" err="1" smtClean="0">
                <a:latin typeface="Times New Roman" panose="02020603050405020304" pitchFamily="18" charset="0"/>
                <a:cs typeface="Times New Roman" panose="02020603050405020304" pitchFamily="18" charset="0"/>
              </a:rPr>
              <a:t>Yushkevich's</a:t>
            </a:r>
            <a:r>
              <a:rPr lang="en-US" sz="2000" dirty="0" smtClean="0">
                <a:latin typeface="Times New Roman" panose="02020603050405020304" pitchFamily="18" charset="0"/>
                <a:cs typeface="Times New Roman" panose="02020603050405020304" pitchFamily="18" charset="0"/>
              </a:rPr>
              <a:t> successful choice of topics, which are the main themes representing the main stages of the development of Arabic mathematics author is deep, very intellectual and comprehensive. </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For this reason, most researchers all over the world cite </a:t>
            </a:r>
            <a:r>
              <a:rPr lang="en-US" sz="2000" dirty="0" err="1" smtClean="0">
                <a:latin typeface="Times New Roman" panose="02020603050405020304" pitchFamily="18" charset="0"/>
                <a:cs typeface="Times New Roman" panose="02020603050405020304" pitchFamily="18" charset="0"/>
              </a:rPr>
              <a:t>Yushkevich's</a:t>
            </a:r>
            <a:r>
              <a:rPr lang="en-US" sz="2000" dirty="0" smtClean="0">
                <a:latin typeface="Times New Roman" panose="02020603050405020304" pitchFamily="18" charset="0"/>
                <a:cs typeface="Times New Roman" panose="02020603050405020304" pitchFamily="18" charset="0"/>
              </a:rPr>
              <a:t> book because of the distinct coverage of the stages of development of mathematics and reflection on the most important works of Arab scholars.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89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50030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Important and new conclusions concerning the development of mathematics and specifically the role of Arab scholars.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used a large number of references in preparing the book. His extensive knowledge of European languages such as French, German and others helped him in this. It should be noted that </a:t>
            </a:r>
            <a:r>
              <a:rPr lang="en-US" sz="2000" dirty="0" err="1" smtClean="0">
                <a:latin typeface="Times New Roman" panose="02020603050405020304" pitchFamily="18" charset="0"/>
                <a:cs typeface="Times New Roman" panose="02020603050405020304" pitchFamily="18" charset="0"/>
              </a:rPr>
              <a:t>Yushkevich's</a:t>
            </a:r>
            <a:r>
              <a:rPr lang="en-US" sz="2000" dirty="0" smtClean="0">
                <a:latin typeface="Times New Roman" panose="02020603050405020304" pitchFamily="18" charset="0"/>
                <a:cs typeface="Times New Roman" panose="02020603050405020304" pitchFamily="18" charset="0"/>
              </a:rPr>
              <a:t> book was published more than eighty years ago, so some of its information is outdated. For example: a major historian of mathematics </a:t>
            </a:r>
            <a:r>
              <a:rPr lang="en-US" sz="2000" dirty="0" err="1" smtClean="0">
                <a:latin typeface="Times New Roman" panose="02020603050405020304" pitchFamily="18" charset="0"/>
                <a:cs typeface="Times New Roman" panose="02020603050405020304" pitchFamily="18" charset="0"/>
              </a:rPr>
              <a:t>Rushdi</a:t>
            </a:r>
            <a:r>
              <a:rPr lang="en-US" sz="2000" dirty="0" smtClean="0">
                <a:latin typeface="Times New Roman" panose="02020603050405020304" pitchFamily="18" charset="0"/>
                <a:cs typeface="Times New Roman" panose="02020603050405020304" pitchFamily="18" charset="0"/>
              </a:rPr>
              <a:t> Rashid (France-Egypt) and his students published an important new study that clarifies the history of the discovery of decimal fractions, proving that they were introduced by al-</a:t>
            </a:r>
            <a:r>
              <a:rPr lang="en-US" sz="2000" dirty="0" err="1" smtClean="0">
                <a:latin typeface="Times New Roman" panose="02020603050405020304" pitchFamily="18" charset="0"/>
                <a:cs typeface="Times New Roman" panose="02020603050405020304" pitchFamily="18" charset="0"/>
              </a:rPr>
              <a:t>Samuwal</a:t>
            </a:r>
            <a:r>
              <a:rPr lang="en-US" sz="2000" dirty="0" smtClean="0">
                <a:latin typeface="Times New Roman" panose="02020603050405020304" pitchFamily="18" charset="0"/>
                <a:cs typeface="Times New Roman" panose="02020603050405020304" pitchFamily="18" charset="0"/>
              </a:rPr>
              <a:t> al-</a:t>
            </a:r>
            <a:r>
              <a:rPr lang="en-US" sz="2000" dirty="0" err="1" smtClean="0">
                <a:latin typeface="Times New Roman" panose="02020603050405020304" pitchFamily="18" charset="0"/>
                <a:cs typeface="Times New Roman" panose="02020603050405020304" pitchFamily="18" charset="0"/>
              </a:rPr>
              <a:t>Maghribi</a:t>
            </a:r>
            <a:r>
              <a:rPr lang="en-US" sz="2000" dirty="0" smtClean="0">
                <a:latin typeface="Times New Roman" panose="02020603050405020304" pitchFamily="18" charset="0"/>
                <a:cs typeface="Times New Roman" panose="02020603050405020304" pitchFamily="18" charset="0"/>
              </a:rPr>
              <a:t> (12th century), not al-Kashi (16th century). </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history of the origin of algebraic symbolism was also leaked in the studies of Muhammad </a:t>
            </a:r>
            <a:r>
              <a:rPr lang="en-US" sz="2000" dirty="0" err="1" smtClean="0">
                <a:latin typeface="Times New Roman" panose="02020603050405020304" pitchFamily="18" charset="0"/>
                <a:cs typeface="Times New Roman" panose="02020603050405020304" pitchFamily="18" charset="0"/>
              </a:rPr>
              <a:t>Ablagh</a:t>
            </a:r>
            <a:r>
              <a:rPr lang="en-US" sz="2000" dirty="0" smtClean="0">
                <a:latin typeface="Times New Roman" panose="02020603050405020304" pitchFamily="18" charset="0"/>
                <a:cs typeface="Times New Roman" panose="02020603050405020304" pitchFamily="18" charset="0"/>
              </a:rPr>
              <a:t> (Morocco) and Ahmed </a:t>
            </a:r>
            <a:r>
              <a:rPr lang="en-US" sz="2000" dirty="0" err="1" smtClean="0">
                <a:latin typeface="Times New Roman" panose="02020603050405020304" pitchFamily="18" charset="0"/>
                <a:cs typeface="Times New Roman" panose="02020603050405020304" pitchFamily="18" charset="0"/>
              </a:rPr>
              <a:t>Jabbar</a:t>
            </a:r>
            <a:r>
              <a:rPr lang="en-US" sz="2000" dirty="0" smtClean="0">
                <a:latin typeface="Times New Roman" panose="02020603050405020304" pitchFamily="18" charset="0"/>
                <a:cs typeface="Times New Roman" panose="02020603050405020304" pitchFamily="18" charset="0"/>
              </a:rPr>
              <a:t> (France-Algeria), showing that the first to use algebraic symbolism was Ibn al-</a:t>
            </a:r>
            <a:r>
              <a:rPr lang="en-US" sz="2000" dirty="0" err="1" smtClean="0">
                <a:latin typeface="Times New Roman" panose="02020603050405020304" pitchFamily="18" charset="0"/>
                <a:cs typeface="Times New Roman" panose="02020603050405020304" pitchFamily="18" charset="0"/>
              </a:rPr>
              <a:t>Yasamin</a:t>
            </a:r>
            <a:r>
              <a:rPr lang="en-US" sz="2000" dirty="0" smtClean="0">
                <a:latin typeface="Times New Roman" panose="02020603050405020304" pitchFamily="18" charset="0"/>
                <a:cs typeface="Times New Roman" panose="02020603050405020304" pitchFamily="18" charset="0"/>
              </a:rPr>
              <a:t> (12th century) and not al-</a:t>
            </a:r>
            <a:r>
              <a:rPr lang="en-US" sz="2000" dirty="0" err="1" smtClean="0">
                <a:latin typeface="Times New Roman" panose="02020603050405020304" pitchFamily="18" charset="0"/>
                <a:cs typeface="Times New Roman" panose="02020603050405020304" pitchFamily="18" charset="0"/>
              </a:rPr>
              <a:t>Kalasadi</a:t>
            </a:r>
            <a:r>
              <a:rPr lang="en-US" sz="2000" dirty="0" smtClean="0">
                <a:latin typeface="Times New Roman" panose="02020603050405020304" pitchFamily="18" charset="0"/>
                <a:cs typeface="Times New Roman" panose="02020603050405020304" pitchFamily="18" charset="0"/>
              </a:rPr>
              <a:t> of (16th century). </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great importance of the book can be judged from the fact that most researchers in different countries of the world relied on this book as the main reference book on the history of Arabic science in the Middle Ages. Note that </a:t>
            </a:r>
            <a:r>
              <a:rPr lang="en-US" sz="2000" dirty="0" smtClean="0">
                <a:solidFill>
                  <a:srgbClr val="FF0000"/>
                </a:solidFill>
                <a:latin typeface="Times New Roman" panose="02020603050405020304" pitchFamily="18" charset="0"/>
                <a:cs typeface="Times New Roman" panose="02020603050405020304" pitchFamily="18" charset="0"/>
              </a:rPr>
              <a:t>the preface to the French translation was written by the French historian of science René </a:t>
            </a:r>
            <a:r>
              <a:rPr lang="en-US" sz="2000" dirty="0" err="1" smtClean="0">
                <a:solidFill>
                  <a:srgbClr val="FF0000"/>
                </a:solidFill>
                <a:latin typeface="Times New Roman" panose="02020603050405020304" pitchFamily="18" charset="0"/>
                <a:cs typeface="Times New Roman" panose="02020603050405020304" pitchFamily="18" charset="0"/>
              </a:rPr>
              <a:t>Taton</a:t>
            </a:r>
            <a:r>
              <a:rPr lang="en-US" sz="2000" dirty="0" smtClean="0">
                <a:latin typeface="Times New Roman" panose="02020603050405020304" pitchFamily="18" charset="0"/>
                <a:cs typeface="Times New Roman" panose="02020603050405020304" pitchFamily="18" charset="0"/>
              </a:rPr>
              <a:t> and published under the title: “Arab Mathematics” (8th-15th centuries).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97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7225824"/>
          </a:xfrm>
          <a:prstGeom prst="rect">
            <a:avLst/>
          </a:prstGeom>
        </p:spPr>
        <p:txBody>
          <a:bodyPr wrap="square">
            <a:spAutoFit/>
          </a:bodyPr>
          <a:lstStyle/>
          <a:p>
            <a:pPr>
              <a:lnSpc>
                <a:spcPct val="150000"/>
              </a:lnSpc>
            </a:pPr>
            <a:r>
              <a:rPr lang="en-US" sz="2400" dirty="0" smtClean="0">
                <a:latin typeface="Arial" panose="020B0604020202020204" pitchFamily="34" charset="0"/>
                <a:cs typeface="Arial" panose="020B0604020202020204" pitchFamily="34" charset="0"/>
              </a:rPr>
              <a:t>The main attention in Russia was paid to the study of mathematics in the Arab East, and </a:t>
            </a:r>
            <a:r>
              <a:rPr lang="en-US" sz="2400" dirty="0" smtClean="0">
                <a:solidFill>
                  <a:srgbClr val="FF0000"/>
                </a:solidFill>
                <a:latin typeface="Arial" panose="020B0604020202020204" pitchFamily="34" charset="0"/>
                <a:cs typeface="Arial" panose="020B0604020202020204" pitchFamily="34" charset="0"/>
              </a:rPr>
              <a:t>there was almost no coverage of mathematics in the Western Arabian area, i.e. in the Maghreb and Andalusia.</a:t>
            </a:r>
            <a:r>
              <a:rPr lang="en-US" sz="2400" dirty="0" smtClean="0">
                <a:latin typeface="Arial" panose="020B0604020202020204" pitchFamily="34" charset="0"/>
                <a:cs typeface="Arial" panose="020B0604020202020204" pitchFamily="34" charset="0"/>
              </a:rPr>
              <a:t> This was primarily due to the scarcity of </a:t>
            </a:r>
            <a:r>
              <a:rPr lang="en-US" sz="2400" dirty="0" err="1" smtClean="0">
                <a:latin typeface="Arial" panose="020B0604020202020204" pitchFamily="34" charset="0"/>
                <a:cs typeface="Arial" panose="020B0604020202020204" pitchFamily="34" charset="0"/>
              </a:rPr>
              <a:t>Maghrebian</a:t>
            </a:r>
            <a:r>
              <a:rPr lang="en-US" sz="2400" dirty="0" smtClean="0">
                <a:latin typeface="Arial" panose="020B0604020202020204" pitchFamily="34" charset="0"/>
                <a:cs typeface="Arial" panose="020B0604020202020204" pitchFamily="34" charset="0"/>
              </a:rPr>
              <a:t> and Andalusian manuscripts in Russian libraries. On the other hand, there were extensive ties between Russian </a:t>
            </a:r>
            <a:r>
              <a:rPr lang="en-US" sz="2400" dirty="0" err="1" smtClean="0">
                <a:latin typeface="Arial" panose="020B0604020202020204" pitchFamily="34" charset="0"/>
                <a:cs typeface="Arial" panose="020B0604020202020204" pitchFamily="34" charset="0"/>
              </a:rPr>
              <a:t>Arabists</a:t>
            </a:r>
            <a:r>
              <a:rPr lang="en-US" sz="2400" dirty="0" smtClean="0">
                <a:latin typeface="Arial" panose="020B0604020202020204" pitchFamily="34" charset="0"/>
                <a:cs typeface="Arial" panose="020B0604020202020204" pitchFamily="34" charset="0"/>
              </a:rPr>
              <a:t> and colleagues from the Arab East. As for the study of mathematics in the Maghreb and Andalusia, it began for the first time in Russia in 2002 by the author of this study in collaboration with the Russian historian of Arabic science </a:t>
            </a:r>
            <a:r>
              <a:rPr lang="en-US" sz="2400" dirty="0" smtClean="0">
                <a:solidFill>
                  <a:srgbClr val="FF0000"/>
                </a:solidFill>
                <a:latin typeface="Arial" panose="020B0604020202020204" pitchFamily="34" charset="0"/>
                <a:cs typeface="Arial" panose="020B0604020202020204" pitchFamily="34" charset="0"/>
              </a:rPr>
              <a:t>Maryam Rozhanskaya</a:t>
            </a:r>
            <a:r>
              <a:rPr lang="en-US" sz="2400" dirty="0" smtClean="0">
                <a:latin typeface="Arial" panose="020B0604020202020204" pitchFamily="34" charset="0"/>
                <a:cs typeface="Arial" panose="020B0604020202020204" pitchFamily="34" charset="0"/>
              </a:rPr>
              <a:t>. It began with the discovery of an important Arabic mathematical manuscript “A Summary of Arithmetic Operations” (</a:t>
            </a:r>
            <a:r>
              <a:rPr lang="en-US" sz="2400" dirty="0" err="1" smtClean="0">
                <a:latin typeface="Arial" panose="020B0604020202020204" pitchFamily="34" charset="0"/>
                <a:cs typeface="Arial" panose="020B0604020202020204" pitchFamily="34" charset="0"/>
              </a:rPr>
              <a:t>Talkhys</a:t>
            </a:r>
            <a:r>
              <a:rPr lang="en-US" sz="2400" dirty="0" smtClean="0">
                <a:latin typeface="Arial" panose="020B0604020202020204" pitchFamily="34" charset="0"/>
                <a:cs typeface="Arial" panose="020B0604020202020204" pitchFamily="34" charset="0"/>
              </a:rPr>
              <a:t>) by Ibn al-</a:t>
            </a:r>
            <a:r>
              <a:rPr lang="en-US" sz="2400" dirty="0" err="1" smtClean="0">
                <a:latin typeface="Arial" panose="020B0604020202020204" pitchFamily="34" charset="0"/>
                <a:cs typeface="Arial" panose="020B0604020202020204" pitchFamily="34" charset="0"/>
              </a:rPr>
              <a:t>Banna</a:t>
            </a:r>
            <a:r>
              <a:rPr lang="en-US" sz="2400" dirty="0" smtClean="0">
                <a:latin typeface="Arial" panose="020B0604020202020204" pitchFamily="34" charset="0"/>
                <a:cs typeface="Arial" panose="020B0604020202020204" pitchFamily="34" charset="0"/>
              </a:rPr>
              <a:t> al-</a:t>
            </a:r>
            <a:r>
              <a:rPr lang="en-US" sz="2400" dirty="0" err="1" smtClean="0">
                <a:latin typeface="Arial" panose="020B0604020202020204" pitchFamily="34" charset="0"/>
                <a:cs typeface="Arial" panose="020B0604020202020204" pitchFamily="34" charset="0"/>
              </a:rPr>
              <a:t>Marrakshi</a:t>
            </a:r>
            <a:r>
              <a:rPr lang="en-US" sz="2400" dirty="0" smtClean="0">
                <a:latin typeface="Arial" panose="020B0604020202020204" pitchFamily="34" charset="0"/>
                <a:cs typeface="Arial" panose="020B0604020202020204" pitchFamily="34" charset="0"/>
              </a:rPr>
              <a:t> in the library of the Institute of Oriental Manuscripts of the Russian Academy of Sciences in St. Petersburg and the manuscript “Unlocking the Mysteries of the Science of the Numeral of </a:t>
            </a:r>
            <a:r>
              <a:rPr lang="en-US" sz="2400" dirty="0" err="1" smtClean="0">
                <a:latin typeface="Arial" panose="020B0604020202020204" pitchFamily="34" charset="0"/>
                <a:cs typeface="Arial" panose="020B0604020202020204" pitchFamily="34" charset="0"/>
              </a:rPr>
              <a:t>Ghubar</a:t>
            </a:r>
            <a:r>
              <a:rPr lang="en-US" sz="2400" dirty="0" smtClean="0">
                <a:latin typeface="Arial" panose="020B0604020202020204" pitchFamily="34" charset="0"/>
                <a:cs typeface="Arial" panose="020B0604020202020204" pitchFamily="34" charset="0"/>
              </a:rPr>
              <a:t>” by al-</a:t>
            </a:r>
            <a:r>
              <a:rPr lang="en-US" sz="2400" dirty="0" err="1" smtClean="0">
                <a:latin typeface="Arial" panose="020B0604020202020204" pitchFamily="34" charset="0"/>
                <a:cs typeface="Arial" panose="020B0604020202020204" pitchFamily="34" charset="0"/>
              </a:rPr>
              <a:t>Kalasadi</a:t>
            </a:r>
            <a:r>
              <a:rPr lang="en-US" sz="2400" dirty="0" smtClean="0">
                <a:latin typeface="Arial" panose="020B0604020202020204" pitchFamily="34" charset="0"/>
                <a:cs typeface="Arial" panose="020B0604020202020204" pitchFamily="34" charset="0"/>
              </a:rPr>
              <a:t> in the Scientific Library of the Faculty of Oriental Languages at St. Petersburg State University.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60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84638" y="457200"/>
            <a:ext cx="11816862" cy="6186309"/>
          </a:xfrm>
          <a:prstGeom prst="rect">
            <a:avLst/>
          </a:prstGeom>
        </p:spPr>
        <p:txBody>
          <a:bodyPr wrap="square">
            <a:spAutoFit/>
          </a:bodyPr>
          <a:lstStyle/>
          <a:p>
            <a:pPr marL="342900" indent="-342900" algn="justLow">
              <a:lnSpc>
                <a:spcPct val="150000"/>
              </a:lnSpc>
              <a:buFont typeface="Wingdings" panose="05000000000000000000" pitchFamily="2" charset="2"/>
              <a:buChar char="§"/>
            </a:pPr>
            <a:r>
              <a:rPr lang="en-US" sz="2400" b="1" dirty="0" smtClean="0">
                <a:solidFill>
                  <a:srgbClr val="FF0000"/>
                </a:solidFill>
                <a:latin typeface="Times New Roman" panose="02020603050405020304" pitchFamily="18" charset="0"/>
                <a:cs typeface="Times New Roman" panose="02020603050405020304" pitchFamily="18" charset="0"/>
              </a:rPr>
              <a:t>The manuscript “</a:t>
            </a:r>
            <a:r>
              <a:rPr lang="en-US" sz="2400" b="1" dirty="0" err="1" smtClean="0">
                <a:solidFill>
                  <a:srgbClr val="FF0000"/>
                </a:solidFill>
                <a:latin typeface="Times New Roman" panose="02020603050405020304" pitchFamily="18" charset="0"/>
                <a:cs typeface="Times New Roman" panose="02020603050405020304" pitchFamily="18" charset="0"/>
              </a:rPr>
              <a:t>Talhis</a:t>
            </a:r>
            <a:r>
              <a:rPr lang="en-US" sz="2400" b="1" dirty="0" smtClean="0">
                <a:solidFill>
                  <a:srgbClr val="FF0000"/>
                </a:solidFill>
                <a:latin typeface="Times New Roman" panose="02020603050405020304" pitchFamily="18" charset="0"/>
                <a:cs typeface="Times New Roman" panose="02020603050405020304" pitchFamily="18" charset="0"/>
              </a:rPr>
              <a:t>” by Ibn al-</a:t>
            </a:r>
            <a:r>
              <a:rPr lang="en-US" sz="2400" b="1" dirty="0" err="1" smtClean="0">
                <a:solidFill>
                  <a:srgbClr val="FF0000"/>
                </a:solidFill>
                <a:latin typeface="Times New Roman" panose="02020603050405020304" pitchFamily="18" charset="0"/>
                <a:cs typeface="Times New Roman" panose="02020603050405020304" pitchFamily="18" charset="0"/>
              </a:rPr>
              <a:t>Banna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was fully translated into Russian with historical and mathematical commentary. Translations from Arabic into Russian, together with historical and mathematical commentary of manuscripts by a number of Western Arab authors such as al-</a:t>
            </a:r>
            <a:r>
              <a:rPr lang="en-US" sz="2400" dirty="0" err="1" smtClean="0">
                <a:latin typeface="Times New Roman" panose="02020603050405020304" pitchFamily="18" charset="0"/>
                <a:cs typeface="Times New Roman" panose="02020603050405020304" pitchFamily="18" charset="0"/>
              </a:rPr>
              <a:t>H</a:t>
            </a:r>
            <a:r>
              <a:rPr lang="en-US" sz="2400" dirty="0" err="1">
                <a:latin typeface="Times New Roman" panose="02020603050405020304" pitchFamily="18" charset="0"/>
                <a:cs typeface="Times New Roman" panose="02020603050405020304" pitchFamily="18" charset="0"/>
              </a:rPr>
              <a:t>a</a:t>
            </a:r>
            <a:r>
              <a:rPr lang="en-US" sz="2400" dirty="0" err="1" smtClean="0">
                <a:latin typeface="Times New Roman" panose="02020603050405020304" pitchFamily="18" charset="0"/>
                <a:cs typeface="Times New Roman" panose="02020603050405020304" pitchFamily="18" charset="0"/>
              </a:rPr>
              <a:t>ssar</a:t>
            </a:r>
            <a:r>
              <a:rPr lang="en-US" sz="2400" dirty="0" smtClean="0">
                <a:latin typeface="Times New Roman" panose="02020603050405020304" pitchFamily="18" charset="0"/>
                <a:cs typeface="Times New Roman" panose="02020603050405020304" pitchFamily="18" charset="0"/>
              </a:rPr>
              <a:t>, Ibn al-Yasmin, Ibn Ghazi al-</a:t>
            </a:r>
            <a:r>
              <a:rPr lang="en-US" sz="2400" dirty="0" err="1" smtClean="0">
                <a:latin typeface="Times New Roman" panose="02020603050405020304" pitchFamily="18" charset="0"/>
                <a:cs typeface="Times New Roman" panose="02020603050405020304" pitchFamily="18" charset="0"/>
              </a:rPr>
              <a:t>Fasi</a:t>
            </a:r>
            <a:r>
              <a:rPr lang="en-US" sz="2400" dirty="0" smtClean="0">
                <a:latin typeface="Times New Roman" panose="02020603050405020304" pitchFamily="18" charset="0"/>
                <a:cs typeface="Times New Roman" panose="02020603050405020304" pitchFamily="18" charset="0"/>
              </a:rPr>
              <a:t>, al-</a:t>
            </a:r>
            <a:r>
              <a:rPr lang="en-US" sz="2400" dirty="0" err="1" smtClean="0">
                <a:latin typeface="Times New Roman" panose="02020603050405020304" pitchFamily="18" charset="0"/>
                <a:cs typeface="Times New Roman" panose="02020603050405020304" pitchFamily="18" charset="0"/>
              </a:rPr>
              <a:t>Kalasadi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Yaysh</a:t>
            </a:r>
            <a:r>
              <a:rPr lang="en-US" sz="2400" dirty="0" smtClean="0">
                <a:latin typeface="Times New Roman" panose="02020603050405020304" pitchFamily="18" charset="0"/>
                <a:cs typeface="Times New Roman" panose="02020603050405020304" pitchFamily="18" charset="0"/>
              </a:rPr>
              <a:t> al-</a:t>
            </a:r>
            <a:r>
              <a:rPr lang="en-US" sz="2400" dirty="0" err="1" smtClean="0">
                <a:latin typeface="Times New Roman" panose="02020603050405020304" pitchFamily="18" charset="0"/>
                <a:cs typeface="Times New Roman" panose="02020603050405020304" pitchFamily="18" charset="0"/>
              </a:rPr>
              <a:t>Omawi</a:t>
            </a:r>
            <a:r>
              <a:rPr lang="en-US" sz="2400" dirty="0" smtClean="0">
                <a:latin typeface="Times New Roman" panose="02020603050405020304" pitchFamily="18" charset="0"/>
                <a:cs typeface="Times New Roman" panose="02020603050405020304" pitchFamily="18" charset="0"/>
              </a:rPr>
              <a:t>, Ibn al-Haim, and others have also been completed and published. </a:t>
            </a:r>
          </a:p>
          <a:p>
            <a:pPr marL="342900" indent="-342900" algn="justLow">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Studies by Soviet and Russian scholars on the history of Arabic mathematics indicate its abundance and depth. </a:t>
            </a:r>
          </a:p>
          <a:p>
            <a:pPr marL="342900" indent="-342900" algn="justLow">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They have objectively assessed the contribution of Arab and Islamic science to the development of world science and its influence on the scientific renaissance in Europe. Unfortunately, these scientific studies and the valuable results achieved by Russian </a:t>
            </a:r>
            <a:r>
              <a:rPr lang="en-US" sz="2400" dirty="0" err="1" smtClean="0">
                <a:latin typeface="Times New Roman" panose="02020603050405020304" pitchFamily="18" charset="0"/>
                <a:cs typeface="Times New Roman" panose="02020603050405020304" pitchFamily="18" charset="0"/>
              </a:rPr>
              <a:t>Arabists</a:t>
            </a:r>
            <a:r>
              <a:rPr lang="en-US" sz="2400" dirty="0" smtClean="0">
                <a:latin typeface="Times New Roman" panose="02020603050405020304" pitchFamily="18" charset="0"/>
                <a:cs typeface="Times New Roman" panose="02020603050405020304" pitchFamily="18" charset="0"/>
              </a:rPr>
              <a:t> are still largely unknown to many Arab and European readers.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973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Google Shape;145;p11"/>
          <p:cNvPicPr preferRelativeResize="0"/>
          <p:nvPr/>
        </p:nvPicPr>
        <p:blipFill rotWithShape="1">
          <a:blip r:embed="rId2">
            <a:alphaModFix/>
          </a:blip>
          <a:srcRect/>
          <a:stretch/>
        </p:blipFill>
        <p:spPr>
          <a:xfrm>
            <a:off x="179118" y="329938"/>
            <a:ext cx="11689228" cy="6249971"/>
          </a:xfrm>
          <a:prstGeom prst="rect">
            <a:avLst/>
          </a:prstGeom>
          <a:noFill/>
          <a:ln>
            <a:noFill/>
          </a:ln>
        </p:spPr>
      </p:pic>
    </p:spTree>
    <p:extLst>
      <p:ext uri="{BB962C8B-B14F-4D97-AF65-F5344CB8AC3E}">
        <p14:creationId xmlns:p14="http://schemas.microsoft.com/office/powerpoint/2010/main" val="45315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Google Shape;150;p12"/>
          <p:cNvPicPr preferRelativeResize="0"/>
          <p:nvPr/>
        </p:nvPicPr>
        <p:blipFill rotWithShape="1">
          <a:blip r:embed="rId2">
            <a:alphaModFix/>
          </a:blip>
          <a:srcRect/>
          <a:stretch/>
        </p:blipFill>
        <p:spPr>
          <a:xfrm>
            <a:off x="1843790" y="1"/>
            <a:ext cx="8094689" cy="6858000"/>
          </a:xfrm>
          <a:prstGeom prst="rect">
            <a:avLst/>
          </a:prstGeom>
          <a:noFill/>
          <a:ln>
            <a:noFill/>
          </a:ln>
        </p:spPr>
      </p:pic>
    </p:spTree>
    <p:extLst>
      <p:ext uri="{BB962C8B-B14F-4D97-AF65-F5344CB8AC3E}">
        <p14:creationId xmlns:p14="http://schemas.microsoft.com/office/powerpoint/2010/main" val="880325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524655"/>
            <a:ext cx="12192000" cy="7017306"/>
          </a:xfrm>
          <a:prstGeom prst="rect">
            <a:avLst/>
          </a:prstGeom>
        </p:spPr>
        <p:txBody>
          <a:bodyPr wrap="square">
            <a:spAutoFit/>
          </a:bodyPr>
          <a:lstStyle/>
          <a:p>
            <a:pPr>
              <a:lnSpc>
                <a:spcPct val="150000"/>
              </a:lnSpc>
            </a:pPr>
            <a:r>
              <a:rPr lang="en-US" sz="2000" b="1" dirty="0" smtClean="0">
                <a:solidFill>
                  <a:srgbClr val="FF0000"/>
                </a:solidFill>
                <a:latin typeface="Arial" panose="020B0604020202020204" pitchFamily="34" charset="0"/>
                <a:cs typeface="Arial" panose="020B0604020202020204" pitchFamily="34" charset="0"/>
              </a:rPr>
              <a:t>Some major works of A. P. </a:t>
            </a:r>
            <a:r>
              <a:rPr lang="en-US" sz="2000" b="1" dirty="0" err="1" smtClean="0">
                <a:solidFill>
                  <a:srgbClr val="FF0000"/>
                </a:solidFill>
                <a:latin typeface="Arial" panose="020B0604020202020204" pitchFamily="34" charset="0"/>
                <a:cs typeface="Arial" panose="020B0604020202020204" pitchFamily="34" charset="0"/>
              </a:rPr>
              <a:t>Yushkevich</a:t>
            </a:r>
            <a:r>
              <a:rPr lang="en-US" sz="2000" b="1" dirty="0" smtClean="0">
                <a:solidFill>
                  <a:srgbClr val="FF0000"/>
                </a:solidFill>
                <a:latin typeface="Arial" panose="020B0604020202020204" pitchFamily="34" charset="0"/>
                <a:cs typeface="Arial" panose="020B0604020202020204" pitchFamily="34" charset="0"/>
              </a:rPr>
              <a:t> and literature about him:</a:t>
            </a:r>
          </a:p>
          <a:p>
            <a:pPr marL="342900" indent="-342900">
              <a:lnSpc>
                <a:spcPct val="150000"/>
              </a:lnSpc>
              <a:buFontTx/>
              <a:buChar char="-"/>
            </a:pPr>
            <a:r>
              <a:rPr lang="en-US" sz="2000" dirty="0" err="1" smtClean="0">
                <a:latin typeface="Times New Roman" panose="02020603050405020304" pitchFamily="18" charset="0"/>
                <a:cs typeface="Times New Roman" panose="02020603050405020304" pitchFamily="18" charset="0"/>
              </a:rPr>
              <a:t>Tokareva</a:t>
            </a:r>
            <a:r>
              <a:rPr lang="en-US" sz="2000" dirty="0" smtClean="0">
                <a:latin typeface="Times New Roman" panose="02020603050405020304" pitchFamily="18" charset="0"/>
                <a:cs typeface="Times New Roman" panose="02020603050405020304" pitchFamily="18" charset="0"/>
              </a:rPr>
              <a:t> T. A., </a:t>
            </a:r>
            <a:r>
              <a:rPr lang="en-US" sz="2000" dirty="0" err="1" smtClean="0">
                <a:latin typeface="Times New Roman" panose="02020603050405020304" pitchFamily="18" charset="0"/>
                <a:cs typeface="Times New Roman" panose="02020603050405020304" pitchFamily="18" charset="0"/>
              </a:rPr>
              <a:t>Volodarsky</a:t>
            </a:r>
            <a:r>
              <a:rPr lang="en-US" sz="2000" dirty="0" smtClean="0">
                <a:latin typeface="Times New Roman" panose="02020603050405020304" pitchFamily="18" charset="0"/>
                <a:cs typeface="Times New Roman" panose="02020603050405020304" pitchFamily="18" charset="0"/>
              </a:rPr>
              <a:t> A. I. List of published works of A. P.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reviews of his books and literature about him. // Historical and Mathematical Studies. - Moscow: Janus-K, 2006. - № 46 (11).</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The History of Mathematics in the Middle Ages. 1961.</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Mathematics before the Renaissance / Edited by B. A. Rosenfeld; Academy of Sciences of the USSR. Institute of the History of Natural Science and Technology. - Moscow: </a:t>
            </a:r>
            <a:r>
              <a:rPr lang="en-US" sz="2000" dirty="0" err="1" smtClean="0">
                <a:latin typeface="Times New Roman" panose="02020603050405020304" pitchFamily="18" charset="0"/>
                <a:cs typeface="Times New Roman" panose="02020603050405020304" pitchFamily="18" charset="0"/>
              </a:rPr>
              <a:t>Fizmatgiz</a:t>
            </a:r>
            <a:r>
              <a:rPr lang="en-US" sz="2000" dirty="0" smtClean="0">
                <a:latin typeface="Times New Roman" panose="02020603050405020304" pitchFamily="18" charset="0"/>
                <a:cs typeface="Times New Roman" panose="02020603050405020304" pitchFamily="18" charset="0"/>
              </a:rPr>
              <a:t>, 1961. - 448 с. - 15 (Romanian translation - 1963; revised and supplemented German translation - 1964; Polish translation - 1969; Japanese translation - 1971)</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The History of Mathematics in Russia up to 1917. - M.: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1968.</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The History of Mathematics from the Most Ancient Times to the Beginning of the XIX Century.</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Volume 1. From the Most Ancient Times to the Beginning of the New Time.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1970 (edited and co-authored the preface and five chapters with E. I. </a:t>
            </a:r>
            <a:r>
              <a:rPr lang="en-US" sz="2000" dirty="0" err="1" smtClean="0">
                <a:latin typeface="Times New Roman" panose="02020603050405020304" pitchFamily="18" charset="0"/>
                <a:cs typeface="Times New Roman" panose="02020603050405020304" pitchFamily="18" charset="0"/>
              </a:rPr>
              <a:t>Beryozkina</a:t>
            </a:r>
            <a:r>
              <a:rPr lang="en-US" sz="2000" dirty="0" smtClean="0">
                <a:latin typeface="Times New Roman" panose="02020603050405020304" pitchFamily="18" charset="0"/>
                <a:cs typeface="Times New Roman" panose="02020603050405020304" pitchFamily="18" charset="0"/>
              </a:rPr>
              <a:t> and B. A. Rosenfeld).</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Vol. 2. Mathematics of the Seventeenth Century.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1970 (edited and authored six chapters, partly with B. A. Rosenfeld and M. V. </a:t>
            </a:r>
            <a:r>
              <a:rPr lang="en-US" sz="2000" dirty="0" err="1" smtClean="0">
                <a:latin typeface="Times New Roman" panose="02020603050405020304" pitchFamily="18" charset="0"/>
                <a:cs typeface="Times New Roman" panose="02020603050405020304" pitchFamily="18" charset="0"/>
              </a:rPr>
              <a:t>Chirikov</a:t>
            </a:r>
            <a:r>
              <a:rPr lang="en-US" sz="2000" dirty="0" smtClean="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Volume 3: Mathematics of the XVIII century. - M.: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1972 (edited and authored five chapters and the conclusion, partly in collaboration with I. G. </a:t>
            </a:r>
            <a:r>
              <a:rPr lang="en-US" sz="2000" dirty="0" err="1" smtClean="0">
                <a:latin typeface="Times New Roman" panose="02020603050405020304" pitchFamily="18" charset="0"/>
                <a:cs typeface="Times New Roman" panose="02020603050405020304" pitchFamily="18" charset="0"/>
              </a:rPr>
              <a:t>Bashmakova</a:t>
            </a:r>
            <a:r>
              <a:rPr lang="en-US" sz="2000" dirty="0" smtClean="0">
                <a:latin typeface="Times New Roman" panose="02020603050405020304" pitchFamily="18" charset="0"/>
                <a:cs typeface="Times New Roman" panose="02020603050405020304" pitchFamily="18" charset="0"/>
              </a:rPr>
              <a:t>, B. A. Rosenfeld, and E. P. </a:t>
            </a:r>
            <a:r>
              <a:rPr lang="en-US" sz="2000" dirty="0" err="1" smtClean="0">
                <a:latin typeface="Times New Roman" panose="02020603050405020304" pitchFamily="18" charset="0"/>
                <a:cs typeface="Times New Roman" panose="02020603050405020304" pitchFamily="18" charset="0"/>
              </a:rPr>
              <a:t>Ozhigova</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83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5221"/>
            <a:ext cx="10439400" cy="941161"/>
          </a:xfrm>
        </p:spPr>
        <p:txBody>
          <a:bodyPr>
            <a:normAutofit fontScale="90000"/>
          </a:bodyPr>
          <a:lstStyle/>
          <a:p>
            <a:pPr>
              <a:lnSpc>
                <a:spcPct val="150000"/>
              </a:lnSpc>
            </a:pPr>
            <a:r>
              <a:rPr lang="en-US" sz="2000" b="1" dirty="0" smtClean="0">
                <a:solidFill>
                  <a:srgbClr val="FF0000"/>
                </a:solidFill>
                <a:latin typeface="Arial" panose="020B0604020202020204" pitchFamily="34" charset="0"/>
                <a:cs typeface="Arial" panose="020B0604020202020204" pitchFamily="34" charset="0"/>
              </a:rPr>
              <a:t>The History of Mathematics and its Philosophical Development (Arabic Mathematics in the Middle Ages  - 2024)</a:t>
            </a:r>
            <a:endParaRPr lang="en-US" sz="2000" b="1" dirty="0">
              <a:solidFill>
                <a:srgbClr val="FF0000"/>
              </a:solidFill>
              <a:latin typeface="Arial" panose="020B0604020202020204" pitchFamily="34" charset="0"/>
              <a:cs typeface="Arial" panose="020B0604020202020204" pitchFamily="34" charset="0"/>
            </a:endParaRPr>
          </a:p>
        </p:txBody>
      </p:sp>
      <p:pic>
        <p:nvPicPr>
          <p:cNvPr id="4" name="Google Shape;95;p3"/>
          <p:cNvPicPr preferRelativeResize="0">
            <a:picLocks noGrp="1"/>
          </p:cNvPicPr>
          <p:nvPr>
            <p:ph idx="1"/>
          </p:nvPr>
        </p:nvPicPr>
        <p:blipFill rotWithShape="1">
          <a:blip r:embed="rId2">
            <a:alphaModFix/>
          </a:blip>
          <a:srcRect/>
          <a:stretch/>
        </p:blipFill>
        <p:spPr>
          <a:xfrm>
            <a:off x="1225480" y="1544934"/>
            <a:ext cx="9817240" cy="5031712"/>
          </a:xfrm>
          <a:prstGeom prst="rect">
            <a:avLst/>
          </a:prstGeom>
          <a:noFill/>
          <a:ln>
            <a:noFill/>
          </a:ln>
        </p:spPr>
      </p:pic>
    </p:spTree>
    <p:extLst>
      <p:ext uri="{BB962C8B-B14F-4D97-AF65-F5344CB8AC3E}">
        <p14:creationId xmlns:p14="http://schemas.microsoft.com/office/powerpoint/2010/main" val="2336844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134912"/>
            <a:ext cx="12067082" cy="6673943"/>
          </a:xfrm>
          <a:prstGeom prst="rect">
            <a:avLst/>
          </a:prstGeom>
        </p:spPr>
        <p:txBody>
          <a:bodyPr wrap="square">
            <a:spAutoFit/>
          </a:bodyPr>
          <a:lstStyle/>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Kolmogorov A. N., </a:t>
            </a:r>
            <a:r>
              <a:rPr lang="en-US" sz="2400" dirty="0" err="1" smtClean="0">
                <a:solidFill>
                  <a:schemeClr val="dk1"/>
                </a:solidFill>
                <a:latin typeface="Times New Roman" panose="02020603050405020304" pitchFamily="18" charset="0"/>
                <a:ea typeface="Arial"/>
                <a:cs typeface="Times New Roman" panose="02020603050405020304" pitchFamily="18" charset="0"/>
                <a:sym typeface="Arial"/>
              </a:rPr>
              <a:t>Yushkevich</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 A. P. (eds.) Mathematics of the XIX century. Moscow: </a:t>
            </a:r>
            <a:r>
              <a:rPr lang="en-US" sz="2400" dirty="0" err="1" smtClean="0">
                <a:solidFill>
                  <a:schemeClr val="dk1"/>
                </a:solidFill>
                <a:latin typeface="Times New Roman" panose="02020603050405020304" pitchFamily="18" charset="0"/>
                <a:ea typeface="Arial"/>
                <a:cs typeface="Times New Roman" panose="02020603050405020304" pitchFamily="18" charset="0"/>
                <a:sym typeface="Arial"/>
              </a:rPr>
              <a:t>Nauka</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a:t>
            </a:r>
          </a:p>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Vol. 1. Mathematical logic. Algebra. Number theory. Probability theory. (Unavailable link) 1978.</a:t>
            </a:r>
          </a:p>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Volume 2. Geometry. Theory of analytic functions. (Unavailable link) 1981.</a:t>
            </a:r>
          </a:p>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Vol. 3. The </a:t>
            </a:r>
            <a:r>
              <a:rPr lang="en-US" sz="2400" dirty="0" err="1" smtClean="0">
                <a:solidFill>
                  <a:schemeClr val="dk1"/>
                </a:solidFill>
                <a:latin typeface="Times New Roman" panose="02020603050405020304" pitchFamily="18" charset="0"/>
                <a:ea typeface="Arial"/>
                <a:cs typeface="Times New Roman" panose="02020603050405020304" pitchFamily="18" charset="0"/>
                <a:sym typeface="Arial"/>
              </a:rPr>
              <a:t>Chebyshev</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 direction in the theory of functions. Ordinary differential equations. Calculus of variations. Finite difference theory. 1987.</a:t>
            </a:r>
          </a:p>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Textbook on the History of Mathematics / Edited by A. P. </a:t>
            </a:r>
            <a:r>
              <a:rPr lang="en-US" sz="2400" dirty="0" err="1" smtClean="0">
                <a:solidFill>
                  <a:schemeClr val="dk1"/>
                </a:solidFill>
                <a:latin typeface="Times New Roman" panose="02020603050405020304" pitchFamily="18" charset="0"/>
                <a:ea typeface="Arial"/>
                <a:cs typeface="Times New Roman" panose="02020603050405020304" pitchFamily="18" charset="0"/>
                <a:sym typeface="Arial"/>
              </a:rPr>
              <a:t>Yushkevich</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 - Moscow: Enlightenment.</a:t>
            </a:r>
          </a:p>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Arithmetic and algebra. Theory of numbers. Geometry. 1976, 318 с.</a:t>
            </a:r>
          </a:p>
          <a:p>
            <a:pPr marL="342900" lvl="0" indent="-342900">
              <a:lnSpc>
                <a:spcPct val="150000"/>
              </a:lnSpc>
              <a:buFontTx/>
              <a:buChar char="-"/>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Mathematical analysis. Probability theory. 1977, 224 с.</a:t>
            </a:r>
          </a:p>
          <a:p>
            <a:pPr marL="342900" lvl="0" indent="-342900">
              <a:lnSpc>
                <a:spcPct val="150000"/>
              </a:lnSpc>
              <a:buFontTx/>
              <a:buChar char="-"/>
            </a:pPr>
            <a:r>
              <a:rPr lang="en-US" sz="2400" dirty="0" err="1" smtClean="0">
                <a:solidFill>
                  <a:schemeClr val="dk1"/>
                </a:solidFill>
                <a:latin typeface="Times New Roman" panose="02020603050405020304" pitchFamily="18" charset="0"/>
                <a:ea typeface="Arial"/>
                <a:cs typeface="Times New Roman" panose="02020603050405020304" pitchFamily="18" charset="0"/>
                <a:sym typeface="Arial"/>
              </a:rPr>
              <a:t>Yushkevich</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Pr>
              <a:t> A. P. Mathematics in its history. Selected Works. Moscow: Janus, 1996, 413 p. ISBN 5-88929-018-5.</a:t>
            </a:r>
            <a:endParaRPr lang="ru-RU" sz="2800" dirty="0">
              <a:solidFill>
                <a:schemeClr val="dk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177719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0" y="0"/>
            <a:ext cx="12192000" cy="6740307"/>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The first steps of the school of the history of Arabic mathematics</a:t>
            </a:r>
            <a:r>
              <a:rPr lang="en-US" sz="2400" dirty="0" smtClean="0">
                <a:latin typeface="Times New Roman" panose="02020603050405020304" pitchFamily="18" charset="0"/>
                <a:cs typeface="Times New Roman" panose="02020603050405020304" pitchFamily="18" charset="0"/>
              </a:rPr>
              <a:t>. </a:t>
            </a:r>
          </a:p>
          <a:p>
            <a:pPr>
              <a:lnSpc>
                <a:spcPct val="150000"/>
              </a:lnSpc>
            </a:pPr>
            <a:r>
              <a:rPr lang="en-US" sz="2400" dirty="0" smtClean="0">
                <a:latin typeface="Times New Roman" panose="02020603050405020304" pitchFamily="18" charset="0"/>
                <a:cs typeface="Times New Roman" panose="02020603050405020304" pitchFamily="18" charset="0"/>
              </a:rPr>
              <a:t>The beginning of A.P. </a:t>
            </a:r>
            <a:r>
              <a:rPr lang="en-US" sz="2400" dirty="0" err="1" smtClean="0">
                <a:latin typeface="Times New Roman" panose="02020603050405020304" pitchFamily="18" charset="0"/>
                <a:cs typeface="Times New Roman" panose="02020603050405020304" pitchFamily="18" charset="0"/>
              </a:rPr>
              <a:t>Yushkevich's</a:t>
            </a:r>
            <a:r>
              <a:rPr lang="en-US" sz="2400" dirty="0" smtClean="0">
                <a:latin typeface="Times New Roman" panose="02020603050405020304" pitchFamily="18" charset="0"/>
                <a:cs typeface="Times New Roman" panose="02020603050405020304" pitchFamily="18" charset="0"/>
              </a:rPr>
              <a:t> studies of medieval Arabic mathematics was laid by an article on the algebra of </a:t>
            </a:r>
            <a:r>
              <a:rPr lang="en-US" sz="2400" dirty="0" err="1" smtClean="0">
                <a:latin typeface="Times New Roman" panose="02020603050405020304" pitchFamily="18" charset="0"/>
                <a:cs typeface="Times New Roman" panose="02020603050405020304" pitchFamily="18" charset="0"/>
              </a:rPr>
              <a:t>O.Khayyam</a:t>
            </a:r>
            <a:r>
              <a:rPr lang="en-US" sz="2400" dirty="0" smtClean="0">
                <a:latin typeface="Times New Roman" panose="02020603050405020304" pitchFamily="18" charset="0"/>
                <a:cs typeface="Times New Roman" panose="02020603050405020304" pitchFamily="18" charset="0"/>
              </a:rPr>
              <a:t>, written before the war, but which saw the light of day only in 1948. </a:t>
            </a:r>
          </a:p>
          <a:p>
            <a:pPr>
              <a:lnSpc>
                <a:spcPct val="150000"/>
              </a:lnSpc>
            </a:pPr>
            <a:r>
              <a:rPr lang="en-US" sz="2400" dirty="0" smtClean="0">
                <a:latin typeface="Times New Roman" panose="02020603050405020304" pitchFamily="18" charset="0"/>
                <a:cs typeface="Times New Roman" panose="02020603050405020304" pitchFamily="18" charset="0"/>
              </a:rPr>
              <a:t>Its publication was welcomed by the famous Russian orientalist </a:t>
            </a:r>
            <a:r>
              <a:rPr lang="en-US" sz="2400" dirty="0" err="1" smtClean="0">
                <a:latin typeface="Times New Roman" panose="02020603050405020304" pitchFamily="18" charset="0"/>
                <a:cs typeface="Times New Roman" panose="02020603050405020304" pitchFamily="18" charset="0"/>
              </a:rPr>
              <a:t>I.Yu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Krachkovsky</a:t>
            </a:r>
            <a:r>
              <a:rPr lang="en-US" sz="2400" dirty="0" smtClean="0">
                <a:latin typeface="Times New Roman" panose="02020603050405020304" pitchFamily="18" charset="0"/>
                <a:cs typeface="Times New Roman" panose="02020603050405020304" pitchFamily="18" charset="0"/>
              </a:rPr>
              <a:t>. Although </a:t>
            </a:r>
            <a:r>
              <a:rPr lang="en-US" sz="2400" dirty="0" err="1" smtClean="0">
                <a:latin typeface="Times New Roman" panose="02020603050405020304" pitchFamily="18" charset="0"/>
                <a:cs typeface="Times New Roman" panose="02020603050405020304" pitchFamily="18" charset="0"/>
              </a:rPr>
              <a:t>Krachkovsky's</a:t>
            </a:r>
            <a:r>
              <a:rPr lang="en-US" sz="2400" dirty="0" smtClean="0">
                <a:latin typeface="Times New Roman" panose="02020603050405020304" pitchFamily="18" charset="0"/>
                <a:cs typeface="Times New Roman" panose="02020603050405020304" pitchFamily="18" charset="0"/>
              </a:rPr>
              <a:t> wish that the author learn Arabic and undertake a serious study of Arabic-language mathematics was only partially fulfilled (the author never started to study the language),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did much more than that - he organized research on medieval Arabic mathematics in the country. </a:t>
            </a:r>
          </a:p>
          <a:p>
            <a:pPr>
              <a:lnSpc>
                <a:spcPct val="150000"/>
              </a:lnSpc>
            </a:pPr>
            <a:r>
              <a:rPr lang="en-US" sz="2400" dirty="0" smtClean="0">
                <a:latin typeface="Times New Roman" panose="02020603050405020304" pitchFamily="18" charset="0"/>
                <a:cs typeface="Times New Roman" panose="02020603050405020304" pitchFamily="18" charset="0"/>
              </a:rPr>
              <a:t>He persuaded B.A. Rosenfeld to learn the Arabic language and begin research on this subject. Subsequently, Boris Rosenfeld became one of the world's greatest specialists in this field and educated numerous students.  </a:t>
            </a:r>
          </a:p>
          <a:p>
            <a:pPr>
              <a:lnSpc>
                <a:spcPct val="150000"/>
              </a:lnSpc>
            </a:pPr>
            <a:r>
              <a:rPr lang="en-US" sz="2400" dirty="0" smtClean="0">
                <a:latin typeface="Times New Roman" panose="02020603050405020304" pitchFamily="18" charset="0"/>
                <a:cs typeface="Times New Roman" panose="02020603050405020304" pitchFamily="18" charset="0"/>
              </a:rPr>
              <a:t>In 1959, in Tashkent, G.P. Matvievskaya began to study medieval Arabic mathematical culture.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344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2222" y="316523"/>
            <a:ext cx="11649809" cy="6093976"/>
          </a:xfrm>
          <a:prstGeom prst="rect">
            <a:avLst/>
          </a:prstGeom>
        </p:spPr>
        <p:txBody>
          <a:bodyPr wrap="square">
            <a:spAutoFit/>
          </a:bodyPr>
          <a:lstStyle/>
          <a:p>
            <a:pPr algn="justLow">
              <a:lnSpc>
                <a:spcPct val="150000"/>
              </a:lnSpc>
            </a:pPr>
            <a:r>
              <a:rPr lang="en-US" sz="2000" dirty="0" smtClean="0">
                <a:latin typeface="Times New Roman" panose="02020603050405020304" pitchFamily="18" charset="0"/>
                <a:cs typeface="Times New Roman" panose="02020603050405020304" pitchFamily="18" charset="0"/>
              </a:rPr>
              <a:t>Thus, in the 1960, a school of the history of Arabic mathematics had already been established in the country, with representatives working in various cities of Russia, Central Asia and Transcaucasia. The center of this research was Moscow, where, in addition to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and Rosenfeld, a whole group of their students were involved in research, including M.M. Rozhanskaya, who published a book on mechanics in the medieval East in 1976. In the late 1980, I.O. Luther and J. </a:t>
            </a:r>
            <a:r>
              <a:rPr lang="en-US" sz="2000" dirty="0" err="1" smtClean="0">
                <a:latin typeface="Times New Roman" panose="02020603050405020304" pitchFamily="18" charset="0"/>
                <a:cs typeface="Times New Roman" panose="02020603050405020304" pitchFamily="18" charset="0"/>
              </a:rPr>
              <a:t>Adabbach</a:t>
            </a:r>
            <a:r>
              <a:rPr lang="en-US" sz="2000" dirty="0" smtClean="0">
                <a:latin typeface="Times New Roman" panose="02020603050405020304" pitchFamily="18" charset="0"/>
                <a:cs typeface="Times New Roman" panose="02020603050405020304" pitchFamily="18" charset="0"/>
              </a:rPr>
              <a:t> joined this research group. </a:t>
            </a:r>
          </a:p>
          <a:p>
            <a:pPr algn="justLow">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In 2002, the author of this paper came to IHST RAS and worked with M. Rozhanskaya on the history of Arabic mathematics in the Middle Ages in Morocco and Andalusia until 2016. </a:t>
            </a:r>
          </a:p>
          <a:p>
            <a:pPr algn="justLow">
              <a:lnSpc>
                <a:spcPct val="150000"/>
              </a:lnSpc>
            </a:pP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carried out many works in co-authorship with B. Rosenfeld. One such work is devoted to the development of the theory of parallel in the medieval Arab East (Arabic translation (Aleppo-1989)).</a:t>
            </a:r>
          </a:p>
          <a:p>
            <a:pPr algn="justLow">
              <a:lnSpc>
                <a:spcPct val="150000"/>
              </a:lnSpc>
            </a:pPr>
            <a:r>
              <a:rPr lang="en-US" sz="2000" dirty="0" smtClean="0">
                <a:latin typeface="Times New Roman" panose="02020603050405020304" pitchFamily="18" charset="0"/>
                <a:cs typeface="Times New Roman" panose="02020603050405020304" pitchFamily="18" charset="0"/>
              </a:rPr>
              <a:t>The History of Mathematics Seminar at Moscow State University played an extremely important role in the formation of the Soviet Historical Mathematical School. In 1944, M.Y. </a:t>
            </a:r>
            <a:r>
              <a:rPr lang="en-US" sz="2000" dirty="0" err="1" smtClean="0">
                <a:latin typeface="Times New Roman" panose="02020603050405020304" pitchFamily="18" charset="0"/>
                <a:cs typeface="Times New Roman" panose="02020603050405020304" pitchFamily="18" charset="0"/>
              </a:rPr>
              <a:t>Vygodsky</a:t>
            </a:r>
            <a:r>
              <a:rPr lang="en-US" sz="2000" dirty="0" smtClean="0">
                <a:latin typeface="Times New Roman" panose="02020603050405020304" pitchFamily="18" charset="0"/>
                <a:cs typeface="Times New Roman" panose="02020603050405020304" pitchFamily="18" charset="0"/>
              </a:rPr>
              <a:t> and S.A. </a:t>
            </a:r>
            <a:r>
              <a:rPr lang="en-US" sz="2000" dirty="0" err="1" smtClean="0">
                <a:latin typeface="Times New Roman" panose="02020603050405020304" pitchFamily="18" charset="0"/>
                <a:cs typeface="Times New Roman" panose="02020603050405020304" pitchFamily="18" charset="0"/>
              </a:rPr>
              <a:t>Yanovskaya</a:t>
            </a:r>
            <a:r>
              <a:rPr lang="en-US" sz="2000" dirty="0" smtClean="0">
                <a:latin typeface="Times New Roman" panose="02020603050405020304" pitchFamily="18" charset="0"/>
                <a:cs typeface="Times New Roman" panose="02020603050405020304" pitchFamily="18" charset="0"/>
              </a:rPr>
              <a:t> attracted A.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to lead the seminar. With his efforts, the seminar acquired the status of the leading seminar in the country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50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66518" y="0"/>
            <a:ext cx="10025482"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b="1" dirty="0" smtClean="0">
                <a:solidFill>
                  <a:srgbClr val="FF0000"/>
                </a:solidFill>
                <a:latin typeface="Times New Roman" panose="02020603050405020304" pitchFamily="18" charset="0"/>
                <a:cs typeface="Times New Roman" panose="02020603050405020304" pitchFamily="18" charset="0"/>
              </a:rPr>
              <a:t>Boris </a:t>
            </a:r>
            <a:r>
              <a:rPr lang="en-US" sz="2000" b="1" dirty="0" err="1" smtClean="0">
                <a:solidFill>
                  <a:srgbClr val="FF0000"/>
                </a:solidFill>
                <a:latin typeface="Times New Roman" panose="02020603050405020304" pitchFamily="18" charset="0"/>
                <a:cs typeface="Times New Roman" panose="02020603050405020304" pitchFamily="18" charset="0"/>
              </a:rPr>
              <a:t>Abramovich</a:t>
            </a:r>
            <a:r>
              <a:rPr lang="en-US" sz="2000" b="1" dirty="0" smtClean="0">
                <a:solidFill>
                  <a:srgbClr val="FF0000"/>
                </a:solidFill>
                <a:latin typeface="Times New Roman" panose="02020603050405020304" pitchFamily="18" charset="0"/>
                <a:cs typeface="Times New Roman" panose="02020603050405020304" pitchFamily="18" charset="0"/>
              </a:rPr>
              <a:t> Rosenfeld </a:t>
            </a:r>
            <a:r>
              <a:rPr lang="en-US" sz="2000" dirty="0" smtClean="0">
                <a:latin typeface="Times New Roman" panose="02020603050405020304" pitchFamily="18" charset="0"/>
                <a:cs typeface="Times New Roman" panose="02020603050405020304" pitchFamily="18" charset="0"/>
              </a:rPr>
              <a:t>(30.08.1917, Petrograd - 5.04.2008, State College, Pennsylvania) was a Soviet mathematician, historian of mathematics, and teacher.</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After graduating </a:t>
            </a:r>
            <a:r>
              <a:rPr lang="en-US" sz="2000" dirty="0">
                <a:latin typeface="Times New Roman" panose="02020603050405020304" pitchFamily="18" charset="0"/>
                <a:cs typeface="Times New Roman" panose="02020603050405020304" pitchFamily="18" charset="0"/>
              </a:rPr>
              <a:t>from high school he entered the Moscow Power Engineering Institute in 1935, and from September 1936, in addition, began to study at the 3rd year of the Moscow State University </a:t>
            </a:r>
            <a:r>
              <a:rPr lang="en-US" sz="2000" dirty="0">
                <a:latin typeface="Times New Roman" panose="02020603050405020304" pitchFamily="18" charset="0"/>
                <a:cs typeface="Times New Roman" panose="02020603050405020304" pitchFamily="18" charset="0"/>
              </a:rPr>
              <a:t>Faculty of Mechanics and </a:t>
            </a:r>
            <a:r>
              <a:rPr lang="en-US" sz="2000" dirty="0" smtClean="0">
                <a:latin typeface="Times New Roman" panose="02020603050405020304" pitchFamily="18" charset="0"/>
                <a:cs typeface="Times New Roman" panose="02020603050405020304" pitchFamily="18" charset="0"/>
              </a:rPr>
              <a:t>Mathematics.</a:t>
            </a:r>
            <a:endParaRPr lang="en-US" sz="2000" dirty="0">
              <a:latin typeface="Times New Roman" panose="02020603050405020304" pitchFamily="18" charset="0"/>
              <a:cs typeface="Times New Roman" panose="02020603050405020304" pitchFamily="18" charset="0"/>
            </a:endParaRPr>
          </a:p>
        </p:txBody>
      </p:sp>
      <p:pic>
        <p:nvPicPr>
          <p:cNvPr id="3" name="Google Shape;175;p17" descr="Boris Rozenfeld's Home Page"/>
          <p:cNvPicPr preferRelativeResize="0"/>
          <p:nvPr/>
        </p:nvPicPr>
        <p:blipFill rotWithShape="1">
          <a:blip r:embed="rId2">
            <a:alphaModFix/>
          </a:blip>
          <a:srcRect/>
          <a:stretch/>
        </p:blipFill>
        <p:spPr>
          <a:xfrm>
            <a:off x="0" y="0"/>
            <a:ext cx="2166518" cy="2943679"/>
          </a:xfrm>
          <a:prstGeom prst="rect">
            <a:avLst/>
          </a:prstGeom>
          <a:noFill/>
          <a:ln>
            <a:noFill/>
          </a:ln>
        </p:spPr>
      </p:pic>
      <p:sp>
        <p:nvSpPr>
          <p:cNvPr id="4" name="Rectangle 3"/>
          <p:cNvSpPr/>
          <p:nvPr/>
        </p:nvSpPr>
        <p:spPr>
          <a:xfrm>
            <a:off x="0" y="2964276"/>
            <a:ext cx="12192000" cy="3785652"/>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1940, he completed four and a half courses at the Moscow Power Engineering Institute. </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Earlier, in 1939, he graduated with an external degree from the Moscow State University's Faculty of Mechanics and was admitted to the </a:t>
            </a:r>
            <a:r>
              <a:rPr lang="en-US" sz="2000" dirty="0">
                <a:latin typeface="Times New Roman" panose="02020603050405020304" pitchFamily="18" charset="0"/>
                <a:cs typeface="Times New Roman" panose="02020603050405020304" pitchFamily="18" charset="0"/>
              </a:rPr>
              <a:t>postgraduate program at the Department of Differential Geometry. There, under the supervision of P.K. </a:t>
            </a:r>
            <a:r>
              <a:rPr lang="en-US" sz="2000" dirty="0" err="1">
                <a:latin typeface="Times New Roman" panose="02020603050405020304" pitchFamily="18" charset="0"/>
                <a:cs typeface="Times New Roman" panose="02020603050405020304" pitchFamily="18" charset="0"/>
              </a:rPr>
              <a:t>Rashevsky</a:t>
            </a:r>
            <a:r>
              <a:rPr lang="en-US" sz="2000" dirty="0">
                <a:latin typeface="Times New Roman" panose="02020603050405020304" pitchFamily="18" charset="0"/>
                <a:cs typeface="Times New Roman" panose="02020603050405020304" pitchFamily="18" charset="0"/>
              </a:rPr>
              <a:t>, he studied the theory of Lie groups, multivariate differential geometry, and the geometry of symmetric </a:t>
            </a:r>
            <a:r>
              <a:rPr lang="en-US" sz="2000" dirty="0" smtClean="0">
                <a:latin typeface="Times New Roman" panose="02020603050405020304" pitchFamily="18" charset="0"/>
                <a:cs typeface="Times New Roman" panose="02020603050405020304" pitchFamily="18" charset="0"/>
              </a:rPr>
              <a:t>spaces.</a:t>
            </a:r>
          </a:p>
          <a:p>
            <a:pPr marL="342900" indent="-342900">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third year of postgraduate studies was spent in Tashkent and </a:t>
            </a:r>
            <a:r>
              <a:rPr lang="en-US" sz="2000" dirty="0" err="1">
                <a:latin typeface="Times New Roman" panose="02020603050405020304" pitchFamily="18" charset="0"/>
                <a:cs typeface="Times New Roman" panose="02020603050405020304" pitchFamily="18" charset="0"/>
              </a:rPr>
              <a:t>Ashkabat</a:t>
            </a:r>
            <a:r>
              <a:rPr lang="en-US" sz="2000" dirty="0">
                <a:latin typeface="Times New Roman" panose="02020603050405020304" pitchFamily="18" charset="0"/>
                <a:cs typeface="Times New Roman" panose="02020603050405020304" pitchFamily="18" charset="0"/>
              </a:rPr>
              <a:t>, where MSU was evacuated. In 1942 he defended his Ph.D. </a:t>
            </a:r>
            <a:r>
              <a:rPr lang="en-US" sz="2000" dirty="0">
                <a:latin typeface="Times New Roman" panose="02020603050405020304" pitchFamily="18" charset="0"/>
                <a:cs typeface="Times New Roman" panose="02020603050405020304" pitchFamily="18" charset="0"/>
              </a:rPr>
              <a:t>thesis </a:t>
            </a:r>
            <a:r>
              <a:rPr lang="en-US" sz="2000" dirty="0" smtClean="0">
                <a:latin typeface="Times New Roman" panose="02020603050405020304" pitchFamily="18" charset="0"/>
                <a:cs typeface="Times New Roman" panose="02020603050405020304" pitchFamily="18" charset="0"/>
              </a:rPr>
              <a:t>“Manifolds </a:t>
            </a:r>
            <a:r>
              <a:rPr lang="en-US" sz="2000" dirty="0">
                <a:latin typeface="Times New Roman" panose="02020603050405020304" pitchFamily="18" charset="0"/>
                <a:cs typeface="Times New Roman" panose="02020603050405020304" pitchFamily="18" charset="0"/>
              </a:rPr>
              <a:t>of spheres </a:t>
            </a:r>
            <a:r>
              <a:rPr lang="en-US" sz="2000" dirty="0" smtClean="0">
                <a:latin typeface="Times New Roman" panose="02020603050405020304" pitchFamily="18" charset="0"/>
                <a:cs typeface="Times New Roman" panose="02020603050405020304" pitchFamily="18" charset="0"/>
              </a:rPr>
              <a:t>geometry”</a:t>
            </a: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793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marL="342900" indent="-342900" algn="justLow">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1947 </a:t>
            </a:r>
            <a:r>
              <a:rPr lang="en-US" sz="2000" dirty="0">
                <a:latin typeface="Times New Roman" panose="02020603050405020304" pitchFamily="18" charset="0"/>
                <a:cs typeface="Times New Roman" panose="02020603050405020304" pitchFamily="18" charset="0"/>
              </a:rPr>
              <a:t>defended his doctoral dissertation “</a:t>
            </a:r>
            <a:r>
              <a:rPr lang="en-US" sz="2000" dirty="0">
                <a:latin typeface="Times New Roman" panose="02020603050405020304" pitchFamily="18" charset="0"/>
                <a:cs typeface="Times New Roman" panose="02020603050405020304" pitchFamily="18" charset="0"/>
              </a:rPr>
              <a:t>Families of subspaces </a:t>
            </a:r>
            <a:r>
              <a:rPr lang="en-US" sz="2000" dirty="0" smtClean="0">
                <a:latin typeface="Times New Roman" panose="02020603050405020304" pitchFamily="18" charset="0"/>
                <a:cs typeface="Times New Roman" panose="02020603050405020304" pitchFamily="18" charset="0"/>
              </a:rPr>
              <a:t>theory”. </a:t>
            </a:r>
            <a:endParaRPr lang="en-US" sz="2000" dirty="0">
              <a:latin typeface="Times New Roman" panose="02020603050405020304" pitchFamily="18" charset="0"/>
              <a:cs typeface="Times New Roman" panose="02020603050405020304" pitchFamily="18" charset="0"/>
            </a:endParaRPr>
          </a:p>
          <a:p>
            <a:pPr marL="342900" indent="-342900" algn="justLow">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in 1950 - 1955 as a professor at the Geometry Department of Azerbaijan University in Baku, he began research on the history of mathematics in the medieval East. He translated into Russian from Arabic and Persian treatises of at-</a:t>
            </a:r>
            <a:r>
              <a:rPr lang="en-US" sz="2000" dirty="0" err="1">
                <a:latin typeface="Times New Roman" panose="02020603050405020304" pitchFamily="18" charset="0"/>
                <a:cs typeface="Times New Roman" panose="02020603050405020304" pitchFamily="18" charset="0"/>
              </a:rPr>
              <a:t>Tusi</a:t>
            </a:r>
            <a:r>
              <a:rPr lang="en-US" sz="2000" dirty="0">
                <a:latin typeface="Times New Roman" panose="02020603050405020304" pitchFamily="18" charset="0"/>
                <a:cs typeface="Times New Roman" panose="02020603050405020304" pitchFamily="18" charset="0"/>
              </a:rPr>
              <a:t>, Omar Khayyam</a:t>
            </a:r>
            <a:r>
              <a:rPr lang="en-US" sz="2000" dirty="0" smtClean="0">
                <a:latin typeface="Times New Roman" panose="02020603050405020304" pitchFamily="18" charset="0"/>
                <a:cs typeface="Times New Roman" panose="02020603050405020304" pitchFamily="18" charset="0"/>
              </a:rPr>
              <a:t>, al-Kashi, al-Khwarizmi, al-</a:t>
            </a:r>
            <a:r>
              <a:rPr lang="en-US" sz="2000" dirty="0" err="1" smtClean="0">
                <a:latin typeface="Times New Roman" panose="02020603050405020304" pitchFamily="18" charset="0"/>
                <a:cs typeface="Times New Roman" panose="02020603050405020304" pitchFamily="18" charset="0"/>
              </a:rPr>
              <a:t>Farghani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Thabit</a:t>
            </a:r>
            <a:r>
              <a:rPr lang="en-US" sz="2000" dirty="0" smtClean="0">
                <a:latin typeface="Times New Roman" panose="02020603050405020304" pitchFamily="18" charset="0"/>
                <a:cs typeface="Times New Roman" panose="02020603050405020304" pitchFamily="18" charset="0"/>
              </a:rPr>
              <a:t> ibn </a:t>
            </a:r>
            <a:r>
              <a:rPr lang="en-US" sz="2000" dirty="0" err="1" smtClean="0">
                <a:latin typeface="Times New Roman" panose="02020603050405020304" pitchFamily="18" charset="0"/>
                <a:cs typeface="Times New Roman" panose="02020603050405020304" pitchFamily="18" charset="0"/>
              </a:rPr>
              <a:t>Korra</a:t>
            </a:r>
            <a:r>
              <a:rPr lang="en-US" sz="2000" dirty="0" smtClean="0">
                <a:latin typeface="Times New Roman" panose="02020603050405020304" pitchFamily="18" charset="0"/>
                <a:cs typeface="Times New Roman" panose="02020603050405020304" pitchFamily="18" charset="0"/>
              </a:rPr>
              <a:t>, Ibn al-</a:t>
            </a:r>
            <a:r>
              <a:rPr lang="en-US" sz="2000" dirty="0" err="1" smtClean="0">
                <a:latin typeface="Times New Roman" panose="02020603050405020304" pitchFamily="18" charset="0"/>
                <a:cs typeface="Times New Roman" panose="02020603050405020304" pitchFamily="18" charset="0"/>
              </a:rPr>
              <a:t>Haitham</a:t>
            </a:r>
            <a:r>
              <a:rPr lang="en-US" sz="2000" dirty="0" smtClean="0">
                <a:latin typeface="Times New Roman" panose="02020603050405020304" pitchFamily="18" charset="0"/>
                <a:cs typeface="Times New Roman" panose="02020603050405020304" pitchFamily="18" charset="0"/>
              </a:rPr>
              <a:t>, al-</a:t>
            </a:r>
            <a:r>
              <a:rPr lang="en-US" sz="2000" dirty="0" err="1" smtClean="0">
                <a:latin typeface="Times New Roman" panose="02020603050405020304" pitchFamily="18" charset="0"/>
                <a:cs typeface="Times New Roman" panose="02020603050405020304" pitchFamily="18" charset="0"/>
              </a:rPr>
              <a:t>Biruni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Ulugbek</a:t>
            </a:r>
            <a:r>
              <a:rPr lang="en-US" sz="2000" dirty="0" smtClean="0">
                <a:latin typeface="Times New Roman" panose="02020603050405020304" pitchFamily="18" charset="0"/>
                <a:cs typeface="Times New Roman" panose="02020603050405020304" pitchFamily="18" charset="0"/>
              </a:rPr>
              <a:t>. </a:t>
            </a:r>
          </a:p>
          <a:p>
            <a:pPr marL="342900" indent="-342900" algn="justLow">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1964 - 1990 he worked as a senior and leading researcher at the Institute for the History of Natural History and Technology of the USSR Academy of Sciences in Moscow. </a:t>
            </a:r>
          </a:p>
          <a:p>
            <a:pPr marL="342900" indent="-342900" algn="justLow">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Together with A.P.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he wrote sections on the history of mathematics in the Middle Ages and the Renaissance and on the history of geometry in the three-volume “History of Mathematics from the Most Ancient Times to the Beginning of the XIX Century” (1970-1972) published by this Institute under the editorship of A.P.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as well as on the history of geometry (with B.L. Laptev) in the book “Mathematics of the XIX Century: Geometry. Theory of Analytic Functions” edited by A.N. Kolmogorov and A.P.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(1981). </a:t>
            </a:r>
          </a:p>
          <a:p>
            <a:pPr marL="342900" indent="-342900" algn="justLow">
              <a:lnSpc>
                <a:spcPct val="15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In 1990 - 1995 he worked as a professor at the University of Pennsylvania (USA), lecturing on geometry and history of mathematics. He published 450 scientific papers. Under his supervision, 82 Ph.D. theses were defended; 8 of his students became doctors of sciences and professors.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050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1546" y="589085"/>
            <a:ext cx="11808069" cy="6036974"/>
          </a:xfrm>
          <a:prstGeom prst="rect">
            <a:avLst/>
          </a:prstGeom>
        </p:spPr>
        <p:txBody>
          <a:bodyPr wrap="square">
            <a:spAutoFit/>
          </a:bodyPr>
          <a:lstStyle/>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Non-Euclidean geometries. - Moscow: State Publishing House of Technical and Theoretical Literature, 1955. - 744 с. - 3000 copies (in per.)-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A. P. History of Mathematics in the Middle Ages / Edited by B. A. Rosenfeld. - Moscow: (</a:t>
            </a:r>
            <a:r>
              <a:rPr lang="en-US" sz="2000" dirty="0" err="1" smtClean="0">
                <a:latin typeface="Times New Roman" panose="02020603050405020304" pitchFamily="18" charset="0"/>
                <a:cs typeface="Times New Roman" panose="02020603050405020304" pitchFamily="18" charset="0"/>
              </a:rPr>
              <a:t>Fizmatgiz</a:t>
            </a:r>
            <a:r>
              <a:rPr lang="en-US" sz="2000" dirty="0" smtClean="0">
                <a:latin typeface="Times New Roman" panose="02020603050405020304" pitchFamily="18" charset="0"/>
                <a:cs typeface="Times New Roman" panose="02020603050405020304" pitchFamily="18" charset="0"/>
              </a:rPr>
              <a:t>), 1961. - 448 с. - 15 000 copies (in per.).</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A. P. Omar Khayyam.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1965. - 192 с.</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Multidimensional spaces.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Main Editorial Office of Physical and Mathematical Literature, 1966. - 648 с. - 8000 copies (in per.).</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Non-Euclidean spaces.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Main Editorial Office of Physical and Mathematical Literature, 1969. - 548 с. (in per.)</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err="1" smtClean="0">
                <a:latin typeface="Times New Roman" panose="02020603050405020304" pitchFamily="18" charset="0"/>
                <a:cs typeface="Times New Roman" panose="02020603050405020304" pitchFamily="18" charset="0"/>
              </a:rPr>
              <a:t>Kedrov</a:t>
            </a:r>
            <a:r>
              <a:rPr lang="en-US" sz="2000" dirty="0" smtClean="0">
                <a:latin typeface="Times New Roman" panose="02020603050405020304" pitchFamily="18" charset="0"/>
                <a:cs typeface="Times New Roman" panose="02020603050405020304" pitchFamily="18" charset="0"/>
              </a:rPr>
              <a:t> B. M., Rosenfeld B. A. Abu </a:t>
            </a:r>
            <a:r>
              <a:rPr lang="en-US" sz="2000" dirty="0" err="1" smtClean="0">
                <a:latin typeface="Times New Roman" panose="02020603050405020304" pitchFamily="18" charset="0"/>
                <a:cs typeface="Times New Roman" panose="02020603050405020304" pitchFamily="18" charset="0"/>
              </a:rPr>
              <a:t>Rayhan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Biruni</a:t>
            </a:r>
            <a:r>
              <a:rPr lang="en-US" sz="2000" dirty="0" smtClean="0">
                <a:latin typeface="Times New Roman" panose="02020603050405020304" pitchFamily="18" charset="0"/>
                <a:cs typeface="Times New Roman" panose="02020603050405020304" pitchFamily="18" charset="0"/>
              </a:rPr>
              <a:t>.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Main Editorial Office of Oriental Literature, 1973. - 56 с. - 2700 copies (obl.)</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Rozhanskaya M. M., </a:t>
            </a:r>
            <a:r>
              <a:rPr lang="en-US" sz="2000" dirty="0" err="1" smtClean="0">
                <a:latin typeface="Times New Roman" panose="02020603050405020304" pitchFamily="18" charset="0"/>
                <a:cs typeface="Times New Roman" panose="02020603050405020304" pitchFamily="18" charset="0"/>
              </a:rPr>
              <a:t>Sokolovskaya</a:t>
            </a:r>
            <a:r>
              <a:rPr lang="en-US" sz="2000" dirty="0" smtClean="0">
                <a:latin typeface="Times New Roman" panose="02020603050405020304" pitchFamily="18" charset="0"/>
                <a:cs typeface="Times New Roman" panose="02020603050405020304" pitchFamily="18" charset="0"/>
              </a:rPr>
              <a:t> Z. K. Abu-r-R-</a:t>
            </a:r>
            <a:r>
              <a:rPr lang="en-US" sz="2000" dirty="0" err="1" smtClean="0">
                <a:latin typeface="Times New Roman" panose="02020603050405020304" pitchFamily="18" charset="0"/>
                <a:cs typeface="Times New Roman" panose="02020603050405020304" pitchFamily="18" charset="0"/>
              </a:rPr>
              <a:t>Rayhan</a:t>
            </a:r>
            <a:r>
              <a:rPr lang="en-US" sz="2000" dirty="0" smtClean="0">
                <a:latin typeface="Times New Roman" panose="02020603050405020304" pitchFamily="18" charset="0"/>
                <a:cs typeface="Times New Roman" panose="02020603050405020304" pitchFamily="18" charset="0"/>
              </a:rPr>
              <a:t> al-</a:t>
            </a:r>
            <a:r>
              <a:rPr lang="en-US" sz="2000" dirty="0" err="1" smtClean="0">
                <a:latin typeface="Times New Roman" panose="02020603050405020304" pitchFamily="18" charset="0"/>
                <a:cs typeface="Times New Roman" panose="02020603050405020304" pitchFamily="18" charset="0"/>
              </a:rPr>
              <a:t>Biruni</a:t>
            </a:r>
            <a:r>
              <a:rPr lang="en-US" sz="2000" dirty="0" smtClean="0">
                <a:latin typeface="Times New Roman" panose="02020603050405020304" pitchFamily="18" charset="0"/>
                <a:cs typeface="Times New Roman" panose="02020603050405020304" pitchFamily="18" charset="0"/>
              </a:rPr>
              <a:t>.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1973. - 272 с. (obl.)</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956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46184" y="538782"/>
            <a:ext cx="11500339" cy="5632311"/>
          </a:xfrm>
          <a:prstGeom prst="rect">
            <a:avLst/>
          </a:prstGeom>
        </p:spPr>
        <p:txBody>
          <a:bodyPr wrap="square">
            <a:spAutoFit/>
          </a:bodyPr>
          <a:lstStyle/>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History of non-Euclidean geometry: Development of the concept of geometric space.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1976. - 416 с. (in per.)</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err="1" smtClean="0">
                <a:latin typeface="Times New Roman" panose="02020603050405020304" pitchFamily="18" charset="0"/>
                <a:cs typeface="Times New Roman" panose="02020603050405020304" pitchFamily="18" charset="0"/>
              </a:rPr>
              <a:t>Bulgakov</a:t>
            </a:r>
            <a:r>
              <a:rPr lang="en-US" sz="2000" dirty="0" smtClean="0">
                <a:latin typeface="Times New Roman" panose="02020603050405020304" pitchFamily="18" charset="0"/>
                <a:cs typeface="Times New Roman" panose="02020603050405020304" pitchFamily="18" charset="0"/>
              </a:rPr>
              <a:t> P. G., Rosenfeld B. A., </a:t>
            </a:r>
            <a:r>
              <a:rPr lang="en-US" sz="2000" dirty="0" err="1" smtClean="0">
                <a:latin typeface="Times New Roman" panose="02020603050405020304" pitchFamily="18" charset="0"/>
                <a:cs typeface="Times New Roman" panose="02020603050405020304" pitchFamily="18" charset="0"/>
              </a:rPr>
              <a:t>Akhmedov</a:t>
            </a:r>
            <a:r>
              <a:rPr lang="en-US" sz="2000" dirty="0" smtClean="0">
                <a:latin typeface="Times New Roman" panose="02020603050405020304" pitchFamily="18" charset="0"/>
                <a:cs typeface="Times New Roman" panose="02020603050405020304" pitchFamily="18" charset="0"/>
              </a:rPr>
              <a:t> A. A. Muhammad al-Khwarizmi, c. 783 - c. 850. 783 - c. 850.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1983. - 240 с. - (Biographical series). - 3600 copies (in per.).</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A. P. Theory of Parallel Lines in the Medieval East IX - XIV centuries.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1983. - 128 с. (obl.)</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a:t>
            </a:r>
            <a:r>
              <a:rPr lang="en-US" sz="2000" dirty="0" err="1" smtClean="0">
                <a:latin typeface="Times New Roman" panose="02020603050405020304" pitchFamily="18" charset="0"/>
                <a:cs typeface="Times New Roman" panose="02020603050405020304" pitchFamily="18" charset="0"/>
              </a:rPr>
              <a:t>Zamakhovsky</a:t>
            </a:r>
            <a:r>
              <a:rPr lang="en-US" sz="2000" dirty="0" smtClean="0">
                <a:latin typeface="Times New Roman" panose="02020603050405020304" pitchFamily="18" charset="0"/>
                <a:cs typeface="Times New Roman" panose="02020603050405020304" pitchFamily="18" charset="0"/>
              </a:rPr>
              <a:t> M. P. Geometry of Lie groups: Symmetric, parabolic and periodic spaces. - M.: MCNMO, 2003. - 560 с. - 1000 copies. - ISBN 5-94057-032-1.</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Rosenfeld B. A. Apollonius of </a:t>
            </a:r>
            <a:r>
              <a:rPr lang="en-US" sz="2000" dirty="0" err="1" smtClean="0">
                <a:latin typeface="Times New Roman" panose="02020603050405020304" pitchFamily="18" charset="0"/>
                <a:cs typeface="Times New Roman" panose="02020603050405020304" pitchFamily="18" charset="0"/>
              </a:rPr>
              <a:t>Perga</a:t>
            </a:r>
            <a:r>
              <a:rPr lang="en-US" sz="2000" dirty="0" smtClean="0">
                <a:latin typeface="Times New Roman" panose="02020603050405020304" pitchFamily="18" charset="0"/>
                <a:cs typeface="Times New Roman" panose="02020603050405020304" pitchFamily="18" charset="0"/>
              </a:rPr>
              <a:t>. - M.: MTSNMO, 2004. - 176 с. - 2000 copies. - ISBN 5-94057-132-8, ISBN 978-5-94057-132-2. (obl.)</a:t>
            </a:r>
            <a:endParaRPr lang="ar-QA" sz="2000" dirty="0" smtClean="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en-US" sz="2000" dirty="0" err="1" smtClean="0">
                <a:latin typeface="Times New Roman" panose="02020603050405020304" pitchFamily="18" charset="0"/>
                <a:cs typeface="Times New Roman" panose="02020603050405020304" pitchFamily="18" charset="0"/>
              </a:rPr>
              <a:t>Akivis</a:t>
            </a:r>
            <a:r>
              <a:rPr lang="en-US" sz="2000" dirty="0" smtClean="0">
                <a:latin typeface="Times New Roman" panose="02020603050405020304" pitchFamily="18" charset="0"/>
                <a:cs typeface="Times New Roman" panose="02020603050405020304" pitchFamily="18" charset="0"/>
              </a:rPr>
              <a:t> M. A., Rosenfeld B. A. Eli </a:t>
            </a:r>
            <a:r>
              <a:rPr lang="en-US" sz="2000" dirty="0" err="1" smtClean="0">
                <a:latin typeface="Times New Roman" panose="02020603050405020304" pitchFamily="18" charset="0"/>
                <a:cs typeface="Times New Roman" panose="02020603050405020304" pitchFamily="18" charset="0"/>
              </a:rPr>
              <a:t>Kartan</a:t>
            </a:r>
            <a:r>
              <a:rPr lang="en-US" sz="2000" dirty="0" smtClean="0">
                <a:latin typeface="Times New Roman" panose="02020603050405020304" pitchFamily="18" charset="0"/>
                <a:cs typeface="Times New Roman" panose="02020603050405020304" pitchFamily="18" charset="0"/>
              </a:rPr>
              <a:t>. - M.: MTSNMO, 2007. - 328 с. - 1000 ex. - ISBN 978-5-94057-208-4. (obl.)</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822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97"/>
        <p:cNvGrpSpPr/>
        <p:nvPr/>
      </p:nvGrpSpPr>
      <p:grpSpPr>
        <a:xfrm>
          <a:off x="0" y="0"/>
          <a:ext cx="0" cy="0"/>
          <a:chOff x="0" y="0"/>
          <a:chExt cx="0" cy="0"/>
        </a:xfrm>
      </p:grpSpPr>
      <p:pic>
        <p:nvPicPr>
          <p:cNvPr id="198" name="Google Shape;198;p21"/>
          <p:cNvPicPr preferRelativeResize="0"/>
          <p:nvPr/>
        </p:nvPicPr>
        <p:blipFill rotWithShape="1">
          <a:blip r:embed="rId3">
            <a:alphaModFix/>
          </a:blip>
          <a:srcRect/>
          <a:stretch/>
        </p:blipFill>
        <p:spPr>
          <a:xfrm>
            <a:off x="1310719" y="273377"/>
            <a:ext cx="4318890" cy="6169843"/>
          </a:xfrm>
          <a:prstGeom prst="rect">
            <a:avLst/>
          </a:prstGeom>
          <a:noFill/>
          <a:ln>
            <a:noFill/>
          </a:ln>
        </p:spPr>
      </p:pic>
      <p:pic>
        <p:nvPicPr>
          <p:cNvPr id="199" name="Google Shape;199;p21"/>
          <p:cNvPicPr preferRelativeResize="0"/>
          <p:nvPr/>
        </p:nvPicPr>
        <p:blipFill rotWithShape="1">
          <a:blip r:embed="rId4">
            <a:alphaModFix/>
          </a:blip>
          <a:srcRect/>
          <a:stretch/>
        </p:blipFill>
        <p:spPr>
          <a:xfrm>
            <a:off x="6391373" y="265169"/>
            <a:ext cx="4208798" cy="6178051"/>
          </a:xfrm>
          <a:prstGeom prst="rect">
            <a:avLst/>
          </a:prstGeom>
          <a:noFill/>
          <a:ln>
            <a:noFill/>
          </a:ln>
        </p:spPr>
      </p:pic>
    </p:spTree>
    <p:extLst>
      <p:ext uri="{BB962C8B-B14F-4D97-AF65-F5344CB8AC3E}">
        <p14:creationId xmlns:p14="http://schemas.microsoft.com/office/powerpoint/2010/main" val="1926664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283502" y="203275"/>
            <a:ext cx="9908498" cy="2814617"/>
          </a:xfrm>
          <a:prstGeom prst="rect">
            <a:avLst/>
          </a:prstGeom>
        </p:spPr>
        <p:txBody>
          <a:bodyPr wrap="square">
            <a:spAutoFit/>
          </a:bodyPr>
          <a:lstStyle/>
          <a:p>
            <a:pPr>
              <a:lnSpc>
                <a:spcPct val="150000"/>
              </a:lnSpc>
            </a:pPr>
            <a:r>
              <a:rPr lang="en-US" sz="2000" b="1" dirty="0" smtClean="0">
                <a:solidFill>
                  <a:srgbClr val="FF0000"/>
                </a:solidFill>
                <a:latin typeface="Times New Roman" panose="02020603050405020304" pitchFamily="18" charset="0"/>
                <a:cs typeface="Times New Roman" panose="02020603050405020304" pitchFamily="18" charset="0"/>
              </a:rPr>
              <a:t>Galina </a:t>
            </a:r>
            <a:r>
              <a:rPr lang="en-US" sz="2000" b="1" dirty="0" err="1" smtClean="0">
                <a:solidFill>
                  <a:srgbClr val="FF0000"/>
                </a:solidFill>
                <a:latin typeface="Times New Roman" panose="02020603050405020304" pitchFamily="18" charset="0"/>
                <a:cs typeface="Times New Roman" panose="02020603050405020304" pitchFamily="18" charset="0"/>
              </a:rPr>
              <a:t>Pavlovna</a:t>
            </a:r>
            <a:r>
              <a:rPr lang="en-US" sz="2000" b="1" dirty="0" smtClean="0">
                <a:solidFill>
                  <a:srgbClr val="FF0000"/>
                </a:solidFill>
                <a:latin typeface="Times New Roman" panose="02020603050405020304" pitchFamily="18" charset="0"/>
                <a:cs typeface="Times New Roman" panose="02020603050405020304" pitchFamily="18" charset="0"/>
              </a:rPr>
              <a:t> Matvievskaya </a:t>
            </a:r>
            <a:r>
              <a:rPr lang="en-US" sz="2000" dirty="0" smtClean="0">
                <a:latin typeface="Times New Roman" panose="02020603050405020304" pitchFamily="18" charset="0"/>
                <a:cs typeface="Times New Roman" panose="02020603050405020304" pitchFamily="18" charset="0"/>
              </a:rPr>
              <a:t>(July 13, 1930, Dnepropetrovsk) was a Soviet and Russian historian of mathematics, orientalist, local historian, and literary critic. Doctor of Physical and Mathematical Sciences (1969). Honored Scientist of the Uzbek SSR (1980). Academician of the Academy of Sciences of the Uzbek SSR. Full member of the International Academy of History of Science (1993). Member of the Union of Writers of Russia. Winner of the Abu </a:t>
            </a:r>
            <a:r>
              <a:rPr lang="en-US" sz="2000" dirty="0" err="1" smtClean="0">
                <a:latin typeface="Times New Roman" panose="02020603050405020304" pitchFamily="18" charset="0"/>
                <a:cs typeface="Times New Roman" panose="02020603050405020304" pitchFamily="18" charset="0"/>
              </a:rPr>
              <a:t>Rayhon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Beruni</a:t>
            </a:r>
            <a:r>
              <a:rPr lang="en-US" sz="2000" dirty="0" smtClean="0">
                <a:latin typeface="Times New Roman" panose="02020603050405020304" pitchFamily="18" charset="0"/>
                <a:cs typeface="Times New Roman" panose="02020603050405020304" pitchFamily="18" charset="0"/>
              </a:rPr>
              <a:t> State Prize of the Uzbek SSR. </a:t>
            </a:r>
            <a:endParaRPr lang="en-US" sz="2000" dirty="0">
              <a:latin typeface="Times New Roman" panose="02020603050405020304" pitchFamily="18" charset="0"/>
              <a:cs typeface="Times New Roman" panose="02020603050405020304" pitchFamily="18" charset="0"/>
            </a:endParaRPr>
          </a:p>
        </p:txBody>
      </p:sp>
      <p:pic>
        <p:nvPicPr>
          <p:cNvPr id="3" name="Google Shape;204;p22" descr="Матвиевская Г.П.. Книги онлайн"/>
          <p:cNvPicPr preferRelativeResize="0"/>
          <p:nvPr/>
        </p:nvPicPr>
        <p:blipFill rotWithShape="1">
          <a:blip r:embed="rId2">
            <a:alphaModFix/>
          </a:blip>
          <a:srcRect/>
          <a:stretch/>
        </p:blipFill>
        <p:spPr>
          <a:xfrm>
            <a:off x="0" y="0"/>
            <a:ext cx="2143904" cy="2901934"/>
          </a:xfrm>
          <a:prstGeom prst="rect">
            <a:avLst/>
          </a:prstGeom>
          <a:noFill/>
          <a:ln>
            <a:noFill/>
          </a:ln>
        </p:spPr>
      </p:pic>
      <p:sp>
        <p:nvSpPr>
          <p:cNvPr id="4" name="Rectangle 3"/>
          <p:cNvSpPr/>
          <p:nvPr/>
        </p:nvSpPr>
        <p:spPr>
          <a:xfrm>
            <a:off x="0" y="3017892"/>
            <a:ext cx="12037102" cy="2862322"/>
          </a:xfrm>
          <a:prstGeom prst="rect">
            <a:avLst/>
          </a:prstGeom>
        </p:spPr>
        <p:txBody>
          <a:bodyPr wrap="square">
            <a:spAutoFit/>
          </a:bodyPr>
          <a:lstStyle/>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Laureate of the Orenburg Lyre Prize and the All-Russian Captain's Daughter Prize.</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In 1954 she graduated from Leningrad State University.</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In 1954-59 worked at the Leningrad branch of the Institute for the History of Sciences and Technology of the USSR Academy of Sciences.</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Since 1959, she has been a member of the Institute of Mathematics of the Academy of Sciences of the Uzbek SSR. Since 1994, she has been a professor at the Orenburg Pedagogical University.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98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1"/>
        <p:cNvGrpSpPr/>
        <p:nvPr/>
      </p:nvGrpSpPr>
      <p:grpSpPr>
        <a:xfrm>
          <a:off x="0" y="0"/>
          <a:ext cx="0" cy="0"/>
          <a:chOff x="0" y="0"/>
          <a:chExt cx="0" cy="0"/>
        </a:xfrm>
      </p:grpSpPr>
      <p:pic>
        <p:nvPicPr>
          <p:cNvPr id="213" name="Google Shape;213;p23" descr="https://pyrkov-professor.ru/Portals/0/Mediateka/Srednie%20veka/20253.jpg"/>
          <p:cNvPicPr preferRelativeResize="0"/>
          <p:nvPr/>
        </p:nvPicPr>
        <p:blipFill rotWithShape="1">
          <a:blip r:embed="rId3">
            <a:alphaModFix/>
          </a:blip>
          <a:srcRect/>
          <a:stretch/>
        </p:blipFill>
        <p:spPr>
          <a:xfrm>
            <a:off x="688156" y="2352399"/>
            <a:ext cx="3308809" cy="4411749"/>
          </a:xfrm>
          <a:prstGeom prst="rect">
            <a:avLst/>
          </a:prstGeom>
          <a:noFill/>
          <a:ln>
            <a:noFill/>
          </a:ln>
        </p:spPr>
      </p:pic>
      <p:pic>
        <p:nvPicPr>
          <p:cNvPr id="214" name="Google Shape;214;p23" descr="https://s1.livelib.ru/boocover/1000957867/o/aed2/__Abu_Rajhan_Beruni_i_ego_matematicheskie_trudy.jpeg"/>
          <p:cNvPicPr preferRelativeResize="0"/>
          <p:nvPr/>
        </p:nvPicPr>
        <p:blipFill rotWithShape="1">
          <a:blip r:embed="rId4">
            <a:alphaModFix/>
          </a:blip>
          <a:srcRect/>
          <a:stretch/>
        </p:blipFill>
        <p:spPr>
          <a:xfrm>
            <a:off x="4548467" y="2327618"/>
            <a:ext cx="2795013" cy="4436529"/>
          </a:xfrm>
          <a:prstGeom prst="rect">
            <a:avLst/>
          </a:prstGeom>
          <a:noFill/>
          <a:ln>
            <a:noFill/>
          </a:ln>
        </p:spPr>
      </p:pic>
      <p:pic>
        <p:nvPicPr>
          <p:cNvPr id="215" name="Google Shape;215;p23" descr="https://s1.livelib.ru/boocover/1000646461/o/3aab/G._P._Matvievskaya__Razvitie_ucheniya_o_chisle_v_Evrope_do_XVII_veka.jpeg"/>
          <p:cNvPicPr preferRelativeResize="0"/>
          <p:nvPr/>
        </p:nvPicPr>
        <p:blipFill rotWithShape="1">
          <a:blip r:embed="rId5">
            <a:alphaModFix/>
          </a:blip>
          <a:srcRect/>
          <a:stretch/>
        </p:blipFill>
        <p:spPr>
          <a:xfrm>
            <a:off x="7720452" y="2327618"/>
            <a:ext cx="2997826" cy="4436529"/>
          </a:xfrm>
          <a:prstGeom prst="rect">
            <a:avLst/>
          </a:prstGeom>
          <a:noFill/>
          <a:ln>
            <a:noFill/>
          </a:ln>
        </p:spPr>
      </p:pic>
      <p:sp>
        <p:nvSpPr>
          <p:cNvPr id="2" name="Rectangle 1"/>
          <p:cNvSpPr/>
          <p:nvPr/>
        </p:nvSpPr>
        <p:spPr>
          <a:xfrm>
            <a:off x="164892" y="179882"/>
            <a:ext cx="11902190" cy="18912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The main areas of </a:t>
            </a:r>
            <a:r>
              <a:rPr lang="en-US" sz="2000" dirty="0" err="1" smtClean="0">
                <a:latin typeface="Times New Roman" panose="02020603050405020304" pitchFamily="18" charset="0"/>
                <a:cs typeface="Times New Roman" panose="02020603050405020304" pitchFamily="18" charset="0"/>
              </a:rPr>
              <a:t>Matvievskaya's</a:t>
            </a:r>
            <a:r>
              <a:rPr lang="en-US" sz="2000" dirty="0" smtClean="0">
                <a:latin typeface="Times New Roman" panose="02020603050405020304" pitchFamily="18" charset="0"/>
                <a:cs typeface="Times New Roman" panose="02020603050405020304" pitchFamily="18" charset="0"/>
              </a:rPr>
              <a:t> research include the history of mathematics and mathematical astronomy in the countries of the medieval East, the history of number theory, L. Euler's manuscripts, and the cultural history of the Orenburg region. Author of more than 250 scientific works, including 20 monographs. She has trained three doctors and ten candidates of physical and mathematical sciences.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804" y="462224"/>
            <a:ext cx="10770996" cy="5714739"/>
          </a:xfrm>
        </p:spPr>
        <p:txBody>
          <a:bodyPr/>
          <a:lstStyle/>
          <a:p>
            <a:pPr marL="0" indent="0">
              <a:buNone/>
            </a:pPr>
            <a:r>
              <a:rPr lang="en-US" dirty="0" smtClean="0"/>
              <a:t> </a:t>
            </a:r>
            <a:endParaRPr lang="en-US" dirty="0"/>
          </a:p>
        </p:txBody>
      </p:sp>
      <p:sp>
        <p:nvSpPr>
          <p:cNvPr id="4" name="Rectangle 3"/>
          <p:cNvSpPr/>
          <p:nvPr/>
        </p:nvSpPr>
        <p:spPr>
          <a:xfrm>
            <a:off x="221064" y="255068"/>
            <a:ext cx="11565652" cy="6740307"/>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The School of Scientific Arabic Studies in </a:t>
            </a:r>
            <a:r>
              <a:rPr lang="en-US" sz="2400" b="1" dirty="0">
                <a:solidFill>
                  <a:srgbClr val="FF0000"/>
                </a:solidFill>
                <a:latin typeface="Times New Roman" panose="02020603050405020304" pitchFamily="18" charset="0"/>
                <a:cs typeface="Times New Roman" panose="02020603050405020304" pitchFamily="18" charset="0"/>
              </a:rPr>
              <a:t>Russia</a:t>
            </a:r>
          </a:p>
          <a:p>
            <a:pPr marL="342900" indent="-342900">
              <a:lnSpc>
                <a:spcPct val="150000"/>
              </a:lnSpc>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The 1st Arabic mathematical manuscript </a:t>
            </a:r>
            <a:r>
              <a:rPr lang="en-US" sz="2400" dirty="0" smtClean="0">
                <a:latin typeface="Times New Roman" panose="02020603050405020304" pitchFamily="18" charset="0"/>
                <a:cs typeface="Times New Roman" panose="02020603050405020304" pitchFamily="18" charset="0"/>
              </a:rPr>
              <a:t>was translated into Russian in </a:t>
            </a:r>
            <a:r>
              <a:rPr lang="en-US" sz="2400" dirty="0" smtClean="0">
                <a:latin typeface="Times New Roman" panose="02020603050405020304" pitchFamily="18" charset="0"/>
                <a:cs typeface="Times New Roman" panose="02020603050405020304" pitchFamily="18" charset="0"/>
              </a:rPr>
              <a:t>186</a:t>
            </a:r>
            <a:r>
              <a:rPr lang="ru-RU" sz="2400" dirty="0" smtClean="0">
                <a:latin typeface="Times New Roman" panose="02020603050405020304" pitchFamily="18" charset="0"/>
                <a:cs typeface="Times New Roman" panose="02020603050405020304" pitchFamily="18" charset="0"/>
              </a:rPr>
              <a:t>7</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in St. Petersburg. </a:t>
            </a:r>
            <a:r>
              <a:rPr lang="en-US" sz="2400" dirty="0" smtClean="0">
                <a:latin typeface="Times New Roman" panose="02020603050405020304" pitchFamily="18" charset="0"/>
                <a:cs typeface="Times New Roman" panose="02020603050405020304" pitchFamily="18" charset="0"/>
              </a:rPr>
              <a:t>(Mathematical </a:t>
            </a:r>
            <a:r>
              <a:rPr lang="en-US" sz="2400" dirty="0" smtClean="0">
                <a:latin typeface="Times New Roman" panose="02020603050405020304" pitchFamily="18" charset="0"/>
                <a:cs typeface="Times New Roman" panose="02020603050405020304" pitchFamily="18" charset="0"/>
              </a:rPr>
              <a:t>collection) (Academician </a:t>
            </a:r>
            <a:r>
              <a:rPr lang="en-US" sz="2400" dirty="0" err="1" smtClean="0">
                <a:latin typeface="Times New Roman" panose="02020603050405020304" pitchFamily="18" charset="0"/>
                <a:cs typeface="Times New Roman" panose="02020603050405020304" pitchFamily="18" charset="0"/>
              </a:rPr>
              <a:t>Chebyshev</a:t>
            </a:r>
            <a:r>
              <a:rPr lang="en-US" sz="2400" dirty="0" smtClean="0">
                <a:latin typeface="Times New Roman" panose="02020603050405020304" pitchFamily="18" charset="0"/>
                <a:cs typeface="Times New Roman" panose="02020603050405020304" pitchFamily="18" charset="0"/>
              </a:rPr>
              <a:t>): “The Book of Reduction of the Arab geometer Ibn al-</a:t>
            </a:r>
            <a:r>
              <a:rPr lang="en-US" sz="2400" dirty="0" err="1" smtClean="0">
                <a:latin typeface="Times New Roman" panose="02020603050405020304" pitchFamily="18" charset="0"/>
                <a:cs typeface="Times New Roman" panose="02020603050405020304" pitchFamily="18" charset="0"/>
              </a:rPr>
              <a:t>Banna</a:t>
            </a:r>
            <a:r>
              <a:rPr lang="en-US" sz="24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In the middle of the 19th century, </a:t>
            </a:r>
            <a:r>
              <a:rPr lang="en-US" sz="2400" b="1" dirty="0" smtClean="0">
                <a:latin typeface="Times New Roman" panose="02020603050405020304" pitchFamily="18" charset="0"/>
                <a:cs typeface="Times New Roman" panose="02020603050405020304" pitchFamily="18" charset="0"/>
              </a:rPr>
              <a:t>the famous </a:t>
            </a:r>
            <a:r>
              <a:rPr lang="en-US" sz="2400" b="1" dirty="0" err="1" smtClean="0">
                <a:latin typeface="Times New Roman" panose="02020603050405020304" pitchFamily="18" charset="0"/>
                <a:cs typeface="Times New Roman" panose="02020603050405020304" pitchFamily="18" charset="0"/>
              </a:rPr>
              <a:t>Arabist</a:t>
            </a:r>
            <a:r>
              <a:rPr lang="en-US" sz="2400" b="1" dirty="0" smtClean="0">
                <a:latin typeface="Times New Roman" panose="02020603050405020304" pitchFamily="18" charset="0"/>
                <a:cs typeface="Times New Roman" panose="02020603050405020304" pitchFamily="18" charset="0"/>
              </a:rPr>
              <a:t> N. </a:t>
            </a:r>
            <a:r>
              <a:rPr lang="en-US" sz="2400" b="1" dirty="0" err="1" smtClean="0">
                <a:latin typeface="Times New Roman" panose="02020603050405020304" pitchFamily="18" charset="0"/>
                <a:cs typeface="Times New Roman" panose="02020603050405020304" pitchFamily="18" charset="0"/>
              </a:rPr>
              <a:t>Khanikov</a:t>
            </a:r>
            <a:r>
              <a:rPr lang="en-US" sz="2400" b="1" dirty="0" smtClean="0">
                <a:latin typeface="Times New Roman" panose="02020603050405020304" pitchFamily="18" charset="0"/>
                <a:cs typeface="Times New Roman" panose="02020603050405020304" pitchFamily="18" charset="0"/>
              </a:rPr>
              <a:t> translated the manuscript of Al-</a:t>
            </a:r>
            <a:r>
              <a:rPr lang="en-US" sz="2400" b="1" dirty="0" err="1" smtClean="0">
                <a:latin typeface="Times New Roman" panose="02020603050405020304" pitchFamily="18" charset="0"/>
                <a:cs typeface="Times New Roman" panose="02020603050405020304" pitchFamily="18" charset="0"/>
              </a:rPr>
              <a:t>Khazini's</a:t>
            </a:r>
            <a:r>
              <a:rPr lang="en-US" sz="2400" b="1" dirty="0" smtClean="0">
                <a:latin typeface="Times New Roman" panose="02020603050405020304" pitchFamily="18" charset="0"/>
                <a:cs typeface="Times New Roman" panose="02020603050405020304" pitchFamily="18" charset="0"/>
              </a:rPr>
              <a:t> “The Book of the Scales of Wisdom”</a:t>
            </a:r>
            <a:r>
              <a:rPr lang="en-US" sz="2400" dirty="0" smtClean="0">
                <a:latin typeface="Times New Roman" panose="02020603050405020304" pitchFamily="18" charset="0"/>
                <a:cs typeface="Times New Roman" panose="02020603050405020304" pitchFamily="18" charset="0"/>
              </a:rPr>
              <a:t> (12th century). </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Similarly, </a:t>
            </a:r>
            <a:r>
              <a:rPr lang="en-US" sz="2400" b="1" dirty="0" smtClean="0">
                <a:latin typeface="Times New Roman" panose="02020603050405020304" pitchFamily="18" charset="0"/>
                <a:cs typeface="Times New Roman" panose="02020603050405020304" pitchFamily="18" charset="0"/>
              </a:rPr>
              <a:t>the Russian mathematician Victor </a:t>
            </a:r>
            <a:r>
              <a:rPr lang="en-US" sz="2400" b="1" dirty="0" err="1" smtClean="0">
                <a:latin typeface="Times New Roman" panose="02020603050405020304" pitchFamily="18" charset="0"/>
                <a:cs typeface="Times New Roman" panose="02020603050405020304" pitchFamily="18" charset="0"/>
              </a:rPr>
              <a:t>Bobynin</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 1919) </a:t>
            </a:r>
            <a:r>
              <a:rPr lang="en-US" sz="2400" dirty="0">
                <a:latin typeface="Times New Roman" panose="02020603050405020304" pitchFamily="18" charset="0"/>
                <a:cs typeface="Times New Roman" panose="02020603050405020304" pitchFamily="18" charset="0"/>
              </a:rPr>
              <a:t>presented the history of medieval Arabic mathematics in a series of lectures on the </a:t>
            </a:r>
            <a:r>
              <a:rPr lang="en-US" sz="2400" dirty="0">
                <a:latin typeface="Times New Roman" panose="02020603050405020304" pitchFamily="18" charset="0"/>
                <a:cs typeface="Times New Roman" panose="02020603050405020304" pitchFamily="18" charset="0"/>
              </a:rPr>
              <a:t>history of mathematics at the Moscow State University in the last quarter of the 19th century</a:t>
            </a:r>
          </a:p>
          <a:p>
            <a:pPr marL="342900" indent="-342900">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 He was one of the authors of the Encyclopedic Dictionary of </a:t>
            </a:r>
            <a:r>
              <a:rPr lang="en-US" sz="2400" dirty="0" err="1">
                <a:latin typeface="Times New Roman" panose="02020603050405020304" pitchFamily="18" charset="0"/>
                <a:cs typeface="Times New Roman" panose="02020603050405020304" pitchFamily="18" charset="0"/>
              </a:rPr>
              <a:t>Brockhaus</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Efron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 defended in March 1882 his master's thesis “Mathematics among the </a:t>
            </a:r>
            <a:r>
              <a:rPr lang="en-US" sz="2400" dirty="0" smtClean="0">
                <a:latin typeface="Times New Roman" panose="02020603050405020304" pitchFamily="18" charset="0"/>
                <a:cs typeface="Times New Roman" panose="02020603050405020304" pitchFamily="18" charset="0"/>
              </a:rPr>
              <a:t>ancient </a:t>
            </a:r>
            <a:r>
              <a:rPr lang="en-US" sz="2400" dirty="0" smtClean="0">
                <a:latin typeface="Times New Roman" panose="02020603050405020304" pitchFamily="18" charset="0"/>
                <a:cs typeface="Times New Roman" panose="02020603050405020304" pitchFamily="18" charset="0"/>
              </a:rPr>
              <a:t>Egyptians” </a:t>
            </a:r>
            <a:r>
              <a:rPr lang="en-US" sz="2400" dirty="0" smtClean="0">
                <a:latin typeface="Times New Roman" panose="02020603050405020304" pitchFamily="18" charset="0"/>
                <a:cs typeface="Times New Roman" panose="02020603050405020304" pitchFamily="18" charset="0"/>
              </a:rPr>
              <a:t>(on the </a:t>
            </a:r>
            <a:r>
              <a:rPr lang="en-US" sz="2400" dirty="0" err="1" smtClean="0">
                <a:latin typeface="Times New Roman" panose="02020603050405020304" pitchFamily="18" charset="0"/>
                <a:cs typeface="Times New Roman" panose="02020603050405020304" pitchFamily="18" charset="0"/>
              </a:rPr>
              <a:t>Rinde</a:t>
            </a:r>
            <a:r>
              <a:rPr lang="en-US" sz="2400" dirty="0" smtClean="0">
                <a:latin typeface="Times New Roman" panose="02020603050405020304" pitchFamily="18" charset="0"/>
                <a:cs typeface="Times New Roman" panose="02020603050405020304" pitchFamily="18" charset="0"/>
              </a:rPr>
              <a:t> papyrus).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394086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19"/>
        <p:cNvGrpSpPr/>
        <p:nvPr/>
      </p:nvGrpSpPr>
      <p:grpSpPr>
        <a:xfrm>
          <a:off x="0" y="0"/>
          <a:ext cx="0" cy="0"/>
          <a:chOff x="0" y="0"/>
          <a:chExt cx="0" cy="0"/>
        </a:xfrm>
      </p:grpSpPr>
      <p:pic>
        <p:nvPicPr>
          <p:cNvPr id="220" name="Google Shape;220;p24" descr="https://s1.livelib.ru/boocover/1001278205/o/4147/__AlHorezmi__vydayuschijsya_matematik_i_astronom_srednevekovya._Posobie.jpeg"/>
          <p:cNvPicPr preferRelativeResize="0"/>
          <p:nvPr/>
        </p:nvPicPr>
        <p:blipFill rotWithShape="1">
          <a:blip r:embed="rId3">
            <a:alphaModFix/>
          </a:blip>
          <a:srcRect/>
          <a:stretch/>
        </p:blipFill>
        <p:spPr>
          <a:xfrm>
            <a:off x="136722" y="113122"/>
            <a:ext cx="4300038" cy="6542202"/>
          </a:xfrm>
          <a:prstGeom prst="rect">
            <a:avLst/>
          </a:prstGeom>
          <a:noFill/>
          <a:ln>
            <a:noFill/>
          </a:ln>
        </p:spPr>
      </p:pic>
      <p:pic>
        <p:nvPicPr>
          <p:cNvPr id="221" name="Google Shape;221;p24" descr="https://s1.livelib.ru/boocover/1000646521/o/f749/G._P._Matvievskaya__Ocherki_istorii_trigonometrii._Drevnyaya_Gretsiya._Srednevek.jpeg"/>
          <p:cNvPicPr preferRelativeResize="0"/>
          <p:nvPr/>
        </p:nvPicPr>
        <p:blipFill rotWithShape="1">
          <a:blip r:embed="rId4">
            <a:alphaModFix/>
          </a:blip>
          <a:srcRect/>
          <a:stretch/>
        </p:blipFill>
        <p:spPr>
          <a:xfrm>
            <a:off x="5189489" y="113121"/>
            <a:ext cx="4307982" cy="6457361"/>
          </a:xfrm>
          <a:prstGeom prst="rect">
            <a:avLst/>
          </a:prstGeom>
          <a:noFill/>
          <a:ln>
            <a:noFill/>
          </a:ln>
        </p:spPr>
      </p:pic>
    </p:spTree>
    <p:extLst>
      <p:ext uri="{BB962C8B-B14F-4D97-AF65-F5344CB8AC3E}">
        <p14:creationId xmlns:p14="http://schemas.microsoft.com/office/powerpoint/2010/main" val="3900830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093976"/>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P. Matvievskaya, B. Rosenfeld (eds. 2008): Mathematicians and astronomers of the Muslim </a:t>
            </a:r>
            <a:r>
              <a:rPr lang="en-US" sz="2000" dirty="0" smtClean="0">
                <a:latin typeface="Times New Roman" panose="02020603050405020304" pitchFamily="18" charset="0"/>
                <a:cs typeface="Times New Roman" panose="02020603050405020304" pitchFamily="18" charset="0"/>
              </a:rPr>
              <a:t>Middle Ages </a:t>
            </a:r>
            <a:r>
              <a:rPr lang="en-US" sz="2000" dirty="0">
                <a:latin typeface="Times New Roman" panose="02020603050405020304" pitchFamily="18" charset="0"/>
                <a:cs typeface="Times New Roman" panose="02020603050405020304" pitchFamily="18" charset="0"/>
              </a:rPr>
              <a:t>and their works (8th-17th centuries). 3 vols. </a:t>
            </a:r>
            <a:r>
              <a:rPr lang="en-US" sz="2000" dirty="0" smtClean="0">
                <a:latin typeface="Times New Roman" panose="02020603050405020304" pitchFamily="18" charset="0"/>
                <a:cs typeface="Times New Roman" panose="02020603050405020304" pitchFamily="18" charset="0"/>
              </a:rPr>
              <a:t>1983.</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B.A. </a:t>
            </a:r>
            <a:r>
              <a:rPr lang="en-US" sz="2000" dirty="0" err="1" smtClean="0">
                <a:latin typeface="Times New Roman" panose="02020603050405020304" pitchFamily="18" charset="0"/>
                <a:cs typeface="Times New Roman" panose="02020603050405020304" pitchFamily="18" charset="0"/>
              </a:rPr>
              <a:t>Rozenfeld</a:t>
            </a:r>
            <a:r>
              <a:rPr lang="en-US" sz="2000" dirty="0" smtClean="0">
                <a:latin typeface="Times New Roman" panose="02020603050405020304" pitchFamily="18" charset="0"/>
                <a:cs typeface="Times New Roman" panose="02020603050405020304" pitchFamily="18" charset="0"/>
              </a:rPr>
              <a:t>, E. </a:t>
            </a:r>
            <a:r>
              <a:rPr lang="en-US" sz="2000" dirty="0" err="1" smtClean="0">
                <a:latin typeface="Times New Roman" panose="02020603050405020304" pitchFamily="18" charset="0"/>
                <a:cs typeface="Times New Roman" panose="02020603050405020304" pitchFamily="18" charset="0"/>
              </a:rPr>
              <a:t>Ihsanoglu</a:t>
            </a:r>
            <a:r>
              <a:rPr lang="en-US" sz="2000" dirty="0" smtClean="0">
                <a:latin typeface="Times New Roman" panose="02020603050405020304" pitchFamily="18" charset="0"/>
                <a:cs typeface="Times New Roman" panose="02020603050405020304" pitchFamily="18" charset="0"/>
              </a:rPr>
              <a:t>, Mathematicians, Astronomers &amp; other Scholars of Islamic Civilization and their works (7th-19th c.), IRCICA, Istanbul, (2003). </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G. P. Matvievskaya. The Theory of Number in the Medieval East. Tashkent: Fan, 1967. - 344 с. - 2000 copies.</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Rene Descartes. G. P. Matvievskaya.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1976. - 272 с. - (Scientific and biographical series). - 31,500 copies (obl.)</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Abu </a:t>
            </a:r>
            <a:r>
              <a:rPr lang="en-US" sz="2000" dirty="0" err="1" smtClean="0">
                <a:latin typeface="Times New Roman" panose="02020603050405020304" pitchFamily="18" charset="0"/>
                <a:cs typeface="Times New Roman" panose="02020603050405020304" pitchFamily="18" charset="0"/>
              </a:rPr>
              <a:t>Rayhan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Beruni</a:t>
            </a:r>
            <a:r>
              <a:rPr lang="en-US" sz="2000" dirty="0" smtClean="0">
                <a:latin typeface="Times New Roman" panose="02020603050405020304" pitchFamily="18" charset="0"/>
                <a:cs typeface="Times New Roman" panose="02020603050405020304" pitchFamily="18" charset="0"/>
              </a:rPr>
              <a:t> and his mathematical works: Manual for students . S. </a:t>
            </a:r>
            <a:r>
              <a:rPr lang="en-US" sz="2000" dirty="0" err="1" smtClean="0">
                <a:latin typeface="Times New Roman" panose="02020603050405020304" pitchFamily="18" charset="0"/>
                <a:cs typeface="Times New Roman" panose="02020603050405020304" pitchFamily="18" charset="0"/>
              </a:rPr>
              <a:t>Kh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Sirazhdinov</a:t>
            </a:r>
            <a:r>
              <a:rPr lang="en-US" sz="2000" dirty="0" smtClean="0">
                <a:latin typeface="Times New Roman" panose="02020603050405020304" pitchFamily="18" charset="0"/>
                <a:cs typeface="Times New Roman" panose="02020603050405020304" pitchFamily="18" charset="0"/>
              </a:rPr>
              <a:t>, G. P. Matvievskaya. - Moscow: </a:t>
            </a:r>
            <a:r>
              <a:rPr lang="en-US" sz="2000" dirty="0" err="1" smtClean="0">
                <a:latin typeface="Times New Roman" panose="02020603050405020304" pitchFamily="18" charset="0"/>
                <a:cs typeface="Times New Roman" panose="02020603050405020304" pitchFamily="18" charset="0"/>
              </a:rPr>
              <a:t>Prosveshchenie</a:t>
            </a:r>
            <a:r>
              <a:rPr lang="en-US" sz="2000" dirty="0" smtClean="0">
                <a:latin typeface="Times New Roman" panose="02020603050405020304" pitchFamily="18" charset="0"/>
                <a:cs typeface="Times New Roman" panose="02020603050405020304" pitchFamily="18" charset="0"/>
              </a:rPr>
              <a:t>, 1978. - 96 с. - (People of Science). - 95 000 copies (obl.)</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Ramus. 1515-1572 . G. P. Matvievskaya.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1981. - 152 с. - (Scientific and biographical series). - 21 700 copies (obl.)</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Al-Khwarizmi - an outstanding mathematician and astronomer of the Middle Ages: Manual for students / S. </a:t>
            </a:r>
            <a:r>
              <a:rPr lang="en-US" sz="2000" dirty="0" err="1" smtClean="0">
                <a:latin typeface="Times New Roman" panose="02020603050405020304" pitchFamily="18" charset="0"/>
                <a:cs typeface="Times New Roman" panose="02020603050405020304" pitchFamily="18" charset="0"/>
              </a:rPr>
              <a:t>Kh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Sirazhdinov</a:t>
            </a:r>
            <a:r>
              <a:rPr lang="en-US" sz="2000" dirty="0" smtClean="0">
                <a:latin typeface="Times New Roman" panose="02020603050405020304" pitchFamily="18" charset="0"/>
                <a:cs typeface="Times New Roman" panose="02020603050405020304" pitchFamily="18" charset="0"/>
              </a:rPr>
              <a:t>, G. P. Matvievskaya. - Moscow: </a:t>
            </a:r>
            <a:r>
              <a:rPr lang="en-US" sz="2000" dirty="0" err="1" smtClean="0">
                <a:latin typeface="Times New Roman" panose="02020603050405020304" pitchFamily="18" charset="0"/>
                <a:cs typeface="Times New Roman" panose="02020603050405020304" pitchFamily="18" charset="0"/>
              </a:rPr>
              <a:t>Prosveshchenie</a:t>
            </a:r>
            <a:r>
              <a:rPr lang="en-US" sz="2000" dirty="0" smtClean="0">
                <a:latin typeface="Times New Roman" panose="02020603050405020304" pitchFamily="18" charset="0"/>
                <a:cs typeface="Times New Roman" panose="02020603050405020304" pitchFamily="18" charset="0"/>
              </a:rPr>
              <a:t>, 1983. - 80 с. - (People of Science).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176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4990" y="0"/>
            <a:ext cx="12192000" cy="7017306"/>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Albrecht </a:t>
            </a:r>
            <a:r>
              <a:rPr lang="en-US" sz="2000" dirty="0" err="1" smtClean="0">
                <a:latin typeface="Times New Roman" panose="02020603050405020304" pitchFamily="18" charset="0"/>
                <a:cs typeface="Times New Roman" panose="02020603050405020304" pitchFamily="18" charset="0"/>
              </a:rPr>
              <a:t>Dürer</a:t>
            </a:r>
            <a:r>
              <a:rPr lang="en-US" sz="2000" dirty="0" smtClean="0">
                <a:latin typeface="Times New Roman" panose="02020603050405020304" pitchFamily="18" charset="0"/>
                <a:cs typeface="Times New Roman" panose="02020603050405020304" pitchFamily="18" charset="0"/>
              </a:rPr>
              <a:t> - scientist. 1471-1528. G. P. Matvievskaya; Ed. by </a:t>
            </a:r>
            <a:r>
              <a:rPr lang="en-US" sz="2000" dirty="0" err="1" smtClean="0">
                <a:latin typeface="Times New Roman" panose="02020603050405020304" pitchFamily="18" charset="0"/>
                <a:cs typeface="Times New Roman" panose="02020603050405020304" pitchFamily="18" charset="0"/>
              </a:rPr>
              <a:t>Cand</a:t>
            </a:r>
            <a:r>
              <a:rPr lang="en-US" sz="2000" dirty="0" smtClean="0">
                <a:latin typeface="Times New Roman" panose="02020603050405020304" pitchFamily="18" charset="0"/>
                <a:cs typeface="Times New Roman" panose="02020603050405020304" pitchFamily="18" charset="0"/>
              </a:rPr>
              <a:t>. Phys.-Math. sciences - Y. A. Bely; Reviewers: Acad. Academy of Sciences of the </a:t>
            </a:r>
            <a:r>
              <a:rPr lang="en-US" sz="2000" dirty="0" err="1" smtClean="0">
                <a:latin typeface="Times New Roman" panose="02020603050405020304" pitchFamily="18" charset="0"/>
                <a:cs typeface="Times New Roman" panose="02020603050405020304" pitchFamily="18" charset="0"/>
              </a:rPr>
              <a:t>UzSSR</a:t>
            </a:r>
            <a:r>
              <a:rPr lang="en-US" sz="2000" dirty="0" smtClean="0">
                <a:latin typeface="Times New Roman" panose="02020603050405020304" pitchFamily="18" charset="0"/>
                <a:cs typeface="Times New Roman" panose="02020603050405020304" pitchFamily="18" charset="0"/>
              </a:rPr>
              <a:t> V. P. </a:t>
            </a:r>
            <a:r>
              <a:rPr lang="en-US" sz="2000" dirty="0" err="1" smtClean="0">
                <a:latin typeface="Times New Roman" panose="02020603050405020304" pitchFamily="18" charset="0"/>
                <a:cs typeface="Times New Roman" panose="02020603050405020304" pitchFamily="18" charset="0"/>
              </a:rPr>
              <a:t>Shcheglov</a:t>
            </a:r>
            <a:r>
              <a:rPr lang="en-US" sz="2000" dirty="0" smtClean="0">
                <a:latin typeface="Times New Roman" panose="02020603050405020304" pitchFamily="18" charset="0"/>
                <a:cs typeface="Times New Roman" panose="02020603050405020304" pitchFamily="18" charset="0"/>
              </a:rPr>
              <a:t>, Dr. Phys.-Math. sciences B. A. Rosenfeld; Academy of Sciences of the USSR.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1987. - 240, [8] с. - (Scientific and biographical literature). - 34 000 copies (in per.).</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Essays on the History of Trigonometry. Tashkent: Fan, 1990.</a:t>
            </a:r>
          </a:p>
          <a:p>
            <a:pPr marL="342900" indent="-342900">
              <a:lnSpc>
                <a:spcPct val="150000"/>
              </a:lnSpc>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Ulugbek</a:t>
            </a:r>
            <a:r>
              <a:rPr lang="en-US" sz="2000" dirty="0" smtClean="0">
                <a:latin typeface="Times New Roman" panose="02020603050405020304" pitchFamily="18" charset="0"/>
                <a:cs typeface="Times New Roman" panose="02020603050405020304" pitchFamily="18" charset="0"/>
              </a:rPr>
              <a:t>. 1394-1449 . G. P. Matvievskaya, Z. K. </a:t>
            </a:r>
            <a:r>
              <a:rPr lang="en-US" sz="2000" dirty="0" err="1" smtClean="0">
                <a:latin typeface="Times New Roman" panose="02020603050405020304" pitchFamily="18" charset="0"/>
                <a:cs typeface="Times New Roman" panose="02020603050405020304" pitchFamily="18" charset="0"/>
              </a:rPr>
              <a:t>Sokolovskaya</a:t>
            </a:r>
            <a:r>
              <a:rPr lang="en-US" sz="2000" dirty="0" smtClean="0">
                <a:latin typeface="Times New Roman" panose="02020603050405020304" pitchFamily="18" charset="0"/>
                <a:cs typeface="Times New Roman" panose="02020603050405020304" pitchFamily="18" charset="0"/>
              </a:rPr>
              <a:t>.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1997. - 152 с. - ISBN 5-02-003674-9.</a:t>
            </a:r>
          </a:p>
          <a:p>
            <a:pPr marL="342900" indent="-342900">
              <a:lnSpc>
                <a:spcPct val="150000"/>
              </a:lnSpc>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Vsevolod</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Ivanovich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Romanovsky</a:t>
            </a:r>
            <a:r>
              <a:rPr lang="en-US" sz="2000" dirty="0" smtClean="0">
                <a:latin typeface="Times New Roman" panose="02020603050405020304" pitchFamily="18" charset="0"/>
                <a:cs typeface="Times New Roman" panose="02020603050405020304" pitchFamily="18" charset="0"/>
              </a:rPr>
              <a:t>. 1879-1954. A. N. </a:t>
            </a:r>
            <a:r>
              <a:rPr lang="en-US" sz="2000" dirty="0" err="1" smtClean="0">
                <a:latin typeface="Times New Roman" panose="02020603050405020304" pitchFamily="18" charset="0"/>
                <a:cs typeface="Times New Roman" panose="02020603050405020304" pitchFamily="18" charset="0"/>
              </a:rPr>
              <a:t>Bogolyubov</a:t>
            </a:r>
            <a:r>
              <a:rPr lang="en-US" sz="2000" dirty="0" smtClean="0">
                <a:latin typeface="Times New Roman" panose="02020603050405020304" pitchFamily="18" charset="0"/>
                <a:cs typeface="Times New Roman" panose="02020603050405020304" pitchFamily="18" charset="0"/>
              </a:rPr>
              <a:t>, G. P. Matvievskaya.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1997. - ISBN 5-02-003644-7.</a:t>
            </a:r>
          </a:p>
          <a:p>
            <a:pPr marL="342900" indent="-342900">
              <a:lnSpc>
                <a:spcPct val="150000"/>
              </a:lnSpc>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Abd</a:t>
            </a:r>
            <a:r>
              <a:rPr lang="en-US" sz="2000" dirty="0" smtClean="0">
                <a:latin typeface="Times New Roman" panose="02020603050405020304" pitchFamily="18" charset="0"/>
                <a:cs typeface="Times New Roman" panose="02020603050405020304" pitchFamily="18" charset="0"/>
              </a:rPr>
              <a:t> al-Rahman al-Sufi. M.: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1999.</a:t>
            </a:r>
          </a:p>
          <a:p>
            <a:pPr marL="342900" indent="-342900">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Vladimir </a:t>
            </a:r>
            <a:r>
              <a:rPr lang="en-US" sz="2000" dirty="0" err="1" smtClean="0">
                <a:latin typeface="Times New Roman" panose="02020603050405020304" pitchFamily="18" charset="0"/>
                <a:cs typeface="Times New Roman" panose="02020603050405020304" pitchFamily="18" charset="0"/>
              </a:rPr>
              <a:t>Ivanovich</a:t>
            </a:r>
            <a:r>
              <a:rPr lang="en-US" sz="2000" dirty="0" smtClean="0">
                <a:latin typeface="Times New Roman" panose="02020603050405020304" pitchFamily="18" charset="0"/>
                <a:cs typeface="Times New Roman" panose="02020603050405020304" pitchFamily="18" charset="0"/>
              </a:rPr>
              <a:t> Dal / G. P. Matvievskaya, I. K. </a:t>
            </a:r>
            <a:r>
              <a:rPr lang="en-US" sz="2000" dirty="0" err="1" smtClean="0">
                <a:latin typeface="Times New Roman" panose="02020603050405020304" pitchFamily="18" charset="0"/>
                <a:cs typeface="Times New Roman" panose="02020603050405020304" pitchFamily="18" charset="0"/>
              </a:rPr>
              <a:t>Zubova</a:t>
            </a:r>
            <a:r>
              <a:rPr lang="en-US" sz="2000" dirty="0" smtClean="0">
                <a:latin typeface="Times New Roman" panose="02020603050405020304" pitchFamily="18" charset="0"/>
                <a:cs typeface="Times New Roman" panose="02020603050405020304" pitchFamily="18" charset="0"/>
              </a:rPr>
              <a:t>; Edited by E. N. </a:t>
            </a:r>
            <a:r>
              <a:rPr lang="en-US" sz="2000" dirty="0" err="1" smtClean="0">
                <a:latin typeface="Times New Roman" panose="02020603050405020304" pitchFamily="18" charset="0"/>
                <a:cs typeface="Times New Roman" panose="02020603050405020304" pitchFamily="18" charset="0"/>
              </a:rPr>
              <a:t>Mirzoyan</a:t>
            </a:r>
            <a:r>
              <a:rPr lang="en-US" sz="2000" dirty="0" smtClean="0">
                <a:latin typeface="Times New Roman" panose="02020603050405020304" pitchFamily="18" charset="0"/>
                <a:cs typeface="Times New Roman" panose="02020603050405020304" pitchFamily="18" charset="0"/>
              </a:rPr>
              <a:t>.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2002. - 224 с. - (Scientific and biographical literature). - 530 copies. - ISBN 5-02-022726-9. (in per.)</a:t>
            </a:r>
          </a:p>
          <a:p>
            <a:pPr marL="342900" indent="-342900">
              <a:lnSpc>
                <a:spcPct val="150000"/>
              </a:lnSpc>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Yakov</a:t>
            </a:r>
            <a:r>
              <a:rPr lang="en-US" sz="2000" dirty="0" smtClean="0">
                <a:latin typeface="Times New Roman" panose="02020603050405020304" pitchFamily="18" charset="0"/>
                <a:cs typeface="Times New Roman" panose="02020603050405020304" pitchFamily="18" charset="0"/>
              </a:rPr>
              <a:t> Vladimirovich </a:t>
            </a:r>
            <a:r>
              <a:rPr lang="en-US" sz="2000" dirty="0" err="1" smtClean="0">
                <a:latin typeface="Times New Roman" panose="02020603050405020304" pitchFamily="18" charset="0"/>
                <a:cs typeface="Times New Roman" panose="02020603050405020304" pitchFamily="18" charset="0"/>
              </a:rPr>
              <a:t>Khanykov</a:t>
            </a:r>
            <a:r>
              <a:rPr lang="en-US" sz="2000" dirty="0" smtClean="0">
                <a:latin typeface="Times New Roman" panose="02020603050405020304" pitchFamily="18" charset="0"/>
                <a:cs typeface="Times New Roman" panose="02020603050405020304" pitchFamily="18" charset="0"/>
              </a:rPr>
              <a:t>. 1818-1862 . G. P. Matvievskaya; Edited by Dr. A. V. </a:t>
            </a:r>
            <a:r>
              <a:rPr lang="en-US" sz="2000" dirty="0" err="1" smtClean="0">
                <a:latin typeface="Times New Roman" panose="02020603050405020304" pitchFamily="18" charset="0"/>
                <a:cs typeface="Times New Roman" panose="02020603050405020304" pitchFamily="18" charset="0"/>
              </a:rPr>
              <a:t>Postnikov</a:t>
            </a:r>
            <a:r>
              <a:rPr lang="en-US" sz="2000" dirty="0" smtClean="0">
                <a:latin typeface="Times New Roman" panose="02020603050405020304" pitchFamily="18" charset="0"/>
                <a:cs typeface="Times New Roman" panose="02020603050405020304" pitchFamily="18" charset="0"/>
              </a:rPr>
              <a:t>; Reviewers: Dr. V. V. </a:t>
            </a:r>
            <a:r>
              <a:rPr lang="en-US" sz="2000" dirty="0" err="1" smtClean="0">
                <a:latin typeface="Times New Roman" panose="02020603050405020304" pitchFamily="18" charset="0"/>
                <a:cs typeface="Times New Roman" panose="02020603050405020304" pitchFamily="18" charset="0"/>
              </a:rPr>
              <a:t>Glushkov</a:t>
            </a:r>
            <a:r>
              <a:rPr lang="en-US" sz="2000" dirty="0" smtClean="0">
                <a:latin typeface="Times New Roman" panose="02020603050405020304" pitchFamily="18" charset="0"/>
                <a:cs typeface="Times New Roman" panose="02020603050405020304" pitchFamily="18" charset="0"/>
              </a:rPr>
              <a:t>, Acad. V. S. </a:t>
            </a:r>
            <a:r>
              <a:rPr lang="en-US" sz="2000" dirty="0" err="1" smtClean="0">
                <a:latin typeface="Times New Roman" panose="02020603050405020304" pitchFamily="18" charset="0"/>
                <a:cs typeface="Times New Roman" panose="02020603050405020304" pitchFamily="18" charset="0"/>
              </a:rPr>
              <a:t>Myasnikov</a:t>
            </a:r>
            <a:r>
              <a:rPr lang="en-US" sz="2000" dirty="0" smtClean="0">
                <a:latin typeface="Times New Roman" panose="02020603050405020304" pitchFamily="18" charset="0"/>
                <a:cs typeface="Times New Roman" panose="02020603050405020304" pitchFamily="18" charset="0"/>
              </a:rPr>
              <a:t>; Russian Academy of Sciences. - Moscow: </a:t>
            </a:r>
            <a:r>
              <a:rPr lang="en-US" sz="2000" dirty="0" err="1" smtClean="0">
                <a:latin typeface="Times New Roman" panose="02020603050405020304" pitchFamily="18" charset="0"/>
                <a:cs typeface="Times New Roman" panose="02020603050405020304" pitchFamily="18" charset="0"/>
              </a:rPr>
              <a:t>Nauka</a:t>
            </a:r>
            <a:r>
              <a:rPr lang="en-US" sz="2000" dirty="0" smtClean="0">
                <a:latin typeface="Times New Roman" panose="02020603050405020304" pitchFamily="18" charset="0"/>
                <a:cs typeface="Times New Roman" panose="02020603050405020304" pitchFamily="18" charset="0"/>
              </a:rPr>
              <a:t>, 2006. - 200 с. - (Scientific and biographical literature). - ISBN 5-02-033232-1. (in per.)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7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34779" y="338157"/>
            <a:ext cx="11672341" cy="5935279"/>
          </a:xfrm>
          <a:prstGeom prst="rect">
            <a:avLst/>
          </a:prstGeom>
        </p:spPr>
        <p:txBody>
          <a:bodyPr wrap="square">
            <a:spAutoFit/>
          </a:bodyPr>
          <a:lstStyle/>
          <a:p>
            <a:pPr lvl="0">
              <a:lnSpc>
                <a:spcPct val="150000"/>
              </a:lnSpc>
            </a:pPr>
            <a:r>
              <a:rPr lang="en-US" sz="2000" u="sng" dirty="0">
                <a:solidFill>
                  <a:schemeClr val="dk1"/>
                </a:solidFill>
                <a:latin typeface="Times New Roman" panose="02020603050405020304" pitchFamily="18" charset="0"/>
                <a:ea typeface="Calibri"/>
                <a:cs typeface="Times New Roman" panose="02020603050405020304" pitchFamily="18" charset="0"/>
                <a:sym typeface="Calibri"/>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https://www.youtube.com/watch?v=4AGUnYSsHXg</a:t>
            </a:r>
            <a:r>
              <a:rPr lang="en-US" sz="2000" dirty="0">
                <a:solidFill>
                  <a:schemeClr val="dk1"/>
                </a:solidFill>
                <a:latin typeface="Times New Roman" panose="02020603050405020304" pitchFamily="18" charset="0"/>
                <a:ea typeface="Calibri"/>
                <a:cs typeface="Times New Roman" panose="02020603050405020304" pitchFamily="18" charset="0"/>
                <a:sym typeface="Calibri"/>
              </a:rPr>
              <a:t> </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b="1" dirty="0" smtClean="0">
                <a:latin typeface="Times New Roman" panose="02020603050405020304" pitchFamily="18" charset="0"/>
                <a:cs typeface="Times New Roman" panose="02020603050405020304" pitchFamily="18" charset="0"/>
              </a:rPr>
              <a:t>Interview</a:t>
            </a:r>
          </a:p>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Galina </a:t>
            </a:r>
            <a:r>
              <a:rPr lang="en-US" sz="2400" b="1" dirty="0" err="1" smtClean="0">
                <a:solidFill>
                  <a:srgbClr val="FF0000"/>
                </a:solidFill>
                <a:latin typeface="Times New Roman" panose="02020603050405020304" pitchFamily="18" charset="0"/>
                <a:cs typeface="Times New Roman" panose="02020603050405020304" pitchFamily="18" charset="0"/>
              </a:rPr>
              <a:t>Pavlovna</a:t>
            </a:r>
            <a:r>
              <a:rPr lang="en-US" sz="2400" b="1" dirty="0" smtClean="0">
                <a:solidFill>
                  <a:srgbClr val="FF0000"/>
                </a:solidFill>
                <a:latin typeface="Times New Roman" panose="02020603050405020304" pitchFamily="18" charset="0"/>
                <a:cs typeface="Times New Roman" panose="02020603050405020304" pitchFamily="18" charset="0"/>
              </a:rPr>
              <a:t> Matvievskaya </a:t>
            </a:r>
            <a:r>
              <a:rPr lang="en-US" sz="2400" dirty="0" smtClean="0">
                <a:latin typeface="Times New Roman" panose="02020603050405020304" pitchFamily="18" charset="0"/>
                <a:cs typeface="Times New Roman" panose="02020603050405020304" pitchFamily="18" charset="0"/>
              </a:rPr>
              <a:t>-Soviet and Russian historian of mathematics, orientalist, local historian, and literary critic. Doctor of Physical and Mathematical Sciences (1969). Honored Scientist of the Uzbek SSR (1980). Corresponding member of the Academy of Sciences of the Uzbek SSR (1984). Full member of the International Academy of History of Science (1993). Member of the Union of Writers of Russia. Winner of the Abu </a:t>
            </a:r>
            <a:r>
              <a:rPr lang="en-US" sz="2400" dirty="0" err="1" smtClean="0">
                <a:latin typeface="Times New Roman" panose="02020603050405020304" pitchFamily="18" charset="0"/>
                <a:cs typeface="Times New Roman" panose="02020603050405020304" pitchFamily="18" charset="0"/>
              </a:rPr>
              <a:t>Rayhon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Beruni</a:t>
            </a:r>
            <a:r>
              <a:rPr lang="en-US" sz="2400" dirty="0" smtClean="0">
                <a:latin typeface="Times New Roman" panose="02020603050405020304" pitchFamily="18" charset="0"/>
                <a:cs typeface="Times New Roman" panose="02020603050405020304" pitchFamily="18" charset="0"/>
              </a:rPr>
              <a:t> State Prize of the Uzbek SSR. Laureate of the “Orenburg Lyre” prize and the All-Russian “Captain's Daughter” prize.</a:t>
            </a:r>
          </a:p>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Interviewed by: Mahmoud Al-Hamza - Professor of Mathematics</a:t>
            </a:r>
            <a:r>
              <a:rPr lang="en-US" sz="2400" dirty="0" smtClean="0">
                <a:latin typeface="Times New Roman" panose="02020603050405020304" pitchFamily="18" charset="0"/>
                <a:cs typeface="Times New Roman" panose="02020603050405020304" pitchFamily="18" charset="0"/>
              </a:rPr>
              <a:t> and specialist in the history of Arabic mathematics in the Middle Ages2019- Orenburg- Russia.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33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829566" y="82902"/>
            <a:ext cx="8362434" cy="2862322"/>
          </a:xfrm>
          <a:prstGeom prst="rect">
            <a:avLst/>
          </a:prstGeom>
        </p:spPr>
        <p:txBody>
          <a:bodyPr wrap="square">
            <a:spAutoFit/>
          </a:bodyPr>
          <a:lstStyle/>
          <a:p>
            <a:pPr lvl="0">
              <a:lnSpc>
                <a:spcPct val="150000"/>
              </a:lnSpc>
            </a:pPr>
            <a:r>
              <a:rPr lang="en-US" sz="2000" b="1" dirty="0" smtClean="0">
                <a:solidFill>
                  <a:srgbClr val="FF0000"/>
                </a:solidFill>
                <a:latin typeface="Times New Roman" panose="02020603050405020304" pitchFamily="18" charset="0"/>
                <a:ea typeface="Arial"/>
                <a:cs typeface="Times New Roman" panose="02020603050405020304" pitchFamily="18" charset="0"/>
                <a:sym typeface="Arial"/>
              </a:rPr>
              <a:t>Mariam </a:t>
            </a:r>
            <a:r>
              <a:rPr lang="en-US" sz="2000" b="1" dirty="0" err="1" smtClean="0">
                <a:solidFill>
                  <a:srgbClr val="FF0000"/>
                </a:solidFill>
                <a:latin typeface="Times New Roman" panose="02020603050405020304" pitchFamily="18" charset="0"/>
                <a:ea typeface="Arial"/>
                <a:cs typeface="Times New Roman" panose="02020603050405020304" pitchFamily="18" charset="0"/>
                <a:sym typeface="Arial"/>
              </a:rPr>
              <a:t>Mikhailovna</a:t>
            </a:r>
            <a:r>
              <a:rPr lang="en-US" sz="2000" b="1" dirty="0" smtClean="0">
                <a:solidFill>
                  <a:srgbClr val="FF0000"/>
                </a:solidFill>
                <a:latin typeface="Times New Roman" panose="02020603050405020304" pitchFamily="18" charset="0"/>
                <a:ea typeface="Arial"/>
                <a:cs typeface="Times New Roman" panose="02020603050405020304" pitchFamily="18" charset="0"/>
                <a:sym typeface="Arial"/>
              </a:rPr>
              <a:t> Rozhanskaya </a:t>
            </a:r>
            <a:r>
              <a:rPr lang="en-US" sz="2000" dirty="0" smtClean="0">
                <a:solidFill>
                  <a:srgbClr val="000000"/>
                </a:solidFill>
                <a:latin typeface="Times New Roman" panose="02020603050405020304" pitchFamily="18" charset="0"/>
                <a:ea typeface="Arial"/>
                <a:cs typeface="Times New Roman" panose="02020603050405020304" pitchFamily="18" charset="0"/>
                <a:sym typeface="Arial"/>
              </a:rPr>
              <a:t>(25.07.1928, </a:t>
            </a:r>
            <a:r>
              <a:rPr lang="en-US" sz="2000" dirty="0" err="1" smtClean="0">
                <a:solidFill>
                  <a:srgbClr val="000000"/>
                </a:solidFill>
                <a:latin typeface="Times New Roman" panose="02020603050405020304" pitchFamily="18" charset="0"/>
                <a:ea typeface="Arial"/>
                <a:cs typeface="Times New Roman" panose="02020603050405020304" pitchFamily="18" charset="0"/>
                <a:sym typeface="Arial"/>
              </a:rPr>
              <a:t>Shchigry</a:t>
            </a:r>
            <a:r>
              <a:rPr lang="en-US" sz="2000" dirty="0" smtClean="0">
                <a:solidFill>
                  <a:srgbClr val="000000"/>
                </a:solidFill>
                <a:latin typeface="Times New Roman" panose="02020603050405020304" pitchFamily="18" charset="0"/>
                <a:ea typeface="Arial"/>
                <a:cs typeface="Times New Roman" panose="02020603050405020304" pitchFamily="18" charset="0"/>
                <a:sym typeface="Arial"/>
              </a:rPr>
              <a:t>, Kursk obl. - 25.11.2014) - historian of mathematics and mechanics, a world-renowned expert in the history of science in the medieval East; doctor of physics and mathematics, doctor of historical sciences.</a:t>
            </a:r>
          </a:p>
          <a:p>
            <a:pPr lvl="0">
              <a:lnSpc>
                <a:spcPct val="150000"/>
              </a:lnSpc>
            </a:pPr>
            <a:r>
              <a:rPr lang="en-US" sz="2000" dirty="0" smtClean="0">
                <a:latin typeface="Times New Roman" panose="02020603050405020304" pitchFamily="18" charset="0"/>
                <a:cs typeface="Times New Roman" panose="02020603050405020304" pitchFamily="18" charset="0"/>
              </a:rPr>
              <a:t>- Graduated with honors from the Faculty of History of </a:t>
            </a:r>
            <a:r>
              <a:rPr lang="en-US" sz="2000" dirty="0" err="1" smtClean="0">
                <a:latin typeface="Times New Roman" panose="02020603050405020304" pitchFamily="18" charset="0"/>
                <a:cs typeface="Times New Roman" panose="02020603050405020304" pitchFamily="18" charset="0"/>
              </a:rPr>
              <a:t>Lomonosov</a:t>
            </a:r>
            <a:r>
              <a:rPr lang="en-US" sz="2000" dirty="0" smtClean="0">
                <a:latin typeface="Times New Roman" panose="02020603050405020304" pitchFamily="18" charset="0"/>
                <a:cs typeface="Times New Roman" panose="02020603050405020304" pitchFamily="18" charset="0"/>
              </a:rPr>
              <a:t> Moscow State University, and Faculty of Mechanics and Mathematics.</a:t>
            </a:r>
            <a:endParaRPr lang="ru-RU" sz="2000" dirty="0">
              <a:solidFill>
                <a:srgbClr val="000000"/>
              </a:solidFill>
              <a:latin typeface="Times New Roman" panose="02020603050405020304" pitchFamily="18" charset="0"/>
              <a:ea typeface="Arial"/>
              <a:cs typeface="Times New Roman" panose="02020603050405020304" pitchFamily="18" charset="0"/>
              <a:sym typeface="Arial"/>
            </a:endParaRPr>
          </a:p>
        </p:txBody>
      </p:sp>
      <p:pic>
        <p:nvPicPr>
          <p:cNvPr id="3" name="Google Shape;241;p28"/>
          <p:cNvPicPr preferRelativeResize="0"/>
          <p:nvPr/>
        </p:nvPicPr>
        <p:blipFill rotWithShape="1">
          <a:blip r:embed="rId2">
            <a:alphaModFix/>
          </a:blip>
          <a:srcRect/>
          <a:stretch/>
        </p:blipFill>
        <p:spPr>
          <a:xfrm>
            <a:off x="0" y="0"/>
            <a:ext cx="3829566" cy="2945224"/>
          </a:xfrm>
          <a:prstGeom prst="rect">
            <a:avLst/>
          </a:prstGeom>
          <a:noFill/>
          <a:ln>
            <a:noFill/>
          </a:ln>
        </p:spPr>
      </p:pic>
      <p:sp>
        <p:nvSpPr>
          <p:cNvPr id="4" name="Rectangle 3"/>
          <p:cNvSpPr/>
          <p:nvPr/>
        </p:nvSpPr>
        <p:spPr>
          <a:xfrm>
            <a:off x="0" y="3102125"/>
            <a:ext cx="12192000" cy="2806987"/>
          </a:xfrm>
          <a:prstGeom prst="rect">
            <a:avLst/>
          </a:prstGeom>
        </p:spPr>
        <p:txBody>
          <a:bodyPr wrap="square">
            <a:spAutoFit/>
          </a:bodyPr>
          <a:lstStyle/>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She was a student of the Soviet historian S.P. </a:t>
            </a:r>
            <a:r>
              <a:rPr lang="en-US" sz="2000" dirty="0" err="1" smtClean="0">
                <a:latin typeface="Times New Roman" panose="02020603050405020304" pitchFamily="18" charset="0"/>
                <a:cs typeface="Times New Roman" panose="02020603050405020304" pitchFamily="18" charset="0"/>
              </a:rPr>
              <a:t>Tolstov</a:t>
            </a:r>
            <a:r>
              <a:rPr lang="en-US" sz="2000" dirty="0" smtClean="0">
                <a:latin typeface="Times New Roman" panose="02020603050405020304" pitchFamily="18" charset="0"/>
                <a:cs typeface="Times New Roman" panose="02020603050405020304" pitchFamily="18" charset="0"/>
              </a:rPr>
              <a:t>, who discovered the ancient </a:t>
            </a:r>
            <a:r>
              <a:rPr lang="en-US" sz="2000" dirty="0" err="1" smtClean="0">
                <a:latin typeface="Times New Roman" panose="02020603050405020304" pitchFamily="18" charset="0"/>
                <a:cs typeface="Times New Roman" panose="02020603050405020304" pitchFamily="18" charset="0"/>
              </a:rPr>
              <a:t>Khorezmian</a:t>
            </a:r>
            <a:r>
              <a:rPr lang="en-US" sz="2000" dirty="0" smtClean="0">
                <a:latin typeface="Times New Roman" panose="02020603050405020304" pitchFamily="18" charset="0"/>
                <a:cs typeface="Times New Roman" panose="02020603050405020304" pitchFamily="18" charset="0"/>
              </a:rPr>
              <a:t> civilization.</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Since 1950 she worked for more than 30 years in the </a:t>
            </a:r>
            <a:r>
              <a:rPr lang="en-US" sz="2000" dirty="0" err="1" smtClean="0">
                <a:latin typeface="Times New Roman" panose="02020603050405020304" pitchFamily="18" charset="0"/>
                <a:cs typeface="Times New Roman" panose="02020603050405020304" pitchFamily="18" charset="0"/>
              </a:rPr>
              <a:t>Khorezm</a:t>
            </a:r>
            <a:r>
              <a:rPr lang="en-US" sz="2000" dirty="0" smtClean="0">
                <a:latin typeface="Times New Roman" panose="02020603050405020304" pitchFamily="18" charset="0"/>
                <a:cs typeface="Times New Roman" panose="02020603050405020304" pitchFamily="18" charset="0"/>
              </a:rPr>
              <a:t> archaeological and ethnographic expedition. </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From 1959 to 1967 she worked at the Institute of Ethnography of the USSR Academy of Sciences. </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Since 1967 - at the Institute of History of Science and Technology of the USSR Academy of Sciences, in the group of researchers on the history of mathematical sciences in the medieval East, which included historians of science - A.P.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and B.A. Rosenfeld; I.N. </a:t>
            </a:r>
            <a:r>
              <a:rPr lang="en-US" sz="2000" dirty="0" err="1" smtClean="0">
                <a:latin typeface="Times New Roman" panose="02020603050405020304" pitchFamily="18" charset="0"/>
                <a:cs typeface="Times New Roman" panose="02020603050405020304" pitchFamily="18" charset="0"/>
              </a:rPr>
              <a:t>Veselovsky</a:t>
            </a:r>
            <a:r>
              <a:rPr lang="en-US" sz="2000" dirty="0" smtClean="0">
                <a:latin typeface="Times New Roman" panose="02020603050405020304" pitchFamily="18" charset="0"/>
                <a:cs typeface="Times New Roman" panose="02020603050405020304" pitchFamily="18" charset="0"/>
              </a:rPr>
              <a:t>, G.P. Matvievskaya.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323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46185" y="422031"/>
            <a:ext cx="11535507" cy="6093976"/>
          </a:xfrm>
          <a:prstGeom prst="rect">
            <a:avLst/>
          </a:prstGeom>
        </p:spPr>
        <p:txBody>
          <a:bodyPr wrap="square">
            <a:spAutoFit/>
          </a:bodyPr>
          <a:lstStyle/>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Working with </a:t>
            </a:r>
            <a:r>
              <a:rPr lang="en-US" sz="2000" dirty="0" err="1" smtClean="0">
                <a:latin typeface="Times New Roman" panose="02020603050405020304" pitchFamily="18" charset="0"/>
                <a:cs typeface="Times New Roman" panose="02020603050405020304" pitchFamily="18" charset="0"/>
              </a:rPr>
              <a:t>Khorezmian</a:t>
            </a:r>
            <a:r>
              <a:rPr lang="en-US" sz="2000" dirty="0" smtClean="0">
                <a:latin typeface="Times New Roman" panose="02020603050405020304" pitchFamily="18" charset="0"/>
                <a:cs typeface="Times New Roman" panose="02020603050405020304" pitchFamily="18" charset="0"/>
              </a:rPr>
              <a:t> materials, M.M. Rozhanskaya became interested in medieval Arabic mathematics, one of the centers of which was ancient </a:t>
            </a:r>
            <a:r>
              <a:rPr lang="en-US" sz="2000" dirty="0" err="1" smtClean="0">
                <a:latin typeface="Times New Roman" panose="02020603050405020304" pitchFamily="18" charset="0"/>
                <a:cs typeface="Times New Roman" panose="02020603050405020304" pitchFamily="18" charset="0"/>
              </a:rPr>
              <a:t>Khorezm</a:t>
            </a:r>
            <a:r>
              <a:rPr lang="en-US" sz="2000" dirty="0" smtClean="0">
                <a:latin typeface="Times New Roman" panose="02020603050405020304" pitchFamily="18" charset="0"/>
                <a:cs typeface="Times New Roman" panose="02020603050405020304" pitchFamily="18" charset="0"/>
              </a:rPr>
              <a:t>. </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The results obtained by her constituted the content of the dissertation “Functional dependencies in al-</a:t>
            </a:r>
            <a:r>
              <a:rPr lang="en-US" sz="2000" dirty="0" err="1" smtClean="0">
                <a:latin typeface="Times New Roman" panose="02020603050405020304" pitchFamily="18" charset="0"/>
                <a:cs typeface="Times New Roman" panose="02020603050405020304" pitchFamily="18" charset="0"/>
              </a:rPr>
              <a:t>Biruni</a:t>
            </a:r>
            <a:r>
              <a:rPr lang="en-US" sz="2000" dirty="0" smtClean="0">
                <a:latin typeface="Times New Roman" panose="02020603050405020304" pitchFamily="18" charset="0"/>
                <a:cs typeface="Times New Roman" panose="02020603050405020304" pitchFamily="18" charset="0"/>
              </a:rPr>
              <a:t>” for the degree doctor of physics and mathematics1967.</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The dissertation “Mechanics in Khorasan and </a:t>
            </a:r>
            <a:r>
              <a:rPr lang="en-US" sz="2000" dirty="0" err="1" smtClean="0">
                <a:latin typeface="Times New Roman" panose="02020603050405020304" pitchFamily="18" charset="0"/>
                <a:cs typeface="Times New Roman" panose="02020603050405020304" pitchFamily="18" charset="0"/>
              </a:rPr>
              <a:t>Maverannahr</a:t>
            </a:r>
            <a:r>
              <a:rPr lang="en-US" sz="2000" dirty="0" smtClean="0">
                <a:latin typeface="Times New Roman" panose="02020603050405020304" pitchFamily="18" charset="0"/>
                <a:cs typeface="Times New Roman" panose="02020603050405020304" pitchFamily="18" charset="0"/>
              </a:rPr>
              <a:t> in the Middle Ages (IX - XV)” for the degree of Doctor of Historical Sciences was defended in 1986. </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These works, as well as scientific biographies of great scientists, participation in the publications (translator and commentator) of the works of the classics created her reputation as one of the major modern specialists in the history of ancient and medieval science.</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She was the author of more than 150 scientific works. </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Full member of the International Academy of the History of Science.</a:t>
            </a:r>
          </a:p>
          <a:p>
            <a:pPr marL="342900" indent="-342900">
              <a:lnSpc>
                <a:spcPct val="150000"/>
              </a:lnSpc>
              <a:buFontTx/>
              <a:buChar char="-"/>
            </a:pPr>
            <a:r>
              <a:rPr lang="en-US" sz="2000" dirty="0" smtClean="0">
                <a:latin typeface="Times New Roman" panose="02020603050405020304" pitchFamily="18" charset="0"/>
                <a:cs typeface="Times New Roman" panose="02020603050405020304" pitchFamily="18" charset="0"/>
              </a:rPr>
              <a:t>She was a member of different scientific societies for the history of science in Europe.</a:t>
            </a:r>
          </a:p>
          <a:p>
            <a:pPr marL="342900" indent="-342900">
              <a:lnSpc>
                <a:spcPct val="150000"/>
              </a:lnSpc>
              <a:buFontTx/>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625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1869615" cy="6740307"/>
          </a:xfrm>
          <a:prstGeom prst="rect">
            <a:avLst/>
          </a:prstGeom>
        </p:spPr>
        <p:txBody>
          <a:bodyPr wrap="square">
            <a:spAutoFit/>
          </a:bodyPr>
          <a:lstStyle/>
          <a:p>
            <a:pPr marL="342900" indent="-342900" algn="justLow">
              <a:lnSpc>
                <a:spcPct val="150000"/>
              </a:lnSpc>
              <a:buFontTx/>
              <a:buChar char="-"/>
            </a:pPr>
            <a:r>
              <a:rPr lang="en-US" sz="2400" dirty="0" smtClean="0">
                <a:latin typeface="Times New Roman" panose="02020603050405020304" pitchFamily="18" charset="0"/>
                <a:cs typeface="Times New Roman" panose="02020603050405020304" pitchFamily="18" charset="0"/>
              </a:rPr>
              <a:t>Rozhanskaya M. M. Mechanics in the Medieval East. 2010</a:t>
            </a:r>
          </a:p>
          <a:p>
            <a:pPr marL="342900" indent="-342900" algn="justLow">
              <a:lnSpc>
                <a:spcPct val="150000"/>
              </a:lnSpc>
              <a:buFontTx/>
              <a:buChar char="-"/>
            </a:pPr>
            <a:r>
              <a:rPr lang="en-US" sz="2400" dirty="0" smtClean="0">
                <a:latin typeface="Times New Roman" panose="02020603050405020304" pitchFamily="18" charset="0"/>
                <a:cs typeface="Times New Roman" panose="02020603050405020304" pitchFamily="18" charset="0"/>
              </a:rPr>
              <a:t>Rozhanskaya M. M. On some Arabic mathematical manuscripts in the libraries of St. Petersburg. 2009‍ </a:t>
            </a:r>
          </a:p>
          <a:p>
            <a:pPr marL="342900" indent="-342900" algn="justLow">
              <a:lnSpc>
                <a:spcPct val="150000"/>
              </a:lnSpc>
              <a:buFontTx/>
              <a:buChar char="-"/>
            </a:pPr>
            <a:r>
              <a:rPr lang="en-US" sz="2400" dirty="0" smtClean="0">
                <a:latin typeface="Times New Roman" panose="02020603050405020304" pitchFamily="18" charset="0"/>
                <a:cs typeface="Times New Roman" panose="02020603050405020304" pitchFamily="18" charset="0"/>
              </a:rPr>
              <a:t>Rozhanskaya M. M. About some Arabic mathematical manuscripts in the libraries of St. </a:t>
            </a:r>
            <a:r>
              <a:rPr lang="en-US" sz="2400" smtClean="0">
                <a:latin typeface="Times New Roman" panose="02020603050405020304" pitchFamily="18" charset="0"/>
                <a:cs typeface="Times New Roman" panose="02020603050405020304" pitchFamily="18" charset="0"/>
              </a:rPr>
              <a:t>Petersburg // Proceedings </a:t>
            </a:r>
            <a:r>
              <a:rPr lang="en-US" sz="2400" dirty="0" smtClean="0">
                <a:latin typeface="Times New Roman" panose="02020603050405020304" pitchFamily="18" charset="0"/>
                <a:cs typeface="Times New Roman" panose="02020603050405020304" pitchFamily="18" charset="0"/>
              </a:rPr>
              <a:t>of VII Kolmogorov </a:t>
            </a:r>
            <a:r>
              <a:rPr lang="en-US" sz="2400" dirty="0" err="1" smtClean="0">
                <a:latin typeface="Times New Roman" panose="02020603050405020304" pitchFamily="18" charset="0"/>
                <a:cs typeface="Times New Roman" panose="02020603050405020304" pitchFamily="18" charset="0"/>
              </a:rPr>
              <a:t>Readings.Yaroslavl</a:t>
            </a:r>
            <a:r>
              <a:rPr lang="en-US" sz="2400" dirty="0" smtClean="0">
                <a:latin typeface="Times New Roman" panose="02020603050405020304" pitchFamily="18" charset="0"/>
                <a:cs typeface="Times New Roman" panose="02020603050405020304" pitchFamily="18" charset="0"/>
              </a:rPr>
              <a:t>, 2009.С. 341-346. </a:t>
            </a:r>
          </a:p>
          <a:p>
            <a:pPr marL="342900" indent="-342900" algn="justLow">
              <a:lnSpc>
                <a:spcPct val="150000"/>
              </a:lnSpc>
              <a:buFontTx/>
              <a:buChar char="-"/>
            </a:pPr>
            <a:r>
              <a:rPr lang="en-US" sz="2400" dirty="0" smtClean="0">
                <a:latin typeface="Times New Roman" panose="02020603050405020304" pitchFamily="18" charset="0"/>
                <a:cs typeface="Times New Roman" panose="02020603050405020304" pitchFamily="18" charset="0"/>
              </a:rPr>
              <a:t>Rozhanskaya M. M. M. M. About some problems of development of medieval algebra- Proceedings of IX Kolmogorov Readings. - Yaroslavl, 2011. - С. 43-45. </a:t>
            </a:r>
          </a:p>
          <a:p>
            <a:pPr marL="342900" indent="-342900" algn="justLow">
              <a:lnSpc>
                <a:spcPct val="150000"/>
              </a:lnSpc>
              <a:buFontTx/>
              <a:buChar char="-"/>
            </a:pPr>
            <a:r>
              <a:rPr lang="en-US" sz="2400" dirty="0" smtClean="0">
                <a:latin typeface="Times New Roman" panose="02020603050405020304" pitchFamily="18" charset="0"/>
                <a:cs typeface="Times New Roman" panose="02020603050405020304" pitchFamily="18" charset="0"/>
              </a:rPr>
              <a:t>Rozhanskaya M. M. On the reconstruction of the full text of al-</a:t>
            </a:r>
            <a:r>
              <a:rPr lang="en-US" sz="2400" dirty="0" err="1" smtClean="0">
                <a:latin typeface="Times New Roman" panose="02020603050405020304" pitchFamily="18" charset="0"/>
                <a:cs typeface="Times New Roman" panose="02020603050405020304" pitchFamily="18" charset="0"/>
              </a:rPr>
              <a:t>Biruni's</a:t>
            </a:r>
            <a:r>
              <a:rPr lang="en-US" sz="2400" dirty="0" smtClean="0">
                <a:latin typeface="Times New Roman" panose="02020603050405020304" pitchFamily="18" charset="0"/>
                <a:cs typeface="Times New Roman" panose="02020603050405020304" pitchFamily="18" charset="0"/>
              </a:rPr>
              <a:t> treatise on specific weights // Historical and Mathematical Studies. Moscow: Janus-K, 2002.7(42). С. 223-243. </a:t>
            </a:r>
          </a:p>
          <a:p>
            <a:pPr marL="342900" indent="-342900" algn="justLow">
              <a:lnSpc>
                <a:spcPct val="150000"/>
              </a:lnSpc>
              <a:buFontTx/>
              <a:buChar char="-"/>
            </a:pPr>
            <a:r>
              <a:rPr lang="en-US" sz="2400" dirty="0" smtClean="0">
                <a:latin typeface="Times New Roman" panose="02020603050405020304" pitchFamily="18" charset="0"/>
                <a:cs typeface="Times New Roman" panose="02020603050405020304" pitchFamily="18" charset="0"/>
              </a:rPr>
              <a:t>Rozhanskaya M. M. Translations of mathematical and astronomical works of scientists of VIII-XIV centuries and their role in the history of science // Proceedings of V Kolmogorov Readings. - Yaroslavl, 2007. С. </a:t>
            </a:r>
            <a:r>
              <a:rPr lang="en-US" sz="2400" dirty="0" smtClean="0">
                <a:latin typeface="Times New Roman" panose="02020603050405020304" pitchFamily="18" charset="0"/>
                <a:cs typeface="Times New Roman" panose="02020603050405020304" pitchFamily="18" charset="0"/>
              </a:rPr>
              <a:t>294-298.</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326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Joint work of Mahmoud Al-Hamza with M.M. Rozhanskaya (2002-2014) at the IIET RAS</a:t>
            </a:r>
            <a:r>
              <a:rPr lang="en-US" sz="2400" dirty="0" smtClean="0">
                <a:latin typeface="Times New Roman" panose="02020603050405020304" pitchFamily="18" charset="0"/>
                <a:cs typeface="Times New Roman" panose="02020603050405020304" pitchFamily="18" charset="0"/>
              </a:rPr>
              <a:t>.</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During this period we were engaged in mathematics of Andalusian and Maghreb countries. The mathematical manuscripts of Al-</a:t>
            </a:r>
            <a:r>
              <a:rPr lang="en-US" sz="2400" dirty="0" err="1" smtClean="0">
                <a:latin typeface="Times New Roman" panose="02020603050405020304" pitchFamily="18" charset="0"/>
                <a:cs typeface="Times New Roman" panose="02020603050405020304" pitchFamily="18" charset="0"/>
              </a:rPr>
              <a:t>Hassar</a:t>
            </a:r>
            <a:r>
              <a:rPr lang="en-US" sz="2400" dirty="0" smtClean="0">
                <a:latin typeface="Times New Roman" panose="02020603050405020304" pitchFamily="18" charset="0"/>
                <a:cs typeface="Times New Roman" panose="02020603050405020304" pitchFamily="18" charset="0"/>
              </a:rPr>
              <a:t> (12th century), Ibn Al-</a:t>
            </a:r>
            <a:r>
              <a:rPr lang="en-US" sz="2400" dirty="0" err="1" smtClean="0">
                <a:latin typeface="Times New Roman" panose="02020603050405020304" pitchFamily="18" charset="0"/>
                <a:cs typeface="Times New Roman" panose="02020603050405020304" pitchFamily="18" charset="0"/>
              </a:rPr>
              <a:t>Banna</a:t>
            </a:r>
            <a:r>
              <a:rPr lang="en-US" sz="2400" dirty="0" smtClean="0">
                <a:latin typeface="Times New Roman" panose="02020603050405020304" pitchFamily="18" charset="0"/>
                <a:cs typeface="Times New Roman" panose="02020603050405020304" pitchFamily="18" charset="0"/>
              </a:rPr>
              <a:t> (14th century) and Al-</a:t>
            </a:r>
            <a:r>
              <a:rPr lang="en-US" sz="2400" dirty="0" err="1" smtClean="0">
                <a:latin typeface="Times New Roman" panose="02020603050405020304" pitchFamily="18" charset="0"/>
                <a:cs typeface="Times New Roman" panose="02020603050405020304" pitchFamily="18" charset="0"/>
              </a:rPr>
              <a:t>Kalasadi</a:t>
            </a:r>
            <a:r>
              <a:rPr lang="en-US" sz="2400" dirty="0" smtClean="0">
                <a:latin typeface="Times New Roman" panose="02020603050405020304" pitchFamily="18" charset="0"/>
                <a:cs typeface="Times New Roman" panose="02020603050405020304" pitchFamily="18" charset="0"/>
              </a:rPr>
              <a:t> (15th century) were translated into Russian, studied and published in the journal “Historical and Mathematical Studies” at the IHST RAS.</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ways and forms of penetration of algebra ideas through these countries into medieval Europe were also investigated. The pattern of development and origin of Arabic algebra from weighing problems and also the development of the problem of “two false positions” into the problem of “Cup of Weights” was found.</a:t>
            </a:r>
          </a:p>
          <a:p>
            <a:pPr marL="342900" indent="-342900">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Al-Hamza Mahmud studied the works of Arab mathematicians of Andalusia and Maghreb such as: Ibn Al-</a:t>
            </a:r>
            <a:r>
              <a:rPr lang="en-US" sz="2400" dirty="0" err="1" smtClean="0">
                <a:latin typeface="Times New Roman" panose="02020603050405020304" pitchFamily="18" charset="0"/>
                <a:cs typeface="Times New Roman" panose="02020603050405020304" pitchFamily="18" charset="0"/>
              </a:rPr>
              <a:t>Banna</a:t>
            </a:r>
            <a:r>
              <a:rPr lang="en-US" sz="2400" dirty="0" smtClean="0">
                <a:latin typeface="Times New Roman" panose="02020603050405020304" pitchFamily="18" charset="0"/>
                <a:cs typeface="Times New Roman" panose="02020603050405020304" pitchFamily="18" charset="0"/>
              </a:rPr>
              <a:t> (14th century), </a:t>
            </a:r>
            <a:r>
              <a:rPr lang="en-US" sz="2400" dirty="0" err="1" smtClean="0">
                <a:latin typeface="Times New Roman" panose="02020603050405020304" pitchFamily="18" charset="0"/>
                <a:cs typeface="Times New Roman" panose="02020603050405020304" pitchFamily="18" charset="0"/>
              </a:rPr>
              <a:t>Yaysh</a:t>
            </a:r>
            <a:r>
              <a:rPr lang="en-US" sz="2400" dirty="0" smtClean="0">
                <a:latin typeface="Times New Roman" panose="02020603050405020304" pitchFamily="18" charset="0"/>
                <a:cs typeface="Times New Roman" panose="02020603050405020304" pitchFamily="18" charset="0"/>
              </a:rPr>
              <a:t> Al-</a:t>
            </a:r>
            <a:r>
              <a:rPr lang="en-US" sz="2400" dirty="0" err="1" smtClean="0">
                <a:latin typeface="Times New Roman" panose="02020603050405020304" pitchFamily="18" charset="0"/>
                <a:cs typeface="Times New Roman" panose="02020603050405020304" pitchFamily="18" charset="0"/>
              </a:rPr>
              <a:t>Umawi</a:t>
            </a:r>
            <a:r>
              <a:rPr lang="en-US" sz="2400" dirty="0" smtClean="0">
                <a:latin typeface="Times New Roman" panose="02020603050405020304" pitchFamily="18" charset="0"/>
                <a:cs typeface="Times New Roman" panose="02020603050405020304" pitchFamily="18" charset="0"/>
              </a:rPr>
              <a:t> (14th century), Al-</a:t>
            </a:r>
            <a:r>
              <a:rPr lang="en-US" sz="2400" dirty="0" err="1" smtClean="0">
                <a:latin typeface="Times New Roman" panose="02020603050405020304" pitchFamily="18" charset="0"/>
                <a:cs typeface="Times New Roman" panose="02020603050405020304" pitchFamily="18" charset="0"/>
              </a:rPr>
              <a:t>Kalasadi</a:t>
            </a:r>
            <a:r>
              <a:rPr lang="en-US" sz="2400" dirty="0" smtClean="0">
                <a:latin typeface="Times New Roman" panose="02020603050405020304" pitchFamily="18" charset="0"/>
                <a:cs typeface="Times New Roman" panose="02020603050405020304" pitchFamily="18" charset="0"/>
              </a:rPr>
              <a:t> (15th century), Ibn Al-Haim Al-</a:t>
            </a:r>
            <a:r>
              <a:rPr lang="en-US" sz="2400" dirty="0" err="1" smtClean="0">
                <a:latin typeface="Times New Roman" panose="02020603050405020304" pitchFamily="18" charset="0"/>
                <a:cs typeface="Times New Roman" panose="02020603050405020304" pitchFamily="18" charset="0"/>
              </a:rPr>
              <a:t>Maqdisi</a:t>
            </a:r>
            <a:r>
              <a:rPr lang="en-US" sz="2400" dirty="0" smtClean="0">
                <a:latin typeface="Times New Roman" panose="02020603050405020304" pitchFamily="18" charset="0"/>
                <a:cs typeface="Times New Roman" panose="02020603050405020304" pitchFamily="18" charset="0"/>
              </a:rPr>
              <a:t> (15th century), Ibn Ghazi Al-</a:t>
            </a:r>
            <a:r>
              <a:rPr lang="en-US" sz="2400" dirty="0" err="1" smtClean="0">
                <a:latin typeface="Times New Roman" panose="02020603050405020304" pitchFamily="18" charset="0"/>
                <a:cs typeface="Times New Roman" panose="02020603050405020304" pitchFamily="18" charset="0"/>
              </a:rPr>
              <a:t>Fasi</a:t>
            </a:r>
            <a:r>
              <a:rPr lang="en-US" sz="2400" dirty="0" smtClean="0">
                <a:latin typeface="Times New Roman" panose="02020603050405020304" pitchFamily="18" charset="0"/>
                <a:cs typeface="Times New Roman" panose="02020603050405020304" pitchFamily="18" charset="0"/>
              </a:rPr>
              <a:t> (16th </a:t>
            </a:r>
            <a:r>
              <a:rPr lang="en-US" sz="2400" dirty="0">
                <a:latin typeface="Times New Roman" panose="02020603050405020304" pitchFamily="18" charset="0"/>
                <a:cs typeface="Times New Roman" panose="02020603050405020304" pitchFamily="18" charset="0"/>
              </a:rPr>
              <a:t>century) and others</a:t>
            </a:r>
            <a:r>
              <a:rPr lang="en-US" sz="2400" dirty="0" smtClean="0">
                <a:latin typeface="Times New Roman" panose="02020603050405020304" pitchFamily="18" charset="0"/>
                <a:cs typeface="Times New Roman" panose="02020603050405020304" pitchFamily="18"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972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63"/>
        <p:cNvGrpSpPr/>
        <p:nvPr/>
      </p:nvGrpSpPr>
      <p:grpSpPr>
        <a:xfrm>
          <a:off x="0" y="0"/>
          <a:ext cx="0" cy="0"/>
          <a:chOff x="0" y="0"/>
          <a:chExt cx="0" cy="0"/>
        </a:xfrm>
      </p:grpSpPr>
      <p:pic>
        <p:nvPicPr>
          <p:cNvPr id="264" name="Google Shape;264;p32" descr="https://www.klex.ru/foto/book/89940_100.jpg"/>
          <p:cNvPicPr preferRelativeResize="0"/>
          <p:nvPr/>
        </p:nvPicPr>
        <p:blipFill rotWithShape="1">
          <a:blip r:embed="rId3">
            <a:alphaModFix/>
          </a:blip>
          <a:srcRect/>
          <a:stretch/>
        </p:blipFill>
        <p:spPr>
          <a:xfrm>
            <a:off x="362489" y="457579"/>
            <a:ext cx="3376754" cy="5080217"/>
          </a:xfrm>
          <a:prstGeom prst="rect">
            <a:avLst/>
          </a:prstGeom>
          <a:noFill/>
          <a:ln>
            <a:noFill/>
          </a:ln>
        </p:spPr>
      </p:pic>
      <p:sp>
        <p:nvSpPr>
          <p:cNvPr id="265" name="Google Shape;265;p32"/>
          <p:cNvSpPr/>
          <p:nvPr/>
        </p:nvSpPr>
        <p:spPr>
          <a:xfrm>
            <a:off x="0" y="6091229"/>
            <a:ext cx="4564070" cy="369332"/>
          </a:xfrm>
          <a:prstGeom prst="rect">
            <a:avLst/>
          </a:prstGeom>
          <a:noFill/>
          <a:ln>
            <a:noFill/>
          </a:ln>
        </p:spPr>
        <p:txBody>
          <a:bodyPr spcFirstLastPara="1" wrap="square" lIns="91425" tIns="45700" rIns="91425" bIns="45700" anchor="t" anchorCtr="0">
            <a:spAutoFit/>
          </a:bodyPr>
          <a:lstStyle/>
          <a:p>
            <a:pPr lvl="0"/>
            <a:r>
              <a:rPr lang="en-US" b="1" dirty="0">
                <a:solidFill>
                  <a:srgbClr val="000000"/>
                </a:solidFill>
                <a:latin typeface="Verdana"/>
                <a:ea typeface="Verdana"/>
                <a:cs typeface="Verdana"/>
                <a:sym typeface="Verdana"/>
              </a:rPr>
              <a:t>'</a:t>
            </a:r>
            <a:r>
              <a:rPr lang="en-US" b="1" dirty="0" err="1">
                <a:solidFill>
                  <a:srgbClr val="000000"/>
                </a:solidFill>
                <a:latin typeface="Verdana"/>
                <a:ea typeface="Verdana"/>
                <a:cs typeface="Verdana"/>
                <a:sym typeface="Verdana"/>
              </a:rPr>
              <a:t>Abd</a:t>
            </a:r>
            <a:r>
              <a:rPr lang="en-US" b="1" dirty="0">
                <a:solidFill>
                  <a:srgbClr val="000000"/>
                </a:solidFill>
                <a:latin typeface="Verdana"/>
                <a:ea typeface="Verdana"/>
                <a:cs typeface="Verdana"/>
                <a:sym typeface="Verdana"/>
              </a:rPr>
              <a:t> al-Rahman al-</a:t>
            </a:r>
            <a:r>
              <a:rPr lang="en-US" b="1" dirty="0" err="1">
                <a:solidFill>
                  <a:srgbClr val="000000"/>
                </a:solidFill>
                <a:latin typeface="Verdana"/>
                <a:ea typeface="Verdana"/>
                <a:cs typeface="Verdana"/>
                <a:sym typeface="Verdana"/>
              </a:rPr>
              <a:t>Khazini</a:t>
            </a:r>
            <a:r>
              <a:rPr lang="ru-RU" sz="1800" b="1" i="0" dirty="0" smtClean="0">
                <a:solidFill>
                  <a:srgbClr val="000000"/>
                </a:solidFill>
                <a:latin typeface="Verdana"/>
                <a:ea typeface="Verdana"/>
                <a:cs typeface="Verdana"/>
                <a:sym typeface="Verdana"/>
              </a:rPr>
              <a:t>. </a:t>
            </a:r>
            <a:r>
              <a:rPr lang="ru-RU" sz="1800" b="1" i="0" dirty="0">
                <a:solidFill>
                  <a:srgbClr val="000000"/>
                </a:solidFill>
                <a:latin typeface="Verdana"/>
                <a:ea typeface="Verdana"/>
                <a:cs typeface="Verdana"/>
                <a:sym typeface="Verdana"/>
              </a:rPr>
              <a:t>XII </a:t>
            </a:r>
            <a:r>
              <a:rPr lang="en-US" sz="1800" b="1" i="0" dirty="0" smtClean="0">
                <a:solidFill>
                  <a:srgbClr val="000000"/>
                </a:solidFill>
                <a:latin typeface="Verdana"/>
                <a:ea typeface="Verdana"/>
                <a:cs typeface="Verdana"/>
                <a:sym typeface="Verdana"/>
              </a:rPr>
              <a:t>c</a:t>
            </a:r>
            <a:r>
              <a:rPr lang="ru-RU" sz="1800" b="1" i="0" dirty="0" smtClean="0">
                <a:solidFill>
                  <a:srgbClr val="000000"/>
                </a:solidFill>
                <a:latin typeface="Verdana"/>
                <a:ea typeface="Verdana"/>
                <a:cs typeface="Verdana"/>
                <a:sym typeface="Verdana"/>
              </a:rPr>
              <a:t>.</a:t>
            </a:r>
            <a:endParaRPr sz="1800" b="1" i="0" dirty="0">
              <a:solidFill>
                <a:srgbClr val="000000"/>
              </a:solidFill>
              <a:latin typeface="Verdana"/>
              <a:ea typeface="Verdana"/>
              <a:cs typeface="Verdana"/>
              <a:sym typeface="Verdana"/>
            </a:endParaRPr>
          </a:p>
        </p:txBody>
      </p:sp>
      <p:pic>
        <p:nvPicPr>
          <p:cNvPr id="266" name="Google Shape;266;p32" descr="Обложка Рожанская М.М. Механика на средневековом Востоке"/>
          <p:cNvPicPr preferRelativeResize="0"/>
          <p:nvPr/>
        </p:nvPicPr>
        <p:blipFill rotWithShape="1">
          <a:blip r:embed="rId4">
            <a:alphaModFix/>
          </a:blip>
          <a:srcRect/>
          <a:stretch/>
        </p:blipFill>
        <p:spPr>
          <a:xfrm>
            <a:off x="7879550" y="424200"/>
            <a:ext cx="3773875" cy="5113601"/>
          </a:xfrm>
          <a:prstGeom prst="rect">
            <a:avLst/>
          </a:prstGeom>
          <a:noFill/>
          <a:ln>
            <a:noFill/>
          </a:ln>
        </p:spPr>
      </p:pic>
      <p:pic>
        <p:nvPicPr>
          <p:cNvPr id="267" name="Google Shape;267;p32" descr="https://www.libex.ru/img/x/07/31/a2c47.jpg"/>
          <p:cNvPicPr preferRelativeResize="0"/>
          <p:nvPr/>
        </p:nvPicPr>
        <p:blipFill rotWithShape="1">
          <a:blip r:embed="rId5">
            <a:alphaModFix/>
          </a:blip>
          <a:srcRect/>
          <a:stretch/>
        </p:blipFill>
        <p:spPr>
          <a:xfrm>
            <a:off x="4133686" y="424205"/>
            <a:ext cx="3483171" cy="5113591"/>
          </a:xfrm>
          <a:prstGeom prst="rect">
            <a:avLst/>
          </a:prstGeom>
          <a:noFill/>
          <a:ln>
            <a:noFill/>
          </a:ln>
        </p:spPr>
      </p:pic>
    </p:spTree>
    <p:extLst>
      <p:ext uri="{BB962C8B-B14F-4D97-AF65-F5344CB8AC3E}">
        <p14:creationId xmlns:p14="http://schemas.microsoft.com/office/powerpoint/2010/main" val="79734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3"/>
          <p:cNvPicPr preferRelativeResize="0"/>
          <p:nvPr/>
        </p:nvPicPr>
        <p:blipFill rotWithShape="1">
          <a:blip r:embed="rId3">
            <a:alphaModFix/>
          </a:blip>
          <a:srcRect/>
          <a:stretch/>
        </p:blipFill>
        <p:spPr>
          <a:xfrm>
            <a:off x="2518610" y="267869"/>
            <a:ext cx="9673390" cy="6287772"/>
          </a:xfrm>
          <a:prstGeom prst="rect">
            <a:avLst/>
          </a:prstGeom>
          <a:noFill/>
          <a:ln>
            <a:noFill/>
          </a:ln>
        </p:spPr>
      </p:pic>
      <p:sp>
        <p:nvSpPr>
          <p:cNvPr id="2" name="Rectangle 1"/>
          <p:cNvSpPr/>
          <p:nvPr/>
        </p:nvSpPr>
        <p:spPr>
          <a:xfrm>
            <a:off x="0" y="0"/>
            <a:ext cx="2518610" cy="4708981"/>
          </a:xfrm>
          <a:prstGeom prst="rect">
            <a:avLst/>
          </a:prstGeom>
        </p:spPr>
        <p:txBody>
          <a:bodyPr wrap="square">
            <a:spAutoFit/>
          </a:bodyPr>
          <a:lstStyle/>
          <a:p>
            <a:pPr>
              <a:lnSpc>
                <a:spcPct val="150000"/>
              </a:lnSpc>
            </a:pPr>
            <a:r>
              <a:rPr lang="en-US" altLang="en-US" sz="20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manuscript “A Summary of Arithmetic Operations” (</a:t>
            </a:r>
            <a:r>
              <a:rPr lang="en-US" sz="2000" b="1" dirty="0" err="1" smtClean="0">
                <a:solidFill>
                  <a:srgbClr val="FF0000"/>
                </a:solidFill>
                <a:latin typeface="Arial" panose="020B0604020202020204" pitchFamily="34" charset="0"/>
                <a:cs typeface="Arial" panose="020B0604020202020204" pitchFamily="34" charset="0"/>
              </a:rPr>
              <a:t>Talkhys</a:t>
            </a:r>
            <a:r>
              <a:rPr lang="en-US" sz="2000" b="1" dirty="0" smtClean="0">
                <a:solidFill>
                  <a:srgbClr val="FF0000"/>
                </a:solidFill>
                <a:latin typeface="Arial" panose="020B0604020202020204" pitchFamily="34" charset="0"/>
                <a:cs typeface="Arial" panose="020B0604020202020204" pitchFamily="34" charset="0"/>
              </a:rPr>
              <a:t>) by Ibn al-</a:t>
            </a:r>
            <a:r>
              <a:rPr lang="en-US" sz="2000" b="1" dirty="0" err="1" smtClean="0">
                <a:solidFill>
                  <a:srgbClr val="FF0000"/>
                </a:solidFill>
                <a:latin typeface="Arial" panose="020B0604020202020204" pitchFamily="34" charset="0"/>
                <a:cs typeface="Arial" panose="020B0604020202020204" pitchFamily="34" charset="0"/>
              </a:rPr>
              <a:t>Banna</a:t>
            </a:r>
            <a:r>
              <a:rPr lang="en-US" sz="2000" b="1" dirty="0" smtClean="0">
                <a:solidFill>
                  <a:srgbClr val="FF0000"/>
                </a:solidFill>
                <a:latin typeface="Arial" panose="020B0604020202020204" pitchFamily="34" charset="0"/>
                <a:cs typeface="Arial" panose="020B0604020202020204" pitchFamily="34" charset="0"/>
              </a:rPr>
              <a:t> al-</a:t>
            </a:r>
            <a:r>
              <a:rPr lang="en-US" sz="2000" b="1" dirty="0" err="1" smtClean="0">
                <a:solidFill>
                  <a:srgbClr val="FF0000"/>
                </a:solidFill>
                <a:latin typeface="Arial" panose="020B0604020202020204" pitchFamily="34" charset="0"/>
                <a:cs typeface="Arial" panose="020B0604020202020204" pitchFamily="34" charset="0"/>
              </a:rPr>
              <a:t>Marrakshi</a:t>
            </a:r>
            <a:r>
              <a:rPr lang="en-US" sz="2000" b="1" dirty="0" smtClean="0">
                <a:solidFill>
                  <a:srgbClr val="FF0000"/>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Istanbul</a:t>
            </a:r>
            <a:r>
              <a:rPr lang="ar-QA"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Suleymaniye</a:t>
            </a:r>
            <a:r>
              <a:rPr lang="en-US" sz="2000" b="1" dirty="0">
                <a:solidFill>
                  <a:srgbClr val="FF0000"/>
                </a:solidFill>
                <a:latin typeface="Arial" panose="020B0604020202020204" pitchFamily="34" charset="0"/>
                <a:cs typeface="Arial" panose="020B0604020202020204" pitchFamily="34" charset="0"/>
              </a:rPr>
              <a:t> Library</a:t>
            </a:r>
          </a:p>
        </p:txBody>
      </p:sp>
    </p:spTree>
    <p:extLst>
      <p:ext uri="{BB962C8B-B14F-4D97-AF65-F5344CB8AC3E}">
        <p14:creationId xmlns:p14="http://schemas.microsoft.com/office/powerpoint/2010/main" val="345056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320" y="360484"/>
            <a:ext cx="11193026" cy="6036286"/>
          </a:xfrm>
        </p:spPr>
        <p:txBody>
          <a:bodyPr>
            <a:normAutofit/>
          </a:bodyPr>
          <a:lstStyle/>
          <a:p>
            <a:pPr algn="justLow">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Russian studies of Arabic scientific manuscripts, especially in the field of mathematics, began in the mid-twentieth century, although some were published in 1867, when a manuscript </a:t>
            </a:r>
            <a:r>
              <a:rPr lang="en-US" dirty="0">
                <a:latin typeface="Times New Roman" panose="02020603050405020304" pitchFamily="18" charset="0"/>
                <a:cs typeface="Times New Roman" panose="02020603050405020304" pitchFamily="18" charset="0"/>
              </a:rPr>
              <a:t>entitled </a:t>
            </a:r>
            <a:r>
              <a:rPr lang="ar-QA"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 Summary of Arithmetic operations” by Ibn al-</a:t>
            </a:r>
            <a:r>
              <a:rPr lang="en-US" dirty="0" err="1">
                <a:latin typeface="Times New Roman" panose="02020603050405020304" pitchFamily="18" charset="0"/>
                <a:cs typeface="Times New Roman" panose="02020603050405020304" pitchFamily="18" charset="0"/>
              </a:rPr>
              <a:t>Banna</a:t>
            </a:r>
            <a:r>
              <a:rPr lang="en-US" dirty="0">
                <a:latin typeface="Times New Roman" panose="02020603050405020304" pitchFamily="18" charset="0"/>
                <a:cs typeface="Times New Roman" panose="02020603050405020304" pitchFamily="18" charset="0"/>
              </a:rPr>
              <a:t> al-</a:t>
            </a:r>
            <a:r>
              <a:rPr lang="en-US" dirty="0" err="1">
                <a:latin typeface="Times New Roman" panose="02020603050405020304" pitchFamily="18" charset="0"/>
                <a:cs typeface="Times New Roman" panose="02020603050405020304" pitchFamily="18" charset="0"/>
              </a:rPr>
              <a:t>Marrakshi</a:t>
            </a:r>
            <a:r>
              <a:rPr lang="en-US" dirty="0">
                <a:latin typeface="Times New Roman" panose="02020603050405020304" pitchFamily="18" charset="0"/>
                <a:cs typeface="Times New Roman" panose="02020603050405020304" pitchFamily="18" charset="0"/>
              </a:rPr>
              <a:t> was translated from French (R. </a:t>
            </a:r>
            <a:r>
              <a:rPr lang="en-US" dirty="0">
                <a:latin typeface="Times New Roman" panose="02020603050405020304" pitchFamily="18" charset="0"/>
                <a:cs typeface="Times New Roman" panose="02020603050405020304" pitchFamily="18" charset="0"/>
              </a:rPr>
              <a:t>Marr) into Russian and </a:t>
            </a:r>
            <a:r>
              <a:rPr lang="en-US" dirty="0">
                <a:latin typeface="Times New Roman" panose="02020603050405020304" pitchFamily="18" charset="0"/>
                <a:cs typeface="Times New Roman" panose="02020603050405020304" pitchFamily="18" charset="0"/>
              </a:rPr>
              <a:t>published in the journal </a:t>
            </a:r>
            <a:r>
              <a:rPr lang="en-US" dirty="0" smtClean="0">
                <a:latin typeface="Times New Roman" panose="02020603050405020304" pitchFamily="18" charset="0"/>
                <a:cs typeface="Times New Roman" panose="02020603050405020304" pitchFamily="18" charset="0"/>
              </a:rPr>
              <a:t>Mathematical Collection </a:t>
            </a:r>
            <a:r>
              <a:rPr lang="en-US" dirty="0">
                <a:latin typeface="Times New Roman" panose="02020603050405020304" pitchFamily="18" charset="0"/>
                <a:cs typeface="Times New Roman" panose="02020603050405020304" pitchFamily="18" charset="0"/>
              </a:rPr>
              <a:t>of Moscow Mathematical Society.</a:t>
            </a:r>
          </a:p>
          <a:p>
            <a:pPr algn="justLow">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Russian translation of the French version was incomplete and contained a number of errors. Neither the name of the translator nor the name of the author of the manuscript article was known.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56347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76"/>
        <p:cNvGrpSpPr/>
        <p:nvPr/>
      </p:nvGrpSpPr>
      <p:grpSpPr>
        <a:xfrm>
          <a:off x="0" y="0"/>
          <a:ext cx="0" cy="0"/>
          <a:chOff x="0" y="0"/>
          <a:chExt cx="0" cy="0"/>
        </a:xfrm>
      </p:grpSpPr>
      <p:pic>
        <p:nvPicPr>
          <p:cNvPr id="277" name="Google Shape;277;p34"/>
          <p:cNvPicPr preferRelativeResize="0"/>
          <p:nvPr/>
        </p:nvPicPr>
        <p:blipFill rotWithShape="1">
          <a:blip r:embed="rId3">
            <a:alphaModFix/>
          </a:blip>
          <a:srcRect/>
          <a:stretch/>
        </p:blipFill>
        <p:spPr>
          <a:xfrm>
            <a:off x="1432874" y="252167"/>
            <a:ext cx="8795207" cy="6596405"/>
          </a:xfrm>
          <a:prstGeom prst="rect">
            <a:avLst/>
          </a:prstGeom>
          <a:noFill/>
          <a:ln>
            <a:noFill/>
          </a:ln>
        </p:spPr>
      </p:pic>
    </p:spTree>
    <p:extLst>
      <p:ext uri="{BB962C8B-B14F-4D97-AF65-F5344CB8AC3E}">
        <p14:creationId xmlns:p14="http://schemas.microsoft.com/office/powerpoint/2010/main" val="3754027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Transition of science from the Muslim world to Europe:</a:t>
            </a:r>
            <a:endParaRPr lang="ar-QA" sz="2400" b="1" dirty="0" smtClean="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the 12th century</a:t>
            </a:r>
            <a:r>
              <a:rPr lang="ar-Q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major Arabic-to-Latin translation campaign began (via Andalusia-Sicily-Byzantium-Crusaders).</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Modern research (2023): there were translations of the manuscript from Arabic into Greek (Byzantium).</a:t>
            </a:r>
          </a:p>
          <a:p>
            <a:pPr marL="342900" indent="-34290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Creation of European universities on the experience of Arab universities as: </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University of </a:t>
            </a:r>
            <a:r>
              <a:rPr lang="en-US" sz="2400" dirty="0" err="1" smtClean="0">
                <a:latin typeface="Times New Roman" panose="02020603050405020304" pitchFamily="18" charset="0"/>
                <a:cs typeface="Times New Roman" panose="02020603050405020304" pitchFamily="18" charset="0"/>
              </a:rPr>
              <a:t>Zetoun</a:t>
            </a:r>
            <a:r>
              <a:rPr lang="en-US" sz="2400" dirty="0" smtClean="0">
                <a:latin typeface="Times New Roman" panose="02020603050405020304" pitchFamily="18" charset="0"/>
                <a:cs typeface="Times New Roman" panose="02020603050405020304" pitchFamily="18" charset="0"/>
              </a:rPr>
              <a:t> (Tunis-737)</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Al-</a:t>
            </a:r>
            <a:r>
              <a:rPr lang="en-US" sz="2400" dirty="0" err="1" smtClean="0">
                <a:latin typeface="Times New Roman" panose="02020603050405020304" pitchFamily="18" charset="0"/>
                <a:cs typeface="Times New Roman" panose="02020603050405020304" pitchFamily="18" charset="0"/>
              </a:rPr>
              <a:t>Qairovan</a:t>
            </a:r>
            <a:r>
              <a:rPr lang="en-US" sz="2400" dirty="0" smtClean="0">
                <a:latin typeface="Times New Roman" panose="02020603050405020304" pitchFamily="18" charset="0"/>
                <a:cs typeface="Times New Roman" panose="02020603050405020304" pitchFamily="18" charset="0"/>
              </a:rPr>
              <a:t> University (Morocco-Fas-859)</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Al-</a:t>
            </a:r>
            <a:r>
              <a:rPr lang="en-US" sz="2400" dirty="0" err="1" smtClean="0">
                <a:latin typeface="Times New Roman" panose="02020603050405020304" pitchFamily="18" charset="0"/>
                <a:cs typeface="Times New Roman" panose="02020603050405020304" pitchFamily="18" charset="0"/>
              </a:rPr>
              <a:t>Azhar</a:t>
            </a:r>
            <a:r>
              <a:rPr lang="en-US" sz="2400" dirty="0" smtClean="0">
                <a:latin typeface="Times New Roman" panose="02020603050405020304" pitchFamily="18" charset="0"/>
                <a:cs typeface="Times New Roman" panose="02020603050405020304" pitchFamily="18" charset="0"/>
              </a:rPr>
              <a:t> University (Egypt-Cairo-970)</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House of wisdom (9th century)</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University of Cordoba (10th century) </a:t>
            </a:r>
          </a:p>
          <a:p>
            <a:pPr marL="342900" indent="-342900">
              <a:lnSpc>
                <a:spcPct val="150000"/>
              </a:lnSpc>
              <a:buFontTx/>
              <a:buChar char="-"/>
            </a:pPr>
            <a:r>
              <a:rPr lang="en-US" sz="2400" dirty="0" smtClean="0">
                <a:latin typeface="Times New Roman" panose="02020603050405020304" pitchFamily="18" charset="0"/>
                <a:cs typeface="Times New Roman" panose="02020603050405020304" pitchFamily="18" charset="0"/>
              </a:rPr>
              <a:t>First European University: University of Bologna,1088 (11th 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860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5816977"/>
          </a:xfrm>
          <a:prstGeom prst="rect">
            <a:avLst/>
          </a:prstGeom>
        </p:spPr>
        <p:txBody>
          <a:bodyPr wrap="square">
            <a:spAutoFit/>
          </a:bodyPr>
          <a:lstStyle/>
          <a:p>
            <a:pPr>
              <a:lnSpc>
                <a:spcPct val="150000"/>
              </a:lnSpc>
            </a:pPr>
            <a:r>
              <a:rPr lang="en-US" sz="2400" b="1" dirty="0" smtClean="0">
                <a:solidFill>
                  <a:srgbClr val="FF0000"/>
                </a:solidFill>
                <a:latin typeface="Times New Roman" panose="02020603050405020304" pitchFamily="18" charset="0"/>
                <a:cs typeface="Times New Roman" panose="02020603050405020304" pitchFamily="18" charset="0"/>
              </a:rPr>
              <a:t>Conclusion</a:t>
            </a:r>
          </a:p>
          <a:p>
            <a:pPr marL="342900" indent="-3429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Positive and objective attitude of Russian </a:t>
            </a:r>
            <a:r>
              <a:rPr lang="en-US" sz="2800" dirty="0" err="1" smtClean="0">
                <a:latin typeface="Times New Roman" panose="02020603050405020304" pitchFamily="18" charset="0"/>
                <a:cs typeface="Times New Roman" panose="02020603050405020304" pitchFamily="18" charset="0"/>
              </a:rPr>
              <a:t>Arabists</a:t>
            </a:r>
            <a:r>
              <a:rPr lang="en-US" sz="2800" dirty="0" smtClean="0">
                <a:latin typeface="Times New Roman" panose="02020603050405020304" pitchFamily="18" charset="0"/>
                <a:cs typeface="Times New Roman" panose="02020603050405020304" pitchFamily="18" charset="0"/>
              </a:rPr>
              <a:t> towards the Arab-Muslim heritage. (while the position of many orientalists in the West is biased and negative).</a:t>
            </a:r>
          </a:p>
          <a:p>
            <a:pPr marL="342900" indent="-342900">
              <a:lnSpc>
                <a:spcPct val="15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Russian historians of Arab science in the Middle Ages have done a great work and left hundreds of works on Arab and Muslim scholars such as: Al-Khwarizmi, Al-</a:t>
            </a:r>
            <a:r>
              <a:rPr lang="en-US" sz="2800" dirty="0" err="1" smtClean="0">
                <a:latin typeface="Times New Roman" panose="02020603050405020304" pitchFamily="18" charset="0"/>
                <a:cs typeface="Times New Roman" panose="02020603050405020304" pitchFamily="18" charset="0"/>
              </a:rPr>
              <a:t>Biruni</a:t>
            </a:r>
            <a:r>
              <a:rPr lang="en-US" sz="2800" dirty="0" smtClean="0">
                <a:latin typeface="Times New Roman" panose="02020603050405020304" pitchFamily="18" charset="0"/>
                <a:cs typeface="Times New Roman" panose="02020603050405020304" pitchFamily="18" charset="0"/>
              </a:rPr>
              <a:t>, Al-</a:t>
            </a:r>
            <a:r>
              <a:rPr lang="en-US" sz="2800" dirty="0" err="1" smtClean="0">
                <a:latin typeface="Times New Roman" panose="02020603050405020304" pitchFamily="18" charset="0"/>
                <a:cs typeface="Times New Roman" panose="02020603050405020304" pitchFamily="18" charset="0"/>
              </a:rPr>
              <a:t>Khayam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Thabit</a:t>
            </a:r>
            <a:r>
              <a:rPr lang="en-US" sz="2800" dirty="0" smtClean="0">
                <a:latin typeface="Times New Roman" panose="02020603050405020304" pitchFamily="18" charset="0"/>
                <a:cs typeface="Times New Roman" panose="02020603050405020304" pitchFamily="18" charset="0"/>
              </a:rPr>
              <a:t> ibn Kura, Al-</a:t>
            </a:r>
            <a:r>
              <a:rPr lang="en-US" sz="2800" dirty="0" err="1" smtClean="0">
                <a:latin typeface="Times New Roman" panose="02020603050405020304" pitchFamily="18" charset="0"/>
                <a:cs typeface="Times New Roman" panose="02020603050405020304" pitchFamily="18" charset="0"/>
              </a:rPr>
              <a:t>Buzdjani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Nasirdin</a:t>
            </a:r>
            <a:r>
              <a:rPr lang="en-US" sz="2800" dirty="0" smtClean="0">
                <a:latin typeface="Times New Roman" panose="02020603050405020304" pitchFamily="18" charset="0"/>
                <a:cs typeface="Times New Roman" panose="02020603050405020304" pitchFamily="18" charset="0"/>
              </a:rPr>
              <a:t> At-</a:t>
            </a:r>
            <a:r>
              <a:rPr lang="en-US" sz="2800" dirty="0" err="1" smtClean="0">
                <a:latin typeface="Times New Roman" panose="02020603050405020304" pitchFamily="18" charset="0"/>
                <a:cs typeface="Times New Roman" panose="02020603050405020304" pitchFamily="18" charset="0"/>
              </a:rPr>
              <a:t>Tusi</a:t>
            </a:r>
            <a:r>
              <a:rPr lang="en-US" sz="2800" dirty="0" smtClean="0">
                <a:latin typeface="Times New Roman" panose="02020603050405020304" pitchFamily="18" charset="0"/>
                <a:cs typeface="Times New Roman" panose="02020603050405020304" pitchFamily="18" charset="0"/>
              </a:rPr>
              <a:t>, Ibn </a:t>
            </a:r>
            <a:r>
              <a:rPr lang="en-US" sz="2800" dirty="0" err="1" smtClean="0">
                <a:latin typeface="Times New Roman" panose="02020603050405020304" pitchFamily="18" charset="0"/>
                <a:cs typeface="Times New Roman" panose="02020603050405020304" pitchFamily="18" charset="0"/>
              </a:rPr>
              <a:t>Sina</a:t>
            </a:r>
            <a:r>
              <a:rPr lang="en-US" sz="2800" dirty="0" smtClean="0">
                <a:latin typeface="Times New Roman" panose="02020603050405020304" pitchFamily="18" charset="0"/>
                <a:cs typeface="Times New Roman" panose="02020603050405020304" pitchFamily="18" charset="0"/>
              </a:rPr>
              <a:t>, Al-</a:t>
            </a:r>
            <a:r>
              <a:rPr lang="en-US" sz="2800" dirty="0" err="1" smtClean="0">
                <a:latin typeface="Times New Roman" panose="02020603050405020304" pitchFamily="18" charset="0"/>
                <a:cs typeface="Times New Roman" panose="02020603050405020304" pitchFamily="18" charset="0"/>
              </a:rPr>
              <a:t>Khazin</a:t>
            </a:r>
            <a:r>
              <a:rPr lang="en-US" sz="2800" dirty="0" smtClean="0">
                <a:latin typeface="Times New Roman" panose="02020603050405020304" pitchFamily="18" charset="0"/>
                <a:cs typeface="Times New Roman" panose="02020603050405020304" pitchFamily="18" charset="0"/>
              </a:rPr>
              <a:t>, Ibn Al-Haytham, Al-</a:t>
            </a:r>
            <a:r>
              <a:rPr lang="en-US" sz="2800" dirty="0" err="1" smtClean="0">
                <a:latin typeface="Times New Roman" panose="02020603050405020304" pitchFamily="18" charset="0"/>
                <a:cs typeface="Times New Roman" panose="02020603050405020304" pitchFamily="18" charset="0"/>
              </a:rPr>
              <a:t>Farabi</a:t>
            </a:r>
            <a:r>
              <a:rPr lang="en-US" sz="2800" dirty="0" smtClean="0">
                <a:latin typeface="Times New Roman" panose="02020603050405020304" pitchFamily="18" charset="0"/>
                <a:cs typeface="Times New Roman" panose="02020603050405020304" pitchFamily="18" charset="0"/>
              </a:rPr>
              <a:t>, Ibn Al-Baghdadi and others.</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Encyclopedic works on the history of Arabic mathematics have been </a:t>
            </a:r>
            <a:r>
              <a:rPr lang="en-US" sz="2800" dirty="0" smtClean="0">
                <a:latin typeface="Times New Roman" panose="02020603050405020304" pitchFamily="18" charset="0"/>
                <a:cs typeface="Times New Roman" panose="02020603050405020304" pitchFamily="18" charset="0"/>
              </a:rPr>
              <a:t>written.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7648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573967" y="1120676"/>
            <a:ext cx="7570033" cy="1015663"/>
          </a:xfrm>
          <a:prstGeom prst="rect">
            <a:avLst/>
          </a:prstGeom>
        </p:spPr>
        <p:txBody>
          <a:bodyPr wrap="square">
            <a:spAutoFit/>
          </a:bodyPr>
          <a:lstStyle/>
          <a:p>
            <a:pPr algn="ctr">
              <a:lnSpc>
                <a:spcPct val="150000"/>
              </a:lnSpc>
            </a:pPr>
            <a:r>
              <a:rPr lang="ru-RU" sz="4000" b="1" dirty="0" smtClean="0">
                <a:solidFill>
                  <a:srgbClr val="FF0000"/>
                </a:solidFill>
                <a:latin typeface="Arial" panose="020B0604020202020204" pitchFamily="34" charset="0"/>
                <a:cs typeface="Arial" panose="020B0604020202020204" pitchFamily="34" charset="0"/>
              </a:rPr>
              <a:t>СПАСИБО ЗА ВНИМАНИЕ</a:t>
            </a:r>
            <a:endParaRPr lang="en-US" sz="4000" b="1" dirty="0" smtClean="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2434429" y="3175085"/>
            <a:ext cx="7323160" cy="901593"/>
          </a:xfrm>
          <a:prstGeom prst="rect">
            <a:avLst/>
          </a:prstGeom>
        </p:spPr>
        <p:txBody>
          <a:bodyPr wrap="none">
            <a:spAutoFit/>
          </a:bodyPr>
          <a:lstStyle/>
          <a:p>
            <a:pPr algn="ctr">
              <a:lnSpc>
                <a:spcPct val="150000"/>
              </a:lnSpc>
            </a:pPr>
            <a:r>
              <a:rPr lang="en-US" sz="4000" b="1" dirty="0" smtClean="0">
                <a:solidFill>
                  <a:srgbClr val="0070C0"/>
                </a:solidFill>
                <a:latin typeface="Arial" panose="020B0604020202020204" pitchFamily="34" charset="0"/>
                <a:cs typeface="Arial" panose="020B0604020202020204" pitchFamily="34" charset="0"/>
              </a:rPr>
              <a:t>THANK YOU FOR LISTENING</a:t>
            </a:r>
            <a:endParaRPr lang="en-US" sz="4000" b="1" dirty="0">
              <a:solidFill>
                <a:srgbClr val="0070C0"/>
              </a:solidFill>
              <a:latin typeface="Arial" panose="020B0604020202020204" pitchFamily="34" charset="0"/>
              <a:cs typeface="Arial" panose="020B0604020202020204" pitchFamily="34" charset="0"/>
            </a:endParaRPr>
          </a:p>
        </p:txBody>
      </p:sp>
      <p:sp>
        <p:nvSpPr>
          <p:cNvPr id="4" name="Rectangle 3"/>
          <p:cNvSpPr/>
          <p:nvPr/>
        </p:nvSpPr>
        <p:spPr>
          <a:xfrm>
            <a:off x="2810559" y="4703843"/>
            <a:ext cx="5251759" cy="1063433"/>
          </a:xfrm>
          <a:prstGeom prst="rect">
            <a:avLst/>
          </a:prstGeom>
        </p:spPr>
        <p:txBody>
          <a:bodyPr wrap="none">
            <a:spAutoFit/>
          </a:bodyPr>
          <a:lstStyle/>
          <a:p>
            <a:pPr algn="ctr">
              <a:lnSpc>
                <a:spcPct val="150000"/>
              </a:lnSpc>
            </a:pPr>
            <a:r>
              <a:rPr lang="ar-QA" sz="4800" b="1" dirty="0" smtClean="0">
                <a:solidFill>
                  <a:srgbClr val="002060"/>
                </a:solidFill>
                <a:latin typeface="Arial" panose="020B0604020202020204" pitchFamily="34" charset="0"/>
                <a:cs typeface="Arial" panose="020B0604020202020204" pitchFamily="34" charset="0"/>
              </a:rPr>
              <a:t>شكرا على حسن الاستماع</a:t>
            </a:r>
            <a:endParaRPr lang="en-US" sz="4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47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440993"/>
          </a:xfrm>
        </p:spPr>
        <p:txBody>
          <a:bodyPr>
            <a:noAutofit/>
          </a:bodyPr>
          <a:lstStyle/>
          <a:p>
            <a:pPr>
              <a:lnSpc>
                <a:spcPct val="150000"/>
              </a:lnSpc>
            </a:pPr>
            <a:r>
              <a:rPr lang="en-US" sz="2000" dirty="0">
                <a:latin typeface="Times New Roman" panose="02020603050405020304" pitchFamily="18" charset="0"/>
                <a:cs typeface="Times New Roman" panose="02020603050405020304" pitchFamily="18" charset="0"/>
              </a:rPr>
              <a:t>In 2005, the author of this report, together with M. M. Rozhanskaya, fully translated Ibn al-</a:t>
            </a:r>
            <a:r>
              <a:rPr lang="en-US" sz="2000" dirty="0" err="1">
                <a:latin typeface="Times New Roman" panose="02020603050405020304" pitchFamily="18" charset="0"/>
                <a:cs typeface="Times New Roman" panose="02020603050405020304" pitchFamily="18" charset="0"/>
              </a:rPr>
              <a:t>Banna's</a:t>
            </a:r>
            <a:r>
              <a:rPr lang="en-US" sz="2000" dirty="0">
                <a:latin typeface="Times New Roman" panose="02020603050405020304" pitchFamily="18" charset="0"/>
                <a:cs typeface="Times New Roman" panose="02020603050405020304" pitchFamily="18" charset="0"/>
              </a:rPr>
              <a:t> manuscript “</a:t>
            </a:r>
            <a:r>
              <a:rPr lang="en-US" sz="2000" dirty="0" err="1">
                <a:latin typeface="Times New Roman" panose="02020603050405020304" pitchFamily="18" charset="0"/>
                <a:cs typeface="Times New Roman" panose="02020603050405020304" pitchFamily="18" charset="0"/>
              </a:rPr>
              <a:t>Talkhys</a:t>
            </a:r>
            <a:r>
              <a:rPr lang="en-US" sz="2000" dirty="0">
                <a:latin typeface="Times New Roman" panose="02020603050405020304" pitchFamily="18" charset="0"/>
                <a:cs typeface="Times New Roman" panose="02020603050405020304" pitchFamily="18" charset="0"/>
              </a:rPr>
              <a:t>” or “Summary” into Russian from an Arabic manuscript found in the library of St. Petersburg University. Then the author, together with Rozhanskaya, published several articles about this manuscript and its  first publication in French, </a:t>
            </a:r>
            <a:r>
              <a:rPr lang="en-US" sz="2000" dirty="0">
                <a:latin typeface="Times New Roman" panose="02020603050405020304" pitchFamily="18" charset="0"/>
                <a:cs typeface="Times New Roman" panose="02020603050405020304" pitchFamily="18" charset="0"/>
              </a:rPr>
              <a:t>and we placed our historical and scientific study of the manuscript in the journal  “Historical and Mathematical Studies”, which was published in the Mathematics Sector of the Institute of History of Science and Technology (named after S. </a:t>
            </a:r>
            <a:r>
              <a:rPr lang="en-US" sz="2000" dirty="0" err="1">
                <a:latin typeface="Times New Roman" panose="02020603050405020304" pitchFamily="18" charset="0"/>
                <a:cs typeface="Times New Roman" panose="02020603050405020304" pitchFamily="18" charset="0"/>
              </a:rPr>
              <a:t>Vavilov</a:t>
            </a:r>
            <a:r>
              <a:rPr lang="en-US" sz="2000" dirty="0">
                <a:latin typeface="Times New Roman" panose="02020603050405020304" pitchFamily="18" charset="0"/>
                <a:cs typeface="Times New Roman" panose="02020603050405020304" pitchFamily="18" charset="0"/>
              </a:rPr>
              <a:t>) of the Russian Academy of Sciences, where the author worked as a senior researcher for about 16 years. </a:t>
            </a:r>
          </a:p>
          <a:p>
            <a:pPr>
              <a:lnSpc>
                <a:spcPct val="150000"/>
              </a:lnSpc>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We will present an overview of the study of many Arabic mathematical manuscripts in Russia and the contribution of Russian </a:t>
            </a:r>
            <a:r>
              <a:rPr lang="en-US" sz="2000" dirty="0" err="1">
                <a:latin typeface="Times New Roman" panose="02020603050405020304" pitchFamily="18" charset="0"/>
                <a:cs typeface="Times New Roman" panose="02020603050405020304" pitchFamily="18" charset="0"/>
              </a:rPr>
              <a:t>Arabists</a:t>
            </a:r>
            <a:r>
              <a:rPr lang="en-US" sz="2000" dirty="0">
                <a:latin typeface="Times New Roman" panose="02020603050405020304" pitchFamily="18" charset="0"/>
                <a:cs typeface="Times New Roman" panose="02020603050405020304" pitchFamily="18" charset="0"/>
              </a:rPr>
              <a:t> in their fair and objective evaluation of these </a:t>
            </a:r>
            <a:r>
              <a:rPr lang="en-US" sz="2000" dirty="0" smtClean="0">
                <a:latin typeface="Times New Roman" panose="02020603050405020304" pitchFamily="18" charset="0"/>
                <a:cs typeface="Times New Roman" panose="02020603050405020304" pitchFamily="18" charset="0"/>
              </a:rPr>
              <a:t>manuscripts, as well as highlight the main new ideas in those manuscripts that were translated into Russian.</a:t>
            </a:r>
          </a:p>
          <a:p>
            <a:pPr>
              <a:lnSpc>
                <a:spcPct val="17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 Important scientific encyclopedic works on the history of Arabic science in Russian were prepared by </a:t>
            </a:r>
            <a:r>
              <a:rPr lang="en-US" sz="2000" dirty="0" err="1" smtClean="0">
                <a:latin typeface="Times New Roman" panose="02020603050405020304" pitchFamily="18" charset="0"/>
                <a:cs typeface="Times New Roman" panose="02020603050405020304" pitchFamily="18" charset="0"/>
              </a:rPr>
              <a:t>Yushkevich</a:t>
            </a:r>
            <a:r>
              <a:rPr lang="en-US" sz="2000" dirty="0" smtClean="0">
                <a:latin typeface="Times New Roman" panose="02020603050405020304" pitchFamily="18" charset="0"/>
                <a:cs typeface="Times New Roman" panose="02020603050405020304" pitchFamily="18" charset="0"/>
              </a:rPr>
              <a:t>, Rosenfeld, </a:t>
            </a:r>
            <a:r>
              <a:rPr lang="en-US" sz="2000" dirty="0" err="1" smtClean="0">
                <a:latin typeface="Times New Roman" panose="02020603050405020304" pitchFamily="18" charset="0"/>
                <a:cs typeface="Times New Roman" panose="02020603050405020304" pitchFamily="18" charset="0"/>
              </a:rPr>
              <a:t>Matvievskaya</a:t>
            </a:r>
            <a:r>
              <a:rPr lang="en-US" sz="2000" dirty="0" smtClean="0">
                <a:latin typeface="Times New Roman" panose="02020603050405020304" pitchFamily="18" charset="0"/>
                <a:cs typeface="Times New Roman" panose="02020603050405020304" pitchFamily="18" charset="0"/>
              </a:rPr>
              <a:t>, and Rozhanskaya.</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72780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62" y="440872"/>
            <a:ext cx="11348356" cy="5933551"/>
          </a:xfrm>
        </p:spPr>
        <p:txBody>
          <a:bodyPr>
            <a:normAutofit fontScale="92500"/>
          </a:bodyPr>
          <a:lstStyle/>
          <a:p>
            <a:pPr>
              <a:lnSpc>
                <a:spcPct val="150000"/>
              </a:lnSpc>
              <a:buFont typeface="Wingdings" panose="05000000000000000000" pitchFamily="2" charset="2"/>
              <a:buChar char="§"/>
            </a:pPr>
            <a:r>
              <a:rPr lang="en-US" sz="2600" dirty="0" smtClean="0">
                <a:latin typeface="Times New Roman" panose="02020603050405020304" pitchFamily="18" charset="0"/>
                <a:cs typeface="Times New Roman" panose="02020603050405020304" pitchFamily="18" charset="0"/>
              </a:rPr>
              <a:t>On Scientific </a:t>
            </a:r>
            <a:r>
              <a:rPr lang="en-US" sz="2600" dirty="0" err="1" smtClean="0">
                <a:latin typeface="Times New Roman" panose="02020603050405020304" pitchFamily="18" charset="0"/>
                <a:cs typeface="Times New Roman" panose="02020603050405020304" pitchFamily="18" charset="0"/>
              </a:rPr>
              <a:t>Arabistics</a:t>
            </a:r>
            <a:r>
              <a:rPr lang="en-US" sz="2600" dirty="0" smtClean="0">
                <a:latin typeface="Times New Roman" panose="02020603050405020304" pitchFamily="18" charset="0"/>
                <a:cs typeface="Times New Roman" panose="02020603050405020304" pitchFamily="18" charset="0"/>
              </a:rPr>
              <a:t> in Russia </a:t>
            </a:r>
            <a:r>
              <a:rPr lang="en-US" sz="2600" dirty="0" smtClean="0">
                <a:latin typeface="Times New Roman" panose="02020603050405020304" pitchFamily="18" charset="0"/>
                <a:cs typeface="Times New Roman" panose="02020603050405020304" pitchFamily="18" charset="0"/>
              </a:rPr>
              <a:t>in </a:t>
            </a:r>
            <a:r>
              <a:rPr lang="en-US" sz="2600" dirty="0" smtClean="0">
                <a:latin typeface="Times New Roman" panose="02020603050405020304" pitchFamily="18" charset="0"/>
                <a:cs typeface="Times New Roman" panose="02020603050405020304" pitchFamily="18" charset="0"/>
              </a:rPr>
              <a:t>the mid-20th century, the historian of mathematics Adolf </a:t>
            </a:r>
            <a:r>
              <a:rPr lang="en-US" sz="2600" dirty="0" err="1" smtClean="0">
                <a:latin typeface="Times New Roman" panose="02020603050405020304" pitchFamily="18" charset="0"/>
                <a:cs typeface="Times New Roman" panose="02020603050405020304" pitchFamily="18" charset="0"/>
              </a:rPr>
              <a:t>Yushkevich</a:t>
            </a:r>
            <a:r>
              <a:rPr lang="en-US" sz="2600" dirty="0" smtClean="0">
                <a:latin typeface="Times New Roman" panose="02020603050405020304" pitchFamily="18" charset="0"/>
                <a:cs typeface="Times New Roman" panose="02020603050405020304" pitchFamily="18" charset="0"/>
              </a:rPr>
              <a:t> (d. 1993) founded the School of History of Mathematics in Russia and distinguished himself by his objective view of the role of Arab and Islamic sciences. He emphasized that Arab and Islamic culture is an essential part of world culture. Arab scientists not only transferred ancient scientific works from Greece, India and other countries and preserved them from loss, but also created new theories. </a:t>
            </a:r>
          </a:p>
          <a:p>
            <a:pPr>
              <a:lnSpc>
                <a:spcPct val="150000"/>
              </a:lnSpc>
              <a:buFont typeface="Wingdings" panose="05000000000000000000" pitchFamily="2" charset="2"/>
              <a:buChar char="§"/>
            </a:pPr>
            <a:r>
              <a:rPr lang="en-US" sz="2600" dirty="0" err="1" smtClean="0">
                <a:latin typeface="Times New Roman" panose="02020603050405020304" pitchFamily="18" charset="0"/>
                <a:cs typeface="Times New Roman" panose="02020603050405020304" pitchFamily="18" charset="0"/>
              </a:rPr>
              <a:t>Yushkevich</a:t>
            </a:r>
            <a:r>
              <a:rPr lang="en-US" sz="2600" dirty="0" smtClean="0">
                <a:latin typeface="Times New Roman" panose="02020603050405020304" pitchFamily="18" charset="0"/>
                <a:cs typeface="Times New Roman" panose="02020603050405020304" pitchFamily="18" charset="0"/>
              </a:rPr>
              <a:t> himself conducted important studies on the history of Arabic mathematics, which became famous and popular in the world. The systematic study of Arabic scientific manuscripts in Russia began exactly more than eighty years ago, with the publication of </a:t>
            </a:r>
            <a:r>
              <a:rPr lang="en-US" sz="2600" dirty="0" err="1" smtClean="0">
                <a:latin typeface="Times New Roman" panose="02020603050405020304" pitchFamily="18" charset="0"/>
                <a:cs typeface="Times New Roman" panose="02020603050405020304" pitchFamily="18" charset="0"/>
              </a:rPr>
              <a:t>Yushkevich's</a:t>
            </a:r>
            <a:r>
              <a:rPr lang="en-US" sz="2600" dirty="0" smtClean="0">
                <a:latin typeface="Times New Roman" panose="02020603050405020304" pitchFamily="18" charset="0"/>
                <a:cs typeface="Times New Roman" panose="02020603050405020304" pitchFamily="18" charset="0"/>
              </a:rPr>
              <a:t> first in-depth study of the algebra of Omar Khayyam (1948).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66012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a:lnSpc>
                <a:spcPct val="17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An entire (Soviet) school for the study of the history of Arabic mathematics was established, with branches in Moscow, Leningrad (now St. Petersburg), Kazan, Tashkent, Baku, Dushanbe, and other cities of the Soviet Union. Dozens of Soviet linguists and specialists in exact sciences worked on translating rare Arabic manuscripts preserved in the libraries of these cities on mathematics, physics, medicine, astronomy, engineering, pharmacy, and others. </a:t>
            </a:r>
          </a:p>
          <a:p>
            <a:pPr>
              <a:lnSpc>
                <a:spcPct val="17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Russian </a:t>
            </a:r>
            <a:r>
              <a:rPr lang="en-US" sz="2400" dirty="0" err="1" smtClean="0">
                <a:latin typeface="Times New Roman" panose="02020603050405020304" pitchFamily="18" charset="0"/>
                <a:cs typeface="Times New Roman" panose="02020603050405020304" pitchFamily="18" charset="0"/>
              </a:rPr>
              <a:t>Arabists</a:t>
            </a:r>
            <a:r>
              <a:rPr lang="en-US" sz="2400" dirty="0" smtClean="0">
                <a:latin typeface="Times New Roman" panose="02020603050405020304" pitchFamily="18" charset="0"/>
                <a:cs typeface="Times New Roman" panose="02020603050405020304" pitchFamily="18" charset="0"/>
              </a:rPr>
              <a:t> have also conducted extensive and in-depth studies of the works of many Arab and Muslim scholars in the fields of mathematics, mechanics, and astronomy, such as al-Khwarizmi, al-</a:t>
            </a:r>
            <a:r>
              <a:rPr lang="en-US" sz="2400" dirty="0" err="1" smtClean="0">
                <a:latin typeface="Times New Roman" panose="02020603050405020304" pitchFamily="18" charset="0"/>
                <a:cs typeface="Times New Roman" panose="02020603050405020304" pitchFamily="18" charset="0"/>
              </a:rPr>
              <a:t>Biruni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Thabit</a:t>
            </a:r>
            <a:r>
              <a:rPr lang="en-US" sz="2400" dirty="0" smtClean="0">
                <a:latin typeface="Times New Roman" panose="02020603050405020304" pitchFamily="18" charset="0"/>
                <a:cs typeface="Times New Roman" panose="02020603050405020304" pitchFamily="18" charset="0"/>
              </a:rPr>
              <a:t> Ibn </a:t>
            </a:r>
            <a:r>
              <a:rPr lang="en-US" sz="2400" dirty="0" err="1" smtClean="0">
                <a:latin typeface="Times New Roman" panose="02020603050405020304" pitchFamily="18" charset="0"/>
                <a:cs typeface="Times New Roman" panose="02020603050405020304" pitchFamily="18" charset="0"/>
              </a:rPr>
              <a:t>Kurra</a:t>
            </a:r>
            <a:r>
              <a:rPr lang="en-US" sz="2400" dirty="0" smtClean="0">
                <a:latin typeface="Times New Roman" panose="02020603050405020304" pitchFamily="18" charset="0"/>
                <a:cs typeface="Times New Roman" panose="02020603050405020304" pitchFamily="18" charset="0"/>
              </a:rPr>
              <a:t>, Ibn </a:t>
            </a:r>
            <a:r>
              <a:rPr lang="en-US" sz="2400" dirty="0" err="1" smtClean="0">
                <a:latin typeface="Times New Roman" panose="02020603050405020304" pitchFamily="18" charset="0"/>
                <a:cs typeface="Times New Roman" panose="02020603050405020304" pitchFamily="18" charset="0"/>
              </a:rPr>
              <a:t>Sina</a:t>
            </a:r>
            <a:r>
              <a:rPr lang="en-US" sz="2400" dirty="0" smtClean="0">
                <a:latin typeface="Times New Roman" panose="02020603050405020304" pitchFamily="18" charset="0"/>
                <a:cs typeface="Times New Roman" panose="02020603050405020304" pitchFamily="18" charset="0"/>
              </a:rPr>
              <a:t>, Omar Khayyam, </a:t>
            </a:r>
            <a:r>
              <a:rPr lang="en-US" sz="2400" dirty="0" err="1" smtClean="0">
                <a:latin typeface="Times New Roman" panose="02020603050405020304" pitchFamily="18" charset="0"/>
                <a:cs typeface="Times New Roman" panose="02020603050405020304" pitchFamily="18" charset="0"/>
              </a:rPr>
              <a:t>Abd</a:t>
            </a:r>
            <a:r>
              <a:rPr lang="en-US" sz="2400" dirty="0" smtClean="0">
                <a:latin typeface="Times New Roman" panose="02020603050405020304" pitchFamily="18" charset="0"/>
                <a:cs typeface="Times New Roman" panose="02020603050405020304" pitchFamily="18" charset="0"/>
              </a:rPr>
              <a:t> al-Rahman al-</a:t>
            </a:r>
            <a:r>
              <a:rPr lang="en-US" sz="2400" dirty="0" err="1" smtClean="0">
                <a:latin typeface="Times New Roman" panose="02020603050405020304" pitchFamily="18" charset="0"/>
                <a:cs typeface="Times New Roman" panose="02020603050405020304" pitchFamily="18" charset="0"/>
              </a:rPr>
              <a:t>Khazni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Nasireddin</a:t>
            </a:r>
            <a:r>
              <a:rPr lang="en-US" sz="2400" dirty="0" smtClean="0">
                <a:latin typeface="Times New Roman" panose="02020603050405020304" pitchFamily="18" charset="0"/>
                <a:cs typeface="Times New Roman" panose="02020603050405020304" pitchFamily="18" charset="0"/>
              </a:rPr>
              <a:t> al-</a:t>
            </a:r>
            <a:r>
              <a:rPr lang="en-US" sz="2400" dirty="0" err="1" smtClean="0">
                <a:latin typeface="Times New Roman" panose="02020603050405020304" pitchFamily="18" charset="0"/>
                <a:cs typeface="Times New Roman" panose="02020603050405020304" pitchFamily="18" charset="0"/>
              </a:rPr>
              <a:t>Tusi</a:t>
            </a:r>
            <a:r>
              <a:rPr lang="en-US" sz="2400" dirty="0" smtClean="0">
                <a:latin typeface="Times New Roman" panose="02020603050405020304" pitchFamily="18" charset="0"/>
                <a:cs typeface="Times New Roman" panose="02020603050405020304" pitchFamily="18" charset="0"/>
              </a:rPr>
              <a:t>, Abu </a:t>
            </a:r>
            <a:r>
              <a:rPr lang="en-US" sz="2400" dirty="0" err="1" smtClean="0">
                <a:latin typeface="Times New Roman" panose="02020603050405020304" pitchFamily="18" charset="0"/>
                <a:cs typeface="Times New Roman" panose="02020603050405020304" pitchFamily="18" charset="0"/>
              </a:rPr>
              <a:t>Kamil</a:t>
            </a:r>
            <a:r>
              <a:rPr lang="en-US" sz="2400" dirty="0" smtClean="0">
                <a:latin typeface="Times New Roman" panose="02020603050405020304" pitchFamily="18" charset="0"/>
                <a:cs typeface="Times New Roman" panose="02020603050405020304" pitchFamily="18" charset="0"/>
              </a:rPr>
              <a:t> al-</a:t>
            </a:r>
            <a:r>
              <a:rPr lang="en-US" sz="2400" dirty="0" err="1" smtClean="0">
                <a:latin typeface="Times New Roman" panose="02020603050405020304" pitchFamily="18" charset="0"/>
                <a:cs typeface="Times New Roman" panose="02020603050405020304" pitchFamily="18" charset="0"/>
              </a:rPr>
              <a:t>Masri</a:t>
            </a:r>
            <a:r>
              <a:rPr lang="en-US" sz="2400" dirty="0" smtClean="0">
                <a:latin typeface="Times New Roman" panose="02020603050405020304" pitchFamily="18" charset="0"/>
                <a:cs typeface="Times New Roman" panose="02020603050405020304" pitchFamily="18" charset="0"/>
              </a:rPr>
              <a:t>, Abu al-</a:t>
            </a:r>
            <a:r>
              <a:rPr lang="en-US" sz="2400" dirty="0" err="1" smtClean="0">
                <a:latin typeface="Times New Roman" panose="02020603050405020304" pitchFamily="18" charset="0"/>
                <a:cs typeface="Times New Roman" panose="02020603050405020304" pitchFamily="18" charset="0"/>
              </a:rPr>
              <a:t>Wafa</a:t>
            </a:r>
            <a:r>
              <a:rPr lang="en-US" sz="2400" dirty="0" smtClean="0">
                <a:latin typeface="Times New Roman" panose="02020603050405020304" pitchFamily="18" charset="0"/>
                <a:cs typeface="Times New Roman" panose="02020603050405020304" pitchFamily="18" charset="0"/>
              </a:rPr>
              <a:t> al-</a:t>
            </a:r>
            <a:r>
              <a:rPr lang="en-US" sz="2400" dirty="0" err="1" smtClean="0">
                <a:latin typeface="Times New Roman" panose="02020603050405020304" pitchFamily="18" charset="0"/>
                <a:cs typeface="Times New Roman" panose="02020603050405020304" pitchFamily="18" charset="0"/>
              </a:rPr>
              <a:t>Buzzjani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Jamshid</a:t>
            </a:r>
            <a:r>
              <a:rPr lang="en-US" sz="2400" dirty="0" smtClean="0">
                <a:latin typeface="Times New Roman" panose="02020603050405020304" pitchFamily="18" charset="0"/>
                <a:cs typeface="Times New Roman" panose="02020603050405020304" pitchFamily="18" charset="0"/>
              </a:rPr>
              <a:t> al-Kashi, Baha al-Din al-</a:t>
            </a:r>
            <a:r>
              <a:rPr lang="en-US" sz="2400" dirty="0" err="1" smtClean="0">
                <a:latin typeface="Times New Roman" panose="02020603050405020304" pitchFamily="18" charset="0"/>
                <a:cs typeface="Times New Roman" panose="02020603050405020304" pitchFamily="18" charset="0"/>
              </a:rPr>
              <a:t>Amili</a:t>
            </a:r>
            <a:r>
              <a:rPr lang="en-US" sz="2400" dirty="0" smtClean="0">
                <a:latin typeface="Times New Roman" panose="02020603050405020304" pitchFamily="18" charset="0"/>
                <a:cs typeface="Times New Roman" panose="02020603050405020304" pitchFamily="18" charset="0"/>
              </a:rPr>
              <a:t>, Ibn Iraqi, Ibn al-Baghdadi and </a:t>
            </a:r>
            <a:r>
              <a:rPr lang="en-US" sz="2400" dirty="0" err="1" smtClean="0">
                <a:latin typeface="Times New Roman" panose="02020603050405020304" pitchFamily="18" charset="0"/>
                <a:cs typeface="Times New Roman" panose="02020603050405020304" pitchFamily="18" charset="0"/>
              </a:rPr>
              <a:t>Abd</a:t>
            </a:r>
            <a:r>
              <a:rPr lang="en-US" sz="2400" dirty="0" smtClean="0">
                <a:latin typeface="Times New Roman" panose="02020603050405020304" pitchFamily="18" charset="0"/>
                <a:cs typeface="Times New Roman" panose="02020603050405020304" pitchFamily="18" charset="0"/>
              </a:rPr>
              <a:t> al-Rahman al-Sufi, al-</a:t>
            </a:r>
            <a:r>
              <a:rPr lang="en-US" sz="2400" dirty="0" err="1" smtClean="0">
                <a:latin typeface="Times New Roman" panose="02020603050405020304" pitchFamily="18" charset="0"/>
                <a:cs typeface="Times New Roman" panose="02020603050405020304" pitchFamily="18" charset="0"/>
              </a:rPr>
              <a:t>Farabi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Kushyar</a:t>
            </a:r>
            <a:r>
              <a:rPr lang="en-US" sz="2400" dirty="0" smtClean="0">
                <a:latin typeface="Times New Roman" panose="02020603050405020304" pitchFamily="18" charset="0"/>
                <a:cs typeface="Times New Roman" panose="02020603050405020304" pitchFamily="18" charset="0"/>
              </a:rPr>
              <a:t> Ibn Laban al-</a:t>
            </a:r>
            <a:r>
              <a:rPr lang="en-US" sz="2400" dirty="0" err="1" smtClean="0">
                <a:latin typeface="Times New Roman" panose="02020603050405020304" pitchFamily="18" charset="0"/>
                <a:cs typeface="Times New Roman" panose="02020603050405020304" pitchFamily="18" charset="0"/>
              </a:rPr>
              <a:t>Jilani</a:t>
            </a:r>
            <a:r>
              <a:rPr lang="en-US" sz="2400" dirty="0" smtClean="0">
                <a:latin typeface="Times New Roman" panose="02020603050405020304" pitchFamily="18" charset="0"/>
                <a:cs typeface="Times New Roman" panose="02020603050405020304" pitchFamily="18" charset="0"/>
              </a:rPr>
              <a:t> and many others.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15404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339"/>
            <a:ext cx="12192000" cy="7447086"/>
          </a:xfrm>
        </p:spPr>
        <p:txBody>
          <a:bodyPr>
            <a:noAutofit/>
          </a:bodyPr>
          <a:lstStyle/>
          <a:p>
            <a:pPr>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Among the most prominent Russian </a:t>
            </a:r>
            <a:r>
              <a:rPr lang="en-US" sz="2400" dirty="0" err="1" smtClean="0">
                <a:latin typeface="Times New Roman" panose="02020603050405020304" pitchFamily="18" charset="0"/>
                <a:cs typeface="Times New Roman" panose="02020603050405020304" pitchFamily="18" charset="0"/>
              </a:rPr>
              <a:t>Arabists</a:t>
            </a:r>
            <a:r>
              <a:rPr lang="en-US" sz="2400" dirty="0" smtClean="0">
                <a:latin typeface="Times New Roman" panose="02020603050405020304" pitchFamily="18" charset="0"/>
                <a:cs typeface="Times New Roman" panose="02020603050405020304" pitchFamily="18" charset="0"/>
              </a:rPr>
              <a:t> who have left their mark on the study of the history of medieval Arabic mathematics, we note A.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B. Rosenfeld, G. </a:t>
            </a:r>
            <a:r>
              <a:rPr lang="en-US" sz="2400" dirty="0" err="1" smtClean="0">
                <a:latin typeface="Times New Roman" panose="02020603050405020304" pitchFamily="18" charset="0"/>
                <a:cs typeface="Times New Roman" panose="02020603050405020304" pitchFamily="18" charset="0"/>
              </a:rPr>
              <a:t>Matvievskaya</a:t>
            </a:r>
            <a:r>
              <a:rPr lang="en-US" sz="2400" dirty="0" smtClean="0">
                <a:latin typeface="Times New Roman" panose="02020603050405020304" pitchFamily="18" charset="0"/>
                <a:cs typeface="Times New Roman" panose="02020603050405020304" pitchFamily="18" charset="0"/>
              </a:rPr>
              <a:t>, M. </a:t>
            </a:r>
            <a:r>
              <a:rPr lang="en-US" sz="2400" dirty="0">
                <a:latin typeface="Times New Roman" panose="02020603050405020304" pitchFamily="18" charset="0"/>
                <a:cs typeface="Times New Roman" panose="02020603050405020304" pitchFamily="18" charset="0"/>
              </a:rPr>
              <a:t>Rozhanskaya, G. </a:t>
            </a:r>
            <a:r>
              <a:rPr lang="ru-RU" sz="2400" dirty="0">
                <a:latin typeface="Times New Roman" panose="02020603050405020304" pitchFamily="18" charset="0"/>
                <a:cs typeface="Times New Roman" panose="02020603050405020304" pitchFamily="18" charset="0"/>
              </a:rPr>
              <a:t>Mammadbeyli</a:t>
            </a:r>
            <a:r>
              <a:rPr lang="en-US" sz="2400" dirty="0">
                <a:latin typeface="Times New Roman" panose="02020603050405020304" pitchFamily="18" charset="0"/>
                <a:cs typeface="Times New Roman" panose="02020603050405020304" pitchFamily="18" charset="0"/>
              </a:rPr>
              <a:t>, G. </a:t>
            </a:r>
            <a:r>
              <a:rPr lang="en-US" sz="2400" dirty="0" err="1">
                <a:latin typeface="Times New Roman" panose="02020603050405020304" pitchFamily="18" charset="0"/>
                <a:cs typeface="Times New Roman" panose="02020603050405020304" pitchFamily="18" charset="0"/>
              </a:rPr>
              <a:t>Jalalov</a:t>
            </a:r>
            <a:r>
              <a:rPr lang="en-US" sz="2400" dirty="0" smtClean="0">
                <a:latin typeface="Times New Roman" panose="02020603050405020304" pitchFamily="18" charset="0"/>
                <a:cs typeface="Times New Roman" panose="02020603050405020304" pitchFamily="18" charset="0"/>
              </a:rPr>
              <a:t>, M. </a:t>
            </a:r>
            <a:r>
              <a:rPr lang="en-US" sz="2400" dirty="0" err="1" smtClean="0">
                <a:latin typeface="Times New Roman" panose="02020603050405020304" pitchFamily="18" charset="0"/>
                <a:cs typeface="Times New Roman" panose="02020603050405020304" pitchFamily="18" charset="0"/>
              </a:rPr>
              <a:t>Medovoy</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Kubesov</a:t>
            </a:r>
            <a:r>
              <a:rPr lang="en-US" sz="2400" dirty="0" smtClean="0">
                <a:latin typeface="Times New Roman" panose="02020603050405020304" pitchFamily="18" charset="0"/>
                <a:cs typeface="Times New Roman" panose="02020603050405020304" pitchFamily="18" charset="0"/>
              </a:rPr>
              <a:t>, P. </a:t>
            </a:r>
            <a:r>
              <a:rPr lang="en-US" sz="2400" dirty="0" err="1" smtClean="0">
                <a:latin typeface="Times New Roman" panose="02020603050405020304" pitchFamily="18" charset="0"/>
                <a:cs typeface="Times New Roman" panose="02020603050405020304" pitchFamily="18" charset="0"/>
              </a:rPr>
              <a:t>Bulgakov</a:t>
            </a:r>
            <a:r>
              <a:rPr lang="en-US" sz="2400" dirty="0" smtClean="0">
                <a:latin typeface="Times New Roman" panose="02020603050405020304" pitchFamily="18" charset="0"/>
                <a:cs typeface="Times New Roman" panose="02020603050405020304" pitchFamily="18" charset="0"/>
              </a:rPr>
              <a:t>, A. </a:t>
            </a:r>
            <a:r>
              <a:rPr lang="en-US" sz="2400" dirty="0" err="1" smtClean="0">
                <a:latin typeface="Times New Roman" panose="02020603050405020304" pitchFamily="18" charset="0"/>
                <a:cs typeface="Times New Roman" panose="02020603050405020304" pitchFamily="18" charset="0"/>
              </a:rPr>
              <a:t>Akhmedov</a:t>
            </a:r>
            <a:r>
              <a:rPr lang="en-US" sz="2400" dirty="0" smtClean="0">
                <a:latin typeface="Times New Roman" panose="02020603050405020304" pitchFamily="18" charset="0"/>
                <a:cs typeface="Times New Roman" panose="02020603050405020304" pitchFamily="18" charset="0"/>
              </a:rPr>
              <a:t>, and others.</a:t>
            </a:r>
          </a:p>
          <a:p>
            <a:pPr>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Many scholarly Arabic manuscripts saw the light of day for the first time in Russian translations or commentaries after they had been forgotten for hundreds of years. </a:t>
            </a:r>
          </a:p>
          <a:p>
            <a:pPr>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All this led to the growth of knowledge of Arabic mathematics and the role of the peoples of Islamic countries, especially in Central Asia, and helped in the late fifties and early sixties of the twentieth century to make generalizations of the works studied. This was reflected in a number of articles by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(1951, 1958, 1959), the most important of which was his famous book “History of Mathematics in the Middle Ages” (1961). as well as a 3-volume book on the history of mathematics from ancient times to the new time written by </a:t>
            </a:r>
            <a:r>
              <a:rPr lang="en-US" sz="2400" dirty="0" err="1" smtClean="0">
                <a:latin typeface="Times New Roman" panose="02020603050405020304" pitchFamily="18" charset="0"/>
                <a:cs typeface="Times New Roman" panose="02020603050405020304" pitchFamily="18" charset="0"/>
              </a:rPr>
              <a:t>Yushkevich</a:t>
            </a:r>
            <a:r>
              <a:rPr lang="en-US" sz="2400" dirty="0" smtClean="0">
                <a:latin typeface="Times New Roman" panose="02020603050405020304" pitchFamily="18" charset="0"/>
                <a:cs typeface="Times New Roman" panose="02020603050405020304" pitchFamily="18" charset="0"/>
              </a:rPr>
              <a:t>, Rosenfeld and E. </a:t>
            </a:r>
            <a:r>
              <a:rPr lang="en-US" sz="2400" dirty="0" err="1" smtClean="0">
                <a:latin typeface="Times New Roman" panose="02020603050405020304" pitchFamily="18" charset="0"/>
                <a:cs typeface="Times New Roman" panose="02020603050405020304" pitchFamily="18" charset="0"/>
              </a:rPr>
              <a:t>Berezkina</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et al (1970).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91500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5985</TotalTime>
  <Words>7102</Words>
  <Application>Microsoft Office PowerPoint</Application>
  <PresentationFormat>Widescreen</PresentationFormat>
  <Paragraphs>215</Paragraphs>
  <Slides>53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Times New Roman</vt:lpstr>
      <vt:lpstr>Verdana</vt:lpstr>
      <vt:lpstr>Wingdings</vt:lpstr>
      <vt:lpstr>Office Theme</vt:lpstr>
      <vt:lpstr>    On the history of scientific Arabic studies in Russia Mahmoud Al-Hamza, Prof. of Mathematics,  IHST RAS (formerly) (Syria-Russia)  alhamza.mahmoud@gmail.com Moscow-2024</vt:lpstr>
      <vt:lpstr>PowerPoint Presentation</vt:lpstr>
      <vt:lpstr>The History of Mathematics and its Philosophical Development (Arabic Mathematics in the Middle Ages  - 2024)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On the history of scientific Arabic studies in Russia Mahmoud Al-Hamza, Prof. of Mathematics,  IHST RAS (formerly) (Syria-Russia)  alhamza.mahmoud@gmail.com Moscow-2024</dc:title>
  <dc:creator>qr-ru</dc:creator>
  <cp:lastModifiedBy>qr-ru</cp:lastModifiedBy>
  <cp:revision>76</cp:revision>
  <dcterms:created xsi:type="dcterms:W3CDTF">2024-09-05T19:05:37Z</dcterms:created>
  <dcterms:modified xsi:type="dcterms:W3CDTF">2024-09-22T19:01:57Z</dcterms:modified>
</cp:coreProperties>
</file>