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7" r:id="rId2"/>
    <p:sldId id="328" r:id="rId3"/>
    <p:sldId id="329" r:id="rId4"/>
    <p:sldId id="333" r:id="rId5"/>
    <p:sldId id="334" r:id="rId6"/>
    <p:sldId id="283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8" r:id="rId18"/>
    <p:sldId id="282" r:id="rId19"/>
    <p:sldId id="281" r:id="rId20"/>
    <p:sldId id="284" r:id="rId21"/>
    <p:sldId id="285" r:id="rId22"/>
    <p:sldId id="286" r:id="rId23"/>
    <p:sldId id="287" r:id="rId24"/>
    <p:sldId id="307" r:id="rId25"/>
    <p:sldId id="318" r:id="rId26"/>
    <p:sldId id="321" r:id="rId27"/>
    <p:sldId id="331" r:id="rId28"/>
    <p:sldId id="322" r:id="rId29"/>
    <p:sldId id="323" r:id="rId30"/>
    <p:sldId id="324" r:id="rId31"/>
    <p:sldId id="326" r:id="rId32"/>
    <p:sldId id="325" r:id="rId33"/>
    <p:sldId id="327" r:id="rId34"/>
    <p:sldId id="319" r:id="rId35"/>
    <p:sldId id="320" r:id="rId36"/>
    <p:sldId id="312" r:id="rId37"/>
    <p:sldId id="310" r:id="rId38"/>
    <p:sldId id="332" r:id="rId39"/>
    <p:sldId id="311" r:id="rId40"/>
    <p:sldId id="269" r:id="rId41"/>
    <p:sldId id="304" r:id="rId42"/>
    <p:sldId id="305" r:id="rId43"/>
    <p:sldId id="308" r:id="rId44"/>
    <p:sldId id="317" r:id="rId45"/>
    <p:sldId id="289" r:id="rId46"/>
    <p:sldId id="290" r:id="rId47"/>
    <p:sldId id="291" r:id="rId48"/>
    <p:sldId id="295" r:id="rId49"/>
    <p:sldId id="296" r:id="rId50"/>
    <p:sldId id="297" r:id="rId51"/>
    <p:sldId id="306" r:id="rId52"/>
    <p:sldId id="298" r:id="rId53"/>
    <p:sldId id="267" r:id="rId54"/>
    <p:sldId id="302" r:id="rId55"/>
    <p:sldId id="303" r:id="rId56"/>
    <p:sldId id="268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82"/>
    <p:restoredTop sz="82490"/>
  </p:normalViewPr>
  <p:slideViewPr>
    <p:cSldViewPr snapToGrid="0">
      <p:cViewPr varScale="1">
        <p:scale>
          <a:sx n="107" d="100"/>
          <a:sy n="107" d="100"/>
        </p:scale>
        <p:origin x="52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B94C3-2841-D04D-93D5-D1F4C359D26D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C73BD-7283-8943-93DE-DF702A7443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2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C73BD-7283-8943-93DE-DF702A7443A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90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C73BD-7283-8943-93DE-DF702A7443A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509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C73BD-7283-8943-93DE-DF702A7443A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367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C73BD-7283-8943-93DE-DF702A7443A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414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C73BD-7283-8943-93DE-DF702A7443A1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17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problems: Mode switching and difficulty of creating fallback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C73BD-7283-8943-93DE-DF702A7443A1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96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103C3-6CAF-CFF6-2B98-6B7001E7C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DF84AD-5643-70FC-8669-9CE8BA21D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18C58-84B3-4F2A-F6F2-60A0E0DCA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2B20C7-6CD5-AD30-05F9-845E0FD0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18B0B-3611-488D-3984-634AF0A6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365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57BB1-5853-5979-049E-FCB023FBC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22A7EE-6C16-83EE-C3EE-8B1F4F9E17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2722AC-0770-8B9B-321B-A3B3F021D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9389F-E1B6-4E8B-0488-B01D696B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D5B1B7-7A7E-3A7E-5375-1C899B1CB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1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2360E0-5B52-DC5F-342D-469790F40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0C9909-D7AC-7E12-3962-C425C01B9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3A1AFC-C945-C835-CD26-934D5F4F8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29C93B-DAA7-E99A-B2A4-410A51627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EEFED4-3F9E-BF7B-5C55-6455CAEE9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FAF9E-BD97-30F5-1E4A-E842583AE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830469-7D50-F33A-6431-06D3DB691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8AD963-096E-8124-949B-CEB71C491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AC3924-FC2B-8CFE-A13E-3147AADC3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A4C597-B40C-E2F8-5D14-49EF519A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7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AEED7-84C3-E59E-3488-09097B9B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07738F-C768-52B6-9A11-BF8BCAA34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641975-968C-BEFF-7502-59E93717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8CA2B0-883A-4F0B-AE3B-2D471B82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997C95-44C7-A983-D7EB-780E5CDD9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795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9972F-E0B5-7A62-C2B4-30F2EF015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296D70-AC52-AC26-3134-4DDEEAC85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E13B0E-A303-438D-34CB-2BE90E060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BCE7C9-13B2-B249-DECC-AF2E2DDE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45FB5-2C3F-80D9-CA20-5C6F4D470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F5DC64-A3BE-0D50-56B8-54E2A4ED9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716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0AE4D-573E-B4A6-EEFC-85391E751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A8124F-DFD9-1497-361C-A401A9A78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7BA853-B5D6-0F62-1BDF-001C945BD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89EA5B-3FFD-9A0E-1F71-95488DC04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E9BDD26-9114-FBB9-DCC1-48BC8A2B64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589637-B4E5-4200-35C5-530696348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48BE90-17BF-80DD-587D-45EE8B868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5F256D-34A4-9A0A-8BC9-6113C140D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70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E92C9-2F31-D978-905A-00459B26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C8354D-5BC9-8546-CA2E-CCDCD1F8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54DB36-F3DE-116D-2D62-69CA76D5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3EC4CF-67D3-86ED-E7A2-9E98E9BF9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98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F8D34C-F917-A7FE-AE40-734A451F8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380BD0F-B3AC-5A0C-1D3D-9F44FC3DF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072B3D-A122-E115-6F5E-6ED0D1B31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10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E321C-FDF3-727C-A5FB-3A48F236B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952769-1478-0587-43DF-A407979B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6642D2-8DBA-2306-CD7A-778EE2F52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C30494-E7E2-3CFE-984C-A45C63D6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CC6809-70DA-6751-9DF0-E001760EB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14EAF5-D6BE-07BF-3D12-9C4EFD98D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976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9B4F2-20A8-35E4-6422-DC9AB38E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4974FC9-926C-DD48-1FD4-20E03EC8EE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12A5DB-8219-412A-CEE8-B9971BAD7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8CDC64-B15B-27CD-06AF-A04E8848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FEBF51-5095-4105-1190-1F4024BF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257FE3-FE9E-9F35-923F-6692E9F3B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725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523C6-662C-F0A7-73EB-6FC4DE9B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86E470-AD30-B327-05FB-59FB47C14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24F699-329F-ABBE-74C7-00B672FD3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58743-52C6-7F4F-98D1-CBD95F6485D7}" type="datetimeFigureOut">
              <a:rPr lang="ru-RU" smtClean="0"/>
              <a:t>05.10.2024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A0BE5E-EDB2-2957-2204-09B302367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890AAD-8B33-8124-CFD9-1C3C44136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03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-ekm7uqeq8" TargetMode="External"/><Relationship Id="rId7" Type="http://schemas.openxmlformats.org/officeDocument/2006/relationships/image" Target="../media/image8.jpeg"/><Relationship Id="rId2" Type="http://schemas.openxmlformats.org/officeDocument/2006/relationships/hyperlink" Target="https://www.engadget.com/yandex-autonomous-cars-moscow-driving-milestone-105839896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Z6nPhUG2i0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rLQXKcO20ck?feature=oembed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D2F26A-91D5-85CA-B60C-4D3CB395C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6326"/>
            <a:ext cx="12192000" cy="36053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853BDE-8CAE-B14C-A603-9E70D437F88B}"/>
              </a:ext>
            </a:extLst>
          </p:cNvPr>
          <p:cNvSpPr txBox="1"/>
          <p:nvPr/>
        </p:nvSpPr>
        <p:spPr>
          <a:xfrm>
            <a:off x="582576" y="180300"/>
            <a:ext cx="985174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latin typeface="MTS Sans UltraWide" panose="02000000000000000000" pitchFamily="2" charset="0"/>
                <a:ea typeface="MTS Sans UltraWide" panose="02000000000000000000" pitchFamily="2" charset="0"/>
              </a:rPr>
              <a:t>Transformers in Autonomous driving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BD7C3-383E-8C44-9656-898E8C1846AA}"/>
              </a:ext>
            </a:extLst>
          </p:cNvPr>
          <p:cNvSpPr txBox="1"/>
          <p:nvPr/>
        </p:nvSpPr>
        <p:spPr>
          <a:xfrm>
            <a:off x="582577" y="5431204"/>
            <a:ext cx="425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TS Sans" panose="02000000000000000000" pitchFamily="2" charset="0"/>
                <a:ea typeface="MTS Sans" panose="02000000000000000000" pitchFamily="2" charset="0"/>
              </a:rPr>
              <a:t>Sergey </a:t>
            </a:r>
            <a:r>
              <a:rPr lang="en-US" sz="2400" dirty="0" err="1">
                <a:latin typeface="MTS Sans" panose="02000000000000000000" pitchFamily="2" charset="0"/>
                <a:ea typeface="MTS Sans" panose="02000000000000000000" pitchFamily="2" charset="0"/>
              </a:rPr>
              <a:t>Zagoruyko</a:t>
            </a:r>
            <a:endParaRPr lang="ru-RU" sz="2400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45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552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545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547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D5DDC6-530E-7091-13F7-2E8DACDFEDC0}"/>
              </a:ext>
            </a:extLst>
          </p:cNvPr>
          <p:cNvSpPr/>
          <p:nvPr/>
        </p:nvSpPr>
        <p:spPr>
          <a:xfrm>
            <a:off x="0" y="5987845"/>
            <a:ext cx="12192000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2F4A55CC-995A-620F-EA27-E07098B1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13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51E5475-FBAC-22CA-ABB0-2F3412311315}"/>
              </a:ext>
            </a:extLst>
          </p:cNvPr>
          <p:cNvSpPr txBox="1">
            <a:spLocks/>
          </p:cNvSpPr>
          <p:nvPr/>
        </p:nvSpPr>
        <p:spPr>
          <a:xfrm>
            <a:off x="7995920" y="6460985"/>
            <a:ext cx="4231948" cy="5830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Slide credit: Ana Ferreira and Christian Perone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75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E5051A-AE97-BDA8-439D-B385DA6CC3BC}"/>
              </a:ext>
            </a:extLst>
          </p:cNvPr>
          <p:cNvSpPr/>
          <p:nvPr/>
        </p:nvSpPr>
        <p:spPr>
          <a:xfrm>
            <a:off x="0" y="5987845"/>
            <a:ext cx="12192000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F29173E7-A2C7-7BAE-97BB-FEA3EE9AD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88474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14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704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0" y="5987845"/>
            <a:ext cx="12192000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69A7C3ED-DE58-3AF2-CDFC-F4B8A5293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15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AB77878-9B8F-051E-DDA1-0E77ED122D2E}"/>
              </a:ext>
            </a:extLst>
          </p:cNvPr>
          <p:cNvSpPr txBox="1">
            <a:spLocks/>
          </p:cNvSpPr>
          <p:nvPr/>
        </p:nvSpPr>
        <p:spPr>
          <a:xfrm>
            <a:off x="7995920" y="6460985"/>
            <a:ext cx="4231948" cy="5830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Slide credit: Ana Ferreira and Christian Perone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04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0" y="5987845"/>
            <a:ext cx="12192000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3775DFF2-0377-D6F8-1E39-948A4A4C5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16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D037C9A-D9E0-517D-C6C7-F90039F58FAC}"/>
              </a:ext>
            </a:extLst>
          </p:cNvPr>
          <p:cNvSpPr txBox="1">
            <a:spLocks/>
          </p:cNvSpPr>
          <p:nvPr/>
        </p:nvSpPr>
        <p:spPr>
          <a:xfrm>
            <a:off x="7995920" y="6460985"/>
            <a:ext cx="4231948" cy="5830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Slide credit: Ana Ferreira and Christian Perone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8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1" y="6122504"/>
            <a:ext cx="2305878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396870" y="59833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CCCF35-9999-4F01-36DF-15895B0B2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77AA6-C6C2-E141-BF84-BEE3DF7E93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94E"/>
                </a:solidFill>
                <a:effectLst/>
                <a:uLnTx/>
                <a:uFillTx/>
                <a:latin typeface="MTS Sans" panose="02000000000000000000" pitchFamily="2" charset="0"/>
                <a:ea typeface="MTS Sans" panose="020000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0494E"/>
              </a:solidFill>
              <a:effectLst/>
              <a:uLnTx/>
              <a:uFillTx/>
              <a:latin typeface="MTS Sans" panose="02000000000000000000" pitchFamily="2" charset="0"/>
              <a:ea typeface="MTS Sans" panose="02000000000000000000" pitchFamily="2" charset="0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66DC74CF-D304-673B-390E-9685DD2D29CD}"/>
              </a:ext>
            </a:extLst>
          </p:cNvPr>
          <p:cNvSpPr txBox="1">
            <a:spLocks/>
          </p:cNvSpPr>
          <p:nvPr/>
        </p:nvSpPr>
        <p:spPr>
          <a:xfrm>
            <a:off x="7995920" y="6460985"/>
            <a:ext cx="4231948" cy="5830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Slide credit: Ana Ferreira and Christian Perone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47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816B30-4A3E-6D6F-7E85-3B6BE5B34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0E97B0-3CBC-3B1C-DAB2-32F20808AC1B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>
                <a:latin typeface="MTS Sans" panose="02000000000000000000" pitchFamily="2" charset="0"/>
                <a:ea typeface="MTS Sans" panose="02000000000000000000" pitchFamily="2" charset="0"/>
              </a:rPr>
              <a:t>Imitation learning</a:t>
            </a:r>
            <a:endParaRPr lang="ru-RU" sz="32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440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0" y="5987845"/>
            <a:ext cx="12192000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EFC8E7DD-7034-CB94-3CE7-B91D1D8EE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19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335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CBCF3-7177-9E36-D298-E65CC4F33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 companies: the US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DDC196-FB88-EE55-F6D6-B50C90435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8" name="Picture 4" descr="Report: Progress of AV safety improvement slowing down • The Register">
            <a:extLst>
              <a:ext uri="{FF2B5EF4-FFF2-40B4-BE49-F238E27FC236}">
                <a16:creationId xmlns:a16="http://schemas.microsoft.com/office/drawing/2014/main" id="{F596FC98-9425-EF96-45C1-6C41146FB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91" y="1825625"/>
            <a:ext cx="741943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Waymo будет перевозить пассажиров в Сан-Франциско на своих беспилотных  такси - Мир 2051">
            <a:extLst>
              <a:ext uri="{FF2B5EF4-FFF2-40B4-BE49-F238E27FC236}">
                <a16:creationId xmlns:a16="http://schemas.microsoft.com/office/drawing/2014/main" id="{EDEB9660-5E8C-AC50-1D2B-07BC9F1C2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r="7438"/>
          <a:stretch/>
        </p:blipFill>
        <p:spPr bwMode="auto">
          <a:xfrm>
            <a:off x="491584" y="3677803"/>
            <a:ext cx="3942607" cy="263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The first fully-electric AV to be available on the Lyft network - Lyft Blog">
            <a:extLst>
              <a:ext uri="{FF2B5EF4-FFF2-40B4-BE49-F238E27FC236}">
                <a16:creationId xmlns:a16="http://schemas.microsoft.com/office/drawing/2014/main" id="{C614D693-2310-FF81-6477-9771F5DD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" y="1084335"/>
            <a:ext cx="5246254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78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0" y="5987845"/>
            <a:ext cx="12192000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9D1E05F-9820-55C2-39C5-19FAD9EF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20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9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0" y="5987845"/>
            <a:ext cx="12192000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FABB3EBB-59AD-7165-AFA9-D2A1E075F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21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56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0" y="6122504"/>
            <a:ext cx="589721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396870" y="59833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7ADCFB-BAC6-2FD9-DB04-B8B52B053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22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948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0" y="6122504"/>
            <a:ext cx="589721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396870" y="59833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318E9B-647A-8E89-57A1-EC8595B1B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23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632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065B3B-BC4C-4FB9-CE5F-9414FA7BD747}"/>
              </a:ext>
            </a:extLst>
          </p:cNvPr>
          <p:cNvSpPr/>
          <p:nvPr/>
        </p:nvSpPr>
        <p:spPr>
          <a:xfrm>
            <a:off x="1" y="1695236"/>
            <a:ext cx="11825554" cy="516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F61091-5054-F203-5905-D6EBC9F54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Does not work out of the box for AV planning</a:t>
            </a:r>
          </a:p>
          <a:p>
            <a:r>
              <a:rPr lang="en-US" dirty="0"/>
              <a:t>One way to make it work is to add perturbations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l">
              <a:buNone/>
            </a:pPr>
            <a:r>
              <a:rPr lang="en" sz="1800" i="0" dirty="0" err="1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ChauffeurNet</a:t>
            </a:r>
            <a:r>
              <a:rPr lang="en" sz="18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: Learning to Drive by Imitating the Best and Synthesizing the Worst</a:t>
            </a:r>
          </a:p>
          <a:p>
            <a:pPr marL="0" indent="0" algn="l">
              <a:buNone/>
            </a:pPr>
            <a:r>
              <a:rPr lang="en-US" sz="1600" dirty="0"/>
              <a:t>Mayank Bansal, Alex </a:t>
            </a:r>
            <a:r>
              <a:rPr lang="en-US" sz="1600" dirty="0" err="1"/>
              <a:t>Krizhevsky</a:t>
            </a:r>
            <a:r>
              <a:rPr lang="en-US" sz="1600" dirty="0"/>
              <a:t>, Abhijit </a:t>
            </a:r>
            <a:r>
              <a:rPr lang="en-US" sz="1600" dirty="0" err="1"/>
              <a:t>Ogale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6658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Номер слайда 3">
            <a:extLst>
              <a:ext uri="{FF2B5EF4-FFF2-40B4-BE49-F238E27FC236}">
                <a16:creationId xmlns:a16="http://schemas.microsoft.com/office/drawing/2014/main" id="{052AC878-E0BC-A04F-988F-2457C824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25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AC7AFD-0D47-9713-748A-AF57BE19CA89}"/>
              </a:ext>
            </a:extLst>
          </p:cNvPr>
          <p:cNvSpPr txBox="1"/>
          <p:nvPr/>
        </p:nvSpPr>
        <p:spPr>
          <a:xfrm>
            <a:off x="397893" y="3177649"/>
            <a:ext cx="11453307" cy="558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5400" b="1" dirty="0">
                <a:latin typeface="MTS Sans" panose="02000000000000000000" pitchFamily="2" charset="0"/>
                <a:ea typeface="MTS Sans" panose="02000000000000000000" pitchFamily="2" charset="0"/>
              </a:rPr>
              <a:t>Transformers in Perception</a:t>
            </a:r>
            <a:endParaRPr lang="ru-RU" sz="54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7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76AF-2C96-E5C5-20DF-954897B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datasets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5F64-948C-1ACB-DFB8-7BBA70AF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KITTI</a:t>
            </a:r>
          </a:p>
          <a:p>
            <a:r>
              <a:rPr lang="en-US" dirty="0"/>
              <a:t>Waymo Open Dataset</a:t>
            </a:r>
          </a:p>
          <a:p>
            <a:r>
              <a:rPr lang="en-US" dirty="0" err="1"/>
              <a:t>nuScenes</a:t>
            </a:r>
            <a:r>
              <a:rPr lang="en-US" dirty="0"/>
              <a:t> / </a:t>
            </a:r>
            <a:r>
              <a:rPr lang="en-US" dirty="0" err="1"/>
              <a:t>nuPlan</a:t>
            </a:r>
            <a:r>
              <a:rPr lang="en-US" dirty="0"/>
              <a:t> / </a:t>
            </a:r>
            <a:r>
              <a:rPr lang="en-US" dirty="0" err="1"/>
              <a:t>nuImages</a:t>
            </a:r>
            <a:endParaRPr lang="en-US" dirty="0"/>
          </a:p>
          <a:p>
            <a:r>
              <a:rPr lang="en-US" dirty="0"/>
              <a:t>Lyft prediction / perception datasets</a:t>
            </a:r>
          </a:p>
          <a:p>
            <a:r>
              <a:rPr lang="en-US" dirty="0"/>
              <a:t>Yandex Vehicle Motion Prediction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Many more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029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76AF-2C96-E5C5-20DF-954897B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datasets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5F64-948C-1ACB-DFB8-7BBA70AF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KITTI: detection</a:t>
            </a:r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6691B30-2290-FDA1-9760-4511271F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489" y="2523560"/>
            <a:ext cx="3784600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92DDA98-62C4-8017-F832-FDD3CA58C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11" y="2523560"/>
            <a:ext cx="3302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B86B44F-24EC-C747-D2D2-4D6528E0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11" y="4155510"/>
            <a:ext cx="3302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5FF675BF-71F1-D535-6268-BAB12205A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2523560"/>
            <a:ext cx="3302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710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76AF-2C96-E5C5-20DF-954897B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datasets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5F64-948C-1ACB-DFB8-7BBA70AF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KITTI: stereo</a:t>
            </a:r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0CBFBD0-A0C5-5F85-0C46-CC5BA5187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76" y="2685185"/>
            <a:ext cx="3426242" cy="144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ABF6FDF-983F-2494-D05F-87291480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76" y="4399021"/>
            <a:ext cx="3426242" cy="144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DDCC044C-849A-F6BD-C708-6DB462E2F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85185"/>
            <a:ext cx="3426242" cy="144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BC03AB27-C684-B658-B378-A727B357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99021"/>
            <a:ext cx="3426242" cy="144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165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76AF-2C96-E5C5-20DF-954897B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datasets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5F64-948C-1ACB-DFB8-7BBA70AF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KITTI: tracking</a:t>
            </a:r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696934F-1F18-33A7-DB2D-70C20F402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42402"/>
            <a:ext cx="3302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5F0C5C3-5170-106A-DAA0-37BA5869E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00195"/>
            <a:ext cx="3302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376ABD61-8509-61DD-D2F9-2141730A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431465"/>
            <a:ext cx="46228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123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48F8E-4B05-D5A5-0B45-F6AA3FE2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 companies: Russia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F55A69-8948-7865-38D4-66A4CAD28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154827" cy="3784343"/>
          </a:xfrm>
        </p:spPr>
        <p:txBody>
          <a:bodyPr>
            <a:normAutofit/>
          </a:bodyPr>
          <a:lstStyle/>
          <a:p>
            <a:r>
              <a:rPr lang="en" sz="2400" dirty="0">
                <a:hlinkClick r:id="rId2"/>
              </a:rPr>
              <a:t>Yandex's autonomous cars have driven over six million miles in 'challenging conditions'</a:t>
            </a:r>
            <a:endParaRPr lang="ru-RU" sz="2400" dirty="0"/>
          </a:p>
          <a:p>
            <a:r>
              <a:rPr lang="en" sz="2400" dirty="0">
                <a:hlinkClick r:id="rId3"/>
              </a:rPr>
              <a:t>https://www.youtube.com/watch?v=q-ekm7uqeq8</a:t>
            </a:r>
            <a:r>
              <a:rPr lang="en" sz="2400" dirty="0"/>
              <a:t> </a:t>
            </a:r>
            <a:endParaRPr lang="ru-RU" sz="2400" dirty="0"/>
          </a:p>
        </p:txBody>
      </p:sp>
      <p:pic>
        <p:nvPicPr>
          <p:cNvPr id="17418" name="Picture 10" descr="Yandex takes its self-driving test cars out for a spin in the snow |  TechCrunch">
            <a:extLst>
              <a:ext uri="{FF2B5EF4-FFF2-40B4-BE49-F238E27FC236}">
                <a16:creationId xmlns:a16="http://schemas.microsoft.com/office/drawing/2014/main" id="{727B7920-B3BA-1CC7-F20F-202EA73C4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500" y="365125"/>
            <a:ext cx="5716079" cy="318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8AEB02-4DA5-2B33-521A-A9FA9FAB1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367" y="4858608"/>
            <a:ext cx="5065442" cy="1921374"/>
          </a:xfrm>
          <a:prstGeom prst="rect">
            <a:avLst/>
          </a:prstGeom>
        </p:spPr>
      </p:pic>
      <p:pic>
        <p:nvPicPr>
          <p:cNvPr id="6" name="Picture 2" descr="SberAutoTech">
            <a:extLst>
              <a:ext uri="{FF2B5EF4-FFF2-40B4-BE49-F238E27FC236}">
                <a16:creationId xmlns:a16="http://schemas.microsoft.com/office/drawing/2014/main" id="{61A45328-2DBA-9FD5-2978-1BD3EB784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966"/>
            <a:ext cx="2190034" cy="21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Беспилотный Камаз с комплексом аэроразведки маршрута">
            <a:extLst>
              <a:ext uri="{FF2B5EF4-FFF2-40B4-BE49-F238E27FC236}">
                <a16:creationId xmlns:a16="http://schemas.microsoft.com/office/drawing/2014/main" id="{84A513C8-E0C5-0AFA-C2D5-BAC724A43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659" y="3734850"/>
            <a:ext cx="3912920" cy="293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057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76AF-2C96-E5C5-20DF-954897B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datasets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5F64-948C-1ACB-DFB8-7BBA70AF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KITTI: road lane detection</a:t>
            </a:r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0C76CF0-75EE-6A1B-F726-FCCE39C8F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54300"/>
            <a:ext cx="118745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074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76AF-2C96-E5C5-20DF-954897B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datasets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5F64-948C-1ACB-DFB8-7BBA70AF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KITTI: road lane detection</a:t>
            </a:r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0C76CF0-75EE-6A1B-F726-FCCE39C8F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54300"/>
            <a:ext cx="118745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958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76AF-2C96-E5C5-20DF-954897B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datasets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5F64-948C-1ACB-DFB8-7BBA70AF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KITTI: segmentation</a:t>
            </a:r>
            <a:endParaRPr lang="ru-RU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3AD5DBD-0789-B63E-0169-2B646DDA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36803"/>
            <a:ext cx="5043905" cy="213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E13DD2FC-85D6-2DEE-5677-B5C96409E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64" y="2936803"/>
            <a:ext cx="5043905" cy="213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048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76AF-2C96-E5C5-20DF-954897B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datasets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5F64-948C-1ACB-DFB8-7BBA70AF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nuScenes</a:t>
            </a:r>
            <a:endParaRPr lang="en-US" dirty="0"/>
          </a:p>
          <a:p>
            <a:r>
              <a:rPr lang="en-US" dirty="0" err="1"/>
              <a:t>nuPlan</a:t>
            </a:r>
            <a:endParaRPr lang="en-US" dirty="0"/>
          </a:p>
          <a:p>
            <a:r>
              <a:rPr lang="en-US" dirty="0" err="1"/>
              <a:t>nuImages</a:t>
            </a:r>
            <a:endParaRPr lang="ru-RU" dirty="0"/>
          </a:p>
        </p:txBody>
      </p:sp>
      <p:pic>
        <p:nvPicPr>
          <p:cNvPr id="15362" name="Picture 2" descr="car">
            <a:extLst>
              <a:ext uri="{FF2B5EF4-FFF2-40B4-BE49-F238E27FC236}">
                <a16:creationId xmlns:a16="http://schemas.microsoft.com/office/drawing/2014/main" id="{73F8E68F-F4DC-A4C3-7A99-869AE3D79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64" y="681037"/>
            <a:ext cx="5555855" cy="234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ata">
            <a:extLst>
              <a:ext uri="{FF2B5EF4-FFF2-40B4-BE49-F238E27FC236}">
                <a16:creationId xmlns:a16="http://schemas.microsoft.com/office/drawing/2014/main" id="{A2D981C7-09E8-9EB5-DEC8-D40AC532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484" y="3287361"/>
            <a:ext cx="6298026" cy="334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amera">
            <a:extLst>
              <a:ext uri="{FF2B5EF4-FFF2-40B4-BE49-F238E27FC236}">
                <a16:creationId xmlns:a16="http://schemas.microsoft.com/office/drawing/2014/main" id="{4371A9A3-93CD-FFF8-64FF-960CDE389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176" y="3021878"/>
            <a:ext cx="3261591" cy="301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8755AA-4AA1-E188-F92B-623EAA388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07" y="3643839"/>
            <a:ext cx="2954551" cy="292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5C8F8-B975-47D1-5B81-F5289131C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HDMapNet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1F560C-C5D6-A692-2B07-9A5B097702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85" y="1825625"/>
            <a:ext cx="1038243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887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5C8F8-B975-47D1-5B81-F5289131C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HDMapNet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4510A0-D806-C915-1F33-5F76247CA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8452F64-CE59-251F-D038-649166211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74" y="4008328"/>
            <a:ext cx="5215632" cy="230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010C1A3-0D9E-A3BB-7A7B-820E569FD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98279"/>
            <a:ext cx="5238382" cy="231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DF44E82-EC93-7897-CB82-D96CD001E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18" y="1549723"/>
            <a:ext cx="5238382" cy="231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97AFE745-B345-4754-4C33-E830D7094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24" y="1549723"/>
            <a:ext cx="5238382" cy="231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944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B1EFD-1F84-038C-0E7A-5988B679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TS Sans" panose="02000000000000000000" pitchFamily="2" charset="0"/>
                <a:ea typeface="MTS Sans" panose="02000000000000000000" pitchFamily="2" charset="0"/>
              </a:rPr>
              <a:t>DETR: End-to-end Object Detection</a:t>
            </a:r>
            <a:endParaRPr lang="ru-RU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775B36-29FD-20DD-D390-B5501669D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08"/>
          <a:stretch/>
        </p:blipFill>
        <p:spPr>
          <a:xfrm>
            <a:off x="1446765" y="2957216"/>
            <a:ext cx="8916436" cy="2544686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9EDC26-CE5E-97CE-140B-9E26912E0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64" y="5832103"/>
            <a:ext cx="10201072" cy="84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37E64C-DD32-B0AC-0C9F-20F93EFA60B0}"/>
              </a:ext>
            </a:extLst>
          </p:cNvPr>
          <p:cNvSpPr/>
          <p:nvPr/>
        </p:nvSpPr>
        <p:spPr>
          <a:xfrm>
            <a:off x="1302119" y="2957216"/>
            <a:ext cx="6179574" cy="4129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745212B4-1BB6-DFC5-FCBF-ACE25AA1C92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5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Applying NMT to translate CNN features to detections:</a:t>
            </a:r>
            <a:endParaRPr lang="ru-RU" sz="2400" dirty="0">
              <a:solidFill>
                <a:srgbClr val="000000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432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D9D33-1937-45A8-C675-824DA680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MTS Sans" panose="02000000000000000000" pitchFamily="2" charset="0"/>
                <a:ea typeface="MTS Sans" panose="02000000000000000000" pitchFamily="2" charset="0"/>
              </a:rPr>
              <a:t>VectorMapNet</a:t>
            </a:r>
            <a:r>
              <a:rPr lang="en-US" b="1" dirty="0">
                <a:latin typeface="MTS Sans" panose="02000000000000000000" pitchFamily="2" charset="0"/>
                <a:ea typeface="MTS Sans" panose="02000000000000000000" pitchFamily="2" charset="0"/>
              </a:rPr>
              <a:t> and </a:t>
            </a:r>
            <a:r>
              <a:rPr lang="en-US" b="1" dirty="0" err="1">
                <a:latin typeface="MTS Sans" panose="02000000000000000000" pitchFamily="2" charset="0"/>
                <a:ea typeface="MTS Sans" panose="02000000000000000000" pitchFamily="2" charset="0"/>
              </a:rPr>
              <a:t>MapTR</a:t>
            </a:r>
            <a:endParaRPr lang="ru-RU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09ED2C-3535-7532-5F2D-8EBA8246A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3390" y="4118422"/>
            <a:ext cx="9404610" cy="2527362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90EE1BF-3D39-92C5-8BBD-6DF93C32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41" y="1516234"/>
            <a:ext cx="8214360" cy="252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A84AEBCC-B959-30CC-8AD3-721E753E3223}"/>
              </a:ext>
            </a:extLst>
          </p:cNvPr>
          <p:cNvSpPr txBox="1">
            <a:spLocks/>
          </p:cNvSpPr>
          <p:nvPr/>
        </p:nvSpPr>
        <p:spPr>
          <a:xfrm>
            <a:off x="6482080" y="6460985"/>
            <a:ext cx="5745788" cy="5830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Liu et al,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VectorMapNet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: End-to-end Vectorized HD Map Learning 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287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E6ACC-7511-6EFF-37CF-B78A47BF2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PointPillars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17B6C2-C799-113E-9163-620788DB0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375999"/>
            <a:ext cx="10515600" cy="312688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23AD7C-3533-238D-2327-35010D497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467" y="450353"/>
            <a:ext cx="4069278" cy="2718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3E998A-7185-05D6-492C-65B595F32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427" y="450353"/>
            <a:ext cx="4042040" cy="271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2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489CA-AD42-FA93-248E-304194490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>
                <a:latin typeface="MTS Sans" panose="02000000000000000000" pitchFamily="2" charset="0"/>
                <a:ea typeface="MTS Sans" panose="02000000000000000000" pitchFamily="2" charset="0"/>
              </a:rPr>
              <a:t>End-to-end multi-camera 3D MOT</a:t>
            </a:r>
            <a:endParaRPr lang="ru-RU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24E302-0A7E-F946-A0C9-538B3D204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199917"/>
            <a:ext cx="10515600" cy="3602753"/>
          </a:xfr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3F6D4ADB-1F11-F2A8-542C-22A168A7A248}"/>
              </a:ext>
            </a:extLst>
          </p:cNvPr>
          <p:cNvSpPr txBox="1">
            <a:spLocks/>
          </p:cNvSpPr>
          <p:nvPr/>
        </p:nvSpPr>
        <p:spPr>
          <a:xfrm>
            <a:off x="1712268" y="6460985"/>
            <a:ext cx="10515600" cy="5830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Pang et al., Standing Between Past and Future: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Spatio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-Temporal Modeling for Multi-Camera 3D Multi-Object Tracking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55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9C7B7-640F-F5B7-006F-5F8A83827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1C8529-8995-67F8-70BF-609F224D3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46157" cy="4351338"/>
          </a:xfrm>
        </p:spPr>
        <p:txBody>
          <a:bodyPr/>
          <a:lstStyle/>
          <a:p>
            <a:r>
              <a:rPr lang="en-US" dirty="0"/>
              <a:t>When did first autonomous vehicle was developed?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1D74DE-1AB1-70BF-6827-862AB658C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791" y="1825624"/>
            <a:ext cx="6527009" cy="4351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56625D-B1CC-E58B-B6C5-7CED6A953D9C}"/>
              </a:ext>
            </a:extLst>
          </p:cNvPr>
          <p:cNvSpPr txBox="1"/>
          <p:nvPr/>
        </p:nvSpPr>
        <p:spPr>
          <a:xfrm>
            <a:off x="977030" y="3745282"/>
            <a:ext cx="37461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" dirty="0">
              <a:hlinkClick r:id="rId3"/>
            </a:endParaRPr>
          </a:p>
          <a:p>
            <a:r>
              <a:rPr lang="en" dirty="0">
                <a:hlinkClick r:id="rId3"/>
              </a:rPr>
              <a:t>https://youtu.be/YZ6nPhUG2i0</a:t>
            </a:r>
            <a:endParaRPr lang="en" dirty="0"/>
          </a:p>
          <a:p>
            <a:endParaRPr lang="en-US" dirty="0"/>
          </a:p>
          <a:p>
            <a:r>
              <a:rPr lang="en-US" dirty="0"/>
              <a:t>In 1980s Ernst </a:t>
            </a:r>
            <a:r>
              <a:rPr lang="en-US" dirty="0" err="1"/>
              <a:t>Dickmanns</a:t>
            </a:r>
            <a:r>
              <a:rPr lang="en-US" dirty="0"/>
              <a:t> developed a system which was able to drive more than 1000 kms autonomously!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853BDE-8CAE-B14C-A603-9E70D437F88B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>
                <a:latin typeface="MTS Sans" panose="02000000000000000000" pitchFamily="2" charset="0"/>
                <a:ea typeface="MTS Sans" panose="02000000000000000000" pitchFamily="2" charset="0"/>
              </a:rPr>
              <a:t>Perception problems</a:t>
            </a:r>
            <a:endParaRPr lang="ru-RU" sz="32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34" name="Номер слайда 3">
            <a:extLst>
              <a:ext uri="{FF2B5EF4-FFF2-40B4-BE49-F238E27FC236}">
                <a16:creationId xmlns:a16="http://schemas.microsoft.com/office/drawing/2014/main" id="{052AC878-E0BC-A04F-988F-2457C824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40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2FEC5A-1839-5867-EA97-217AB8F66A04}"/>
              </a:ext>
            </a:extLst>
          </p:cNvPr>
          <p:cNvSpPr txBox="1"/>
          <p:nvPr/>
        </p:nvSpPr>
        <p:spPr>
          <a:xfrm>
            <a:off x="826850" y="1614791"/>
            <a:ext cx="97425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Planning and simulation uncover perception problems:</a:t>
            </a:r>
          </a:p>
          <a:p>
            <a:endParaRPr lang="en-US" b="1" dirty="0"/>
          </a:p>
          <a:p>
            <a:pPr marL="342900" indent="-342900">
              <a:buFontTx/>
              <a:buAutoNum type="arabicPeriod"/>
            </a:pPr>
            <a:r>
              <a:rPr lang="en-US" sz="2400" b="1" dirty="0"/>
              <a:t>Long tail</a:t>
            </a:r>
            <a:endParaRPr lang="ru-RU" sz="2400" b="1" dirty="0"/>
          </a:p>
          <a:p>
            <a:pPr marL="342900" indent="-342900">
              <a:buAutoNum type="arabicPeriod"/>
            </a:pPr>
            <a:r>
              <a:rPr lang="en-US" sz="2400" dirty="0"/>
              <a:t>Data collection and annotation are expensive</a:t>
            </a:r>
          </a:p>
          <a:p>
            <a:pPr marL="342900" indent="-342900">
              <a:buAutoNum type="arabicPeriod"/>
            </a:pPr>
            <a:r>
              <a:rPr lang="en-US" sz="2400" dirty="0"/>
              <a:t>Offline perception is computationally heavy</a:t>
            </a:r>
          </a:p>
          <a:p>
            <a:pPr marL="342900" indent="-342900">
              <a:buAutoNum type="arabicPeriod"/>
            </a:pPr>
            <a:r>
              <a:rPr lang="en-US" sz="2400" dirty="0"/>
              <a:t>Requires storing large amounts of data</a:t>
            </a:r>
          </a:p>
          <a:p>
            <a:pPr marL="342900" indent="-342900">
              <a:buAutoNum type="arabicPeriod"/>
            </a:pPr>
            <a:r>
              <a:rPr lang="en-US" sz="2400" dirty="0"/>
              <a:t>Creating high-definition maps is difficult, become obsolete with time</a:t>
            </a:r>
          </a:p>
        </p:txBody>
      </p:sp>
    </p:spTree>
    <p:extLst>
      <p:ext uri="{BB962C8B-B14F-4D97-AF65-F5344CB8AC3E}">
        <p14:creationId xmlns:p14="http://schemas.microsoft.com/office/powerpoint/2010/main" val="2426062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>
            <a:extLst>
              <a:ext uri="{FF2B5EF4-FFF2-40B4-BE49-F238E27FC236}">
                <a16:creationId xmlns:a16="http://schemas.microsoft.com/office/drawing/2014/main" id="{9A0316A4-BE2F-BF78-1992-D17697631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673" y="1892150"/>
            <a:ext cx="504952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Рамка 3">
            <a:extLst>
              <a:ext uri="{FF2B5EF4-FFF2-40B4-BE49-F238E27FC236}">
                <a16:creationId xmlns:a16="http://schemas.microsoft.com/office/drawing/2014/main" id="{C3144DBF-126E-C6E4-CD7C-53BBB6E95592}"/>
              </a:ext>
            </a:extLst>
          </p:cNvPr>
          <p:cNvSpPr/>
          <p:nvPr/>
        </p:nvSpPr>
        <p:spPr>
          <a:xfrm>
            <a:off x="4799999" y="3938294"/>
            <a:ext cx="415637" cy="1731818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4ECD7-43F5-AE68-5A64-E5CD2FEDB6BD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>
                <a:latin typeface="MTS Sans" panose="02000000000000000000" pitchFamily="2" charset="0"/>
                <a:ea typeface="MTS Sans" panose="02000000000000000000" pitchFamily="2" charset="0"/>
              </a:rPr>
              <a:t>Anecdotal cases: trucks</a:t>
            </a:r>
            <a:endParaRPr lang="ru-RU" sz="32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387C5171-70A8-A8D4-6BC0-A026367F73E4}"/>
              </a:ext>
            </a:extLst>
          </p:cNvPr>
          <p:cNvSpPr/>
          <p:nvPr/>
        </p:nvSpPr>
        <p:spPr>
          <a:xfrm rot="5400000">
            <a:off x="7357271" y="2681963"/>
            <a:ext cx="415637" cy="1731818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7" name="Рамка 6">
            <a:extLst>
              <a:ext uri="{FF2B5EF4-FFF2-40B4-BE49-F238E27FC236}">
                <a16:creationId xmlns:a16="http://schemas.microsoft.com/office/drawing/2014/main" id="{15643F41-D145-9255-6330-BDBB29B652E4}"/>
              </a:ext>
            </a:extLst>
          </p:cNvPr>
          <p:cNvSpPr/>
          <p:nvPr/>
        </p:nvSpPr>
        <p:spPr>
          <a:xfrm rot="4057806">
            <a:off x="5512951" y="2492431"/>
            <a:ext cx="625735" cy="1731818"/>
          </a:xfrm>
          <a:prstGeom prst="frame">
            <a:avLst>
              <a:gd name="adj1" fmla="val 757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2CAE6-DE87-5EC8-F99F-8F6984D6B93E}"/>
              </a:ext>
            </a:extLst>
          </p:cNvPr>
          <p:cNvSpPr txBox="1"/>
          <p:nvPr/>
        </p:nvSpPr>
        <p:spPr>
          <a:xfrm>
            <a:off x="8805673" y="3155387"/>
            <a:ext cx="233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Problem for simulation and planning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48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74ECD7-43F5-AE68-5A64-E5CD2FEDB6BD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>
                <a:latin typeface="MTS Sans" panose="02000000000000000000" pitchFamily="2" charset="0"/>
                <a:ea typeface="MTS Sans" panose="02000000000000000000" pitchFamily="2" charset="0"/>
              </a:rPr>
              <a:t>Anecdotal cases: trucks</a:t>
            </a:r>
            <a:endParaRPr lang="ru-RU" sz="32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pic>
        <p:nvPicPr>
          <p:cNvPr id="32770" name="Picture 2" descr="Найди свою &quot;гармошку&quot;... | Пикабу">
            <a:extLst>
              <a:ext uri="{FF2B5EF4-FFF2-40B4-BE49-F238E27FC236}">
                <a16:creationId xmlns:a16="http://schemas.microsoft.com/office/drawing/2014/main" id="{2218E1F7-921D-2EED-FEA2-FB2B872F7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79" y="1335242"/>
            <a:ext cx="9212904" cy="463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5481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apybaras crossing the street : r/aww">
            <a:extLst>
              <a:ext uri="{FF2B5EF4-FFF2-40B4-BE49-F238E27FC236}">
                <a16:creationId xmlns:a16="http://schemas.microsoft.com/office/drawing/2014/main" id="{B980108E-4202-B82C-621B-223EED3F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45" y="1913927"/>
            <a:ext cx="5566310" cy="41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11E0DD-3FD5-A898-F673-A81D45CD35E0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>
                <a:latin typeface="MTS Sans" panose="02000000000000000000" pitchFamily="2" charset="0"/>
                <a:ea typeface="MTS Sans" panose="02000000000000000000" pitchFamily="2" charset="0"/>
              </a:rPr>
              <a:t>Anecdotal cases: animals</a:t>
            </a:r>
            <a:endParaRPr lang="ru-RU" sz="32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045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Номер слайда 3">
            <a:extLst>
              <a:ext uri="{FF2B5EF4-FFF2-40B4-BE49-F238E27FC236}">
                <a16:creationId xmlns:a16="http://schemas.microsoft.com/office/drawing/2014/main" id="{052AC878-E0BC-A04F-988F-2457C824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44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AC7AFD-0D47-9713-748A-AF57BE19CA89}"/>
              </a:ext>
            </a:extLst>
          </p:cNvPr>
          <p:cNvSpPr txBox="1"/>
          <p:nvPr/>
        </p:nvSpPr>
        <p:spPr>
          <a:xfrm>
            <a:off x="397893" y="3177649"/>
            <a:ext cx="11453307" cy="558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5400" b="1" dirty="0">
                <a:latin typeface="MTS Sans" panose="02000000000000000000" pitchFamily="2" charset="0"/>
                <a:ea typeface="MTS Sans" panose="02000000000000000000" pitchFamily="2" charset="0"/>
              </a:rPr>
              <a:t>Transformers in Motion Planning</a:t>
            </a:r>
            <a:endParaRPr lang="ru-RU" sz="54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688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1" y="6122504"/>
            <a:ext cx="2305878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396870" y="59833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B9D281-1FD1-227F-72E0-234884826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45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642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1" y="6122504"/>
            <a:ext cx="2305878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396870" y="59833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1B3EE-2D1D-6F8A-9ED9-9C2FAC3DC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46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2888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1" y="6122504"/>
            <a:ext cx="2305878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396870" y="59833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C0796D-4AF9-D0C3-5B66-56FCF5464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47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85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1" y="6122504"/>
            <a:ext cx="2305878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277601" y="57547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AE8AEC-D928-9C6D-861C-357840B4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48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42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1" y="6122504"/>
            <a:ext cx="2305878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277601" y="57547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D676D4-9187-8440-8F0F-F2C58A8E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49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28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9C7B7-640F-F5B7-006F-5F8A83827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1C8529-8995-67F8-70BF-609F224D3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46157" cy="4351338"/>
          </a:xfrm>
        </p:spPr>
        <p:txBody>
          <a:bodyPr/>
          <a:lstStyle/>
          <a:p>
            <a:r>
              <a:rPr lang="en-US" dirty="0"/>
              <a:t>What kind of machine learning is used in robots?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D77C0D-943B-739C-C7A4-4B1F42A34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870" y="1825625"/>
            <a:ext cx="6439930" cy="4293287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E327A305-79E8-E13F-8D1C-649AA06C77B7}"/>
              </a:ext>
            </a:extLst>
          </p:cNvPr>
          <p:cNvSpPr txBox="1">
            <a:spLocks/>
          </p:cNvSpPr>
          <p:nvPr/>
        </p:nvSpPr>
        <p:spPr>
          <a:xfrm>
            <a:off x="990600" y="3859481"/>
            <a:ext cx="3746157" cy="2469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None.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7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1" y="6122504"/>
            <a:ext cx="2305878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277601" y="57547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1F3E0E-56BA-41BD-FAB7-C71ACC390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50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054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816B30-4A3E-6D6F-7E85-3B6BE5B34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0E97B0-3CBC-3B1C-DAB2-32F20808AC1B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>
                <a:latin typeface="MTS Sans" panose="02000000000000000000" pitchFamily="2" charset="0"/>
                <a:ea typeface="MTS Sans" panose="02000000000000000000" pitchFamily="2" charset="0"/>
              </a:rPr>
              <a:t>Ensuring safety</a:t>
            </a:r>
            <a:endParaRPr lang="ru-RU" sz="32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111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1" y="6122504"/>
            <a:ext cx="2305878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277601" y="57547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1E5769-2F1E-D355-10D6-1FFF8BB6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52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9440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853BDE-8CAE-B14C-A603-9E70D437F88B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 err="1">
                <a:solidFill>
                  <a:srgbClr val="C00000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SafePathNet</a:t>
            </a:r>
            <a:endParaRPr lang="ru-RU" sz="3200" b="1" dirty="0">
              <a:solidFill>
                <a:srgbClr val="C00000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34" name="Номер слайда 3">
            <a:extLst>
              <a:ext uri="{FF2B5EF4-FFF2-40B4-BE49-F238E27FC236}">
                <a16:creationId xmlns:a16="http://schemas.microsoft.com/office/drawing/2014/main" id="{052AC878-E0BC-A04F-988F-2457C824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53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783E21-34B6-AEB7-CEBB-9D770E497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636" y="2155665"/>
            <a:ext cx="10940728" cy="2774144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577F47D-D95C-C4CA-DAB7-DA0554AA0F1B}"/>
              </a:ext>
            </a:extLst>
          </p:cNvPr>
          <p:cNvCxnSpPr/>
          <p:nvPr/>
        </p:nvCxnSpPr>
        <p:spPr>
          <a:xfrm flipH="1" flipV="1">
            <a:off x="6996545" y="4045527"/>
            <a:ext cx="193964" cy="1302328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C0A6EC-CFF0-B198-BA14-367ADC0EC64B}"/>
              </a:ext>
            </a:extLst>
          </p:cNvPr>
          <p:cNvSpPr txBox="1"/>
          <p:nvPr/>
        </p:nvSpPr>
        <p:spPr>
          <a:xfrm>
            <a:off x="6096000" y="5347855"/>
            <a:ext cx="255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Pick safest trajectory according to predictions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01F8CC-DCD0-B1FE-E30A-4983B9A1CED2}"/>
              </a:ext>
            </a:extLst>
          </p:cNvPr>
          <p:cNvSpPr txBox="1"/>
          <p:nvPr/>
        </p:nvSpPr>
        <p:spPr>
          <a:xfrm>
            <a:off x="4242078" y="6462021"/>
            <a:ext cx="9490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400" dirty="0"/>
              <a:t>Safe Real-World Autonomous Driving by Learning to Predict and Plan with a Mixture of Experts (</a:t>
            </a:r>
            <a:r>
              <a:rPr lang="en" sz="1400" dirty="0" err="1"/>
              <a:t>Pini</a:t>
            </a:r>
            <a:r>
              <a:rPr lang="en" sz="1400" dirty="0"/>
              <a:t>, 2022)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745291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853BDE-8CAE-B14C-A603-9E70D437F88B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 err="1">
                <a:solidFill>
                  <a:srgbClr val="C00000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SafePathNet</a:t>
            </a:r>
            <a:endParaRPr lang="ru-RU" sz="3200" b="1" dirty="0">
              <a:solidFill>
                <a:srgbClr val="C00000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34" name="Номер слайда 3">
            <a:extLst>
              <a:ext uri="{FF2B5EF4-FFF2-40B4-BE49-F238E27FC236}">
                <a16:creationId xmlns:a16="http://schemas.microsoft.com/office/drawing/2014/main" id="{052AC878-E0BC-A04F-988F-2457C824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54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B0700F-0017-307F-21E0-45A6DF681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3" y="1888228"/>
            <a:ext cx="11331485" cy="2683772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30483390-FAFF-9D88-0AB9-D97777956513}"/>
              </a:ext>
            </a:extLst>
          </p:cNvPr>
          <p:cNvCxnSpPr>
            <a:cxnSpLocks/>
          </p:cNvCxnSpPr>
          <p:nvPr/>
        </p:nvCxnSpPr>
        <p:spPr>
          <a:xfrm flipV="1">
            <a:off x="5874327" y="4572000"/>
            <a:ext cx="0" cy="678873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9305B4A-6449-83B3-20FE-D3E8E8BB1521}"/>
              </a:ext>
            </a:extLst>
          </p:cNvPr>
          <p:cNvSpPr txBox="1"/>
          <p:nvPr/>
        </p:nvSpPr>
        <p:spPr>
          <a:xfrm>
            <a:off x="4596926" y="5250873"/>
            <a:ext cx="255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Similar to DETR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C5EF807B-C45A-02E7-B02B-500F6ED6B138}"/>
              </a:ext>
            </a:extLst>
          </p:cNvPr>
          <p:cNvCxnSpPr>
            <a:cxnSpLocks/>
          </p:cNvCxnSpPr>
          <p:nvPr/>
        </p:nvCxnSpPr>
        <p:spPr>
          <a:xfrm>
            <a:off x="9615055" y="1209355"/>
            <a:ext cx="387927" cy="678873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7255456-877D-99B6-405F-945393B85785}"/>
              </a:ext>
            </a:extLst>
          </p:cNvPr>
          <p:cNvSpPr txBox="1"/>
          <p:nvPr/>
        </p:nvSpPr>
        <p:spPr>
          <a:xfrm>
            <a:off x="7830599" y="504999"/>
            <a:ext cx="255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Learns multiple futures in unsupervised way</a:t>
            </a:r>
          </a:p>
        </p:txBody>
      </p:sp>
    </p:spTree>
    <p:extLst>
      <p:ext uri="{BB962C8B-B14F-4D97-AF65-F5344CB8AC3E}">
        <p14:creationId xmlns:p14="http://schemas.microsoft.com/office/powerpoint/2010/main" val="27741421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853BDE-8CAE-B14C-A603-9E70D437F88B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 err="1">
                <a:solidFill>
                  <a:srgbClr val="C00000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SafePathNet</a:t>
            </a:r>
            <a:endParaRPr lang="ru-RU" sz="3200" b="1" dirty="0">
              <a:solidFill>
                <a:srgbClr val="C00000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34" name="Номер слайда 3">
            <a:extLst>
              <a:ext uri="{FF2B5EF4-FFF2-40B4-BE49-F238E27FC236}">
                <a16:creationId xmlns:a16="http://schemas.microsoft.com/office/drawing/2014/main" id="{052AC878-E0BC-A04F-988F-2457C824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55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4AA555-8C4E-91DA-ABD0-15D2280AD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87" y="1737013"/>
            <a:ext cx="5170365" cy="36662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F01894-B7BF-2FE6-875F-FA53F5067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222" y="1737014"/>
            <a:ext cx="5882586" cy="366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446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Номер слайда 3">
            <a:extLst>
              <a:ext uri="{FF2B5EF4-FFF2-40B4-BE49-F238E27FC236}">
                <a16:creationId xmlns:a16="http://schemas.microsoft.com/office/drawing/2014/main" id="{052AC878-E0BC-A04F-988F-2457C824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56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pic>
        <p:nvPicPr>
          <p:cNvPr id="2" name="Мультимедиа в Интернете 1">
            <a:hlinkClick r:id="" action="ppaction://media"/>
            <a:extLst>
              <a:ext uri="{FF2B5EF4-FFF2-40B4-BE49-F238E27FC236}">
                <a16:creationId xmlns:a16="http://schemas.microsoft.com/office/drawing/2014/main" id="{4C92565C-72DC-9783-8B0B-D3E8865378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74" y="0"/>
            <a:ext cx="12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Номер слайда 3">
            <a:extLst>
              <a:ext uri="{FF2B5EF4-FFF2-40B4-BE49-F238E27FC236}">
                <a16:creationId xmlns:a16="http://schemas.microsoft.com/office/drawing/2014/main" id="{052AC878-E0BC-A04F-988F-2457C824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6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AC7AFD-0D47-9713-748A-AF57BE19CA89}"/>
              </a:ext>
            </a:extLst>
          </p:cNvPr>
          <p:cNvSpPr txBox="1"/>
          <p:nvPr/>
        </p:nvSpPr>
        <p:spPr>
          <a:xfrm>
            <a:off x="397893" y="3177649"/>
            <a:ext cx="11453307" cy="558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5400" b="1" dirty="0">
                <a:latin typeface="MTS Sans" panose="02000000000000000000" pitchFamily="2" charset="0"/>
                <a:ea typeface="MTS Sans" panose="02000000000000000000" pitchFamily="2" charset="0"/>
              </a:rPr>
              <a:t>Autonomous Driving stack</a:t>
            </a:r>
            <a:endParaRPr lang="ru-RU" sz="54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27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E995E0E-AB11-DAB2-8583-DB83EB0087D1}"/>
              </a:ext>
            </a:extLst>
          </p:cNvPr>
          <p:cNvSpPr/>
          <p:nvPr/>
        </p:nvSpPr>
        <p:spPr>
          <a:xfrm>
            <a:off x="0" y="5987845"/>
            <a:ext cx="12192000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77CE9077-F5CF-52F4-6A5A-1103146E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7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11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90F0B-9AB5-8111-2E2C-D5B99C7BD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FCFF9F5-9909-3587-BA40-A2A8AD640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0033"/>
          </a:xfrm>
        </p:spPr>
      </p:pic>
    </p:spTree>
    <p:extLst>
      <p:ext uri="{BB962C8B-B14F-4D97-AF65-F5344CB8AC3E}">
        <p14:creationId xmlns:p14="http://schemas.microsoft.com/office/powerpoint/2010/main" val="153267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D5CD9E-70E1-79E5-0611-57D66C297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7ABDA0-5D02-26B0-1DF8-F0F907F0A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0033"/>
          </a:xfrm>
        </p:spPr>
      </p:pic>
    </p:spTree>
    <p:extLst>
      <p:ext uri="{BB962C8B-B14F-4D97-AF65-F5344CB8AC3E}">
        <p14:creationId xmlns:p14="http://schemas.microsoft.com/office/powerpoint/2010/main" val="34454219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6481</TotalTime>
  <Words>430</Words>
  <Application>Microsoft Macintosh PowerPoint</Application>
  <PresentationFormat>Широкоэкранный</PresentationFormat>
  <Paragraphs>116</Paragraphs>
  <Slides>56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3" baseType="lpstr">
      <vt:lpstr>Arial</vt:lpstr>
      <vt:lpstr>Calibri</vt:lpstr>
      <vt:lpstr>Calibri Light</vt:lpstr>
      <vt:lpstr>Lucida Grande</vt:lpstr>
      <vt:lpstr>MTS Sans</vt:lpstr>
      <vt:lpstr>MTS Sans UltraWide</vt:lpstr>
      <vt:lpstr>Тема Office</vt:lpstr>
      <vt:lpstr>Презентация PowerPoint</vt:lpstr>
      <vt:lpstr>AV companies: the US</vt:lpstr>
      <vt:lpstr>AV companies: Russia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Autonomous Driving datasets</vt:lpstr>
      <vt:lpstr>Autonomous Driving datasets</vt:lpstr>
      <vt:lpstr>Autonomous Driving datasets</vt:lpstr>
      <vt:lpstr>Autonomous Driving datasets</vt:lpstr>
      <vt:lpstr>Autonomous Driving datasets</vt:lpstr>
      <vt:lpstr>Autonomous Driving datasets</vt:lpstr>
      <vt:lpstr>Autonomous Driving datasets</vt:lpstr>
      <vt:lpstr>Autonomous Driving datasets</vt:lpstr>
      <vt:lpstr>HDMapNet</vt:lpstr>
      <vt:lpstr>HDMapNet</vt:lpstr>
      <vt:lpstr>DETR: End-to-end Object Detection</vt:lpstr>
      <vt:lpstr>VectorMapNet and MapTR</vt:lpstr>
      <vt:lpstr>PointPillars</vt:lpstr>
      <vt:lpstr>End-to-end multi-camera 3D MOT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s.zagoruyko</cp:lastModifiedBy>
  <cp:revision>16</cp:revision>
  <dcterms:created xsi:type="dcterms:W3CDTF">2022-11-14T09:18:48Z</dcterms:created>
  <dcterms:modified xsi:type="dcterms:W3CDTF">2024-10-05T18:42:00Z</dcterms:modified>
</cp:coreProperties>
</file>