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302" r:id="rId3"/>
    <p:sldId id="258" r:id="rId4"/>
    <p:sldId id="257" r:id="rId5"/>
    <p:sldId id="263" r:id="rId6"/>
    <p:sldId id="261" r:id="rId7"/>
    <p:sldId id="264" r:id="rId8"/>
    <p:sldId id="262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66" r:id="rId18"/>
    <p:sldId id="274" r:id="rId19"/>
    <p:sldId id="275" r:id="rId20"/>
    <p:sldId id="276" r:id="rId21"/>
    <p:sldId id="277" r:id="rId22"/>
    <p:sldId id="278" r:id="rId23"/>
    <p:sldId id="279" r:id="rId24"/>
    <p:sldId id="305" r:id="rId25"/>
    <p:sldId id="281" r:id="rId26"/>
    <p:sldId id="282" r:id="rId27"/>
    <p:sldId id="283" r:id="rId28"/>
    <p:sldId id="304" r:id="rId29"/>
    <p:sldId id="284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85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124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image" Target="../media/image47.wmf"/><Relationship Id="rId7" Type="http://schemas.openxmlformats.org/officeDocument/2006/relationships/image" Target="../media/image51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6" Type="http://schemas.openxmlformats.org/officeDocument/2006/relationships/image" Target="../media/image50.wmf"/><Relationship Id="rId5" Type="http://schemas.openxmlformats.org/officeDocument/2006/relationships/image" Target="../media/image49.wmf"/><Relationship Id="rId10" Type="http://schemas.openxmlformats.org/officeDocument/2006/relationships/image" Target="../media/image54.wmf"/><Relationship Id="rId4" Type="http://schemas.openxmlformats.org/officeDocument/2006/relationships/image" Target="../media/image48.wmf"/><Relationship Id="rId9" Type="http://schemas.openxmlformats.org/officeDocument/2006/relationships/image" Target="../media/image5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AA9A6-A9AB-48B3-9398-497BEE029BB9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D70F9-3D5A-469E-A104-548624B9D4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AA9A6-A9AB-48B3-9398-497BEE029BB9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D70F9-3D5A-469E-A104-548624B9D4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AA9A6-A9AB-48B3-9398-497BEE029BB9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D70F9-3D5A-469E-A104-548624B9D4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D73966A-70BA-4B35-A5A1-0A157CF06AF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>
            <a:spLocks noGrp="1"/>
          </p:cNvSpPr>
          <p:nvPr>
            <p:ph type="body" sz="quarter" idx="13"/>
          </p:nvPr>
        </p:nvSpPr>
        <p:spPr>
          <a:xfrm>
            <a:off x="450502" y="5929931"/>
            <a:ext cx="8239127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Заголовок презентации"/>
          <p:cNvSpPr txBox="1">
            <a:spLocks noGrp="1"/>
          </p:cNvSpPr>
          <p:nvPr>
            <p:ph type="title"/>
          </p:nvPr>
        </p:nvSpPr>
        <p:spPr>
          <a:xfrm>
            <a:off x="452436" y="1287497"/>
            <a:ext cx="8239127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50504" y="3611596"/>
            <a:ext cx="8239126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D42AE9-73D8-4566-897E-F216B2F912D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9A8A8A6-7C18-4370-A58A-A99621AC5B7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319CE4E-CD4F-49EC-8812-54BCA43F1D7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AA9A6-A9AB-48B3-9398-497BEE029BB9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D70F9-3D5A-469E-A104-548624B9D4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AA9A6-A9AB-48B3-9398-497BEE029BB9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D70F9-3D5A-469E-A104-548624B9D4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AA9A6-A9AB-48B3-9398-497BEE029BB9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D70F9-3D5A-469E-A104-548624B9D4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AA9A6-A9AB-48B3-9398-497BEE029BB9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D70F9-3D5A-469E-A104-548624B9D4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AA9A6-A9AB-48B3-9398-497BEE029BB9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D70F9-3D5A-469E-A104-548624B9D4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AA9A6-A9AB-48B3-9398-497BEE029BB9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D70F9-3D5A-469E-A104-548624B9D4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AA9A6-A9AB-48B3-9398-497BEE029BB9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D70F9-3D5A-469E-A104-548624B9D4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AA9A6-A9AB-48B3-9398-497BEE029BB9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D70F9-3D5A-469E-A104-548624B9D4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AA9A6-A9AB-48B3-9398-497BEE029BB9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D70F9-3D5A-469E-A104-548624B9D45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49.wmf"/><Relationship Id="rId18" Type="http://schemas.openxmlformats.org/officeDocument/2006/relationships/oleObject" Target="../embeddings/oleObject8.bin"/><Relationship Id="rId3" Type="http://schemas.openxmlformats.org/officeDocument/2006/relationships/image" Target="../media/image55.png"/><Relationship Id="rId21" Type="http://schemas.openxmlformats.org/officeDocument/2006/relationships/image" Target="../media/image53.wmf"/><Relationship Id="rId7" Type="http://schemas.openxmlformats.org/officeDocument/2006/relationships/image" Target="../media/image46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51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8.wmf"/><Relationship Id="rId5" Type="http://schemas.openxmlformats.org/officeDocument/2006/relationships/image" Target="../media/image45.wmf"/><Relationship Id="rId15" Type="http://schemas.openxmlformats.org/officeDocument/2006/relationships/image" Target="../media/image50.wmf"/><Relationship Id="rId23" Type="http://schemas.openxmlformats.org/officeDocument/2006/relationships/image" Target="../media/image54.w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52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47.wmf"/><Relationship Id="rId14" Type="http://schemas.openxmlformats.org/officeDocument/2006/relationships/oleObject" Target="../embeddings/oleObject6.bin"/><Relationship Id="rId22" Type="http://schemas.openxmlformats.org/officeDocument/2006/relationships/oleObject" Target="../embeddings/oleObject10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59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.xml"/><Relationship Id="rId6" Type="http://schemas.openxmlformats.org/officeDocument/2006/relationships/image" Target="http://dfgm.math.msu.su/history/fin-4.jpg" TargetMode="External"/><Relationship Id="rId5" Type="http://schemas.openxmlformats.org/officeDocument/2006/relationships/image" Target="../media/image58.jpeg"/><Relationship Id="rId4" Type="http://schemas.openxmlformats.org/officeDocument/2006/relationships/hyperlink" Target="http://dfgm.math.msu.su/history/fin-4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hyperlink" Target="http://dfgm.math.msu.su/history/fin-4.jpg" TargetMode="External"/><Relationship Id="rId7" Type="http://schemas.openxmlformats.org/officeDocument/2006/relationships/image" Target="../media/image76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http://dfgm.math.msu.su/history/fin-4.jpg" TargetMode="External"/><Relationship Id="rId4" Type="http://schemas.openxmlformats.org/officeDocument/2006/relationships/image" Target="../media/image58.jpeg"/><Relationship Id="rId9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://img.encyc.yandex.net/illustrations/astronomy/pictures/384-1.jpg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festival.1september.ru/files/articles/52/5294/529451/img2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http://im0-tub.yandex.net/i?id=87287011-05" TargetMode="External"/><Relationship Id="rId5" Type="http://schemas.openxmlformats.org/officeDocument/2006/relationships/image" Target="../media/image10.jpeg"/><Relationship Id="rId4" Type="http://schemas.openxmlformats.org/officeDocument/2006/relationships/image" Target="http://festival.1september.ru/files/articles/52/5294/529451/img2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Фигура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7167563" cy="6869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600" extrusionOk="0">
                <a:moveTo>
                  <a:pt x="0" y="0"/>
                </a:moveTo>
                <a:lnTo>
                  <a:pt x="0" y="21600"/>
                </a:lnTo>
                <a:lnTo>
                  <a:pt x="5671" y="21600"/>
                </a:lnTo>
                <a:lnTo>
                  <a:pt x="19983" y="16602"/>
                </a:lnTo>
                <a:cubicBezTo>
                  <a:pt x="20530" y="16411"/>
                  <a:pt x="20859" y="16297"/>
                  <a:pt x="21055" y="16093"/>
                </a:cubicBezTo>
                <a:cubicBezTo>
                  <a:pt x="21341" y="15823"/>
                  <a:pt x="21528" y="15390"/>
                  <a:pt x="21563" y="14910"/>
                </a:cubicBezTo>
                <a:cubicBezTo>
                  <a:pt x="21600" y="14573"/>
                  <a:pt x="21517" y="14116"/>
                  <a:pt x="21380" y="13353"/>
                </a:cubicBezTo>
                <a:lnTo>
                  <a:pt x="18978" y="0"/>
                </a:lnTo>
                <a:lnTo>
                  <a:pt x="0" y="0"/>
                </a:lnTo>
                <a:close/>
              </a:path>
            </a:pathLst>
          </a:custGeom>
          <a:solidFill>
            <a:srgbClr val="1B328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 dirty="0">
              <a:solidFill>
                <a:srgbClr val="FFFFFF"/>
              </a:solidFill>
              <a:latin typeface="Arial" panose="020B0604020202020204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2" name="Фигура"/>
          <p:cNvSpPr/>
          <p:nvPr/>
        </p:nvSpPr>
        <p:spPr>
          <a:xfrm>
            <a:off x="6175375" y="2979738"/>
            <a:ext cx="2995613" cy="3894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7" h="21600" extrusionOk="0">
                <a:moveTo>
                  <a:pt x="21557" y="0"/>
                </a:moveTo>
                <a:lnTo>
                  <a:pt x="2475" y="4916"/>
                </a:lnTo>
                <a:cubicBezTo>
                  <a:pt x="1623" y="5136"/>
                  <a:pt x="1111" y="5267"/>
                  <a:pt x="806" y="5501"/>
                </a:cubicBezTo>
                <a:cubicBezTo>
                  <a:pt x="360" y="5811"/>
                  <a:pt x="70" y="6309"/>
                  <a:pt x="14" y="6860"/>
                </a:cubicBezTo>
                <a:cubicBezTo>
                  <a:pt x="-43" y="7247"/>
                  <a:pt x="85" y="7773"/>
                  <a:pt x="299" y="8648"/>
                </a:cubicBezTo>
                <a:lnTo>
                  <a:pt x="3457" y="21600"/>
                </a:lnTo>
                <a:lnTo>
                  <a:pt x="21557" y="21600"/>
                </a:lnTo>
                <a:lnTo>
                  <a:pt x="21557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 dirty="0">
              <a:solidFill>
                <a:srgbClr val="FFFFFF"/>
              </a:solidFill>
              <a:latin typeface="Arial" panose="020B0604020202020204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77" name="Прямоугольник 1"/>
          <p:cNvSpPr>
            <a:spLocks noChangeArrowheads="1"/>
          </p:cNvSpPr>
          <p:nvPr/>
        </p:nvSpPr>
        <p:spPr bwMode="auto">
          <a:xfrm>
            <a:off x="0" y="642918"/>
            <a:ext cx="671514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СТАНОВЛЕНИЕ И РАЗВИТИЕ ДИФФЕРЕНЦИАЛЬНОЙ ГЕОМЕТРИИ КАК УЧЕБНОГО ПРЕДМЕТА </a:t>
            </a:r>
          </a:p>
          <a:p>
            <a:pPr algn="ctr"/>
            <a:r>
              <a:rPr lang="ru-RU" sz="28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В РОССИИ</a:t>
            </a:r>
            <a:endParaRPr lang="ru-RU" sz="28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8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28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Игнатушина</a:t>
            </a:r>
            <a:r>
              <a:rPr lang="ru-RU" sz="28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И.В.</a:t>
            </a:r>
            <a:endParaRPr lang="ru-RU" sz="28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8" name="TextBox 10"/>
          <p:cNvSpPr txBox="1">
            <a:spLocks noChangeArrowheads="1"/>
          </p:cNvSpPr>
          <p:nvPr/>
        </p:nvSpPr>
        <p:spPr bwMode="auto">
          <a:xfrm>
            <a:off x="7519988" y="6213475"/>
            <a:ext cx="784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 smtClean="0">
                <a:solidFill>
                  <a:srgbClr val="1B3281"/>
                </a:solidFill>
                <a:latin typeface="Arial" pitchFamily="34" charset="0"/>
                <a:cs typeface="Arial" pitchFamily="34" charset="0"/>
              </a:rPr>
              <a:t>202</a:t>
            </a:r>
            <a:r>
              <a:rPr lang="ru-RU" sz="1400" b="1" dirty="0" smtClean="0">
                <a:solidFill>
                  <a:srgbClr val="1B328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ru-RU" sz="1400" b="1" dirty="0">
              <a:solidFill>
                <a:srgbClr val="1B328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9" name="Picture 2" descr="http://ospu.ru/img/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67550" y="4016375"/>
            <a:ext cx="1573213" cy="20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3" name="Rectangle 5"/>
          <p:cNvSpPr>
            <a:spLocks noChangeArrowheads="1"/>
          </p:cNvSpPr>
          <p:nvPr/>
        </p:nvSpPr>
        <p:spPr bwMode="auto">
          <a:xfrm>
            <a:off x="0" y="642918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/>
            <a:r>
              <a:rPr lang="ru-RU" sz="1600" b="0" dirty="0" err="1" smtClean="0"/>
              <a:t>Бартельс</a:t>
            </a:r>
            <a:r>
              <a:rPr lang="ru-RU" sz="1600" b="0" dirty="0" smtClean="0"/>
              <a:t> И. М. «Четыре рассуждения по теории аналитических функций» (1822г.) </a:t>
            </a:r>
          </a:p>
          <a:p>
            <a:r>
              <a:rPr lang="ru-RU" sz="1600" b="0" dirty="0" err="1" smtClean="0"/>
              <a:t>Зенф</a:t>
            </a:r>
            <a:r>
              <a:rPr lang="ru-RU" sz="1600" b="0" dirty="0" smtClean="0"/>
              <a:t> </a:t>
            </a:r>
            <a:r>
              <a:rPr lang="ru-RU" sz="1600" b="0" dirty="0"/>
              <a:t>К.Ю. </a:t>
            </a:r>
            <a:r>
              <a:rPr lang="ru-RU" sz="1600" b="0" dirty="0" smtClean="0"/>
              <a:t>«Систематическое </a:t>
            </a:r>
            <a:r>
              <a:rPr lang="ru-RU" sz="1600" b="0" dirty="0"/>
              <a:t>изложение основных предложений аналитической геометрии в </a:t>
            </a:r>
            <a:r>
              <a:rPr lang="ru-RU" sz="1600" b="0" dirty="0" smtClean="0"/>
              <a:t>пространстве» </a:t>
            </a:r>
            <a:r>
              <a:rPr lang="ru-RU" sz="1600" b="0" dirty="0"/>
              <a:t>(1827г.)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79388" y="1484313"/>
            <a:ext cx="2700337" cy="4310062"/>
            <a:chOff x="1607" y="9018"/>
            <a:chExt cx="4254" cy="6788"/>
          </a:xfrm>
        </p:grpSpPr>
        <p:pic>
          <p:nvPicPr>
            <p:cNvPr id="114695" name="Picture 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08" y="9018"/>
              <a:ext cx="4253" cy="574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114696" name="Text Box 8"/>
            <p:cNvSpPr txBox="1">
              <a:spLocks noChangeArrowheads="1"/>
            </p:cNvSpPr>
            <p:nvPr/>
          </p:nvSpPr>
          <p:spPr bwMode="auto">
            <a:xfrm>
              <a:off x="1607" y="14785"/>
              <a:ext cx="4253" cy="10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 b="0">
                  <a:latin typeface="Times New Roman" pitchFamily="18" charset="0"/>
                </a:rPr>
                <a:t>Титульный лист «Основных теорем из теории кривых поверхностей» К. Э. Зенфа, 1831 г.</a:t>
              </a:r>
              <a:endParaRPr lang="ru-RU" b="0"/>
            </a:p>
          </p:txBody>
        </p:sp>
      </p:grpSp>
      <p:sp>
        <p:nvSpPr>
          <p:cNvPr id="114697" name="Rectangle 9"/>
          <p:cNvSpPr>
            <a:spLocks noChangeArrowheads="1"/>
          </p:cNvSpPr>
          <p:nvPr/>
        </p:nvSpPr>
        <p:spPr bwMode="auto">
          <a:xfrm>
            <a:off x="2916238" y="1412875"/>
            <a:ext cx="722792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ru-RU" sz="1600" b="0" dirty="0" err="1"/>
              <a:t>Зенф</a:t>
            </a:r>
            <a:r>
              <a:rPr lang="ru-RU" sz="1600" b="0" dirty="0"/>
              <a:t> К.Э. </a:t>
            </a:r>
            <a:r>
              <a:rPr lang="ru-RU" sz="1600" b="0" dirty="0" smtClean="0"/>
              <a:t>«Основные </a:t>
            </a:r>
            <a:r>
              <a:rPr lang="ru-RU" sz="1600" b="0" dirty="0"/>
              <a:t>теоремы из теории кривых </a:t>
            </a:r>
            <a:r>
              <a:rPr lang="ru-RU" sz="1600" b="0" dirty="0" smtClean="0"/>
              <a:t>и </a:t>
            </a:r>
          </a:p>
          <a:p>
            <a:r>
              <a:rPr lang="ru-RU" sz="1600" b="0" dirty="0" smtClean="0"/>
              <a:t>поверхностей»(1831г</a:t>
            </a:r>
            <a:r>
              <a:rPr lang="ru-RU" sz="1600" b="0" dirty="0"/>
              <a:t>.)</a:t>
            </a: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940425" y="2133601"/>
            <a:ext cx="3024188" cy="3867168"/>
            <a:chOff x="2244" y="9008"/>
            <a:chExt cx="4002" cy="5794"/>
          </a:xfrm>
        </p:grpSpPr>
        <p:pic>
          <p:nvPicPr>
            <p:cNvPr id="114702" name="Picture 14"/>
            <p:cNvPicPr>
              <a:picLocks noChangeAspect="1" noChangeArrowheads="1"/>
            </p:cNvPicPr>
            <p:nvPr/>
          </p:nvPicPr>
          <p:blipFill>
            <a:blip r:embed="rId3"/>
            <a:srcRect l="13478" r="8881" b="31482"/>
            <a:stretch>
              <a:fillRect/>
            </a:stretch>
          </p:blipFill>
          <p:spPr bwMode="auto">
            <a:xfrm>
              <a:off x="2277" y="9008"/>
              <a:ext cx="3952" cy="4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4703" name="Text Box 15"/>
            <p:cNvSpPr txBox="1">
              <a:spLocks noChangeArrowheads="1"/>
            </p:cNvSpPr>
            <p:nvPr/>
          </p:nvSpPr>
          <p:spPr bwMode="auto">
            <a:xfrm>
              <a:off x="2244" y="13764"/>
              <a:ext cx="4002" cy="1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2000" b="0">
                  <a:latin typeface="Times New Roman" pitchFamily="18" charset="0"/>
                </a:rPr>
                <a:t>Карл Эдуард</a:t>
              </a:r>
            </a:p>
            <a:p>
              <a:pPr algn="ctr"/>
              <a:r>
                <a:rPr lang="ru-RU" sz="2000" b="0">
                  <a:latin typeface="Times New Roman" pitchFamily="18" charset="0"/>
                </a:rPr>
                <a:t>Зенф</a:t>
              </a:r>
            </a:p>
            <a:p>
              <a:pPr algn="ctr"/>
              <a:r>
                <a:rPr lang="ru-RU" sz="2000" b="0">
                  <a:latin typeface="Times New Roman" pitchFamily="18" charset="0"/>
                </a:rPr>
                <a:t>(1810–1850).</a:t>
              </a:r>
            </a:p>
            <a:p>
              <a:endParaRPr lang="ru-RU" sz="2000" b="0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3059113" y="2060575"/>
            <a:ext cx="2592387" cy="4011631"/>
            <a:chOff x="2193" y="1541"/>
            <a:chExt cx="3550" cy="6346"/>
          </a:xfrm>
        </p:grpSpPr>
        <p:pic>
          <p:nvPicPr>
            <p:cNvPr id="114705" name="Picture 1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10" y="1541"/>
              <a:ext cx="3533" cy="5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4706" name="Text Box 18"/>
            <p:cNvSpPr txBox="1">
              <a:spLocks noChangeArrowheads="1"/>
            </p:cNvSpPr>
            <p:nvPr/>
          </p:nvSpPr>
          <p:spPr bwMode="auto">
            <a:xfrm>
              <a:off x="2193" y="6681"/>
              <a:ext cx="3550" cy="1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2000" b="0">
                  <a:latin typeface="Times New Roman" pitchFamily="18" charset="0"/>
                </a:rPr>
                <a:t>Иоганн Мартин Христиан</a:t>
              </a:r>
            </a:p>
            <a:p>
              <a:pPr algn="ctr"/>
              <a:r>
                <a:rPr lang="ru-RU" sz="2000" b="0">
                  <a:latin typeface="Times New Roman" pitchFamily="18" charset="0"/>
                </a:rPr>
                <a:t>Бартельс</a:t>
              </a:r>
            </a:p>
            <a:p>
              <a:pPr algn="ctr"/>
              <a:r>
                <a:rPr lang="ru-RU" sz="2000" b="0">
                  <a:latin typeface="Times New Roman" pitchFamily="18" charset="0"/>
                </a:rPr>
                <a:t>(1769–1836)</a:t>
              </a:r>
              <a:endParaRPr lang="ru-RU" sz="2000" b="0"/>
            </a:p>
          </p:txBody>
        </p:sp>
      </p:grpSp>
      <p:sp>
        <p:nvSpPr>
          <p:cNvPr id="114707" name="Rectangle 19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b="1" dirty="0"/>
              <a:t>Третий период (30-е гг. – конец 40-х гг. </a:t>
            </a:r>
            <a:r>
              <a:rPr lang="en-US" b="1" dirty="0"/>
              <a:t>XIX</a:t>
            </a:r>
            <a:r>
              <a:rPr lang="ru-RU" b="1" dirty="0"/>
              <a:t> в.) – этап стабилизации содержания сведений по дифференциальной геометрии, сообщаемых в курсе математического </a:t>
            </a:r>
            <a:r>
              <a:rPr lang="ru-RU" b="1" dirty="0" smtClean="0"/>
              <a:t>анализа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6" name="Rectangle 4"/>
          <p:cNvSpPr>
            <a:spLocks noChangeArrowheads="1"/>
          </p:cNvSpPr>
          <p:nvPr/>
        </p:nvSpPr>
        <p:spPr bwMode="auto">
          <a:xfrm>
            <a:off x="0" y="917575"/>
            <a:ext cx="9144000" cy="531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42900" indent="-342900">
              <a:buFontTx/>
              <a:buAutoNum type="arabicParenR"/>
            </a:pPr>
            <a:r>
              <a:rPr lang="ru-RU" b="0"/>
              <a:t>найти уравнение касательной, нормали и асимптоты какой-нибудь кривой; </a:t>
            </a:r>
          </a:p>
          <a:p>
            <a:pPr marL="342900" indent="-342900"/>
            <a:r>
              <a:rPr lang="ru-RU" b="0"/>
              <a:t>2) выражения для величин, называемых субтангенсом, тангенсом, субнормалью, нормалью; </a:t>
            </a:r>
          </a:p>
          <a:p>
            <a:pPr marL="342900" indent="-342900"/>
            <a:r>
              <a:rPr lang="ru-RU" b="0"/>
              <a:t>3) найти полупоперечник кривизны линии одной или двойной кривизны; </a:t>
            </a:r>
          </a:p>
          <a:p>
            <a:pPr marL="342900" indent="-342900"/>
            <a:r>
              <a:rPr lang="ru-RU" b="0"/>
              <a:t>4) уравнения касательной и нормальной плоскости; </a:t>
            </a:r>
          </a:p>
          <a:p>
            <a:pPr marL="342900" indent="-342900"/>
            <a:r>
              <a:rPr lang="ru-RU" b="0"/>
              <a:t>5) общий способ определения поверхности, происходящей от движения данной линии по нескольким управляющим линиям; </a:t>
            </a:r>
          </a:p>
          <a:p>
            <a:pPr marL="342900" indent="-342900"/>
            <a:r>
              <a:rPr lang="ru-RU" b="0"/>
              <a:t>6) применение сего способа к определению поверхностей цилиндрических, конических, от обращения и происходящих от движения прямой; </a:t>
            </a:r>
          </a:p>
          <a:p>
            <a:pPr marL="342900" indent="-342900"/>
            <a:r>
              <a:rPr lang="ru-RU" b="0"/>
              <a:t>7) как найти частные дифференциальные уравнения сих поверхностей, и как найти их уравнения по данному условию, что они касаются вокруг данной поверхности;</a:t>
            </a:r>
          </a:p>
          <a:p>
            <a:pPr marL="342900" indent="-342900"/>
            <a:r>
              <a:rPr lang="ru-RU" b="0"/>
              <a:t>8) уравнения линии, обертывающей ряд других; </a:t>
            </a:r>
          </a:p>
          <a:p>
            <a:pPr marL="342900" indent="-342900"/>
            <a:r>
              <a:rPr lang="ru-RU" b="0"/>
              <a:t>9) найти уравнение поверхности, обертывающей ряд данных поверхностей, уравнение характеристики и линии изгиба; </a:t>
            </a:r>
          </a:p>
          <a:p>
            <a:pPr marL="342900" indent="-342900"/>
            <a:r>
              <a:rPr lang="ru-RU" b="0"/>
              <a:t>10) найти уравнение развертывающихся поверхностей; </a:t>
            </a:r>
          </a:p>
          <a:p>
            <a:pPr marL="342900" indent="-342900"/>
            <a:r>
              <a:rPr lang="ru-RU" b="0"/>
              <a:t>11) дана кривая линия на цилиндре или на конусе, определить вид ее, когда эти поверхности развернутся в плоскость и обратно; </a:t>
            </a:r>
          </a:p>
          <a:p>
            <a:pPr marL="342900" indent="-342900"/>
            <a:r>
              <a:rPr lang="ru-RU" b="0"/>
              <a:t>12) по данной эвольвенте найти эволюту и обратно. </a:t>
            </a:r>
          </a:p>
        </p:txBody>
      </p:sp>
      <p:sp>
        <p:nvSpPr>
          <p:cNvPr id="156677" name="Rectangle 5"/>
          <p:cNvSpPr>
            <a:spLocks noChangeArrowheads="1"/>
          </p:cNvSpPr>
          <p:nvPr/>
        </p:nvSpPr>
        <p:spPr bwMode="auto">
          <a:xfrm>
            <a:off x="781050" y="-20638"/>
            <a:ext cx="69390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ru-RU" b="1" dirty="0" smtClean="0"/>
              <a:t>Программа </a:t>
            </a:r>
            <a:r>
              <a:rPr lang="ru-RU" b="1" dirty="0"/>
              <a:t>для испытаний студентов Императорского Казанского </a:t>
            </a:r>
          </a:p>
          <a:p>
            <a:pPr algn="ctr"/>
            <a:r>
              <a:rPr lang="ru-RU" b="1" dirty="0"/>
              <a:t>университета по окончании </a:t>
            </a:r>
            <a:r>
              <a:rPr lang="ru-RU" b="1" dirty="0" smtClean="0"/>
              <a:t>1831-32 </a:t>
            </a:r>
            <a:r>
              <a:rPr lang="ru-RU" b="1" dirty="0"/>
              <a:t>г.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86248" y="6072206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 smtClean="0"/>
              <a:t>Программы для испытаний студентов Императорского Казанского университета по окончании 1831-1832 г. </a:t>
            </a:r>
            <a:r>
              <a:rPr lang="ru-RU" sz="1100" dirty="0"/>
              <a:t>– </a:t>
            </a:r>
            <a:r>
              <a:rPr lang="ru-RU" sz="1100" dirty="0" smtClean="0"/>
              <a:t>Казань, 1832. С. </a:t>
            </a:r>
            <a:r>
              <a:rPr lang="ru-RU" sz="1100" smtClean="0"/>
              <a:t>24</a:t>
            </a:r>
            <a:endParaRPr lang="ru-RU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700" name="i-main-pic" descr="Картинка 27 из 9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908050"/>
            <a:ext cx="2779713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2" name="Rectangle 6"/>
          <p:cNvSpPr>
            <a:spLocks noChangeArrowheads="1"/>
          </p:cNvSpPr>
          <p:nvPr/>
        </p:nvSpPr>
        <p:spPr bwMode="auto">
          <a:xfrm>
            <a:off x="468313" y="4652963"/>
            <a:ext cx="235743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b="0"/>
              <a:t>Дмитрий Матвеевич </a:t>
            </a:r>
          </a:p>
          <a:p>
            <a:pPr algn="ctr"/>
            <a:r>
              <a:rPr lang="ru-RU" b="0"/>
              <a:t>Перевощиков </a:t>
            </a:r>
          </a:p>
          <a:p>
            <a:pPr algn="ctr"/>
            <a:r>
              <a:rPr lang="ru-RU" b="0"/>
              <a:t>(1788–1880)</a:t>
            </a:r>
          </a:p>
        </p:txBody>
      </p:sp>
      <p:pic>
        <p:nvPicPr>
          <p:cNvPr id="157703" name="rg_hi" descr="ANd9GcQmAnldNxu4ZSWlPqeWz9fjbuEbwrKvfRg6xUEDBaSN9nzQm5Z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3575" y="981075"/>
            <a:ext cx="2809875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4" name="Rectangle 8"/>
          <p:cNvSpPr>
            <a:spLocks noChangeArrowheads="1"/>
          </p:cNvSpPr>
          <p:nvPr/>
        </p:nvSpPr>
        <p:spPr bwMode="auto">
          <a:xfrm>
            <a:off x="3276600" y="4652963"/>
            <a:ext cx="264636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b="0"/>
              <a:t>Николай Дмитриевич </a:t>
            </a:r>
          </a:p>
          <a:p>
            <a:pPr algn="ctr"/>
            <a:r>
              <a:rPr lang="ru-RU" b="0"/>
              <a:t>Брашман </a:t>
            </a:r>
          </a:p>
          <a:p>
            <a:pPr algn="ctr"/>
            <a:r>
              <a:rPr lang="ru-RU" b="0"/>
              <a:t>(1796–1866)</a:t>
            </a:r>
          </a:p>
        </p:txBody>
      </p:sp>
      <p:pic>
        <p:nvPicPr>
          <p:cNvPr id="157705" name="rg_hi" descr="ANd9GcR_Q_2vQF99yGSl1VPUpnnOjjkpNULSgCWIgvTowUgI15Lo05a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325" y="981075"/>
            <a:ext cx="28384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6" name="Rectangle 10"/>
          <p:cNvSpPr>
            <a:spLocks noChangeArrowheads="1"/>
          </p:cNvSpPr>
          <p:nvPr/>
        </p:nvSpPr>
        <p:spPr bwMode="auto">
          <a:xfrm>
            <a:off x="6227763" y="4652963"/>
            <a:ext cx="264636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b="0"/>
              <a:t>Николай Ефимович </a:t>
            </a:r>
          </a:p>
          <a:p>
            <a:pPr algn="ctr"/>
            <a:r>
              <a:rPr lang="ru-RU" b="0"/>
              <a:t>Зернов </a:t>
            </a:r>
          </a:p>
          <a:p>
            <a:pPr algn="ctr"/>
            <a:r>
              <a:rPr lang="ru-RU" b="0"/>
              <a:t>(1804–1862)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283075" cy="6858000"/>
          </a:xfrm>
          <a:noFill/>
          <a:ln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067175" y="941388"/>
            <a:ext cx="5076825" cy="5916612"/>
            <a:chOff x="1560" y="294"/>
            <a:chExt cx="9750" cy="10409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560" y="2762"/>
              <a:ext cx="9750" cy="7941"/>
              <a:chOff x="1620" y="2316"/>
              <a:chExt cx="9750" cy="7941"/>
            </a:xfrm>
          </p:grpSpPr>
          <p:pic>
            <p:nvPicPr>
              <p:cNvPr id="121861" name="Picture 5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165" y="3495"/>
                <a:ext cx="600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1862" name="Picture 6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166" y="5527"/>
                <a:ext cx="795" cy="4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1863" name="Picture 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975" y="5498"/>
                <a:ext cx="6045" cy="1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1864" name="Picture 8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485" y="6383"/>
                <a:ext cx="705" cy="4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1865" name="Picture 9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870" y="2316"/>
                <a:ext cx="6345" cy="1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1866" name="Picture 10"/>
              <p:cNvPicPr>
                <a:picLocks noChangeAspect="1" noChangeArrowheads="1"/>
              </p:cNvPicPr>
              <p:nvPr/>
            </p:nvPicPr>
            <p:blipFill>
              <a:blip r:embed="rId8"/>
              <a:srcRect t="24562" r="8388"/>
              <a:stretch>
                <a:fillRect/>
              </a:stretch>
            </p:blipFill>
            <p:spPr bwMode="auto">
              <a:xfrm>
                <a:off x="1620" y="2404"/>
                <a:ext cx="2130" cy="6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1867" name="Picture 1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0275" y="2915"/>
                <a:ext cx="795" cy="4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1868" name="Picture 12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3975" y="3402"/>
                <a:ext cx="6330" cy="17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1869" name="Picture 13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0485" y="5044"/>
                <a:ext cx="570" cy="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1870" name="Picture 14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3255" y="7052"/>
                <a:ext cx="653" cy="5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1871" name="Picture 15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4035" y="6998"/>
                <a:ext cx="6041" cy="9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1872" name="Picture 16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0439" y="7343"/>
                <a:ext cx="721" cy="5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1873" name="Picture 17"/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3300" y="8408"/>
                <a:ext cx="570" cy="5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1874" name="Picture 18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3990" y="8170"/>
                <a:ext cx="6780" cy="1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1875" name="Picture 19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10470" y="9672"/>
                <a:ext cx="900" cy="5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21876" name="Picture 20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3000" y="294"/>
              <a:ext cx="7185" cy="2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1878" name="Rectangle 22"/>
          <p:cNvSpPr>
            <a:spLocks noChangeArrowheads="1"/>
          </p:cNvSpPr>
          <p:nvPr/>
        </p:nvSpPr>
        <p:spPr bwMode="auto">
          <a:xfrm>
            <a:off x="468313" y="115888"/>
            <a:ext cx="8229600" cy="777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2400" b="1" dirty="0"/>
              <a:t>Перевощиков Д.М. Ручная математическая энциклопедия. Кн. </a:t>
            </a:r>
            <a:r>
              <a:rPr lang="en-US" sz="2400" b="1" dirty="0"/>
              <a:t>VI</a:t>
            </a:r>
            <a:r>
              <a:rPr lang="ru-RU" sz="2400" b="1" dirty="0"/>
              <a:t>. Высшая геометрия.(1828г.)</a:t>
            </a:r>
            <a:r>
              <a:rPr lang="ru-RU" sz="4000" dirty="0">
                <a:solidFill>
                  <a:schemeClr val="accent2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822825" y="0"/>
            <a:ext cx="4321175" cy="6713538"/>
          </a:xfrm>
          <a:noFill/>
          <a:ln/>
        </p:spPr>
      </p:pic>
      <p:sp>
        <p:nvSpPr>
          <p:cNvPr id="125955" name="Rectangle 3"/>
          <p:cNvSpPr>
            <a:spLocks noChangeArrowheads="1"/>
          </p:cNvSpPr>
          <p:nvPr/>
        </p:nvSpPr>
        <p:spPr bwMode="auto">
          <a:xfrm>
            <a:off x="0" y="1341438"/>
            <a:ext cx="491013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800">
                <a:solidFill>
                  <a:schemeClr val="tx2"/>
                </a:solidFill>
              </a:rPr>
              <a:t>Зернов Н. Е. </a:t>
            </a:r>
          </a:p>
          <a:p>
            <a:pPr algn="ctr"/>
            <a:r>
              <a:rPr lang="ru-RU" sz="2800">
                <a:solidFill>
                  <a:schemeClr val="tx2"/>
                </a:solidFill>
              </a:rPr>
              <a:t>Дифференциальное </a:t>
            </a:r>
          </a:p>
          <a:p>
            <a:pPr algn="ctr"/>
            <a:r>
              <a:rPr lang="ru-RU" sz="2800">
                <a:solidFill>
                  <a:schemeClr val="tx2"/>
                </a:solidFill>
              </a:rPr>
              <a:t>исчисление </a:t>
            </a:r>
          </a:p>
          <a:p>
            <a:pPr algn="ctr"/>
            <a:r>
              <a:rPr lang="ru-RU" sz="2800">
                <a:solidFill>
                  <a:schemeClr val="tx2"/>
                </a:solidFill>
              </a:rPr>
              <a:t>с приложением к геометрии </a:t>
            </a:r>
          </a:p>
          <a:p>
            <a:pPr algn="ctr"/>
            <a:r>
              <a:rPr lang="ru-RU" sz="2800">
                <a:solidFill>
                  <a:schemeClr val="tx2"/>
                </a:solidFill>
              </a:rPr>
              <a:t>(1842 г.)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800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42863"/>
            <a:ext cx="8172450" cy="6815137"/>
          </a:xfrm>
          <a:noFill/>
          <a:ln/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214414" y="2857496"/>
            <a:ext cx="228601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5715008" y="1643050"/>
            <a:ext cx="185738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9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61913"/>
            <a:ext cx="8243887" cy="6796087"/>
          </a:xfrm>
          <a:noFill/>
          <a:ln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1571604" y="3786190"/>
            <a:ext cx="185738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Четвертый период (вторая половина </a:t>
            </a:r>
            <a:r>
              <a:rPr lang="en-US" b="1" dirty="0" smtClean="0"/>
              <a:t>XIX</a:t>
            </a:r>
            <a:r>
              <a:rPr lang="ru-RU" b="1" dirty="0" smtClean="0"/>
              <a:t> в.) – этап выделения дифференциальной геометрии как самостоятельного учебного курса</a:t>
            </a:r>
            <a:endParaRPr lang="ru-RU" b="1" dirty="0"/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1000100" y="1214422"/>
            <a:ext cx="7391422" cy="4738699"/>
            <a:chOff x="1607" y="5292"/>
            <a:chExt cx="9343" cy="6848"/>
          </a:xfrm>
        </p:grpSpPr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07" y="5292"/>
              <a:ext cx="9343" cy="6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1624" y="11570"/>
              <a:ext cx="9310" cy="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2000">
                  <a:latin typeface="Times New Roman" pitchFamily="18" charset="0"/>
                </a:rPr>
                <a:t>Здание Императорского Дерптского университета, </a:t>
              </a:r>
              <a:r>
                <a:rPr lang="en-US" sz="2000">
                  <a:latin typeface="Times New Roman" pitchFamily="18" charset="0"/>
                </a:rPr>
                <a:t>XIX</a:t>
              </a:r>
              <a:r>
                <a:rPr lang="ru-RU" sz="2000">
                  <a:latin typeface="Times New Roman" pitchFamily="18" charset="0"/>
                </a:rPr>
                <a:t> в.</a:t>
              </a:r>
              <a:endParaRPr lang="ru-RU" sz="2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435600" y="692150"/>
            <a:ext cx="3529013" cy="5976938"/>
            <a:chOff x="1674" y="1968"/>
            <a:chExt cx="4387" cy="8229"/>
          </a:xfrm>
        </p:grpSpPr>
        <p:pic>
          <p:nvPicPr>
            <p:cNvPr id="115717" name="Picture 5"/>
            <p:cNvPicPr>
              <a:picLocks noChangeAspect="1" noChangeArrowheads="1"/>
            </p:cNvPicPr>
            <p:nvPr/>
          </p:nvPicPr>
          <p:blipFill>
            <a:blip r:embed="rId2"/>
            <a:srcRect b="8240"/>
            <a:stretch>
              <a:fillRect/>
            </a:stretch>
          </p:blipFill>
          <p:spPr bwMode="auto">
            <a:xfrm>
              <a:off x="1708" y="1968"/>
              <a:ext cx="4353" cy="688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115718" name="Text Box 6"/>
            <p:cNvSpPr txBox="1">
              <a:spLocks noChangeArrowheads="1"/>
            </p:cNvSpPr>
            <p:nvPr/>
          </p:nvSpPr>
          <p:spPr bwMode="auto">
            <a:xfrm>
              <a:off x="1674" y="8925"/>
              <a:ext cx="4387" cy="127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>
                  <a:latin typeface="Times New Roman" pitchFamily="18" charset="0"/>
                </a:rPr>
                <a:t>Титульный лист «Руководства по дифференциальному и интегральному исчислению с применением их к геометрии» Ф. Миндинга, 1836 г.</a:t>
              </a:r>
              <a:endParaRPr lang="ru-RU"/>
            </a:p>
          </p:txBody>
        </p:sp>
      </p:grpSp>
      <p:pic>
        <p:nvPicPr>
          <p:cNvPr id="11572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1268413"/>
            <a:ext cx="2640012" cy="320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21" name="Text Box 9"/>
          <p:cNvSpPr txBox="1">
            <a:spLocks noChangeArrowheads="1"/>
          </p:cNvSpPr>
          <p:nvPr/>
        </p:nvSpPr>
        <p:spPr bwMode="auto">
          <a:xfrm>
            <a:off x="642938" y="4449763"/>
            <a:ext cx="29210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2000">
                <a:latin typeface="Times New Roman" pitchFamily="18" charset="0"/>
              </a:rPr>
              <a:t>Фердинанд Готлиб</a:t>
            </a:r>
          </a:p>
          <a:p>
            <a:pPr algn="ctr"/>
            <a:r>
              <a:rPr lang="ru-RU" sz="2000">
                <a:latin typeface="Times New Roman" pitchFamily="18" charset="0"/>
              </a:rPr>
              <a:t>Миндинг</a:t>
            </a:r>
          </a:p>
          <a:p>
            <a:pPr algn="ctr"/>
            <a:r>
              <a:rPr lang="ru-RU" sz="2000">
                <a:latin typeface="Times New Roman" pitchFamily="18" charset="0"/>
              </a:rPr>
              <a:t>(1806–1885)</a:t>
            </a:r>
            <a:endParaRPr lang="ru-RU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50825" y="260350"/>
            <a:ext cx="3024188" cy="4752975"/>
            <a:chOff x="7674" y="9227"/>
            <a:chExt cx="3379" cy="5338"/>
          </a:xfrm>
        </p:grpSpPr>
        <p:sp>
          <p:nvSpPr>
            <p:cNvPr id="116741" name="Text Box 5"/>
            <p:cNvSpPr txBox="1">
              <a:spLocks noChangeArrowheads="1"/>
            </p:cNvSpPr>
            <p:nvPr/>
          </p:nvSpPr>
          <p:spPr bwMode="auto">
            <a:xfrm>
              <a:off x="7713" y="13485"/>
              <a:ext cx="3240" cy="1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2000">
                  <a:latin typeface="Times New Roman" pitchFamily="18" charset="0"/>
                </a:rPr>
                <a:t>Карл Михайлович</a:t>
              </a:r>
            </a:p>
            <a:p>
              <a:pPr algn="ctr"/>
              <a:r>
                <a:rPr lang="ru-RU" sz="2000">
                  <a:latin typeface="Times New Roman" pitchFamily="18" charset="0"/>
                </a:rPr>
                <a:t>Петерсон</a:t>
              </a:r>
            </a:p>
            <a:p>
              <a:pPr algn="ctr"/>
              <a:r>
                <a:rPr lang="ru-RU" sz="2000">
                  <a:latin typeface="Times New Roman" pitchFamily="18" charset="0"/>
                </a:rPr>
                <a:t>(1828–1881)</a:t>
              </a:r>
              <a:endParaRPr lang="ru-RU" sz="2000"/>
            </a:p>
          </p:txBody>
        </p:sp>
        <p:pic>
          <p:nvPicPr>
            <p:cNvPr id="116742" name="Picture 6"/>
            <p:cNvPicPr>
              <a:picLocks noChangeAspect="1" noChangeArrowheads="1"/>
            </p:cNvPicPr>
            <p:nvPr/>
          </p:nvPicPr>
          <p:blipFill>
            <a:blip r:embed="rId3"/>
            <a:srcRect t="1373" r="1445"/>
            <a:stretch>
              <a:fillRect/>
            </a:stretch>
          </p:blipFill>
          <p:spPr bwMode="auto">
            <a:xfrm>
              <a:off x="7674" y="9227"/>
              <a:ext cx="3379" cy="4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16744" name="Object 8"/>
          <p:cNvGraphicFramePr>
            <a:graphicFrameLocks noChangeAspect="1"/>
          </p:cNvGraphicFramePr>
          <p:nvPr/>
        </p:nvGraphicFramePr>
        <p:xfrm>
          <a:off x="4859338" y="0"/>
          <a:ext cx="2376487" cy="119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Формула" r:id="rId4" imgW="1282700" imgH="647700" progId="Equation.3">
                  <p:embed/>
                </p:oleObj>
              </mc:Choice>
              <mc:Fallback>
                <p:oleObj name="Формула" r:id="rId4" imgW="1282700" imgH="6477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0"/>
                        <a:ext cx="2376487" cy="1196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743" name="Object 7"/>
          <p:cNvGraphicFramePr>
            <a:graphicFrameLocks noChangeAspect="1"/>
          </p:cNvGraphicFramePr>
          <p:nvPr/>
        </p:nvGraphicFramePr>
        <p:xfrm>
          <a:off x="4932363" y="1268413"/>
          <a:ext cx="2305050" cy="111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Формула" r:id="rId6" imgW="1333500" imgH="647700" progId="Equation.3">
                  <p:embed/>
                </p:oleObj>
              </mc:Choice>
              <mc:Fallback>
                <p:oleObj name="Формула" r:id="rId6" imgW="1333500" imgH="6477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1268413"/>
                        <a:ext cx="2305050" cy="1119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6745" name="Rectangle 9"/>
          <p:cNvSpPr>
            <a:spLocks noChangeArrowheads="1"/>
          </p:cNvSpPr>
          <p:nvPr/>
        </p:nvSpPr>
        <p:spPr bwMode="auto">
          <a:xfrm>
            <a:off x="0" y="25066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16749" name="Object 13"/>
          <p:cNvGraphicFramePr>
            <a:graphicFrameLocks noChangeAspect="1"/>
          </p:cNvGraphicFramePr>
          <p:nvPr/>
        </p:nvGraphicFramePr>
        <p:xfrm>
          <a:off x="3492500" y="2565400"/>
          <a:ext cx="254000" cy="28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Формула" r:id="rId8" imgW="139579" imgH="164957" progId="Equation.3">
                  <p:embed/>
                </p:oleObj>
              </mc:Choice>
              <mc:Fallback>
                <p:oleObj name="Формула" r:id="rId8" imgW="139579" imgH="164957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2565400"/>
                        <a:ext cx="254000" cy="287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748" name="Object 12"/>
          <p:cNvGraphicFramePr>
            <a:graphicFrameLocks noChangeAspect="1"/>
          </p:cNvGraphicFramePr>
          <p:nvPr/>
        </p:nvGraphicFramePr>
        <p:xfrm>
          <a:off x="3924300" y="2565400"/>
          <a:ext cx="323850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Формула" r:id="rId10" imgW="164885" imgH="164885" progId="Equation.3">
                  <p:embed/>
                </p:oleObj>
              </mc:Choice>
              <mc:Fallback>
                <p:oleObj name="Формула" r:id="rId10" imgW="164885" imgH="164885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2565400"/>
                        <a:ext cx="323850" cy="323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6751" name="Rectangle 15"/>
          <p:cNvSpPr>
            <a:spLocks noChangeArrowheads="1"/>
          </p:cNvSpPr>
          <p:nvPr/>
        </p:nvSpPr>
        <p:spPr bwMode="auto">
          <a:xfrm>
            <a:off x="3635375" y="2565400"/>
            <a:ext cx="41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1200">
                <a:cs typeface="Times New Roman" pitchFamily="18" charset="0"/>
              </a:rPr>
              <a:t> </a:t>
            </a:r>
            <a:r>
              <a:rPr lang="ru-RU">
                <a:cs typeface="Times New Roman" pitchFamily="18" charset="0"/>
              </a:rPr>
              <a:t>и </a:t>
            </a:r>
            <a:endParaRPr lang="ru-RU"/>
          </a:p>
        </p:txBody>
      </p:sp>
      <p:sp>
        <p:nvSpPr>
          <p:cNvPr id="116752" name="Rectangle 16"/>
          <p:cNvSpPr>
            <a:spLocks noChangeArrowheads="1"/>
          </p:cNvSpPr>
          <p:nvPr/>
        </p:nvSpPr>
        <p:spPr bwMode="auto">
          <a:xfrm>
            <a:off x="4211638" y="2565400"/>
            <a:ext cx="3308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/>
              <a:t>- главные радиусы кривизны </a:t>
            </a:r>
          </a:p>
        </p:txBody>
      </p:sp>
      <p:graphicFrame>
        <p:nvGraphicFramePr>
          <p:cNvPr id="116754" name="Object 18"/>
          <p:cNvGraphicFramePr>
            <a:graphicFrameLocks noChangeAspect="1"/>
          </p:cNvGraphicFramePr>
          <p:nvPr/>
        </p:nvGraphicFramePr>
        <p:xfrm>
          <a:off x="3492500" y="2997200"/>
          <a:ext cx="239713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Формула" r:id="rId12" imgW="164957" imgH="393359" progId="Equation.3">
                  <p:embed/>
                </p:oleObj>
              </mc:Choice>
              <mc:Fallback>
                <p:oleObj name="Формула" r:id="rId12" imgW="164957" imgH="393359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2997200"/>
                        <a:ext cx="239713" cy="576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753" name="Object 17"/>
          <p:cNvGraphicFramePr>
            <a:graphicFrameLocks noChangeAspect="1"/>
          </p:cNvGraphicFramePr>
          <p:nvPr/>
        </p:nvGraphicFramePr>
        <p:xfrm>
          <a:off x="3995738" y="2997200"/>
          <a:ext cx="280987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Формула" r:id="rId14" imgW="190417" imgH="393529" progId="Equation.3">
                  <p:embed/>
                </p:oleObj>
              </mc:Choice>
              <mc:Fallback>
                <p:oleObj name="Формула" r:id="rId14" imgW="190417" imgH="393529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2997200"/>
                        <a:ext cx="280987" cy="576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6755" name="Rectangle 19"/>
          <p:cNvSpPr>
            <a:spLocks noChangeArrowheads="1"/>
          </p:cNvSpPr>
          <p:nvPr/>
        </p:nvSpPr>
        <p:spPr bwMode="auto">
          <a:xfrm>
            <a:off x="0" y="27638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16756" name="Rectangle 20"/>
          <p:cNvSpPr>
            <a:spLocks noChangeArrowheads="1"/>
          </p:cNvSpPr>
          <p:nvPr/>
        </p:nvSpPr>
        <p:spPr bwMode="auto">
          <a:xfrm>
            <a:off x="3635375" y="3068638"/>
            <a:ext cx="41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1200">
                <a:cs typeface="Times New Roman" pitchFamily="18" charset="0"/>
              </a:rPr>
              <a:t> </a:t>
            </a:r>
            <a:r>
              <a:rPr lang="ru-RU">
                <a:cs typeface="Times New Roman" pitchFamily="18" charset="0"/>
              </a:rPr>
              <a:t>и </a:t>
            </a:r>
            <a:endParaRPr lang="ru-RU"/>
          </a:p>
        </p:txBody>
      </p:sp>
      <p:sp>
        <p:nvSpPr>
          <p:cNvPr id="116758" name="Rectangle 22"/>
          <p:cNvSpPr>
            <a:spLocks noChangeArrowheads="1"/>
          </p:cNvSpPr>
          <p:nvPr/>
        </p:nvSpPr>
        <p:spPr bwMode="auto">
          <a:xfrm>
            <a:off x="4356100" y="3068638"/>
            <a:ext cx="47640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/>
              <a:t>- геодезические кривизны линий кривизны </a:t>
            </a:r>
          </a:p>
        </p:txBody>
      </p:sp>
      <p:graphicFrame>
        <p:nvGraphicFramePr>
          <p:cNvPr id="116760" name="Object 24"/>
          <p:cNvGraphicFramePr>
            <a:graphicFrameLocks noChangeAspect="1"/>
          </p:cNvGraphicFramePr>
          <p:nvPr/>
        </p:nvGraphicFramePr>
        <p:xfrm>
          <a:off x="3492500" y="3644900"/>
          <a:ext cx="363538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Формула" r:id="rId16" imgW="215713" imgH="393359" progId="Equation.3">
                  <p:embed/>
                </p:oleObj>
              </mc:Choice>
              <mc:Fallback>
                <p:oleObj name="Формула" r:id="rId16" imgW="215713" imgH="393359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3644900"/>
                        <a:ext cx="363538" cy="647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759" name="Object 23"/>
          <p:cNvGraphicFramePr>
            <a:graphicFrameLocks noChangeAspect="1"/>
          </p:cNvGraphicFramePr>
          <p:nvPr/>
        </p:nvGraphicFramePr>
        <p:xfrm>
          <a:off x="4067175" y="3644900"/>
          <a:ext cx="347663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Формула" r:id="rId18" imgW="203112" imgH="393529" progId="Equation.3">
                  <p:embed/>
                </p:oleObj>
              </mc:Choice>
              <mc:Fallback>
                <p:oleObj name="Формула" r:id="rId18" imgW="203112" imgH="393529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3644900"/>
                        <a:ext cx="347663" cy="677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6761" name="Rectangle 25"/>
          <p:cNvSpPr>
            <a:spLocks noChangeArrowheads="1"/>
          </p:cNvSpPr>
          <p:nvPr/>
        </p:nvSpPr>
        <p:spPr bwMode="auto">
          <a:xfrm>
            <a:off x="0" y="27638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16762" name="Rectangle 26"/>
          <p:cNvSpPr>
            <a:spLocks noChangeArrowheads="1"/>
          </p:cNvSpPr>
          <p:nvPr/>
        </p:nvSpPr>
        <p:spPr bwMode="auto">
          <a:xfrm>
            <a:off x="3779838" y="3789363"/>
            <a:ext cx="3921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1200">
                <a:cs typeface="Times New Roman" pitchFamily="18" charset="0"/>
              </a:rPr>
              <a:t> </a:t>
            </a:r>
            <a:r>
              <a:rPr lang="ru-RU">
                <a:cs typeface="Times New Roman" pitchFamily="18" charset="0"/>
              </a:rPr>
              <a:t>и</a:t>
            </a:r>
            <a:r>
              <a:rPr lang="ru-RU" sz="1200">
                <a:cs typeface="Times New Roman" pitchFamily="18" charset="0"/>
              </a:rPr>
              <a:t> </a:t>
            </a:r>
            <a:endParaRPr lang="ru-RU"/>
          </a:p>
        </p:txBody>
      </p:sp>
      <p:sp>
        <p:nvSpPr>
          <p:cNvPr id="116763" name="Rectangle 27"/>
          <p:cNvSpPr>
            <a:spLocks noChangeArrowheads="1"/>
          </p:cNvSpPr>
          <p:nvPr/>
        </p:nvSpPr>
        <p:spPr bwMode="auto">
          <a:xfrm>
            <a:off x="4427538" y="3679825"/>
            <a:ext cx="46434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1200">
                <a:cs typeface="Times New Roman" pitchFamily="18" charset="0"/>
              </a:rPr>
              <a:t> </a:t>
            </a:r>
            <a:r>
              <a:rPr lang="ru-RU">
                <a:cs typeface="Times New Roman" pitchFamily="18" charset="0"/>
              </a:rPr>
              <a:t>обозначают дифференцирования по главным</a:t>
            </a:r>
            <a:endParaRPr lang="ru-RU"/>
          </a:p>
          <a:p>
            <a:r>
              <a:rPr lang="ru-RU">
                <a:cs typeface="Times New Roman" pitchFamily="18" charset="0"/>
              </a:rPr>
              <a:t> направлениям</a:t>
            </a:r>
            <a:r>
              <a:rPr lang="ru-RU" sz="900"/>
              <a:t> </a:t>
            </a:r>
            <a:endParaRPr lang="ru-RU"/>
          </a:p>
        </p:txBody>
      </p:sp>
      <p:sp>
        <p:nvSpPr>
          <p:cNvPr id="116765" name="Rectangle 29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16764" name="Object 28"/>
          <p:cNvGraphicFramePr>
            <a:graphicFrameLocks noChangeAspect="1"/>
          </p:cNvGraphicFramePr>
          <p:nvPr/>
        </p:nvGraphicFramePr>
        <p:xfrm>
          <a:off x="3419475" y="4365625"/>
          <a:ext cx="1657350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Формула" r:id="rId20" imgW="939392" imgH="431613" progId="Equation.3">
                  <p:embed/>
                </p:oleObj>
              </mc:Choice>
              <mc:Fallback>
                <p:oleObj name="Формула" r:id="rId20" imgW="939392" imgH="431613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4365625"/>
                        <a:ext cx="1657350" cy="752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6767" name="Rectangle 31"/>
          <p:cNvSpPr>
            <a:spLocks noChangeArrowheads="1"/>
          </p:cNvSpPr>
          <p:nvPr/>
        </p:nvSpPr>
        <p:spPr bwMode="auto">
          <a:xfrm>
            <a:off x="0" y="31194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16766" name="Object 30"/>
          <p:cNvGraphicFramePr>
            <a:graphicFrameLocks noChangeAspect="1"/>
          </p:cNvGraphicFramePr>
          <p:nvPr/>
        </p:nvGraphicFramePr>
        <p:xfrm>
          <a:off x="6443663" y="4138613"/>
          <a:ext cx="2160587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Формула" r:id="rId22" imgW="1459866" imgH="622030" progId="Equation.3">
                  <p:embed/>
                </p:oleObj>
              </mc:Choice>
              <mc:Fallback>
                <p:oleObj name="Формула" r:id="rId22" imgW="1459866" imgH="62203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4138613"/>
                        <a:ext cx="2160587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6768" name="Rectangle 32"/>
          <p:cNvSpPr>
            <a:spLocks noChangeArrowheads="1"/>
          </p:cNvSpPr>
          <p:nvPr/>
        </p:nvSpPr>
        <p:spPr bwMode="auto">
          <a:xfrm>
            <a:off x="0" y="5392738"/>
            <a:ext cx="914400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/>
            <a:r>
              <a:rPr lang="ru-RU"/>
              <a:t>Теорема: если коэффициенты двух квадратичных дифференциальных форм (первая должна быть знакоположительной) удовлетворяют указанным уравнениям, то существует поверхность, для которой эти формы являются первой и второй дифференциальными формами, причем они определяют поверхность с точностью до ее движения в пространстве.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7938" y="0"/>
            <a:ext cx="908069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Этапы становления и развития дифференциальной геометрии как учебного </a:t>
            </a:r>
          </a:p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предмета в отечественной высшей школе </a:t>
            </a: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0" y="700088"/>
            <a:ext cx="857170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>
              <a:tabLst>
                <a:tab pos="269875" algn="l"/>
              </a:tabLst>
            </a:pPr>
            <a:r>
              <a:rPr lang="ru-RU" b="1" dirty="0">
                <a:latin typeface="Arial" pitchFamily="34" charset="0"/>
                <a:cs typeface="Arial" pitchFamily="34" charset="0"/>
              </a:rPr>
              <a:t>Первый период (30-е гг. – конец 70-х гг.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XVIII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 в.) – этап, предшествующий </a:t>
            </a:r>
          </a:p>
          <a:p>
            <a:pPr algn="just">
              <a:tabLst>
                <a:tab pos="269875" algn="l"/>
              </a:tabLst>
            </a:pPr>
            <a:r>
              <a:rPr lang="ru-RU" b="1" dirty="0">
                <a:latin typeface="Arial" pitchFamily="34" charset="0"/>
                <a:cs typeface="Arial" pitchFamily="34" charset="0"/>
              </a:rPr>
              <a:t>становлению курса дифференциальной геометрии в российских вузах. </a:t>
            </a:r>
          </a:p>
        </p:txBody>
      </p:sp>
      <p:sp>
        <p:nvSpPr>
          <p:cNvPr id="173062" name="Rectangle 6"/>
          <p:cNvSpPr>
            <a:spLocks noChangeArrowheads="1"/>
          </p:cNvSpPr>
          <p:nvPr/>
        </p:nvSpPr>
        <p:spPr bwMode="auto">
          <a:xfrm>
            <a:off x="0" y="1557338"/>
            <a:ext cx="888807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>
              <a:tabLst>
                <a:tab pos="269875" algn="l"/>
              </a:tabLst>
            </a:pPr>
            <a:r>
              <a:rPr lang="ru-RU" b="1" dirty="0">
                <a:latin typeface="Arial" pitchFamily="34" charset="0"/>
                <a:cs typeface="Arial" pitchFamily="34" charset="0"/>
              </a:rPr>
              <a:t>Второй период (80-е гг.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XVIII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 в. –  первая треть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XIX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 в.) – этап проникновения</a:t>
            </a:r>
          </a:p>
          <a:p>
            <a:pPr algn="just">
              <a:tabLst>
                <a:tab pos="269875" algn="l"/>
              </a:tabLst>
            </a:pPr>
            <a:r>
              <a:rPr lang="ru-RU" b="1" dirty="0">
                <a:latin typeface="Arial" pitchFamily="34" charset="0"/>
                <a:cs typeface="Arial" pitchFamily="34" charset="0"/>
              </a:rPr>
              <a:t>отдельных дифференциально-геометрических сведений в курсы высшей </a:t>
            </a:r>
          </a:p>
          <a:p>
            <a:pPr algn="just">
              <a:tabLst>
                <a:tab pos="269875" algn="l"/>
              </a:tabLst>
            </a:pPr>
            <a:r>
              <a:rPr lang="ru-RU" b="1" dirty="0">
                <a:latin typeface="Arial" pitchFamily="34" charset="0"/>
                <a:cs typeface="Arial" pitchFamily="34" charset="0"/>
              </a:rPr>
              <a:t>математики. </a:t>
            </a:r>
          </a:p>
        </p:txBody>
      </p:sp>
      <p:sp>
        <p:nvSpPr>
          <p:cNvPr id="173063" name="Rectangle 7"/>
          <p:cNvSpPr>
            <a:spLocks noChangeArrowheads="1"/>
          </p:cNvSpPr>
          <p:nvPr/>
        </p:nvSpPr>
        <p:spPr bwMode="auto">
          <a:xfrm>
            <a:off x="0" y="2708275"/>
            <a:ext cx="920367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ru-RU" b="1" dirty="0">
                <a:latin typeface="Arial" pitchFamily="34" charset="0"/>
                <a:cs typeface="Arial" pitchFamily="34" charset="0"/>
              </a:rPr>
              <a:t>Третий период (30-е гг. – конец 40-х гг.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XIX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 в.) – этап стабилизации содержания</a:t>
            </a:r>
          </a:p>
          <a:p>
            <a:pPr algn="just"/>
            <a:r>
              <a:rPr lang="ru-RU" b="1" dirty="0">
                <a:latin typeface="Arial" pitchFamily="34" charset="0"/>
                <a:cs typeface="Arial" pitchFamily="34" charset="0"/>
              </a:rPr>
              <a:t>сведений по дифференциальной геометрии, сообщаемых в курсе </a:t>
            </a:r>
          </a:p>
          <a:p>
            <a:pPr algn="just"/>
            <a:r>
              <a:rPr lang="ru-RU" b="1" dirty="0">
                <a:latin typeface="Arial" pitchFamily="34" charset="0"/>
                <a:cs typeface="Arial" pitchFamily="34" charset="0"/>
              </a:rPr>
              <a:t>математического анализа. </a:t>
            </a:r>
          </a:p>
        </p:txBody>
      </p:sp>
      <p:sp>
        <p:nvSpPr>
          <p:cNvPr id="173064" name="Rectangle 8"/>
          <p:cNvSpPr>
            <a:spLocks noChangeArrowheads="1"/>
          </p:cNvSpPr>
          <p:nvPr/>
        </p:nvSpPr>
        <p:spPr bwMode="auto">
          <a:xfrm>
            <a:off x="0" y="3933825"/>
            <a:ext cx="88017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ru-RU" b="1" dirty="0">
                <a:latin typeface="Arial" pitchFamily="34" charset="0"/>
                <a:cs typeface="Arial" pitchFamily="34" charset="0"/>
              </a:rPr>
              <a:t>Четвертый период (вторая половина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XIX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 в.) –  этап выделения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дифферен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-</a:t>
            </a:r>
          </a:p>
          <a:p>
            <a:pPr algn="just"/>
            <a:r>
              <a:rPr lang="ru-RU" b="1" dirty="0" err="1">
                <a:latin typeface="Arial" pitchFamily="34" charset="0"/>
                <a:cs typeface="Arial" pitchFamily="34" charset="0"/>
              </a:rPr>
              <a:t>циальной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геометрии как самостоятельного учебного курса</a:t>
            </a:r>
            <a:r>
              <a:rPr lang="ru-RU" dirty="0"/>
              <a:t>. </a:t>
            </a:r>
          </a:p>
        </p:txBody>
      </p: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0" y="4868863"/>
            <a:ext cx="931293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ru-RU" b="1" dirty="0">
                <a:latin typeface="Arial" pitchFamily="34" charset="0"/>
                <a:cs typeface="Arial" pitchFamily="34" charset="0"/>
              </a:rPr>
              <a:t>Пятый период (конец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XIX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 в. –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XX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 в.) – этап введения курса дифференциальной</a:t>
            </a:r>
          </a:p>
          <a:p>
            <a:pPr algn="just"/>
            <a:r>
              <a:rPr lang="ru-RU" b="1" dirty="0">
                <a:latin typeface="Arial" pitchFamily="34" charset="0"/>
                <a:cs typeface="Arial" pitchFamily="34" charset="0"/>
              </a:rPr>
              <a:t>геометрии во все учебные планы физико-математических факультетов и его </a:t>
            </a:r>
          </a:p>
          <a:p>
            <a:pPr algn="just"/>
            <a:r>
              <a:rPr lang="ru-RU" b="1" dirty="0">
                <a:latin typeface="Arial" pitchFamily="34" charset="0"/>
                <a:cs typeface="Arial" pitchFamily="34" charset="0"/>
              </a:rPr>
              <a:t>совершенствование с учетом достижений науки, а также профиля </a:t>
            </a:r>
          </a:p>
          <a:p>
            <a:pPr algn="just"/>
            <a:r>
              <a:rPr lang="ru-RU" b="1" dirty="0">
                <a:latin typeface="Arial" pitchFamily="34" charset="0"/>
                <a:cs typeface="Arial" pitchFamily="34" charset="0"/>
              </a:rPr>
              <a:t>соответствующего вуза.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ru-RU" sz="2800" dirty="0"/>
              <a:t>Московская школа дифференциальной геометрии</a:t>
            </a:r>
          </a:p>
        </p:txBody>
      </p:sp>
      <p:pic>
        <p:nvPicPr>
          <p:cNvPr id="131075" name="Picture 3" descr="i?id=19187957-02-2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42988" y="1628775"/>
            <a:ext cx="1571625" cy="2185988"/>
          </a:xfrm>
          <a:noFill/>
          <a:ln/>
        </p:spPr>
      </p:pic>
      <p:pic>
        <p:nvPicPr>
          <p:cNvPr id="131076" name="i-main-pic" descr="Картинка 16 из 38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 l="4013" t="7249" r="11705" b="11000"/>
          <a:stretch>
            <a:fillRect/>
          </a:stretch>
        </p:blipFill>
        <p:spPr>
          <a:xfrm>
            <a:off x="5435600" y="1628775"/>
            <a:ext cx="1635125" cy="2185988"/>
          </a:xfrm>
          <a:noFill/>
          <a:ln/>
        </p:spPr>
      </p:pic>
      <p:pic>
        <p:nvPicPr>
          <p:cNvPr id="131077" name="i-main-pic" descr="Картинка 17 из 408">
            <a:hlinkClick r:id="rId4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r:link="rId6"/>
          <a:srcRect l="3703" t="1500" r="4074" b="3751"/>
          <a:stretch>
            <a:fillRect/>
          </a:stretch>
        </p:blipFill>
        <p:spPr>
          <a:xfrm>
            <a:off x="1042988" y="3933825"/>
            <a:ext cx="1584325" cy="2159000"/>
          </a:xfrm>
          <a:noFill/>
          <a:ln/>
        </p:spPr>
      </p:pic>
      <p:sp>
        <p:nvSpPr>
          <p:cNvPr id="131078" name="Rectangle 6"/>
          <p:cNvSpPr>
            <a:spLocks noChangeArrowheads="1"/>
          </p:cNvSpPr>
          <p:nvPr/>
        </p:nvSpPr>
        <p:spPr bwMode="auto">
          <a:xfrm>
            <a:off x="2411413" y="1700213"/>
            <a:ext cx="20510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/>
              <a:t>Болеслав Корнелиевич </a:t>
            </a:r>
          </a:p>
          <a:p>
            <a:pPr algn="ctr"/>
            <a:r>
              <a:rPr lang="ru-RU"/>
              <a:t>Млодзеевский (1858–1923) </a:t>
            </a:r>
          </a:p>
        </p:txBody>
      </p:sp>
      <p:pic>
        <p:nvPicPr>
          <p:cNvPr id="131079" name="Picture 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/>
          <a:srcRect l="3200" t="2025" r="4266" b="4454"/>
          <a:stretch>
            <a:fillRect/>
          </a:stretch>
        </p:blipFill>
        <p:spPr>
          <a:xfrm>
            <a:off x="5435600" y="3933825"/>
            <a:ext cx="1660525" cy="2187575"/>
          </a:xfrm>
          <a:noFill/>
          <a:ln/>
        </p:spPr>
      </p:pic>
      <p:sp>
        <p:nvSpPr>
          <p:cNvPr id="131080" name="Rectangle 8"/>
          <p:cNvSpPr>
            <a:spLocks noChangeArrowheads="1"/>
          </p:cNvSpPr>
          <p:nvPr/>
        </p:nvSpPr>
        <p:spPr bwMode="auto">
          <a:xfrm>
            <a:off x="7019925" y="1700213"/>
            <a:ext cx="15430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ru-RU"/>
              <a:t>Дмитрий </a:t>
            </a:r>
          </a:p>
          <a:p>
            <a:pPr algn="ctr"/>
            <a:r>
              <a:rPr lang="ru-RU"/>
              <a:t>Федорович </a:t>
            </a:r>
          </a:p>
          <a:p>
            <a:pPr algn="ctr"/>
            <a:r>
              <a:rPr lang="ru-RU"/>
              <a:t>Егоров </a:t>
            </a:r>
          </a:p>
          <a:p>
            <a:pPr algn="ctr"/>
            <a:r>
              <a:rPr lang="ru-RU"/>
              <a:t>(1869–1931) </a:t>
            </a:r>
          </a:p>
        </p:txBody>
      </p:sp>
      <p:sp>
        <p:nvSpPr>
          <p:cNvPr id="131081" name="Rectangle 9"/>
          <p:cNvSpPr>
            <a:spLocks noChangeArrowheads="1"/>
          </p:cNvSpPr>
          <p:nvPr/>
        </p:nvSpPr>
        <p:spPr bwMode="auto">
          <a:xfrm>
            <a:off x="2627313" y="4292600"/>
            <a:ext cx="15430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ru-RU" dirty="0"/>
              <a:t>Сергей </a:t>
            </a:r>
          </a:p>
          <a:p>
            <a:pPr algn="ctr"/>
            <a:r>
              <a:rPr lang="ru-RU" dirty="0"/>
              <a:t>Павлович </a:t>
            </a:r>
          </a:p>
          <a:p>
            <a:pPr algn="ctr"/>
            <a:r>
              <a:rPr lang="ru-RU" dirty="0"/>
              <a:t>Фиников </a:t>
            </a:r>
          </a:p>
          <a:p>
            <a:pPr algn="ctr"/>
            <a:r>
              <a:rPr lang="ru-RU" dirty="0"/>
              <a:t>(1883–1964) </a:t>
            </a:r>
          </a:p>
        </p:txBody>
      </p:sp>
      <p:sp>
        <p:nvSpPr>
          <p:cNvPr id="131082" name="Rectangle 10"/>
          <p:cNvSpPr>
            <a:spLocks noChangeArrowheads="1"/>
          </p:cNvSpPr>
          <p:nvPr/>
        </p:nvSpPr>
        <p:spPr bwMode="auto">
          <a:xfrm>
            <a:off x="7092950" y="4292600"/>
            <a:ext cx="15430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ru-RU"/>
              <a:t>Сергей </a:t>
            </a:r>
          </a:p>
          <a:p>
            <a:pPr algn="ctr"/>
            <a:r>
              <a:rPr lang="ru-RU"/>
              <a:t>Сергеевич </a:t>
            </a:r>
          </a:p>
          <a:p>
            <a:pPr algn="ctr"/>
            <a:r>
              <a:rPr lang="ru-RU"/>
              <a:t>Бюшгенс </a:t>
            </a:r>
          </a:p>
          <a:p>
            <a:pPr algn="ctr"/>
            <a:r>
              <a:rPr lang="ru-RU"/>
              <a:t>(1882–1963)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6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/>
          <a:srcRect r="3152" b="18990"/>
          <a:stretch>
            <a:fillRect/>
          </a:stretch>
        </p:blipFill>
        <p:spPr>
          <a:xfrm>
            <a:off x="1071538" y="785794"/>
            <a:ext cx="3071834" cy="3644900"/>
          </a:xfrm>
          <a:noFill/>
          <a:ln/>
        </p:spPr>
      </p:pic>
      <p:sp>
        <p:nvSpPr>
          <p:cNvPr id="136199" name="Rectangle 7"/>
          <p:cNvSpPr>
            <a:spLocks noChangeArrowheads="1"/>
          </p:cNvSpPr>
          <p:nvPr/>
        </p:nvSpPr>
        <p:spPr bwMode="auto">
          <a:xfrm>
            <a:off x="1214414" y="4643446"/>
            <a:ext cx="259238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2000" dirty="0" err="1"/>
              <a:t>Пафнутий</a:t>
            </a:r>
            <a:r>
              <a:rPr lang="ru-RU" sz="2000" dirty="0"/>
              <a:t> Львович Чебышев </a:t>
            </a:r>
          </a:p>
          <a:p>
            <a:pPr algn="ctr">
              <a:spcBef>
                <a:spcPct val="20000"/>
              </a:spcBef>
            </a:pPr>
            <a:r>
              <a:rPr lang="ru-RU" sz="2000" dirty="0"/>
              <a:t>(1821-1894)</a:t>
            </a:r>
          </a:p>
        </p:txBody>
      </p:sp>
      <p:pic>
        <p:nvPicPr>
          <p:cNvPr id="5" name="Рисунок 4"/>
          <p:cNvPicPr/>
          <p:nvPr/>
        </p:nvPicPr>
        <p:blipFill>
          <a:blip r:embed="rId3"/>
          <a:srcRect l="45402" t="15934" r="25239" b="9105"/>
          <a:stretch>
            <a:fillRect/>
          </a:stretch>
        </p:blipFill>
        <p:spPr bwMode="auto">
          <a:xfrm>
            <a:off x="6072198" y="285728"/>
            <a:ext cx="2714625" cy="38984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/>
          <a:srcRect l="45402" t="15751" r="25239" b="8921"/>
          <a:stretch>
            <a:fillRect/>
          </a:stretch>
        </p:blipFill>
        <p:spPr bwMode="auto">
          <a:xfrm>
            <a:off x="5643570" y="1428736"/>
            <a:ext cx="2714625" cy="39175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/>
          <a:srcRect l="36034" t="17950" r="35949" b="12960"/>
          <a:stretch>
            <a:fillRect/>
          </a:stretch>
        </p:blipFill>
        <p:spPr bwMode="auto">
          <a:xfrm>
            <a:off x="4572000" y="2357430"/>
            <a:ext cx="2876552" cy="40005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7422" y="214290"/>
            <a:ext cx="46545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Казанская математическая школа </a:t>
            </a:r>
            <a:endParaRPr lang="ru-RU" sz="2400" dirty="0"/>
          </a:p>
        </p:txBody>
      </p:sp>
      <p:pic>
        <p:nvPicPr>
          <p:cNvPr id="35842" name="Picture 2" descr="https://yastatic.net/naydex/yandex-search/sTbsZ6600/23fc8doiAsQ/S5DY3DmUv9AphZ3i22ONTFhVcKPLkuNmOX7WDJrIwTE4k0ydP2XY45p7uwVyv2PTJIqD-_SVyoiKiE5GL13GGh9T11d1D3Qe5pqR61KpCc-OBXemm9IjZTm7EMZX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571612"/>
            <a:ext cx="1989116" cy="2985704"/>
          </a:xfrm>
          <a:prstGeom prst="rect">
            <a:avLst/>
          </a:prstGeom>
          <a:noFill/>
        </p:spPr>
      </p:pic>
      <p:pic>
        <p:nvPicPr>
          <p:cNvPr id="35844" name="Picture 4" descr="Александр Васильевич Василье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1571612"/>
            <a:ext cx="2105365" cy="2981321"/>
          </a:xfrm>
          <a:prstGeom prst="rect">
            <a:avLst/>
          </a:prstGeom>
          <a:noFill/>
        </p:spPr>
      </p:pic>
      <p:pic>
        <p:nvPicPr>
          <p:cNvPr id="35846" name="Picture 6" descr="Дмитрий Матвеевич Синцов, 1905 год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140" y="1500174"/>
            <a:ext cx="2235484" cy="298608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14348" y="4714884"/>
            <a:ext cx="22145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Николай Иванович</a:t>
            </a:r>
          </a:p>
          <a:p>
            <a:pPr algn="ctr"/>
            <a:r>
              <a:rPr lang="ru-RU" dirty="0" smtClean="0"/>
              <a:t>Лобачевский</a:t>
            </a:r>
          </a:p>
          <a:p>
            <a:pPr algn="ctr"/>
            <a:r>
              <a:rPr lang="ru-RU" dirty="0" smtClean="0"/>
              <a:t>(1792-1856)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714744" y="4714884"/>
            <a:ext cx="2428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Александр Васильевич</a:t>
            </a:r>
          </a:p>
          <a:p>
            <a:pPr algn="ctr"/>
            <a:r>
              <a:rPr lang="ru-RU" dirty="0" smtClean="0"/>
              <a:t>Васильев</a:t>
            </a:r>
          </a:p>
          <a:p>
            <a:pPr algn="ctr"/>
            <a:r>
              <a:rPr lang="ru-RU" dirty="0" smtClean="0"/>
              <a:t>(1853-1929)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786578" y="4714884"/>
            <a:ext cx="22145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Дмитрий Матвеевич</a:t>
            </a:r>
          </a:p>
          <a:p>
            <a:pPr algn="ctr"/>
            <a:r>
              <a:rPr lang="ru-RU" dirty="0" smtClean="0"/>
              <a:t>Синцов</a:t>
            </a:r>
          </a:p>
          <a:p>
            <a:pPr algn="ctr"/>
            <a:r>
              <a:rPr lang="ru-RU" dirty="0" smtClean="0"/>
              <a:t>(1867-1946)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b="5507"/>
          <a:stretch>
            <a:fillRect/>
          </a:stretch>
        </p:blipFill>
        <p:spPr>
          <a:xfrm>
            <a:off x="1285852" y="785794"/>
            <a:ext cx="3052763" cy="3816350"/>
          </a:xfrm>
          <a:noFill/>
          <a:ln/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000100" y="4500570"/>
            <a:ext cx="34194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2000" dirty="0"/>
              <a:t>Осип Иванович Сомов </a:t>
            </a:r>
          </a:p>
          <a:p>
            <a:pPr algn="ctr">
              <a:spcBef>
                <a:spcPct val="20000"/>
              </a:spcBef>
            </a:pPr>
            <a:r>
              <a:rPr lang="ru-RU" sz="2000" dirty="0"/>
              <a:t>(1815-1876)</a:t>
            </a:r>
          </a:p>
        </p:txBody>
      </p: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4572000" y="1285860"/>
            <a:ext cx="47149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«Об ускорениях различных порядков» (1864 г.)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4572000" y="2143116"/>
            <a:ext cx="4572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«Прямой способ для выражения дифференциальных параметров первого и второго порядка и кривизны поверхности в каких-либо координатах ортогональных или косоугольных» (1865 г.)</a:t>
            </a: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7463" y="0"/>
            <a:ext cx="6456362" cy="497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6" name="Text Box 6"/>
          <p:cNvSpPr txBox="1">
            <a:spLocks noChangeArrowheads="1"/>
          </p:cNvSpPr>
          <p:nvPr/>
        </p:nvSpPr>
        <p:spPr bwMode="auto">
          <a:xfrm>
            <a:off x="0" y="5013325"/>
            <a:ext cx="9144000" cy="5318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b="0" i="1">
                <a:latin typeface="Times New Roman" pitchFamily="18" charset="0"/>
              </a:rPr>
              <a:t>Страницы из магистерской диссертации В. Драшусова «Рассуждение о кривизне поверхности около каждой их точки».– М., 1838.</a:t>
            </a:r>
            <a:endParaRPr lang="ru-RU" b="0"/>
          </a:p>
        </p:txBody>
      </p:sp>
      <p:sp>
        <p:nvSpPr>
          <p:cNvPr id="158727" name="Rectangle 7"/>
          <p:cNvSpPr>
            <a:spLocks noChangeArrowheads="1"/>
          </p:cNvSpPr>
          <p:nvPr/>
        </p:nvSpPr>
        <p:spPr bwMode="auto">
          <a:xfrm>
            <a:off x="0" y="6216650"/>
            <a:ext cx="9131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0" i="1">
                <a:latin typeface="Times New Roman" pitchFamily="18" charset="0"/>
              </a:rPr>
              <a:t>Цветков Я. «О поверхностях могущих быть преобразованными одна в другую без разрыва </a:t>
            </a:r>
          </a:p>
          <a:p>
            <a:r>
              <a:rPr lang="ru-RU" b="0" i="1">
                <a:latin typeface="Times New Roman" pitchFamily="18" charset="0"/>
              </a:rPr>
              <a:t>и без сгиба своих частей», С.-П., 1864.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2000" dirty="0"/>
              <a:t>     С 1885 по 1905г. </a:t>
            </a:r>
            <a:r>
              <a:rPr lang="ru-RU" sz="2000" dirty="0" smtClean="0"/>
              <a:t>В </a:t>
            </a:r>
            <a:r>
              <a:rPr lang="ru-RU" sz="2000" smtClean="0"/>
              <a:t>Московском университете </a:t>
            </a:r>
            <a:r>
              <a:rPr lang="ru-RU" sz="2000" dirty="0"/>
              <a:t>были прочитаны следующие специальные курсы по различным вопросам дифференциальной геометрии: 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dirty="0"/>
              <a:t>1. Аналитическая теория плоских алгебраических кривых (Б. К. </a:t>
            </a:r>
            <a:r>
              <a:rPr lang="ru-RU" sz="2000" dirty="0" err="1"/>
              <a:t>Млод</a:t>
            </a:r>
            <a:r>
              <a:rPr lang="ru-RU" sz="2000" dirty="0"/>
              <a:t>-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dirty="0"/>
              <a:t>    </a:t>
            </a:r>
            <a:r>
              <a:rPr lang="ru-RU" sz="2000" dirty="0" err="1"/>
              <a:t>зеевский</a:t>
            </a:r>
            <a:r>
              <a:rPr lang="ru-RU" sz="2000" dirty="0"/>
              <a:t>, 1989–90 </a:t>
            </a:r>
            <a:r>
              <a:rPr lang="ru-RU" sz="2000" dirty="0" err="1"/>
              <a:t>уч</a:t>
            </a:r>
            <a:r>
              <a:rPr lang="ru-RU" sz="2000" dirty="0"/>
              <a:t>. г.).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dirty="0"/>
              <a:t>2. Теория линейчатых поверхностей (Б. К. </a:t>
            </a:r>
            <a:r>
              <a:rPr lang="ru-RU" sz="2000" dirty="0" err="1"/>
              <a:t>Млодзеевский</a:t>
            </a:r>
            <a:r>
              <a:rPr lang="ru-RU" sz="2000" dirty="0"/>
              <a:t>, 1891–92 </a:t>
            </a:r>
            <a:r>
              <a:rPr lang="ru-RU" sz="2000" dirty="0" err="1"/>
              <a:t>уч</a:t>
            </a:r>
            <a:r>
              <a:rPr lang="ru-RU" sz="2000" dirty="0"/>
              <a:t>. г.).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dirty="0"/>
              <a:t>3. Теория минимальных поверхностей (Б. К. </a:t>
            </a:r>
            <a:r>
              <a:rPr lang="ru-RU" sz="2000" dirty="0" err="1"/>
              <a:t>Млодзеевский</a:t>
            </a:r>
            <a:r>
              <a:rPr lang="ru-RU" sz="2000" dirty="0"/>
              <a:t>, 1893–94 </a:t>
            </a:r>
            <a:r>
              <a:rPr lang="ru-RU" sz="2000" dirty="0" err="1"/>
              <a:t>уч</a:t>
            </a:r>
            <a:r>
              <a:rPr lang="ru-RU" sz="2000" dirty="0"/>
              <a:t>. г.).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dirty="0"/>
              <a:t>4. Теория изгибания поверхностей (Б. К. </a:t>
            </a:r>
            <a:r>
              <a:rPr lang="ru-RU" sz="2000" dirty="0" err="1"/>
              <a:t>Млодзеевский</a:t>
            </a:r>
            <a:r>
              <a:rPr lang="ru-RU" sz="2000" dirty="0"/>
              <a:t>, 1895–96 </a:t>
            </a:r>
            <a:r>
              <a:rPr lang="ru-RU" sz="2000" dirty="0" err="1"/>
              <a:t>уч</a:t>
            </a:r>
            <a:r>
              <a:rPr lang="ru-RU" sz="2000" dirty="0"/>
              <a:t>. г.).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dirty="0"/>
              <a:t>5. Дифференциальная геометрия поверхностей (Б. К. </a:t>
            </a:r>
            <a:r>
              <a:rPr lang="ru-RU" sz="2000" dirty="0" err="1"/>
              <a:t>Млодзеевский</a:t>
            </a:r>
            <a:r>
              <a:rPr lang="ru-RU" sz="2000" dirty="0"/>
              <a:t>, 1897–98 </a:t>
            </a:r>
            <a:r>
              <a:rPr lang="ru-RU" sz="2000" dirty="0" err="1"/>
              <a:t>уч</a:t>
            </a:r>
            <a:r>
              <a:rPr lang="ru-RU" sz="2000" dirty="0"/>
              <a:t>. г.).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dirty="0"/>
              <a:t>6. Геометрическая теория уравнений с частными производными 1-го и второго порядка (Д. Ф. Егоров, 1897–98 </a:t>
            </a:r>
            <a:r>
              <a:rPr lang="ru-RU" sz="2000" dirty="0" err="1"/>
              <a:t>уч</a:t>
            </a:r>
            <a:r>
              <a:rPr lang="ru-RU" sz="2000" dirty="0"/>
              <a:t>. г.).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dirty="0"/>
              <a:t>7. Теория алгебраических поверхностей и линий двойной кривизны (А. А. Дмитровский, 1899-1900 </a:t>
            </a:r>
            <a:r>
              <a:rPr lang="ru-RU" sz="2000" dirty="0" err="1"/>
              <a:t>уч.г</a:t>
            </a:r>
            <a:r>
              <a:rPr lang="ru-RU" sz="2000" dirty="0"/>
              <a:t>.).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dirty="0"/>
              <a:t>8. Плоские кривые высших порядков (А. А. Дмитровский, 1900-01 </a:t>
            </a:r>
            <a:r>
              <a:rPr lang="ru-RU" sz="2000" dirty="0" err="1"/>
              <a:t>уч.г</a:t>
            </a:r>
            <a:r>
              <a:rPr lang="ru-RU" sz="2000" dirty="0"/>
              <a:t>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ru-RU" sz="1800"/>
              <a:t>Записки по приложению дифференциального исчисления к геометрии. Курс дополнительного класса Михайловского артиллерийского училища. Составил по лекциям Н.С.Будаева п.-юнк. Дегдярев. – СПб.,1898</a:t>
            </a:r>
          </a:p>
        </p:txBody>
      </p:sp>
      <p:pic>
        <p:nvPicPr>
          <p:cNvPr id="14029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99025" y="1125538"/>
            <a:ext cx="3586163" cy="5399087"/>
          </a:xfrm>
          <a:noFill/>
          <a:ln/>
        </p:spPr>
      </p:pic>
      <p:pic>
        <p:nvPicPr>
          <p:cNvPr id="14029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r="7222"/>
          <a:stretch>
            <a:fillRect/>
          </a:stretch>
        </p:blipFill>
        <p:spPr>
          <a:xfrm rot="21300566">
            <a:off x="179388" y="1196975"/>
            <a:ext cx="4287837" cy="57975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23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5429256" y="1643050"/>
          <a:ext cx="3848953" cy="4143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4" name="Точечный рисунок" r:id="rId3" imgW="3734321" imgH="4019048" progId="PBrush">
                  <p:embed/>
                </p:oleObj>
              </mc:Choice>
              <mc:Fallback>
                <p:oleObj name="Точечный рисунок" r:id="rId3" imgW="3734321" imgH="4019048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56" y="1643050"/>
                        <a:ext cx="3848953" cy="41434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24" name="Rectangle 4"/>
          <p:cNvSpPr>
            <a:spLocks noChangeArrowheads="1"/>
          </p:cNvSpPr>
          <p:nvPr/>
        </p:nvSpPr>
        <p:spPr bwMode="auto">
          <a:xfrm>
            <a:off x="0" y="-30163"/>
            <a:ext cx="9324975" cy="946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2800"/>
              <a:t>Егоров Д.Ф.  Дифференциальная геометрия. </a:t>
            </a:r>
          </a:p>
          <a:p>
            <a:r>
              <a:rPr lang="ru-RU" sz="2800"/>
              <a:t>             1909-10 уч. г.</a:t>
            </a:r>
          </a:p>
        </p:txBody>
      </p:sp>
      <p:grpSp>
        <p:nvGrpSpPr>
          <p:cNvPr id="40963" name="Group 3"/>
          <p:cNvGrpSpPr>
            <a:grpSpLocks/>
          </p:cNvGrpSpPr>
          <p:nvPr/>
        </p:nvGrpSpPr>
        <p:grpSpPr bwMode="auto">
          <a:xfrm>
            <a:off x="571472" y="1428736"/>
            <a:ext cx="5800725" cy="4446588"/>
            <a:chOff x="1575" y="8928"/>
            <a:chExt cx="9135" cy="7002"/>
          </a:xfrm>
        </p:grpSpPr>
        <p:grpSp>
          <p:nvGrpSpPr>
            <p:cNvPr id="40964" name="Group 4"/>
            <p:cNvGrpSpPr>
              <a:grpSpLocks/>
            </p:cNvGrpSpPr>
            <p:nvPr/>
          </p:nvGrpSpPr>
          <p:grpSpPr bwMode="auto">
            <a:xfrm>
              <a:off x="1575" y="8928"/>
              <a:ext cx="8982" cy="6525"/>
              <a:chOff x="1815" y="243"/>
              <a:chExt cx="8982" cy="6525"/>
            </a:xfrm>
          </p:grpSpPr>
          <p:pic>
            <p:nvPicPr>
              <p:cNvPr id="40965" name="Picture 5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615" y="255"/>
                <a:ext cx="4182" cy="64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966" name="Picture 6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815" y="243"/>
                <a:ext cx="4320" cy="65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0967" name="Text Box 7"/>
            <p:cNvSpPr txBox="1">
              <a:spLocks noChangeArrowheads="1"/>
            </p:cNvSpPr>
            <p:nvPr/>
          </p:nvSpPr>
          <p:spPr bwMode="auto">
            <a:xfrm>
              <a:off x="1590" y="15390"/>
              <a:ext cx="91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Страницы из «Дифференциальной геометрии» Д. Ф. Егорова.– М., 1910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ChangeArrowheads="1"/>
          </p:cNvSpPr>
          <p:nvPr/>
        </p:nvSpPr>
        <p:spPr bwMode="auto">
          <a:xfrm>
            <a:off x="1571604" y="0"/>
            <a:ext cx="66820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ru-RU" b="1" dirty="0"/>
              <a:t>Взаимовлияние между представителями математических школ </a:t>
            </a:r>
          </a:p>
          <a:p>
            <a:pPr algn="ctr"/>
            <a:r>
              <a:rPr lang="en-US" b="1" dirty="0"/>
              <a:t>XIX</a:t>
            </a:r>
            <a:r>
              <a:rPr lang="ru-RU" b="1" dirty="0"/>
              <a:t> столетия в области дифференциальной геометрии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95288" y="692150"/>
            <a:ext cx="7921625" cy="6049963"/>
            <a:chOff x="660" y="5391"/>
            <a:chExt cx="10940" cy="8025"/>
          </a:xfrm>
        </p:grpSpPr>
        <p:sp>
          <p:nvSpPr>
            <p:cNvPr id="192516" name="Text Box 4"/>
            <p:cNvSpPr txBox="1">
              <a:spLocks noChangeArrowheads="1"/>
            </p:cNvSpPr>
            <p:nvPr/>
          </p:nvSpPr>
          <p:spPr bwMode="auto">
            <a:xfrm>
              <a:off x="3725" y="5391"/>
              <a:ext cx="1740" cy="85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200" b="0">
                  <a:latin typeface="Times New Roman" pitchFamily="18" charset="0"/>
                </a:rPr>
                <a:t>К.Ф. Гаусс</a:t>
              </a:r>
            </a:p>
            <a:p>
              <a:pPr algn="ctr"/>
              <a:r>
                <a:rPr lang="ru-RU" sz="1200" b="0">
                  <a:latin typeface="Times New Roman" pitchFamily="18" charset="0"/>
                </a:rPr>
                <a:t>(1777–1855)</a:t>
              </a:r>
              <a:endParaRPr lang="ru-RU" b="0"/>
            </a:p>
          </p:txBody>
        </p:sp>
        <p:sp>
          <p:nvSpPr>
            <p:cNvPr id="192517" name="Text Box 5"/>
            <p:cNvSpPr txBox="1">
              <a:spLocks noChangeArrowheads="1"/>
            </p:cNvSpPr>
            <p:nvPr/>
          </p:nvSpPr>
          <p:spPr bwMode="auto">
            <a:xfrm>
              <a:off x="9320" y="5436"/>
              <a:ext cx="1545" cy="8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200" b="0">
                  <a:latin typeface="Times New Roman" pitchFamily="18" charset="0"/>
                </a:rPr>
                <a:t>Г. Монж</a:t>
              </a:r>
            </a:p>
            <a:p>
              <a:pPr algn="ctr"/>
              <a:r>
                <a:rPr lang="ru-RU" sz="1200" b="0">
                  <a:latin typeface="Times New Roman" pitchFamily="18" charset="0"/>
                </a:rPr>
                <a:t>(1746–1818)</a:t>
              </a:r>
              <a:endParaRPr lang="ru-RU" b="0"/>
            </a:p>
          </p:txBody>
        </p:sp>
        <p:sp>
          <p:nvSpPr>
            <p:cNvPr id="192518" name="Text Box 6"/>
            <p:cNvSpPr txBox="1">
              <a:spLocks noChangeArrowheads="1"/>
            </p:cNvSpPr>
            <p:nvPr/>
          </p:nvSpPr>
          <p:spPr bwMode="auto">
            <a:xfrm>
              <a:off x="3095" y="6546"/>
              <a:ext cx="1935" cy="87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200" b="0">
                  <a:latin typeface="Times New Roman" pitchFamily="18" charset="0"/>
                </a:rPr>
                <a:t>И. М. Бартельс</a:t>
              </a:r>
            </a:p>
            <a:p>
              <a:pPr algn="ctr"/>
              <a:r>
                <a:rPr lang="ru-RU" sz="1200" b="0">
                  <a:latin typeface="Times New Roman" pitchFamily="18" charset="0"/>
                </a:rPr>
                <a:t>(1769–1836)</a:t>
              </a:r>
              <a:endParaRPr lang="ru-RU" b="0"/>
            </a:p>
          </p:txBody>
        </p:sp>
        <p:sp>
          <p:nvSpPr>
            <p:cNvPr id="192519" name="Text Box 7"/>
            <p:cNvSpPr txBox="1">
              <a:spLocks noChangeArrowheads="1"/>
            </p:cNvSpPr>
            <p:nvPr/>
          </p:nvSpPr>
          <p:spPr bwMode="auto">
            <a:xfrm>
              <a:off x="6185" y="6546"/>
              <a:ext cx="1785" cy="8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 b="0">
                  <a:latin typeface="Times New Roman" pitchFamily="18" charset="0"/>
                </a:rPr>
                <a:t>Ф.Г. Миндинг</a:t>
              </a:r>
            </a:p>
            <a:p>
              <a:pPr algn="ctr"/>
              <a:r>
                <a:rPr lang="ru-RU" sz="1200" b="0">
                  <a:latin typeface="Times New Roman" pitchFamily="18" charset="0"/>
                </a:rPr>
                <a:t>(1806–1885)</a:t>
              </a:r>
              <a:endParaRPr lang="ru-RU" b="0"/>
            </a:p>
          </p:txBody>
        </p:sp>
        <p:sp>
          <p:nvSpPr>
            <p:cNvPr id="192520" name="Text Box 8"/>
            <p:cNvSpPr txBox="1">
              <a:spLocks noChangeArrowheads="1"/>
            </p:cNvSpPr>
            <p:nvPr/>
          </p:nvSpPr>
          <p:spPr bwMode="auto">
            <a:xfrm>
              <a:off x="3210" y="7696"/>
              <a:ext cx="2235" cy="94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 b="0">
                  <a:latin typeface="Times New Roman" pitchFamily="18" charset="0"/>
                </a:rPr>
                <a:t>Н. И. Лобачевский</a:t>
              </a:r>
            </a:p>
            <a:p>
              <a:pPr algn="ctr"/>
              <a:r>
                <a:rPr lang="ru-RU" sz="1200" b="0">
                  <a:latin typeface="Times New Roman" pitchFamily="18" charset="0"/>
                </a:rPr>
                <a:t>(1792–1856)</a:t>
              </a:r>
              <a:endParaRPr lang="ru-RU" b="0"/>
            </a:p>
          </p:txBody>
        </p:sp>
        <p:sp>
          <p:nvSpPr>
            <p:cNvPr id="192521" name="Text Box 9"/>
            <p:cNvSpPr txBox="1">
              <a:spLocks noChangeArrowheads="1"/>
            </p:cNvSpPr>
            <p:nvPr/>
          </p:nvSpPr>
          <p:spPr bwMode="auto">
            <a:xfrm>
              <a:off x="5545" y="7696"/>
              <a:ext cx="2205" cy="9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 b="0">
                  <a:latin typeface="Times New Roman" pitchFamily="18" charset="0"/>
                </a:rPr>
                <a:t>Д.М.Перевощиков</a:t>
              </a:r>
            </a:p>
            <a:p>
              <a:pPr algn="ctr"/>
              <a:r>
                <a:rPr lang="ru-RU" sz="1200" b="0">
                  <a:latin typeface="Times New Roman" pitchFamily="18" charset="0"/>
                </a:rPr>
                <a:t>(1788–1880)</a:t>
              </a:r>
              <a:endParaRPr lang="ru-RU" b="0"/>
            </a:p>
          </p:txBody>
        </p:sp>
        <p:sp>
          <p:nvSpPr>
            <p:cNvPr id="192522" name="Text Box 10"/>
            <p:cNvSpPr txBox="1">
              <a:spLocks noChangeArrowheads="1"/>
            </p:cNvSpPr>
            <p:nvPr/>
          </p:nvSpPr>
          <p:spPr bwMode="auto">
            <a:xfrm>
              <a:off x="7835" y="7706"/>
              <a:ext cx="1590" cy="9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200" b="0">
                  <a:latin typeface="Times New Roman" pitchFamily="18" charset="0"/>
                </a:rPr>
                <a:t>К.Э. Зенф</a:t>
              </a:r>
            </a:p>
            <a:p>
              <a:pPr algn="ctr"/>
              <a:r>
                <a:rPr lang="ru-RU" sz="1200" b="0">
                  <a:latin typeface="Times New Roman" pitchFamily="18" charset="0"/>
                </a:rPr>
                <a:t>(1810–1850)</a:t>
              </a:r>
              <a:endParaRPr lang="ru-RU" b="0"/>
            </a:p>
          </p:txBody>
        </p:sp>
        <p:sp>
          <p:nvSpPr>
            <p:cNvPr id="192523" name="Text Box 11"/>
            <p:cNvSpPr txBox="1">
              <a:spLocks noChangeArrowheads="1"/>
            </p:cNvSpPr>
            <p:nvPr/>
          </p:nvSpPr>
          <p:spPr bwMode="auto">
            <a:xfrm>
              <a:off x="9550" y="7686"/>
              <a:ext cx="1995" cy="94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 b="0">
                  <a:latin typeface="Times New Roman" pitchFamily="18" charset="0"/>
                </a:rPr>
                <a:t>К. М. Петерсон</a:t>
              </a:r>
            </a:p>
            <a:p>
              <a:pPr algn="ctr"/>
              <a:r>
                <a:rPr lang="ru-RU" sz="1200" b="0">
                  <a:latin typeface="Times New Roman" pitchFamily="18" charset="0"/>
                </a:rPr>
                <a:t>(1828–1881)</a:t>
              </a:r>
              <a:endParaRPr lang="ru-RU" b="0"/>
            </a:p>
          </p:txBody>
        </p:sp>
        <p:sp>
          <p:nvSpPr>
            <p:cNvPr id="192524" name="Text Box 12"/>
            <p:cNvSpPr txBox="1">
              <a:spLocks noChangeArrowheads="1"/>
            </p:cNvSpPr>
            <p:nvPr/>
          </p:nvSpPr>
          <p:spPr bwMode="auto">
            <a:xfrm>
              <a:off x="2210" y="8931"/>
              <a:ext cx="1890" cy="9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200" b="0">
                  <a:latin typeface="Times New Roman" pitchFamily="18" charset="0"/>
                </a:rPr>
                <a:t>Н.Д. Брашман</a:t>
              </a:r>
            </a:p>
            <a:p>
              <a:pPr algn="ctr"/>
              <a:r>
                <a:rPr lang="ru-RU" sz="1200" b="0">
                  <a:latin typeface="Times New Roman" pitchFamily="18" charset="0"/>
                </a:rPr>
                <a:t>(1796–1866)</a:t>
              </a:r>
              <a:endParaRPr lang="ru-RU" b="0"/>
            </a:p>
          </p:txBody>
        </p:sp>
        <p:sp>
          <p:nvSpPr>
            <p:cNvPr id="192525" name="Text Box 13"/>
            <p:cNvSpPr txBox="1">
              <a:spLocks noChangeArrowheads="1"/>
            </p:cNvSpPr>
            <p:nvPr/>
          </p:nvSpPr>
          <p:spPr bwMode="auto">
            <a:xfrm>
              <a:off x="4550" y="8886"/>
              <a:ext cx="1965" cy="9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200" b="0">
                  <a:latin typeface="Times New Roman" pitchFamily="18" charset="0"/>
                </a:rPr>
                <a:t>Н. Е. Зернов</a:t>
              </a:r>
            </a:p>
            <a:p>
              <a:pPr algn="ctr"/>
              <a:r>
                <a:rPr lang="ru-RU" sz="1200" b="0">
                  <a:latin typeface="Times New Roman" pitchFamily="18" charset="0"/>
                </a:rPr>
                <a:t>(1804–1862)</a:t>
              </a:r>
              <a:endParaRPr lang="ru-RU" b="0"/>
            </a:p>
          </p:txBody>
        </p:sp>
        <p:sp>
          <p:nvSpPr>
            <p:cNvPr id="192526" name="Text Box 14"/>
            <p:cNvSpPr txBox="1">
              <a:spLocks noChangeArrowheads="1"/>
            </p:cNvSpPr>
            <p:nvPr/>
          </p:nvSpPr>
          <p:spPr bwMode="auto">
            <a:xfrm>
              <a:off x="4025" y="10191"/>
              <a:ext cx="1560" cy="8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 b="0">
                  <a:latin typeface="Times New Roman" pitchFamily="18" charset="0"/>
                </a:rPr>
                <a:t>О. И. Сомов</a:t>
              </a:r>
            </a:p>
            <a:p>
              <a:r>
                <a:rPr lang="ru-RU" sz="1200" b="0">
                  <a:latin typeface="Times New Roman" pitchFamily="18" charset="0"/>
                </a:rPr>
                <a:t>(1815–1876)</a:t>
              </a:r>
              <a:endParaRPr lang="ru-RU" b="0"/>
            </a:p>
          </p:txBody>
        </p:sp>
        <p:sp>
          <p:nvSpPr>
            <p:cNvPr id="192527" name="Text Box 15"/>
            <p:cNvSpPr txBox="1">
              <a:spLocks noChangeArrowheads="1"/>
            </p:cNvSpPr>
            <p:nvPr/>
          </p:nvSpPr>
          <p:spPr bwMode="auto">
            <a:xfrm>
              <a:off x="1535" y="10161"/>
              <a:ext cx="2280" cy="9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 b="0">
                  <a:latin typeface="Times New Roman" pitchFamily="18" charset="0"/>
                </a:rPr>
                <a:t>В.Я. Буняковский</a:t>
              </a:r>
            </a:p>
            <a:p>
              <a:pPr algn="ctr"/>
              <a:r>
                <a:rPr lang="ru-RU" sz="1200" b="0">
                  <a:latin typeface="Times New Roman" pitchFamily="18" charset="0"/>
                </a:rPr>
                <a:t>(1804–1889)</a:t>
              </a:r>
              <a:endParaRPr lang="ru-RU" b="0"/>
            </a:p>
          </p:txBody>
        </p:sp>
        <p:sp>
          <p:nvSpPr>
            <p:cNvPr id="192528" name="Text Box 16"/>
            <p:cNvSpPr txBox="1">
              <a:spLocks noChangeArrowheads="1"/>
            </p:cNvSpPr>
            <p:nvPr/>
          </p:nvSpPr>
          <p:spPr bwMode="auto">
            <a:xfrm>
              <a:off x="5765" y="10191"/>
              <a:ext cx="1950" cy="9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 b="0">
                  <a:latin typeface="Times New Roman" pitchFamily="18" charset="0"/>
                </a:rPr>
                <a:t>П. Л. Чебышев</a:t>
              </a:r>
            </a:p>
            <a:p>
              <a:pPr algn="ctr"/>
              <a:r>
                <a:rPr lang="ru-RU" sz="1200" b="0">
                  <a:latin typeface="Times New Roman" pitchFamily="18" charset="0"/>
                </a:rPr>
                <a:t>(1821–1894)</a:t>
              </a:r>
              <a:endParaRPr lang="ru-RU" b="0"/>
            </a:p>
          </p:txBody>
        </p:sp>
        <p:sp>
          <p:nvSpPr>
            <p:cNvPr id="192529" name="Text Box 17"/>
            <p:cNvSpPr txBox="1">
              <a:spLocks noChangeArrowheads="1"/>
            </p:cNvSpPr>
            <p:nvPr/>
          </p:nvSpPr>
          <p:spPr bwMode="auto">
            <a:xfrm>
              <a:off x="6890" y="8991"/>
              <a:ext cx="2310" cy="91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 b="0">
                  <a:latin typeface="Times New Roman" pitchFamily="18" charset="0"/>
                </a:rPr>
                <a:t>Б.К. Млодзеевский</a:t>
              </a:r>
            </a:p>
            <a:p>
              <a:pPr algn="ctr"/>
              <a:r>
                <a:rPr lang="ru-RU" sz="1200" b="0">
                  <a:latin typeface="Times New Roman" pitchFamily="18" charset="0"/>
                </a:rPr>
                <a:t>(1858–1923)</a:t>
              </a:r>
              <a:endParaRPr lang="ru-RU" b="0"/>
            </a:p>
          </p:txBody>
        </p:sp>
        <p:sp>
          <p:nvSpPr>
            <p:cNvPr id="192530" name="Text Box 18"/>
            <p:cNvSpPr txBox="1">
              <a:spLocks noChangeArrowheads="1"/>
            </p:cNvSpPr>
            <p:nvPr/>
          </p:nvSpPr>
          <p:spPr bwMode="auto">
            <a:xfrm>
              <a:off x="9755" y="8991"/>
              <a:ext cx="1710" cy="91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 b="0">
                  <a:latin typeface="Times New Roman" pitchFamily="18" charset="0"/>
                </a:rPr>
                <a:t>Д. Ф. Егоров</a:t>
              </a:r>
            </a:p>
            <a:p>
              <a:pPr algn="ctr"/>
              <a:r>
                <a:rPr lang="ru-RU" sz="1200" b="0">
                  <a:latin typeface="Times New Roman" pitchFamily="18" charset="0"/>
                </a:rPr>
                <a:t>(1869–1931)</a:t>
              </a:r>
              <a:endParaRPr lang="ru-RU" b="0"/>
            </a:p>
          </p:txBody>
        </p:sp>
        <p:sp>
          <p:nvSpPr>
            <p:cNvPr id="192531" name="Text Box 19"/>
            <p:cNvSpPr txBox="1">
              <a:spLocks noChangeArrowheads="1"/>
            </p:cNvSpPr>
            <p:nvPr/>
          </p:nvSpPr>
          <p:spPr bwMode="auto">
            <a:xfrm>
              <a:off x="7816" y="10191"/>
              <a:ext cx="1875" cy="91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 b="0">
                  <a:latin typeface="Times New Roman" pitchFamily="18" charset="0"/>
                </a:rPr>
                <a:t>С.П. Фиников</a:t>
              </a:r>
            </a:p>
            <a:p>
              <a:pPr algn="ctr"/>
              <a:r>
                <a:rPr lang="ru-RU" sz="1200" b="0">
                  <a:latin typeface="Times New Roman" pitchFamily="18" charset="0"/>
                </a:rPr>
                <a:t>(1883–1964)</a:t>
              </a:r>
              <a:endParaRPr lang="ru-RU" b="0"/>
            </a:p>
          </p:txBody>
        </p:sp>
        <p:sp>
          <p:nvSpPr>
            <p:cNvPr id="192532" name="Text Box 20"/>
            <p:cNvSpPr txBox="1">
              <a:spLocks noChangeArrowheads="1"/>
            </p:cNvSpPr>
            <p:nvPr/>
          </p:nvSpPr>
          <p:spPr bwMode="auto">
            <a:xfrm>
              <a:off x="9770" y="10176"/>
              <a:ext cx="1830" cy="91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 b="0">
                  <a:latin typeface="Times New Roman" pitchFamily="18" charset="0"/>
                </a:rPr>
                <a:t>С.С. Бюшгенс</a:t>
              </a:r>
            </a:p>
            <a:p>
              <a:pPr algn="ctr"/>
              <a:r>
                <a:rPr lang="ru-RU" sz="1200" b="0">
                  <a:latin typeface="Times New Roman" pitchFamily="18" charset="0"/>
                </a:rPr>
                <a:t>(1882–1963)</a:t>
              </a:r>
              <a:endParaRPr lang="ru-RU" b="0"/>
            </a:p>
          </p:txBody>
        </p:sp>
        <p:sp>
          <p:nvSpPr>
            <p:cNvPr id="192533" name="Text Box 21"/>
            <p:cNvSpPr txBox="1">
              <a:spLocks noChangeArrowheads="1"/>
            </p:cNvSpPr>
            <p:nvPr/>
          </p:nvSpPr>
          <p:spPr bwMode="auto">
            <a:xfrm>
              <a:off x="2135" y="11346"/>
              <a:ext cx="1725" cy="85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 b="0">
                  <a:latin typeface="Times New Roman" pitchFamily="18" charset="0"/>
                </a:rPr>
                <a:t>А.Н. Коркин</a:t>
              </a:r>
            </a:p>
            <a:p>
              <a:r>
                <a:rPr lang="ru-RU" sz="1200" b="0">
                  <a:latin typeface="Times New Roman" pitchFamily="18" charset="0"/>
                </a:rPr>
                <a:t>(1837–1908)</a:t>
              </a:r>
              <a:endParaRPr lang="ru-RU" b="0"/>
            </a:p>
          </p:txBody>
        </p:sp>
        <p:sp>
          <p:nvSpPr>
            <p:cNvPr id="192534" name="Text Box 22"/>
            <p:cNvSpPr txBox="1">
              <a:spLocks noChangeArrowheads="1"/>
            </p:cNvSpPr>
            <p:nvPr/>
          </p:nvSpPr>
          <p:spPr bwMode="auto">
            <a:xfrm>
              <a:off x="5825" y="11346"/>
              <a:ext cx="1665" cy="85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 b="0">
                  <a:latin typeface="Times New Roman" pitchFamily="18" charset="0"/>
                </a:rPr>
                <a:t>К.А. Поссе</a:t>
              </a:r>
            </a:p>
            <a:p>
              <a:r>
                <a:rPr lang="ru-RU" sz="1200" b="0">
                  <a:latin typeface="Times New Roman" pitchFamily="18" charset="0"/>
                </a:rPr>
                <a:t>(1847–1928)</a:t>
              </a:r>
              <a:endParaRPr lang="ru-RU" b="0"/>
            </a:p>
          </p:txBody>
        </p:sp>
        <p:sp>
          <p:nvSpPr>
            <p:cNvPr id="192535" name="Text Box 23"/>
            <p:cNvSpPr txBox="1">
              <a:spLocks noChangeArrowheads="1"/>
            </p:cNvSpPr>
            <p:nvPr/>
          </p:nvSpPr>
          <p:spPr bwMode="auto">
            <a:xfrm>
              <a:off x="8285" y="11331"/>
              <a:ext cx="1920" cy="9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 b="0">
                  <a:latin typeface="Times New Roman" pitchFamily="18" charset="0"/>
                </a:rPr>
                <a:t>А.В. Васильев</a:t>
              </a:r>
            </a:p>
            <a:p>
              <a:pPr algn="ctr"/>
              <a:r>
                <a:rPr lang="ru-RU" sz="1200" b="0">
                  <a:latin typeface="Times New Roman" pitchFamily="18" charset="0"/>
                </a:rPr>
                <a:t>(1853–1929)</a:t>
              </a:r>
              <a:endParaRPr lang="ru-RU" b="0"/>
            </a:p>
          </p:txBody>
        </p:sp>
        <p:sp>
          <p:nvSpPr>
            <p:cNvPr id="192536" name="Text Box 24"/>
            <p:cNvSpPr txBox="1">
              <a:spLocks noChangeArrowheads="1"/>
            </p:cNvSpPr>
            <p:nvPr/>
          </p:nvSpPr>
          <p:spPr bwMode="auto">
            <a:xfrm>
              <a:off x="8090" y="6516"/>
              <a:ext cx="1725" cy="87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 b="0">
                  <a:latin typeface="Times New Roman" pitchFamily="18" charset="0"/>
                </a:rPr>
                <a:t>А.И. Маюров</a:t>
              </a:r>
            </a:p>
            <a:p>
              <a:r>
                <a:rPr lang="ru-RU" sz="1200" b="0">
                  <a:latin typeface="Times New Roman" pitchFamily="18" charset="0"/>
                </a:rPr>
                <a:t>(1780–1848)</a:t>
              </a:r>
              <a:endParaRPr lang="ru-RU" b="0"/>
            </a:p>
          </p:txBody>
        </p:sp>
        <p:sp>
          <p:nvSpPr>
            <p:cNvPr id="192537" name="Text Box 25"/>
            <p:cNvSpPr txBox="1">
              <a:spLocks noChangeArrowheads="1"/>
            </p:cNvSpPr>
            <p:nvPr/>
          </p:nvSpPr>
          <p:spPr bwMode="auto">
            <a:xfrm>
              <a:off x="9875" y="6501"/>
              <a:ext cx="1665" cy="8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200" b="0">
                  <a:latin typeface="Times New Roman" pitchFamily="18" charset="0"/>
                </a:rPr>
                <a:t>Г. Ламе</a:t>
              </a:r>
            </a:p>
            <a:p>
              <a:pPr algn="ctr"/>
              <a:r>
                <a:rPr lang="ru-RU" sz="1200" b="0">
                  <a:latin typeface="Times New Roman" pitchFamily="18" charset="0"/>
                </a:rPr>
                <a:t>(1795–1870)</a:t>
              </a:r>
              <a:endParaRPr lang="ru-RU" b="0"/>
            </a:p>
          </p:txBody>
        </p:sp>
        <p:sp>
          <p:nvSpPr>
            <p:cNvPr id="192538" name="Text Box 26"/>
            <p:cNvSpPr txBox="1">
              <a:spLocks noChangeArrowheads="1"/>
            </p:cNvSpPr>
            <p:nvPr/>
          </p:nvSpPr>
          <p:spPr bwMode="auto">
            <a:xfrm>
              <a:off x="2780" y="12471"/>
              <a:ext cx="1830" cy="7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200" b="0">
                  <a:latin typeface="Times New Roman" pitchFamily="18" charset="0"/>
                </a:rPr>
                <a:t>Д. А. Граве</a:t>
              </a:r>
            </a:p>
            <a:p>
              <a:pPr algn="ctr"/>
              <a:r>
                <a:rPr lang="ru-RU" sz="1200" b="0">
                  <a:latin typeface="Times New Roman" pitchFamily="18" charset="0"/>
                </a:rPr>
                <a:t>(1863–1939)</a:t>
              </a:r>
              <a:endParaRPr lang="ru-RU" b="0"/>
            </a:p>
          </p:txBody>
        </p:sp>
        <p:sp>
          <p:nvSpPr>
            <p:cNvPr id="192539" name="Text Box 27"/>
            <p:cNvSpPr txBox="1">
              <a:spLocks noChangeArrowheads="1"/>
            </p:cNvSpPr>
            <p:nvPr/>
          </p:nvSpPr>
          <p:spPr bwMode="auto">
            <a:xfrm>
              <a:off x="5015" y="12471"/>
              <a:ext cx="1575" cy="7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 b="0">
                  <a:latin typeface="Times New Roman" pitchFamily="18" charset="0"/>
                </a:rPr>
                <a:t>В. Ф. Каган</a:t>
              </a:r>
            </a:p>
            <a:p>
              <a:r>
                <a:rPr lang="ru-RU" sz="1200" b="0">
                  <a:latin typeface="Times New Roman" pitchFamily="18" charset="0"/>
                </a:rPr>
                <a:t>(1869–1953)</a:t>
              </a:r>
              <a:endParaRPr lang="ru-RU" b="0"/>
            </a:p>
          </p:txBody>
        </p:sp>
        <p:sp>
          <p:nvSpPr>
            <p:cNvPr id="192540" name="Text Box 28"/>
            <p:cNvSpPr txBox="1">
              <a:spLocks noChangeArrowheads="1"/>
            </p:cNvSpPr>
            <p:nvPr/>
          </p:nvSpPr>
          <p:spPr bwMode="auto">
            <a:xfrm>
              <a:off x="7355" y="12531"/>
              <a:ext cx="1740" cy="87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 b="0">
                  <a:latin typeface="Times New Roman" pitchFamily="18" charset="0"/>
                </a:rPr>
                <a:t>Д. М. Синцов</a:t>
              </a:r>
            </a:p>
            <a:p>
              <a:pPr algn="ctr"/>
              <a:r>
                <a:rPr lang="ru-RU" sz="1200" b="0">
                  <a:latin typeface="Times New Roman" pitchFamily="18" charset="0"/>
                </a:rPr>
                <a:t>(1863–1946)</a:t>
              </a:r>
              <a:endParaRPr lang="ru-RU" b="0"/>
            </a:p>
          </p:txBody>
        </p:sp>
        <p:sp>
          <p:nvSpPr>
            <p:cNvPr id="192541" name="Text Box 29"/>
            <p:cNvSpPr txBox="1">
              <a:spLocks noChangeArrowheads="1"/>
            </p:cNvSpPr>
            <p:nvPr/>
          </p:nvSpPr>
          <p:spPr bwMode="auto">
            <a:xfrm>
              <a:off x="9200" y="12531"/>
              <a:ext cx="2100" cy="8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 b="0">
                  <a:latin typeface="Times New Roman" pitchFamily="18" charset="0"/>
                </a:rPr>
                <a:t>Н.Н. Парфентьев</a:t>
              </a:r>
            </a:p>
            <a:p>
              <a:pPr algn="ctr"/>
              <a:r>
                <a:rPr lang="ru-RU" sz="1200" b="0">
                  <a:latin typeface="Times New Roman" pitchFamily="18" charset="0"/>
                </a:rPr>
                <a:t>(1877–1943)</a:t>
              </a:r>
              <a:endParaRPr lang="ru-RU" b="0"/>
            </a:p>
          </p:txBody>
        </p:sp>
        <p:sp>
          <p:nvSpPr>
            <p:cNvPr id="192542" name="Line 30"/>
            <p:cNvSpPr>
              <a:spLocks noChangeShapeType="1"/>
            </p:cNvSpPr>
            <p:nvPr/>
          </p:nvSpPr>
          <p:spPr bwMode="auto">
            <a:xfrm flipH="1">
              <a:off x="4100" y="6243"/>
              <a:ext cx="390" cy="3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stealth" w="sm" len="lg"/>
              <a:tailEnd type="stealth" w="sm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2543" name="Line 31"/>
            <p:cNvSpPr>
              <a:spLocks noChangeShapeType="1"/>
            </p:cNvSpPr>
            <p:nvPr/>
          </p:nvSpPr>
          <p:spPr bwMode="auto">
            <a:xfrm>
              <a:off x="5465" y="5781"/>
              <a:ext cx="1575" cy="7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 type="none" w="sm" len="lg"/>
              <a:tailEnd type="stealth" w="sm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2544" name="Line 32"/>
            <p:cNvSpPr>
              <a:spLocks noChangeShapeType="1"/>
            </p:cNvSpPr>
            <p:nvPr/>
          </p:nvSpPr>
          <p:spPr bwMode="auto">
            <a:xfrm flipH="1">
              <a:off x="8960" y="6261"/>
              <a:ext cx="975" cy="2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2545" name="Line 33"/>
            <p:cNvSpPr>
              <a:spLocks noChangeShapeType="1"/>
            </p:cNvSpPr>
            <p:nvPr/>
          </p:nvSpPr>
          <p:spPr bwMode="auto">
            <a:xfrm>
              <a:off x="10490" y="6261"/>
              <a:ext cx="525" cy="2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2546" name="Line 34"/>
            <p:cNvSpPr>
              <a:spLocks noChangeShapeType="1"/>
            </p:cNvSpPr>
            <p:nvPr/>
          </p:nvSpPr>
          <p:spPr bwMode="auto">
            <a:xfrm flipH="1">
              <a:off x="4075" y="7411"/>
              <a:ext cx="175" cy="3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2547" name="Line 35"/>
            <p:cNvSpPr>
              <a:spLocks noChangeShapeType="1"/>
            </p:cNvSpPr>
            <p:nvPr/>
          </p:nvSpPr>
          <p:spPr bwMode="auto">
            <a:xfrm>
              <a:off x="4220" y="7434"/>
              <a:ext cx="2320" cy="27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2548" name="Line 36"/>
            <p:cNvSpPr>
              <a:spLocks noChangeShapeType="1"/>
            </p:cNvSpPr>
            <p:nvPr/>
          </p:nvSpPr>
          <p:spPr bwMode="auto">
            <a:xfrm>
              <a:off x="4260" y="7422"/>
              <a:ext cx="4310" cy="2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2549" name="Line 37"/>
            <p:cNvSpPr>
              <a:spLocks noChangeShapeType="1"/>
            </p:cNvSpPr>
            <p:nvPr/>
          </p:nvSpPr>
          <p:spPr bwMode="auto">
            <a:xfrm>
              <a:off x="8000" y="7416"/>
              <a:ext cx="2290" cy="2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2550" name="Line 38"/>
            <p:cNvSpPr>
              <a:spLocks noChangeShapeType="1"/>
            </p:cNvSpPr>
            <p:nvPr/>
          </p:nvSpPr>
          <p:spPr bwMode="auto">
            <a:xfrm>
              <a:off x="9440" y="8141"/>
              <a:ext cx="160" cy="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2551" name="Line 39"/>
            <p:cNvSpPr>
              <a:spLocks noChangeShapeType="1"/>
            </p:cNvSpPr>
            <p:nvPr/>
          </p:nvSpPr>
          <p:spPr bwMode="auto">
            <a:xfrm flipH="1">
              <a:off x="3170" y="8651"/>
              <a:ext cx="1135" cy="2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2552" name="Line 40"/>
            <p:cNvSpPr>
              <a:spLocks noChangeShapeType="1"/>
            </p:cNvSpPr>
            <p:nvPr/>
          </p:nvSpPr>
          <p:spPr bwMode="auto">
            <a:xfrm flipH="1">
              <a:off x="5555" y="8656"/>
              <a:ext cx="1115" cy="2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2553" name="Line 41"/>
            <p:cNvSpPr>
              <a:spLocks noChangeShapeType="1"/>
            </p:cNvSpPr>
            <p:nvPr/>
          </p:nvSpPr>
          <p:spPr bwMode="auto">
            <a:xfrm>
              <a:off x="4115" y="9381"/>
              <a:ext cx="42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2554" name="Line 42"/>
            <p:cNvSpPr>
              <a:spLocks noChangeShapeType="1"/>
            </p:cNvSpPr>
            <p:nvPr/>
          </p:nvSpPr>
          <p:spPr bwMode="auto">
            <a:xfrm flipH="1">
              <a:off x="8045" y="8631"/>
              <a:ext cx="1500" cy="3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2555" name="Line 43"/>
            <p:cNvSpPr>
              <a:spLocks noChangeShapeType="1"/>
            </p:cNvSpPr>
            <p:nvPr/>
          </p:nvSpPr>
          <p:spPr bwMode="auto">
            <a:xfrm>
              <a:off x="9562" y="8636"/>
              <a:ext cx="1120" cy="3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2556" name="Line 44"/>
            <p:cNvSpPr>
              <a:spLocks noChangeShapeType="1"/>
            </p:cNvSpPr>
            <p:nvPr/>
          </p:nvSpPr>
          <p:spPr bwMode="auto">
            <a:xfrm flipH="1">
              <a:off x="9290" y="8631"/>
              <a:ext cx="260" cy="15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2557" name="Line 45"/>
            <p:cNvSpPr>
              <a:spLocks noChangeShapeType="1"/>
            </p:cNvSpPr>
            <p:nvPr/>
          </p:nvSpPr>
          <p:spPr bwMode="auto">
            <a:xfrm>
              <a:off x="9560" y="8626"/>
              <a:ext cx="215" cy="15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2558" name="Line 46"/>
            <p:cNvSpPr>
              <a:spLocks noChangeShapeType="1"/>
            </p:cNvSpPr>
            <p:nvPr/>
          </p:nvSpPr>
          <p:spPr bwMode="auto">
            <a:xfrm flipH="1">
              <a:off x="4295" y="8626"/>
              <a:ext cx="10" cy="156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2559" name="Line 47"/>
            <p:cNvSpPr>
              <a:spLocks noChangeShapeType="1"/>
            </p:cNvSpPr>
            <p:nvPr/>
          </p:nvSpPr>
          <p:spPr bwMode="auto">
            <a:xfrm>
              <a:off x="4100" y="9876"/>
              <a:ext cx="2295" cy="3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2560" name="Line 48"/>
            <p:cNvSpPr>
              <a:spLocks noChangeShapeType="1"/>
            </p:cNvSpPr>
            <p:nvPr/>
          </p:nvSpPr>
          <p:spPr bwMode="auto">
            <a:xfrm>
              <a:off x="5900" y="9846"/>
              <a:ext cx="495" cy="3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2561" name="Line 49"/>
            <p:cNvSpPr>
              <a:spLocks noChangeShapeType="1"/>
            </p:cNvSpPr>
            <p:nvPr/>
          </p:nvSpPr>
          <p:spPr bwMode="auto">
            <a:xfrm>
              <a:off x="2660" y="11061"/>
              <a:ext cx="285" cy="2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2562" name="Line 50"/>
            <p:cNvSpPr>
              <a:spLocks noChangeShapeType="1"/>
            </p:cNvSpPr>
            <p:nvPr/>
          </p:nvSpPr>
          <p:spPr bwMode="auto">
            <a:xfrm flipH="1">
              <a:off x="3860" y="11091"/>
              <a:ext cx="1905" cy="2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2563" name="Line 51"/>
            <p:cNvSpPr>
              <a:spLocks noChangeShapeType="1"/>
            </p:cNvSpPr>
            <p:nvPr/>
          </p:nvSpPr>
          <p:spPr bwMode="auto">
            <a:xfrm flipH="1">
              <a:off x="3275" y="11061"/>
              <a:ext cx="1275" cy="27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2564" name="Line 52"/>
            <p:cNvSpPr>
              <a:spLocks noChangeShapeType="1"/>
            </p:cNvSpPr>
            <p:nvPr/>
          </p:nvSpPr>
          <p:spPr bwMode="auto">
            <a:xfrm>
              <a:off x="3320" y="12201"/>
              <a:ext cx="375" cy="27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2565" name="Line 53"/>
            <p:cNvSpPr>
              <a:spLocks noChangeShapeType="1"/>
            </p:cNvSpPr>
            <p:nvPr/>
          </p:nvSpPr>
          <p:spPr bwMode="auto">
            <a:xfrm>
              <a:off x="3320" y="12186"/>
              <a:ext cx="2505" cy="2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2566" name="Line 54"/>
            <p:cNvSpPr>
              <a:spLocks noChangeShapeType="1"/>
            </p:cNvSpPr>
            <p:nvPr/>
          </p:nvSpPr>
          <p:spPr bwMode="auto">
            <a:xfrm>
              <a:off x="6710" y="11106"/>
              <a:ext cx="0" cy="2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2567" name="Line 55"/>
            <p:cNvSpPr>
              <a:spLocks noChangeShapeType="1"/>
            </p:cNvSpPr>
            <p:nvPr/>
          </p:nvSpPr>
          <p:spPr bwMode="auto">
            <a:xfrm>
              <a:off x="7430" y="11091"/>
              <a:ext cx="1650" cy="2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2568" name="Line 56"/>
            <p:cNvSpPr>
              <a:spLocks noChangeShapeType="1"/>
            </p:cNvSpPr>
            <p:nvPr/>
          </p:nvSpPr>
          <p:spPr bwMode="auto">
            <a:xfrm flipH="1">
              <a:off x="5837" y="12216"/>
              <a:ext cx="900" cy="2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2569" name="Line 57"/>
            <p:cNvSpPr>
              <a:spLocks noChangeShapeType="1"/>
            </p:cNvSpPr>
            <p:nvPr/>
          </p:nvSpPr>
          <p:spPr bwMode="auto">
            <a:xfrm flipH="1">
              <a:off x="8150" y="12261"/>
              <a:ext cx="990" cy="27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2570" name="Line 58"/>
            <p:cNvSpPr>
              <a:spLocks noChangeShapeType="1"/>
            </p:cNvSpPr>
            <p:nvPr/>
          </p:nvSpPr>
          <p:spPr bwMode="auto">
            <a:xfrm>
              <a:off x="9170" y="12276"/>
              <a:ext cx="1110" cy="2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2571" name="Text Box 59"/>
            <p:cNvSpPr txBox="1">
              <a:spLocks noChangeArrowheads="1"/>
            </p:cNvSpPr>
            <p:nvPr/>
          </p:nvSpPr>
          <p:spPr bwMode="auto">
            <a:xfrm>
              <a:off x="660" y="7660"/>
              <a:ext cx="2470" cy="9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200" b="0">
                  <a:latin typeface="Times New Roman" pitchFamily="18" charset="0"/>
                </a:rPr>
                <a:t>М.В. Остроградский</a:t>
              </a:r>
            </a:p>
            <a:p>
              <a:pPr algn="ctr"/>
              <a:r>
                <a:rPr lang="ru-RU" sz="1200" b="0">
                  <a:latin typeface="Times New Roman" pitchFamily="18" charset="0"/>
                </a:rPr>
                <a:t>(1801–1862)</a:t>
              </a:r>
              <a:endParaRPr lang="ru-RU" b="0"/>
            </a:p>
          </p:txBody>
        </p:sp>
        <p:sp>
          <p:nvSpPr>
            <p:cNvPr id="192572" name="Line 60"/>
            <p:cNvSpPr>
              <a:spLocks noChangeShapeType="1"/>
            </p:cNvSpPr>
            <p:nvPr/>
          </p:nvSpPr>
          <p:spPr bwMode="auto">
            <a:xfrm flipH="1">
              <a:off x="1915" y="8616"/>
              <a:ext cx="10" cy="156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lg"/>
            </a:ln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Пятый период (конец </a:t>
            </a:r>
            <a:r>
              <a:rPr lang="en-US" b="1" dirty="0" smtClean="0"/>
              <a:t>XIX</a:t>
            </a:r>
            <a:r>
              <a:rPr lang="ru-RU" b="1" dirty="0" smtClean="0"/>
              <a:t> в. – </a:t>
            </a:r>
            <a:r>
              <a:rPr lang="en-US" b="1" dirty="0" smtClean="0"/>
              <a:t>XX</a:t>
            </a:r>
            <a:r>
              <a:rPr lang="ru-RU" b="1" dirty="0" smtClean="0"/>
              <a:t> в.)</a:t>
            </a:r>
            <a:r>
              <a:rPr lang="ru-RU" dirty="0" smtClean="0"/>
              <a:t> – </a:t>
            </a:r>
            <a:r>
              <a:rPr lang="ru-RU" b="1" dirty="0" smtClean="0"/>
              <a:t>этап введения курса дифференциальной геометрии во все учебные планы физико-математических факультетов и его совершенствование с учетом достижений науки, а также профиля соответствующего вуза</a:t>
            </a:r>
            <a:endParaRPr lang="ru-RU" dirty="0"/>
          </a:p>
        </p:txBody>
      </p:sp>
      <p:pic>
        <p:nvPicPr>
          <p:cNvPr id="41986" name="Picture 2" descr="https://avatars.mds.yandex.net/i?id=c51d832198603936531caa1bc3c972fdb1d280e7ccd63a1a-11485557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928670"/>
            <a:ext cx="1643074" cy="219076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4282" y="3071810"/>
            <a:ext cx="191334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/>
              <a:t>Вениамин Федорович </a:t>
            </a:r>
          </a:p>
          <a:p>
            <a:pPr algn="ctr"/>
            <a:r>
              <a:rPr lang="ru-RU" sz="1400" dirty="0" smtClean="0"/>
              <a:t>Каган </a:t>
            </a:r>
          </a:p>
          <a:p>
            <a:pPr algn="ctr"/>
            <a:r>
              <a:rPr lang="ru-RU" sz="1400" dirty="0" smtClean="0"/>
              <a:t>(1869–1953)</a:t>
            </a:r>
            <a:endParaRPr lang="ru-RU" sz="1400" dirty="0"/>
          </a:p>
        </p:txBody>
      </p:sp>
      <p:pic>
        <p:nvPicPr>
          <p:cNvPr id="7" name="i-main-pic" descr="Картинка 17 из 408">
            <a:hlinkClick r:id="rId3"/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r:link="rId5"/>
          <a:srcRect l="3703" t="1500" r="4074" b="3751"/>
          <a:stretch>
            <a:fillRect/>
          </a:stretch>
        </p:blipFill>
        <p:spPr>
          <a:xfrm>
            <a:off x="6429388" y="928670"/>
            <a:ext cx="1625110" cy="2214579"/>
          </a:xfrm>
          <a:prstGeom prst="rect">
            <a:avLst/>
          </a:prstGeom>
          <a:noFill/>
          <a:ln/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6429388" y="3071810"/>
            <a:ext cx="185738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ru-RU" sz="1400" dirty="0"/>
              <a:t>Сергей </a:t>
            </a:r>
            <a:r>
              <a:rPr lang="ru-RU" sz="1400" dirty="0" smtClean="0"/>
              <a:t>Павлович </a:t>
            </a:r>
            <a:endParaRPr lang="ru-RU" sz="1400" dirty="0"/>
          </a:p>
          <a:p>
            <a:pPr algn="ctr"/>
            <a:r>
              <a:rPr lang="ru-RU" sz="1400" dirty="0"/>
              <a:t>Фиников </a:t>
            </a:r>
          </a:p>
          <a:p>
            <a:pPr algn="ctr"/>
            <a:r>
              <a:rPr lang="ru-RU" sz="1400" dirty="0"/>
              <a:t>(1883–1964) </a:t>
            </a:r>
          </a:p>
        </p:txBody>
      </p:sp>
      <p:pic>
        <p:nvPicPr>
          <p:cNvPr id="41988" name="Picture 4" descr="https://avatars.mds.yandex.net/i?id=70a44047b4c292a3b4fac0bf45120ecb78aef3e4-12475132-images-thumbs&amp;n=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8992" y="928670"/>
            <a:ext cx="1723218" cy="2214578"/>
          </a:xfrm>
          <a:prstGeom prst="rect">
            <a:avLst/>
          </a:prstGeom>
          <a:noFill/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357554" y="3071810"/>
            <a:ext cx="1857388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ru-RU" sz="1400" dirty="0" smtClean="0"/>
              <a:t>Петр Алексеевич </a:t>
            </a:r>
            <a:endParaRPr lang="ru-RU" sz="1400" dirty="0"/>
          </a:p>
          <a:p>
            <a:pPr algn="ctr"/>
            <a:r>
              <a:rPr lang="ru-RU" sz="1400" dirty="0" smtClean="0"/>
              <a:t>Широков </a:t>
            </a:r>
            <a:endParaRPr lang="ru-RU" sz="1400" dirty="0"/>
          </a:p>
          <a:p>
            <a:pPr algn="ctr"/>
            <a:r>
              <a:rPr lang="ru-RU" sz="1400" dirty="0"/>
              <a:t>(1883–1964)</a:t>
            </a:r>
            <a:r>
              <a:rPr lang="ru-RU" dirty="0"/>
              <a:t> </a:t>
            </a:r>
          </a:p>
        </p:txBody>
      </p:sp>
      <p:pic>
        <p:nvPicPr>
          <p:cNvPr id="41990" name="Picture 6" descr="Изображение с сайта шурави.екатеринбург.рф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3786190"/>
            <a:ext cx="1878191" cy="2357454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14282" y="6119336"/>
            <a:ext cx="20002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Александр Данилович </a:t>
            </a:r>
          </a:p>
          <a:p>
            <a:pPr algn="ctr"/>
            <a:r>
              <a:rPr lang="ru-RU" sz="1400" dirty="0" smtClean="0"/>
              <a:t>Александров </a:t>
            </a:r>
          </a:p>
          <a:p>
            <a:pPr algn="ctr"/>
            <a:r>
              <a:rPr lang="ru-RU" sz="1400" dirty="0" smtClean="0"/>
              <a:t>(1912–1999) </a:t>
            </a:r>
            <a:endParaRPr lang="ru-RU" sz="1400" dirty="0"/>
          </a:p>
        </p:txBody>
      </p:sp>
      <p:pic>
        <p:nvPicPr>
          <p:cNvPr id="41992" name="Picture 8" descr="https://upload.wikimedia.org/wikipedia/ru/d/d4/%D0%9D._%D0%92._%D0%95%D1%84%D0%B8%D0%BC%D0%BE%D0%B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57554" y="3786190"/>
            <a:ext cx="1900233" cy="2357454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3286116" y="6119336"/>
            <a:ext cx="21431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Николай Владимирович </a:t>
            </a:r>
          </a:p>
          <a:p>
            <a:pPr algn="ctr"/>
            <a:r>
              <a:rPr lang="ru-RU" sz="1400" dirty="0" smtClean="0"/>
              <a:t>Ефимов </a:t>
            </a:r>
          </a:p>
          <a:p>
            <a:pPr algn="ctr"/>
            <a:r>
              <a:rPr lang="ru-RU" sz="1400" dirty="0" smtClean="0"/>
              <a:t>(1910–1982) </a:t>
            </a:r>
            <a:endParaRPr lang="ru-RU" sz="1400" dirty="0"/>
          </a:p>
        </p:txBody>
      </p:sp>
      <p:pic>
        <p:nvPicPr>
          <p:cNvPr id="41994" name="Picture 10" descr="https://yastatic.net/naydex/yandex-search/sTbsZ6500/23fc8doiAsQ/S5DY3DmUv9AphZ3i22ONTFhVcKPLkuNmOX7WDJrIwTE4k0ydP2XY4tn4e0ZzeWYQJ8gC-PdViU-VkQ_GPVaEgU3aF1D1D7Na4dxSaNNnSc-YULGlWVJkMK662kZ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57950" y="3786190"/>
            <a:ext cx="1768091" cy="2357454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6143636" y="6119336"/>
            <a:ext cx="21431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Алексей Васильевич </a:t>
            </a:r>
          </a:p>
          <a:p>
            <a:pPr algn="ctr"/>
            <a:r>
              <a:rPr lang="ru-RU" sz="1400" dirty="0" smtClean="0"/>
              <a:t>Погорелов </a:t>
            </a:r>
          </a:p>
          <a:p>
            <a:pPr algn="ctr"/>
            <a:r>
              <a:rPr lang="ru-RU" sz="1400" dirty="0" smtClean="0"/>
              <a:t>(1919–2002) </a:t>
            </a:r>
            <a:endParaRPr lang="ru-RU"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5" descr="Euler-Golitsyn-Mikhailov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84438" y="620713"/>
            <a:ext cx="4440237" cy="5218112"/>
          </a:xfrm>
          <a:noFill/>
          <a:ln/>
        </p:spPr>
      </p:pic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2555875" y="5813425"/>
            <a:ext cx="4343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ru-RU" b="0"/>
              <a:t>Леонард Эйлер</a:t>
            </a:r>
          </a:p>
          <a:p>
            <a:pPr algn="ctr"/>
            <a:r>
              <a:rPr lang="ru-RU" b="0"/>
              <a:t>(1707-1783)</a:t>
            </a:r>
          </a:p>
          <a:p>
            <a:pPr algn="ctr"/>
            <a:r>
              <a:rPr lang="ru-RU" b="0"/>
              <a:t>(Портрет работы Э. Хандмана, 1756 г.)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Первый период (30-е гг. – конец 70-х гг. </a:t>
            </a:r>
            <a:r>
              <a:rPr lang="en-US" b="1" dirty="0"/>
              <a:t>XVIII</a:t>
            </a:r>
            <a:r>
              <a:rPr lang="ru-RU" b="1" dirty="0"/>
              <a:t> в.)</a:t>
            </a:r>
            <a:r>
              <a:rPr lang="ru-RU" dirty="0"/>
              <a:t> – </a:t>
            </a:r>
            <a:r>
              <a:rPr lang="ru-RU" b="1" dirty="0"/>
              <a:t>этап, предшествующий становлению курса дифференциальной геометрии в российских вузах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60" name="Rectangle 4"/>
          <p:cNvSpPr>
            <a:spLocks noChangeArrowheads="1"/>
          </p:cNvSpPr>
          <p:nvPr/>
        </p:nvSpPr>
        <p:spPr bwMode="auto">
          <a:xfrm>
            <a:off x="179388" y="52388"/>
            <a:ext cx="8964612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b="0"/>
              <a:t>В 1934 г. для физико-математических отделений всех университетов РСФСР был разработан типовой учебный план </a:t>
            </a:r>
          </a:p>
          <a:p>
            <a:endParaRPr lang="ru-RU" b="0"/>
          </a:p>
          <a:p>
            <a:r>
              <a:rPr lang="ru-RU" b="0"/>
              <a:t>Дифференциальная геометрия - 90 часов (2 курс);</a:t>
            </a:r>
          </a:p>
          <a:p>
            <a:r>
              <a:rPr lang="ru-RU" b="0"/>
              <a:t>Векторный анализ - 50 часов (2 курс);</a:t>
            </a:r>
          </a:p>
          <a:p>
            <a:r>
              <a:rPr lang="ru-RU" b="0"/>
              <a:t>Дополнительные главы дифференциальной геометрии - 40 часов (2 курс);</a:t>
            </a:r>
          </a:p>
          <a:p>
            <a:r>
              <a:rPr lang="ru-RU" b="0"/>
              <a:t>Специальные и факультативные курсы -160 часов (3 курс);</a:t>
            </a:r>
          </a:p>
          <a:p>
            <a:r>
              <a:rPr lang="ru-RU" b="0"/>
              <a:t>Спецкурсы -120 часов (4 курс);</a:t>
            </a:r>
          </a:p>
          <a:p>
            <a:r>
              <a:rPr lang="ru-RU" b="0"/>
              <a:t>Спецсеминары - 50 часов (4 курс);</a:t>
            </a:r>
          </a:p>
          <a:p>
            <a:r>
              <a:rPr lang="ru-RU" b="0"/>
              <a:t>Факультативные курсы - 90 часов (4 курс);</a:t>
            </a:r>
          </a:p>
          <a:p>
            <a:r>
              <a:rPr lang="ru-RU" b="0"/>
              <a:t>Дипломная работа (5 курс).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8"/>
            <a:ext cx="9144000" cy="678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8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60350"/>
            <a:ext cx="8964612" cy="6335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8916988" cy="6480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250"/>
            <a:ext cx="9145588" cy="5802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16425" cy="653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070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38650" y="0"/>
            <a:ext cx="4595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2" name="Rectangle 4"/>
          <p:cNvSpPr>
            <a:spLocks noChangeArrowheads="1"/>
          </p:cNvSpPr>
          <p:nvPr/>
        </p:nvSpPr>
        <p:spPr bwMode="auto">
          <a:xfrm>
            <a:off x="0" y="0"/>
            <a:ext cx="91963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b="0"/>
              <a:t>В 1959-60 учебном году университеты начали работать по новым учебным планам.</a:t>
            </a:r>
            <a:r>
              <a:rPr lang="ru-RU"/>
              <a:t> </a:t>
            </a:r>
          </a:p>
        </p:txBody>
      </p:sp>
      <p:sp>
        <p:nvSpPr>
          <p:cNvPr id="201733" name="Rectangle 5"/>
          <p:cNvSpPr>
            <a:spLocks noChangeArrowheads="1"/>
          </p:cNvSpPr>
          <p:nvPr/>
        </p:nvSpPr>
        <p:spPr bwMode="auto">
          <a:xfrm>
            <a:off x="0" y="333375"/>
            <a:ext cx="914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b="0" dirty="0"/>
              <a:t>Курс «Дифференциальная геометрия»: 82 часа – лекции, 26 часов – практические занятия. </a:t>
            </a:r>
          </a:p>
          <a:p>
            <a:r>
              <a:rPr lang="ru-RU" b="0" dirty="0"/>
              <a:t>Предусматривалась широкая система специальных курсов и семинаров; на спецкурсы отводилось 290 часов, на семинары – 200.</a:t>
            </a:r>
            <a:r>
              <a:rPr lang="ru-RU" dirty="0"/>
              <a:t> </a:t>
            </a:r>
          </a:p>
        </p:txBody>
      </p:sp>
      <p:pic>
        <p:nvPicPr>
          <p:cNvPr id="20173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557338"/>
            <a:ext cx="3689350" cy="5040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173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1557338"/>
            <a:ext cx="3751263" cy="5040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692150"/>
            <a:ext cx="4400550" cy="5761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275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692150"/>
            <a:ext cx="4248150" cy="5761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0" y="142852"/>
            <a:ext cx="9144000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/>
              <a:t>В августе 1964 г. утвержден новый учебный план.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/>
              <a:t>В курс «Дифференциальная геометрия» добавляются элементы теории поля.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/>
              <a:t>Общая трудоемкость этого курса составляла: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/>
              <a:t>для специальности математика – 70 часов лекций и 40 часов практических занятий,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/>
              <a:t>для специальности механика – 54 часа лекций и 18 часов практических занятий.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/>
              <a:t>Во многих университетах в перечне специальных курсов значились геометрия в целом и риманова геометрия, многомерная дифференциальная геометрия, метод внешних форм Картана, дифференциальная геометрия погруженных многообразий, общая теория связностей, расслоение пространства и дифференцируемые многообразия.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3143248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 70-х годов </a:t>
            </a:r>
            <a:r>
              <a:rPr lang="en-US" dirty="0" smtClean="0"/>
              <a:t>XX</a:t>
            </a:r>
            <a:r>
              <a:rPr lang="ru-RU" dirty="0" smtClean="0"/>
              <a:t> в. во многих вузах страны были объединены курсы дифференциальной геометрии и топологии.</a:t>
            </a:r>
          </a:p>
          <a:p>
            <a:r>
              <a:rPr lang="ru-RU" dirty="0" smtClean="0"/>
              <a:t>Новый курс был рассчитан на 144 часа, из них 90 часов лекций и 54 часа практических занятий</a:t>
            </a:r>
            <a:r>
              <a:rPr lang="ru-RU" sz="1600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7938" y="0"/>
            <a:ext cx="908069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Этапы становления и развития дифференциальной геометрии как учебного </a:t>
            </a:r>
          </a:p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предмета в отечественной высшей школе </a:t>
            </a: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0" y="700088"/>
            <a:ext cx="857170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>
              <a:tabLst>
                <a:tab pos="269875" algn="l"/>
              </a:tabLst>
            </a:pPr>
            <a:r>
              <a:rPr lang="ru-RU" b="1" dirty="0">
                <a:latin typeface="Arial" pitchFamily="34" charset="0"/>
                <a:cs typeface="Arial" pitchFamily="34" charset="0"/>
              </a:rPr>
              <a:t>Первый период (30-е гг. – конец 70-х гг.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XVIII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 в.) – этап, предшествующий </a:t>
            </a:r>
          </a:p>
          <a:p>
            <a:pPr algn="just">
              <a:tabLst>
                <a:tab pos="269875" algn="l"/>
              </a:tabLst>
            </a:pPr>
            <a:r>
              <a:rPr lang="ru-RU" b="1" dirty="0">
                <a:latin typeface="Arial" pitchFamily="34" charset="0"/>
                <a:cs typeface="Arial" pitchFamily="34" charset="0"/>
              </a:rPr>
              <a:t>становлению курса дифференциальной геометрии в российских вузах. </a:t>
            </a:r>
          </a:p>
        </p:txBody>
      </p:sp>
      <p:sp>
        <p:nvSpPr>
          <p:cNvPr id="173062" name="Rectangle 6"/>
          <p:cNvSpPr>
            <a:spLocks noChangeArrowheads="1"/>
          </p:cNvSpPr>
          <p:nvPr/>
        </p:nvSpPr>
        <p:spPr bwMode="auto">
          <a:xfrm>
            <a:off x="0" y="1557338"/>
            <a:ext cx="888807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>
              <a:tabLst>
                <a:tab pos="269875" algn="l"/>
              </a:tabLst>
            </a:pPr>
            <a:r>
              <a:rPr lang="ru-RU" b="1" dirty="0">
                <a:latin typeface="Arial" pitchFamily="34" charset="0"/>
                <a:cs typeface="Arial" pitchFamily="34" charset="0"/>
              </a:rPr>
              <a:t>Второй период (80-е гг.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XVIII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 в. –  первая треть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XIX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 в.) – этап проникновения</a:t>
            </a:r>
          </a:p>
          <a:p>
            <a:pPr algn="just">
              <a:tabLst>
                <a:tab pos="269875" algn="l"/>
              </a:tabLst>
            </a:pPr>
            <a:r>
              <a:rPr lang="ru-RU" b="1" dirty="0">
                <a:latin typeface="Arial" pitchFamily="34" charset="0"/>
                <a:cs typeface="Arial" pitchFamily="34" charset="0"/>
              </a:rPr>
              <a:t>отдельных дифференциально-геометрических сведений в курсы высшей </a:t>
            </a:r>
          </a:p>
          <a:p>
            <a:pPr algn="just">
              <a:tabLst>
                <a:tab pos="269875" algn="l"/>
              </a:tabLst>
            </a:pPr>
            <a:r>
              <a:rPr lang="ru-RU" b="1" dirty="0">
                <a:latin typeface="Arial" pitchFamily="34" charset="0"/>
                <a:cs typeface="Arial" pitchFamily="34" charset="0"/>
              </a:rPr>
              <a:t>математики. </a:t>
            </a:r>
          </a:p>
        </p:txBody>
      </p:sp>
      <p:sp>
        <p:nvSpPr>
          <p:cNvPr id="173063" name="Rectangle 7"/>
          <p:cNvSpPr>
            <a:spLocks noChangeArrowheads="1"/>
          </p:cNvSpPr>
          <p:nvPr/>
        </p:nvSpPr>
        <p:spPr bwMode="auto">
          <a:xfrm>
            <a:off x="0" y="2708275"/>
            <a:ext cx="920367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ru-RU" b="1" dirty="0">
                <a:latin typeface="Arial" pitchFamily="34" charset="0"/>
                <a:cs typeface="Arial" pitchFamily="34" charset="0"/>
              </a:rPr>
              <a:t>Третий период (30-е гг. – конец 40-х гг.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XIX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 в.) – этап стабилизации содержания</a:t>
            </a:r>
          </a:p>
          <a:p>
            <a:pPr algn="just"/>
            <a:r>
              <a:rPr lang="ru-RU" b="1" dirty="0">
                <a:latin typeface="Arial" pitchFamily="34" charset="0"/>
                <a:cs typeface="Arial" pitchFamily="34" charset="0"/>
              </a:rPr>
              <a:t>сведений по дифференциальной геометрии, сообщаемых в курсе </a:t>
            </a:r>
          </a:p>
          <a:p>
            <a:pPr algn="just"/>
            <a:r>
              <a:rPr lang="ru-RU" b="1" dirty="0">
                <a:latin typeface="Arial" pitchFamily="34" charset="0"/>
                <a:cs typeface="Arial" pitchFamily="34" charset="0"/>
              </a:rPr>
              <a:t>математического анализа. </a:t>
            </a:r>
          </a:p>
        </p:txBody>
      </p:sp>
      <p:sp>
        <p:nvSpPr>
          <p:cNvPr id="173064" name="Rectangle 8"/>
          <p:cNvSpPr>
            <a:spLocks noChangeArrowheads="1"/>
          </p:cNvSpPr>
          <p:nvPr/>
        </p:nvSpPr>
        <p:spPr bwMode="auto">
          <a:xfrm>
            <a:off x="0" y="3933825"/>
            <a:ext cx="88017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ru-RU" b="1" dirty="0">
                <a:latin typeface="Arial" pitchFamily="34" charset="0"/>
                <a:cs typeface="Arial" pitchFamily="34" charset="0"/>
              </a:rPr>
              <a:t>Четвертый период (вторая половина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XIX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 в.) –  этап выделения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дифферен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-</a:t>
            </a:r>
          </a:p>
          <a:p>
            <a:pPr algn="just"/>
            <a:r>
              <a:rPr lang="ru-RU" b="1" dirty="0" err="1">
                <a:latin typeface="Arial" pitchFamily="34" charset="0"/>
                <a:cs typeface="Arial" pitchFamily="34" charset="0"/>
              </a:rPr>
              <a:t>циальной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геометрии как самостоятельного учебного курса</a:t>
            </a:r>
            <a:r>
              <a:rPr lang="ru-RU" dirty="0"/>
              <a:t>. </a:t>
            </a:r>
          </a:p>
        </p:txBody>
      </p: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0" y="4868863"/>
            <a:ext cx="931293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ru-RU" b="1" dirty="0">
                <a:latin typeface="Arial" pitchFamily="34" charset="0"/>
                <a:cs typeface="Arial" pitchFamily="34" charset="0"/>
              </a:rPr>
              <a:t>Пятый период (конец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XIX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 в. –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XX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 в.) – этап введения курса дифференциальной</a:t>
            </a:r>
          </a:p>
          <a:p>
            <a:pPr algn="just"/>
            <a:r>
              <a:rPr lang="ru-RU" b="1" dirty="0">
                <a:latin typeface="Arial" pitchFamily="34" charset="0"/>
                <a:cs typeface="Arial" pitchFamily="34" charset="0"/>
              </a:rPr>
              <a:t>геометрии во все учебные планы физико-математических факультетов и его </a:t>
            </a:r>
          </a:p>
          <a:p>
            <a:pPr algn="just"/>
            <a:r>
              <a:rPr lang="ru-RU" b="1" dirty="0">
                <a:latin typeface="Arial" pitchFamily="34" charset="0"/>
                <a:cs typeface="Arial" pitchFamily="34" charset="0"/>
              </a:rPr>
              <a:t>совершенствование с учетом достижений науки, а также профиля </a:t>
            </a:r>
          </a:p>
          <a:p>
            <a:pPr algn="just"/>
            <a:r>
              <a:rPr lang="ru-RU" b="1" dirty="0">
                <a:latin typeface="Arial" pitchFamily="34" charset="0"/>
                <a:cs typeface="Arial" pitchFamily="34" charset="0"/>
              </a:rPr>
              <a:t>соответствующего вуза.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88" name="Text Box 20"/>
          <p:cNvSpPr txBox="1">
            <a:spLocks noChangeArrowheads="1"/>
          </p:cNvSpPr>
          <p:nvPr/>
        </p:nvSpPr>
        <p:spPr bwMode="auto">
          <a:xfrm>
            <a:off x="179388" y="2060575"/>
            <a:ext cx="3168650" cy="12239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b="0" dirty="0">
                <a:cs typeface="Times New Roman" pitchFamily="18" charset="0"/>
              </a:rPr>
              <a:t>            Николай Иванович</a:t>
            </a:r>
            <a:endParaRPr lang="ru-RU" b="0" dirty="0"/>
          </a:p>
          <a:p>
            <a:pPr algn="ctr" eaLnBrk="0" hangingPunct="0"/>
            <a:r>
              <a:rPr lang="ru-RU" b="0" dirty="0">
                <a:cs typeface="Times New Roman" pitchFamily="18" charset="0"/>
              </a:rPr>
              <a:t>         </a:t>
            </a:r>
            <a:r>
              <a:rPr lang="ru-RU" b="0" dirty="0" err="1">
                <a:cs typeface="Times New Roman" pitchFamily="18" charset="0"/>
              </a:rPr>
              <a:t>Фусс</a:t>
            </a:r>
            <a:r>
              <a:rPr lang="ru-RU" b="0" dirty="0">
                <a:cs typeface="Times New Roman" pitchFamily="18" charset="0"/>
              </a:rPr>
              <a:t> </a:t>
            </a:r>
            <a:endParaRPr lang="ru-RU" b="0" dirty="0"/>
          </a:p>
          <a:p>
            <a:pPr algn="ctr" eaLnBrk="0" hangingPunct="0"/>
            <a:r>
              <a:rPr lang="ru-RU" b="0" dirty="0">
                <a:cs typeface="Times New Roman" pitchFamily="18" charset="0"/>
              </a:rPr>
              <a:t>         (1755–1826)</a:t>
            </a:r>
            <a:endParaRPr lang="ru-RU" b="0" dirty="0"/>
          </a:p>
        </p:txBody>
      </p:sp>
      <p:sp>
        <p:nvSpPr>
          <p:cNvPr id="83987" name="Text Box 19"/>
          <p:cNvSpPr txBox="1">
            <a:spLocks noChangeArrowheads="1"/>
          </p:cNvSpPr>
          <p:nvPr/>
        </p:nvSpPr>
        <p:spPr bwMode="auto">
          <a:xfrm>
            <a:off x="5795963" y="2060575"/>
            <a:ext cx="3240087" cy="12969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b="0">
                <a:cs typeface="Times New Roman" pitchFamily="18" charset="0"/>
              </a:rPr>
              <a:t>  Федор Иванович</a:t>
            </a:r>
            <a:endParaRPr lang="ru-RU" b="0"/>
          </a:p>
          <a:p>
            <a:pPr eaLnBrk="0" hangingPunct="0"/>
            <a:r>
              <a:rPr lang="ru-RU" b="0">
                <a:cs typeface="Times New Roman" pitchFamily="18" charset="0"/>
              </a:rPr>
              <a:t>       Шуберт </a:t>
            </a:r>
            <a:endParaRPr lang="ru-RU" b="0"/>
          </a:p>
          <a:p>
            <a:pPr eaLnBrk="0" hangingPunct="0"/>
            <a:r>
              <a:rPr lang="ru-RU" b="0">
                <a:cs typeface="Times New Roman" pitchFamily="18" charset="0"/>
              </a:rPr>
              <a:t>    (1758–1825)</a:t>
            </a:r>
            <a:endParaRPr lang="ru-RU" b="0"/>
          </a:p>
        </p:txBody>
      </p:sp>
      <p:sp>
        <p:nvSpPr>
          <p:cNvPr id="83982" name="Text Box 14"/>
          <p:cNvSpPr txBox="1">
            <a:spLocks noChangeArrowheads="1"/>
          </p:cNvSpPr>
          <p:nvPr/>
        </p:nvSpPr>
        <p:spPr bwMode="auto">
          <a:xfrm>
            <a:off x="1835150" y="3429000"/>
            <a:ext cx="2420938" cy="9366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b="0" dirty="0">
                <a:cs typeface="Times New Roman" pitchFamily="18" charset="0"/>
              </a:rPr>
              <a:t>Семен </a:t>
            </a:r>
            <a:r>
              <a:rPr lang="ru-RU" b="0" dirty="0" err="1">
                <a:cs typeface="Times New Roman" pitchFamily="18" charset="0"/>
              </a:rPr>
              <a:t>Емельянович</a:t>
            </a:r>
            <a:r>
              <a:rPr lang="ru-RU" b="0" dirty="0">
                <a:cs typeface="Times New Roman" pitchFamily="18" charset="0"/>
              </a:rPr>
              <a:t> Гурьев </a:t>
            </a:r>
            <a:endParaRPr lang="ru-RU" b="0" dirty="0"/>
          </a:p>
          <a:p>
            <a:pPr algn="ctr" eaLnBrk="0" hangingPunct="0"/>
            <a:r>
              <a:rPr lang="ru-RU" b="0" dirty="0">
                <a:cs typeface="Times New Roman" pitchFamily="18" charset="0"/>
              </a:rPr>
              <a:t>(1764–1813)</a:t>
            </a:r>
            <a:endParaRPr lang="ru-RU" b="0" dirty="0"/>
          </a:p>
        </p:txBody>
      </p:sp>
      <p:sp>
        <p:nvSpPr>
          <p:cNvPr id="83977" name="Text Box 9"/>
          <p:cNvSpPr txBox="1">
            <a:spLocks noChangeArrowheads="1"/>
          </p:cNvSpPr>
          <p:nvPr/>
        </p:nvSpPr>
        <p:spPr bwMode="auto">
          <a:xfrm>
            <a:off x="5219700" y="3429000"/>
            <a:ext cx="3313113" cy="1295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b="0">
                <a:cs typeface="Times New Roman" pitchFamily="18" charset="0"/>
              </a:rPr>
              <a:t>Тимофей Федорович       </a:t>
            </a:r>
          </a:p>
          <a:p>
            <a:r>
              <a:rPr lang="ru-RU" b="0">
                <a:cs typeface="Times New Roman" pitchFamily="18" charset="0"/>
              </a:rPr>
              <a:t>      Осиповский </a:t>
            </a:r>
            <a:endParaRPr lang="ru-RU" b="0"/>
          </a:p>
          <a:p>
            <a:pPr eaLnBrk="0" hangingPunct="0"/>
            <a:r>
              <a:rPr lang="ru-RU" b="0">
                <a:cs typeface="Times New Roman" pitchFamily="18" charset="0"/>
              </a:rPr>
              <a:t>      (1765–1832)</a:t>
            </a:r>
            <a:endParaRPr lang="ru-RU" b="0"/>
          </a:p>
        </p:txBody>
      </p:sp>
      <p:sp>
        <p:nvSpPr>
          <p:cNvPr id="83981" name="Text Box 13"/>
          <p:cNvSpPr txBox="1">
            <a:spLocks noChangeArrowheads="1"/>
          </p:cNvSpPr>
          <p:nvPr/>
        </p:nvSpPr>
        <p:spPr bwMode="auto">
          <a:xfrm>
            <a:off x="107950" y="5157788"/>
            <a:ext cx="2087563" cy="9350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b="0">
                <a:cs typeface="Times New Roman" pitchFamily="18" charset="0"/>
              </a:rPr>
              <a:t>Василий Иванович</a:t>
            </a:r>
            <a:endParaRPr lang="ru-RU" b="0"/>
          </a:p>
          <a:p>
            <a:pPr algn="ctr" eaLnBrk="0" hangingPunct="0"/>
            <a:r>
              <a:rPr lang="ru-RU" b="0">
                <a:cs typeface="Times New Roman" pitchFamily="18" charset="0"/>
              </a:rPr>
              <a:t>Висковатов</a:t>
            </a:r>
            <a:endParaRPr lang="ru-RU" b="0"/>
          </a:p>
          <a:p>
            <a:pPr algn="ctr" eaLnBrk="0" hangingPunct="0"/>
            <a:r>
              <a:rPr lang="ru-RU" b="0">
                <a:cs typeface="Times New Roman" pitchFamily="18" charset="0"/>
              </a:rPr>
              <a:t> (1780–1812)</a:t>
            </a:r>
            <a:endParaRPr lang="ru-RU" b="0"/>
          </a:p>
        </p:txBody>
      </p:sp>
      <p:sp>
        <p:nvSpPr>
          <p:cNvPr id="83980" name="Text Box 12"/>
          <p:cNvSpPr txBox="1">
            <a:spLocks noChangeArrowheads="1"/>
          </p:cNvSpPr>
          <p:nvPr/>
        </p:nvSpPr>
        <p:spPr bwMode="auto">
          <a:xfrm>
            <a:off x="2268538" y="5157788"/>
            <a:ext cx="2303462" cy="17002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b="0">
                <a:cs typeface="Times New Roman" pitchFamily="18" charset="0"/>
              </a:rPr>
              <a:t>Петр Александрович    </a:t>
            </a:r>
          </a:p>
          <a:p>
            <a:r>
              <a:rPr lang="ru-RU" b="0">
                <a:cs typeface="Times New Roman" pitchFamily="18" charset="0"/>
              </a:rPr>
              <a:t> Рахманов </a:t>
            </a:r>
            <a:endParaRPr lang="ru-RU" b="0"/>
          </a:p>
          <a:p>
            <a:pPr eaLnBrk="0" hangingPunct="0"/>
            <a:r>
              <a:rPr lang="ru-RU" b="0">
                <a:cs typeface="Times New Roman" pitchFamily="18" charset="0"/>
              </a:rPr>
              <a:t>(ум.1813г.)</a:t>
            </a:r>
            <a:endParaRPr lang="ru-RU" b="0"/>
          </a:p>
        </p:txBody>
      </p:sp>
      <p:sp>
        <p:nvSpPr>
          <p:cNvPr id="83976" name="Text Box 8"/>
          <p:cNvSpPr txBox="1">
            <a:spLocks noChangeArrowheads="1"/>
          </p:cNvSpPr>
          <p:nvPr/>
        </p:nvSpPr>
        <p:spPr bwMode="auto">
          <a:xfrm>
            <a:off x="4643438" y="5157788"/>
            <a:ext cx="2233612" cy="17002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b="0">
                <a:cs typeface="Times New Roman" pitchFamily="18" charset="0"/>
              </a:rPr>
              <a:t>Андрей Федорович</a:t>
            </a:r>
          </a:p>
          <a:p>
            <a:r>
              <a:rPr lang="ru-RU" sz="1600" b="0">
                <a:cs typeface="Times New Roman" pitchFamily="18" charset="0"/>
              </a:rPr>
              <a:t>Павловский</a:t>
            </a:r>
            <a:endParaRPr lang="ru-RU" sz="1600" b="0"/>
          </a:p>
          <a:p>
            <a:pPr eaLnBrk="0" hangingPunct="0"/>
            <a:r>
              <a:rPr lang="ru-RU" sz="1600" b="0">
                <a:cs typeface="Times New Roman" pitchFamily="18" charset="0"/>
              </a:rPr>
              <a:t>(1788–1856)</a:t>
            </a:r>
            <a:endParaRPr lang="ru-RU" sz="1600" b="0"/>
          </a:p>
        </p:txBody>
      </p:sp>
      <p:sp>
        <p:nvSpPr>
          <p:cNvPr id="83975" name="Text Box 7"/>
          <p:cNvSpPr txBox="1">
            <a:spLocks noChangeArrowheads="1"/>
          </p:cNvSpPr>
          <p:nvPr/>
        </p:nvSpPr>
        <p:spPr bwMode="auto">
          <a:xfrm>
            <a:off x="6948488" y="5157788"/>
            <a:ext cx="2195512" cy="17002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b="0" dirty="0">
                <a:cs typeface="Times New Roman" pitchFamily="18" charset="0"/>
              </a:rPr>
              <a:t>Михаил Васильевич </a:t>
            </a:r>
            <a:r>
              <a:rPr lang="ru-RU" sz="1600" b="0" dirty="0">
                <a:cs typeface="Times New Roman" pitchFamily="18" charset="0"/>
              </a:rPr>
              <a:t>Остроградский </a:t>
            </a:r>
            <a:endParaRPr lang="ru-RU" sz="1600" b="0" dirty="0" smtClean="0">
              <a:cs typeface="Times New Roman" pitchFamily="18" charset="0"/>
            </a:endParaRPr>
          </a:p>
          <a:p>
            <a:r>
              <a:rPr lang="ru-RU" sz="1600" b="0" dirty="0" smtClean="0">
                <a:cs typeface="Times New Roman" pitchFamily="18" charset="0"/>
              </a:rPr>
              <a:t>(</a:t>
            </a:r>
            <a:r>
              <a:rPr lang="ru-RU" sz="1600" b="0" dirty="0">
                <a:cs typeface="Times New Roman" pitchFamily="18" charset="0"/>
              </a:rPr>
              <a:t>1801–1862)</a:t>
            </a:r>
            <a:endParaRPr lang="ru-RU" sz="1600" b="0" dirty="0"/>
          </a:p>
        </p:txBody>
      </p:sp>
      <p:sp>
        <p:nvSpPr>
          <p:cNvPr id="83986" name="Line 18"/>
          <p:cNvSpPr>
            <a:spLocks noChangeShapeType="1"/>
          </p:cNvSpPr>
          <p:nvPr/>
        </p:nvSpPr>
        <p:spPr bwMode="auto">
          <a:xfrm flipH="1">
            <a:off x="2195513" y="1557338"/>
            <a:ext cx="2447925" cy="5032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stealth" w="sm" len="lg"/>
          </a:ln>
        </p:spPr>
        <p:txBody>
          <a:bodyPr/>
          <a:lstStyle/>
          <a:p>
            <a:endParaRPr lang="ru-RU"/>
          </a:p>
        </p:txBody>
      </p:sp>
      <p:sp>
        <p:nvSpPr>
          <p:cNvPr id="83985" name="Line 17"/>
          <p:cNvSpPr>
            <a:spLocks noChangeShapeType="1"/>
          </p:cNvSpPr>
          <p:nvPr/>
        </p:nvSpPr>
        <p:spPr bwMode="auto">
          <a:xfrm>
            <a:off x="4643438" y="1557338"/>
            <a:ext cx="2305050" cy="5032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stealth" w="sm" len="lg"/>
          </a:ln>
        </p:spPr>
        <p:txBody>
          <a:bodyPr/>
          <a:lstStyle/>
          <a:p>
            <a:endParaRPr lang="ru-RU"/>
          </a:p>
        </p:txBody>
      </p:sp>
      <p:sp>
        <p:nvSpPr>
          <p:cNvPr id="83984" name="Line 16"/>
          <p:cNvSpPr>
            <a:spLocks noChangeShapeType="1"/>
          </p:cNvSpPr>
          <p:nvPr/>
        </p:nvSpPr>
        <p:spPr bwMode="auto">
          <a:xfrm flipH="1">
            <a:off x="3348038" y="1557338"/>
            <a:ext cx="1295400" cy="1871662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 type="stealth" w="sm" len="lg"/>
          </a:ln>
        </p:spPr>
        <p:txBody>
          <a:bodyPr/>
          <a:lstStyle/>
          <a:p>
            <a:endParaRPr lang="ru-RU"/>
          </a:p>
        </p:txBody>
      </p:sp>
      <p:sp>
        <p:nvSpPr>
          <p:cNvPr id="83983" name="Line 15"/>
          <p:cNvSpPr>
            <a:spLocks noChangeShapeType="1"/>
          </p:cNvSpPr>
          <p:nvPr/>
        </p:nvSpPr>
        <p:spPr bwMode="auto">
          <a:xfrm>
            <a:off x="4643438" y="1557338"/>
            <a:ext cx="1081087" cy="1871662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 type="stealth" w="sm" len="lg"/>
          </a:ln>
        </p:spPr>
        <p:txBody>
          <a:bodyPr/>
          <a:lstStyle/>
          <a:p>
            <a:endParaRPr lang="ru-RU"/>
          </a:p>
        </p:txBody>
      </p:sp>
      <p:sp>
        <p:nvSpPr>
          <p:cNvPr id="83979" name="Line 11"/>
          <p:cNvSpPr>
            <a:spLocks noChangeShapeType="1"/>
          </p:cNvSpPr>
          <p:nvPr/>
        </p:nvSpPr>
        <p:spPr bwMode="auto">
          <a:xfrm flipH="1">
            <a:off x="1042988" y="4365625"/>
            <a:ext cx="2016125" cy="7921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stealth" w="sm" len="lg"/>
          </a:ln>
        </p:spPr>
        <p:txBody>
          <a:bodyPr/>
          <a:lstStyle/>
          <a:p>
            <a:endParaRPr lang="ru-RU"/>
          </a:p>
        </p:txBody>
      </p:sp>
      <p:sp>
        <p:nvSpPr>
          <p:cNvPr id="83978" name="Line 10"/>
          <p:cNvSpPr>
            <a:spLocks noChangeShapeType="1"/>
          </p:cNvSpPr>
          <p:nvPr/>
        </p:nvSpPr>
        <p:spPr bwMode="auto">
          <a:xfrm>
            <a:off x="3059113" y="4365625"/>
            <a:ext cx="504825" cy="7921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stealth" w="sm" len="lg"/>
          </a:ln>
        </p:spPr>
        <p:txBody>
          <a:bodyPr/>
          <a:lstStyle/>
          <a:p>
            <a:endParaRPr lang="ru-RU"/>
          </a:p>
        </p:txBody>
      </p:sp>
      <p:sp>
        <p:nvSpPr>
          <p:cNvPr id="83974" name="Line 6"/>
          <p:cNvSpPr>
            <a:spLocks noChangeShapeType="1"/>
          </p:cNvSpPr>
          <p:nvPr/>
        </p:nvSpPr>
        <p:spPr bwMode="auto">
          <a:xfrm flipH="1">
            <a:off x="5651500" y="4724400"/>
            <a:ext cx="649288" cy="4333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stealth" w="sm" len="lg"/>
          </a:ln>
        </p:spPr>
        <p:txBody>
          <a:bodyPr/>
          <a:lstStyle/>
          <a:p>
            <a:endParaRPr lang="ru-RU"/>
          </a:p>
        </p:txBody>
      </p:sp>
      <p:sp>
        <p:nvSpPr>
          <p:cNvPr id="83973" name="Line 5"/>
          <p:cNvSpPr>
            <a:spLocks noChangeShapeType="1"/>
          </p:cNvSpPr>
          <p:nvPr/>
        </p:nvSpPr>
        <p:spPr bwMode="auto">
          <a:xfrm>
            <a:off x="6300788" y="4724400"/>
            <a:ext cx="1727200" cy="4333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stealth" w="sm" len="lg"/>
          </a:ln>
        </p:spPr>
        <p:txBody>
          <a:bodyPr/>
          <a:lstStyle/>
          <a:p>
            <a:endParaRPr lang="ru-RU"/>
          </a:p>
        </p:txBody>
      </p:sp>
      <p:sp>
        <p:nvSpPr>
          <p:cNvPr id="84000" name="Text Box 32"/>
          <p:cNvSpPr txBox="1">
            <a:spLocks noChangeArrowheads="1"/>
          </p:cNvSpPr>
          <p:nvPr/>
        </p:nvSpPr>
        <p:spPr bwMode="auto">
          <a:xfrm>
            <a:off x="3851275" y="836613"/>
            <a:ext cx="1728788" cy="7207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b="0">
                <a:latin typeface="Times New Roman" pitchFamily="18" charset="0"/>
              </a:rPr>
              <a:t>Леонард Эйлер</a:t>
            </a:r>
          </a:p>
          <a:p>
            <a:pPr algn="ctr"/>
            <a:r>
              <a:rPr lang="ru-RU" b="0">
                <a:latin typeface="Times New Roman" pitchFamily="18" charset="0"/>
              </a:rPr>
              <a:t>(1707–1783)</a:t>
            </a:r>
            <a:endParaRPr lang="ru-RU" b="0"/>
          </a:p>
        </p:txBody>
      </p:sp>
      <p:pic>
        <p:nvPicPr>
          <p:cNvPr id="84004" name="Picture 36"/>
          <p:cNvPicPr>
            <a:picLocks noChangeAspect="1" noChangeArrowheads="1"/>
          </p:cNvPicPr>
          <p:nvPr/>
        </p:nvPicPr>
        <p:blipFill>
          <a:blip r:embed="rId2"/>
          <a:srcRect l="17911" t="9000" r="17537" b="37750"/>
          <a:stretch>
            <a:fillRect/>
          </a:stretch>
        </p:blipFill>
        <p:spPr bwMode="auto">
          <a:xfrm>
            <a:off x="214282" y="2143116"/>
            <a:ext cx="93662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005" name="Picture 37" descr="Картинка 1 из 5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85113" y="2060575"/>
            <a:ext cx="879475" cy="1296988"/>
          </a:xfrm>
          <a:prstGeom prst="rect">
            <a:avLst/>
          </a:prstGeom>
          <a:noFill/>
        </p:spPr>
      </p:pic>
      <p:pic>
        <p:nvPicPr>
          <p:cNvPr id="84006" name="Picture 38"/>
          <p:cNvPicPr>
            <a:picLocks noChangeAspect="1" noChangeArrowheads="1"/>
          </p:cNvPicPr>
          <p:nvPr/>
        </p:nvPicPr>
        <p:blipFill>
          <a:blip r:embed="rId5"/>
          <a:srcRect l="2454" r="2147"/>
          <a:stretch>
            <a:fillRect/>
          </a:stretch>
        </p:blipFill>
        <p:spPr bwMode="auto">
          <a:xfrm>
            <a:off x="7380288" y="3429000"/>
            <a:ext cx="104616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007" name="Picture 39" descr="30-13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63938" y="5589588"/>
            <a:ext cx="949325" cy="1268412"/>
          </a:xfrm>
          <a:prstGeom prst="rect">
            <a:avLst/>
          </a:prstGeom>
          <a:noFill/>
        </p:spPr>
      </p:pic>
      <p:pic>
        <p:nvPicPr>
          <p:cNvPr id="84008" name="Picture 40"/>
          <p:cNvPicPr>
            <a:picLocks noChangeAspect="1" noChangeArrowheads="1"/>
          </p:cNvPicPr>
          <p:nvPr/>
        </p:nvPicPr>
        <p:blipFill>
          <a:blip r:embed="rId7"/>
          <a:srcRect l="6444" t="-4425" r="12114"/>
          <a:stretch>
            <a:fillRect/>
          </a:stretch>
        </p:blipFill>
        <p:spPr bwMode="auto">
          <a:xfrm>
            <a:off x="5845175" y="5445125"/>
            <a:ext cx="979488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009" name="Picture 4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64525" y="5661025"/>
            <a:ext cx="87947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010" name="Rectangle 42"/>
          <p:cNvSpPr>
            <a:spLocks noChangeArrowheads="1"/>
          </p:cNvSpPr>
          <p:nvPr/>
        </p:nvSpPr>
        <p:spPr bwMode="auto">
          <a:xfrm>
            <a:off x="2484438" y="260350"/>
            <a:ext cx="43275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Научно-методическая школа Л. Эйлера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ChangeArrowheads="1"/>
          </p:cNvSpPr>
          <p:nvPr/>
        </p:nvSpPr>
        <p:spPr bwMode="auto">
          <a:xfrm>
            <a:off x="0" y="86916"/>
            <a:ext cx="9144000" cy="677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tabLst>
                <a:tab pos="269875" algn="l"/>
              </a:tabLst>
            </a:pPr>
            <a:r>
              <a:rPr lang="ru-RU" sz="1400" b="1" i="1" dirty="0">
                <a:latin typeface="Arial" pitchFamily="34" charset="0"/>
                <a:cs typeface="Arial" pitchFamily="34" charset="0"/>
              </a:rPr>
              <a:t>Прогрессивные традиции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 преподавания дифференциальной геометрии в отечественной высшей школе:</a:t>
            </a:r>
          </a:p>
          <a:p>
            <a:pPr>
              <a:tabLst>
                <a:tab pos="269875" algn="l"/>
              </a:tabLst>
            </a:pP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>
              <a:tabLst>
                <a:tab pos="269875" algn="l"/>
              </a:tabLst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– традиция совместного развития дифференциальной геометрии как науки и соответствующего учебного курса;</a:t>
            </a:r>
          </a:p>
          <a:p>
            <a:pPr>
              <a:tabLst>
                <a:tab pos="269875" algn="l"/>
              </a:tabLst>
            </a:pP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>
              <a:tabLst>
                <a:tab pos="269875" algn="l"/>
              </a:tabLst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– конверсия дифференциальной геометрии как науки в соответствующий учебный предмет «Дифференциальная геометрия», которая нашла выражение в незамедлительном введении в учебный курс научных фактов, полученных в указанной области математики;</a:t>
            </a:r>
          </a:p>
          <a:p>
            <a:pPr>
              <a:tabLst>
                <a:tab pos="269875" algn="l"/>
              </a:tabLst>
            </a:pP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>
              <a:tabLst>
                <a:tab pos="269875" algn="l"/>
              </a:tabLst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– проведение пропедевтической работы, связанной с демонстрацией в курсе математического анализа основных приложений дифференциального исчисления к геометрии и позволившей подготовить прочную базу для дальнейшего изучения курса дифференциальной геометрии;</a:t>
            </a:r>
          </a:p>
          <a:p>
            <a:pPr>
              <a:tabLst>
                <a:tab pos="269875" algn="l"/>
              </a:tabLst>
            </a:pP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>
              <a:tabLst>
                <a:tab pos="269875" algn="l"/>
              </a:tabLst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– изложение указанного материала в курсе математического анализа в координатной форме, которая является наиболее простой и понятной для восприятия студентов, и только после его усвоения для дальнейшего знакомства с дифференциальной геометрией использовалось векторное или тензорное исчисление;</a:t>
            </a:r>
          </a:p>
          <a:p>
            <a:pPr>
              <a:tabLst>
                <a:tab pos="269875" algn="l"/>
              </a:tabLst>
            </a:pP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>
              <a:tabLst>
                <a:tab pos="269875" algn="l"/>
              </a:tabLst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– разработка соответствующего учебно-методического обеспечения дисциплины (учебных планов, программ, пособий, курсов лекций, экзаменационных материалов и т.д.), отвечающего требованиям времени и специфике учебного заведения;</a:t>
            </a:r>
          </a:p>
          <a:p>
            <a:pPr>
              <a:tabLst>
                <a:tab pos="269875" algn="l"/>
              </a:tabLst>
            </a:pP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>
              <a:tabLst>
                <a:tab pos="269875" algn="l"/>
              </a:tabLst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– использование различных форм организации учебного процесса; так кроме лекций, где излагались вопросы дифференциальной геометрии, обязательными стали практические занятия, на которых студенты овладевали основными методами и приемами решения задач, а также получали разъяснения по теоретическим положениям изучаемого курса; во многих университетах практиковалось введение вечерних семинарских занятий со студентами математического отделения, на которых зачитывались и обсуждались самостоятельные научные рефераты, в том числе и по проблемам дифференциальной геометрии; в конце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XIX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в. в Московском университете читались специальные курсы по различным вопросам дифференциальной геометрии;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ChangeArrowheads="1"/>
          </p:cNvSpPr>
          <p:nvPr/>
        </p:nvSpPr>
        <p:spPr bwMode="auto">
          <a:xfrm>
            <a:off x="0" y="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400" b="0" dirty="0">
                <a:latin typeface="Arial" pitchFamily="34" charset="0"/>
                <a:cs typeface="Arial" pitchFamily="34" charset="0"/>
              </a:rPr>
              <a:t>– демонстрация практического применения излагаемого теоретического материала и сообщение необходимых исторических сведений;</a:t>
            </a:r>
          </a:p>
          <a:p>
            <a:endParaRPr lang="ru-RU" sz="1400" b="0" dirty="0">
              <a:latin typeface="Arial" pitchFamily="34" charset="0"/>
              <a:cs typeface="Arial" pitchFamily="34" charset="0"/>
            </a:endParaRPr>
          </a:p>
          <a:p>
            <a:r>
              <a:rPr lang="ru-RU" sz="1400" b="0" dirty="0">
                <a:latin typeface="Arial" pitchFamily="34" charset="0"/>
                <a:cs typeface="Arial" pitchFamily="34" charset="0"/>
              </a:rPr>
              <a:t>– передача отечественными профессорами из поколения в поколение традиций свободного исследования, научного метода и интеллектуального общения со своими студентами;</a:t>
            </a:r>
          </a:p>
          <a:p>
            <a:endParaRPr lang="ru-RU" sz="1400" b="0" dirty="0">
              <a:latin typeface="Arial" pitchFamily="34" charset="0"/>
              <a:cs typeface="Arial" pitchFamily="34" charset="0"/>
            </a:endParaRPr>
          </a:p>
          <a:p>
            <a:r>
              <a:rPr lang="ru-RU" sz="1400" b="0" dirty="0">
                <a:latin typeface="Arial" pitchFamily="34" charset="0"/>
                <a:cs typeface="Arial" pitchFamily="34" charset="0"/>
              </a:rPr>
              <a:t>– знакомство студентов с научными работами создателей дифференциальной геометрии Л. Эйлера, Г. Монжа, К.Ф. Гаусса и др. позволяло проследить ход мыслей великих ученых и глубже понять изучаемый предмет;</a:t>
            </a:r>
          </a:p>
          <a:p>
            <a:endParaRPr lang="ru-RU" sz="1400" b="0" dirty="0">
              <a:latin typeface="Arial" pitchFamily="34" charset="0"/>
              <a:cs typeface="Arial" pitchFamily="34" charset="0"/>
            </a:endParaRPr>
          </a:p>
          <a:p>
            <a:r>
              <a:rPr lang="ru-RU" sz="1400" b="0" dirty="0">
                <a:latin typeface="Arial" pitchFamily="34" charset="0"/>
                <a:cs typeface="Arial" pitchFamily="34" charset="0"/>
              </a:rPr>
              <a:t>– проведение в вузах научно-исследовательской работы по изучению проблем дифференциальной геометрии оказало благотворное влияние на содержание науки и образования, а также на уровень математической компетентности студентов; благодаря длительному общению в процессе работы над различными задачами исследования и совместной педагогической деятельности между членами коллектива вырабатывалась некая общность взглядов, принципов, приемов постановки и решения исследовательских задач;</a:t>
            </a:r>
          </a:p>
          <a:p>
            <a:endParaRPr lang="ru-RU" sz="1400" b="0" dirty="0">
              <a:latin typeface="Arial" pitchFamily="34" charset="0"/>
              <a:cs typeface="Arial" pitchFamily="34" charset="0"/>
            </a:endParaRPr>
          </a:p>
          <a:p>
            <a:r>
              <a:rPr lang="ru-RU" sz="1400" b="0" dirty="0">
                <a:latin typeface="Arial" pitchFamily="34" charset="0"/>
                <a:cs typeface="Arial" pitchFamily="34" charset="0"/>
              </a:rPr>
              <a:t>– наличие в вузах научных школ по дифференциальной геометрии во многом предопределяло содержание образовательной части магистерских программ и научно-исследовательскую деятельность магистрантов;</a:t>
            </a:r>
          </a:p>
          <a:p>
            <a:endParaRPr lang="ru-RU" sz="1400" b="0" dirty="0">
              <a:latin typeface="Arial" pitchFamily="34" charset="0"/>
              <a:cs typeface="Arial" pitchFamily="34" charset="0"/>
            </a:endParaRPr>
          </a:p>
          <a:p>
            <a:r>
              <a:rPr lang="ru-RU" sz="1400" b="0" dirty="0">
                <a:latin typeface="Arial" pitchFamily="34" charset="0"/>
                <a:cs typeface="Arial" pitchFamily="34" charset="0"/>
              </a:rPr>
              <a:t>– подготовка высококвалифицированного преподавателя рассматривалась как триединая задача (необходимо получить соответствующую научную квалификацию в определенной области знаний, иметь столь же высокие познания в области педагогики и, в частности, дидактики, и, наконец, обладать педагогическими способностями и методическими навыками).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ChangeArrowheads="1"/>
          </p:cNvSpPr>
          <p:nvPr/>
        </p:nvSpPr>
        <p:spPr bwMode="auto">
          <a:xfrm>
            <a:off x="41275" y="0"/>
            <a:ext cx="79430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ru-RU" b="1" dirty="0"/>
              <a:t>Ведущие тенденции формирования курса «Дифференциальная геометрия» </a:t>
            </a:r>
          </a:p>
          <a:p>
            <a:pPr algn="ctr"/>
            <a:r>
              <a:rPr lang="ru-RU" b="1" dirty="0"/>
              <a:t>в системе отечественного высшего образования: </a:t>
            </a:r>
          </a:p>
        </p:txBody>
      </p:sp>
      <p:sp>
        <p:nvSpPr>
          <p:cNvPr id="208899" name="Rectangle 3"/>
          <p:cNvSpPr>
            <a:spLocks noChangeArrowheads="1"/>
          </p:cNvSpPr>
          <p:nvPr/>
        </p:nvSpPr>
        <p:spPr bwMode="auto">
          <a:xfrm>
            <a:off x="0" y="620713"/>
            <a:ext cx="9144000" cy="585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tabLst>
                <a:tab pos="269875" algn="l"/>
              </a:tabLst>
            </a:pPr>
            <a:r>
              <a:rPr lang="ru-RU" b="0"/>
              <a:t>1) </a:t>
            </a:r>
            <a:r>
              <a:rPr lang="ru-RU" i="1"/>
              <a:t>общие тенденции</a:t>
            </a:r>
            <a:r>
              <a:rPr lang="ru-RU" b="0" i="1"/>
              <a:t>:</a:t>
            </a:r>
            <a:r>
              <a:rPr lang="ru-RU" b="0"/>
              <a:t> </a:t>
            </a:r>
          </a:p>
          <a:p>
            <a:pPr>
              <a:tabLst>
                <a:tab pos="269875" algn="l"/>
              </a:tabLst>
            </a:pPr>
            <a:r>
              <a:rPr lang="ru-RU" b="0"/>
              <a:t>– совершенствование учебного процесса на физико-математических факультетах университетов и в высших военно-инженерных учебных заведениях; </a:t>
            </a:r>
          </a:p>
          <a:p>
            <a:pPr>
              <a:tabLst>
                <a:tab pos="269875" algn="l"/>
              </a:tabLst>
            </a:pPr>
            <a:r>
              <a:rPr lang="ru-RU" b="0"/>
              <a:t>– обогащение мировой математической науки результатами по дифференциальной геометрии ученых-математиков, преподававших в России; аккумулирование опыта передовых французских и немецких высших школ по изложению вопросов дифференциальной геометрии и разработка на его основе собственной концепции преподавания данного материала; появление стабильных учебных планов, в которых отражено требование строгой научности и последовательности читаемых университетских курсов; </a:t>
            </a:r>
          </a:p>
          <a:p>
            <a:pPr>
              <a:tabLst>
                <a:tab pos="269875" algn="l"/>
              </a:tabLst>
            </a:pPr>
            <a:r>
              <a:rPr lang="ru-RU" b="0"/>
              <a:t>– распределение предметов по семестрам и курсам; </a:t>
            </a:r>
          </a:p>
          <a:p>
            <a:pPr>
              <a:tabLst>
                <a:tab pos="269875" algn="l"/>
              </a:tabLst>
            </a:pPr>
            <a:r>
              <a:rPr lang="ru-RU" b="0"/>
              <a:t>– организация при университетах научных семинаров, школ, обществ, в которых одним из направлений исследования стала дифференциальная геометрия, и взаимовлияние этих структур через научно-педагогическую деятельность их представителей; эти структуры являлись не только научными центрами математического прогресса, но и оказали серьезное влияние на университетское преподавание; </a:t>
            </a:r>
          </a:p>
          <a:p>
            <a:pPr>
              <a:tabLst>
                <a:tab pos="269875" algn="l"/>
              </a:tabLst>
            </a:pPr>
            <a:r>
              <a:rPr lang="ru-RU" b="0"/>
              <a:t>– укрепление связей ученых-математиков всех научных центров России; </a:t>
            </a:r>
          </a:p>
          <a:p>
            <a:pPr>
              <a:tabLst>
                <a:tab pos="269875" algn="l"/>
              </a:tabLst>
            </a:pPr>
            <a:r>
              <a:rPr lang="ru-RU" b="0"/>
              <a:t>– неравномерность уровня преподавания дифференциальной геометрии в различных университетах, что во многом было связано с кадровым составом и подготовленностью преподавателей в каждом учебном заведении;</a:t>
            </a:r>
            <a:r>
              <a:rPr lang="ru-RU"/>
              <a:t>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ChangeArrowheads="1"/>
          </p:cNvSpPr>
          <p:nvPr/>
        </p:nvSpPr>
        <p:spPr bwMode="auto">
          <a:xfrm>
            <a:off x="0" y="53975"/>
            <a:ext cx="9144000" cy="677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tabLst>
                <a:tab pos="269875" algn="l"/>
              </a:tabLst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2) 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тенденции, относящиеся к способу преподавания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указанной дисциплины и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 объему излагаемого материала:</a:t>
            </a:r>
            <a:r>
              <a:rPr lang="ru-RU" sz="1400" b="0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tabLst>
                <a:tab pos="269875" algn="l"/>
              </a:tabLst>
            </a:pPr>
            <a:r>
              <a:rPr lang="ru-RU" sz="1400" b="0" dirty="0">
                <a:latin typeface="Arial" pitchFamily="34" charset="0"/>
                <a:cs typeface="Arial" pitchFamily="34" charset="0"/>
              </a:rPr>
              <a:t>– введение элементов дифференциальной геометрии в преподавание осуществлено конкретными людьми, деятельность которых в этом направлении с одной стороны была выражением соответствующих потребностей общества, а с другой стороны – явилась следствием высокого уровня развития самой дифференциальной геометрии как науки; </a:t>
            </a:r>
          </a:p>
          <a:p>
            <a:pPr>
              <a:tabLst>
                <a:tab pos="269875" algn="l"/>
              </a:tabLst>
            </a:pPr>
            <a:r>
              <a:rPr lang="ru-RU" sz="1400" b="0" dirty="0">
                <a:latin typeface="Arial" pitchFamily="34" charset="0"/>
                <a:cs typeface="Arial" pitchFamily="34" charset="0"/>
              </a:rPr>
              <a:t>– постепенное обогащение содержания и расширение круга вопросов дифференциальной геометрии, излагаемых в курсе математического анализа, привело в конечном итоге к ее выделению как отдельной учебной дисциплины; </a:t>
            </a:r>
          </a:p>
          <a:p>
            <a:pPr>
              <a:tabLst>
                <a:tab pos="269875" algn="l"/>
              </a:tabLst>
            </a:pPr>
            <a:r>
              <a:rPr lang="ru-RU" sz="1400" b="0" dirty="0">
                <a:latin typeface="Arial" pitchFamily="34" charset="0"/>
                <a:cs typeface="Arial" pitchFamily="34" charset="0"/>
              </a:rPr>
              <a:t>– неравномерность объема и глубины изложения вопросов дифференциальной геометрии в разных учебных заведениях России;</a:t>
            </a:r>
          </a:p>
          <a:p>
            <a:pPr>
              <a:tabLst>
                <a:tab pos="269875" algn="l"/>
              </a:tabLst>
            </a:pPr>
            <a:r>
              <a:rPr lang="ru-RU" sz="1400" b="0" dirty="0">
                <a:latin typeface="Arial" pitchFamily="34" charset="0"/>
                <a:cs typeface="Arial" pitchFamily="34" charset="0"/>
              </a:rPr>
              <a:t>– использование профессорами научной и учебной русской и иностранной литературы по дифференциальной геометрии и постепенное увеличение числа отечественных и переводных руководств, в которых были отражены новейшие результаты по данному разделу математики, полученные к тому времени; </a:t>
            </a:r>
          </a:p>
          <a:p>
            <a:pPr>
              <a:tabLst>
                <a:tab pos="269875" algn="l"/>
              </a:tabLst>
            </a:pPr>
            <a:r>
              <a:rPr lang="ru-RU" sz="1400" b="0" dirty="0">
                <a:latin typeface="Arial" pitchFamily="34" charset="0"/>
                <a:cs typeface="Arial" pitchFamily="34" charset="0"/>
              </a:rPr>
              <a:t>– высокий научный и методический уровень учебных пособий отечественных авторов; </a:t>
            </a:r>
          </a:p>
          <a:p>
            <a:pPr>
              <a:tabLst>
                <a:tab pos="269875" algn="l"/>
              </a:tabLst>
            </a:pPr>
            <a:r>
              <a:rPr lang="ru-RU" sz="1400" b="0" dirty="0">
                <a:latin typeface="Arial" pitchFamily="34" charset="0"/>
                <a:cs typeface="Arial" pitchFamily="34" charset="0"/>
              </a:rPr>
              <a:t>– кроме лекционной формы работы вводятся практические и семинарские занятия по приложению дифференциального исчисления к геометрии; </a:t>
            </a:r>
          </a:p>
          <a:p>
            <a:pPr>
              <a:tabLst>
                <a:tab pos="269875" algn="l"/>
              </a:tabLst>
            </a:pPr>
            <a:r>
              <a:rPr lang="ru-RU" sz="1400" b="0" dirty="0">
                <a:latin typeface="Arial" pitchFamily="34" charset="0"/>
                <a:cs typeface="Arial" pitchFamily="34" charset="0"/>
              </a:rPr>
              <a:t>– вопросы дифференциальной геометрии излагаются в основном в координатной форме, только в </a:t>
            </a:r>
            <a:r>
              <a:rPr lang="en-US" sz="1400" b="0" dirty="0">
                <a:latin typeface="Arial" pitchFamily="34" charset="0"/>
                <a:cs typeface="Arial" pitchFamily="34" charset="0"/>
              </a:rPr>
              <a:t>XX</a:t>
            </a:r>
            <a:r>
              <a:rPr lang="ru-RU" sz="1400" b="0" dirty="0">
                <a:latin typeface="Arial" pitchFamily="34" charset="0"/>
                <a:cs typeface="Arial" pitchFamily="34" charset="0"/>
              </a:rPr>
              <a:t> столетии стали использовать векторное и тензорное исчисления; </a:t>
            </a:r>
          </a:p>
          <a:p>
            <a:pPr>
              <a:tabLst>
                <a:tab pos="269875" algn="l"/>
              </a:tabLst>
            </a:pPr>
            <a:r>
              <a:rPr lang="ru-RU" sz="1400" b="0" dirty="0">
                <a:latin typeface="Arial" pitchFamily="34" charset="0"/>
                <a:cs typeface="Arial" pitchFamily="34" charset="0"/>
              </a:rPr>
              <a:t>– значительная дифференциация учебного процесса привела к введению специализации,  в том числе и по дифференциальной геометрии; содержание спецкурсов, которые объявлял преподаватель, во многом зависело от его научных пристрастий; </a:t>
            </a:r>
          </a:p>
          <a:p>
            <a:pPr>
              <a:tabLst>
                <a:tab pos="269875" algn="l"/>
              </a:tabLst>
            </a:pPr>
            <a:r>
              <a:rPr lang="ru-RU" sz="1400" b="0" dirty="0">
                <a:latin typeface="Arial" pitchFamily="34" charset="0"/>
                <a:cs typeface="Arial" pitchFamily="34" charset="0"/>
              </a:rPr>
              <a:t>– для каждого высшего учебного заведения Министерством народного просвещения были разработаны и введены экзаменационные требования, явившиеся своеобразной формой образовательных стандартов; </a:t>
            </a:r>
          </a:p>
          <a:p>
            <a:pPr>
              <a:tabLst>
                <a:tab pos="269875" algn="l"/>
              </a:tabLst>
            </a:pPr>
            <a:r>
              <a:rPr lang="ru-RU" sz="1400" b="0" dirty="0">
                <a:latin typeface="Arial" pitchFamily="34" charset="0"/>
                <a:cs typeface="Arial" pitchFamily="34" charset="0"/>
              </a:rPr>
              <a:t>– программы экзаменов показывают, что вопросы дифференциальной геометрии на плоскости и в пространстве стали неотъемлемой частью отечественного высшего математического образования;</a:t>
            </a:r>
          </a:p>
          <a:p>
            <a:pPr>
              <a:tabLst>
                <a:tab pos="269875" algn="l"/>
              </a:tabLst>
            </a:pPr>
            <a:r>
              <a:rPr lang="ru-RU" sz="1400" b="0" dirty="0">
                <a:latin typeface="Arial" pitchFamily="34" charset="0"/>
                <a:cs typeface="Arial" pitchFamily="34" charset="0"/>
              </a:rPr>
              <a:t>– появляются учебные программы по курсу «Дифференциальная геометрия», которые постоянно совершенствуются;</a:t>
            </a:r>
          </a:p>
          <a:p>
            <a:pPr>
              <a:tabLst>
                <a:tab pos="269875" algn="l"/>
              </a:tabLst>
            </a:pPr>
            <a:r>
              <a:rPr lang="ru-RU" sz="1400" b="0" dirty="0">
                <a:latin typeface="Arial" pitchFamily="34" charset="0"/>
                <a:cs typeface="Arial" pitchFamily="34" charset="0"/>
              </a:rPr>
              <a:t>–  новый дифференциально-геометрический материал сначала вводят в программы университетов, а затем он появляется в программах физико-математических факультетов педагогических вузов;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ChangeArrowheads="1"/>
          </p:cNvSpPr>
          <p:nvPr/>
        </p:nvSpPr>
        <p:spPr bwMode="auto">
          <a:xfrm>
            <a:off x="0" y="361950"/>
            <a:ext cx="9144000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dirty="0"/>
              <a:t>3) </a:t>
            </a:r>
            <a:r>
              <a:rPr lang="ru-RU" i="1" dirty="0"/>
              <a:t>тенденции, связанные с подготовкой научно-педагогической смены:</a:t>
            </a:r>
            <a:r>
              <a:rPr lang="ru-RU" dirty="0"/>
              <a:t> </a:t>
            </a:r>
          </a:p>
          <a:p>
            <a:r>
              <a:rPr lang="ru-RU" b="0" dirty="0"/>
              <a:t>– в рамках созданной Эйлером первой научно-методической школы были подготовлены отечественные педагоги-математики, благодаря которым приложения математического анализа к геометрии внедряются в курсы высшей математики;  </a:t>
            </a:r>
          </a:p>
          <a:p>
            <a:r>
              <a:rPr lang="ru-RU" b="0" dirty="0"/>
              <a:t>– подготовка к профессорскому званию осуществлялась вначале в зарубежных университетах, затем специально для этой цели был организован при Дерптском университете Профессорский институт (1828 – 1840),  аналогичные функции были возложены на Главный педагогический институт, а с 1863 г. эта работа велась на кафедрах университетов (профессорские стипендиаты); указанный путь стал основным в подготовке профессорско-преподавательских кадров для высшей школы; </a:t>
            </a:r>
          </a:p>
          <a:p>
            <a:r>
              <a:rPr lang="ru-RU" b="0" dirty="0"/>
              <a:t>– совершенствование планомерной подготовки педагогов-математиков в стенах университетов; </a:t>
            </a:r>
          </a:p>
          <a:p>
            <a:r>
              <a:rPr lang="ru-RU" b="0" dirty="0"/>
              <a:t>– повышение требований к получению ученых степеней и избранию на преподавательскую должность; </a:t>
            </a:r>
          </a:p>
          <a:p>
            <a:r>
              <a:rPr lang="ru-RU" b="0" dirty="0"/>
              <a:t>– осуществление связи науки и образования через создание университетских научных школ, занимающихся разработкой вопросов дифференциальной геометрии, например, Московская дифференциально-геометрическая школа; </a:t>
            </a:r>
          </a:p>
          <a:p>
            <a:r>
              <a:rPr lang="ru-RU" b="0" dirty="0"/>
              <a:t>– открытиями математиков-педагогов </a:t>
            </a:r>
            <a:r>
              <a:rPr lang="en-US" b="0" dirty="0"/>
              <a:t>XVIII</a:t>
            </a:r>
            <a:r>
              <a:rPr lang="ru-RU" b="0" dirty="0"/>
              <a:t> – </a:t>
            </a:r>
            <a:r>
              <a:rPr lang="en-US" b="0" dirty="0"/>
              <a:t>XX</a:t>
            </a:r>
            <a:r>
              <a:rPr lang="ru-RU" b="0" dirty="0"/>
              <a:t> вв. в области методики изложения вопросов дифференциальной геометрии во многом были подготовлены и предопределены достижения в этой области в настоящее время.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70" name="Picture 6"/>
          <p:cNvPicPr>
            <a:picLocks noChangeAspect="1" noChangeArrowheads="1"/>
          </p:cNvPicPr>
          <p:nvPr/>
        </p:nvPicPr>
        <p:blipFill>
          <a:blip r:embed="rId2"/>
          <a:srcRect l="2925" t="1132" r="5336" b="824"/>
          <a:stretch>
            <a:fillRect/>
          </a:stretch>
        </p:blipFill>
        <p:spPr bwMode="auto">
          <a:xfrm>
            <a:off x="2643174" y="428604"/>
            <a:ext cx="4459292" cy="6158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6072" name="Rectangle 8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b="0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357554" y="1500174"/>
            <a:ext cx="2879725" cy="1441450"/>
            <a:chOff x="2310" y="930"/>
            <a:chExt cx="7898" cy="4733"/>
          </a:xfrm>
        </p:grpSpPr>
        <p:sp>
          <p:nvSpPr>
            <p:cNvPr id="216075" name="Text Box 11"/>
            <p:cNvSpPr txBox="1">
              <a:spLocks noChangeArrowheads="1"/>
            </p:cNvSpPr>
            <p:nvPr/>
          </p:nvSpPr>
          <p:spPr bwMode="auto">
            <a:xfrm>
              <a:off x="2310" y="930"/>
              <a:ext cx="7898" cy="4733"/>
            </a:xfrm>
            <a:prstGeom prst="rect">
              <a:avLst/>
            </a:prstGeom>
            <a:gradFill rotWithShape="1">
              <a:gsLst>
                <a:gs pos="0">
                  <a:srgbClr val="FEF4AC">
                    <a:gamma/>
                    <a:shade val="46275"/>
                    <a:invGamma/>
                    <a:alpha val="75999"/>
                  </a:srgbClr>
                </a:gs>
                <a:gs pos="50000">
                  <a:srgbClr val="FEF4AC">
                    <a:alpha val="91000"/>
                  </a:srgbClr>
                </a:gs>
                <a:gs pos="100000">
                  <a:srgbClr val="FEF4AC">
                    <a:gamma/>
                    <a:shade val="46275"/>
                    <a:invGamma/>
                    <a:alpha val="75999"/>
                  </a:srgbClr>
                </a:gs>
              </a:gsLst>
              <a:lin ang="5400000" scaled="1"/>
            </a:gra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ru-RU" sz="1200"/>
            </a:p>
            <a:p>
              <a:pPr algn="ctr"/>
              <a:r>
                <a:rPr lang="ru-RU" sz="1200"/>
                <a:t>И. В. Игнатушина</a:t>
              </a:r>
            </a:p>
            <a:p>
              <a:pPr algn="ctr"/>
              <a:r>
                <a:rPr lang="ru-RU" sz="1200">
                  <a:latin typeface="Times New Roman" pitchFamily="18" charset="0"/>
                </a:rPr>
                <a:t>Становление учебного предмета </a:t>
              </a:r>
            </a:p>
            <a:p>
              <a:pPr algn="ctr"/>
              <a:r>
                <a:rPr lang="ru-RU" sz="1200">
                  <a:latin typeface="Times New Roman" pitchFamily="18" charset="0"/>
                </a:rPr>
                <a:t>«Дифференциальная геометрия» </a:t>
              </a:r>
            </a:p>
            <a:p>
              <a:pPr algn="ctr"/>
              <a:r>
                <a:rPr lang="ru-RU" sz="1200">
                  <a:latin typeface="Times New Roman" pitchFamily="18" charset="0"/>
                </a:rPr>
                <a:t>в системе высшего математического </a:t>
              </a:r>
            </a:p>
            <a:p>
              <a:pPr algn="ctr"/>
              <a:r>
                <a:rPr lang="ru-RU" sz="1200">
                  <a:latin typeface="Times New Roman" pitchFamily="18" charset="0"/>
                </a:rPr>
                <a:t>образования России </a:t>
              </a:r>
              <a:r>
                <a:rPr lang="en-US" sz="1200">
                  <a:latin typeface="Times New Roman" pitchFamily="18" charset="0"/>
                </a:rPr>
                <a:t>XVIII</a:t>
              </a:r>
              <a:r>
                <a:rPr lang="ru-RU" sz="1200">
                  <a:latin typeface="Times New Roman" pitchFamily="18" charset="0"/>
                </a:rPr>
                <a:t>–</a:t>
              </a:r>
              <a:r>
                <a:rPr lang="en-US" sz="1200">
                  <a:latin typeface="Times New Roman" pitchFamily="18" charset="0"/>
                </a:rPr>
                <a:t>XIX</a:t>
              </a:r>
              <a:r>
                <a:rPr lang="ru-RU" sz="1200">
                  <a:latin typeface="Times New Roman" pitchFamily="18" charset="0"/>
                </a:rPr>
                <a:t> вв.</a:t>
              </a:r>
            </a:p>
            <a:p>
              <a:endParaRPr lang="ru-RU" sz="1200"/>
            </a:p>
          </p:txBody>
        </p:sp>
        <p:sp>
          <p:nvSpPr>
            <p:cNvPr id="216076" name="Rectangle 12"/>
            <p:cNvSpPr>
              <a:spLocks noChangeArrowheads="1"/>
            </p:cNvSpPr>
            <p:nvPr/>
          </p:nvSpPr>
          <p:spPr bwMode="auto">
            <a:xfrm>
              <a:off x="2445" y="1050"/>
              <a:ext cx="7650" cy="4470"/>
            </a:xfrm>
            <a:prstGeom prst="rect">
              <a:avLst/>
            </a:prstGeom>
            <a:noFill/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Фигура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7167563" cy="6869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600" extrusionOk="0">
                <a:moveTo>
                  <a:pt x="0" y="0"/>
                </a:moveTo>
                <a:lnTo>
                  <a:pt x="0" y="21600"/>
                </a:lnTo>
                <a:lnTo>
                  <a:pt x="5671" y="21600"/>
                </a:lnTo>
                <a:lnTo>
                  <a:pt x="19983" y="16602"/>
                </a:lnTo>
                <a:cubicBezTo>
                  <a:pt x="20530" y="16411"/>
                  <a:pt x="20859" y="16297"/>
                  <a:pt x="21055" y="16093"/>
                </a:cubicBezTo>
                <a:cubicBezTo>
                  <a:pt x="21341" y="15823"/>
                  <a:pt x="21528" y="15390"/>
                  <a:pt x="21563" y="14910"/>
                </a:cubicBezTo>
                <a:cubicBezTo>
                  <a:pt x="21600" y="14573"/>
                  <a:pt x="21517" y="14116"/>
                  <a:pt x="21380" y="13353"/>
                </a:cubicBezTo>
                <a:lnTo>
                  <a:pt x="18978" y="0"/>
                </a:lnTo>
                <a:lnTo>
                  <a:pt x="0" y="0"/>
                </a:lnTo>
                <a:close/>
              </a:path>
            </a:pathLst>
          </a:custGeom>
          <a:solidFill>
            <a:srgbClr val="1B328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 dirty="0">
              <a:solidFill>
                <a:srgbClr val="FFFFFF"/>
              </a:solidFill>
              <a:latin typeface="Arial" panose="020B0604020202020204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2" name="Фигура"/>
          <p:cNvSpPr/>
          <p:nvPr/>
        </p:nvSpPr>
        <p:spPr>
          <a:xfrm>
            <a:off x="6175375" y="2979738"/>
            <a:ext cx="2995613" cy="3894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7" h="21600" extrusionOk="0">
                <a:moveTo>
                  <a:pt x="21557" y="0"/>
                </a:moveTo>
                <a:lnTo>
                  <a:pt x="2475" y="4916"/>
                </a:lnTo>
                <a:cubicBezTo>
                  <a:pt x="1623" y="5136"/>
                  <a:pt x="1111" y="5267"/>
                  <a:pt x="806" y="5501"/>
                </a:cubicBezTo>
                <a:cubicBezTo>
                  <a:pt x="360" y="5811"/>
                  <a:pt x="70" y="6309"/>
                  <a:pt x="14" y="6860"/>
                </a:cubicBezTo>
                <a:cubicBezTo>
                  <a:pt x="-43" y="7247"/>
                  <a:pt x="85" y="7773"/>
                  <a:pt x="299" y="8648"/>
                </a:cubicBezTo>
                <a:lnTo>
                  <a:pt x="3457" y="21600"/>
                </a:lnTo>
                <a:lnTo>
                  <a:pt x="21557" y="21600"/>
                </a:lnTo>
                <a:lnTo>
                  <a:pt x="21557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 dirty="0">
              <a:solidFill>
                <a:srgbClr val="FFFFFF"/>
              </a:solidFill>
              <a:latin typeface="Arial" panose="020B0604020202020204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77" name="Прямоугольник 1"/>
          <p:cNvSpPr>
            <a:spLocks noChangeArrowheads="1"/>
          </p:cNvSpPr>
          <p:nvPr/>
        </p:nvSpPr>
        <p:spPr bwMode="auto">
          <a:xfrm>
            <a:off x="0" y="642918"/>
            <a:ext cx="671514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СТАНОВЛЕНИЕ И РАЗВИТИЕ ДИФФЕРЕНЦИАЛЬНОЙ ГЕОМЕТРИИ КАК УЧЕБНОГО ПРЕДМЕТА </a:t>
            </a:r>
          </a:p>
          <a:p>
            <a:pPr algn="ctr"/>
            <a:r>
              <a:rPr lang="ru-RU" sz="28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В РОССИИ</a:t>
            </a:r>
            <a:endParaRPr lang="ru-RU" sz="28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8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28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Игнатушина</a:t>
            </a:r>
            <a:r>
              <a:rPr lang="ru-RU" sz="28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И.В.</a:t>
            </a:r>
            <a:endParaRPr lang="ru-RU" sz="28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8" name="TextBox 10"/>
          <p:cNvSpPr txBox="1">
            <a:spLocks noChangeArrowheads="1"/>
          </p:cNvSpPr>
          <p:nvPr/>
        </p:nvSpPr>
        <p:spPr bwMode="auto">
          <a:xfrm>
            <a:off x="7519988" y="6213475"/>
            <a:ext cx="784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 smtClean="0">
                <a:solidFill>
                  <a:srgbClr val="1B3281"/>
                </a:solidFill>
                <a:latin typeface="Arial" pitchFamily="34" charset="0"/>
                <a:cs typeface="Arial" pitchFamily="34" charset="0"/>
              </a:rPr>
              <a:t>202</a:t>
            </a:r>
            <a:r>
              <a:rPr lang="ru-RU" sz="1400" b="1" dirty="0" smtClean="0">
                <a:solidFill>
                  <a:srgbClr val="1B328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ru-RU" sz="1400" b="1" dirty="0">
              <a:solidFill>
                <a:srgbClr val="1B328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9" name="Picture 2" descr="http://ospu.ru/img/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67550" y="4016375"/>
            <a:ext cx="1573213" cy="20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2" name="Rectangle 4"/>
          <p:cNvSpPr>
            <a:spLocks noChangeArrowheads="1"/>
          </p:cNvSpPr>
          <p:nvPr/>
        </p:nvSpPr>
        <p:spPr bwMode="auto">
          <a:xfrm>
            <a:off x="2771775" y="404813"/>
            <a:ext cx="32490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dirty="0"/>
              <a:t>Методические идеи Л. Эйлера</a:t>
            </a:r>
          </a:p>
        </p:txBody>
      </p:sp>
      <p:sp>
        <p:nvSpPr>
          <p:cNvPr id="155653" name="Rectangle 5"/>
          <p:cNvSpPr>
            <a:spLocks noChangeArrowheads="1"/>
          </p:cNvSpPr>
          <p:nvPr/>
        </p:nvSpPr>
        <p:spPr bwMode="auto">
          <a:xfrm>
            <a:off x="179388" y="1268413"/>
            <a:ext cx="867886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0"/>
              <a:t>1) идея сближения математического образования с современной математикой;</a:t>
            </a:r>
          </a:p>
          <a:p>
            <a:endParaRPr lang="ru-RU" b="0"/>
          </a:p>
          <a:p>
            <a:r>
              <a:rPr lang="ru-RU" b="0"/>
              <a:t>2) идея вычленения в математическом образовании основных математических</a:t>
            </a:r>
          </a:p>
          <a:p>
            <a:r>
              <a:rPr lang="ru-RU" b="0"/>
              <a:t>дисциплин;</a:t>
            </a:r>
          </a:p>
          <a:p>
            <a:endParaRPr lang="ru-RU" b="0"/>
          </a:p>
          <a:p>
            <a:r>
              <a:rPr lang="ru-RU" b="0"/>
              <a:t>3) построение математических курсов на таких дидактических принципах, как </a:t>
            </a:r>
          </a:p>
          <a:p>
            <a:r>
              <a:rPr lang="ru-RU" b="0"/>
              <a:t>системность, научность, доступность изложения материала, учет возрастных </a:t>
            </a:r>
          </a:p>
          <a:p>
            <a:r>
              <a:rPr lang="ru-RU" b="0"/>
              <a:t>особенностей учащихся.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971550" y="1268413"/>
            <a:ext cx="2447925" cy="3744912"/>
            <a:chOff x="1650" y="6921"/>
            <a:chExt cx="2358" cy="3624"/>
          </a:xfrm>
        </p:grpSpPr>
        <p:pic>
          <p:nvPicPr>
            <p:cNvPr id="82950" name="i-main-pic" descr="Картинка 8 из 130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r:link="rId4"/>
            <a:srcRect b="11501"/>
            <a:stretch>
              <a:fillRect/>
            </a:stretch>
          </p:blipFill>
          <p:spPr bwMode="auto">
            <a:xfrm>
              <a:off x="1650" y="6921"/>
              <a:ext cx="2340" cy="2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951" name="Text Box 7"/>
            <p:cNvSpPr txBox="1">
              <a:spLocks noChangeArrowheads="1"/>
            </p:cNvSpPr>
            <p:nvPr/>
          </p:nvSpPr>
          <p:spPr bwMode="auto">
            <a:xfrm>
              <a:off x="1653" y="9825"/>
              <a:ext cx="2355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b="0">
                  <a:latin typeface="Times New Roman" pitchFamily="18" charset="0"/>
                </a:rPr>
                <a:t>Гаспар Монж</a:t>
              </a:r>
            </a:p>
            <a:p>
              <a:pPr algn="ctr"/>
              <a:r>
                <a:rPr lang="ru-RU" b="0">
                  <a:latin typeface="Times New Roman" pitchFamily="18" charset="0"/>
                </a:rPr>
                <a:t>(1746–1818)</a:t>
              </a:r>
              <a:endParaRPr lang="ru-RU" b="0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724525" y="1196975"/>
            <a:ext cx="2232025" cy="4176713"/>
            <a:chOff x="1695" y="5806"/>
            <a:chExt cx="2070" cy="3644"/>
          </a:xfrm>
        </p:grpSpPr>
        <p:pic>
          <p:nvPicPr>
            <p:cNvPr id="82953" name="i-tmb-0x" descr="http://im0-tub.yandex.net/i?id=87287011-05"/>
            <p:cNvPicPr>
              <a:picLocks noChangeAspect="1" noChangeArrowheads="1"/>
            </p:cNvPicPr>
            <p:nvPr/>
          </p:nvPicPr>
          <p:blipFill>
            <a:blip r:embed="rId5" r:link="rId6"/>
            <a:srcRect/>
            <a:stretch>
              <a:fillRect/>
            </a:stretch>
          </p:blipFill>
          <p:spPr bwMode="auto">
            <a:xfrm>
              <a:off x="1710" y="5806"/>
              <a:ext cx="2055" cy="2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954" name="Text Box 10"/>
            <p:cNvSpPr txBox="1">
              <a:spLocks noChangeArrowheads="1"/>
            </p:cNvSpPr>
            <p:nvPr/>
          </p:nvSpPr>
          <p:spPr bwMode="auto">
            <a:xfrm>
              <a:off x="1695" y="8490"/>
              <a:ext cx="2070" cy="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b="0">
                  <a:latin typeface="Times New Roman" pitchFamily="18" charset="0"/>
                </a:rPr>
                <a:t>Карл Фридрих</a:t>
              </a:r>
            </a:p>
            <a:p>
              <a:pPr algn="ctr"/>
              <a:r>
                <a:rPr lang="ru-RU" b="0">
                  <a:latin typeface="Times New Roman" pitchFamily="18" charset="0"/>
                </a:rPr>
                <a:t>Гаусс</a:t>
              </a:r>
            </a:p>
            <a:p>
              <a:pPr algn="ctr"/>
              <a:r>
                <a:rPr lang="ru-RU" b="0">
                  <a:latin typeface="Times New Roman" pitchFamily="18" charset="0"/>
                </a:rPr>
                <a:t>(1777–1855)</a:t>
              </a:r>
              <a:endParaRPr lang="ru-RU" b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Второй период (80-е гг. </a:t>
            </a:r>
            <a:r>
              <a:rPr lang="en-US" b="1" dirty="0" smtClean="0"/>
              <a:t>XVIII</a:t>
            </a:r>
            <a:r>
              <a:rPr lang="ru-RU" b="1" dirty="0" smtClean="0"/>
              <a:t> в. –  первая треть </a:t>
            </a:r>
            <a:r>
              <a:rPr lang="en-US" b="1" dirty="0" smtClean="0"/>
              <a:t>XIX</a:t>
            </a:r>
            <a:r>
              <a:rPr lang="ru-RU" b="1" dirty="0" smtClean="0"/>
              <a:t> в.)</a:t>
            </a:r>
            <a:r>
              <a:rPr lang="ru-RU" dirty="0" smtClean="0"/>
              <a:t> – </a:t>
            </a:r>
            <a:r>
              <a:rPr lang="ru-RU" b="1" dirty="0" smtClean="0"/>
              <a:t>этап проникновения отдельных дифференциально-геометрических сведений в курсы высшей математики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Rectangle 4"/>
          <p:cNvSpPr>
            <a:spLocks noChangeArrowheads="1"/>
          </p:cNvSpPr>
          <p:nvPr/>
        </p:nvSpPr>
        <p:spPr bwMode="auto">
          <a:xfrm>
            <a:off x="0" y="0"/>
            <a:ext cx="91440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000" b="0">
                <a:effectLst>
                  <a:outerShdw blurRad="38100" dist="38100" dir="2700000" algn="tl">
                    <a:srgbClr val="C0C0C0"/>
                  </a:outerShdw>
                </a:effectLst>
              </a:rPr>
              <a:t>Гиларовский П.И. «Сокращение высшей математики» (1796)</a:t>
            </a:r>
          </a:p>
          <a:p>
            <a:endParaRPr lang="ru-RU" sz="2000" b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ru-RU" sz="2000" b="0">
                <a:effectLst>
                  <a:outerShdw blurRad="38100" dist="38100" dir="2700000" algn="tl">
                    <a:srgbClr val="C0C0C0"/>
                  </a:outerShdw>
                </a:effectLst>
              </a:rPr>
              <a:t>Гурьев С.Е. «Основания трансцендентной геометрии кривых поверхностей» (1806)</a:t>
            </a:r>
          </a:p>
          <a:p>
            <a:endParaRPr lang="ru-RU" sz="2000" b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ru-RU" sz="2000" b="0">
                <a:effectLst>
                  <a:outerShdw blurRad="38100" dist="38100" dir="2700000" algn="tl">
                    <a:srgbClr val="C0C0C0"/>
                  </a:outerShdw>
                </a:effectLst>
              </a:rPr>
              <a:t>Висковатов В.И. «Краткое изложение способа знаменитого Лагранжа изъяснять исчисление дифференциальное и приложение оного к геометрии кривых линий» (1810)</a:t>
            </a:r>
          </a:p>
          <a:p>
            <a:endParaRPr lang="ru-RU" sz="2000" b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ru-RU" sz="2000" b="0">
                <a:effectLst>
                  <a:outerShdw blurRad="38100" dist="38100" dir="2700000" algn="tl">
                    <a:srgbClr val="C0C0C0"/>
                  </a:outerShdw>
                </a:effectLst>
              </a:rPr>
              <a:t>Фусс Н.И.«Начальные основания чистой математики» Ч. 3 (1812)</a:t>
            </a:r>
          </a:p>
        </p:txBody>
      </p:sp>
      <p:pic>
        <p:nvPicPr>
          <p:cNvPr id="85001" name="Picture 9"/>
          <p:cNvPicPr>
            <a:picLocks noChangeAspect="1" noChangeArrowheads="1"/>
          </p:cNvPicPr>
          <p:nvPr/>
        </p:nvPicPr>
        <p:blipFill>
          <a:blip r:embed="rId2">
            <a:grayscl/>
          </a:blip>
          <a:srcRect/>
          <a:stretch>
            <a:fillRect/>
          </a:stretch>
        </p:blipFill>
        <p:spPr bwMode="auto">
          <a:xfrm>
            <a:off x="7158038" y="3141663"/>
            <a:ext cx="1985962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02" name="Text Box 10"/>
          <p:cNvSpPr txBox="1">
            <a:spLocks noChangeArrowheads="1"/>
          </p:cNvSpPr>
          <p:nvPr/>
        </p:nvSpPr>
        <p:spPr bwMode="auto">
          <a:xfrm>
            <a:off x="7308850" y="5973763"/>
            <a:ext cx="1835150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200" b="0">
                <a:latin typeface="Times New Roman" pitchFamily="18" charset="0"/>
                <a:cs typeface="Arial" charset="0"/>
              </a:rPr>
              <a:t>Форзац «Начальных оснований чистой математики» Н. Фусса, ч.3, 1812 г.</a:t>
            </a:r>
          </a:p>
          <a:p>
            <a:endParaRPr lang="ru-RU" b="0">
              <a:latin typeface="Times New Roman" pitchFamily="18" charset="0"/>
              <a:cs typeface="Arial" charset="0"/>
            </a:endParaRPr>
          </a:p>
        </p:txBody>
      </p:sp>
      <p:pic>
        <p:nvPicPr>
          <p:cNvPr id="85004" name="Picture 12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180975" y="3141663"/>
            <a:ext cx="2027238" cy="2879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85005" name="Text Box 13"/>
          <p:cNvSpPr txBox="1">
            <a:spLocks noChangeArrowheads="1"/>
          </p:cNvSpPr>
          <p:nvPr/>
        </p:nvSpPr>
        <p:spPr bwMode="auto">
          <a:xfrm>
            <a:off x="179388" y="5973763"/>
            <a:ext cx="2016125" cy="8842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ru-RU" sz="1200" b="0">
                <a:latin typeface="Times New Roman" pitchFamily="18" charset="0"/>
              </a:rPr>
              <a:t>Титульный лист «Сокращений вышней математики» П. И. Гиларовского, 1796 г.</a:t>
            </a:r>
            <a:endParaRPr lang="ru-RU" b="0"/>
          </a:p>
        </p:txBody>
      </p:sp>
      <p:pic>
        <p:nvPicPr>
          <p:cNvPr id="85007" name="Picture 15"/>
          <p:cNvPicPr>
            <a:picLocks noChangeAspect="1" noChangeArrowheads="1"/>
          </p:cNvPicPr>
          <p:nvPr/>
        </p:nvPicPr>
        <p:blipFill>
          <a:blip r:embed="rId4">
            <a:grayscl/>
          </a:blip>
          <a:srcRect/>
          <a:stretch>
            <a:fillRect/>
          </a:stretch>
        </p:blipFill>
        <p:spPr bwMode="auto">
          <a:xfrm>
            <a:off x="3779838" y="3213100"/>
            <a:ext cx="2025650" cy="2967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5008" name="Text Box 16"/>
          <p:cNvSpPr txBox="1">
            <a:spLocks noChangeArrowheads="1"/>
          </p:cNvSpPr>
          <p:nvPr/>
        </p:nvSpPr>
        <p:spPr bwMode="auto">
          <a:xfrm>
            <a:off x="3419475" y="6192838"/>
            <a:ext cx="2665413" cy="665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200" b="0">
                <a:latin typeface="Times New Roman" pitchFamily="18" charset="0"/>
              </a:rPr>
              <a:t>Титульный лист «Оснований трансцендентной геометрии кривых поверхностей» С. Гурьева, 1806 г.</a:t>
            </a:r>
            <a:endParaRPr lang="ru-RU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4" y="1500174"/>
            <a:ext cx="86439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1. </a:t>
            </a:r>
            <a:r>
              <a:rPr lang="ru-RU" dirty="0" smtClean="0"/>
              <a:t>Определить </a:t>
            </a:r>
            <a:r>
              <a:rPr lang="ru-RU" dirty="0"/>
              <a:t>положение касательных плоскостей и нормальных линий в поверхностях.</a:t>
            </a:r>
          </a:p>
          <a:p>
            <a:r>
              <a:rPr lang="ru-RU" dirty="0"/>
              <a:t>2. Как проводят касательные линии и нормальные плоскости к кривым линиям в пространстве и какие поверхности называются развертывающимися?</a:t>
            </a:r>
          </a:p>
          <a:p>
            <a:r>
              <a:rPr lang="ru-RU" dirty="0"/>
              <a:t>3. Как определить положение и величину радиусов кривизны в кривых линиях в пространстве и эволюты в них?</a:t>
            </a:r>
          </a:p>
          <a:p>
            <a:r>
              <a:rPr lang="ru-RU" dirty="0"/>
              <a:t>4. Вывести выражения для линий кривизны поверхности.</a:t>
            </a:r>
          </a:p>
          <a:p>
            <a:r>
              <a:rPr lang="ru-RU" dirty="0"/>
              <a:t>5. Как определяется величина пространств, обнимаемых поверхностями, величина сих самих поверхностей, и какие преобразования делаются для удобного нахождения сих величин</a:t>
            </a:r>
            <a:r>
              <a:rPr lang="ru-RU" dirty="0" smtClean="0"/>
              <a:t>?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4283" y="428604"/>
            <a:ext cx="892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Вопросы </a:t>
            </a:r>
            <a:r>
              <a:rPr lang="ru-RU" b="1" dirty="0"/>
              <a:t>экзамена по высшей </a:t>
            </a:r>
            <a:r>
              <a:rPr lang="ru-RU" b="1" dirty="0" smtClean="0"/>
              <a:t>геометрии, которую вел Т.Ф. </a:t>
            </a:r>
            <a:r>
              <a:rPr lang="ru-RU" b="1" dirty="0" err="1" smtClean="0"/>
              <a:t>Осиповский</a:t>
            </a:r>
            <a:r>
              <a:rPr lang="ru-RU" b="1" dirty="0" smtClean="0"/>
              <a:t> в Харьковском университете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14810" y="4214818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/>
              <a:t>Физико-математический факультет Харьковского университета за первые 100 лет существования / Под ред. И.П.Осипова, </a:t>
            </a:r>
            <a:r>
              <a:rPr lang="ru-RU" sz="1100" dirty="0" err="1"/>
              <a:t>Д.И.Багалея</a:t>
            </a:r>
            <a:r>
              <a:rPr lang="ru-RU" sz="1100" dirty="0"/>
              <a:t>. – Харьков, </a:t>
            </a:r>
            <a:r>
              <a:rPr lang="ru-RU" sz="1100" dirty="0" smtClean="0"/>
              <a:t>1908. С. 170</a:t>
            </a:r>
            <a:endParaRPr lang="ru-RU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a17a2a278f2e7a0b5a2d19de6960eaa38150ba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668644"/>
            <a:ext cx="3744344" cy="5721266"/>
          </a:xfrm>
          <a:prstGeom prst="rect">
            <a:avLst/>
          </a:prstGeom>
          <a:noFill/>
        </p:spPr>
      </p:pic>
      <p:pic>
        <p:nvPicPr>
          <p:cNvPr id="1027" name="Picture 3" descr="C:\Users\User\Downloads\c417d571161c6a1e014b02c27b03c1d1c87c77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0436" y="711570"/>
            <a:ext cx="3742092" cy="5717826"/>
          </a:xfrm>
          <a:prstGeom prst="rect">
            <a:avLst/>
          </a:prstGeom>
          <a:noFill/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Для устранения существующего дисбаланса в 1826 г. Министерству народного просвещения «Высочайшим рескриптом» было рекомендовано: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6429388" y="3429000"/>
            <a:ext cx="28575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5072066" y="3570288"/>
            <a:ext cx="1643074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5072066" y="3643314"/>
            <a:ext cx="1643074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072066" y="3786190"/>
            <a:ext cx="1643074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072066" y="3857628"/>
            <a:ext cx="1643074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072066" y="4000504"/>
            <a:ext cx="1643074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5072066" y="4071942"/>
            <a:ext cx="1643074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072066" y="4214818"/>
            <a:ext cx="1643074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072066" y="4286256"/>
            <a:ext cx="1643074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5072066" y="4429132"/>
            <a:ext cx="1643074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5072066" y="4500570"/>
            <a:ext cx="1643074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5072066" y="4643446"/>
            <a:ext cx="1643074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5072066" y="4714884"/>
            <a:ext cx="1643074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5072066" y="4857760"/>
            <a:ext cx="1643074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5072066" y="4929198"/>
            <a:ext cx="1643074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5000628" y="5072074"/>
            <a:ext cx="1643074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2439</Words>
  <Application>Microsoft Office PowerPoint</Application>
  <PresentationFormat>Экран (4:3)</PresentationFormat>
  <Paragraphs>379</Paragraphs>
  <Slides>46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46</vt:i4>
      </vt:variant>
    </vt:vector>
  </HeadingPairs>
  <TitlesOfParts>
    <vt:vector size="53" baseType="lpstr">
      <vt:lpstr>Arial</vt:lpstr>
      <vt:lpstr>Calibri</vt:lpstr>
      <vt:lpstr>Helvetica Neue Medium</vt:lpstr>
      <vt:lpstr>Times New Roman</vt:lpstr>
      <vt:lpstr>Тема Office</vt:lpstr>
      <vt:lpstr>Формула</vt:lpstr>
      <vt:lpstr>Точечный 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Московская школа дифференциальной геометрии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Записки по приложению дифференциального исчисления к геометрии. Курс дополнительного класса Михайловского артиллерийского училища. Составил по лекциям Н.С.Будаева п.-юнк. Дегдярев. – СПб.,1898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Galina</cp:lastModifiedBy>
  <cp:revision>51</cp:revision>
  <dcterms:created xsi:type="dcterms:W3CDTF">2024-11-22T05:49:20Z</dcterms:created>
  <dcterms:modified xsi:type="dcterms:W3CDTF">2024-12-05T18:07:36Z</dcterms:modified>
</cp:coreProperties>
</file>