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Default Extension="svg" ContentType="image/svg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4"/>
  </p:notesMasterIdLst>
  <p:sldIdLst>
    <p:sldId id="285" r:id="rId2"/>
    <p:sldId id="832" r:id="rId3"/>
    <p:sldId id="850" r:id="rId4"/>
    <p:sldId id="833" r:id="rId5"/>
    <p:sldId id="839" r:id="rId6"/>
    <p:sldId id="848" r:id="rId7"/>
    <p:sldId id="849" r:id="rId8"/>
    <p:sldId id="834" r:id="rId9"/>
    <p:sldId id="846" r:id="rId10"/>
    <p:sldId id="823" r:id="rId11"/>
    <p:sldId id="814" r:id="rId12"/>
    <p:sldId id="824" r:id="rId13"/>
    <p:sldId id="829" r:id="rId14"/>
    <p:sldId id="831" r:id="rId15"/>
    <p:sldId id="813" r:id="rId16"/>
    <p:sldId id="818" r:id="rId17"/>
    <p:sldId id="819" r:id="rId18"/>
    <p:sldId id="820" r:id="rId19"/>
    <p:sldId id="822" r:id="rId20"/>
    <p:sldId id="2147478254" r:id="rId21"/>
    <p:sldId id="808" r:id="rId22"/>
    <p:sldId id="840" r:id="rId23"/>
    <p:sldId id="2147478251" r:id="rId24"/>
    <p:sldId id="2147478252" r:id="rId25"/>
    <p:sldId id="841" r:id="rId26"/>
    <p:sldId id="842" r:id="rId27"/>
    <p:sldId id="843" r:id="rId28"/>
    <p:sldId id="844" r:id="rId29"/>
    <p:sldId id="845" r:id="rId30"/>
    <p:sldId id="262" r:id="rId31"/>
    <p:sldId id="838" r:id="rId32"/>
    <p:sldId id="852" r:id="rId33"/>
    <p:sldId id="2147478242" r:id="rId34"/>
    <p:sldId id="2147478243" r:id="rId35"/>
    <p:sldId id="2147478244" r:id="rId36"/>
    <p:sldId id="2147478247" r:id="rId37"/>
    <p:sldId id="2147478248" r:id="rId38"/>
    <p:sldId id="2147478246" r:id="rId39"/>
    <p:sldId id="2147478250" r:id="rId40"/>
    <p:sldId id="2147478249" r:id="rId41"/>
    <p:sldId id="2147478253" r:id="rId42"/>
    <p:sldId id="284" r:id="rId43"/>
  </p:sldIdLst>
  <p:sldSz cx="12192000" cy="6858000"/>
  <p:notesSz cx="6858000" cy="9144000"/>
  <p:embeddedFontLst>
    <p:embeddedFont>
      <p:font typeface="Play" charset="0"/>
      <p:regular r:id="rId45"/>
      <p:bold r:id="rId46"/>
      <p:italic r:id="rId47"/>
      <p:boldItalic r:id="rId48"/>
    </p:embeddedFont>
    <p:embeddedFont>
      <p:font typeface="SB Sans Text (Основной текст)" charset="0"/>
      <p:regular r:id="rId49"/>
      <p:bold r:id="rId50"/>
      <p:italic r:id="rId51"/>
      <p:boldItalic r:id="rId52"/>
    </p:embeddedFont>
    <p:embeddedFont>
      <p:font typeface="SB Sans Text" charset="0"/>
      <p:regular r:id="rId53"/>
      <p:bold r:id="rId54"/>
      <p:italic r:id="rId55"/>
      <p:boldItalic r:id="rId56"/>
    </p:embeddedFont>
    <p:embeddedFont>
      <p:font typeface="SB Sans Display Medium" charset="0"/>
      <p:regular r:id="rId57"/>
      <p:bold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Segoe UI" pitchFamily="34" charset="0"/>
      <p:regular r:id="rId63"/>
      <p:bold r:id="rId64"/>
      <p:italic r:id="rId65"/>
      <p:boldItalic r:id="rId66"/>
    </p:embeddedFont>
    <p:embeddedFont>
      <p:font typeface="SB Sans Display" charset="0"/>
      <p:regular r:id="rId67"/>
      <p:bold r:id="rId68"/>
    </p:embeddedFont>
    <p:embeddedFont>
      <p:font typeface="맑은 고딕" pitchFamily="34" charset="-127"/>
      <p:regular r:id="rId69"/>
      <p:bold r:id="rId70"/>
    </p:embeddedFont>
    <p:embeddedFont>
      <p:font typeface="SBSansDisplay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pos="438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8" roundtripDataSignature="AMtx7mi3rkwGyNAMjUl25+Gg4+v43VAom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kita Severin" initials="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 autoAdjust="0"/>
    <p:restoredTop sz="94695"/>
  </p:normalViewPr>
  <p:slideViewPr>
    <p:cSldViewPr snapToGrid="0">
      <p:cViewPr varScale="1">
        <p:scale>
          <a:sx n="74" d="100"/>
          <a:sy n="74" d="100"/>
        </p:scale>
        <p:origin x="-77" y="-274"/>
      </p:cViewPr>
      <p:guideLst>
        <p:guide orient="horz" pos="2160"/>
        <p:guide pos="4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openxmlformats.org/officeDocument/2006/relationships/font" Target="fonts/font30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customschemas.google.com/relationships/presentationmetadata" Target="meta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avsavchenko\Documents\HSE\science\my_papers\misc\TWD\video\adaptive_frame_rate_resul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Users\avsavchenko\Documents\HSE\science\my_papers\misc\TWD\video\adaptive_frame_rate_resul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\\Users\avsavchenko\Documents\HSE\science\my_papers\images\OS-PNN\sequential\seq_OSPNN_resul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Users\avsavchenko\Documents\HSE\science\my_papers\images\OS-PNN\sequential\seq_OSPNN_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vsavchenko:Documents:HSE:science:conferences:GraphiCon16:experime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F1-score</a:t>
            </a:r>
            <a:endParaRPr lang="ru-RU"/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ABAW!$B$40</c:f>
              <c:strCache>
                <c:ptCount val="1"/>
                <c:pt idx="0">
                  <c:v>Smoothing (all frames)</c:v>
                </c:pt>
              </c:strCache>
            </c:strRef>
          </c:tx>
          <c:spPr>
            <a:pattFill prst="wdDn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ABAW!$C$39:$D$39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ABAW!$C$40:$D$40</c:f>
              <c:numCache>
                <c:formatCode>0.0</c:formatCode>
                <c:ptCount val="2"/>
                <c:pt idx="0">
                  <c:v>42.620000000000012</c:v>
                </c:pt>
                <c:pt idx="1">
                  <c:v>34.693367300000013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78-AF49-B821-4281C787CAFA}"/>
            </c:ext>
          </c:extLst>
        </c:ser>
        <c:ser>
          <c:idx val="1"/>
          <c:order val="1"/>
          <c:tx>
            <c:strRef>
              <c:f>ABAW!$B$41</c:f>
              <c:strCache>
                <c:ptCount val="1"/>
                <c:pt idx="0">
                  <c:v>AdaFrame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ABAW!$C$39:$D$39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ABAW!$C$41:$D$41</c:f>
              <c:numCache>
                <c:formatCode>0.0</c:formatCode>
                <c:ptCount val="2"/>
                <c:pt idx="0">
                  <c:v>42.05</c:v>
                </c:pt>
                <c:pt idx="1">
                  <c:v>34.1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78-AF49-B821-4281C787CAFA}"/>
            </c:ext>
          </c:extLst>
        </c:ser>
        <c:ser>
          <c:idx val="2"/>
          <c:order val="2"/>
          <c:tx>
            <c:strRef>
              <c:f>ABAW!$B$42</c:f>
              <c:strCache>
                <c:ptCount val="1"/>
                <c:pt idx="0">
                  <c:v>LiteEval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ABAW!$C$39:$D$39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ABAW!$C$42:$D$42</c:f>
              <c:numCache>
                <c:formatCode>0.0</c:formatCode>
                <c:ptCount val="2"/>
                <c:pt idx="0">
                  <c:v>42.20000000000001</c:v>
                </c:pt>
                <c:pt idx="1">
                  <c:v>34.300000000000004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D78-AF49-B821-4281C787CAFA}"/>
            </c:ext>
          </c:extLst>
        </c:ser>
        <c:ser>
          <c:idx val="4"/>
          <c:order val="3"/>
          <c:tx>
            <c:strRef>
              <c:f>ABAW!$B$44</c:f>
              <c:strCache>
                <c:ptCount val="1"/>
                <c:pt idx="0">
                  <c:v>OCSampler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ABAW!$C$39:$D$39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ABAW!$C$44:$D$44</c:f>
              <c:numCache>
                <c:formatCode>0.0</c:formatCode>
                <c:ptCount val="2"/>
                <c:pt idx="0">
                  <c:v>39.28</c:v>
                </c:pt>
                <c:pt idx="1">
                  <c:v>32.200000000000003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D78-AF49-B821-4281C787CAFA}"/>
            </c:ext>
          </c:extLst>
        </c:ser>
        <c:ser>
          <c:idx val="5"/>
          <c:order val="4"/>
          <c:tx>
            <c:strRef>
              <c:f>ABAW!$B$45</c:f>
              <c:strCache>
                <c:ptCount val="1"/>
                <c:pt idx="0">
                  <c:v>FrameExit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ABAW!$C$39:$D$39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ABAW!$C$45:$D$45</c:f>
              <c:numCache>
                <c:formatCode>0.0</c:formatCode>
                <c:ptCount val="2"/>
                <c:pt idx="0">
                  <c:v>41.77</c:v>
                </c:pt>
                <c:pt idx="1">
                  <c:v>33.900000000000006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D78-AF49-B821-4281C787CAFA}"/>
            </c:ext>
          </c:extLst>
        </c:ser>
        <c:ser>
          <c:idx val="6"/>
          <c:order val="5"/>
          <c:tx>
            <c:strRef>
              <c:f>ABAW!$B$46</c:f>
              <c:strCache>
                <c:ptCount val="1"/>
                <c:pt idx="0">
                  <c:v>Sequential DNN [22]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ABAW!$C$39:$D$39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ABAW!$C$46:$D$46</c:f>
              <c:numCache>
                <c:formatCode>0.0</c:formatCode>
                <c:ptCount val="2"/>
                <c:pt idx="0">
                  <c:v>42.01</c:v>
                </c:pt>
                <c:pt idx="1">
                  <c:v>34.150000000000006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D78-AF49-B821-4281C787CAFA}"/>
            </c:ext>
          </c:extLst>
        </c:ser>
        <c:ser>
          <c:idx val="7"/>
          <c:order val="6"/>
          <c:tx>
            <c:strRef>
              <c:f>ABAW!$B$47</c:f>
              <c:strCache>
                <c:ptCount val="1"/>
                <c:pt idx="0">
                  <c:v>Proposed approach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ABAW!$C$39:$D$39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ABAW!$C$47:$D$47</c:f>
              <c:numCache>
                <c:formatCode>0.0</c:formatCode>
                <c:ptCount val="2"/>
                <c:pt idx="0">
                  <c:v>42.17</c:v>
                </c:pt>
                <c:pt idx="1">
                  <c:v>34.398014800000013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D78-AF49-B821-4281C787CAFA}"/>
            </c:ext>
          </c:extLst>
        </c:ser>
        <c:dLbls>
          <c:showVal val="1"/>
        </c:dLbls>
        <c:gapWidth val="219"/>
        <c:overlap val="-27"/>
        <c:axId val="177586944"/>
        <c:axId val="177588480"/>
      </c:barChart>
      <c:catAx>
        <c:axId val="177586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588480"/>
        <c:crosses val="autoZero"/>
        <c:auto val="1"/>
        <c:lblAlgn val="ctr"/>
        <c:lblOffset val="100"/>
      </c:catAx>
      <c:valAx>
        <c:axId val="177588480"/>
        <c:scaling>
          <c:orientation val="minMax"/>
          <c:min val="3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586944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GFLOPs per frame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ABAW!$H$40</c:f>
              <c:strCache>
                <c:ptCount val="1"/>
                <c:pt idx="0">
                  <c:v>Smoothing (all frames)</c:v>
                </c:pt>
              </c:strCache>
            </c:strRef>
          </c:tx>
          <c:spPr>
            <a:pattFill prst="wdDnDiag">
              <a:fgClr>
                <a:schemeClr val="tx1"/>
              </a:fgClr>
              <a:bgClr>
                <a:schemeClr val="bg1"/>
              </a:bgClr>
            </a:pattFill>
            <a:ln w="12700">
              <a:solidFill>
                <a:schemeClr val="tx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ABAW!$I$39:$J$39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ABAW!$I$40:$J$40</c:f>
              <c:numCache>
                <c:formatCode>0.00</c:formatCode>
                <c:ptCount val="2"/>
                <c:pt idx="0">
                  <c:v>0.9174959385055419</c:v>
                </c:pt>
                <c:pt idx="1">
                  <c:v>2.2127480041365035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2B-244E-A7CE-486EEF93DDEF}"/>
            </c:ext>
          </c:extLst>
        </c:ser>
        <c:ser>
          <c:idx val="1"/>
          <c:order val="1"/>
          <c:tx>
            <c:strRef>
              <c:f>ABAW!$H$41</c:f>
              <c:strCache>
                <c:ptCount val="1"/>
                <c:pt idx="0">
                  <c:v>AdaFrame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ABAW!$I$39:$J$39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ABAW!$I$41:$J$41</c:f>
              <c:numCache>
                <c:formatCode>0.00</c:formatCode>
                <c:ptCount val="2"/>
                <c:pt idx="0">
                  <c:v>0.7157475580979622</c:v>
                </c:pt>
                <c:pt idx="1">
                  <c:v>1.5605204041365048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2B-244E-A7CE-486EEF93DDEF}"/>
            </c:ext>
          </c:extLst>
        </c:ser>
        <c:ser>
          <c:idx val="2"/>
          <c:order val="2"/>
          <c:tx>
            <c:strRef>
              <c:f>ABAW!$H$42</c:f>
              <c:strCache>
                <c:ptCount val="1"/>
                <c:pt idx="0">
                  <c:v>LiteEval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ABAW!$I$39:$J$39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ABAW!$I$42:$J$42</c:f>
              <c:numCache>
                <c:formatCode>0.00</c:formatCode>
                <c:ptCount val="2"/>
                <c:pt idx="0">
                  <c:v>0.84002574544154462</c:v>
                </c:pt>
                <c:pt idx="1">
                  <c:v>1.9392332041365048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2B-244E-A7CE-486EEF93DDEF}"/>
            </c:ext>
          </c:extLst>
        </c:ser>
        <c:ser>
          <c:idx val="4"/>
          <c:order val="3"/>
          <c:tx>
            <c:strRef>
              <c:f>ABAW!$H$44</c:f>
              <c:strCache>
                <c:ptCount val="1"/>
                <c:pt idx="0">
                  <c:v>OCSampler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ABAW!$I$39:$J$39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ABAW!$I$44:$J$44</c:f>
              <c:numCache>
                <c:formatCode>0.00</c:formatCode>
                <c:ptCount val="2"/>
                <c:pt idx="0">
                  <c:v>0.16071732213085449</c:v>
                </c:pt>
                <c:pt idx="1">
                  <c:v>0.31918400413650472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B2B-244E-A7CE-486EEF93DDEF}"/>
            </c:ext>
          </c:extLst>
        </c:ser>
        <c:ser>
          <c:idx val="5"/>
          <c:order val="4"/>
          <c:tx>
            <c:strRef>
              <c:f>ABAW!$H$45</c:f>
              <c:strCache>
                <c:ptCount val="1"/>
                <c:pt idx="0">
                  <c:v>FrameExit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ABAW!$I$39:$J$39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ABAW!$I$45:$J$45</c:f>
              <c:numCache>
                <c:formatCode>0.00</c:formatCode>
                <c:ptCount val="2"/>
                <c:pt idx="0">
                  <c:v>0.17730749731855561</c:v>
                </c:pt>
                <c:pt idx="1">
                  <c:v>0.38230280413650475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B2B-244E-A7CE-486EEF93DDEF}"/>
            </c:ext>
          </c:extLst>
        </c:ser>
        <c:ser>
          <c:idx val="6"/>
          <c:order val="5"/>
          <c:tx>
            <c:strRef>
              <c:f>ABAW!$H$46</c:f>
              <c:strCache>
                <c:ptCount val="1"/>
                <c:pt idx="0">
                  <c:v>Sequential DNN [22]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ABAW!$I$39:$J$39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ABAW!$I$46:$J$46</c:f>
              <c:numCache>
                <c:formatCode>0.00</c:formatCode>
                <c:ptCount val="2"/>
                <c:pt idx="0">
                  <c:v>0.62747893850554193</c:v>
                </c:pt>
                <c:pt idx="1">
                  <c:v>1.3711640041365043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B2B-244E-A7CE-486EEF93DDEF}"/>
            </c:ext>
          </c:extLst>
        </c:ser>
        <c:ser>
          <c:idx val="7"/>
          <c:order val="6"/>
          <c:tx>
            <c:strRef>
              <c:f>ABAW!$H$47</c:f>
              <c:strCache>
                <c:ptCount val="1"/>
                <c:pt idx="0">
                  <c:v>Proposed approach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ABAW!$I$39:$J$39</c:f>
              <c:strCache>
                <c:ptCount val="2"/>
                <c:pt idx="0">
                  <c:v>EmotiEffNet-B0</c:v>
                </c:pt>
                <c:pt idx="1">
                  <c:v>EmotiEffNet-B2</c:v>
                </c:pt>
              </c:strCache>
            </c:strRef>
          </c:cat>
          <c:val>
            <c:numRef>
              <c:f>ABAW!$I$47:$J$47</c:f>
              <c:numCache>
                <c:formatCode>0.00</c:formatCode>
                <c:ptCount val="2"/>
                <c:pt idx="0">
                  <c:v>8.8875938505541707E-2</c:v>
                </c:pt>
                <c:pt idx="1">
                  <c:v>0.10878800413650463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B2B-244E-A7CE-486EEF93DDEF}"/>
            </c:ext>
          </c:extLst>
        </c:ser>
        <c:dLbls>
          <c:showVal val="1"/>
        </c:dLbls>
        <c:gapWidth val="219"/>
        <c:overlap val="-27"/>
        <c:axId val="181166848"/>
        <c:axId val="181168384"/>
      </c:barChart>
      <c:catAx>
        <c:axId val="1811668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168384"/>
        <c:crosses val="autoZero"/>
        <c:auto val="1"/>
        <c:lblAlgn val="ctr"/>
        <c:lblOffset val="100"/>
      </c:catAx>
      <c:valAx>
        <c:axId val="181168384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16684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Accuracy, %</a:t>
            </a:r>
            <a:endParaRPr lang="ru-RU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'Caltech101 Enet-b7'!$C$2</c:f>
              <c:strCache>
                <c:ptCount val="1"/>
                <c:pt idx="0">
                  <c:v>SVM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'Caltech101 Enet-b7'!$D$1:$H$1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Enet-b7'!$D$2:$H$2</c:f>
              <c:numCache>
                <c:formatCode>General</c:formatCode>
                <c:ptCount val="5"/>
                <c:pt idx="0">
                  <c:v>88.017300000000006</c:v>
                </c:pt>
                <c:pt idx="1">
                  <c:v>89.292599999999993</c:v>
                </c:pt>
                <c:pt idx="2">
                  <c:v>89.833699999999993</c:v>
                </c:pt>
                <c:pt idx="3">
                  <c:v>93.322099999999978</c:v>
                </c:pt>
                <c:pt idx="4">
                  <c:v>93.899500000000003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6E-EB40-839F-2B5F52F957DE}"/>
            </c:ext>
          </c:extLst>
        </c:ser>
        <c:ser>
          <c:idx val="3"/>
          <c:order val="1"/>
          <c:tx>
            <c:strRef>
              <c:f>'Caltech101 Enet-b7'!$C$4</c:f>
              <c:strCache>
                <c:ptCount val="1"/>
                <c:pt idx="0">
                  <c:v>PNN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'Caltech101 Enet-b7'!$D$1:$H$1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Enet-b7'!$D$4:$H$4</c:f>
              <c:numCache>
                <c:formatCode>General</c:formatCode>
                <c:ptCount val="5"/>
                <c:pt idx="0">
                  <c:v>88.626299999999986</c:v>
                </c:pt>
                <c:pt idx="1">
                  <c:v>91.084999999999994</c:v>
                </c:pt>
                <c:pt idx="2">
                  <c:v>91.556799999999981</c:v>
                </c:pt>
                <c:pt idx="3">
                  <c:v>91.932400000000001</c:v>
                </c:pt>
                <c:pt idx="4">
                  <c:v>92.936000000000007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6E-EB40-839F-2B5F52F957DE}"/>
            </c:ext>
          </c:extLst>
        </c:ser>
        <c:ser>
          <c:idx val="4"/>
          <c:order val="2"/>
          <c:tx>
            <c:strRef>
              <c:f>'Caltech101 Enet-b7'!$C$5</c:f>
              <c:strCache>
                <c:ptCount val="1"/>
                <c:pt idx="0">
                  <c:v>PNN (clustering)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'Caltech101 Enet-b7'!$D$1:$H$1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Enet-b7'!$D$5:$H$5</c:f>
              <c:numCache>
                <c:formatCode>General</c:formatCode>
                <c:ptCount val="5"/>
                <c:pt idx="0">
                  <c:v>88.626299999999986</c:v>
                </c:pt>
                <c:pt idx="1">
                  <c:v>89.49620000000003</c:v>
                </c:pt>
                <c:pt idx="2">
                  <c:v>89.420199999999994</c:v>
                </c:pt>
                <c:pt idx="3">
                  <c:v>90.232299999999995</c:v>
                </c:pt>
                <c:pt idx="4">
                  <c:v>91.147099999999995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6E-EB40-839F-2B5F52F957DE}"/>
            </c:ext>
          </c:extLst>
        </c:ser>
        <c:ser>
          <c:idx val="5"/>
          <c:order val="3"/>
          <c:tx>
            <c:strRef>
              <c:f>'Caltech101 Enet-b7'!$C$6</c:f>
              <c:strCache>
                <c:ptCount val="1"/>
                <c:pt idx="0">
                  <c:v>Sequential PNN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x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'Caltech101 Enet-b7'!$D$1:$H$1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Enet-b7'!$D$6:$H$6</c:f>
              <c:numCache>
                <c:formatCode>General</c:formatCode>
                <c:ptCount val="5"/>
                <c:pt idx="0">
                  <c:v>88.415099999999995</c:v>
                </c:pt>
                <c:pt idx="1">
                  <c:v>90.4268</c:v>
                </c:pt>
                <c:pt idx="2">
                  <c:v>91.225700000000003</c:v>
                </c:pt>
                <c:pt idx="3">
                  <c:v>91.574200000000005</c:v>
                </c:pt>
                <c:pt idx="4">
                  <c:v>92.622099999999989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E6E-EB40-839F-2B5F52F957DE}"/>
            </c:ext>
          </c:extLst>
        </c:ser>
        <c:ser>
          <c:idx val="6"/>
          <c:order val="4"/>
          <c:tx>
            <c:strRef>
              <c:f>'Caltech101 Enet-b7'!$C$7</c:f>
              <c:strCache>
                <c:ptCount val="1"/>
                <c:pt idx="0">
                  <c:v>Sequential FPNN</c:v>
                </c:pt>
              </c:strCache>
            </c:strRef>
          </c:tx>
          <c:spPr>
            <a:ln w="38100" cap="rnd">
              <a:solidFill>
                <a:srgbClr val="00B0F0"/>
              </a:solidFill>
              <a:prstDash val="lgDash"/>
              <a:round/>
            </a:ln>
            <a:effectLst/>
          </c:spPr>
          <c:marker>
            <c:symbol val="x"/>
            <c:size val="7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numRef>
              <c:f>'Caltech101 Enet-b7'!$D$1:$H$1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Enet-b7'!$D$7:$H$7</c:f>
              <c:numCache>
                <c:formatCode>General</c:formatCode>
                <c:ptCount val="5"/>
                <c:pt idx="0">
                  <c:v>90.180300000000003</c:v>
                </c:pt>
                <c:pt idx="1">
                  <c:v>91.384500000000003</c:v>
                </c:pt>
                <c:pt idx="2">
                  <c:v>92.104200000000006</c:v>
                </c:pt>
                <c:pt idx="3">
                  <c:v>92.595200000000006</c:v>
                </c:pt>
                <c:pt idx="4">
                  <c:v>92.992900000000006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E6E-EB40-839F-2B5F52F957DE}"/>
            </c:ext>
          </c:extLst>
        </c:ser>
        <c:marker val="1"/>
        <c:axId val="182172288"/>
        <c:axId val="182063872"/>
      </c:lineChart>
      <c:catAx>
        <c:axId val="182172288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samples per class</a:t>
                </a:r>
                <a:endParaRPr lang="ru-RU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063872"/>
        <c:crosses val="autoZero"/>
        <c:auto val="1"/>
        <c:lblAlgn val="ctr"/>
        <c:lblOffset val="100"/>
      </c:catAx>
      <c:valAx>
        <c:axId val="182063872"/>
        <c:scaling>
          <c:orientation val="minMax"/>
          <c:max val="94"/>
          <c:min val="88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17228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Classification time, ms</a:t>
            </a:r>
            <a:endParaRPr lang="ru-RU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'Caltech101 Enet-b7'!$C$23</c:f>
              <c:strCache>
                <c:ptCount val="1"/>
                <c:pt idx="0">
                  <c:v>SVM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'Caltech101 Enet-b7'!$D$22:$H$22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Enet-b7'!$D$23:$H$23</c:f>
              <c:numCache>
                <c:formatCode>General</c:formatCode>
                <c:ptCount val="5"/>
                <c:pt idx="0">
                  <c:v>0.46240300000000001</c:v>
                </c:pt>
                <c:pt idx="1">
                  <c:v>0.90873499999999996</c:v>
                </c:pt>
                <c:pt idx="2">
                  <c:v>1.5367299999999995</c:v>
                </c:pt>
                <c:pt idx="3">
                  <c:v>1.8879999999999995</c:v>
                </c:pt>
                <c:pt idx="4">
                  <c:v>2.0367999999999991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62-9E4E-8DBD-8E334A84E9B4}"/>
            </c:ext>
          </c:extLst>
        </c:ser>
        <c:ser>
          <c:idx val="3"/>
          <c:order val="1"/>
          <c:tx>
            <c:strRef>
              <c:f>'Caltech101 Enet-b7'!$C$25</c:f>
              <c:strCache>
                <c:ptCount val="1"/>
                <c:pt idx="0">
                  <c:v>PNN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'Caltech101 Enet-b7'!$D$22:$H$22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Enet-b7'!$D$25:$H$25</c:f>
              <c:numCache>
                <c:formatCode>General</c:formatCode>
                <c:ptCount val="5"/>
                <c:pt idx="0">
                  <c:v>1.38588</c:v>
                </c:pt>
                <c:pt idx="1">
                  <c:v>2.8758099999999986</c:v>
                </c:pt>
                <c:pt idx="2">
                  <c:v>4.9628099999999984</c:v>
                </c:pt>
                <c:pt idx="3">
                  <c:v>6.6801299999999983</c:v>
                </c:pt>
                <c:pt idx="4">
                  <c:v>6.987524999999998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62-9E4E-8DBD-8E334A84E9B4}"/>
            </c:ext>
          </c:extLst>
        </c:ser>
        <c:ser>
          <c:idx val="4"/>
          <c:order val="2"/>
          <c:tx>
            <c:strRef>
              <c:f>'Caltech101 Enet-b7'!$C$26</c:f>
              <c:strCache>
                <c:ptCount val="1"/>
                <c:pt idx="0">
                  <c:v>PNN (clustering)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'Caltech101 Enet-b7'!$D$22:$H$22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Enet-b7'!$D$26:$H$26</c:f>
              <c:numCache>
                <c:formatCode>General</c:formatCode>
                <c:ptCount val="5"/>
                <c:pt idx="0">
                  <c:v>1.39293</c:v>
                </c:pt>
                <c:pt idx="1">
                  <c:v>1.7299199999999995</c:v>
                </c:pt>
                <c:pt idx="2">
                  <c:v>1.6416199999999999</c:v>
                </c:pt>
                <c:pt idx="3">
                  <c:v>1.6022000000000001</c:v>
                </c:pt>
                <c:pt idx="4">
                  <c:v>1.2171299999999996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F62-9E4E-8DBD-8E334A84E9B4}"/>
            </c:ext>
          </c:extLst>
        </c:ser>
        <c:ser>
          <c:idx val="5"/>
          <c:order val="3"/>
          <c:tx>
            <c:strRef>
              <c:f>'Caltech101 Enet-b7'!$C$27</c:f>
              <c:strCache>
                <c:ptCount val="1"/>
                <c:pt idx="0">
                  <c:v>Sequential PNN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x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'Caltech101 Enet-b7'!$D$22:$H$22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Enet-b7'!$D$27:$H$27</c:f>
              <c:numCache>
                <c:formatCode>General</c:formatCode>
                <c:ptCount val="5"/>
                <c:pt idx="0">
                  <c:v>0.51087499999999997</c:v>
                </c:pt>
                <c:pt idx="1">
                  <c:v>0.83821199999999996</c:v>
                </c:pt>
                <c:pt idx="2">
                  <c:v>1.3188800000000001</c:v>
                </c:pt>
                <c:pt idx="3">
                  <c:v>1.7056199999999995</c:v>
                </c:pt>
                <c:pt idx="4">
                  <c:v>1.4974399999999997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F62-9E4E-8DBD-8E334A84E9B4}"/>
            </c:ext>
          </c:extLst>
        </c:ser>
        <c:ser>
          <c:idx val="6"/>
          <c:order val="4"/>
          <c:tx>
            <c:strRef>
              <c:f>'Caltech101 Enet-b7'!$C$28</c:f>
              <c:strCache>
                <c:ptCount val="1"/>
                <c:pt idx="0">
                  <c:v>Sequential FPNN</c:v>
                </c:pt>
              </c:strCache>
            </c:strRef>
          </c:tx>
          <c:spPr>
            <a:ln w="38100" cap="rnd">
              <a:solidFill>
                <a:srgbClr val="00B0F0"/>
              </a:solidFill>
              <a:prstDash val="lgDash"/>
              <a:round/>
            </a:ln>
            <a:effectLst/>
          </c:spPr>
          <c:marker>
            <c:symbol val="x"/>
            <c:size val="7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numRef>
              <c:f>'Caltech101 Enet-b7'!$D$22:$H$22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</c:numCache>
            </c:numRef>
          </c:cat>
          <c:val>
            <c:numRef>
              <c:f>'Caltech101 Enet-b7'!$D$28:$H$28</c:f>
              <c:numCache>
                <c:formatCode>General</c:formatCode>
                <c:ptCount val="5"/>
                <c:pt idx="0">
                  <c:v>0.14326200000000006</c:v>
                </c:pt>
                <c:pt idx="1">
                  <c:v>0.13734399999999999</c:v>
                </c:pt>
                <c:pt idx="2">
                  <c:v>0.14479200000000006</c:v>
                </c:pt>
                <c:pt idx="3">
                  <c:v>0.15794000000000011</c:v>
                </c:pt>
                <c:pt idx="4">
                  <c:v>0.10524200000000003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F62-9E4E-8DBD-8E334A84E9B4}"/>
            </c:ext>
          </c:extLst>
        </c:ser>
        <c:marker val="1"/>
        <c:axId val="182214656"/>
        <c:axId val="182216576"/>
      </c:lineChart>
      <c:catAx>
        <c:axId val="182214656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samples per class</a:t>
                </a:r>
                <a:endParaRPr lang="ru-RU"/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216576"/>
        <c:crosses val="autoZero"/>
        <c:auto val="1"/>
        <c:lblAlgn val="ctr"/>
        <c:lblOffset val="100"/>
      </c:catAx>
      <c:valAx>
        <c:axId val="182216576"/>
        <c:scaling>
          <c:orientation val="minMax"/>
          <c:max val="9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21465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en-US"/>
              <a:t>Recognition time, ms</a:t>
            </a:r>
            <a:endParaRPr lang="ru-RU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Лист1!$C$7</c:f>
              <c:strCache>
                <c:ptCount val="1"/>
                <c:pt idx="0">
                  <c:v>Brute force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Лист1!$D$6:$F$6</c:f>
              <c:strCache>
                <c:ptCount val="3"/>
                <c:pt idx="0">
                  <c:v>VGGNet, L2</c:v>
                </c:pt>
                <c:pt idx="1">
                  <c:v>VGGNet, chi-squared</c:v>
                </c:pt>
                <c:pt idx="2">
                  <c:v>LCNN, L2</c:v>
                </c:pt>
              </c:strCache>
            </c:strRef>
          </c:cat>
          <c:val>
            <c:numRef>
              <c:f>Лист1!$D$7:$F$7</c:f>
              <c:numCache>
                <c:formatCode>General</c:formatCode>
                <c:ptCount val="3"/>
                <c:pt idx="0">
                  <c:v>19.489999999999974</c:v>
                </c:pt>
                <c:pt idx="1">
                  <c:v>54.5</c:v>
                </c:pt>
                <c:pt idx="2">
                  <c:v>1.25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56-F642-8AFA-D61AA86B7445}"/>
            </c:ext>
          </c:extLst>
        </c:ser>
        <c:ser>
          <c:idx val="1"/>
          <c:order val="1"/>
          <c:tx>
            <c:strRef>
              <c:f>Лист1!$C$8</c:f>
              <c:strCache>
                <c:ptCount val="1"/>
                <c:pt idx="0">
                  <c:v>Randomized KD tree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Лист1!$D$6:$F$6</c:f>
              <c:strCache>
                <c:ptCount val="3"/>
                <c:pt idx="0">
                  <c:v>VGGNet, L2</c:v>
                </c:pt>
                <c:pt idx="1">
                  <c:v>VGGNet, chi-squared</c:v>
                </c:pt>
                <c:pt idx="2">
                  <c:v>LCNN, L2</c:v>
                </c:pt>
              </c:strCache>
            </c:strRef>
          </c:cat>
          <c:val>
            <c:numRef>
              <c:f>Лист1!$D$8:$F$8</c:f>
              <c:numCache>
                <c:formatCode>General</c:formatCode>
                <c:ptCount val="3"/>
                <c:pt idx="0">
                  <c:v>3.23</c:v>
                </c:pt>
                <c:pt idx="1">
                  <c:v>7.7699999999999987</c:v>
                </c:pt>
                <c:pt idx="2">
                  <c:v>0.48000000000000009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56-F642-8AFA-D61AA86B7445}"/>
            </c:ext>
          </c:extLst>
        </c:ser>
        <c:ser>
          <c:idx val="2"/>
          <c:order val="2"/>
          <c:tx>
            <c:strRef>
              <c:f>Лист1!$C$9</c:f>
              <c:strCache>
                <c:ptCount val="1"/>
                <c:pt idx="0">
                  <c:v>Perm-sort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Лист1!$D$6:$F$6</c:f>
              <c:strCache>
                <c:ptCount val="3"/>
                <c:pt idx="0">
                  <c:v>VGGNet, L2</c:v>
                </c:pt>
                <c:pt idx="1">
                  <c:v>VGGNet, chi-squared</c:v>
                </c:pt>
                <c:pt idx="2">
                  <c:v>LCNN, L2</c:v>
                </c:pt>
              </c:strCache>
            </c:strRef>
          </c:cat>
          <c:val>
            <c:numRef>
              <c:f>Лист1!$D$9:$F$9</c:f>
              <c:numCache>
                <c:formatCode>General</c:formatCode>
                <c:ptCount val="3"/>
                <c:pt idx="0">
                  <c:v>1.79</c:v>
                </c:pt>
                <c:pt idx="1">
                  <c:v>3.79</c:v>
                </c:pt>
                <c:pt idx="2">
                  <c:v>0.63000000000000023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56-F642-8AFA-D61AA86B7445}"/>
            </c:ext>
          </c:extLst>
        </c:ser>
        <c:ser>
          <c:idx val="3"/>
          <c:order val="3"/>
          <c:tx>
            <c:strRef>
              <c:f>Лист1!$C$10</c:f>
              <c:strCache>
                <c:ptCount val="1"/>
                <c:pt idx="0">
                  <c:v>ML-ANN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Лист1!$D$6:$F$6</c:f>
              <c:strCache>
                <c:ptCount val="3"/>
                <c:pt idx="0">
                  <c:v>VGGNet, L2</c:v>
                </c:pt>
                <c:pt idx="1">
                  <c:v>VGGNet, chi-squared</c:v>
                </c:pt>
                <c:pt idx="2">
                  <c:v>LCNN, L2</c:v>
                </c:pt>
              </c:strCache>
            </c:strRef>
          </c:cat>
          <c:val>
            <c:numRef>
              <c:f>Лист1!$D$10:$F$10</c:f>
              <c:numCache>
                <c:formatCode>General</c:formatCode>
                <c:ptCount val="3"/>
                <c:pt idx="0">
                  <c:v>1.6500000000000001</c:v>
                </c:pt>
                <c:pt idx="1">
                  <c:v>1.78</c:v>
                </c:pt>
                <c:pt idx="2">
                  <c:v>0.81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56-F642-8AFA-D61AA86B7445}"/>
            </c:ext>
          </c:extLst>
        </c:ser>
        <c:ser>
          <c:idx val="4"/>
          <c:order val="4"/>
          <c:tx>
            <c:strRef>
              <c:f>Лист1!$C$11</c:f>
              <c:strCache>
                <c:ptCount val="1"/>
                <c:pt idx="0">
                  <c:v>Proposed algorithm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Лист1!$D$6:$F$6</c:f>
              <c:strCache>
                <c:ptCount val="3"/>
                <c:pt idx="0">
                  <c:v>VGGNet, L2</c:v>
                </c:pt>
                <c:pt idx="1">
                  <c:v>VGGNet, chi-squared</c:v>
                </c:pt>
                <c:pt idx="2">
                  <c:v>LCNN, L2</c:v>
                </c:pt>
              </c:strCache>
            </c:strRef>
          </c:cat>
          <c:val>
            <c:numRef>
              <c:f>Лист1!$D$11:$F$11</c:f>
              <c:numCache>
                <c:formatCode>General</c:formatCode>
                <c:ptCount val="3"/>
                <c:pt idx="0">
                  <c:v>1.04</c:v>
                </c:pt>
                <c:pt idx="1">
                  <c:v>1.52</c:v>
                </c:pt>
                <c:pt idx="2">
                  <c:v>0.35000000000000009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C56-F642-8AFA-D61AA86B7445}"/>
            </c:ext>
          </c:extLst>
        </c:ser>
        <c:dLbls>
          <c:showVal val="1"/>
        </c:dLbls>
        <c:axId val="182314880"/>
        <c:axId val="182316416"/>
      </c:barChart>
      <c:catAx>
        <c:axId val="182314880"/>
        <c:scaling>
          <c:orientation val="minMax"/>
        </c:scaling>
        <c:axPos val="b"/>
        <c:numFmt formatCode="General" sourceLinked="0"/>
        <c:tickLblPos val="nextTo"/>
        <c:crossAx val="182316416"/>
        <c:crosses val="autoZero"/>
        <c:auto val="1"/>
        <c:lblAlgn val="ctr"/>
        <c:lblOffset val="100"/>
      </c:catAx>
      <c:valAx>
        <c:axId val="182316416"/>
        <c:scaling>
          <c:orientation val="minMax"/>
        </c:scaling>
        <c:axPos val="l"/>
        <c:majorGridlines/>
        <c:numFmt formatCode="General" sourceLinked="1"/>
        <c:tickLblPos val="nextTo"/>
        <c:crossAx val="182314880"/>
        <c:crosses val="autoZero"/>
        <c:crossBetween val="between"/>
        <c:majorUnit val="5"/>
      </c:valAx>
      <c:spPr>
        <a:ln>
          <a:solidFill>
            <a:sysClr val="windowText" lastClr="000000"/>
          </a:solidFill>
        </a:ln>
      </c:spPr>
    </c:plotArea>
    <c:legend>
      <c:legendPos val="r"/>
      <c:layout/>
      <c:spPr>
        <a:ln>
          <a:solidFill>
            <a:schemeClr val="tx1"/>
          </a:solidFill>
        </a:ln>
      </c:spPr>
    </c:legend>
    <c:plotVisOnly val="1"/>
    <c:dispBlanksAs val="gap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9" name="Google Shape;2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20014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9" name="Google Shape;2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20014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9" name="Google Shape;2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20014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371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826150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82615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9" name="Google Shape;2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82921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30920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9590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8873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3343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2744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3132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345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9" name="Google Shape;22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20014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33487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E6479-03FA-5348-A7AE-2CD55C60493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14964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af325a4b8c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af325a4b8c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8" name="Google Shape;308;g2af325a4b8c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42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1831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203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697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37AAF-7D18-C64C-87A9-F89647156C9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6737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Пользовательский макет">
  <p:cSld name="13_Пользовательский макет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751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550863" y="4174134"/>
            <a:ext cx="2700337" cy="2134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2"/>
          </p:nvPr>
        </p:nvSpPr>
        <p:spPr>
          <a:xfrm>
            <a:off x="3349819" y="4174134"/>
            <a:ext cx="2700337" cy="2134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3"/>
          </p:nvPr>
        </p:nvSpPr>
        <p:spPr>
          <a:xfrm>
            <a:off x="8947732" y="4166618"/>
            <a:ext cx="2700337" cy="2134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4"/>
          </p:nvPr>
        </p:nvSpPr>
        <p:spPr>
          <a:xfrm>
            <a:off x="6148775" y="4166618"/>
            <a:ext cx="2700337" cy="2134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>
            <a:spLocks noGrp="1"/>
          </p:cNvSpPr>
          <p:nvPr>
            <p:ph type="pic" idx="5"/>
          </p:nvPr>
        </p:nvSpPr>
        <p:spPr>
          <a:xfrm>
            <a:off x="550863" y="1916832"/>
            <a:ext cx="1524263" cy="1504446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110" name="Google Shape;110;p18"/>
          <p:cNvSpPr txBox="1">
            <a:spLocks noGrp="1"/>
          </p:cNvSpPr>
          <p:nvPr>
            <p:ph type="body" idx="6"/>
          </p:nvPr>
        </p:nvSpPr>
        <p:spPr>
          <a:xfrm>
            <a:off x="550863" y="3683122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7"/>
          </p:nvPr>
        </p:nvSpPr>
        <p:spPr>
          <a:xfrm>
            <a:off x="3349819" y="3683122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body" idx="8"/>
          </p:nvPr>
        </p:nvSpPr>
        <p:spPr>
          <a:xfrm>
            <a:off x="8947732" y="3683122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9"/>
          </p:nvPr>
        </p:nvSpPr>
        <p:spPr>
          <a:xfrm>
            <a:off x="6148775" y="3683122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>
            <a:spLocks noGrp="1"/>
          </p:cNvSpPr>
          <p:nvPr>
            <p:ph type="pic" idx="13"/>
          </p:nvPr>
        </p:nvSpPr>
        <p:spPr>
          <a:xfrm>
            <a:off x="3336925" y="1916832"/>
            <a:ext cx="1524263" cy="1504446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116" name="Google Shape;116;p18"/>
          <p:cNvSpPr>
            <a:spLocks noGrp="1"/>
          </p:cNvSpPr>
          <p:nvPr>
            <p:ph type="pic" idx="14"/>
          </p:nvPr>
        </p:nvSpPr>
        <p:spPr>
          <a:xfrm>
            <a:off x="6137275" y="1916832"/>
            <a:ext cx="1524263" cy="1504446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117" name="Google Shape;117;p18"/>
          <p:cNvSpPr>
            <a:spLocks noGrp="1"/>
          </p:cNvSpPr>
          <p:nvPr>
            <p:ph type="pic" idx="15"/>
          </p:nvPr>
        </p:nvSpPr>
        <p:spPr>
          <a:xfrm>
            <a:off x="8923337" y="1916832"/>
            <a:ext cx="1524263" cy="1504446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Пользовательский макет">
  <p:cSld name="14_Пользовательский макет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9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550863" y="4174214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2"/>
          </p:nvPr>
        </p:nvSpPr>
        <p:spPr>
          <a:xfrm>
            <a:off x="550863" y="4653136"/>
            <a:ext cx="3636962" cy="165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3"/>
          </p:nvPr>
        </p:nvSpPr>
        <p:spPr>
          <a:xfrm>
            <a:off x="4280946" y="4174214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4"/>
          </p:nvPr>
        </p:nvSpPr>
        <p:spPr>
          <a:xfrm>
            <a:off x="4280946" y="4653136"/>
            <a:ext cx="3636962" cy="165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5"/>
          </p:nvPr>
        </p:nvSpPr>
        <p:spPr>
          <a:xfrm>
            <a:off x="8011029" y="4174214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6"/>
          </p:nvPr>
        </p:nvSpPr>
        <p:spPr>
          <a:xfrm>
            <a:off x="8011029" y="4653136"/>
            <a:ext cx="3636962" cy="165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>
            <a:spLocks noGrp="1"/>
          </p:cNvSpPr>
          <p:nvPr>
            <p:ph type="pic" idx="7"/>
          </p:nvPr>
        </p:nvSpPr>
        <p:spPr>
          <a:xfrm>
            <a:off x="550863" y="1952191"/>
            <a:ext cx="1969575" cy="1943968"/>
          </a:xfrm>
          <a:prstGeom prst="roundRect">
            <a:avLst>
              <a:gd name="adj" fmla="val 10571"/>
            </a:avLst>
          </a:prstGeom>
          <a:noFill/>
          <a:ln>
            <a:noFill/>
          </a:ln>
        </p:spPr>
      </p:sp>
      <p:sp>
        <p:nvSpPr>
          <p:cNvPr id="130" name="Google Shape;130;p19"/>
          <p:cNvSpPr>
            <a:spLocks noGrp="1"/>
          </p:cNvSpPr>
          <p:nvPr>
            <p:ph type="pic" idx="8"/>
          </p:nvPr>
        </p:nvSpPr>
        <p:spPr>
          <a:xfrm>
            <a:off x="4280946" y="1952191"/>
            <a:ext cx="1969575" cy="1943968"/>
          </a:xfrm>
          <a:prstGeom prst="roundRect">
            <a:avLst>
              <a:gd name="adj" fmla="val 12646"/>
            </a:avLst>
          </a:prstGeom>
          <a:noFill/>
          <a:ln>
            <a:noFill/>
          </a:ln>
        </p:spPr>
      </p:sp>
      <p:sp>
        <p:nvSpPr>
          <p:cNvPr id="131" name="Google Shape;131;p19"/>
          <p:cNvSpPr>
            <a:spLocks noGrp="1"/>
          </p:cNvSpPr>
          <p:nvPr>
            <p:ph type="pic" idx="9"/>
          </p:nvPr>
        </p:nvSpPr>
        <p:spPr>
          <a:xfrm>
            <a:off x="8011029" y="1952191"/>
            <a:ext cx="1969575" cy="1943968"/>
          </a:xfrm>
          <a:prstGeom prst="roundRect">
            <a:avLst>
              <a:gd name="adj" fmla="val 1195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ользовательский макет">
  <p:cSld name="4_Пользовательский макет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/>
          <p:cNvPicPr preferRelativeResize="0"/>
          <p:nvPr/>
        </p:nvPicPr>
        <p:blipFill rotWithShape="1">
          <a:blip r:embed="rId2">
            <a:alphaModFix amt="55000"/>
          </a:blip>
          <a:srcRect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"/>
          </p:nvPr>
        </p:nvSpPr>
        <p:spPr>
          <a:xfrm>
            <a:off x="550863" y="1869958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body" idx="2"/>
          </p:nvPr>
        </p:nvSpPr>
        <p:spPr>
          <a:xfrm>
            <a:off x="4280946" y="1869958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3"/>
          </p:nvPr>
        </p:nvSpPr>
        <p:spPr>
          <a:xfrm>
            <a:off x="4280946" y="3357563"/>
            <a:ext cx="3636962" cy="295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4"/>
          </p:nvPr>
        </p:nvSpPr>
        <p:spPr>
          <a:xfrm>
            <a:off x="8011029" y="1869958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5"/>
          </p:nvPr>
        </p:nvSpPr>
        <p:spPr>
          <a:xfrm>
            <a:off x="8011029" y="3357563"/>
            <a:ext cx="3636962" cy="2951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ользовательский макет">
  <p:cSld name="6_Пользовательский макет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550863" y="1869958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2"/>
          </p:nvPr>
        </p:nvSpPr>
        <p:spPr>
          <a:xfrm>
            <a:off x="550863" y="2492375"/>
            <a:ext cx="2700337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body" idx="3"/>
          </p:nvPr>
        </p:nvSpPr>
        <p:spPr>
          <a:xfrm>
            <a:off x="3349819" y="1869958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4"/>
          </p:nvPr>
        </p:nvSpPr>
        <p:spPr>
          <a:xfrm>
            <a:off x="3349819" y="2492375"/>
            <a:ext cx="2700337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5"/>
          </p:nvPr>
        </p:nvSpPr>
        <p:spPr>
          <a:xfrm>
            <a:off x="8947732" y="1869958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6"/>
          </p:nvPr>
        </p:nvSpPr>
        <p:spPr>
          <a:xfrm>
            <a:off x="8947732" y="2492375"/>
            <a:ext cx="2700337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7"/>
          </p:nvPr>
        </p:nvSpPr>
        <p:spPr>
          <a:xfrm>
            <a:off x="6148775" y="1869958"/>
            <a:ext cx="2700337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body" idx="8"/>
          </p:nvPr>
        </p:nvSpPr>
        <p:spPr>
          <a:xfrm>
            <a:off x="6148775" y="2492375"/>
            <a:ext cx="2700337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3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3" name="Google Shape;163;p23"/>
          <p:cNvSpPr>
            <a:spLocks noGrp="1"/>
          </p:cNvSpPr>
          <p:nvPr>
            <p:ph type="pic" idx="2"/>
          </p:nvPr>
        </p:nvSpPr>
        <p:spPr>
          <a:xfrm>
            <a:off x="550863" y="1916113"/>
            <a:ext cx="3240881" cy="1441450"/>
          </a:xfrm>
          <a:prstGeom prst="roundRect">
            <a:avLst>
              <a:gd name="adj" fmla="val 7539"/>
            </a:avLst>
          </a:prstGeom>
          <a:noFill/>
          <a:ln>
            <a:noFill/>
          </a:ln>
        </p:spPr>
      </p:sp>
      <p:sp>
        <p:nvSpPr>
          <p:cNvPr id="164" name="Google Shape;164;p23"/>
          <p:cNvSpPr txBox="1">
            <a:spLocks noGrp="1"/>
          </p:cNvSpPr>
          <p:nvPr>
            <p:ph type="body" idx="1"/>
          </p:nvPr>
        </p:nvSpPr>
        <p:spPr>
          <a:xfrm>
            <a:off x="550863" y="3501008"/>
            <a:ext cx="3240881" cy="43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>
            <a:spLocks noGrp="1"/>
          </p:cNvSpPr>
          <p:nvPr>
            <p:ph type="pic" idx="3"/>
          </p:nvPr>
        </p:nvSpPr>
        <p:spPr>
          <a:xfrm>
            <a:off x="4466543" y="1916113"/>
            <a:ext cx="3240881" cy="1441450"/>
          </a:xfrm>
          <a:prstGeom prst="roundRect">
            <a:avLst>
              <a:gd name="adj" fmla="val 7539"/>
            </a:avLst>
          </a:prstGeom>
          <a:noFill/>
          <a:ln>
            <a:noFill/>
          </a:ln>
        </p:spPr>
      </p:sp>
      <p:sp>
        <p:nvSpPr>
          <p:cNvPr id="166" name="Google Shape;166;p23"/>
          <p:cNvSpPr>
            <a:spLocks noGrp="1"/>
          </p:cNvSpPr>
          <p:nvPr>
            <p:ph type="pic" idx="4"/>
          </p:nvPr>
        </p:nvSpPr>
        <p:spPr>
          <a:xfrm>
            <a:off x="8405145" y="1916113"/>
            <a:ext cx="3240881" cy="1441450"/>
          </a:xfrm>
          <a:prstGeom prst="roundRect">
            <a:avLst>
              <a:gd name="adj" fmla="val 7539"/>
            </a:avLst>
          </a:prstGeom>
          <a:noFill/>
          <a:ln>
            <a:noFill/>
          </a:ln>
        </p:spPr>
      </p:sp>
      <p:sp>
        <p:nvSpPr>
          <p:cNvPr id="167" name="Google Shape;167;p23"/>
          <p:cNvSpPr txBox="1">
            <a:spLocks noGrp="1"/>
          </p:cNvSpPr>
          <p:nvPr>
            <p:ph type="body" idx="5"/>
          </p:nvPr>
        </p:nvSpPr>
        <p:spPr>
          <a:xfrm>
            <a:off x="4466543" y="3501008"/>
            <a:ext cx="3240881" cy="43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6"/>
          </p:nvPr>
        </p:nvSpPr>
        <p:spPr>
          <a:xfrm>
            <a:off x="8387745" y="3502310"/>
            <a:ext cx="3240881" cy="43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>
            <a:spLocks noGrp="1"/>
          </p:cNvSpPr>
          <p:nvPr>
            <p:ph type="pic" idx="7"/>
          </p:nvPr>
        </p:nvSpPr>
        <p:spPr>
          <a:xfrm>
            <a:off x="550863" y="4282796"/>
            <a:ext cx="3240881" cy="1441450"/>
          </a:xfrm>
          <a:prstGeom prst="roundRect">
            <a:avLst>
              <a:gd name="adj" fmla="val 7539"/>
            </a:avLst>
          </a:prstGeom>
          <a:noFill/>
          <a:ln>
            <a:noFill/>
          </a:ln>
        </p:spPr>
      </p:sp>
      <p:sp>
        <p:nvSpPr>
          <p:cNvPr id="170" name="Google Shape;170;p23"/>
          <p:cNvSpPr txBox="1">
            <a:spLocks noGrp="1"/>
          </p:cNvSpPr>
          <p:nvPr>
            <p:ph type="body" idx="8"/>
          </p:nvPr>
        </p:nvSpPr>
        <p:spPr>
          <a:xfrm>
            <a:off x="550863" y="5867691"/>
            <a:ext cx="3240881" cy="43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>
            <a:spLocks noGrp="1"/>
          </p:cNvSpPr>
          <p:nvPr>
            <p:ph type="pic" idx="9"/>
          </p:nvPr>
        </p:nvSpPr>
        <p:spPr>
          <a:xfrm>
            <a:off x="4466543" y="4282796"/>
            <a:ext cx="3240881" cy="1441450"/>
          </a:xfrm>
          <a:prstGeom prst="roundRect">
            <a:avLst>
              <a:gd name="adj" fmla="val 7539"/>
            </a:avLst>
          </a:prstGeom>
          <a:noFill/>
          <a:ln>
            <a:noFill/>
          </a:ln>
        </p:spPr>
      </p:sp>
      <p:sp>
        <p:nvSpPr>
          <p:cNvPr id="172" name="Google Shape;172;p23"/>
          <p:cNvSpPr>
            <a:spLocks noGrp="1"/>
          </p:cNvSpPr>
          <p:nvPr>
            <p:ph type="pic" idx="13"/>
          </p:nvPr>
        </p:nvSpPr>
        <p:spPr>
          <a:xfrm>
            <a:off x="8405145" y="4282796"/>
            <a:ext cx="3240881" cy="1441450"/>
          </a:xfrm>
          <a:prstGeom prst="roundRect">
            <a:avLst>
              <a:gd name="adj" fmla="val 7539"/>
            </a:avLst>
          </a:prstGeom>
          <a:noFill/>
          <a:ln>
            <a:noFill/>
          </a:ln>
        </p:spPr>
      </p:sp>
      <p:sp>
        <p:nvSpPr>
          <p:cNvPr id="173" name="Google Shape;173;p23"/>
          <p:cNvSpPr txBox="1">
            <a:spLocks noGrp="1"/>
          </p:cNvSpPr>
          <p:nvPr>
            <p:ph type="body" idx="14"/>
          </p:nvPr>
        </p:nvSpPr>
        <p:spPr>
          <a:xfrm>
            <a:off x="4466543" y="5867691"/>
            <a:ext cx="3240881" cy="43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15"/>
          </p:nvPr>
        </p:nvSpPr>
        <p:spPr>
          <a:xfrm>
            <a:off x="8387745" y="5868993"/>
            <a:ext cx="3240881" cy="43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3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Пользовательский макет">
  <p:cSld name="17_Пользовательский макет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7210920" y="0"/>
            <a:ext cx="4981080" cy="6858000"/>
          </a:xfrm>
          <a:prstGeom prst="rect">
            <a:avLst/>
          </a:prstGeom>
          <a:gradFill>
            <a:gsLst>
              <a:gs pos="0">
                <a:srgbClr val="0F8290"/>
              </a:gs>
              <a:gs pos="8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550864" y="404664"/>
            <a:ext cx="432100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7392144" y="404665"/>
            <a:ext cx="4248995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Пользовательский макет">
  <p:cSld name="18_Пользовательский макет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/>
          <p:nvPr/>
        </p:nvSpPr>
        <p:spPr>
          <a:xfrm>
            <a:off x="7210921" y="-49696"/>
            <a:ext cx="4981080" cy="6957393"/>
          </a:xfrm>
          <a:custGeom>
            <a:avLst/>
            <a:gdLst/>
            <a:ahLst/>
            <a:cxnLst/>
            <a:rect l="l" t="t" r="r" b="b"/>
            <a:pathLst>
              <a:path w="4295776" h="6858000" extrusionOk="0">
                <a:moveTo>
                  <a:pt x="698118" y="0"/>
                </a:moveTo>
                <a:lnTo>
                  <a:pt x="4295776" y="0"/>
                </a:lnTo>
                <a:lnTo>
                  <a:pt x="4295776" y="6858000"/>
                </a:lnTo>
                <a:lnTo>
                  <a:pt x="698118" y="6858000"/>
                </a:lnTo>
                <a:cubicBezTo>
                  <a:pt x="312558" y="6858000"/>
                  <a:pt x="0" y="6545442"/>
                  <a:pt x="0" y="6159882"/>
                </a:cubicBezTo>
                <a:lnTo>
                  <a:pt x="0" y="698118"/>
                </a:lnTo>
                <a:cubicBezTo>
                  <a:pt x="0" y="312558"/>
                  <a:pt x="312558" y="0"/>
                  <a:pt x="698118" y="0"/>
                </a:cubicBezTo>
                <a:close/>
              </a:path>
            </a:pathLst>
          </a:custGeom>
          <a:gradFill>
            <a:gsLst>
              <a:gs pos="0">
                <a:srgbClr val="0F8290"/>
              </a:gs>
              <a:gs pos="8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5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550864" y="404664"/>
            <a:ext cx="432100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7392144" y="404665"/>
            <a:ext cx="4248995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Пользовательский макет">
  <p:cSld name="10_Пользовательский макет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6"/>
          <p:cNvPicPr preferRelativeResize="0"/>
          <p:nvPr/>
        </p:nvPicPr>
        <p:blipFill rotWithShape="1">
          <a:blip r:embed="rId2">
            <a:alphaModFix amt="25000"/>
          </a:blip>
          <a:srcRect l="55750" b="29892"/>
          <a:stretch/>
        </p:blipFill>
        <p:spPr>
          <a:xfrm rot="10800000">
            <a:off x="9110888" y="-13123"/>
            <a:ext cx="3105792" cy="691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550864" y="404664"/>
            <a:ext cx="6913288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Пользовательский макет">
  <p:cSld name="16_Пользовательский макет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7"/>
          <p:cNvPicPr preferRelativeResize="0"/>
          <p:nvPr/>
        </p:nvPicPr>
        <p:blipFill rotWithShape="1">
          <a:blip r:embed="rId2">
            <a:alphaModFix amt="55000"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 amt="25000"/>
          </a:blip>
          <a:srcRect l="55750" b="29892"/>
          <a:stretch/>
        </p:blipFill>
        <p:spPr>
          <a:xfrm rot="10800000">
            <a:off x="9110888" y="-13123"/>
            <a:ext cx="3105792" cy="6911677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550864" y="404664"/>
            <a:ext cx="6913288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9"/>
          <p:cNvPicPr preferRelativeResize="0"/>
          <p:nvPr/>
        </p:nvPicPr>
        <p:blipFill rotWithShape="1">
          <a:blip r:embed="rId2">
            <a:alphaModFix amt="55000"/>
          </a:blip>
          <a:srcRect/>
          <a:stretch/>
        </p:blipFill>
        <p:spPr>
          <a:xfrm>
            <a:off x="-1" y="-871621"/>
            <a:ext cx="13754911" cy="773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9"/>
          <p:cNvPicPr preferRelativeResize="0"/>
          <p:nvPr/>
        </p:nvPicPr>
        <p:blipFill rotWithShape="1">
          <a:blip r:embed="rId3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7" name="Google Shape;27;p9"/>
          <p:cNvPicPr preferRelativeResize="0"/>
          <p:nvPr/>
        </p:nvPicPr>
        <p:blipFill rotWithShape="1">
          <a:blip r:embed="rId3">
            <a:alphaModFix amt="25000"/>
          </a:blip>
          <a:srcRect l="55750" b="15641"/>
          <a:stretch/>
        </p:blipFill>
        <p:spPr>
          <a:xfrm rot="10800000">
            <a:off x="9086208" y="0"/>
            <a:ext cx="3105792" cy="6696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Пользовательский макет">
  <p:cSld name="19_Пользовательский макет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9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550864" y="404664"/>
            <a:ext cx="4537074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9"/>
          <p:cNvSpPr>
            <a:spLocks noGrp="1"/>
          </p:cNvSpPr>
          <p:nvPr>
            <p:ph type="pic" idx="2"/>
          </p:nvPr>
        </p:nvSpPr>
        <p:spPr>
          <a:xfrm>
            <a:off x="560839" y="241574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06" name="Google Shape;206;p29"/>
          <p:cNvSpPr>
            <a:spLocks noGrp="1"/>
          </p:cNvSpPr>
          <p:nvPr>
            <p:ph type="pic" idx="3"/>
          </p:nvPr>
        </p:nvSpPr>
        <p:spPr>
          <a:xfrm>
            <a:off x="560839" y="441599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07" name="Google Shape;207;p29"/>
          <p:cNvSpPr>
            <a:spLocks noGrp="1"/>
          </p:cNvSpPr>
          <p:nvPr>
            <p:ph type="pic" idx="4"/>
          </p:nvPr>
        </p:nvSpPr>
        <p:spPr>
          <a:xfrm>
            <a:off x="2418214" y="241574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08" name="Google Shape;208;p29"/>
          <p:cNvSpPr>
            <a:spLocks noGrp="1"/>
          </p:cNvSpPr>
          <p:nvPr>
            <p:ph type="pic" idx="5"/>
          </p:nvPr>
        </p:nvSpPr>
        <p:spPr>
          <a:xfrm>
            <a:off x="2418214" y="441599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09" name="Google Shape;209;p29"/>
          <p:cNvSpPr>
            <a:spLocks noGrp="1"/>
          </p:cNvSpPr>
          <p:nvPr>
            <p:ph type="pic" idx="6"/>
          </p:nvPr>
        </p:nvSpPr>
        <p:spPr>
          <a:xfrm>
            <a:off x="4289876" y="241574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10" name="Google Shape;210;p29"/>
          <p:cNvSpPr>
            <a:spLocks noGrp="1"/>
          </p:cNvSpPr>
          <p:nvPr>
            <p:ph type="pic" idx="7"/>
          </p:nvPr>
        </p:nvSpPr>
        <p:spPr>
          <a:xfrm>
            <a:off x="4289876" y="441599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11" name="Google Shape;211;p29"/>
          <p:cNvSpPr>
            <a:spLocks noGrp="1"/>
          </p:cNvSpPr>
          <p:nvPr>
            <p:ph type="pic" idx="8"/>
          </p:nvPr>
        </p:nvSpPr>
        <p:spPr>
          <a:xfrm>
            <a:off x="6147251" y="241574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12" name="Google Shape;212;p29"/>
          <p:cNvSpPr>
            <a:spLocks noGrp="1"/>
          </p:cNvSpPr>
          <p:nvPr>
            <p:ph type="pic" idx="9"/>
          </p:nvPr>
        </p:nvSpPr>
        <p:spPr>
          <a:xfrm>
            <a:off x="6147251" y="441599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13" name="Google Shape;213;p29"/>
          <p:cNvSpPr>
            <a:spLocks noGrp="1"/>
          </p:cNvSpPr>
          <p:nvPr>
            <p:ph type="pic" idx="13"/>
          </p:nvPr>
        </p:nvSpPr>
        <p:spPr>
          <a:xfrm>
            <a:off x="8018913" y="241574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14" name="Google Shape;214;p29"/>
          <p:cNvSpPr>
            <a:spLocks noGrp="1"/>
          </p:cNvSpPr>
          <p:nvPr>
            <p:ph type="pic" idx="14"/>
          </p:nvPr>
        </p:nvSpPr>
        <p:spPr>
          <a:xfrm>
            <a:off x="8018913" y="441599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15" name="Google Shape;215;p29"/>
          <p:cNvSpPr>
            <a:spLocks noGrp="1"/>
          </p:cNvSpPr>
          <p:nvPr>
            <p:ph type="pic" idx="15"/>
          </p:nvPr>
        </p:nvSpPr>
        <p:spPr>
          <a:xfrm>
            <a:off x="9876288" y="241574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  <p:sp>
        <p:nvSpPr>
          <p:cNvPr id="216" name="Google Shape;216;p29"/>
          <p:cNvSpPr>
            <a:spLocks noGrp="1"/>
          </p:cNvSpPr>
          <p:nvPr>
            <p:ph type="pic" idx="16"/>
          </p:nvPr>
        </p:nvSpPr>
        <p:spPr>
          <a:xfrm>
            <a:off x="9876288" y="4415992"/>
            <a:ext cx="831611" cy="820799"/>
          </a:xfrm>
          <a:prstGeom prst="roundRect">
            <a:avLst>
              <a:gd name="adj" fmla="val 1296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Пользовательский макет">
  <p:cSld name="11_Пользовательский макет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30"/>
          <p:cNvGrpSpPr/>
          <p:nvPr/>
        </p:nvGrpSpPr>
        <p:grpSpPr>
          <a:xfrm>
            <a:off x="567572" y="549275"/>
            <a:ext cx="1623931" cy="443198"/>
            <a:chOff x="2" y="1111"/>
            <a:chExt cx="7680" cy="2096"/>
          </a:xfrm>
        </p:grpSpPr>
        <p:sp>
          <p:nvSpPr>
            <p:cNvPr id="220" name="Google Shape;220;p30"/>
            <p:cNvSpPr/>
            <p:nvPr/>
          </p:nvSpPr>
          <p:spPr>
            <a:xfrm>
              <a:off x="5425" y="1528"/>
              <a:ext cx="951" cy="1263"/>
            </a:xfrm>
            <a:custGeom>
              <a:avLst/>
              <a:gdLst/>
              <a:ahLst/>
              <a:cxnLst/>
              <a:rect l="l" t="t" r="r" b="b"/>
              <a:pathLst>
                <a:path w="951" h="1263" extrusionOk="0">
                  <a:moveTo>
                    <a:pt x="667" y="210"/>
                  </a:moveTo>
                  <a:lnTo>
                    <a:pt x="951" y="0"/>
                  </a:lnTo>
                  <a:lnTo>
                    <a:pt x="0" y="0"/>
                  </a:lnTo>
                  <a:lnTo>
                    <a:pt x="0" y="1263"/>
                  </a:lnTo>
                  <a:lnTo>
                    <a:pt x="951" y="1263"/>
                  </a:lnTo>
                  <a:lnTo>
                    <a:pt x="951" y="1053"/>
                  </a:lnTo>
                  <a:lnTo>
                    <a:pt x="271" y="1053"/>
                  </a:lnTo>
                  <a:lnTo>
                    <a:pt x="271" y="728"/>
                  </a:lnTo>
                  <a:lnTo>
                    <a:pt x="851" y="728"/>
                  </a:lnTo>
                  <a:lnTo>
                    <a:pt x="851" y="518"/>
                  </a:lnTo>
                  <a:lnTo>
                    <a:pt x="271" y="518"/>
                  </a:lnTo>
                  <a:lnTo>
                    <a:pt x="271" y="210"/>
                  </a:lnTo>
                  <a:lnTo>
                    <a:pt x="667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4105" y="1528"/>
              <a:ext cx="1083" cy="1263"/>
            </a:xfrm>
            <a:custGeom>
              <a:avLst/>
              <a:gdLst/>
              <a:ahLst/>
              <a:cxnLst/>
              <a:rect l="l" t="t" r="r" b="b"/>
              <a:pathLst>
                <a:path w="626" h="728" extrusionOk="0">
                  <a:moveTo>
                    <a:pt x="348" y="284"/>
                  </a:moveTo>
                  <a:cubicBezTo>
                    <a:pt x="157" y="284"/>
                    <a:pt x="157" y="284"/>
                    <a:pt x="157" y="284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462" y="121"/>
                    <a:pt x="462" y="121"/>
                    <a:pt x="462" y="121"/>
                  </a:cubicBezTo>
                  <a:cubicBezTo>
                    <a:pt x="626" y="0"/>
                    <a:pt x="626" y="0"/>
                    <a:pt x="6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328" y="728"/>
                    <a:pt x="328" y="728"/>
                    <a:pt x="328" y="728"/>
                  </a:cubicBezTo>
                  <a:cubicBezTo>
                    <a:pt x="511" y="728"/>
                    <a:pt x="617" y="644"/>
                    <a:pt x="617" y="499"/>
                  </a:cubicBezTo>
                  <a:cubicBezTo>
                    <a:pt x="617" y="360"/>
                    <a:pt x="521" y="284"/>
                    <a:pt x="348" y="284"/>
                  </a:cubicBezTo>
                  <a:close/>
                  <a:moveTo>
                    <a:pt x="320" y="607"/>
                  </a:moveTo>
                  <a:cubicBezTo>
                    <a:pt x="157" y="607"/>
                    <a:pt x="157" y="607"/>
                    <a:pt x="157" y="607"/>
                  </a:cubicBezTo>
                  <a:cubicBezTo>
                    <a:pt x="157" y="405"/>
                    <a:pt x="157" y="405"/>
                    <a:pt x="157" y="405"/>
                  </a:cubicBezTo>
                  <a:cubicBezTo>
                    <a:pt x="320" y="405"/>
                    <a:pt x="320" y="405"/>
                    <a:pt x="320" y="405"/>
                  </a:cubicBezTo>
                  <a:cubicBezTo>
                    <a:pt x="420" y="405"/>
                    <a:pt x="466" y="439"/>
                    <a:pt x="466" y="506"/>
                  </a:cubicBezTo>
                  <a:cubicBezTo>
                    <a:pt x="466" y="574"/>
                    <a:pt x="417" y="607"/>
                    <a:pt x="320" y="6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0"/>
            <p:cNvSpPr/>
            <p:nvPr/>
          </p:nvSpPr>
          <p:spPr>
            <a:xfrm>
              <a:off x="6628" y="1528"/>
              <a:ext cx="1054" cy="1263"/>
            </a:xfrm>
            <a:custGeom>
              <a:avLst/>
              <a:gdLst/>
              <a:ahLst/>
              <a:cxnLst/>
              <a:rect l="l" t="t" r="r" b="b"/>
              <a:pathLst>
                <a:path w="609" h="728" extrusionOk="0">
                  <a:moveTo>
                    <a:pt x="29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157" y="728"/>
                    <a:pt x="157" y="728"/>
                    <a:pt x="157" y="728"/>
                  </a:cubicBezTo>
                  <a:cubicBezTo>
                    <a:pt x="157" y="522"/>
                    <a:pt x="157" y="522"/>
                    <a:pt x="157" y="522"/>
                  </a:cubicBezTo>
                  <a:cubicBezTo>
                    <a:pt x="299" y="522"/>
                    <a:pt x="299" y="522"/>
                    <a:pt x="299" y="522"/>
                  </a:cubicBezTo>
                  <a:cubicBezTo>
                    <a:pt x="491" y="522"/>
                    <a:pt x="609" y="421"/>
                    <a:pt x="609" y="261"/>
                  </a:cubicBezTo>
                  <a:cubicBezTo>
                    <a:pt x="609" y="100"/>
                    <a:pt x="491" y="0"/>
                    <a:pt x="299" y="0"/>
                  </a:cubicBezTo>
                  <a:close/>
                  <a:moveTo>
                    <a:pt x="296" y="401"/>
                  </a:moveTo>
                  <a:cubicBezTo>
                    <a:pt x="157" y="401"/>
                    <a:pt x="157" y="401"/>
                    <a:pt x="157" y="401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296" y="121"/>
                    <a:pt x="296" y="121"/>
                    <a:pt x="296" y="121"/>
                  </a:cubicBezTo>
                  <a:cubicBezTo>
                    <a:pt x="397" y="121"/>
                    <a:pt x="452" y="171"/>
                    <a:pt x="452" y="261"/>
                  </a:cubicBezTo>
                  <a:cubicBezTo>
                    <a:pt x="452" y="351"/>
                    <a:pt x="397" y="401"/>
                    <a:pt x="296" y="4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2721" y="1512"/>
              <a:ext cx="1154" cy="1295"/>
            </a:xfrm>
            <a:custGeom>
              <a:avLst/>
              <a:gdLst/>
              <a:ahLst/>
              <a:cxnLst/>
              <a:rect l="l" t="t" r="r" b="b"/>
              <a:pathLst>
                <a:path w="667" h="746" extrusionOk="0">
                  <a:moveTo>
                    <a:pt x="530" y="579"/>
                  </a:moveTo>
                  <a:cubicBezTo>
                    <a:pt x="490" y="601"/>
                    <a:pt x="443" y="613"/>
                    <a:pt x="395" y="613"/>
                  </a:cubicBezTo>
                  <a:cubicBezTo>
                    <a:pt x="253" y="613"/>
                    <a:pt x="151" y="512"/>
                    <a:pt x="151" y="373"/>
                  </a:cubicBezTo>
                  <a:cubicBezTo>
                    <a:pt x="151" y="234"/>
                    <a:pt x="253" y="133"/>
                    <a:pt x="395" y="133"/>
                  </a:cubicBezTo>
                  <a:cubicBezTo>
                    <a:pt x="448" y="133"/>
                    <a:pt x="496" y="148"/>
                    <a:pt x="538" y="177"/>
                  </a:cubicBezTo>
                  <a:cubicBezTo>
                    <a:pt x="650" y="95"/>
                    <a:pt x="650" y="95"/>
                    <a:pt x="650" y="95"/>
                  </a:cubicBezTo>
                  <a:cubicBezTo>
                    <a:pt x="650" y="95"/>
                    <a:pt x="650" y="95"/>
                    <a:pt x="650" y="95"/>
                  </a:cubicBezTo>
                  <a:cubicBezTo>
                    <a:pt x="643" y="88"/>
                    <a:pt x="643" y="88"/>
                    <a:pt x="643" y="88"/>
                  </a:cubicBezTo>
                  <a:cubicBezTo>
                    <a:pt x="577" y="30"/>
                    <a:pt x="489" y="0"/>
                    <a:pt x="389" y="0"/>
                  </a:cubicBezTo>
                  <a:cubicBezTo>
                    <a:pt x="280" y="0"/>
                    <a:pt x="181" y="36"/>
                    <a:pt x="110" y="103"/>
                  </a:cubicBezTo>
                  <a:cubicBezTo>
                    <a:pt x="39" y="170"/>
                    <a:pt x="0" y="265"/>
                    <a:pt x="0" y="369"/>
                  </a:cubicBezTo>
                  <a:cubicBezTo>
                    <a:pt x="0" y="474"/>
                    <a:pt x="39" y="570"/>
                    <a:pt x="110" y="639"/>
                  </a:cubicBezTo>
                  <a:cubicBezTo>
                    <a:pt x="181" y="708"/>
                    <a:pt x="280" y="746"/>
                    <a:pt x="388" y="746"/>
                  </a:cubicBezTo>
                  <a:cubicBezTo>
                    <a:pt x="501" y="746"/>
                    <a:pt x="600" y="707"/>
                    <a:pt x="667" y="635"/>
                  </a:cubicBezTo>
                  <a:cubicBezTo>
                    <a:pt x="615" y="597"/>
                    <a:pt x="565" y="560"/>
                    <a:pt x="565" y="560"/>
                  </a:cubicBezTo>
                  <a:lnTo>
                    <a:pt x="530" y="5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0"/>
            <p:cNvSpPr/>
            <p:nvPr/>
          </p:nvSpPr>
          <p:spPr>
            <a:xfrm>
              <a:off x="2" y="1111"/>
              <a:ext cx="2091" cy="2096"/>
            </a:xfrm>
            <a:custGeom>
              <a:avLst/>
              <a:gdLst/>
              <a:ahLst/>
              <a:cxnLst/>
              <a:rect l="l" t="t" r="r" b="b"/>
              <a:pathLst>
                <a:path w="1209" h="1208" extrusionOk="0">
                  <a:moveTo>
                    <a:pt x="1209" y="604"/>
                  </a:moveTo>
                  <a:cubicBezTo>
                    <a:pt x="1209" y="567"/>
                    <a:pt x="1205" y="531"/>
                    <a:pt x="1199" y="496"/>
                  </a:cubicBezTo>
                  <a:cubicBezTo>
                    <a:pt x="1069" y="592"/>
                    <a:pt x="1069" y="592"/>
                    <a:pt x="1069" y="592"/>
                  </a:cubicBezTo>
                  <a:cubicBezTo>
                    <a:pt x="1069" y="596"/>
                    <a:pt x="1069" y="600"/>
                    <a:pt x="1069" y="604"/>
                  </a:cubicBezTo>
                  <a:cubicBezTo>
                    <a:pt x="1069" y="860"/>
                    <a:pt x="861" y="1069"/>
                    <a:pt x="604" y="1069"/>
                  </a:cubicBezTo>
                  <a:cubicBezTo>
                    <a:pt x="348" y="1069"/>
                    <a:pt x="139" y="860"/>
                    <a:pt x="139" y="604"/>
                  </a:cubicBezTo>
                  <a:cubicBezTo>
                    <a:pt x="139" y="348"/>
                    <a:pt x="348" y="139"/>
                    <a:pt x="604" y="139"/>
                  </a:cubicBezTo>
                  <a:cubicBezTo>
                    <a:pt x="701" y="139"/>
                    <a:pt x="792" y="169"/>
                    <a:pt x="866" y="220"/>
                  </a:cubicBezTo>
                  <a:cubicBezTo>
                    <a:pt x="984" y="134"/>
                    <a:pt x="984" y="134"/>
                    <a:pt x="984" y="134"/>
                  </a:cubicBezTo>
                  <a:cubicBezTo>
                    <a:pt x="880" y="50"/>
                    <a:pt x="748" y="0"/>
                    <a:pt x="604" y="0"/>
                  </a:cubicBezTo>
                  <a:cubicBezTo>
                    <a:pt x="270" y="0"/>
                    <a:pt x="0" y="270"/>
                    <a:pt x="0" y="604"/>
                  </a:cubicBezTo>
                  <a:cubicBezTo>
                    <a:pt x="0" y="938"/>
                    <a:pt x="270" y="1208"/>
                    <a:pt x="604" y="1208"/>
                  </a:cubicBezTo>
                  <a:cubicBezTo>
                    <a:pt x="938" y="1208"/>
                    <a:pt x="1209" y="938"/>
                    <a:pt x="1209" y="6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0"/>
            <p:cNvSpPr/>
            <p:nvPr/>
          </p:nvSpPr>
          <p:spPr>
            <a:xfrm>
              <a:off x="649" y="1517"/>
              <a:ext cx="1351" cy="913"/>
            </a:xfrm>
            <a:custGeom>
              <a:avLst/>
              <a:gdLst/>
              <a:ahLst/>
              <a:cxnLst/>
              <a:rect l="l" t="t" r="r" b="b"/>
              <a:pathLst>
                <a:path w="781" h="526" extrusionOk="0">
                  <a:moveTo>
                    <a:pt x="709" y="0"/>
                  </a:moveTo>
                  <a:cubicBezTo>
                    <a:pt x="737" y="37"/>
                    <a:pt x="761" y="78"/>
                    <a:pt x="781" y="121"/>
                  </a:cubicBezTo>
                  <a:cubicBezTo>
                    <a:pt x="230" y="526"/>
                    <a:pt x="230" y="526"/>
                    <a:pt x="230" y="526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30" y="353"/>
                    <a:pt x="230" y="353"/>
                    <a:pt x="230" y="353"/>
                  </a:cubicBezTo>
                  <a:lnTo>
                    <a:pt x="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bg>
      <p:bgPr>
        <a:solidFill>
          <a:srgbClr val="030D1C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2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Пользовательский макет">
  <p:cSld name="15_Пользовательский макет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550864" y="404664"/>
            <a:ext cx="4537074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9495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550863" y="2708920"/>
            <a:ext cx="6408737" cy="259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10"/>
          <p:cNvGrpSpPr/>
          <p:nvPr/>
        </p:nvGrpSpPr>
        <p:grpSpPr>
          <a:xfrm>
            <a:off x="567572" y="549275"/>
            <a:ext cx="1623931" cy="443198"/>
            <a:chOff x="2" y="1111"/>
            <a:chExt cx="7680" cy="2096"/>
          </a:xfrm>
        </p:grpSpPr>
        <p:sp>
          <p:nvSpPr>
            <p:cNvPr id="32" name="Google Shape;32;p10"/>
            <p:cNvSpPr/>
            <p:nvPr/>
          </p:nvSpPr>
          <p:spPr>
            <a:xfrm>
              <a:off x="5425" y="1528"/>
              <a:ext cx="951" cy="1263"/>
            </a:xfrm>
            <a:custGeom>
              <a:avLst/>
              <a:gdLst/>
              <a:ahLst/>
              <a:cxnLst/>
              <a:rect l="l" t="t" r="r" b="b"/>
              <a:pathLst>
                <a:path w="951" h="1263" extrusionOk="0">
                  <a:moveTo>
                    <a:pt x="667" y="210"/>
                  </a:moveTo>
                  <a:lnTo>
                    <a:pt x="951" y="0"/>
                  </a:lnTo>
                  <a:lnTo>
                    <a:pt x="0" y="0"/>
                  </a:lnTo>
                  <a:lnTo>
                    <a:pt x="0" y="1263"/>
                  </a:lnTo>
                  <a:lnTo>
                    <a:pt x="951" y="1263"/>
                  </a:lnTo>
                  <a:lnTo>
                    <a:pt x="951" y="1053"/>
                  </a:lnTo>
                  <a:lnTo>
                    <a:pt x="271" y="1053"/>
                  </a:lnTo>
                  <a:lnTo>
                    <a:pt x="271" y="728"/>
                  </a:lnTo>
                  <a:lnTo>
                    <a:pt x="851" y="728"/>
                  </a:lnTo>
                  <a:lnTo>
                    <a:pt x="851" y="518"/>
                  </a:lnTo>
                  <a:lnTo>
                    <a:pt x="271" y="518"/>
                  </a:lnTo>
                  <a:lnTo>
                    <a:pt x="271" y="210"/>
                  </a:lnTo>
                  <a:lnTo>
                    <a:pt x="667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0"/>
            <p:cNvSpPr/>
            <p:nvPr/>
          </p:nvSpPr>
          <p:spPr>
            <a:xfrm>
              <a:off x="4105" y="1528"/>
              <a:ext cx="1083" cy="1263"/>
            </a:xfrm>
            <a:custGeom>
              <a:avLst/>
              <a:gdLst/>
              <a:ahLst/>
              <a:cxnLst/>
              <a:rect l="l" t="t" r="r" b="b"/>
              <a:pathLst>
                <a:path w="626" h="728" extrusionOk="0">
                  <a:moveTo>
                    <a:pt x="348" y="284"/>
                  </a:moveTo>
                  <a:cubicBezTo>
                    <a:pt x="157" y="284"/>
                    <a:pt x="157" y="284"/>
                    <a:pt x="157" y="284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462" y="121"/>
                    <a:pt x="462" y="121"/>
                    <a:pt x="462" y="121"/>
                  </a:cubicBezTo>
                  <a:cubicBezTo>
                    <a:pt x="626" y="0"/>
                    <a:pt x="626" y="0"/>
                    <a:pt x="6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328" y="728"/>
                    <a:pt x="328" y="728"/>
                    <a:pt x="328" y="728"/>
                  </a:cubicBezTo>
                  <a:cubicBezTo>
                    <a:pt x="511" y="728"/>
                    <a:pt x="617" y="644"/>
                    <a:pt x="617" y="499"/>
                  </a:cubicBezTo>
                  <a:cubicBezTo>
                    <a:pt x="617" y="360"/>
                    <a:pt x="521" y="284"/>
                    <a:pt x="348" y="284"/>
                  </a:cubicBezTo>
                  <a:close/>
                  <a:moveTo>
                    <a:pt x="320" y="607"/>
                  </a:moveTo>
                  <a:cubicBezTo>
                    <a:pt x="157" y="607"/>
                    <a:pt x="157" y="607"/>
                    <a:pt x="157" y="607"/>
                  </a:cubicBezTo>
                  <a:cubicBezTo>
                    <a:pt x="157" y="405"/>
                    <a:pt x="157" y="405"/>
                    <a:pt x="157" y="405"/>
                  </a:cubicBezTo>
                  <a:cubicBezTo>
                    <a:pt x="320" y="405"/>
                    <a:pt x="320" y="405"/>
                    <a:pt x="320" y="405"/>
                  </a:cubicBezTo>
                  <a:cubicBezTo>
                    <a:pt x="420" y="405"/>
                    <a:pt x="466" y="439"/>
                    <a:pt x="466" y="506"/>
                  </a:cubicBezTo>
                  <a:cubicBezTo>
                    <a:pt x="466" y="574"/>
                    <a:pt x="417" y="607"/>
                    <a:pt x="320" y="6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0"/>
            <p:cNvSpPr/>
            <p:nvPr/>
          </p:nvSpPr>
          <p:spPr>
            <a:xfrm>
              <a:off x="6628" y="1528"/>
              <a:ext cx="1054" cy="1263"/>
            </a:xfrm>
            <a:custGeom>
              <a:avLst/>
              <a:gdLst/>
              <a:ahLst/>
              <a:cxnLst/>
              <a:rect l="l" t="t" r="r" b="b"/>
              <a:pathLst>
                <a:path w="609" h="728" extrusionOk="0">
                  <a:moveTo>
                    <a:pt x="29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157" y="728"/>
                    <a:pt x="157" y="728"/>
                    <a:pt x="157" y="728"/>
                  </a:cubicBezTo>
                  <a:cubicBezTo>
                    <a:pt x="157" y="522"/>
                    <a:pt x="157" y="522"/>
                    <a:pt x="157" y="522"/>
                  </a:cubicBezTo>
                  <a:cubicBezTo>
                    <a:pt x="299" y="522"/>
                    <a:pt x="299" y="522"/>
                    <a:pt x="299" y="522"/>
                  </a:cubicBezTo>
                  <a:cubicBezTo>
                    <a:pt x="491" y="522"/>
                    <a:pt x="609" y="421"/>
                    <a:pt x="609" y="261"/>
                  </a:cubicBezTo>
                  <a:cubicBezTo>
                    <a:pt x="609" y="100"/>
                    <a:pt x="491" y="0"/>
                    <a:pt x="299" y="0"/>
                  </a:cubicBezTo>
                  <a:close/>
                  <a:moveTo>
                    <a:pt x="296" y="401"/>
                  </a:moveTo>
                  <a:cubicBezTo>
                    <a:pt x="157" y="401"/>
                    <a:pt x="157" y="401"/>
                    <a:pt x="157" y="401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296" y="121"/>
                    <a:pt x="296" y="121"/>
                    <a:pt x="296" y="121"/>
                  </a:cubicBezTo>
                  <a:cubicBezTo>
                    <a:pt x="397" y="121"/>
                    <a:pt x="452" y="171"/>
                    <a:pt x="452" y="261"/>
                  </a:cubicBezTo>
                  <a:cubicBezTo>
                    <a:pt x="452" y="351"/>
                    <a:pt x="397" y="401"/>
                    <a:pt x="296" y="4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0"/>
            <p:cNvSpPr/>
            <p:nvPr/>
          </p:nvSpPr>
          <p:spPr>
            <a:xfrm>
              <a:off x="2721" y="1512"/>
              <a:ext cx="1154" cy="1295"/>
            </a:xfrm>
            <a:custGeom>
              <a:avLst/>
              <a:gdLst/>
              <a:ahLst/>
              <a:cxnLst/>
              <a:rect l="l" t="t" r="r" b="b"/>
              <a:pathLst>
                <a:path w="667" h="746" extrusionOk="0">
                  <a:moveTo>
                    <a:pt x="530" y="579"/>
                  </a:moveTo>
                  <a:cubicBezTo>
                    <a:pt x="490" y="601"/>
                    <a:pt x="443" y="613"/>
                    <a:pt x="395" y="613"/>
                  </a:cubicBezTo>
                  <a:cubicBezTo>
                    <a:pt x="253" y="613"/>
                    <a:pt x="151" y="512"/>
                    <a:pt x="151" y="373"/>
                  </a:cubicBezTo>
                  <a:cubicBezTo>
                    <a:pt x="151" y="234"/>
                    <a:pt x="253" y="133"/>
                    <a:pt x="395" y="133"/>
                  </a:cubicBezTo>
                  <a:cubicBezTo>
                    <a:pt x="448" y="133"/>
                    <a:pt x="496" y="148"/>
                    <a:pt x="538" y="177"/>
                  </a:cubicBezTo>
                  <a:cubicBezTo>
                    <a:pt x="650" y="95"/>
                    <a:pt x="650" y="95"/>
                    <a:pt x="650" y="95"/>
                  </a:cubicBezTo>
                  <a:cubicBezTo>
                    <a:pt x="650" y="95"/>
                    <a:pt x="650" y="95"/>
                    <a:pt x="650" y="95"/>
                  </a:cubicBezTo>
                  <a:cubicBezTo>
                    <a:pt x="643" y="88"/>
                    <a:pt x="643" y="88"/>
                    <a:pt x="643" y="88"/>
                  </a:cubicBezTo>
                  <a:cubicBezTo>
                    <a:pt x="577" y="30"/>
                    <a:pt x="489" y="0"/>
                    <a:pt x="389" y="0"/>
                  </a:cubicBezTo>
                  <a:cubicBezTo>
                    <a:pt x="280" y="0"/>
                    <a:pt x="181" y="36"/>
                    <a:pt x="110" y="103"/>
                  </a:cubicBezTo>
                  <a:cubicBezTo>
                    <a:pt x="39" y="170"/>
                    <a:pt x="0" y="265"/>
                    <a:pt x="0" y="369"/>
                  </a:cubicBezTo>
                  <a:cubicBezTo>
                    <a:pt x="0" y="474"/>
                    <a:pt x="39" y="570"/>
                    <a:pt x="110" y="639"/>
                  </a:cubicBezTo>
                  <a:cubicBezTo>
                    <a:pt x="181" y="708"/>
                    <a:pt x="280" y="746"/>
                    <a:pt x="388" y="746"/>
                  </a:cubicBezTo>
                  <a:cubicBezTo>
                    <a:pt x="501" y="746"/>
                    <a:pt x="600" y="707"/>
                    <a:pt x="667" y="635"/>
                  </a:cubicBezTo>
                  <a:cubicBezTo>
                    <a:pt x="615" y="597"/>
                    <a:pt x="565" y="560"/>
                    <a:pt x="565" y="560"/>
                  </a:cubicBezTo>
                  <a:lnTo>
                    <a:pt x="530" y="5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0"/>
            <p:cNvSpPr/>
            <p:nvPr/>
          </p:nvSpPr>
          <p:spPr>
            <a:xfrm>
              <a:off x="2" y="1111"/>
              <a:ext cx="2091" cy="2096"/>
            </a:xfrm>
            <a:custGeom>
              <a:avLst/>
              <a:gdLst/>
              <a:ahLst/>
              <a:cxnLst/>
              <a:rect l="l" t="t" r="r" b="b"/>
              <a:pathLst>
                <a:path w="1209" h="1208" extrusionOk="0">
                  <a:moveTo>
                    <a:pt x="1209" y="604"/>
                  </a:moveTo>
                  <a:cubicBezTo>
                    <a:pt x="1209" y="567"/>
                    <a:pt x="1205" y="531"/>
                    <a:pt x="1199" y="496"/>
                  </a:cubicBezTo>
                  <a:cubicBezTo>
                    <a:pt x="1069" y="592"/>
                    <a:pt x="1069" y="592"/>
                    <a:pt x="1069" y="592"/>
                  </a:cubicBezTo>
                  <a:cubicBezTo>
                    <a:pt x="1069" y="596"/>
                    <a:pt x="1069" y="600"/>
                    <a:pt x="1069" y="604"/>
                  </a:cubicBezTo>
                  <a:cubicBezTo>
                    <a:pt x="1069" y="860"/>
                    <a:pt x="861" y="1069"/>
                    <a:pt x="604" y="1069"/>
                  </a:cubicBezTo>
                  <a:cubicBezTo>
                    <a:pt x="348" y="1069"/>
                    <a:pt x="139" y="860"/>
                    <a:pt x="139" y="604"/>
                  </a:cubicBezTo>
                  <a:cubicBezTo>
                    <a:pt x="139" y="348"/>
                    <a:pt x="348" y="139"/>
                    <a:pt x="604" y="139"/>
                  </a:cubicBezTo>
                  <a:cubicBezTo>
                    <a:pt x="701" y="139"/>
                    <a:pt x="792" y="169"/>
                    <a:pt x="866" y="220"/>
                  </a:cubicBezTo>
                  <a:cubicBezTo>
                    <a:pt x="984" y="134"/>
                    <a:pt x="984" y="134"/>
                    <a:pt x="984" y="134"/>
                  </a:cubicBezTo>
                  <a:cubicBezTo>
                    <a:pt x="880" y="50"/>
                    <a:pt x="748" y="0"/>
                    <a:pt x="604" y="0"/>
                  </a:cubicBezTo>
                  <a:cubicBezTo>
                    <a:pt x="270" y="0"/>
                    <a:pt x="0" y="270"/>
                    <a:pt x="0" y="604"/>
                  </a:cubicBezTo>
                  <a:cubicBezTo>
                    <a:pt x="0" y="938"/>
                    <a:pt x="270" y="1208"/>
                    <a:pt x="604" y="1208"/>
                  </a:cubicBezTo>
                  <a:cubicBezTo>
                    <a:pt x="938" y="1208"/>
                    <a:pt x="1209" y="938"/>
                    <a:pt x="1209" y="6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0"/>
            <p:cNvSpPr/>
            <p:nvPr/>
          </p:nvSpPr>
          <p:spPr>
            <a:xfrm>
              <a:off x="649" y="1517"/>
              <a:ext cx="1351" cy="913"/>
            </a:xfrm>
            <a:custGeom>
              <a:avLst/>
              <a:gdLst/>
              <a:ahLst/>
              <a:cxnLst/>
              <a:rect l="l" t="t" r="r" b="b"/>
              <a:pathLst>
                <a:path w="781" h="526" extrusionOk="0">
                  <a:moveTo>
                    <a:pt x="709" y="0"/>
                  </a:moveTo>
                  <a:cubicBezTo>
                    <a:pt x="737" y="37"/>
                    <a:pt x="761" y="78"/>
                    <a:pt x="781" y="121"/>
                  </a:cubicBezTo>
                  <a:cubicBezTo>
                    <a:pt x="230" y="526"/>
                    <a:pt x="230" y="526"/>
                    <a:pt x="230" y="526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30" y="353"/>
                    <a:pt x="230" y="353"/>
                    <a:pt x="230" y="353"/>
                  </a:cubicBezTo>
                  <a:lnTo>
                    <a:pt x="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68325" y="5502059"/>
            <a:ext cx="6391275" cy="64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550863" y="3370139"/>
            <a:ext cx="6408737" cy="259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" name="Google Shape;42;p11"/>
          <p:cNvGrpSpPr/>
          <p:nvPr/>
        </p:nvGrpSpPr>
        <p:grpSpPr>
          <a:xfrm>
            <a:off x="567572" y="549275"/>
            <a:ext cx="1623931" cy="443198"/>
            <a:chOff x="2" y="1111"/>
            <a:chExt cx="7680" cy="2096"/>
          </a:xfrm>
        </p:grpSpPr>
        <p:sp>
          <p:nvSpPr>
            <p:cNvPr id="43" name="Google Shape;43;p11"/>
            <p:cNvSpPr/>
            <p:nvPr/>
          </p:nvSpPr>
          <p:spPr>
            <a:xfrm>
              <a:off x="5425" y="1528"/>
              <a:ext cx="951" cy="1263"/>
            </a:xfrm>
            <a:custGeom>
              <a:avLst/>
              <a:gdLst/>
              <a:ahLst/>
              <a:cxnLst/>
              <a:rect l="l" t="t" r="r" b="b"/>
              <a:pathLst>
                <a:path w="951" h="1263" extrusionOk="0">
                  <a:moveTo>
                    <a:pt x="667" y="210"/>
                  </a:moveTo>
                  <a:lnTo>
                    <a:pt x="951" y="0"/>
                  </a:lnTo>
                  <a:lnTo>
                    <a:pt x="0" y="0"/>
                  </a:lnTo>
                  <a:lnTo>
                    <a:pt x="0" y="1263"/>
                  </a:lnTo>
                  <a:lnTo>
                    <a:pt x="951" y="1263"/>
                  </a:lnTo>
                  <a:lnTo>
                    <a:pt x="951" y="1053"/>
                  </a:lnTo>
                  <a:lnTo>
                    <a:pt x="271" y="1053"/>
                  </a:lnTo>
                  <a:lnTo>
                    <a:pt x="271" y="728"/>
                  </a:lnTo>
                  <a:lnTo>
                    <a:pt x="851" y="728"/>
                  </a:lnTo>
                  <a:lnTo>
                    <a:pt x="851" y="518"/>
                  </a:lnTo>
                  <a:lnTo>
                    <a:pt x="271" y="518"/>
                  </a:lnTo>
                  <a:lnTo>
                    <a:pt x="271" y="210"/>
                  </a:lnTo>
                  <a:lnTo>
                    <a:pt x="667" y="2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1"/>
            <p:cNvSpPr/>
            <p:nvPr/>
          </p:nvSpPr>
          <p:spPr>
            <a:xfrm>
              <a:off x="4105" y="1528"/>
              <a:ext cx="1083" cy="1263"/>
            </a:xfrm>
            <a:custGeom>
              <a:avLst/>
              <a:gdLst/>
              <a:ahLst/>
              <a:cxnLst/>
              <a:rect l="l" t="t" r="r" b="b"/>
              <a:pathLst>
                <a:path w="626" h="728" extrusionOk="0">
                  <a:moveTo>
                    <a:pt x="348" y="284"/>
                  </a:moveTo>
                  <a:cubicBezTo>
                    <a:pt x="157" y="284"/>
                    <a:pt x="157" y="284"/>
                    <a:pt x="157" y="284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462" y="121"/>
                    <a:pt x="462" y="121"/>
                    <a:pt x="462" y="121"/>
                  </a:cubicBezTo>
                  <a:cubicBezTo>
                    <a:pt x="626" y="0"/>
                    <a:pt x="626" y="0"/>
                    <a:pt x="6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328" y="728"/>
                    <a:pt x="328" y="728"/>
                    <a:pt x="328" y="728"/>
                  </a:cubicBezTo>
                  <a:cubicBezTo>
                    <a:pt x="511" y="728"/>
                    <a:pt x="617" y="644"/>
                    <a:pt x="617" y="499"/>
                  </a:cubicBezTo>
                  <a:cubicBezTo>
                    <a:pt x="617" y="360"/>
                    <a:pt x="521" y="284"/>
                    <a:pt x="348" y="284"/>
                  </a:cubicBezTo>
                  <a:close/>
                  <a:moveTo>
                    <a:pt x="320" y="607"/>
                  </a:moveTo>
                  <a:cubicBezTo>
                    <a:pt x="157" y="607"/>
                    <a:pt x="157" y="607"/>
                    <a:pt x="157" y="607"/>
                  </a:cubicBezTo>
                  <a:cubicBezTo>
                    <a:pt x="157" y="405"/>
                    <a:pt x="157" y="405"/>
                    <a:pt x="157" y="405"/>
                  </a:cubicBezTo>
                  <a:cubicBezTo>
                    <a:pt x="320" y="405"/>
                    <a:pt x="320" y="405"/>
                    <a:pt x="320" y="405"/>
                  </a:cubicBezTo>
                  <a:cubicBezTo>
                    <a:pt x="420" y="405"/>
                    <a:pt x="466" y="439"/>
                    <a:pt x="466" y="506"/>
                  </a:cubicBezTo>
                  <a:cubicBezTo>
                    <a:pt x="466" y="574"/>
                    <a:pt x="417" y="607"/>
                    <a:pt x="320" y="6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1"/>
            <p:cNvSpPr/>
            <p:nvPr/>
          </p:nvSpPr>
          <p:spPr>
            <a:xfrm>
              <a:off x="6628" y="1528"/>
              <a:ext cx="1054" cy="1263"/>
            </a:xfrm>
            <a:custGeom>
              <a:avLst/>
              <a:gdLst/>
              <a:ahLst/>
              <a:cxnLst/>
              <a:rect l="l" t="t" r="r" b="b"/>
              <a:pathLst>
                <a:path w="609" h="728" extrusionOk="0">
                  <a:moveTo>
                    <a:pt x="29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28"/>
                    <a:pt x="0" y="728"/>
                    <a:pt x="0" y="728"/>
                  </a:cubicBezTo>
                  <a:cubicBezTo>
                    <a:pt x="157" y="728"/>
                    <a:pt x="157" y="728"/>
                    <a:pt x="157" y="728"/>
                  </a:cubicBezTo>
                  <a:cubicBezTo>
                    <a:pt x="157" y="522"/>
                    <a:pt x="157" y="522"/>
                    <a:pt x="157" y="522"/>
                  </a:cubicBezTo>
                  <a:cubicBezTo>
                    <a:pt x="299" y="522"/>
                    <a:pt x="299" y="522"/>
                    <a:pt x="299" y="522"/>
                  </a:cubicBezTo>
                  <a:cubicBezTo>
                    <a:pt x="491" y="522"/>
                    <a:pt x="609" y="421"/>
                    <a:pt x="609" y="261"/>
                  </a:cubicBezTo>
                  <a:cubicBezTo>
                    <a:pt x="609" y="100"/>
                    <a:pt x="491" y="0"/>
                    <a:pt x="299" y="0"/>
                  </a:cubicBezTo>
                  <a:close/>
                  <a:moveTo>
                    <a:pt x="296" y="401"/>
                  </a:moveTo>
                  <a:cubicBezTo>
                    <a:pt x="157" y="401"/>
                    <a:pt x="157" y="401"/>
                    <a:pt x="157" y="401"/>
                  </a:cubicBezTo>
                  <a:cubicBezTo>
                    <a:pt x="157" y="121"/>
                    <a:pt x="157" y="121"/>
                    <a:pt x="157" y="121"/>
                  </a:cubicBezTo>
                  <a:cubicBezTo>
                    <a:pt x="296" y="121"/>
                    <a:pt x="296" y="121"/>
                    <a:pt x="296" y="121"/>
                  </a:cubicBezTo>
                  <a:cubicBezTo>
                    <a:pt x="397" y="121"/>
                    <a:pt x="452" y="171"/>
                    <a:pt x="452" y="261"/>
                  </a:cubicBezTo>
                  <a:cubicBezTo>
                    <a:pt x="452" y="351"/>
                    <a:pt x="397" y="401"/>
                    <a:pt x="296" y="4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1"/>
            <p:cNvSpPr/>
            <p:nvPr/>
          </p:nvSpPr>
          <p:spPr>
            <a:xfrm>
              <a:off x="2721" y="1512"/>
              <a:ext cx="1154" cy="1295"/>
            </a:xfrm>
            <a:custGeom>
              <a:avLst/>
              <a:gdLst/>
              <a:ahLst/>
              <a:cxnLst/>
              <a:rect l="l" t="t" r="r" b="b"/>
              <a:pathLst>
                <a:path w="667" h="746" extrusionOk="0">
                  <a:moveTo>
                    <a:pt x="530" y="579"/>
                  </a:moveTo>
                  <a:cubicBezTo>
                    <a:pt x="490" y="601"/>
                    <a:pt x="443" y="613"/>
                    <a:pt x="395" y="613"/>
                  </a:cubicBezTo>
                  <a:cubicBezTo>
                    <a:pt x="253" y="613"/>
                    <a:pt x="151" y="512"/>
                    <a:pt x="151" y="373"/>
                  </a:cubicBezTo>
                  <a:cubicBezTo>
                    <a:pt x="151" y="234"/>
                    <a:pt x="253" y="133"/>
                    <a:pt x="395" y="133"/>
                  </a:cubicBezTo>
                  <a:cubicBezTo>
                    <a:pt x="448" y="133"/>
                    <a:pt x="496" y="148"/>
                    <a:pt x="538" y="177"/>
                  </a:cubicBezTo>
                  <a:cubicBezTo>
                    <a:pt x="650" y="95"/>
                    <a:pt x="650" y="95"/>
                    <a:pt x="650" y="95"/>
                  </a:cubicBezTo>
                  <a:cubicBezTo>
                    <a:pt x="650" y="95"/>
                    <a:pt x="650" y="95"/>
                    <a:pt x="650" y="95"/>
                  </a:cubicBezTo>
                  <a:cubicBezTo>
                    <a:pt x="643" y="88"/>
                    <a:pt x="643" y="88"/>
                    <a:pt x="643" y="88"/>
                  </a:cubicBezTo>
                  <a:cubicBezTo>
                    <a:pt x="577" y="30"/>
                    <a:pt x="489" y="0"/>
                    <a:pt x="389" y="0"/>
                  </a:cubicBezTo>
                  <a:cubicBezTo>
                    <a:pt x="280" y="0"/>
                    <a:pt x="181" y="36"/>
                    <a:pt x="110" y="103"/>
                  </a:cubicBezTo>
                  <a:cubicBezTo>
                    <a:pt x="39" y="170"/>
                    <a:pt x="0" y="265"/>
                    <a:pt x="0" y="369"/>
                  </a:cubicBezTo>
                  <a:cubicBezTo>
                    <a:pt x="0" y="474"/>
                    <a:pt x="39" y="570"/>
                    <a:pt x="110" y="639"/>
                  </a:cubicBezTo>
                  <a:cubicBezTo>
                    <a:pt x="181" y="708"/>
                    <a:pt x="280" y="746"/>
                    <a:pt x="388" y="746"/>
                  </a:cubicBezTo>
                  <a:cubicBezTo>
                    <a:pt x="501" y="746"/>
                    <a:pt x="600" y="707"/>
                    <a:pt x="667" y="635"/>
                  </a:cubicBezTo>
                  <a:cubicBezTo>
                    <a:pt x="615" y="597"/>
                    <a:pt x="565" y="560"/>
                    <a:pt x="565" y="560"/>
                  </a:cubicBezTo>
                  <a:lnTo>
                    <a:pt x="530" y="5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1"/>
            <p:cNvSpPr/>
            <p:nvPr/>
          </p:nvSpPr>
          <p:spPr>
            <a:xfrm>
              <a:off x="2" y="1111"/>
              <a:ext cx="2091" cy="2096"/>
            </a:xfrm>
            <a:custGeom>
              <a:avLst/>
              <a:gdLst/>
              <a:ahLst/>
              <a:cxnLst/>
              <a:rect l="l" t="t" r="r" b="b"/>
              <a:pathLst>
                <a:path w="1209" h="1208" extrusionOk="0">
                  <a:moveTo>
                    <a:pt x="1209" y="604"/>
                  </a:moveTo>
                  <a:cubicBezTo>
                    <a:pt x="1209" y="567"/>
                    <a:pt x="1205" y="531"/>
                    <a:pt x="1199" y="496"/>
                  </a:cubicBezTo>
                  <a:cubicBezTo>
                    <a:pt x="1069" y="592"/>
                    <a:pt x="1069" y="592"/>
                    <a:pt x="1069" y="592"/>
                  </a:cubicBezTo>
                  <a:cubicBezTo>
                    <a:pt x="1069" y="596"/>
                    <a:pt x="1069" y="600"/>
                    <a:pt x="1069" y="604"/>
                  </a:cubicBezTo>
                  <a:cubicBezTo>
                    <a:pt x="1069" y="860"/>
                    <a:pt x="861" y="1069"/>
                    <a:pt x="604" y="1069"/>
                  </a:cubicBezTo>
                  <a:cubicBezTo>
                    <a:pt x="348" y="1069"/>
                    <a:pt x="139" y="860"/>
                    <a:pt x="139" y="604"/>
                  </a:cubicBezTo>
                  <a:cubicBezTo>
                    <a:pt x="139" y="348"/>
                    <a:pt x="348" y="139"/>
                    <a:pt x="604" y="139"/>
                  </a:cubicBezTo>
                  <a:cubicBezTo>
                    <a:pt x="701" y="139"/>
                    <a:pt x="792" y="169"/>
                    <a:pt x="866" y="220"/>
                  </a:cubicBezTo>
                  <a:cubicBezTo>
                    <a:pt x="984" y="134"/>
                    <a:pt x="984" y="134"/>
                    <a:pt x="984" y="134"/>
                  </a:cubicBezTo>
                  <a:cubicBezTo>
                    <a:pt x="880" y="50"/>
                    <a:pt x="748" y="0"/>
                    <a:pt x="604" y="0"/>
                  </a:cubicBezTo>
                  <a:cubicBezTo>
                    <a:pt x="270" y="0"/>
                    <a:pt x="0" y="270"/>
                    <a:pt x="0" y="604"/>
                  </a:cubicBezTo>
                  <a:cubicBezTo>
                    <a:pt x="0" y="938"/>
                    <a:pt x="270" y="1208"/>
                    <a:pt x="604" y="1208"/>
                  </a:cubicBezTo>
                  <a:cubicBezTo>
                    <a:pt x="938" y="1208"/>
                    <a:pt x="1209" y="938"/>
                    <a:pt x="1209" y="6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1"/>
            <p:cNvSpPr/>
            <p:nvPr/>
          </p:nvSpPr>
          <p:spPr>
            <a:xfrm>
              <a:off x="649" y="1517"/>
              <a:ext cx="1351" cy="913"/>
            </a:xfrm>
            <a:custGeom>
              <a:avLst/>
              <a:gdLst/>
              <a:ahLst/>
              <a:cxnLst/>
              <a:rect l="l" t="t" r="r" b="b"/>
              <a:pathLst>
                <a:path w="781" h="526" extrusionOk="0">
                  <a:moveTo>
                    <a:pt x="709" y="0"/>
                  </a:moveTo>
                  <a:cubicBezTo>
                    <a:pt x="737" y="37"/>
                    <a:pt x="761" y="78"/>
                    <a:pt x="781" y="121"/>
                  </a:cubicBezTo>
                  <a:cubicBezTo>
                    <a:pt x="230" y="526"/>
                    <a:pt x="230" y="526"/>
                    <a:pt x="230" y="526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30" y="353"/>
                    <a:pt x="230" y="353"/>
                    <a:pt x="230" y="353"/>
                  </a:cubicBezTo>
                  <a:lnTo>
                    <a:pt x="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ользовательский макет">
  <p:cSld name="2_Пользовательский макет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550863" y="1869958"/>
            <a:ext cx="5473700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2"/>
          </p:nvPr>
        </p:nvSpPr>
        <p:spPr>
          <a:xfrm>
            <a:off x="6151563" y="1869958"/>
            <a:ext cx="5473700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3"/>
          </p:nvPr>
        </p:nvSpPr>
        <p:spPr>
          <a:xfrm>
            <a:off x="550863" y="2492375"/>
            <a:ext cx="5473700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body" idx="4"/>
          </p:nvPr>
        </p:nvSpPr>
        <p:spPr>
          <a:xfrm>
            <a:off x="6151563" y="2492375"/>
            <a:ext cx="5473700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Пользовательский макет">
  <p:cSld name="8_Пользовательский макет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 rot="5400000">
            <a:off x="-358185" y="311887"/>
            <a:ext cx="6956386" cy="6240016"/>
          </a:xfrm>
          <a:prstGeom prst="round2SameRect">
            <a:avLst>
              <a:gd name="adj1" fmla="val 11711"/>
              <a:gd name="adj2" fmla="val 0"/>
            </a:avLst>
          </a:prstGeom>
          <a:gradFill>
            <a:gsLst>
              <a:gs pos="0">
                <a:srgbClr val="0F8290"/>
              </a:gs>
              <a:gs pos="100000">
                <a:srgbClr val="030D1C">
                  <a:alpha val="0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550863" y="405930"/>
            <a:ext cx="5113089" cy="2156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Пользовательский макет">
  <p:cSld name="5_Пользовательский маке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 rot="10800000" flipH="1">
            <a:off x="0" y="0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 rot="10800000"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550863" y="1869958"/>
            <a:ext cx="5473700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6151563" y="1869958"/>
            <a:ext cx="5473700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3"/>
          </p:nvPr>
        </p:nvSpPr>
        <p:spPr>
          <a:xfrm>
            <a:off x="6151563" y="2492375"/>
            <a:ext cx="5473700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ользовательский макет">
  <p:cSld name="3_Пользовательский макет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550863" y="1869958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2"/>
          </p:nvPr>
        </p:nvSpPr>
        <p:spPr>
          <a:xfrm>
            <a:off x="550863" y="2492375"/>
            <a:ext cx="3636962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4280946" y="1869958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4"/>
          </p:nvPr>
        </p:nvSpPr>
        <p:spPr>
          <a:xfrm>
            <a:off x="4280946" y="2492375"/>
            <a:ext cx="3636962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8011029" y="1869958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6"/>
          </p:nvPr>
        </p:nvSpPr>
        <p:spPr>
          <a:xfrm>
            <a:off x="8011029" y="2492375"/>
            <a:ext cx="3636962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Пользовательский макет">
  <p:cSld name="12_Пользовательский макет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 amt="25000"/>
          </a:blip>
          <a:srcRect l="55750" b="15641"/>
          <a:stretch/>
        </p:blipFill>
        <p:spPr>
          <a:xfrm>
            <a:off x="0" y="154056"/>
            <a:ext cx="3105792" cy="66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 amt="5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550863" y="4174214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2"/>
          </p:nvPr>
        </p:nvSpPr>
        <p:spPr>
          <a:xfrm>
            <a:off x="550863" y="4653136"/>
            <a:ext cx="3636962" cy="165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3"/>
          </p:nvPr>
        </p:nvSpPr>
        <p:spPr>
          <a:xfrm>
            <a:off x="4280946" y="4174214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4"/>
          </p:nvPr>
        </p:nvSpPr>
        <p:spPr>
          <a:xfrm>
            <a:off x="4280946" y="4653136"/>
            <a:ext cx="3636962" cy="165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5"/>
          </p:nvPr>
        </p:nvSpPr>
        <p:spPr>
          <a:xfrm>
            <a:off x="8011029" y="4174214"/>
            <a:ext cx="3636962" cy="47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6"/>
          </p:nvPr>
        </p:nvSpPr>
        <p:spPr>
          <a:xfrm>
            <a:off x="8011029" y="4653136"/>
            <a:ext cx="3636962" cy="1655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8333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1200"/>
              <a:buNone/>
              <a:defRPr sz="12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>
            <a:spLocks noGrp="1"/>
          </p:cNvSpPr>
          <p:nvPr>
            <p:ph type="pic" idx="7"/>
          </p:nvPr>
        </p:nvSpPr>
        <p:spPr>
          <a:xfrm>
            <a:off x="550863" y="1952191"/>
            <a:ext cx="1969575" cy="1943968"/>
          </a:xfrm>
          <a:prstGeom prst="roundRect">
            <a:avLst>
              <a:gd name="adj" fmla="val 10571"/>
            </a:avLst>
          </a:prstGeom>
          <a:noFill/>
          <a:ln>
            <a:noFill/>
          </a:ln>
        </p:spPr>
      </p:sp>
      <p:sp>
        <p:nvSpPr>
          <p:cNvPr id="99" name="Google Shape;99;p17"/>
          <p:cNvSpPr>
            <a:spLocks noGrp="1"/>
          </p:cNvSpPr>
          <p:nvPr>
            <p:ph type="pic" idx="8"/>
          </p:nvPr>
        </p:nvSpPr>
        <p:spPr>
          <a:xfrm>
            <a:off x="4280946" y="1952191"/>
            <a:ext cx="1969575" cy="1943968"/>
          </a:xfrm>
          <a:prstGeom prst="roundRect">
            <a:avLst>
              <a:gd name="adj" fmla="val 12646"/>
            </a:avLst>
          </a:prstGeom>
          <a:noFill/>
          <a:ln>
            <a:noFill/>
          </a:ln>
        </p:spPr>
      </p:sp>
      <p:sp>
        <p:nvSpPr>
          <p:cNvPr id="100" name="Google Shape;100;p17"/>
          <p:cNvSpPr>
            <a:spLocks noGrp="1"/>
          </p:cNvSpPr>
          <p:nvPr>
            <p:ph type="pic" idx="9"/>
          </p:nvPr>
        </p:nvSpPr>
        <p:spPr>
          <a:xfrm>
            <a:off x="8011029" y="1952191"/>
            <a:ext cx="1969575" cy="1943968"/>
          </a:xfrm>
          <a:prstGeom prst="roundRect">
            <a:avLst>
              <a:gd name="adj" fmla="val 1195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D1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550863" y="404664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  <a:defRPr sz="3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sldNum" idx="12"/>
          </p:nvPr>
        </p:nvSpPr>
        <p:spPr>
          <a:xfrm>
            <a:off x="8940800" y="6525343"/>
            <a:ext cx="2700338" cy="196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CECE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body" idx="1"/>
          </p:nvPr>
        </p:nvSpPr>
        <p:spPr>
          <a:xfrm>
            <a:off x="550863" y="1825625"/>
            <a:ext cx="11090275" cy="44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rgbClr val="F2F2F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F2F2F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2F2F2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1" r:id="rId20"/>
    <p:sldLayoutId id="2147483672" r:id="rId21"/>
    <p:sldLayoutId id="2147483676" r:id="rId22"/>
    <p:sldLayoutId id="2147483677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347">
          <p15:clr>
            <a:srgbClr val="F26B43"/>
          </p15:clr>
        </p15:guide>
        <p15:guide id="2" pos="869">
          <p15:clr>
            <a:srgbClr val="F26B43"/>
          </p15:clr>
        </p15:guide>
        <p15:guide id="3" pos="7333">
          <p15:clr>
            <a:srgbClr val="F26B43"/>
          </p15:clr>
        </p15:guide>
        <p15:guide id="4" pos="937">
          <p15:clr>
            <a:srgbClr val="F26B43"/>
          </p15:clr>
        </p15:guide>
        <p15:guide id="5" pos="1459">
          <p15:clr>
            <a:srgbClr val="F26B43"/>
          </p15:clr>
        </p15:guide>
        <p15:guide id="6" pos="1527">
          <p15:clr>
            <a:srgbClr val="F26B43"/>
          </p15:clr>
        </p15:guide>
        <p15:guide id="7" pos="2048">
          <p15:clr>
            <a:srgbClr val="F26B43"/>
          </p15:clr>
        </p15:guide>
        <p15:guide id="8" pos="2116">
          <p15:clr>
            <a:srgbClr val="F26B43"/>
          </p15:clr>
        </p15:guide>
        <p15:guide id="9" pos="2638">
          <p15:clr>
            <a:srgbClr val="F26B43"/>
          </p15:clr>
        </p15:guide>
        <p15:guide id="10" pos="2706">
          <p15:clr>
            <a:srgbClr val="F26B43"/>
          </p15:clr>
        </p15:guide>
        <p15:guide id="11" pos="3205">
          <p15:clr>
            <a:srgbClr val="F26B43"/>
          </p15:clr>
        </p15:guide>
        <p15:guide id="12" pos="3296">
          <p15:clr>
            <a:srgbClr val="F26B43"/>
          </p15:clr>
        </p15:guide>
        <p15:guide id="13" pos="3795">
          <p15:clr>
            <a:srgbClr val="F26B43"/>
          </p15:clr>
        </p15:guide>
        <p15:guide id="14" pos="3863">
          <p15:clr>
            <a:srgbClr val="F26B43"/>
          </p15:clr>
        </p15:guide>
        <p15:guide id="15" pos="4384">
          <p15:clr>
            <a:srgbClr val="F26B43"/>
          </p15:clr>
        </p15:guide>
        <p15:guide id="16" pos="4452">
          <p15:clr>
            <a:srgbClr val="F26B43"/>
          </p15:clr>
        </p15:guide>
        <p15:guide id="17" pos="4974">
          <p15:clr>
            <a:srgbClr val="F26B43"/>
          </p15:clr>
        </p15:guide>
        <p15:guide id="18" pos="5042">
          <p15:clr>
            <a:srgbClr val="F26B43"/>
          </p15:clr>
        </p15:guide>
        <p15:guide id="19" pos="5564">
          <p15:clr>
            <a:srgbClr val="F26B43"/>
          </p15:clr>
        </p15:guide>
        <p15:guide id="20" pos="5632">
          <p15:clr>
            <a:srgbClr val="F26B43"/>
          </p15:clr>
        </p15:guide>
        <p15:guide id="21" pos="6153">
          <p15:clr>
            <a:srgbClr val="F26B43"/>
          </p15:clr>
        </p15:guide>
        <p15:guide id="22" pos="6221">
          <p15:clr>
            <a:srgbClr val="F26B43"/>
          </p15:clr>
        </p15:guide>
        <p15:guide id="23" pos="6743">
          <p15:clr>
            <a:srgbClr val="F26B43"/>
          </p15:clr>
        </p15:guide>
        <p15:guide id="24" pos="6811">
          <p15:clr>
            <a:srgbClr val="F26B43"/>
          </p15:clr>
        </p15:guide>
        <p15:guide id="25" orient="horz" pos="618">
          <p15:clr>
            <a:srgbClr val="F26B43"/>
          </p15:clr>
        </p15:guide>
        <p15:guide id="26" orient="horz" pos="890">
          <p15:clr>
            <a:srgbClr val="F26B43"/>
          </p15:clr>
        </p15:guide>
        <p15:guide id="27" orient="horz" pos="935">
          <p15:clr>
            <a:srgbClr val="F26B43"/>
          </p15:clr>
        </p15:guide>
        <p15:guide id="28" orient="horz" pos="663">
          <p15:clr>
            <a:srgbClr val="F26B43"/>
          </p15:clr>
        </p15:guide>
        <p15:guide id="29" orient="horz" pos="1207">
          <p15:clr>
            <a:srgbClr val="F26B43"/>
          </p15:clr>
        </p15:guide>
        <p15:guide id="30" orient="horz" pos="1253">
          <p15:clr>
            <a:srgbClr val="F26B43"/>
          </p15:clr>
        </p15:guide>
        <p15:guide id="31" orient="horz" pos="1525">
          <p15:clr>
            <a:srgbClr val="F26B43"/>
          </p15:clr>
        </p15:guide>
        <p15:guide id="32" orient="horz" pos="1570">
          <p15:clr>
            <a:srgbClr val="F26B43"/>
          </p15:clr>
        </p15:guide>
        <p15:guide id="33" orient="horz" pos="1842">
          <p15:clr>
            <a:srgbClr val="F26B43"/>
          </p15:clr>
        </p15:guide>
        <p15:guide id="34" orient="horz" pos="1888">
          <p15:clr>
            <a:srgbClr val="F26B43"/>
          </p15:clr>
        </p15:guide>
        <p15:guide id="35" orient="horz" pos="2115">
          <p15:clr>
            <a:srgbClr val="F26B43"/>
          </p15:clr>
        </p15:guide>
        <p15:guide id="36" orient="horz" pos="2160">
          <p15:clr>
            <a:srgbClr val="F26B43"/>
          </p15:clr>
        </p15:guide>
        <p15:guide id="37" orient="horz" pos="2432">
          <p15:clr>
            <a:srgbClr val="F26B43"/>
          </p15:clr>
        </p15:guide>
        <p15:guide id="38" orient="horz" pos="2478">
          <p15:clr>
            <a:srgbClr val="F26B43"/>
          </p15:clr>
        </p15:guide>
        <p15:guide id="39" orient="horz" pos="2750">
          <p15:clr>
            <a:srgbClr val="F26B43"/>
          </p15:clr>
        </p15:guide>
        <p15:guide id="40" orient="horz" pos="2795">
          <p15:clr>
            <a:srgbClr val="F26B43"/>
          </p15:clr>
        </p15:guide>
        <p15:guide id="41" orient="horz" pos="3022">
          <p15:clr>
            <a:srgbClr val="F26B43"/>
          </p15:clr>
        </p15:guide>
        <p15:guide id="42" orient="horz" pos="3067">
          <p15:clr>
            <a:srgbClr val="F26B43"/>
          </p15:clr>
        </p15:guide>
        <p15:guide id="43" orient="horz" pos="3339">
          <p15:clr>
            <a:srgbClr val="F26B43"/>
          </p15:clr>
        </p15:guide>
        <p15:guide id="44" orient="horz" pos="3385">
          <p15:clr>
            <a:srgbClr val="F26B43"/>
          </p15:clr>
        </p15:guide>
        <p15:guide id="45" orient="horz" pos="3657">
          <p15:clr>
            <a:srgbClr val="F26B43"/>
          </p15:clr>
        </p15:guide>
        <p15:guide id="46" orient="horz" pos="3702">
          <p15:clr>
            <a:srgbClr val="F26B43"/>
          </p15:clr>
        </p15:guide>
        <p15:guide id="47" orient="horz" pos="3974">
          <p15:clr>
            <a:srgbClr val="F26B43"/>
          </p15:clr>
        </p15:guide>
        <p15:guide id="48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9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v-savchenko/mobile-face-recognition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github.com/av-savchenko/mobile-face-recognition/tree/main/mobile/FaceMatcher" TargetMode="Externa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5" Type="http://schemas.openxmlformats.org/officeDocument/2006/relationships/image" Target="../media/image76.png"/><Relationship Id="rId4" Type="http://schemas.microsoft.com/office/2007/relationships/media" Target="../media/media2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esentations\AI360\demo%20AI%20medicine%202.avi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://intellabs.github.io/RiverTrail/tutorial/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>
            <a:spLocks noGrp="1"/>
          </p:cNvSpPr>
          <p:nvPr>
            <p:ph type="title"/>
          </p:nvPr>
        </p:nvSpPr>
        <p:spPr>
          <a:xfrm>
            <a:off x="639762" y="2466720"/>
            <a:ext cx="11090275" cy="99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 sz="4800" dirty="0">
                <a:solidFill>
                  <a:srgbClr val="FFFFFF"/>
                </a:solidFill>
              </a:rPr>
              <a:t>Efficient Video Classification on Mobile Devices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C67C66B-08AD-8406-F563-BAE1A1C8FA76}"/>
              </a:ext>
            </a:extLst>
          </p:cNvPr>
          <p:cNvSpPr txBox="1">
            <a:spLocks/>
          </p:cNvSpPr>
          <p:nvPr/>
        </p:nvSpPr>
        <p:spPr>
          <a:xfrm>
            <a:off x="733120" y="3981040"/>
            <a:ext cx="6391275" cy="17613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(Основной текст)" charset="-52"/>
                <a:cs typeface="SB Sans Text (Основной текст)" charset="-52"/>
                <a:sym typeface="Arial"/>
              </a:rPr>
              <a:t>Andrey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(Основной текст)" charset="-52"/>
                <a:cs typeface="SB Sans Text (Основной текст)" charset="-52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(Основной текст)" charset="-52"/>
                <a:cs typeface="SB Sans Text (Основной текст)" charset="-52"/>
                <a:sym typeface="Arial"/>
              </a:rPr>
              <a:t>Savchenko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Text (Основной текст)" charset="-52"/>
              <a:cs typeface="SB Sans Text (Основной текст)" charset="-52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B Sans Text (Основной текст)" charset="-52"/>
                <a:cs typeface="SB Sans Text (Основной текст)" charset="-52"/>
              </a:rPr>
              <a:t>Dr. of </a:t>
            </a:r>
            <a:r>
              <a:rPr lang="en-US" sz="2000" dirty="0" err="1">
                <a:solidFill>
                  <a:schemeClr val="bg1"/>
                </a:solidFill>
                <a:latin typeface="SB Sans Text (Основной текст)" charset="-52"/>
                <a:cs typeface="SB Sans Text (Основной текст)" charset="-52"/>
              </a:rPr>
              <a:t>Sci</a:t>
            </a:r>
            <a:r>
              <a:rPr lang="en-US" sz="2000" dirty="0">
                <a:solidFill>
                  <a:schemeClr val="bg1"/>
                </a:solidFill>
                <a:latin typeface="SB Sans Text (Основной текст)" charset="-52"/>
                <a:cs typeface="SB Sans Text (Основной текст)" charset="-52"/>
              </a:rPr>
              <a:t>, Prof.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SB Sans Text (Основной текст)" charset="-52"/>
              <a:cs typeface="SB Sans Text (Основной текст)" charset="-5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(Основной текст)" charset="-52"/>
                <a:cs typeface="SB Sans Text (Основной текст)" charset="-52"/>
                <a:sym typeface="Arial"/>
              </a:rPr>
              <a:t>Sber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(Основной текст)" charset="-52"/>
                <a:cs typeface="SB Sans Text (Основной текст)" charset="-52"/>
                <a:sym typeface="Arial"/>
              </a:rPr>
              <a:t> AI Lab, Scientific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SB Sans Text (Основной текст)" charset="-52"/>
                <a:cs typeface="SB Sans Text (Основной текст)" charset="-52"/>
              </a:rPr>
              <a:t>HSE University, Nizhny Novgorod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Text (Основной текст)" charset="-52"/>
              <a:cs typeface="SB Sans Text (Основной текст)" charset="-52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Text (Основной текст)" charset="-52"/>
              <a:cs typeface="SB Sans Text (Основной текст)" charset="-52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0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>
            <a:spLocks noGrp="1"/>
          </p:cNvSpPr>
          <p:nvPr>
            <p:ph type="title"/>
          </p:nvPr>
        </p:nvSpPr>
        <p:spPr>
          <a:xfrm>
            <a:off x="648907" y="3756024"/>
            <a:ext cx="8833422" cy="99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en-US" sz="4800" dirty="0" err="1"/>
              <a:t>AutoML</a:t>
            </a:r>
            <a:r>
              <a:rPr lang="en-US" sz="4800" dirty="0"/>
              <a:t> and Neural Architecture Search (NAS)</a:t>
            </a:r>
          </a:p>
        </p:txBody>
      </p:sp>
    </p:spTree>
    <p:extLst>
      <p:ext uri="{BB962C8B-B14F-4D97-AF65-F5344CB8AC3E}">
        <p14:creationId xmlns="" xmlns:p14="http://schemas.microsoft.com/office/powerpoint/2010/main" val="41330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NAS with Reinforcement Learning</a:t>
            </a:r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9" y="6468612"/>
            <a:ext cx="7533501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B.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Zoph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and Quoc V. Le (Google Brain), ICLR 2018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085B979-75E5-F6A3-536F-7C2DCF0A76A7}"/>
              </a:ext>
            </a:extLst>
          </p:cNvPr>
          <p:cNvSpPr/>
          <p:nvPr/>
        </p:nvSpPr>
        <p:spPr>
          <a:xfrm>
            <a:off x="8077629" y="3647894"/>
            <a:ext cx="1880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RNN controller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E6A62D1-23C9-0BB6-1FB5-5730DDF31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786" y="984850"/>
            <a:ext cx="4626351" cy="2100306"/>
          </a:xfrm>
          <a:prstGeom prst="rect">
            <a:avLst/>
          </a:prstGeom>
        </p:spPr>
      </p:pic>
      <p:sp>
        <p:nvSpPr>
          <p:cNvPr id="16" name="Google Shape;605;p98">
            <a:extLst>
              <a:ext uri="{FF2B5EF4-FFF2-40B4-BE49-F238E27FC236}">
                <a16:creationId xmlns="" xmlns:a16="http://schemas.microsoft.com/office/drawing/2014/main" id="{B4A056FD-CE78-608A-CD54-8994B5E25EDC}"/>
              </a:ext>
            </a:extLst>
          </p:cNvPr>
          <p:cNvSpPr txBox="1"/>
          <p:nvPr/>
        </p:nvSpPr>
        <p:spPr>
          <a:xfrm>
            <a:off x="429398" y="1000365"/>
            <a:ext cx="7014389" cy="2229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Structure and connectivity of a neural network can be typically specified by a variable-length string” 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 RNN– the controller – is used to generate such string.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Training the network specified by the string – the “child network” – on the real data will result in an accuracy on a validation set. 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Using this accuracy as the reward, we can compute the policy gradient to update the controller (REINFORCE)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: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5D0D18C-8386-433E-F659-770CF303F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421" y="4082108"/>
            <a:ext cx="5945716" cy="210030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681C910-37AB-18CD-A124-4DF02B263939}"/>
              </a:ext>
            </a:extLst>
          </p:cNvPr>
          <p:cNvSpPr/>
          <p:nvPr/>
        </p:nvSpPr>
        <p:spPr>
          <a:xfrm>
            <a:off x="1552856" y="3937932"/>
            <a:ext cx="4104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General </a:t>
            </a:r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AutoML</a:t>
            </a: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 framework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C977735D-EDE0-14BF-0F33-E9486CA77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771" y="6427017"/>
            <a:ext cx="5638800" cy="3683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9ACE639-0F3C-645C-CB4F-0BD273D59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666" y="3030263"/>
            <a:ext cx="3200400" cy="622300"/>
          </a:xfrm>
          <a:prstGeom prst="rect">
            <a:avLst/>
          </a:prstGeom>
        </p:spPr>
      </p:pic>
      <p:sp>
        <p:nvSpPr>
          <p:cNvPr id="21" name="Google Shape;605;p98">
            <a:extLst>
              <a:ext uri="{FF2B5EF4-FFF2-40B4-BE49-F238E27FC236}">
                <a16:creationId xmlns="" xmlns:a16="http://schemas.microsoft.com/office/drawing/2014/main" id="{43E4AF8B-EB09-F9B7-9118-739ADB375C5C}"/>
              </a:ext>
            </a:extLst>
          </p:cNvPr>
          <p:cNvSpPr txBox="1"/>
          <p:nvPr/>
        </p:nvSpPr>
        <p:spPr>
          <a:xfrm>
            <a:off x="429397" y="4269140"/>
            <a:ext cx="5618977" cy="19280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b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Search space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defines possible models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b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Search algorithm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defines algorithm to look for the best model on a search space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b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Model evaluator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estimates the quality of a candidate model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(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the most computationally complex part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 err="1"/>
              <a:t>NetAdapt</a:t>
            </a:r>
            <a:endParaRPr lang="en-US" sz="3200" dirty="0"/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9" y="6468612"/>
            <a:ext cx="7533501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nl-NL" kern="1200" spc="-1" dirty="0">
                <a:solidFill>
                  <a:schemeClr val="bg1">
                    <a:lumMod val="95000"/>
                  </a:schemeClr>
                </a:solidFill>
                <a:latin typeface="SB Sans Text"/>
                <a:ea typeface="+mn-ea"/>
                <a:cs typeface="SB Sans Text" panose="020B0503040504020204" pitchFamily="34" charset="0"/>
              </a:rPr>
              <a:t>Tien-Ju Yang et al, ECCV 2018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DAA5216-9B47-8442-8335-FE66B67CAE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9519" y="3355848"/>
            <a:ext cx="4228643" cy="32717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A6949E3-E606-164F-B8D3-ECF61349E3F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1052" y="1042906"/>
            <a:ext cx="3530600" cy="6477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45CC339-FF73-9347-BE49-9B9104575B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8904" y="2333186"/>
            <a:ext cx="4775200" cy="6985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D793E21-DA34-6545-9971-80821B9D938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79" y="1148537"/>
            <a:ext cx="5918200" cy="3086100"/>
          </a:xfrm>
          <a:prstGeom prst="rect">
            <a:avLst/>
          </a:prstGeom>
        </p:spPr>
      </p:pic>
      <p:sp>
        <p:nvSpPr>
          <p:cNvPr id="25" name="Стрелка вправо 24">
            <a:extLst>
              <a:ext uri="{FF2B5EF4-FFF2-40B4-BE49-F238E27FC236}">
                <a16:creationId xmlns="" xmlns:a16="http://schemas.microsoft.com/office/drawing/2014/main" id="{87C3B378-BD68-FE44-8D68-7782914435C9}"/>
              </a:ext>
            </a:extLst>
          </p:cNvPr>
          <p:cNvSpPr/>
          <p:nvPr/>
        </p:nvSpPr>
        <p:spPr>
          <a:xfrm rot="5400000">
            <a:off x="9160884" y="1845427"/>
            <a:ext cx="489767" cy="408576"/>
          </a:xfrm>
          <a:prstGeom prst="rightArrow">
            <a:avLst>
              <a:gd name="adj1" fmla="val 63595"/>
              <a:gd name="adj2" fmla="val 465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ED7EA9E6-536D-7544-B9BB-B6B7B50CA01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1113" y="4762447"/>
            <a:ext cx="4191000" cy="166370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="" xmlns:a16="http://schemas.microsoft.com/office/drawing/2014/main" id="{26E0848D-7D8C-604E-ACFD-8128567B0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44" y="4355284"/>
            <a:ext cx="48371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ru-RU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roxima Nova Regular"/>
              </a:rPr>
              <a:t>Fast resource consumption estimation</a:t>
            </a: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 err="1"/>
              <a:t>MnasNet</a:t>
            </a:r>
            <a:endParaRPr lang="en-US" sz="3200" dirty="0"/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9" y="6468612"/>
            <a:ext cx="7533501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1300"/>
              </a:spcBef>
            </a:pPr>
            <a:r>
              <a:rPr lang="da-DK" dirty="0">
                <a:latin typeface="SB Sans Text (Основной текст)"/>
              </a:rPr>
              <a:t>Mingxing Tan et al., CVPR 2019</a:t>
            </a:r>
          </a:p>
        </p:txBody>
      </p:sp>
      <p:sp>
        <p:nvSpPr>
          <p:cNvPr id="25" name="Стрелка вправо 24">
            <a:extLst>
              <a:ext uri="{FF2B5EF4-FFF2-40B4-BE49-F238E27FC236}">
                <a16:creationId xmlns="" xmlns:a16="http://schemas.microsoft.com/office/drawing/2014/main" id="{87C3B378-BD68-FE44-8D68-7782914435C9}"/>
              </a:ext>
            </a:extLst>
          </p:cNvPr>
          <p:cNvSpPr/>
          <p:nvPr/>
        </p:nvSpPr>
        <p:spPr>
          <a:xfrm rot="5400000">
            <a:off x="8731116" y="2083172"/>
            <a:ext cx="489767" cy="408576"/>
          </a:xfrm>
          <a:prstGeom prst="rightArrow">
            <a:avLst>
              <a:gd name="adj1" fmla="val 63595"/>
              <a:gd name="adj2" fmla="val 465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9D00AAFC-85C2-C310-9D74-918839DF9C9F}"/>
              </a:ext>
            </a:extLst>
          </p:cNvPr>
          <p:cNvSpPr/>
          <p:nvPr/>
        </p:nvSpPr>
        <p:spPr>
          <a:xfrm>
            <a:off x="566927" y="788882"/>
            <a:ext cx="1106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Platform-aware NAS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6423" y="1358265"/>
            <a:ext cx="4443793" cy="217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7955280" y="1344924"/>
            <a:ext cx="3095244" cy="630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max Acc(Net) </a:t>
            </a:r>
          </a:p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subject to Lat(Net)&lt;T</a:t>
            </a:r>
          </a:p>
        </p:txBody>
      </p:sp>
      <p:sp>
        <p:nvSpPr>
          <p:cNvPr id="35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7589520" y="2448300"/>
            <a:ext cx="2980944" cy="630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nl-NL" b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Reward</a:t>
            </a:r>
            <a:r>
              <a:rPr lang="nl-NL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: </a:t>
            </a:r>
          </a:p>
          <a:p>
            <a:pPr>
              <a:buClr>
                <a:srgbClr val="31C2A7"/>
              </a:buClr>
              <a:defRPr/>
            </a:pPr>
            <a:r>
              <a:rPr lang="nl-NL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max Acc(Net) x (Lat(Net)/T)</a:t>
            </a:r>
            <a:r>
              <a:rPr lang="nl-NL" kern="1200" spc="-1" baseline="30000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w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784" y="3930091"/>
            <a:ext cx="8010144" cy="247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8686800" y="3866026"/>
            <a:ext cx="3346704" cy="2644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“Network layers are grouped into a number of predefined skeletons, called blocks, based on their input resolutions and filter sizes. Each block contains a variable number of repeated identical layers. For each block, we search for the operations and connections for a single layer and the number of layers N, then the same layer is repeated N times”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0776F3F1-833E-CC4D-9C55-5FCB7BF23E03}"/>
              </a:ext>
            </a:extLst>
          </p:cNvPr>
          <p:cNvSpPr/>
          <p:nvPr/>
        </p:nvSpPr>
        <p:spPr>
          <a:xfrm>
            <a:off x="1453897" y="3568474"/>
            <a:ext cx="512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roxima Nova Regular"/>
              </a:rPr>
              <a:t>Factorized Hierarchical Search Space</a:t>
            </a: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 err="1"/>
              <a:t>EfficientNet</a:t>
            </a:r>
            <a:endParaRPr lang="en-US" sz="3200" dirty="0"/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9" y="6468612"/>
            <a:ext cx="2999601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1300"/>
              </a:spcBef>
            </a:pPr>
            <a:r>
              <a:rPr lang="da-DK" dirty="0">
                <a:latin typeface="SB Sans Text (Основной текст)"/>
              </a:rPr>
              <a:t>Tan and Le</a:t>
            </a:r>
            <a:r>
              <a:rPr lang="ru-RU" dirty="0">
                <a:latin typeface="SB Sans Text (Основной текст)"/>
              </a:rPr>
              <a:t>,</a:t>
            </a:r>
            <a:r>
              <a:rPr lang="da-DK" dirty="0">
                <a:latin typeface="SB Sans Text (Основной текст)"/>
              </a:rPr>
              <a:t> ICML 2019</a:t>
            </a:r>
          </a:p>
        </p:txBody>
      </p:sp>
      <p:sp>
        <p:nvSpPr>
          <p:cNvPr id="19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63526" y="863529"/>
            <a:ext cx="5617234" cy="1642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Platform-aware NAS +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NetAdapt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for layer-wise search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AutoML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(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MnasNet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), but optimize FLOPS instead of latency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MBConv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- mobile inverted bottleneck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Compound scaling: uniformly scales all three dimensions with a fixed ratio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F32E4903-568C-2544-A529-81CFFE652D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846" y="2295652"/>
            <a:ext cx="2362200" cy="1435100"/>
          </a:xfrm>
          <a:prstGeom prst="rect">
            <a:avLst/>
          </a:prstGeom>
        </p:spPr>
      </p:pic>
      <p:sp>
        <p:nvSpPr>
          <p:cNvPr id="28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05614" y="5587929"/>
            <a:ext cx="6360946" cy="767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EfficientNet-B7: top-1 accuracy on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ImageNet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84.3%, 8.4x smaller and 6.1x faster on inference than the best existing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ConvNet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EfficientNets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transfer well to other dataset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5718" y="929450"/>
            <a:ext cx="3283458" cy="120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9F9437E4-CB21-4343-97C4-89D969D77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199" y="5454917"/>
            <a:ext cx="2556363" cy="1348219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7228" y="2292287"/>
            <a:ext cx="73914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68B51E5-E0EA-914D-9706-8F62EBF64F82}"/>
              </a:ext>
            </a:extLst>
          </p:cNvPr>
          <p:cNvSpPr/>
          <p:nvPr/>
        </p:nvSpPr>
        <p:spPr>
          <a:xfrm>
            <a:off x="8306211" y="2146811"/>
            <a:ext cx="2208927" cy="3428246"/>
          </a:xfrm>
          <a:prstGeom prst="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323332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One-shot NAS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9D00AAFC-85C2-C310-9D74-918839DF9C9F}"/>
              </a:ext>
            </a:extLst>
          </p:cNvPr>
          <p:cNvSpPr/>
          <p:nvPr/>
        </p:nvSpPr>
        <p:spPr>
          <a:xfrm>
            <a:off x="603503" y="788882"/>
            <a:ext cx="1106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Once-for-All (OFA) </a:t>
            </a:r>
            <a:r>
              <a:rPr lang="en-US" sz="2400" kern="1200" dirty="0" err="1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SuperNet</a:t>
            </a:r>
            <a:endParaRPr lang="ru-RU" sz="2400" kern="1200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cs typeface="SB Sans Display Medium" panose="020B0503040504020204" pitchFamily="34" charset="0"/>
              <a:sym typeface="Play"/>
            </a:endParaRPr>
          </a:p>
        </p:txBody>
      </p:sp>
      <p:sp>
        <p:nvSpPr>
          <p:cNvPr id="75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8" y="6468612"/>
            <a:ext cx="11622393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Han Cui et al., ICLR 2020</a:t>
            </a:r>
          </a:p>
        </p:txBody>
      </p:sp>
      <p:pic>
        <p:nvPicPr>
          <p:cNvPr id="93" name="Picture 2">
            <a:extLst>
              <a:ext uri="{FF2B5EF4-FFF2-40B4-BE49-F238E27FC236}">
                <a16:creationId xmlns="" xmlns:a16="http://schemas.microsoft.com/office/drawing/2014/main" id="{A7987EAD-B649-3835-D655-2B5FE23EE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8869"/>
            <a:ext cx="5026152" cy="465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6465" y="1627529"/>
            <a:ext cx="2863786" cy="34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80907" y="3489579"/>
            <a:ext cx="33718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Training OFA </a:t>
            </a:r>
            <a:r>
              <a:rPr lang="en-US" sz="3200" dirty="0" err="1"/>
              <a:t>SuperNet</a:t>
            </a:r>
            <a:r>
              <a:rPr lang="ru-RU" sz="3200" dirty="0"/>
              <a:t> (1)</a:t>
            </a:r>
            <a:endParaRPr lang="en-US" sz="3200" dirty="0"/>
          </a:p>
        </p:txBody>
      </p:sp>
      <p:pic>
        <p:nvPicPr>
          <p:cNvPr id="77" name="Picture 4">
            <a:extLst>
              <a:ext uri="{FF2B5EF4-FFF2-40B4-BE49-F238E27FC236}">
                <a16:creationId xmlns="" xmlns:a16="http://schemas.microsoft.com/office/drawing/2014/main" id="{014D76F6-2500-EC00-6368-287D47D3B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942" y="3106007"/>
            <a:ext cx="6014755" cy="28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681C910-37AB-18CD-A124-4DF02B263939}"/>
              </a:ext>
            </a:extLst>
          </p:cNvPr>
          <p:cNvSpPr/>
          <p:nvPr/>
        </p:nvSpPr>
        <p:spPr>
          <a:xfrm>
            <a:off x="592736" y="819828"/>
            <a:ext cx="4104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Progressive shrinking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2446" y="2222239"/>
            <a:ext cx="6958993" cy="74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9004022" y="4210233"/>
            <a:ext cx="2909206" cy="1642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supports different depth D, width W, kernel size K and resolution R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leads to a large space comprising diverse sub-networks</a:t>
            </a:r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261760" y="6033154"/>
            <a:ext cx="11257796" cy="824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Progressive shrinking can be viewed as a generalized network pruning technique with much higher flexibility. Compared to network pruning, it shrinks more dimensions (not only width) and provides a much more powerful once-for-all network that can fit different deployment scenarios rather than a single pruned network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5607" y="1351407"/>
            <a:ext cx="18954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91837" y="1246632"/>
            <a:ext cx="3943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9147278" y="1217097"/>
            <a:ext cx="2909206" cy="822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SN(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W</a:t>
            </a:r>
            <a:r>
              <a:rPr lang="en-US" kern="1200" spc="-1" baseline="-25000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,a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 -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subnetwork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with architecture </a:t>
            </a:r>
            <a:r>
              <a:rPr lang="en-US" i="1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extracted from the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SuperNet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Training OFA </a:t>
            </a:r>
            <a:r>
              <a:rPr lang="en-US" sz="3200" dirty="0" err="1"/>
              <a:t>SuperNet</a:t>
            </a:r>
            <a:r>
              <a:rPr lang="ru-RU" sz="3200" dirty="0"/>
              <a:t> (2)</a:t>
            </a: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981" y="1682830"/>
            <a:ext cx="42767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5005" y="1714872"/>
            <a:ext cx="51530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6417619" y="3256088"/>
            <a:ext cx="5544681" cy="950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Instead of skipping each layer independently, we keep the first D layers and skip the last (4 − D) layers. The weights of the early layers are shared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3681C910-37AB-18CD-A124-4DF02B263939}"/>
              </a:ext>
            </a:extLst>
          </p:cNvPr>
          <p:cNvSpPr/>
          <p:nvPr/>
        </p:nvSpPr>
        <p:spPr>
          <a:xfrm>
            <a:off x="521208" y="1022095"/>
            <a:ext cx="5285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Kernel transformation matrix for elastic kernel size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681C910-37AB-18CD-A124-4DF02B263939}"/>
              </a:ext>
            </a:extLst>
          </p:cNvPr>
          <p:cNvSpPr/>
          <p:nvPr/>
        </p:nvSpPr>
        <p:spPr>
          <a:xfrm>
            <a:off x="6699504" y="1046479"/>
            <a:ext cx="5285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Progressive shrinking for elastic depth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681C910-37AB-18CD-A124-4DF02B263939}"/>
              </a:ext>
            </a:extLst>
          </p:cNvPr>
          <p:cNvSpPr/>
          <p:nvPr/>
        </p:nvSpPr>
        <p:spPr>
          <a:xfrm>
            <a:off x="3112008" y="4097527"/>
            <a:ext cx="5285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Progressive shrinking for elastic </a:t>
            </a:r>
            <a:r>
              <a:rPr lang="en-US" sz="2000" kern="1200" dirty="0" smtClean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width</a:t>
            </a:r>
            <a:endParaRPr lang="en-US" sz="2000" kern="1200" dirty="0">
              <a:solidFill>
                <a:srgbClr val="1193A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021" y="4601909"/>
            <a:ext cx="79057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8229601" y="4876430"/>
            <a:ext cx="3639312" cy="16249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“In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this example, we progressively support 4, 3, and 2 channel settings. We perform channel sorting and pick the most important channels (with large L1 norm) to initialize the smaller channel settings. The important channels’ weights are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shared”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NAS and quantization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9D00AAFC-85C2-C310-9D74-918839DF9C9F}"/>
              </a:ext>
            </a:extLst>
          </p:cNvPr>
          <p:cNvSpPr/>
          <p:nvPr/>
        </p:nvSpPr>
        <p:spPr>
          <a:xfrm>
            <a:off x="329565" y="788882"/>
            <a:ext cx="11335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APQ: Joint Search for Architecture, Pruning and Quantization</a:t>
            </a:r>
          </a:p>
        </p:txBody>
      </p:sp>
      <p:sp>
        <p:nvSpPr>
          <p:cNvPr id="75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8" y="6468612"/>
            <a:ext cx="11622393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Han Cui et al., CVPR 2020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232" y="3308730"/>
            <a:ext cx="7808595" cy="288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953" y="1459923"/>
            <a:ext cx="56769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7387" y="3301619"/>
            <a:ext cx="3757068" cy="251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776F3F1-833E-CC4D-9C55-5FCB7BF23E03}"/>
              </a:ext>
            </a:extLst>
          </p:cNvPr>
          <p:cNvSpPr/>
          <p:nvPr/>
        </p:nvSpPr>
        <p:spPr>
          <a:xfrm>
            <a:off x="3294151" y="2910106"/>
            <a:ext cx="1366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roxima Nova Regular"/>
              </a:rPr>
              <a:t>APQ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776F3F1-833E-CC4D-9C55-5FCB7BF23E03}"/>
              </a:ext>
            </a:extLst>
          </p:cNvPr>
          <p:cNvSpPr/>
          <p:nvPr/>
        </p:nvSpPr>
        <p:spPr>
          <a:xfrm>
            <a:off x="8302753" y="5912228"/>
            <a:ext cx="3136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  <a:sym typeface="Proxima Nova Regular"/>
              </a:rPr>
              <a:t>Better performance compared to sequential design</a:t>
            </a: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>
            <a:spLocks noGrp="1"/>
          </p:cNvSpPr>
          <p:nvPr>
            <p:ph type="title"/>
          </p:nvPr>
        </p:nvSpPr>
        <p:spPr>
          <a:xfrm>
            <a:off x="648906" y="3756024"/>
            <a:ext cx="11090275" cy="99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en-US" sz="4800" dirty="0" err="1" smtClean="0"/>
              <a:t>AutoFace</a:t>
            </a:r>
            <a:r>
              <a:rPr lang="en-US" sz="4800" dirty="0" smtClean="0"/>
              <a:t> framework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0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Motivation</a:t>
            </a:r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9029746" y="4875413"/>
            <a:ext cx="2899017" cy="877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Deep models are accurate but have many parameters:</a:t>
            </a:r>
          </a:p>
          <a:p>
            <a:pPr>
              <a:buClr>
                <a:srgbClr val="31C2A7"/>
              </a:buClr>
              <a:defRPr/>
            </a:pPr>
            <a:r>
              <a:rPr lang="en-US" b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long training and inference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!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92071525"/>
              </p:ext>
            </p:extLst>
          </p:nvPr>
        </p:nvGraphicFramePr>
        <p:xfrm>
          <a:off x="566927" y="1358195"/>
          <a:ext cx="8280921" cy="4395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4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2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95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49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654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8070"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Model</a:t>
                      </a:r>
                    </a:p>
                  </a:txBody>
                  <a:tcPr marL="20119" marR="20119" marT="10059" marB="10059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Top-1 Accuracy</a:t>
                      </a:r>
                    </a:p>
                  </a:txBody>
                  <a:tcPr marL="20119" marR="20119" marT="10059" marB="100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# </a:t>
                      </a:r>
                      <a:r>
                        <a:rPr lang="en-US" sz="1600" kern="1200" dirty="0" err="1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Params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SB Sans Text"/>
                        <a:ea typeface="+mn-ea"/>
                        <a:cs typeface="+mn-cs"/>
                      </a:endParaRPr>
                    </a:p>
                  </a:txBody>
                  <a:tcPr marL="20119" marR="20119" marT="10059" marB="100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Depth</a:t>
                      </a:r>
                    </a:p>
                  </a:txBody>
                  <a:tcPr marL="20119" marR="20119" marT="10059" marB="100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Inference time (ms) (CPU)</a:t>
                      </a:r>
                    </a:p>
                  </a:txBody>
                  <a:tcPr marL="20119" marR="20119" marT="10059" marB="1005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VGG16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71.3%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138.4M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69.5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ResNet50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74.9%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25.6M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58.2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ResNet152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76.6%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60.4M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127.4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InceptionV3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77.9%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23.9M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42.2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InceptionResNetV2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80.3%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55.9M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DenseNet121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75.0%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8.1M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77.1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DenseNet201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77.3%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20.2M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127.2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NASNetMobile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SB Sans Tex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74.4%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5.3M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27.0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4108">
                <a:tc>
                  <a:txBody>
                    <a:bodyPr/>
                    <a:lstStyle/>
                    <a:p>
                      <a:r>
                        <a:rPr lang="en-US" sz="1600" kern="1200" dirty="0" err="1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NASNetLarge</a:t>
                      </a:r>
                      <a:endParaRPr lang="en-US" sz="1600" kern="1200" dirty="0">
                        <a:solidFill>
                          <a:schemeClr val="bg1"/>
                        </a:solidFill>
                        <a:latin typeface="SB Sans Tex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82.5%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kern="1200" dirty="0">
                          <a:solidFill>
                            <a:schemeClr val="bg1"/>
                          </a:solidFill>
                          <a:latin typeface="SB Sans Text"/>
                          <a:ea typeface="+mn-ea"/>
                          <a:cs typeface="+mn-cs"/>
                        </a:rPr>
                        <a:t>88.9M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344.5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FF2190C-7B4A-1C35-16F7-18D6F471D827}"/>
              </a:ext>
            </a:extLst>
          </p:cNvPr>
          <p:cNvSpPr/>
          <p:nvPr/>
        </p:nvSpPr>
        <p:spPr>
          <a:xfrm>
            <a:off x="566927" y="788882"/>
            <a:ext cx="1106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Deep neural networks for image recognition</a:t>
            </a:r>
          </a:p>
        </p:txBody>
      </p:sp>
      <p:sp>
        <p:nvSpPr>
          <p:cNvPr id="3" name="Google Shape;605;p98">
            <a:extLst>
              <a:ext uri="{FF2B5EF4-FFF2-40B4-BE49-F238E27FC236}">
                <a16:creationId xmlns="" xmlns:a16="http://schemas.microsoft.com/office/drawing/2014/main" id="{FFAD14A4-0EC1-5D6F-26EE-778EAC1CBC38}"/>
              </a:ext>
            </a:extLst>
          </p:cNvPr>
          <p:cNvSpPr txBox="1"/>
          <p:nvPr/>
        </p:nvSpPr>
        <p:spPr>
          <a:xfrm>
            <a:off x="566927" y="5980176"/>
            <a:ext cx="9774106" cy="877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  <a:cs typeface="Arial"/>
              </a:rPr>
              <a:t>Main problem:</a:t>
            </a:r>
          </a:p>
          <a:p>
            <a:pPr>
              <a:buClr>
                <a:srgbClr val="31C2A7"/>
              </a:buClr>
              <a:defRPr/>
            </a:pPr>
            <a:r>
              <a:rPr lang="en-US" sz="20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How to obtain a neural network that better fits the concrete device?</a:t>
            </a: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Problem formulation: </a:t>
            </a:r>
            <a:r>
              <a:rPr lang="en-US" sz="3200" dirty="0" err="1" smtClean="0"/>
              <a:t>subnetwork</a:t>
            </a:r>
            <a:r>
              <a:rPr lang="en-US" sz="3200" dirty="0" smtClean="0"/>
              <a:t> extraction</a:t>
            </a:r>
            <a:endParaRPr lang="en-US" sz="3200" dirty="0"/>
          </a:p>
        </p:txBody>
      </p:sp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2EA2097F-54B3-E390-94F5-80933A7D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09" y="4111705"/>
            <a:ext cx="3530600" cy="6477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681C910-37AB-18CD-A124-4DF02B263939}"/>
              </a:ext>
            </a:extLst>
          </p:cNvPr>
          <p:cNvSpPr/>
          <p:nvPr/>
        </p:nvSpPr>
        <p:spPr>
          <a:xfrm>
            <a:off x="4147291" y="4821820"/>
            <a:ext cx="18511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 smtClean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Challenges</a:t>
            </a:r>
            <a:endParaRPr lang="en-US" sz="2000" kern="1200" dirty="0">
              <a:solidFill>
                <a:srgbClr val="1193A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3681C910-37AB-18CD-A124-4DF02B263939}"/>
              </a:ext>
            </a:extLst>
          </p:cNvPr>
          <p:cNvSpPr/>
          <p:nvPr/>
        </p:nvSpPr>
        <p:spPr>
          <a:xfrm>
            <a:off x="527597" y="915322"/>
            <a:ext cx="640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 smtClean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How to sample sub-network?</a:t>
            </a:r>
            <a:endParaRPr lang="en-US" sz="2000" kern="1200" dirty="0">
              <a:solidFill>
                <a:srgbClr val="1193A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15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553553" y="2748478"/>
            <a:ext cx="10829314" cy="162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Build a latency lookup table on each target hardware platform to predict the latency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Sample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sub-networks 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with different 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architectures and input image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sizes, e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stimate their validation accuracy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Train accuracy predictor – a neural network for regression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Conduct an evolutionary search</a:t>
            </a:r>
          </a:p>
        </p:txBody>
      </p:sp>
      <p:sp>
        <p:nvSpPr>
          <p:cNvPr id="11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639305" y="5184648"/>
            <a:ext cx="10829314" cy="142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Architecture of a subnet is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described by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parameters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(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</a:t>
            </a:r>
            <a:r>
              <a:rPr lang="en-US" i="1" kern="1200" spc="-1" baseline="-25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b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ks</a:t>
            </a:r>
            <a:r>
              <a:rPr lang="en-US" i="1" kern="1200" spc="-1" baseline="-25000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b;l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e</a:t>
            </a:r>
            <a:r>
              <a:rPr lang="en-US" i="1" kern="1200" spc="-1" baseline="-25000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b;l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</a:t>
            </a:r>
            <a:r>
              <a:rPr lang="en-US" i="1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b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∈ {1, .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. . , 5}, </a:t>
            </a:r>
            <a:r>
              <a:rPr lang="en-US" i="1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l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∈ {1, . . .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</a:t>
            </a:r>
            <a:r>
              <a:rPr lang="en-US" i="1" kern="1200" spc="-1" baseline="-25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b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}):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each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Conv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layer is encoded by 3×3 = 9 parameters, and there may be two, three, or four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Conv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layers in each of the five blocks. As a result, the search space is huge: we can encode (9</a:t>
            </a:r>
            <a:r>
              <a:rPr lang="en-US" kern="1200" spc="-1" baseline="30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2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+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9</a:t>
            </a:r>
            <a:r>
              <a:rPr lang="en-US" sz="1800" kern="1200" spc="-1" baseline="30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3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+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9</a:t>
            </a:r>
            <a:r>
              <a:rPr lang="en-US" sz="1800" kern="1200" spc="-1" baseline="30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4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)</a:t>
            </a:r>
            <a:r>
              <a:rPr lang="en-US" sz="1800" kern="1200" spc="-1" baseline="30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5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=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7374</a:t>
            </a:r>
            <a:r>
              <a:rPr lang="en-US" sz="1800" kern="1200" spc="-1" baseline="30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5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= 21, 758, 655, 492, 572, 485, 851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subnetworks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It is impossible to achieve high accuracy of accuracy predictor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How to win the lottery?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</p:txBody>
      </p:sp>
      <p:sp>
        <p:nvSpPr>
          <p:cNvPr id="12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641756" y="1337915"/>
            <a:ext cx="10829314" cy="1158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For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each block b ∈ {1, .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. .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5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},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the number of layers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(depth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 </a:t>
            </a:r>
            <a:r>
              <a:rPr lang="en-US" i="1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</a:t>
            </a:r>
            <a:r>
              <a:rPr lang="en-US" i="1" kern="1200" spc="-1" baseline="-25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b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is sampled from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{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2, 3, 4} with uniform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distribution</a:t>
            </a:r>
          </a:p>
          <a:p>
            <a:pPr>
              <a:buClr>
                <a:srgbClr val="31C2A7"/>
              </a:buClr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For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each convolution layer </a:t>
            </a:r>
            <a:r>
              <a:rPr lang="en-US" i="1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l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∈ {1, . . . , </a:t>
            </a:r>
            <a:r>
              <a:rPr lang="en-US" sz="1800" i="1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d</a:t>
            </a:r>
            <a:r>
              <a:rPr lang="en-US" sz="1800" i="1" kern="1200" spc="-1" baseline="-25000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b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},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the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kernel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size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ks</a:t>
            </a:r>
            <a:r>
              <a:rPr lang="en-US" i="1" kern="1200" spc="-1" baseline="-25000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b;l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and the expand ratio for the number of filters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(elastic width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 </a:t>
            </a:r>
            <a:r>
              <a:rPr lang="en-US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e</a:t>
            </a:r>
            <a:r>
              <a:rPr lang="en-US" i="1" kern="1200" spc="-1" baseline="-25000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b;l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are uniformly sampled from sets {3, 5, 7} and {3, 4, 6}, respectively.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18BA768-8422-F708-D978-DAE29EBDAEA6}"/>
              </a:ext>
            </a:extLst>
          </p:cNvPr>
          <p:cNvSpPr/>
          <p:nvPr/>
        </p:nvSpPr>
        <p:spPr>
          <a:xfrm>
            <a:off x="599675" y="2402285"/>
            <a:ext cx="55085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 smtClean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Specialized </a:t>
            </a:r>
            <a:r>
              <a:rPr lang="en-US" sz="2000" kern="1200" dirty="0" smtClean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model </a:t>
            </a:r>
            <a:r>
              <a:rPr lang="en-US" sz="2000" kern="1200" dirty="0" smtClean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deployment</a:t>
            </a:r>
            <a:endParaRPr lang="en-US" sz="2000" kern="1200" dirty="0" smtClean="0">
              <a:solidFill>
                <a:srgbClr val="1193A2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Our framework</a:t>
            </a:r>
            <a:endParaRPr lang="ru-RU" sz="32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F17D25A5-2FF4-1C7F-665D-AE08F7539DB2}"/>
              </a:ext>
            </a:extLst>
          </p:cNvPr>
          <p:cNvGrpSpPr/>
          <p:nvPr/>
        </p:nvGrpSpPr>
        <p:grpSpPr>
          <a:xfrm>
            <a:off x="1272784" y="771017"/>
            <a:ext cx="8666744" cy="5080127"/>
            <a:chOff x="-15188" y="0"/>
            <a:chExt cx="6570593" cy="521968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7AC51563-0E48-831D-6A20-4BB978E54028}"/>
                </a:ext>
              </a:extLst>
            </p:cNvPr>
            <p:cNvGrpSpPr/>
            <p:nvPr/>
          </p:nvGrpSpPr>
          <p:grpSpPr>
            <a:xfrm>
              <a:off x="-15188" y="0"/>
              <a:ext cx="6570593" cy="5219689"/>
              <a:chOff x="-15188" y="0"/>
              <a:chExt cx="6570593" cy="5219689"/>
            </a:xfrm>
          </p:grpSpPr>
          <p:cxnSp>
            <p:nvCxnSpPr>
              <p:cNvPr id="7" name="Прямая со стрелкой 6">
                <a:extLst>
                  <a:ext uri="{FF2B5EF4-FFF2-40B4-BE49-F238E27FC236}">
                    <a16:creationId xmlns="" xmlns:a16="http://schemas.microsoft.com/office/drawing/2014/main" id="{8FCFA659-94C9-7E1B-9856-3DF5C68B1B1C}"/>
                  </a:ext>
                </a:extLst>
              </p:cNvPr>
              <p:cNvCxnSpPr>
                <a:stCxn id="32" idx="2"/>
                <a:endCxn id="29" idx="0"/>
              </p:cNvCxnSpPr>
              <p:nvPr/>
            </p:nvCxnSpPr>
            <p:spPr>
              <a:xfrm flipH="1">
                <a:off x="3286501" y="2978059"/>
                <a:ext cx="173" cy="47634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Группа 7">
                <a:extLst>
                  <a:ext uri="{FF2B5EF4-FFF2-40B4-BE49-F238E27FC236}">
                    <a16:creationId xmlns="" xmlns:a16="http://schemas.microsoft.com/office/drawing/2014/main" id="{647C858A-B556-3E19-5AFD-3F587D3AD317}"/>
                  </a:ext>
                </a:extLst>
              </p:cNvPr>
              <p:cNvGrpSpPr/>
              <p:nvPr/>
            </p:nvGrpSpPr>
            <p:grpSpPr>
              <a:xfrm>
                <a:off x="-15188" y="0"/>
                <a:ext cx="6570593" cy="5219689"/>
                <a:chOff x="-15188" y="0"/>
                <a:chExt cx="6570593" cy="5219689"/>
              </a:xfrm>
            </p:grpSpPr>
            <p:cxnSp>
              <p:nvCxnSpPr>
                <p:cNvPr id="9" name="Прямая со стрелкой 8">
                  <a:extLst>
                    <a:ext uri="{FF2B5EF4-FFF2-40B4-BE49-F238E27FC236}">
                      <a16:creationId xmlns="" xmlns:a16="http://schemas.microsoft.com/office/drawing/2014/main" id="{3266F351-3792-DEEA-AA01-B27E1285C872}"/>
                    </a:ext>
                  </a:extLst>
                </p:cNvPr>
                <p:cNvCxnSpPr>
                  <a:stCxn id="30" idx="2"/>
                  <a:endCxn id="46" idx="0"/>
                </p:cNvCxnSpPr>
                <p:nvPr/>
              </p:nvCxnSpPr>
              <p:spPr>
                <a:xfrm>
                  <a:off x="5540067" y="2278650"/>
                  <a:ext cx="5903" cy="26135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" name="Группа 9">
                  <a:extLst>
                    <a:ext uri="{FF2B5EF4-FFF2-40B4-BE49-F238E27FC236}">
                      <a16:creationId xmlns="" xmlns:a16="http://schemas.microsoft.com/office/drawing/2014/main" id="{F4F3AE18-4E01-3AE2-FCB4-5197237F78D2}"/>
                    </a:ext>
                  </a:extLst>
                </p:cNvPr>
                <p:cNvGrpSpPr/>
                <p:nvPr/>
              </p:nvGrpSpPr>
              <p:grpSpPr>
                <a:xfrm>
                  <a:off x="-15188" y="0"/>
                  <a:ext cx="6570593" cy="5219689"/>
                  <a:chOff x="-15188" y="0"/>
                  <a:chExt cx="6570593" cy="5219689"/>
                </a:xfrm>
              </p:grpSpPr>
              <p:cxnSp>
                <p:nvCxnSpPr>
                  <p:cNvPr id="11" name="Прямая со стрелкой 10">
                    <a:extLst>
                      <a:ext uri="{FF2B5EF4-FFF2-40B4-BE49-F238E27FC236}">
                        <a16:creationId xmlns="" xmlns:a16="http://schemas.microsoft.com/office/drawing/2014/main" id="{338D1D1B-A5E6-8355-7DF5-22539B030BC9}"/>
                      </a:ext>
                    </a:extLst>
                  </p:cNvPr>
                  <p:cNvCxnSpPr>
                    <a:stCxn id="41" idx="2"/>
                    <a:endCxn id="30" idx="0"/>
                  </p:cNvCxnSpPr>
                  <p:nvPr/>
                </p:nvCxnSpPr>
                <p:spPr>
                  <a:xfrm flipH="1">
                    <a:off x="5540067" y="1636395"/>
                    <a:ext cx="2762" cy="159654"/>
                  </a:xfrm>
                  <a:prstGeom prst="straightConnector1">
                    <a:avLst/>
                  </a:prstGeom>
                  <a:ln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" name="Группа 11">
                    <a:extLst>
                      <a:ext uri="{FF2B5EF4-FFF2-40B4-BE49-F238E27FC236}">
                        <a16:creationId xmlns="" xmlns:a16="http://schemas.microsoft.com/office/drawing/2014/main" id="{A9A09CE8-4050-D8EA-50A2-ACF766D33321}"/>
                      </a:ext>
                    </a:extLst>
                  </p:cNvPr>
                  <p:cNvGrpSpPr/>
                  <p:nvPr/>
                </p:nvGrpSpPr>
                <p:grpSpPr>
                  <a:xfrm>
                    <a:off x="-15188" y="0"/>
                    <a:ext cx="6570593" cy="5219689"/>
                    <a:chOff x="-15188" y="0"/>
                    <a:chExt cx="6570593" cy="5219689"/>
                  </a:xfrm>
                </p:grpSpPr>
                <p:grpSp>
                  <p:nvGrpSpPr>
                    <p:cNvPr id="13" name="Группа 12">
                      <a:extLst>
                        <a:ext uri="{FF2B5EF4-FFF2-40B4-BE49-F238E27FC236}">
                          <a16:creationId xmlns="" xmlns:a16="http://schemas.microsoft.com/office/drawing/2014/main" id="{24BCF9EC-9F11-D9AA-A21F-133FCC7CC5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5188" y="0"/>
                      <a:ext cx="6570593" cy="5219689"/>
                      <a:chOff x="-15188" y="0"/>
                      <a:chExt cx="6570593" cy="5219689"/>
                    </a:xfrm>
                  </p:grpSpPr>
                  <p:cxnSp>
                    <p:nvCxnSpPr>
                      <p:cNvPr id="15" name="Прямая со стрелкой 14">
                        <a:extLst>
                          <a:ext uri="{FF2B5EF4-FFF2-40B4-BE49-F238E27FC236}">
                            <a16:creationId xmlns="" xmlns:a16="http://schemas.microsoft.com/office/drawing/2014/main" id="{5BD974F1-B5E9-0BCC-ACFE-9BBD6E3E7395}"/>
                          </a:ext>
                        </a:extLst>
                      </p:cNvPr>
                      <p:cNvCxnSpPr>
                        <a:stCxn id="42" idx="3"/>
                        <a:endCxn id="27" idx="1"/>
                      </p:cNvCxnSpPr>
                      <p:nvPr/>
                    </p:nvCxnSpPr>
                    <p:spPr>
                      <a:xfrm flipV="1">
                        <a:off x="2110021" y="704562"/>
                        <a:ext cx="208471" cy="2307"/>
                      </a:xfrm>
                      <a:prstGeom prst="straightConnector1">
                        <a:avLst/>
                      </a:prstGeom>
                      <a:ln>
                        <a:solidFill>
                          <a:schemeClr val="bg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6" name="Группа 15">
                        <a:extLst>
                          <a:ext uri="{FF2B5EF4-FFF2-40B4-BE49-F238E27FC236}">
                            <a16:creationId xmlns="" xmlns:a16="http://schemas.microsoft.com/office/drawing/2014/main" id="{00702BB3-C69A-A109-A8DC-65A50C5193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5188" y="0"/>
                        <a:ext cx="6570593" cy="5219689"/>
                        <a:chOff x="322718" y="406400"/>
                        <a:chExt cx="6570593" cy="5219689"/>
                      </a:xfrm>
                    </p:grpSpPr>
                    <p:cxnSp>
                      <p:nvCxnSpPr>
                        <p:cNvPr id="17" name="Прямая со стрелкой 16">
                          <a:extLst>
                            <a:ext uri="{FF2B5EF4-FFF2-40B4-BE49-F238E27FC236}">
                              <a16:creationId xmlns="" xmlns:a16="http://schemas.microsoft.com/office/drawing/2014/main" id="{C781C515-0197-CD2F-28C3-13082AE3B045}"/>
                            </a:ext>
                          </a:extLst>
                        </p:cNvPr>
                        <p:cNvCxnSpPr>
                          <a:stCxn id="27" idx="2"/>
                          <a:endCxn id="28" idx="0"/>
                        </p:cNvCxnSpPr>
                        <p:nvPr/>
                      </p:nvCxnSpPr>
                      <p:spPr>
                        <a:xfrm>
                          <a:off x="3633249" y="1346051"/>
                          <a:ext cx="997" cy="38173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bg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8" name="Прямая со стрелкой 17">
                          <a:extLst>
                            <a:ext uri="{FF2B5EF4-FFF2-40B4-BE49-F238E27FC236}">
                              <a16:creationId xmlns="" xmlns:a16="http://schemas.microsoft.com/office/drawing/2014/main" id="{3B632A59-817F-EC86-CA00-1E96E83115CE}"/>
                            </a:ext>
                          </a:extLst>
                        </p:cNvPr>
                        <p:cNvCxnSpPr>
                          <a:stCxn id="28" idx="2"/>
                          <a:endCxn id="32" idx="0"/>
                        </p:cNvCxnSpPr>
                        <p:nvPr/>
                      </p:nvCxnSpPr>
                      <p:spPr>
                        <a:xfrm flipH="1">
                          <a:off x="3624580" y="2200614"/>
                          <a:ext cx="9666" cy="64854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bg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" name="Прямая со стрелкой 18">
                          <a:extLst>
                            <a:ext uri="{FF2B5EF4-FFF2-40B4-BE49-F238E27FC236}">
                              <a16:creationId xmlns="" xmlns:a16="http://schemas.microsoft.com/office/drawing/2014/main" id="{89116258-E32D-4BF6-2800-6E09E532FA23}"/>
                            </a:ext>
                          </a:extLst>
                        </p:cNvPr>
                        <p:cNvCxnSpPr>
                          <a:cxnSpLocks/>
                          <a:stCxn id="25" idx="3"/>
                          <a:endCxn id="32" idx="1"/>
                        </p:cNvCxnSpPr>
                        <p:nvPr/>
                      </p:nvCxnSpPr>
                      <p:spPr>
                        <a:xfrm flipV="1">
                          <a:off x="2448118" y="3116807"/>
                          <a:ext cx="321117" cy="1313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bg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0" name="Прямая соединительная линия 19">
                          <a:extLst>
                            <a:ext uri="{FF2B5EF4-FFF2-40B4-BE49-F238E27FC236}">
                              <a16:creationId xmlns="" xmlns:a16="http://schemas.microsoft.com/office/drawing/2014/main" id="{905F895A-87E7-2B5E-F7C6-2053D779A766}"/>
                            </a:ext>
                          </a:extLst>
                        </p:cNvPr>
                        <p:cNvCxnSpPr>
                          <a:cxnSpLocks/>
                          <a:stCxn id="29" idx="2"/>
                          <a:endCxn id="4" idx="0"/>
                        </p:cNvCxnSpPr>
                        <p:nvPr/>
                      </p:nvCxnSpPr>
                      <p:spPr>
                        <a:xfrm flipH="1">
                          <a:off x="3621582" y="4396105"/>
                          <a:ext cx="2826" cy="254702"/>
                        </a:xfrm>
                        <a:prstGeom prst="line">
                          <a:avLst/>
                        </a:prstGeom>
                        <a:ln>
                          <a:solidFill>
                            <a:schemeClr val="bg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" name="Прямая со стрелкой 20">
                          <a:extLst>
                            <a:ext uri="{FF2B5EF4-FFF2-40B4-BE49-F238E27FC236}">
                              <a16:creationId xmlns="" xmlns:a16="http://schemas.microsoft.com/office/drawing/2014/main" id="{94760B2E-6069-0564-11C0-08E8914EB8B5}"/>
                            </a:ext>
                          </a:extLst>
                        </p:cNvPr>
                        <p:cNvCxnSpPr>
                          <a:stCxn id="46" idx="1"/>
                          <a:endCxn id="32" idx="3"/>
                        </p:cNvCxnSpPr>
                        <p:nvPr/>
                      </p:nvCxnSpPr>
                      <p:spPr>
                        <a:xfrm flipH="1">
                          <a:off x="4479925" y="3110548"/>
                          <a:ext cx="781651" cy="6259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bg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2" name="Прямая соединительная линия 21">
                          <a:extLst>
                            <a:ext uri="{FF2B5EF4-FFF2-40B4-BE49-F238E27FC236}">
                              <a16:creationId xmlns="" xmlns:a16="http://schemas.microsoft.com/office/drawing/2014/main" id="{4CF471AF-6DD3-C008-612D-7B8DE0277AA2}"/>
                            </a:ext>
                          </a:extLst>
                        </p:cNvPr>
                        <p:cNvCxnSpPr>
                          <a:cxnSpLocks/>
                          <a:stCxn id="4" idx="3"/>
                          <a:endCxn id="5" idx="1"/>
                        </p:cNvCxnSpPr>
                        <p:nvPr/>
                      </p:nvCxnSpPr>
                      <p:spPr>
                        <a:xfrm flipV="1">
                          <a:off x="4312922" y="4917564"/>
                          <a:ext cx="634941" cy="896"/>
                        </a:xfrm>
                        <a:prstGeom prst="line">
                          <a:avLst/>
                        </a:prstGeom>
                        <a:ln>
                          <a:solidFill>
                            <a:schemeClr val="bg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3" name="Прямая со стрелкой 22">
                          <a:extLst>
                            <a:ext uri="{FF2B5EF4-FFF2-40B4-BE49-F238E27FC236}">
                              <a16:creationId xmlns="" xmlns:a16="http://schemas.microsoft.com/office/drawing/2014/main" id="{8F39D3BA-F39A-EFB7-409C-B4045215E52B}"/>
                            </a:ext>
                          </a:extLst>
                        </p:cNvPr>
                        <p:cNvCxnSpPr>
                          <a:cxnSpLocks/>
                          <a:stCxn id="25" idx="3"/>
                          <a:endCxn id="27" idx="1"/>
                        </p:cNvCxnSpPr>
                        <p:nvPr/>
                      </p:nvCxnSpPr>
                      <p:spPr>
                        <a:xfrm flipV="1">
                          <a:off x="2448118" y="1110962"/>
                          <a:ext cx="208280" cy="2007158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bg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24" name="Группа 23">
                          <a:extLst>
                            <a:ext uri="{FF2B5EF4-FFF2-40B4-BE49-F238E27FC236}">
                              <a16:creationId xmlns="" xmlns:a16="http://schemas.microsoft.com/office/drawing/2014/main" id="{E1A4C99F-CE3A-FB57-0341-7DB1388820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22719" y="406400"/>
                          <a:ext cx="6570592" cy="5219689"/>
                          <a:chOff x="322719" y="-254000"/>
                          <a:chExt cx="6570592" cy="5219689"/>
                        </a:xfrm>
                      </p:grpSpPr>
                      <p:sp>
                        <p:nvSpPr>
                          <p:cNvPr id="26" name="Надпись 10">
                            <a:extLst>
                              <a:ext uri="{FF2B5EF4-FFF2-40B4-BE49-F238E27FC236}">
                                <a16:creationId xmlns="" xmlns:a16="http://schemas.microsoft.com/office/drawing/2014/main" id="{97F34054-4951-71C7-700F-D777B642BD5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99096" y="1751631"/>
                            <a:ext cx="940435" cy="352425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 err="1"/>
                              <a:t>SuperNet</a:t>
                            </a:r>
                            <a:endParaRPr lang="ru-RU" dirty="0"/>
                          </a:p>
                        </p:txBody>
                      </p:sp>
                      <p:sp>
                        <p:nvSpPr>
                          <p:cNvPr id="27" name="Надпись 27">
                            <a:extLst>
                              <a:ext uri="{FF2B5EF4-FFF2-40B4-BE49-F238E27FC236}">
                                <a16:creationId xmlns="" xmlns:a16="http://schemas.microsoft.com/office/drawing/2014/main" id="{40C6CE2E-1095-86DA-38F8-240EF4E89CF1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656398" y="215472"/>
                            <a:ext cx="1953701" cy="470179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</a:pPr>
                            <a:r>
                              <a:rPr lang="en-US" sz="1200" dirty="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rPr>
                              <a:t>Generate training set with pairs of subnetworks</a:t>
                            </a:r>
                            <a:endParaRPr lang="ru-RU" sz="12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8" name="Надпись 30">
                            <a:extLst>
                              <a:ext uri="{FF2B5EF4-FFF2-40B4-BE49-F238E27FC236}">
                                <a16:creationId xmlns="" xmlns:a16="http://schemas.microsoft.com/office/drawing/2014/main" id="{FF93AC9A-B268-AA9F-A28B-1DF0926BFFD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841448" y="1067389"/>
                            <a:ext cx="1585596" cy="472825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/>
                              <a:t>Train </a:t>
                            </a:r>
                            <a:r>
                              <a:rPr lang="en-US"/>
                              <a:t>gradient boosting </a:t>
                            </a:r>
                            <a:r>
                              <a:rPr lang="en-US" dirty="0"/>
                              <a:t>classifier</a:t>
                            </a:r>
                            <a:endParaRPr lang="ru-RU" dirty="0"/>
                          </a:p>
                        </p:txBody>
                      </p:sp>
                      <p:sp>
                        <p:nvSpPr>
                          <p:cNvPr id="29" name="Надпись 31">
                            <a:extLst>
                              <a:ext uri="{FF2B5EF4-FFF2-40B4-BE49-F238E27FC236}">
                                <a16:creationId xmlns="" xmlns:a16="http://schemas.microsoft.com/office/drawing/2014/main" id="{0C51F4DE-7A69-3CDC-10BE-B59B989736E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847167" y="3200400"/>
                            <a:ext cx="1554480" cy="535305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/>
                              <a:t>Remove classification layer</a:t>
                            </a:r>
                            <a:endParaRPr lang="ru-RU"/>
                          </a:p>
                        </p:txBody>
                      </p:sp>
                      <p:sp>
                        <p:nvSpPr>
                          <p:cNvPr id="30" name="Надпись 32">
                            <a:extLst>
                              <a:ext uri="{FF2B5EF4-FFF2-40B4-BE49-F238E27FC236}">
                                <a16:creationId xmlns="" xmlns:a16="http://schemas.microsoft.com/office/drawing/2014/main" id="{8FB26C93-4A86-C024-3889-238F11BBC26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114997" y="1542049"/>
                            <a:ext cx="1525952" cy="482601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/>
                              <a:t>Measure running time for all layers</a:t>
                            </a:r>
                            <a:endParaRPr lang="ru-RU" dirty="0"/>
                          </a:p>
                        </p:txBody>
                      </p:sp>
                      <p:sp>
                        <p:nvSpPr>
                          <p:cNvPr id="31" name="Надпись 33">
                            <a:extLst>
                              <a:ext uri="{FF2B5EF4-FFF2-40B4-BE49-F238E27FC236}">
                                <a16:creationId xmlns="" xmlns:a16="http://schemas.microsoft.com/office/drawing/2014/main" id="{0D6344D6-4754-3FF0-2BEB-EC83A413BB9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701300" y="2743200"/>
                            <a:ext cx="1337497" cy="5334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</a:pPr>
                            <a:r>
                              <a:rPr lang="en-US" sz="1200" dirty="0" err="1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rPr>
                              <a:t>PyTorch</a:t>
                            </a:r>
                            <a:r>
                              <a:rPr lang="en-US" sz="1200" dirty="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rPr>
                              <a:t> FP32 subnetwork</a:t>
                            </a:r>
                            <a:endParaRPr lang="ru-RU" sz="12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32" name="Надпись 34">
                            <a:extLst>
                              <a:ext uri="{FF2B5EF4-FFF2-40B4-BE49-F238E27FC236}">
                                <a16:creationId xmlns="" xmlns:a16="http://schemas.microsoft.com/office/drawing/2014/main" id="{1AA45260-2DED-50C6-9743-D004588A436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769235" y="2188754"/>
                            <a:ext cx="1710690" cy="535305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/>
                              <a:t>Quick search of an optimal subnetwork</a:t>
                            </a:r>
                            <a:endParaRPr lang="ru-RU" dirty="0"/>
                          </a:p>
                        </p:txBody>
                      </p:sp>
                      <p:sp>
                        <p:nvSpPr>
                          <p:cNvPr id="33" name="Надпись 36">
                            <a:extLst>
                              <a:ext uri="{FF2B5EF4-FFF2-40B4-BE49-F238E27FC236}">
                                <a16:creationId xmlns="" xmlns:a16="http://schemas.microsoft.com/office/drawing/2014/main" id="{4FDBD9DA-55B1-F0FC-7853-E76AB6A2FF0B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862635" y="3508686"/>
                            <a:ext cx="2030676" cy="311233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/>
                              <a:t>Device-specific descriptor</a:t>
                            </a:r>
                            <a:endParaRPr lang="ru-RU" dirty="0"/>
                          </a:p>
                        </p:txBody>
                      </p:sp>
                      <p:cxnSp>
                        <p:nvCxnSpPr>
                          <p:cNvPr id="34" name="Прямая со стрелкой 33">
                            <a:extLst>
                              <a:ext uri="{FF2B5EF4-FFF2-40B4-BE49-F238E27FC236}">
                                <a16:creationId xmlns="" xmlns:a16="http://schemas.microsoft.com/office/drawing/2014/main" id="{0E2048A8-AC07-6608-08E3-75C6C7064D3A}"/>
                              </a:ext>
                            </a:extLst>
                          </p:cNvPr>
                          <p:cNvCxnSpPr>
                            <a:cxnSpLocks/>
                            <a:stCxn id="43" idx="2"/>
                            <a:endCxn id="25" idx="0"/>
                          </p:cNvCxnSpPr>
                          <p:nvPr/>
                        </p:nvCxnSpPr>
                        <p:spPr>
                          <a:xfrm>
                            <a:off x="1384578" y="1625600"/>
                            <a:ext cx="840" cy="177799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bg1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5" name="Прямая со стрелкой 34">
                            <a:extLst>
                              <a:ext uri="{FF2B5EF4-FFF2-40B4-BE49-F238E27FC236}">
                                <a16:creationId xmlns="" xmlns:a16="http://schemas.microsoft.com/office/drawing/2014/main" id="{F90861E3-734C-7B91-2E96-48E1514BA2A3}"/>
                              </a:ext>
                            </a:extLst>
                          </p:cNvPr>
                          <p:cNvCxnSpPr>
                            <a:cxnSpLocks/>
                            <a:stCxn id="42" idx="2"/>
                            <a:endCxn id="43" idx="0"/>
                          </p:cNvCxnSpPr>
                          <p:nvPr/>
                        </p:nvCxnSpPr>
                        <p:spPr>
                          <a:xfrm flipH="1">
                            <a:off x="1384578" y="911178"/>
                            <a:ext cx="745" cy="220392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bg1"/>
                            </a:solidFill>
                            <a:tailEnd type="triangle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pic>
                        <p:nvPicPr>
                          <p:cNvPr id="36" name="Рисунок 35">
                            <a:extLst>
                              <a:ext uri="{FF2B5EF4-FFF2-40B4-BE49-F238E27FC236}">
                                <a16:creationId xmlns="" xmlns:a16="http://schemas.microsoft.com/office/drawing/2014/main" id="{E13A7415-04F7-13BA-2CD9-F48CB637D9F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=""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815593" y="4076700"/>
                            <a:ext cx="356235" cy="4064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7" name="Рисунок 36">
                            <a:extLst>
                              <a:ext uri="{FF2B5EF4-FFF2-40B4-BE49-F238E27FC236}">
                                <a16:creationId xmlns="" xmlns:a16="http://schemas.microsoft.com/office/drawing/2014/main" id="{DD160B99-A69E-4C57-7E9C-C79C68B0FF4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=""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964693" y="4089400"/>
                            <a:ext cx="391795" cy="381000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38" name="Стрелка вправо 37">
                            <a:extLst>
                              <a:ext uri="{FF2B5EF4-FFF2-40B4-BE49-F238E27FC236}">
                                <a16:creationId xmlns="" xmlns:a16="http://schemas.microsoft.com/office/drawing/2014/main" id="{2256B905-A526-52EE-D03C-2A9CA745C84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434593" y="4203700"/>
                            <a:ext cx="250008" cy="143691"/>
                          </a:xfrm>
                          <a:prstGeom prst="rightArrow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ru-RU"/>
                          </a:p>
                        </p:txBody>
                      </p:sp>
                      <p:pic>
                        <p:nvPicPr>
                          <p:cNvPr id="39" name="Рисунок 38">
                            <a:extLst>
                              <a:ext uri="{FF2B5EF4-FFF2-40B4-BE49-F238E27FC236}">
                                <a16:creationId xmlns="" xmlns:a16="http://schemas.microsoft.com/office/drawing/2014/main" id="{27CFA5B0-5D00-12DF-6DB1-537350F7BA8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=""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 rot="16200000">
                            <a:off x="828212" y="1534675"/>
                            <a:ext cx="1090295" cy="2044700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40" name="Рисунок 39">
                            <a:extLst>
                              <a:ext uri="{FF2B5EF4-FFF2-40B4-BE49-F238E27FC236}">
                                <a16:creationId xmlns="" xmlns:a16="http://schemas.microsoft.com/office/drawing/2014/main" id="{A474A78D-2F34-2EA8-B54A-E8CCE8B96AAA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=""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 rot="16200000">
                            <a:off x="5262839" y="3709659"/>
                            <a:ext cx="1115695" cy="139636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41" name="Рисунок 40">
                            <a:extLst>
                              <a:ext uri="{FF2B5EF4-FFF2-40B4-BE49-F238E27FC236}">
                                <a16:creationId xmlns="" xmlns:a16="http://schemas.microsoft.com/office/drawing/2014/main" id="{F1DE3DE4-4B0C-381B-65C5-CE9DC766BA3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 cstate="print">
                            <a:extLst>
                              <a:ext uri="{28A0092B-C50C-407E-A947-70E740481C1C}">
                                <a14:useLocalDpi xmlns=""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5140960" y="76200"/>
                            <a:ext cx="1479550" cy="130619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42" name="Рисунок 41">
                            <a:extLst>
                              <a:ext uri="{FF2B5EF4-FFF2-40B4-BE49-F238E27FC236}">
                                <a16:creationId xmlns="" xmlns:a16="http://schemas.microsoft.com/office/drawing/2014/main" id="{940179EF-8342-355C-8518-7979DD6D91D4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=""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322719" y="-5439"/>
                            <a:ext cx="2125208" cy="916617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43" name="Надпись 1694331448">
                            <a:extLst>
                              <a:ext uri="{FF2B5EF4-FFF2-40B4-BE49-F238E27FC236}">
                                <a16:creationId xmlns="" xmlns:a16="http://schemas.microsoft.com/office/drawing/2014/main" id="{7A41A6D1-9A01-E4B4-008F-0B8D550201B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914361" y="1131570"/>
                            <a:ext cx="940434" cy="49403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solidFill>
                              <a:schemeClr val="bg1"/>
                            </a:solidFill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/>
                              <a:t>Train </a:t>
                            </a:r>
                            <a:r>
                              <a:rPr lang="en-US" dirty="0" err="1"/>
                              <a:t>SuperNet</a:t>
                            </a:r>
                            <a:endParaRPr lang="ru-RU" dirty="0"/>
                          </a:p>
                        </p:txBody>
                      </p:sp>
                      <p:sp>
                        <p:nvSpPr>
                          <p:cNvPr id="44" name="Надпись 1219998998">
                            <a:extLst>
                              <a:ext uri="{FF2B5EF4-FFF2-40B4-BE49-F238E27FC236}">
                                <a16:creationId xmlns="" xmlns:a16="http://schemas.microsoft.com/office/drawing/2014/main" id="{2CC23750-FF47-8AC0-E066-FE0777A6078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98500" y="-254000"/>
                            <a:ext cx="1253490" cy="292100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pPr algn="ctr">
                              <a:lnSpc>
                                <a:spcPct val="115000"/>
                              </a:lnSpc>
                            </a:pPr>
                            <a:r>
                              <a:rPr lang="en-US" sz="1200" dirty="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rPr>
                              <a:t>Large dataset</a:t>
                            </a:r>
                            <a:endParaRPr lang="ru-RU" sz="1200" dirty="0">
                              <a:solidFill>
                                <a:schemeClr val="bg1"/>
                              </a:solidFill>
                              <a:effectLst/>
                              <a:latin typeface="Arial" panose="020B0604020202020204" pitchFamily="34" charset="0"/>
                              <a:ea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5" name="Надпись 556732">
                            <a:extLst>
                              <a:ext uri="{FF2B5EF4-FFF2-40B4-BE49-F238E27FC236}">
                                <a16:creationId xmlns="" xmlns:a16="http://schemas.microsoft.com/office/drawing/2014/main" id="{81A5785A-1511-1C53-3670-5482BDE1AA3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03865" y="1579477"/>
                            <a:ext cx="1532364" cy="546735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/>
                              <a:t>Surrogate accuracy comparator</a:t>
                            </a:r>
                            <a:endParaRPr lang="ru-RU" dirty="0"/>
                          </a:p>
                        </p:txBody>
                      </p:sp>
                      <p:sp>
                        <p:nvSpPr>
                          <p:cNvPr id="46" name="Надпись 1069440578">
                            <a:extLst>
                              <a:ext uri="{FF2B5EF4-FFF2-40B4-BE49-F238E27FC236}">
                                <a16:creationId xmlns="" xmlns:a16="http://schemas.microsoft.com/office/drawing/2014/main" id="{2679958F-C25D-B024-3FA0-1FEED2952FD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5261576" y="2286000"/>
                            <a:ext cx="1244600" cy="328295"/>
                          </a:xfrm>
                          <a:prstGeom prst="rect">
                            <a:avLst/>
                          </a:prstGeom>
                          <a:noFill/>
                          <a:ln w="6350">
                            <a:noFill/>
                          </a:ln>
                        </p:spPr>
                        <p:txBody>
                          <a:bodyPr rot="0" spcFirstLastPara="0" vert="horz" wrap="square" lIns="91440" tIns="45720" rIns="91440" bIns="45720" numCol="1" spcCol="0" rtlCol="0" fromWordArt="0" anchor="t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>
                            <a:defPPr marR="0" lvl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defRPr/>
                            </a:defPPr>
                            <a:lvl1pPr algn="ctr">
                              <a:lnSpc>
                                <a:spcPct val="115000"/>
                              </a:lnSpc>
                              <a:defRPr sz="1200">
                                <a:solidFill>
                                  <a:schemeClr val="bg1"/>
                                </a:solidFill>
                                <a:effectLst/>
                                <a:latin typeface="Arial" panose="020B0604020202020204" pitchFamily="34" charset="0"/>
                                <a:ea typeface="Arial" panose="020B0604020202020204" pitchFamily="34" charset="0"/>
                              </a:defRPr>
                            </a:lvl1pPr>
                          </a:lstStyle>
                          <a:p>
                            <a:r>
                              <a:rPr lang="en-US" dirty="0" err="1"/>
                              <a:t>LookUp</a:t>
                            </a:r>
                            <a:r>
                              <a:rPr lang="en-US" dirty="0"/>
                              <a:t> Table</a:t>
                            </a:r>
                            <a:endParaRPr lang="ru-RU" dirty="0"/>
                          </a:p>
                        </p:txBody>
                      </p:sp>
                    </p:grpSp>
                    <p:sp>
                      <p:nvSpPr>
                        <p:cNvPr id="25" name="Прямоугольник 24">
                          <a:extLst>
                            <a:ext uri="{FF2B5EF4-FFF2-40B4-BE49-F238E27FC236}">
                              <a16:creationId xmlns="" xmlns:a16="http://schemas.microsoft.com/office/drawing/2014/main" id="{854D9FA3-3443-446D-6635-6E036E02B27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22718" y="2463800"/>
                          <a:ext cx="2125400" cy="130864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bg1"/>
                          </a:solidFill>
                          <a:prstDash val="sys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ru-RU"/>
                        </a:p>
                      </p:txBody>
                    </p:sp>
                  </p:grpSp>
                </p:grpSp>
                <p:sp>
                  <p:nvSpPr>
                    <p:cNvPr id="14" name="Надпись 1">
                      <a:extLst>
                        <a:ext uri="{FF2B5EF4-FFF2-40B4-BE49-F238E27FC236}">
                          <a16:creationId xmlns="" xmlns:a16="http://schemas.microsoft.com/office/drawing/2014/main" id="{223DA0ED-C7DB-8389-0B52-17F60799D9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27600" y="38100"/>
                      <a:ext cx="1253380" cy="292100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defPPr>
                      <a:lvl1pPr algn="ctr">
                        <a:lnSpc>
                          <a:spcPct val="115000"/>
                        </a:lnSpc>
                        <a:defRPr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defRPr>
                      </a:lvl1pPr>
                    </a:lstStyle>
                    <a:p>
                      <a:r>
                        <a:rPr lang="en-US" dirty="0"/>
                        <a:t>User’s device</a:t>
                      </a:r>
                      <a:endParaRPr lang="ru-RU" dirty="0"/>
                    </a:p>
                  </p:txBody>
                </p:sp>
              </p:grpSp>
            </p:grpSp>
          </p:grpSp>
        </p:grpSp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29F7F4FB-CEF3-65B6-524C-0359C29EE8A0}"/>
                </a:ext>
              </a:extLst>
            </p:cNvPr>
            <p:cNvSpPr/>
            <p:nvPr/>
          </p:nvSpPr>
          <p:spPr>
            <a:xfrm>
              <a:off x="2592334" y="4244408"/>
              <a:ext cx="1382683" cy="535305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067BE17B-F639-634A-D3A3-B86D97840FAA}"/>
                </a:ext>
              </a:extLst>
            </p:cNvPr>
            <p:cNvSpPr/>
            <p:nvPr/>
          </p:nvSpPr>
          <p:spPr>
            <a:xfrm>
              <a:off x="4609957" y="3817153"/>
              <a:ext cx="1892300" cy="138802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</p:grpSp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F6FD7039-62D8-5D6F-91A7-2416E0BBAD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39543" y="96873"/>
            <a:ext cx="2315804" cy="672330"/>
          </a:xfrm>
          <a:prstGeom prst="rect">
            <a:avLst/>
          </a:prstGeom>
        </p:spPr>
      </p:pic>
      <p:sp>
        <p:nvSpPr>
          <p:cNvPr id="78" name="Google Shape;605;p98">
            <a:extLst>
              <a:ext uri="{FF2B5EF4-FFF2-40B4-BE49-F238E27FC236}">
                <a16:creationId xmlns="" xmlns:a16="http://schemas.microsoft.com/office/drawing/2014/main" id="{ADBEDEBA-C594-378E-C7A3-5370D5AB2A10}"/>
              </a:ext>
            </a:extLst>
          </p:cNvPr>
          <p:cNvSpPr txBox="1"/>
          <p:nvPr/>
        </p:nvSpPr>
        <p:spPr>
          <a:xfrm>
            <a:off x="127000" y="5979363"/>
            <a:ext cx="12065000" cy="896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Savchenko et al., Device-Specific Facial Descriptors: Winning a Lottery with a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SuperNet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ECAI 2024</a:t>
            </a:r>
          </a:p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Savchenko,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AutoFace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: How to Obtain Mobile Neural Network-Based Facial Feature Extractor in Less Than 10 Minutes? IEEE Access, 2024</a:t>
            </a: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Main </a:t>
            </a:r>
            <a:r>
              <a:rPr lang="en-US" sz="3200" dirty="0" smtClean="0"/>
              <a:t>algorithms (1)</a:t>
            </a:r>
            <a:endParaRPr lang="en-US" sz="3200" dirty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="" xmlns:a16="http://schemas.microsoft.com/office/drawing/2014/main" id="{176E9DDE-0065-8908-62B0-E5EABC573D67}"/>
              </a:ext>
            </a:extLst>
          </p:cNvPr>
          <p:cNvSpPr/>
          <p:nvPr/>
        </p:nvSpPr>
        <p:spPr>
          <a:xfrm>
            <a:off x="517590" y="813381"/>
            <a:ext cx="61392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Evolutionary Search of Optimal </a:t>
            </a:r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Subnetwork</a:t>
            </a:r>
            <a:endParaRPr lang="en-US" sz="2000" kern="1200" dirty="0">
              <a:solidFill>
                <a:srgbClr val="1193A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5963" y="1229750"/>
            <a:ext cx="7158037" cy="556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Main </a:t>
            </a:r>
            <a:r>
              <a:rPr lang="en-US" sz="3200" dirty="0" smtClean="0"/>
              <a:t>algorithms (2)</a:t>
            </a:r>
            <a:endParaRPr lang="en-US" sz="3200" dirty="0"/>
          </a:p>
        </p:txBody>
      </p:sp>
      <p:sp>
        <p:nvSpPr>
          <p:cNvPr id="78" name="Прямоугольник 77">
            <a:extLst>
              <a:ext uri="{FF2B5EF4-FFF2-40B4-BE49-F238E27FC236}">
                <a16:creationId xmlns="" xmlns:a16="http://schemas.microsoft.com/office/drawing/2014/main" id="{176E9DDE-0065-8908-62B0-E5EABC573D67}"/>
              </a:ext>
            </a:extLst>
          </p:cNvPr>
          <p:cNvSpPr/>
          <p:nvPr/>
        </p:nvSpPr>
        <p:spPr>
          <a:xfrm>
            <a:off x="630936" y="792045"/>
            <a:ext cx="4416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SelectTopSubnets</a:t>
            </a:r>
            <a:endParaRPr lang="en-US" sz="2000" kern="1200" dirty="0">
              <a:solidFill>
                <a:srgbClr val="1193A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DA70B607-EAA1-8F0B-6594-334FB946D55B}"/>
              </a:ext>
            </a:extLst>
          </p:cNvPr>
          <p:cNvSpPr/>
          <p:nvPr/>
        </p:nvSpPr>
        <p:spPr>
          <a:xfrm>
            <a:off x="731521" y="1175503"/>
            <a:ext cx="6281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  <a:sym typeface="Play"/>
              </a:rPr>
              <a:t>selecting the Top-K Subnetwork architectures from </a:t>
            </a:r>
            <a:r>
              <a:rPr lang="en-US" sz="1600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  <a:sym typeface="Play"/>
              </a:rPr>
              <a:t>the list </a:t>
            </a: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  <a:sym typeface="Play"/>
              </a:rPr>
              <a:t>SA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8998" y="1692593"/>
            <a:ext cx="82677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Implementation of the framework</a:t>
            </a:r>
            <a:endParaRPr lang="ru-RU" sz="3200" dirty="0"/>
          </a:p>
        </p:txBody>
      </p:sp>
      <p:grpSp>
        <p:nvGrpSpPr>
          <p:cNvPr id="2" name="Группа 46">
            <a:extLst>
              <a:ext uri="{FF2B5EF4-FFF2-40B4-BE49-F238E27FC236}">
                <a16:creationId xmlns="" xmlns:a16="http://schemas.microsoft.com/office/drawing/2014/main" id="{AD115A14-571D-691E-3DDD-56A0AB07BA52}"/>
              </a:ext>
            </a:extLst>
          </p:cNvPr>
          <p:cNvGrpSpPr/>
          <p:nvPr/>
        </p:nvGrpSpPr>
        <p:grpSpPr>
          <a:xfrm>
            <a:off x="2011680" y="1024128"/>
            <a:ext cx="7419110" cy="5010564"/>
            <a:chOff x="243402" y="-114533"/>
            <a:chExt cx="6228659" cy="3316182"/>
          </a:xfrm>
        </p:grpSpPr>
        <p:grpSp>
          <p:nvGrpSpPr>
            <p:cNvPr id="3" name="Группа 47">
              <a:extLst>
                <a:ext uri="{FF2B5EF4-FFF2-40B4-BE49-F238E27FC236}">
                  <a16:creationId xmlns="" xmlns:a16="http://schemas.microsoft.com/office/drawing/2014/main" id="{BCEB16A9-8B6D-F7AB-1DEE-503273E84B0F}"/>
                </a:ext>
              </a:extLst>
            </p:cNvPr>
            <p:cNvGrpSpPr/>
            <p:nvPr/>
          </p:nvGrpSpPr>
          <p:grpSpPr>
            <a:xfrm>
              <a:off x="243402" y="-114529"/>
              <a:ext cx="6228659" cy="3316178"/>
              <a:chOff x="243402" y="-114529"/>
              <a:chExt cx="6228659" cy="3316178"/>
            </a:xfrm>
          </p:grpSpPr>
          <p:cxnSp>
            <p:nvCxnSpPr>
              <p:cNvPr id="50" name="Прямая со стрелкой 49">
                <a:extLst>
                  <a:ext uri="{FF2B5EF4-FFF2-40B4-BE49-F238E27FC236}">
                    <a16:creationId xmlns="" xmlns:a16="http://schemas.microsoft.com/office/drawing/2014/main" id="{E85362CE-6D3E-0602-E277-5FC938E998A8}"/>
                  </a:ext>
                </a:extLst>
              </p:cNvPr>
              <p:cNvCxnSpPr>
                <a:cxnSpLocks/>
                <a:stCxn id="62" idx="2"/>
                <a:endCxn id="65" idx="0"/>
              </p:cNvCxnSpPr>
              <p:nvPr/>
            </p:nvCxnSpPr>
            <p:spPr>
              <a:xfrm>
                <a:off x="3213891" y="2074732"/>
                <a:ext cx="18268" cy="273961"/>
              </a:xfrm>
              <a:prstGeom prst="straightConnector1">
                <a:avLst/>
              </a:prstGeom>
              <a:noFill/>
              <a:ln w="6350">
                <a:solidFill>
                  <a:schemeClr val="bg1"/>
                </a:solidFill>
                <a:tailEnd type="triangle"/>
              </a:ln>
            </p:spPr>
          </p:cxnSp>
          <p:grpSp>
            <p:nvGrpSpPr>
              <p:cNvPr id="4" name="Группа 50">
                <a:extLst>
                  <a:ext uri="{FF2B5EF4-FFF2-40B4-BE49-F238E27FC236}">
                    <a16:creationId xmlns="" xmlns:a16="http://schemas.microsoft.com/office/drawing/2014/main" id="{399B501D-CBA3-A503-9EFB-962E6F795A89}"/>
                  </a:ext>
                </a:extLst>
              </p:cNvPr>
              <p:cNvGrpSpPr/>
              <p:nvPr/>
            </p:nvGrpSpPr>
            <p:grpSpPr>
              <a:xfrm>
                <a:off x="243402" y="-114529"/>
                <a:ext cx="6228659" cy="3316178"/>
                <a:chOff x="243402" y="-114529"/>
                <a:chExt cx="6228659" cy="3316178"/>
              </a:xfrm>
            </p:grpSpPr>
            <p:cxnSp>
              <p:nvCxnSpPr>
                <p:cNvPr id="52" name="Прямая со стрелкой 51">
                  <a:extLst>
                    <a:ext uri="{FF2B5EF4-FFF2-40B4-BE49-F238E27FC236}">
                      <a16:creationId xmlns="" xmlns:a16="http://schemas.microsoft.com/office/drawing/2014/main" id="{5EDB24F1-BD60-06FE-7285-488A64F1376E}"/>
                    </a:ext>
                  </a:extLst>
                </p:cNvPr>
                <p:cNvCxnSpPr>
                  <a:stCxn id="66" idx="2"/>
                  <a:endCxn id="73" idx="0"/>
                </p:cNvCxnSpPr>
                <p:nvPr/>
              </p:nvCxnSpPr>
              <p:spPr>
                <a:xfrm>
                  <a:off x="4762113" y="287709"/>
                  <a:ext cx="9899" cy="336206"/>
                </a:xfrm>
                <a:prstGeom prst="straightConnector1">
                  <a:avLst/>
                </a:prstGeom>
                <a:noFill/>
                <a:ln w="6350">
                  <a:solidFill>
                    <a:schemeClr val="bg1"/>
                  </a:solidFill>
                  <a:tailEnd type="triangle"/>
                </a:ln>
              </p:spPr>
            </p:cxnSp>
            <p:grpSp>
              <p:nvGrpSpPr>
                <p:cNvPr id="5" name="Группа 52">
                  <a:extLst>
                    <a:ext uri="{FF2B5EF4-FFF2-40B4-BE49-F238E27FC236}">
                      <a16:creationId xmlns="" xmlns:a16="http://schemas.microsoft.com/office/drawing/2014/main" id="{C83D3BAD-830E-5945-F3B5-192080256141}"/>
                    </a:ext>
                  </a:extLst>
                </p:cNvPr>
                <p:cNvGrpSpPr/>
                <p:nvPr/>
              </p:nvGrpSpPr>
              <p:grpSpPr>
                <a:xfrm>
                  <a:off x="243402" y="-114529"/>
                  <a:ext cx="6228659" cy="3316178"/>
                  <a:chOff x="243402" y="-114529"/>
                  <a:chExt cx="6228659" cy="3316178"/>
                </a:xfrm>
              </p:grpSpPr>
              <p:cxnSp>
                <p:nvCxnSpPr>
                  <p:cNvPr id="54" name="Прямая со стрелкой 53">
                    <a:extLst>
                      <a:ext uri="{FF2B5EF4-FFF2-40B4-BE49-F238E27FC236}">
                        <a16:creationId xmlns="" xmlns:a16="http://schemas.microsoft.com/office/drawing/2014/main" id="{80CC9CAD-C7DD-4230-773A-11E105392D6E}"/>
                      </a:ext>
                    </a:extLst>
                  </p:cNvPr>
                  <p:cNvCxnSpPr>
                    <a:stCxn id="70" idx="2"/>
                    <a:endCxn id="72" idx="0"/>
                  </p:cNvCxnSpPr>
                  <p:nvPr/>
                </p:nvCxnSpPr>
                <p:spPr>
                  <a:xfrm flipH="1">
                    <a:off x="1634553" y="939595"/>
                    <a:ext cx="393" cy="254204"/>
                  </a:xfrm>
                  <a:prstGeom prst="straightConnector1">
                    <a:avLst/>
                  </a:prstGeom>
                  <a:noFill/>
                  <a:ln w="6350">
                    <a:solidFill>
                      <a:schemeClr val="bg1"/>
                    </a:solidFill>
                    <a:tailEnd type="triangle"/>
                  </a:ln>
                </p:spPr>
              </p:cxnSp>
              <p:grpSp>
                <p:nvGrpSpPr>
                  <p:cNvPr id="7" name="Группа 54">
                    <a:extLst>
                      <a:ext uri="{FF2B5EF4-FFF2-40B4-BE49-F238E27FC236}">
                        <a16:creationId xmlns="" xmlns:a16="http://schemas.microsoft.com/office/drawing/2014/main" id="{41149A56-C542-9EEA-426A-FFE2829C2AC0}"/>
                      </a:ext>
                    </a:extLst>
                  </p:cNvPr>
                  <p:cNvGrpSpPr/>
                  <p:nvPr/>
                </p:nvGrpSpPr>
                <p:grpSpPr>
                  <a:xfrm>
                    <a:off x="243402" y="-114529"/>
                    <a:ext cx="6228659" cy="3316178"/>
                    <a:chOff x="581308" y="291871"/>
                    <a:chExt cx="6228659" cy="3316178"/>
                  </a:xfrm>
                </p:grpSpPr>
                <p:cxnSp>
                  <p:nvCxnSpPr>
                    <p:cNvPr id="56" name="Прямая со стрелкой 55">
                      <a:extLst>
                        <a:ext uri="{FF2B5EF4-FFF2-40B4-BE49-F238E27FC236}">
                          <a16:creationId xmlns="" xmlns:a16="http://schemas.microsoft.com/office/drawing/2014/main" id="{0AE24D47-1291-98C7-4970-37E12C1593A8}"/>
                        </a:ext>
                      </a:extLst>
                    </p:cNvPr>
                    <p:cNvCxnSpPr>
                      <a:cxnSpLocks/>
                      <a:stCxn id="63" idx="2"/>
                      <a:endCxn id="62" idx="0"/>
                    </p:cNvCxnSpPr>
                    <p:nvPr/>
                  </p:nvCxnSpPr>
                  <p:spPr>
                    <a:xfrm flipH="1">
                      <a:off x="3551797" y="1914784"/>
                      <a:ext cx="1568696" cy="341898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  <a:tailEnd type="triangle"/>
                    </a:ln>
                  </p:spPr>
                </p:cxnSp>
                <p:cxnSp>
                  <p:nvCxnSpPr>
                    <p:cNvPr id="57" name="Прямая со стрелкой 56">
                      <a:extLst>
                        <a:ext uri="{FF2B5EF4-FFF2-40B4-BE49-F238E27FC236}">
                          <a16:creationId xmlns="" xmlns:a16="http://schemas.microsoft.com/office/drawing/2014/main" id="{FBFCD06F-2412-B1B8-1F3E-6A2D38787E4F}"/>
                        </a:ext>
                      </a:extLst>
                    </p:cNvPr>
                    <p:cNvCxnSpPr>
                      <a:cxnSpLocks/>
                      <a:stCxn id="73" idx="2"/>
                      <a:endCxn id="63" idx="0"/>
                    </p:cNvCxnSpPr>
                    <p:nvPr/>
                  </p:nvCxnSpPr>
                  <p:spPr>
                    <a:xfrm>
                      <a:off x="5109918" y="1358610"/>
                      <a:ext cx="10576" cy="251180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  <a:tailEnd type="triangle"/>
                    </a:ln>
                  </p:spPr>
                </p:cxnSp>
                <p:cxnSp>
                  <p:nvCxnSpPr>
                    <p:cNvPr id="58" name="Прямая соединительная линия 57">
                      <a:extLst>
                        <a:ext uri="{FF2B5EF4-FFF2-40B4-BE49-F238E27FC236}">
                          <a16:creationId xmlns="" xmlns:a16="http://schemas.microsoft.com/office/drawing/2014/main" id="{44D21B25-E6CB-B29C-C742-D64B8F3B386E}"/>
                        </a:ext>
                      </a:extLst>
                    </p:cNvPr>
                    <p:cNvCxnSpPr>
                      <a:cxnSpLocks/>
                      <a:stCxn id="64" idx="3"/>
                      <a:endCxn id="67" idx="1"/>
                    </p:cNvCxnSpPr>
                    <p:nvPr/>
                  </p:nvCxnSpPr>
                  <p:spPr>
                    <a:xfrm flipV="1">
                      <a:off x="4600005" y="3441854"/>
                      <a:ext cx="449662" cy="143"/>
                    </a:xfrm>
                    <a:prstGeom prst="line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  <a:tailEnd type="triangle"/>
                    </a:ln>
                  </p:spPr>
                </p:cxnSp>
                <p:cxnSp>
                  <p:nvCxnSpPr>
                    <p:cNvPr id="59" name="Прямая со стрелкой 58">
                      <a:extLst>
                        <a:ext uri="{FF2B5EF4-FFF2-40B4-BE49-F238E27FC236}">
                          <a16:creationId xmlns="" xmlns:a16="http://schemas.microsoft.com/office/drawing/2014/main" id="{F4AA8B99-B49A-175E-3CA7-D93316656DE3}"/>
                        </a:ext>
                      </a:extLst>
                    </p:cNvPr>
                    <p:cNvCxnSpPr>
                      <a:stCxn id="65" idx="2"/>
                      <a:endCxn id="64" idx="0"/>
                    </p:cNvCxnSpPr>
                    <p:nvPr/>
                  </p:nvCxnSpPr>
                  <p:spPr>
                    <a:xfrm>
                      <a:off x="3570064" y="3060700"/>
                      <a:ext cx="1203" cy="215244"/>
                    </a:xfrm>
                    <a:prstGeom prst="straightConnector1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  <a:tailEnd type="triangle"/>
                    </a:ln>
                  </p:spPr>
                </p:cxnSp>
                <p:grpSp>
                  <p:nvGrpSpPr>
                    <p:cNvPr id="8" name="Группа 59">
                      <a:extLst>
                        <a:ext uri="{FF2B5EF4-FFF2-40B4-BE49-F238E27FC236}">
                          <a16:creationId xmlns="" xmlns:a16="http://schemas.microsoft.com/office/drawing/2014/main" id="{1EC0423D-58B8-1B2A-7421-E6DD609E76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3307" y="406400"/>
                      <a:ext cx="6136660" cy="3201649"/>
                      <a:chOff x="673307" y="-254000"/>
                      <a:chExt cx="6136660" cy="3201649"/>
                    </a:xfrm>
                  </p:grpSpPr>
                  <p:sp>
                    <p:nvSpPr>
                      <p:cNvPr id="62" name="Надпись 27">
                        <a:extLst>
                          <a:ext uri="{FF2B5EF4-FFF2-40B4-BE49-F238E27FC236}">
                            <a16:creationId xmlns="" xmlns:a16="http://schemas.microsoft.com/office/drawing/2014/main" id="{D3731CF4-9217-22AC-805D-B06340FB93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5016" y="1596282"/>
                        <a:ext cx="2413562" cy="2244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ru-RU"/>
                          <a:t>generate_subnet</a:t>
                        </a:r>
                        <a:r>
                          <a:rPr lang="en-US"/>
                          <a:t>.py</a:t>
                        </a:r>
                        <a:endParaRPr lang="ru-RU"/>
                      </a:p>
                    </p:txBody>
                  </p:sp>
                  <p:sp>
                    <p:nvSpPr>
                      <p:cNvPr id="63" name="Надпись 30">
                        <a:extLst>
                          <a:ext uri="{FF2B5EF4-FFF2-40B4-BE49-F238E27FC236}">
                            <a16:creationId xmlns="" xmlns:a16="http://schemas.microsoft.com/office/drawing/2014/main" id="{98AB7D32-67C9-C121-2CF7-F4F78EA2B9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805020" y="949390"/>
                        <a:ext cx="2630946" cy="304994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ru-RU"/>
                          <a:t>transform_raw_lut</a:t>
                        </a:r>
                        <a:r>
                          <a:rPr lang="en-US"/>
                          <a:t>.py</a:t>
                        </a:r>
                        <a:endParaRPr lang="ru-RU"/>
                      </a:p>
                    </p:txBody>
                  </p:sp>
                  <p:sp>
                    <p:nvSpPr>
                      <p:cNvPr id="64" name="Надпись 31">
                        <a:extLst>
                          <a:ext uri="{FF2B5EF4-FFF2-40B4-BE49-F238E27FC236}">
                            <a16:creationId xmlns="" xmlns:a16="http://schemas.microsoft.com/office/drawing/2014/main" id="{9EC642AC-C7CA-2FFE-2CA3-8BFB1C4720E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42527" y="2615544"/>
                        <a:ext cx="2057479" cy="332105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en-US"/>
                          <a:t>torch2keras_conversion.py</a:t>
                        </a:r>
                        <a:endParaRPr lang="ru-RU"/>
                      </a:p>
                    </p:txBody>
                  </p:sp>
                  <p:sp>
                    <p:nvSpPr>
                      <p:cNvPr id="65" name="Надпись 33">
                        <a:extLst>
                          <a:ext uri="{FF2B5EF4-FFF2-40B4-BE49-F238E27FC236}">
                            <a16:creationId xmlns="" xmlns:a16="http://schemas.microsoft.com/office/drawing/2014/main" id="{880C5BF7-E098-C63A-45CF-E32F3C7AA4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95300" y="2094693"/>
                        <a:ext cx="2349527" cy="305607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en-US"/>
                          <a:t>PyTorch FP32 subnetwork</a:t>
                        </a:r>
                        <a:endParaRPr lang="ru-RU"/>
                      </a:p>
                    </p:txBody>
                  </p:sp>
                  <p:sp>
                    <p:nvSpPr>
                      <p:cNvPr id="66" name="Надпись 34">
                        <a:extLst>
                          <a:ext uri="{FF2B5EF4-FFF2-40B4-BE49-F238E27FC236}">
                            <a16:creationId xmlns="" xmlns:a16="http://schemas.microsoft.com/office/drawing/2014/main" id="{4FC90B0E-B9F3-363D-B2A5-E95A44470FB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33211" y="-241304"/>
                        <a:ext cx="2133616" cy="275013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en-US" dirty="0"/>
                          <a:t>prepare_tflite_lut_assets.py</a:t>
                        </a:r>
                        <a:endParaRPr lang="ru-RU" dirty="0"/>
                      </a:p>
                    </p:txBody>
                  </p:sp>
                  <p:sp>
                    <p:nvSpPr>
                      <p:cNvPr id="67" name="Надпись 36">
                        <a:extLst>
                          <a:ext uri="{FF2B5EF4-FFF2-40B4-BE49-F238E27FC236}">
                            <a16:creationId xmlns="" xmlns:a16="http://schemas.microsoft.com/office/drawing/2014/main" id="{FC891B34-2C7F-C9D5-26C1-E50D41F47E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049667" y="2663442"/>
                        <a:ext cx="1760300" cy="236022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en-US" dirty="0"/>
                          <a:t>Device-specific descriptor</a:t>
                        </a:r>
                        <a:endParaRPr lang="ru-RU" dirty="0"/>
                      </a:p>
                    </p:txBody>
                  </p:sp>
                  <p:cxnSp>
                    <p:nvCxnSpPr>
                      <p:cNvPr id="68" name="Прямая со стрелкой 67">
                        <a:extLst>
                          <a:ext uri="{FF2B5EF4-FFF2-40B4-BE49-F238E27FC236}">
                            <a16:creationId xmlns="" xmlns:a16="http://schemas.microsoft.com/office/drawing/2014/main" id="{FA1CAFA3-3E27-1A10-5C31-2000D3C98120}"/>
                          </a:ext>
                        </a:extLst>
                      </p:cNvPr>
                      <p:cNvCxnSpPr>
                        <a:cxnSpLocks/>
                        <a:stCxn id="72" idx="2"/>
                        <a:endCxn id="62" idx="0"/>
                      </p:cNvCxnSpPr>
                      <p:nvPr/>
                    </p:nvCxnSpPr>
                    <p:spPr>
                      <a:xfrm>
                        <a:off x="1972459" y="1257480"/>
                        <a:ext cx="1579337" cy="338802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  <a:tailEnd type="triangle"/>
                      </a:ln>
                    </p:spPr>
                  </p:cxnSp>
                  <p:cxnSp>
                    <p:nvCxnSpPr>
                      <p:cNvPr id="69" name="Прямая со стрелкой 68">
                        <a:extLst>
                          <a:ext uri="{FF2B5EF4-FFF2-40B4-BE49-F238E27FC236}">
                            <a16:creationId xmlns="" xmlns:a16="http://schemas.microsoft.com/office/drawing/2014/main" id="{589E5C74-0A91-D74D-E1FA-2E2CA8C2773B}"/>
                          </a:ext>
                        </a:extLst>
                      </p:cNvPr>
                      <p:cNvCxnSpPr>
                        <a:stCxn id="71" idx="2"/>
                        <a:endCxn id="70" idx="0"/>
                      </p:cNvCxnSpPr>
                      <p:nvPr/>
                    </p:nvCxnSpPr>
                    <p:spPr>
                      <a:xfrm>
                        <a:off x="1966107" y="33735"/>
                        <a:ext cx="6745" cy="335630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  <a:tailEnd type="triangle"/>
                      </a:ln>
                    </p:spPr>
                  </p:cxnSp>
                  <p:sp>
                    <p:nvSpPr>
                      <p:cNvPr id="70" name="Надпись 1694331448">
                        <a:extLst>
                          <a:ext uri="{FF2B5EF4-FFF2-40B4-BE49-F238E27FC236}">
                            <a16:creationId xmlns="" xmlns:a16="http://schemas.microsoft.com/office/drawing/2014/main" id="{FD6E0B87-A573-F691-3865-1E333EAAD56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9498" y="369365"/>
                        <a:ext cx="2546708" cy="31623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ru-RU"/>
                          <a:t>GBDTLightGBMClassification</a:t>
                        </a:r>
                        <a:r>
                          <a:rPr lang="en-US"/>
                          <a:t>.py</a:t>
                        </a:r>
                        <a:endParaRPr lang="ru-RU"/>
                      </a:p>
                    </p:txBody>
                  </p:sp>
                  <p:sp>
                    <p:nvSpPr>
                      <p:cNvPr id="71" name="Надпись 1219998998">
                        <a:extLst>
                          <a:ext uri="{FF2B5EF4-FFF2-40B4-BE49-F238E27FC236}">
                            <a16:creationId xmlns="" xmlns:a16="http://schemas.microsoft.com/office/drawing/2014/main" id="{7D2A2900-C943-D33A-826E-002BED3B6A1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3307" y="-254000"/>
                        <a:ext cx="2585599" cy="287735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bg1"/>
                        </a:solidFill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en-US"/>
                          <a:t>generate_acc_predictor_dataset.py</a:t>
                        </a:r>
                        <a:endParaRPr lang="ru-RU"/>
                      </a:p>
                    </p:txBody>
                  </p:sp>
                  <p:sp>
                    <p:nvSpPr>
                      <p:cNvPr id="72" name="Надпись 556732">
                        <a:extLst>
                          <a:ext uri="{FF2B5EF4-FFF2-40B4-BE49-F238E27FC236}">
                            <a16:creationId xmlns="" xmlns:a16="http://schemas.microsoft.com/office/drawing/2014/main" id="{32949BEE-85CA-AE7C-9DE8-3528D22C4FA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36809" y="939799"/>
                        <a:ext cx="2471299" cy="317681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en-US"/>
                          <a:t>Surrogate accuracy comparator</a:t>
                        </a:r>
                        <a:endParaRPr lang="ru-RU"/>
                      </a:p>
                    </p:txBody>
                  </p:sp>
                  <p:sp>
                    <p:nvSpPr>
                      <p:cNvPr id="73" name="Надпись 1069440578">
                        <a:extLst>
                          <a:ext uri="{FF2B5EF4-FFF2-40B4-BE49-F238E27FC236}">
                            <a16:creationId xmlns="" xmlns:a16="http://schemas.microsoft.com/office/drawing/2014/main" id="{C2A9B2BC-AD90-81CA-E432-AC4594FDBFC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28806" y="369915"/>
                        <a:ext cx="2762223" cy="328295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</p:spPr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>
                        <a:defPPr marR="0" lvl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defPPr>
                        <a:lvl1pPr algn="ctr">
                          <a:lnSpc>
                            <a:spcPct val="115000"/>
                          </a:lnSpc>
                          <a:defRPr sz="1200">
                            <a:solidFill>
                              <a:schemeClr val="bg1"/>
                            </a:solidFill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</a:defRPr>
                        </a:lvl1pPr>
                      </a:lstStyle>
                      <a:p>
                        <a:r>
                          <a:rPr lang="en-US"/>
                          <a:t>LookUp Table (measured on-device)</a:t>
                        </a:r>
                        <a:endParaRPr lang="ru-RU"/>
                      </a:p>
                    </p:txBody>
                  </p:sp>
                </p:grpSp>
                <p:sp>
                  <p:nvSpPr>
                    <p:cNvPr id="61" name="Прямоугольник 60">
                      <a:extLst>
                        <a:ext uri="{FF2B5EF4-FFF2-40B4-BE49-F238E27FC236}">
                          <a16:creationId xmlns="" xmlns:a16="http://schemas.microsoft.com/office/drawing/2014/main" id="{E475990D-E793-A739-6FF5-6B40BBBAB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1308" y="291871"/>
                      <a:ext cx="2794000" cy="1625972"/>
                    </a:xfrm>
                    <a:prstGeom prst="rect">
                      <a:avLst/>
                    </a:prstGeom>
                    <a:noFill/>
                    <a:ln w="6350">
                      <a:solidFill>
                        <a:schemeClr val="bg1"/>
                      </a:solidFill>
                      <a:prstDash val="dash"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2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/>
                      </a:endParaRPr>
                    </a:p>
                  </p:txBody>
                </p:sp>
              </p:grpSp>
            </p:grpSp>
          </p:grpSp>
        </p:grpSp>
        <p:sp>
          <p:nvSpPr>
            <p:cNvPr id="49" name="Прямоугольник 48">
              <a:extLst>
                <a:ext uri="{FF2B5EF4-FFF2-40B4-BE49-F238E27FC236}">
                  <a16:creationId xmlns="" xmlns:a16="http://schemas.microsoft.com/office/drawing/2014/main" id="{748DE99F-3ADF-3A30-9DD1-75C9EC8A9B9A}"/>
                </a:ext>
              </a:extLst>
            </p:cNvPr>
            <p:cNvSpPr/>
            <p:nvPr/>
          </p:nvSpPr>
          <p:spPr>
            <a:xfrm>
              <a:off x="3274326" y="-114533"/>
              <a:ext cx="3031389" cy="1625995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dash"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endParaRPr lang="ru-RU" sz="1200">
                <a:solidFill>
                  <a:schemeClr val="bg1"/>
                </a:solidFill>
                <a:latin typeface="Arial" panose="020B0604020202020204" pitchFamily="34" charset="0"/>
                <a:cs typeface="Arial"/>
              </a:endParaRPr>
            </a:p>
          </p:txBody>
        </p:sp>
      </p:grpSp>
      <p:sp>
        <p:nvSpPr>
          <p:cNvPr id="78" name="Google Shape;605;p98">
            <a:extLst>
              <a:ext uri="{FF2B5EF4-FFF2-40B4-BE49-F238E27FC236}">
                <a16:creationId xmlns="" xmlns:a16="http://schemas.microsoft.com/office/drawing/2014/main" id="{ADBEDEBA-C594-378E-C7A3-5370D5AB2A10}"/>
              </a:ext>
            </a:extLst>
          </p:cNvPr>
          <p:cNvSpPr txBox="1"/>
          <p:nvPr/>
        </p:nvSpPr>
        <p:spPr>
          <a:xfrm>
            <a:off x="127000" y="6317691"/>
            <a:ext cx="12065000" cy="339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  <a:hlinkClick r:id="rId3"/>
              </a:rPr>
              <a:t>https://github.com/av-savchenko/mobile-face-recognition</a:t>
            </a:r>
            <a:r>
              <a:rPr lang="en-US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Mobile demo application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F3AD0BD-3A37-5118-3679-54AC4177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1" y="836770"/>
            <a:ext cx="4178907" cy="56258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D13FA36-E4A7-A68D-C54D-603BFEB7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240" y="836770"/>
            <a:ext cx="7431813" cy="5067642"/>
          </a:xfrm>
          <a:prstGeom prst="rect">
            <a:avLst/>
          </a:prstGeom>
        </p:spPr>
      </p:pic>
      <p:sp>
        <p:nvSpPr>
          <p:cNvPr id="9" name="Google Shape;330;p2">
            <a:extLst>
              <a:ext uri="{FF2B5EF4-FFF2-40B4-BE49-F238E27FC236}">
                <a16:creationId xmlns="" xmlns:a16="http://schemas.microsoft.com/office/drawing/2014/main" id="{7404DB5B-600B-A10A-28D1-69C5BD8E02BB}"/>
              </a:ext>
            </a:extLst>
          </p:cNvPr>
          <p:cNvSpPr txBox="1"/>
          <p:nvPr/>
        </p:nvSpPr>
        <p:spPr>
          <a:xfrm>
            <a:off x="182880" y="6387678"/>
            <a:ext cx="860755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lt1"/>
              </a:buClr>
              <a:buSzPts val="1200"/>
            </a:pPr>
            <a:r>
              <a:rPr lang="en-US" sz="1600" dirty="0" smtClean="0">
                <a:solidFill>
                  <a:schemeClr val="lt1"/>
                </a:solidFill>
                <a:hlinkClick r:id="rId5"/>
              </a:rPr>
              <a:t>https://github.com/av-savchenko/mobile-face-recognition/tree/main/mobile/FaceMatcher</a:t>
            </a:r>
            <a:r>
              <a:rPr lang="en-US" sz="1600" dirty="0" smtClean="0">
                <a:solidFill>
                  <a:schemeClr val="lt1"/>
                </a:solidFill>
              </a:rPr>
              <a:t> </a:t>
            </a:r>
            <a:endParaRPr lang="en-US" sz="16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Experimental Datasets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18BA768-8422-F708-D978-DAE29EBDAEA6}"/>
              </a:ext>
            </a:extLst>
          </p:cNvPr>
          <p:cNvSpPr/>
          <p:nvPr/>
        </p:nvSpPr>
        <p:spPr>
          <a:xfrm>
            <a:off x="4101827" y="3984197"/>
            <a:ext cx="3057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Cropped and aligned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76E9DDE-0065-8908-62B0-E5EABC573D67}"/>
              </a:ext>
            </a:extLst>
          </p:cNvPr>
          <p:cNvSpPr/>
          <p:nvPr/>
        </p:nvSpPr>
        <p:spPr>
          <a:xfrm>
            <a:off x="3401568" y="1426029"/>
            <a:ext cx="51755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Cropped by </a:t>
            </a:r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RetinaFace</a:t>
            </a: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 without margins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A9F9B826-7895-2060-E780-F6427B869855}"/>
              </a:ext>
            </a:extLst>
          </p:cNvPr>
          <p:cNvSpPr txBox="1">
            <a:spLocks/>
          </p:cNvSpPr>
          <p:nvPr/>
        </p:nvSpPr>
        <p:spPr>
          <a:xfrm>
            <a:off x="1903833" y="1037081"/>
            <a:ext cx="2503575" cy="37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9pPr>
          </a:lstStyle>
          <a:p>
            <a:r>
              <a:rPr lang="en-US" sz="2400" b="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ea typeface="+mn-ea"/>
                <a:cs typeface="SB Sans Display Medium" panose="020B0503040504020204" pitchFamily="34" charset="0"/>
              </a:rPr>
              <a:t>LFW dataset</a:t>
            </a:r>
            <a:endParaRPr lang="ru-RU" sz="2400" kern="0" dirty="0">
              <a:solidFill>
                <a:srgbClr val="A61713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64" y="1881759"/>
            <a:ext cx="39338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680" y="4447604"/>
            <a:ext cx="4097655" cy="191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A9F9B826-7895-2060-E780-F6427B869855}"/>
              </a:ext>
            </a:extLst>
          </p:cNvPr>
          <p:cNvSpPr txBox="1">
            <a:spLocks/>
          </p:cNvSpPr>
          <p:nvPr/>
        </p:nvSpPr>
        <p:spPr>
          <a:xfrm>
            <a:off x="7908393" y="1024889"/>
            <a:ext cx="2503575" cy="37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9pPr>
          </a:lstStyle>
          <a:p>
            <a:r>
              <a:rPr lang="en-US" sz="2400" b="0" kern="1200" dirty="0" err="1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ea typeface="+mn-ea"/>
                <a:cs typeface="SB Sans Display Medium" panose="020B0503040504020204" pitchFamily="34" charset="0"/>
              </a:rPr>
              <a:t>AffectNet</a:t>
            </a:r>
            <a:r>
              <a:rPr lang="en-US" sz="2400" b="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ea typeface="+mn-ea"/>
                <a:cs typeface="SB Sans Display Medium" panose="020B0503040504020204" pitchFamily="34" charset="0"/>
              </a:rPr>
              <a:t> dataset</a:t>
            </a:r>
            <a:endParaRPr lang="ru-RU" sz="2400" kern="0" dirty="0">
              <a:solidFill>
                <a:srgbClr val="A61713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7BAFBF5-BCCA-3E93-0C5D-23577ABCF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430" y="2263774"/>
            <a:ext cx="4829800" cy="9804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3684965-E169-5248-EC13-9AC057639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570" y="4927900"/>
            <a:ext cx="4854010" cy="10046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Experimental Results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618BA768-8422-F708-D978-DAE29EBDAEA6}"/>
              </a:ext>
            </a:extLst>
          </p:cNvPr>
          <p:cNvSpPr/>
          <p:nvPr/>
        </p:nvSpPr>
        <p:spPr>
          <a:xfrm>
            <a:off x="7165067" y="1899365"/>
            <a:ext cx="4029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Inference time (</a:t>
            </a:r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ms</a:t>
            </a: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) per one face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EB5FA09-7779-8455-C808-7E311F279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35" y="2286005"/>
            <a:ext cx="5718538" cy="45027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A70906E-D418-20C9-1404-74E8C0E3A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12" y="1708793"/>
            <a:ext cx="6056015" cy="276320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176E9DDE-0065-8908-62B0-E5EABC573D67}"/>
              </a:ext>
            </a:extLst>
          </p:cNvPr>
          <p:cNvSpPr/>
          <p:nvPr/>
        </p:nvSpPr>
        <p:spPr>
          <a:xfrm>
            <a:off x="1166814" y="1234005"/>
            <a:ext cx="3962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Face identification accuracy (%) 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A9F9B826-7895-2060-E780-F6427B869855}"/>
              </a:ext>
            </a:extLst>
          </p:cNvPr>
          <p:cNvSpPr txBox="1">
            <a:spLocks/>
          </p:cNvSpPr>
          <p:nvPr/>
        </p:nvSpPr>
        <p:spPr>
          <a:xfrm>
            <a:off x="513945" y="781049"/>
            <a:ext cx="2960775" cy="37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9pPr>
          </a:lstStyle>
          <a:p>
            <a:r>
              <a:rPr lang="en-US" sz="2400" b="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ea typeface="+mn-ea"/>
                <a:cs typeface="SB Sans Display Medium" panose="020B0503040504020204" pitchFamily="34" charset="0"/>
              </a:rPr>
              <a:t>Face recognition</a:t>
            </a:r>
          </a:p>
          <a:p>
            <a:endParaRPr lang="ru-RU" sz="2400" kern="0" dirty="0">
              <a:solidFill>
                <a:srgbClr val="A617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Experimental Results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A9F9B826-7895-2060-E780-F6427B869855}"/>
              </a:ext>
            </a:extLst>
          </p:cNvPr>
          <p:cNvSpPr txBox="1">
            <a:spLocks/>
          </p:cNvSpPr>
          <p:nvPr/>
        </p:nvSpPr>
        <p:spPr>
          <a:xfrm>
            <a:off x="513945" y="781049"/>
            <a:ext cx="4853583" cy="37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9pPr>
          </a:lstStyle>
          <a:p>
            <a:r>
              <a:rPr lang="en-US" sz="2400" b="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ea typeface="+mn-ea"/>
                <a:cs typeface="SB Sans Display Medium" panose="020B0503040504020204" pitchFamily="34" charset="0"/>
              </a:rPr>
              <a:t>Ablation Study</a:t>
            </a:r>
            <a:endParaRPr lang="ru-RU" sz="2400" kern="0" dirty="0">
              <a:solidFill>
                <a:srgbClr val="A61713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8803" y="1588961"/>
            <a:ext cx="8798927" cy="370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Experimental Results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A9F9B826-7895-2060-E780-F6427B869855}"/>
              </a:ext>
            </a:extLst>
          </p:cNvPr>
          <p:cNvSpPr txBox="1">
            <a:spLocks/>
          </p:cNvSpPr>
          <p:nvPr/>
        </p:nvSpPr>
        <p:spPr>
          <a:xfrm>
            <a:off x="513945" y="781049"/>
            <a:ext cx="8582429" cy="609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0" tIns="0" rIns="0" bIns="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SB Sans Display"/>
                <a:ea typeface="SB Sans Display"/>
                <a:cs typeface="SB Sans Display"/>
                <a:sym typeface="SB Sans Display"/>
              </a:defRPr>
            </a:lvl9pPr>
          </a:lstStyle>
          <a:p>
            <a:r>
              <a:rPr lang="en-US" sz="2400" b="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ea typeface="+mn-ea"/>
                <a:cs typeface="SB Sans Display Medium" panose="020B0503040504020204" pitchFamily="34" charset="0"/>
              </a:rPr>
              <a:t>Facial expression recognition</a:t>
            </a:r>
          </a:p>
          <a:p>
            <a:endParaRPr lang="ru-RU" sz="2400" b="0" kern="1200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+mj-lt"/>
              <a:ea typeface="+mn-ea"/>
              <a:cs typeface="SB Sans Display Medium" panose="020B050304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93D7A38-96E7-3A6D-67B4-F524FA9C1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62" y="1151502"/>
            <a:ext cx="6929366" cy="250351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FC59A41-8685-4410-F4B0-265B5F9EEE4B}"/>
              </a:ext>
            </a:extLst>
          </p:cNvPr>
          <p:cNvSpPr/>
          <p:nvPr/>
        </p:nvSpPr>
        <p:spPr>
          <a:xfrm>
            <a:off x="8193112" y="1826080"/>
            <a:ext cx="3313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Confusion matrix, Subnet 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B9A8F93-4181-B6EE-5DF3-9F88EEDF4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430" y="2269933"/>
            <a:ext cx="4954569" cy="45880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Agenda</a:t>
            </a:r>
          </a:p>
        </p:txBody>
      </p:sp>
      <p:sp>
        <p:nvSpPr>
          <p:cNvPr id="3" name="Google Shape;605;p98">
            <a:extLst>
              <a:ext uri="{FF2B5EF4-FFF2-40B4-BE49-F238E27FC236}">
                <a16:creationId xmlns="" xmlns:a16="http://schemas.microsoft.com/office/drawing/2014/main" id="{1427F7F5-CE74-6E2E-76F3-022D93413BB1}"/>
              </a:ext>
            </a:extLst>
          </p:cNvPr>
          <p:cNvSpPr txBox="1"/>
          <p:nvPr/>
        </p:nvSpPr>
        <p:spPr>
          <a:xfrm>
            <a:off x="505143" y="1371600"/>
            <a:ext cx="10268152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sz="24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Background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sz="2400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AutoML</a:t>
            </a:r>
            <a:r>
              <a:rPr lang="en-US" sz="24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and Neural Architecture Search (NAS)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sz="2400" kern="12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AutoFace</a:t>
            </a:r>
            <a:r>
              <a:rPr lang="en-US" sz="2400" kern="1200" spc="-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framework</a:t>
            </a:r>
            <a:endParaRPr lang="en-US" sz="2400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sz="2400" kern="12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Other efficient classifiers</a:t>
            </a:r>
            <a:endParaRPr lang="en-US" sz="2400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18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"/>
          <p:cNvSpPr txBox="1">
            <a:spLocks noGrp="1"/>
          </p:cNvSpPr>
          <p:nvPr>
            <p:ph type="title"/>
          </p:nvPr>
        </p:nvSpPr>
        <p:spPr>
          <a:xfrm>
            <a:off x="550862" y="526686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 dirty="0"/>
              <a:t>Demo application</a:t>
            </a:r>
            <a:endParaRPr dirty="0"/>
          </a:p>
        </p:txBody>
      </p:sp>
      <p:pic>
        <p:nvPicPr>
          <p:cNvPr id="3" name="demo_faces_mobile.mp4">
            <a:hlinkClick r:id="" action="ppaction://media"/>
            <a:extLst>
              <a:ext uri="{FF2B5EF4-FFF2-40B4-BE49-F238E27FC236}">
                <a16:creationId xmlns="" xmlns:a16="http://schemas.microsoft.com/office/drawing/2014/main" id="{E5070CC6-4F7B-8899-40E1-004CE0BAEA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4045" y="1217705"/>
            <a:ext cx="4492125" cy="5607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65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"/>
          <p:cNvSpPr txBox="1">
            <a:spLocks noGrp="1"/>
          </p:cNvSpPr>
          <p:nvPr>
            <p:ph type="title"/>
          </p:nvPr>
        </p:nvSpPr>
        <p:spPr>
          <a:xfrm>
            <a:off x="550862" y="526686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 dirty="0" err="1"/>
              <a:t>GigaDoc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EB85CC2-DD5A-4048-1F29-B0C4EF7AA4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7540" y="0"/>
            <a:ext cx="2964460" cy="988668"/>
          </a:xfrm>
          <a:prstGeom prst="rect">
            <a:avLst/>
          </a:prstGeom>
        </p:spPr>
      </p:pic>
      <p:pic>
        <p:nvPicPr>
          <p:cNvPr id="5" name="demo AI medicine 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8810" y="1234912"/>
            <a:ext cx="9920254" cy="55801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65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>
            <a:spLocks noGrp="1"/>
          </p:cNvSpPr>
          <p:nvPr>
            <p:ph type="title"/>
          </p:nvPr>
        </p:nvSpPr>
        <p:spPr>
          <a:xfrm>
            <a:off x="648906" y="3756024"/>
            <a:ext cx="11090275" cy="99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3600"/>
            </a:pPr>
            <a:r>
              <a:rPr lang="en-US" sz="4800" dirty="0"/>
              <a:t>Other </a:t>
            </a:r>
            <a:r>
              <a:rPr lang="en-US" sz="4800" dirty="0" smtClean="0"/>
              <a:t>efficient classifiers</a:t>
            </a:r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145991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"/>
          <p:cNvSpPr txBox="1">
            <a:spLocks noGrp="1"/>
          </p:cNvSpPr>
          <p:nvPr>
            <p:ph type="title"/>
          </p:nvPr>
        </p:nvSpPr>
        <p:spPr>
          <a:xfrm>
            <a:off x="393699" y="483880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 sz="3200" dirty="0"/>
              <a:t>Fast</a:t>
            </a:r>
            <a:r>
              <a:rPr lang="ru-RU" sz="3200" dirty="0"/>
              <a:t> </a:t>
            </a:r>
            <a:r>
              <a:rPr lang="en-US" sz="3200" dirty="0"/>
              <a:t>video classification (1)</a:t>
            </a:r>
            <a:endParaRPr sz="3200" dirty="0"/>
          </a:p>
        </p:txBody>
      </p:sp>
      <p:pic>
        <p:nvPicPr>
          <p:cNvPr id="22" name="Google Shape;336;p2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4B902BF-1F57-99B7-C924-7260DC1C5855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226566" y="269366"/>
            <a:ext cx="1723696" cy="58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94DAE90A-77D6-099B-3E12-A99811D461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14963" y="1091678"/>
            <a:ext cx="3959065" cy="5594576"/>
          </a:xfrm>
          <a:prstGeom prst="rect">
            <a:avLst/>
          </a:prstGeom>
        </p:spPr>
      </p:pic>
      <p:grpSp>
        <p:nvGrpSpPr>
          <p:cNvPr id="28" name="Group 127">
            <a:extLst>
              <a:ext uri="{FF2B5EF4-FFF2-40B4-BE49-F238E27FC236}">
                <a16:creationId xmlns="" xmlns:a16="http://schemas.microsoft.com/office/drawing/2014/main" id="{ACAB3880-06E7-D2FF-22A8-9DE07AE3C5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806" y="1424656"/>
            <a:ext cx="7766223" cy="3288093"/>
            <a:chOff x="9992" y="260"/>
            <a:chExt cx="5840" cy="2473"/>
          </a:xfrm>
        </p:grpSpPr>
        <p:sp>
          <p:nvSpPr>
            <p:cNvPr id="29" name="Line 154">
              <a:extLst>
                <a:ext uri="{FF2B5EF4-FFF2-40B4-BE49-F238E27FC236}">
                  <a16:creationId xmlns="" xmlns:a16="http://schemas.microsoft.com/office/drawing/2014/main" id="{11318B75-A08E-4231-9E8D-F5632092A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85" y="802"/>
              <a:ext cx="18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 Box 153">
              <a:extLst>
                <a:ext uri="{FF2B5EF4-FFF2-40B4-BE49-F238E27FC236}">
                  <a16:creationId xmlns="" xmlns:a16="http://schemas.microsoft.com/office/drawing/2014/main" id="{08AE91C4-75B0-06F0-4B84-9C580C01B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47" y="440"/>
              <a:ext cx="1818" cy="7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Frame selection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 Box 152">
              <a:extLst>
                <a:ext uri="{FF2B5EF4-FFF2-40B4-BE49-F238E27FC236}">
                  <a16:creationId xmlns="" xmlns:a16="http://schemas.microsoft.com/office/drawing/2014/main" id="{903B3241-D58B-B5FC-DBD8-DB90B7BA2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89" y="1343"/>
              <a:ext cx="1243" cy="7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Smooth predicted scores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Line 151">
              <a:extLst>
                <a:ext uri="{FF2B5EF4-FFF2-40B4-BE49-F238E27FC236}">
                  <a16:creationId xmlns="" xmlns:a16="http://schemas.microsoft.com/office/drawing/2014/main" id="{3A4AAF80-ADD2-30D3-8934-C05E33C0FB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88" y="1175"/>
              <a:ext cx="0" cy="1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 Box 150">
              <a:extLst>
                <a:ext uri="{FF2B5EF4-FFF2-40B4-BE49-F238E27FC236}">
                  <a16:creationId xmlns="" xmlns:a16="http://schemas.microsoft.com/office/drawing/2014/main" id="{D3B6B997-3917-5E69-B5BF-698BD515D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5" y="1349"/>
              <a:ext cx="1463" cy="71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Accept class for maximal score?</a:t>
              </a:r>
              <a:endParaRPr 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 Box 149">
              <a:extLst>
                <a:ext uri="{FF2B5EF4-FFF2-40B4-BE49-F238E27FC236}">
                  <a16:creationId xmlns="" xmlns:a16="http://schemas.microsoft.com/office/drawing/2014/main" id="{0AE727B4-F4E8-72B1-718F-A83725255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45" y="440"/>
              <a:ext cx="1440" cy="70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Feature extraction (</a:t>
              </a:r>
              <a:r>
                <a:rPr lang="en-US" sz="1600" dirty="0" err="1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EmotiEffNet</a:t>
              </a:r>
              <a:r>
                <a:rPr lang="en-US" sz="1600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)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 Box 147">
              <a:extLst>
                <a:ext uri="{FF2B5EF4-FFF2-40B4-BE49-F238E27FC236}">
                  <a16:creationId xmlns="" xmlns:a16="http://schemas.microsoft.com/office/drawing/2014/main" id="{584C8667-DA77-DF12-41D2-A121C84CC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" y="2360"/>
              <a:ext cx="2022" cy="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/>
              <a:r>
                <a:rPr lang="en-US" sz="1600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Final decision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6" name="Text Box 146">
              <a:extLst>
                <a:ext uri="{FF2B5EF4-FFF2-40B4-BE49-F238E27FC236}">
                  <a16:creationId xmlns="" xmlns:a16="http://schemas.microsoft.com/office/drawing/2014/main" id="{0543FCB4-9F6B-B481-A75F-4A1CC7A68C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2" y="488"/>
              <a:ext cx="905" cy="7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Input video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7" name="Line 145">
              <a:extLst>
                <a:ext uri="{FF2B5EF4-FFF2-40B4-BE49-F238E27FC236}">
                  <a16:creationId xmlns="" xmlns:a16="http://schemas.microsoft.com/office/drawing/2014/main" id="{1B105346-F343-4456-B1A9-BFEAC37E0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65" y="802"/>
              <a:ext cx="18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Line 144">
              <a:extLst>
                <a:ext uri="{FF2B5EF4-FFF2-40B4-BE49-F238E27FC236}">
                  <a16:creationId xmlns="" xmlns:a16="http://schemas.microsoft.com/office/drawing/2014/main" id="{47AD0BE3-1869-AC43-1B23-81729D39E1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5" y="786"/>
              <a:ext cx="18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Line 142">
              <a:extLst>
                <a:ext uri="{FF2B5EF4-FFF2-40B4-BE49-F238E27FC236}">
                  <a16:creationId xmlns="" xmlns:a16="http://schemas.microsoft.com/office/drawing/2014/main" id="{43DBA215-2158-830C-80DC-BEEC3C10BD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9" y="1702"/>
              <a:ext cx="18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40" name="Line 139">
              <a:extLst>
                <a:ext uri="{FF2B5EF4-FFF2-40B4-BE49-F238E27FC236}">
                  <a16:creationId xmlns="" xmlns:a16="http://schemas.microsoft.com/office/drawing/2014/main" id="{9DEA23ED-9B44-FB67-2104-C5E7797249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640" y="2063"/>
              <a:ext cx="0" cy="3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41" name="Line 138">
              <a:extLst>
                <a:ext uri="{FF2B5EF4-FFF2-40B4-BE49-F238E27FC236}">
                  <a16:creationId xmlns="" xmlns:a16="http://schemas.microsoft.com/office/drawing/2014/main" id="{B4FBD748-D954-E561-AF1A-CF0096D83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747" y="1686"/>
              <a:ext cx="19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oval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 Box 137">
              <a:extLst>
                <a:ext uri="{FF2B5EF4-FFF2-40B4-BE49-F238E27FC236}">
                  <a16:creationId xmlns="" xmlns:a16="http://schemas.microsoft.com/office/drawing/2014/main" id="{8A5983F3-B1A9-4B18-77C8-38DD5D4F1A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59" y="1343"/>
              <a:ext cx="1788" cy="7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17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Refine granularity (choose other frames)</a:t>
              </a:r>
              <a:endParaRPr 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3" name="Line 136">
              <a:extLst>
                <a:ext uri="{FF2B5EF4-FFF2-40B4-BE49-F238E27FC236}">
                  <a16:creationId xmlns="" xmlns:a16="http://schemas.microsoft.com/office/drawing/2014/main" id="{02D45FD2-0AA8-650C-4AFB-42EB5F35DF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65" y="1697"/>
              <a:ext cx="885" cy="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44" name="Line 135">
              <a:extLst>
                <a:ext uri="{FF2B5EF4-FFF2-40B4-BE49-F238E27FC236}">
                  <a16:creationId xmlns="" xmlns:a16="http://schemas.microsoft.com/office/drawing/2014/main" id="{315EBE6A-35DA-349A-C369-7BDC492C05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65" y="263"/>
              <a:ext cx="1" cy="144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45" name="Line 134">
              <a:extLst>
                <a:ext uri="{FF2B5EF4-FFF2-40B4-BE49-F238E27FC236}">
                  <a16:creationId xmlns="" xmlns:a16="http://schemas.microsoft.com/office/drawing/2014/main" id="{C606192C-9D8E-B368-858D-F31D54A7F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65" y="260"/>
              <a:ext cx="168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46" name="Line 133">
              <a:extLst>
                <a:ext uri="{FF2B5EF4-FFF2-40B4-BE49-F238E27FC236}">
                  <a16:creationId xmlns="" xmlns:a16="http://schemas.microsoft.com/office/drawing/2014/main" id="{897009C7-258C-2D9F-9946-5BD859968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6" y="260"/>
              <a:ext cx="1" cy="18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600" dirty="0">
                <a:solidFill>
                  <a:schemeClr val="bg1"/>
                </a:solidFill>
              </a:endParaRPr>
            </a:p>
          </p:txBody>
        </p:sp>
        <p:sp>
          <p:nvSpPr>
            <p:cNvPr id="47" name="Text Box 132">
              <a:extLst>
                <a:ext uri="{FF2B5EF4-FFF2-40B4-BE49-F238E27FC236}">
                  <a16:creationId xmlns="" xmlns:a16="http://schemas.microsoft.com/office/drawing/2014/main" id="{89B91D83-DC0D-6428-2FEB-C57C71978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62" y="440"/>
              <a:ext cx="1251" cy="71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1426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chemeClr val="bg1"/>
                  </a:solidFill>
                  <a:ea typeface="Times New Roman" pitchFamily="18" charset="0"/>
                  <a:cs typeface="Arial" pitchFamily="34" charset="0"/>
                </a:rPr>
                <a:t>Compute class-level scores</a:t>
              </a:r>
              <a:endParaRPr 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" name="Google Shape;605;p98">
            <a:extLst>
              <a:ext uri="{FF2B5EF4-FFF2-40B4-BE49-F238E27FC236}">
                <a16:creationId xmlns="" xmlns:a16="http://schemas.microsoft.com/office/drawing/2014/main" id="{BF07398E-0564-623C-23FE-630986FF367A}"/>
              </a:ext>
            </a:extLst>
          </p:cNvPr>
          <p:cNvSpPr txBox="1"/>
          <p:nvPr/>
        </p:nvSpPr>
        <p:spPr>
          <a:xfrm>
            <a:off x="203884" y="4742811"/>
            <a:ext cx="7767562" cy="2061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The ideas of statistical sequential analysis by A. Wald are used: video is processed at most </a:t>
            </a:r>
            <a:r>
              <a:rPr lang="ru-RU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= ⌈</a:t>
            </a:r>
            <a:r>
              <a:rPr lang="ru-RU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log</a:t>
            </a:r>
            <a:r>
              <a:rPr lang="ru-RU" kern="1200" spc="-1" baseline="-25000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k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</a:t>
            </a:r>
            <a:r>
              <a:rPr lang="ru-RU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T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⌉ 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steps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. 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Deterministic policy of frame sampling with fixed frames skip rate: frames rate ratio </a:t>
            </a:r>
            <a:r>
              <a:rPr lang="ru-RU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k</a:t>
            </a:r>
            <a:r>
              <a:rPr lang="ru-RU" kern="1200" spc="-1" baseline="30000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L−l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is used at the 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-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th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step 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(</a:t>
            </a:r>
            <a:r>
              <a:rPr lang="ru-RU" i="1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= 1,2,...,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</a:t>
            </a:r>
            <a:r>
              <a:rPr lang="ru-RU" i="1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ru-RU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)</a:t>
            </a: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Sequence of frames at the 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-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th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step is a subset of frames at the (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+ 1)-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th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step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Decision reliability at the 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-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th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step is tested by using the confidence scores at the output of video classifier</a:t>
            </a:r>
            <a:endParaRPr lang="ru-RU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SzPts val="1200"/>
              <a:buFont typeface="Arial"/>
              <a:buChar char="•"/>
              <a:defRPr/>
            </a:pPr>
            <a:endParaRPr lang="ru-RU" sz="1200" kern="1200" dirty="0">
              <a:solidFill>
                <a:srgbClr val="FFFFFF"/>
              </a:solidFill>
              <a:latin typeface="SB Sans Text (Основной текст)" panose="020B0604020202020204" charset="-52"/>
              <a:cs typeface="SB Sans Text (Основной текст)" panose="020B0604020202020204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3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"/>
          <p:cNvSpPr txBox="1">
            <a:spLocks noGrp="1"/>
          </p:cNvSpPr>
          <p:nvPr>
            <p:ph type="title"/>
          </p:nvPr>
        </p:nvSpPr>
        <p:spPr>
          <a:xfrm>
            <a:off x="393699" y="483880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 sz="3200" dirty="0"/>
              <a:t>Fast</a:t>
            </a:r>
            <a:r>
              <a:rPr lang="ru-RU" sz="3200" dirty="0"/>
              <a:t> </a:t>
            </a:r>
            <a:r>
              <a:rPr lang="en-US" sz="3200" dirty="0"/>
              <a:t>video classification (2)</a:t>
            </a:r>
            <a:endParaRPr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04CFFE-C1AF-31D1-ED4C-A9A36912E2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8318485" y="672010"/>
            <a:ext cx="3671654" cy="58849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618789-0C42-D969-95FA-1E86DEB3BA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>
            <a:off x="2956684" y="5415236"/>
            <a:ext cx="905957" cy="556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BA7E510-89F2-885A-C221-3DEE6423FD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>
            <a:off x="1966803" y="2425907"/>
            <a:ext cx="3542637" cy="635001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239BC4F-DCA8-4EC3-51FC-373D1F033A9F}"/>
              </a:ext>
            </a:extLst>
          </p:cNvPr>
          <p:cNvSpPr txBox="1">
            <a:spLocks/>
          </p:cNvSpPr>
          <p:nvPr/>
        </p:nvSpPr>
        <p:spPr>
          <a:xfrm>
            <a:off x="393699" y="1113348"/>
            <a:ext cx="6429568" cy="506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r>
              <a:rPr lang="en-US" sz="2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cs typeface="SB Sans Display Medium" panose="020B0503040504020204" pitchFamily="34" charset="0"/>
                <a:sym typeface="SB Sans Display"/>
              </a:rPr>
              <a:t>How to choose thresholds?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30434A9-5AED-73DF-9621-2338168EE1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000"/>
          </a:blip>
          <a:stretch>
            <a:fillRect/>
          </a:stretch>
        </p:blipFill>
        <p:spPr>
          <a:xfrm>
            <a:off x="2163743" y="3702451"/>
            <a:ext cx="2889479" cy="539082"/>
          </a:xfrm>
          <a:prstGeom prst="rect">
            <a:avLst/>
          </a:prstGeom>
        </p:spPr>
      </p:pic>
      <p:sp>
        <p:nvSpPr>
          <p:cNvPr id="9" name="Google Shape;605;p98">
            <a:extLst>
              <a:ext uri="{FF2B5EF4-FFF2-40B4-BE49-F238E27FC236}">
                <a16:creationId xmlns="" xmlns:a16="http://schemas.microsoft.com/office/drawing/2014/main" id="{4987ED84-8B07-EF6B-592F-27F0482BFE4F}"/>
              </a:ext>
            </a:extLst>
          </p:cNvPr>
          <p:cNvSpPr txBox="1"/>
          <p:nvPr/>
        </p:nvSpPr>
        <p:spPr>
          <a:xfrm>
            <a:off x="513267" y="4831600"/>
            <a:ext cx="7767562" cy="583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How to choose FAR for every 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-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th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step, if the confidence level of the whole procedure is given? It is important to choose an appropriate correction, e.g.:</a:t>
            </a:r>
          </a:p>
        </p:txBody>
      </p:sp>
      <p:sp>
        <p:nvSpPr>
          <p:cNvPr id="11" name="Google Shape;605;p98">
            <a:extLst>
              <a:ext uri="{FF2B5EF4-FFF2-40B4-BE49-F238E27FC236}">
                <a16:creationId xmlns="" xmlns:a16="http://schemas.microsoft.com/office/drawing/2014/main" id="{7B4EA497-A46D-346A-FEF1-36E273E4EAB6}"/>
              </a:ext>
            </a:extLst>
          </p:cNvPr>
          <p:cNvSpPr txBox="1"/>
          <p:nvPr/>
        </p:nvSpPr>
        <p:spPr>
          <a:xfrm>
            <a:off x="472311" y="3352726"/>
            <a:ext cx="7767562" cy="583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SB Sans Text (Основной текст)" panose="020B0604020202020204" charset="-52"/>
                <a:cs typeface="SB Sans Text (Основной текст)" panose="020B0604020202020204" charset="-52"/>
              </a:rPr>
              <a:t>Threshold is chosen as the 𝛼</a:t>
            </a:r>
            <a:r>
              <a:rPr lang="en-US" i="1" baseline="-25000" dirty="0">
                <a:solidFill>
                  <a:srgbClr val="FFFFFF"/>
                </a:solidFill>
                <a:latin typeface="SB Sans Text (Основной текст)" panose="020B0604020202020204" charset="-52"/>
                <a:cs typeface="SB Sans Text (Основной текст)" panose="020B0604020202020204" charset="-52"/>
              </a:rPr>
              <a:t>l</a:t>
            </a:r>
            <a:r>
              <a:rPr lang="en-US" dirty="0">
                <a:solidFill>
                  <a:srgbClr val="FFFFFF"/>
                </a:solidFill>
                <a:latin typeface="SB Sans Text (Основной текст)" panose="020B0604020202020204" charset="-52"/>
                <a:cs typeface="SB Sans Text (Основной текст)" panose="020B0604020202020204" charset="-52"/>
              </a:rPr>
              <a:t> –quantile of the maximal inter-class scores</a:t>
            </a:r>
          </a:p>
        </p:txBody>
      </p:sp>
      <p:sp>
        <p:nvSpPr>
          <p:cNvPr id="12" name="Google Shape;605;p98">
            <a:extLst>
              <a:ext uri="{FF2B5EF4-FFF2-40B4-BE49-F238E27FC236}">
                <a16:creationId xmlns="" xmlns:a16="http://schemas.microsoft.com/office/drawing/2014/main" id="{90984B4B-36CC-D021-7647-CA16F0510E59}"/>
              </a:ext>
            </a:extLst>
          </p:cNvPr>
          <p:cNvSpPr txBox="1"/>
          <p:nvPr/>
        </p:nvSpPr>
        <p:spPr>
          <a:xfrm>
            <a:off x="393699" y="1647403"/>
            <a:ext cx="7767562" cy="583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SB Sans Text (Основной текст)" panose="020B0604020202020204" charset="-52"/>
                <a:cs typeface="SB Sans Text (Основной текст)" panose="020B0604020202020204" charset="-52"/>
              </a:rPr>
              <a:t>Train classifier on part of the training set, feed at its input the remaining M videos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  <a:latin typeface="SB Sans Text (Основной текст)" panose="020B0604020202020204" charset="-52"/>
                <a:cs typeface="SB Sans Text (Основной текст)" panose="020B0604020202020204" charset="-52"/>
              </a:rPr>
              <a:t>Fix false acceptance rate (FAR) 𝛼</a:t>
            </a:r>
            <a:r>
              <a:rPr lang="en-US" i="1" baseline="-25000" dirty="0">
                <a:solidFill>
                  <a:srgbClr val="FFFFFF"/>
                </a:solidFill>
                <a:latin typeface="SB Sans Text (Основной текст)" panose="020B0604020202020204" charset="-52"/>
                <a:cs typeface="SB Sans Text (Основной текст)" panose="020B0604020202020204" charset="-52"/>
              </a:rPr>
              <a:t>l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endParaRPr lang="en-US" dirty="0">
              <a:solidFill>
                <a:srgbClr val="FFFFFF"/>
              </a:solidFill>
              <a:latin typeface="SB Sans Text (Основной текст)" panose="020B0604020202020204" charset="-52"/>
              <a:cs typeface="SB Sans Text (Основной текст)" panose="020B0604020202020204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46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"/>
          <p:cNvSpPr txBox="1">
            <a:spLocks noGrp="1"/>
          </p:cNvSpPr>
          <p:nvPr>
            <p:ph type="title"/>
          </p:nvPr>
        </p:nvSpPr>
        <p:spPr>
          <a:xfrm>
            <a:off x="393699" y="483880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3200" dirty="0"/>
              <a:t>Experimental results: Facial expression recognition</a:t>
            </a:r>
            <a:endParaRPr sz="3200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239BC4F-DCA8-4EC3-51FC-373D1F033A9F}"/>
              </a:ext>
            </a:extLst>
          </p:cNvPr>
          <p:cNvSpPr txBox="1">
            <a:spLocks/>
          </p:cNvSpPr>
          <p:nvPr/>
        </p:nvSpPr>
        <p:spPr>
          <a:xfrm>
            <a:off x="393698" y="1113348"/>
            <a:ext cx="9637808" cy="506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r>
              <a:rPr lang="en-US" sz="2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cs typeface="SB Sans Display Medium" panose="020B0503040504020204" pitchFamily="34" charset="0"/>
                <a:sym typeface="SB Sans Display"/>
              </a:rPr>
              <a:t>Efficient video classifiers, EmotiEffNet-B0 facial embeddings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CE0E7568-3767-22D8-3228-4D0F429FC9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9967862"/>
              </p:ext>
            </p:extLst>
          </p:nvPr>
        </p:nvGraphicFramePr>
        <p:xfrm>
          <a:off x="96833" y="1794951"/>
          <a:ext cx="5822326" cy="4765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="" xmlns:a16="http://schemas.microsoft.com/office/drawing/2014/main" id="{8A21BEBC-2926-2878-69B2-0964A1260F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39300732"/>
              </p:ext>
            </p:extLst>
          </p:nvPr>
        </p:nvGraphicFramePr>
        <p:xfrm>
          <a:off x="6096000" y="1794951"/>
          <a:ext cx="5822326" cy="4765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3813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Fourier PNN (Probabilistic Neural Network)</a:t>
            </a:r>
            <a:endParaRPr lang="ru-RU" sz="3200" dirty="0"/>
          </a:p>
        </p:txBody>
      </p:sp>
      <p:sp>
        <p:nvSpPr>
          <p:cNvPr id="78" name="Google Shape;605;p98">
            <a:extLst>
              <a:ext uri="{FF2B5EF4-FFF2-40B4-BE49-F238E27FC236}">
                <a16:creationId xmlns="" xmlns:a16="http://schemas.microsoft.com/office/drawing/2014/main" id="{ADBEDEBA-C594-378E-C7A3-5370D5AB2A10}"/>
              </a:ext>
            </a:extLst>
          </p:cNvPr>
          <p:cNvSpPr txBox="1"/>
          <p:nvPr/>
        </p:nvSpPr>
        <p:spPr>
          <a:xfrm>
            <a:off x="127000" y="6106363"/>
            <a:ext cx="12065000" cy="724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altLang="ko-KR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Savchenko, A.V. IEEE Transactions on Neural Networks and Learning Systems, 2020</a:t>
            </a:r>
          </a:p>
          <a:p>
            <a:pPr>
              <a:buClr>
                <a:srgbClr val="31C2A7"/>
              </a:buClr>
              <a:defRPr/>
            </a:pPr>
            <a:r>
              <a:rPr lang="en-US" altLang="ko-KR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Savchenko A.V., IEEE ICPR 2018</a:t>
            </a:r>
          </a:p>
        </p:txBody>
      </p:sp>
      <p:sp>
        <p:nvSpPr>
          <p:cNvPr id="74" name="Объект 5">
            <a:extLst>
              <a:ext uri="{FF2B5EF4-FFF2-40B4-BE49-F238E27FC236}">
                <a16:creationId xmlns="" xmlns:a16="http://schemas.microsoft.com/office/drawing/2014/main" id="{AADF6EE8-F14D-710E-3B0D-1B156FA8420B}"/>
              </a:ext>
            </a:extLst>
          </p:cNvPr>
          <p:cNvSpPr txBox="1">
            <a:spLocks/>
          </p:cNvSpPr>
          <p:nvPr/>
        </p:nvSpPr>
        <p:spPr>
          <a:xfrm>
            <a:off x="393698" y="910148"/>
            <a:ext cx="9637808" cy="506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r>
              <a:rPr lang="en-US" sz="2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cs typeface="SB Sans Display Medium" panose="020B0503040504020204" pitchFamily="34" charset="0"/>
                <a:sym typeface="SB Sans Display"/>
              </a:rPr>
              <a:t>Orthogonal density expansions to speed up classification</a:t>
            </a:r>
          </a:p>
        </p:txBody>
      </p:sp>
      <p:pic>
        <p:nvPicPr>
          <p:cNvPr id="75" name="Изображение 9">
            <a:extLst>
              <a:ext uri="{FF2B5EF4-FFF2-40B4-BE49-F238E27FC236}">
                <a16:creationId xmlns="" xmlns:a16="http://schemas.microsoft.com/office/drawing/2014/main" id="{2EE99C34-B51B-E80B-4040-B2B942F95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792" y="1407385"/>
            <a:ext cx="4547034" cy="798409"/>
          </a:xfrm>
          <a:prstGeom prst="rect">
            <a:avLst/>
          </a:prstGeom>
        </p:spPr>
      </p:pic>
      <p:pic>
        <p:nvPicPr>
          <p:cNvPr id="76" name="Изображение 10">
            <a:extLst>
              <a:ext uri="{FF2B5EF4-FFF2-40B4-BE49-F238E27FC236}">
                <a16:creationId xmlns="" xmlns:a16="http://schemas.microsoft.com/office/drawing/2014/main" id="{DFE274BC-75F3-F24B-B01D-1C85483DF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732" y="2368953"/>
            <a:ext cx="3729153" cy="876303"/>
          </a:xfrm>
          <a:prstGeom prst="rect">
            <a:avLst/>
          </a:prstGeom>
        </p:spPr>
      </p:pic>
      <p:pic>
        <p:nvPicPr>
          <p:cNvPr id="79" name="Изображение 11">
            <a:extLst>
              <a:ext uri="{FF2B5EF4-FFF2-40B4-BE49-F238E27FC236}">
                <a16:creationId xmlns="" xmlns:a16="http://schemas.microsoft.com/office/drawing/2014/main" id="{30CCE3F3-4537-1108-82D2-D163D30EF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98" y="1383692"/>
            <a:ext cx="4300614" cy="4535193"/>
          </a:xfrm>
          <a:prstGeom prst="rect">
            <a:avLst/>
          </a:prstGeom>
        </p:spPr>
      </p:pic>
      <p:sp>
        <p:nvSpPr>
          <p:cNvPr id="80" name="Google Shape;605;p98">
            <a:extLst>
              <a:ext uri="{FF2B5EF4-FFF2-40B4-BE49-F238E27FC236}">
                <a16:creationId xmlns="" xmlns:a16="http://schemas.microsoft.com/office/drawing/2014/main" id="{2186191D-5913-3580-5461-A3F8056F05A0}"/>
              </a:ext>
            </a:extLst>
          </p:cNvPr>
          <p:cNvSpPr txBox="1"/>
          <p:nvPr/>
        </p:nvSpPr>
        <p:spPr>
          <a:xfrm>
            <a:off x="4945438" y="4093371"/>
            <a:ext cx="5855208" cy="1627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Converges to Bayesian solution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Very high training speed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Classification is (N/C)</a:t>
            </a:r>
            <a:r>
              <a:rPr lang="en-US" kern="1200" spc="-1" baseline="30000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2/3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–times father than instance-based learning (PNN, k-NN).</a:t>
            </a:r>
          </a:p>
        </p:txBody>
      </p:sp>
      <p:sp>
        <p:nvSpPr>
          <p:cNvPr id="81" name="Google Shape;605;p98">
            <a:extLst>
              <a:ext uri="{FF2B5EF4-FFF2-40B4-BE49-F238E27FC236}">
                <a16:creationId xmlns="" xmlns:a16="http://schemas.microsoft.com/office/drawing/2014/main" id="{A84F1050-5277-F3DB-F04B-0E1DC39A42D2}"/>
              </a:ext>
            </a:extLst>
          </p:cNvPr>
          <p:cNvSpPr txBox="1"/>
          <p:nvPr/>
        </p:nvSpPr>
        <p:spPr>
          <a:xfrm>
            <a:off x="9587716" y="1335666"/>
            <a:ext cx="2451492" cy="2260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R(c) </a:t>
            </a:r>
            <a:r>
              <a:rPr lang="en-US" sz="18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–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number of examples for class 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N – number of training examples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 – number of classes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 – dimensionality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J – hyperparameter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8650BE61-F18A-3F09-F267-A32EAAF895AC}"/>
              </a:ext>
            </a:extLst>
          </p:cNvPr>
          <p:cNvSpPr/>
          <p:nvPr/>
        </p:nvSpPr>
        <p:spPr>
          <a:xfrm>
            <a:off x="5047502" y="3666293"/>
            <a:ext cx="3057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Advantages</a:t>
            </a:r>
          </a:p>
        </p:txBody>
      </p:sp>
    </p:spTree>
    <p:extLst>
      <p:ext uri="{BB962C8B-B14F-4D97-AF65-F5344CB8AC3E}">
        <p14:creationId xmlns="" xmlns:p14="http://schemas.microsoft.com/office/powerpoint/2010/main" val="20490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Sequential Fourier PNN</a:t>
            </a:r>
            <a:endParaRPr lang="ru-RU" sz="3200" dirty="0"/>
          </a:p>
        </p:txBody>
      </p:sp>
      <p:sp>
        <p:nvSpPr>
          <p:cNvPr id="78" name="Google Shape;605;p98">
            <a:extLst>
              <a:ext uri="{FF2B5EF4-FFF2-40B4-BE49-F238E27FC236}">
                <a16:creationId xmlns="" xmlns:a16="http://schemas.microsoft.com/office/drawing/2014/main" id="{ADBEDEBA-C594-378E-C7A3-5370D5AB2A10}"/>
              </a:ext>
            </a:extLst>
          </p:cNvPr>
          <p:cNvSpPr txBox="1"/>
          <p:nvPr/>
        </p:nvSpPr>
        <p:spPr>
          <a:xfrm>
            <a:off x="127000" y="6323843"/>
            <a:ext cx="12065000" cy="506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altLang="ko-KR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Savchenko A.V., </a:t>
            </a:r>
            <a:r>
              <a:rPr lang="en-US" altLang="ko-KR" sz="1600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Belova</a:t>
            </a:r>
            <a:r>
              <a:rPr lang="en-US" altLang="ko-KR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N. Expert Systems with Applications, 2022</a:t>
            </a:r>
          </a:p>
        </p:txBody>
      </p:sp>
      <p:sp>
        <p:nvSpPr>
          <p:cNvPr id="80" name="Google Shape;605;p98">
            <a:extLst>
              <a:ext uri="{FF2B5EF4-FFF2-40B4-BE49-F238E27FC236}">
                <a16:creationId xmlns="" xmlns:a16="http://schemas.microsoft.com/office/drawing/2014/main" id="{2186191D-5913-3580-5461-A3F8056F05A0}"/>
              </a:ext>
            </a:extLst>
          </p:cNvPr>
          <p:cNvSpPr txBox="1"/>
          <p:nvPr/>
        </p:nvSpPr>
        <p:spPr>
          <a:xfrm>
            <a:off x="393698" y="908743"/>
            <a:ext cx="5855208" cy="57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Pdf (probability density function) can be estimated sequentially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D8BC8CA-680F-0A1B-D055-F4AD0E45C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731" y="1317225"/>
            <a:ext cx="2171423" cy="8793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9D0B1A5-B467-BFB8-A402-266145E50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723" y="2290618"/>
            <a:ext cx="4719706" cy="825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606A73F-E6E0-370F-516C-6B5F0654F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577" y="828850"/>
            <a:ext cx="4088748" cy="54949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29E44A4-7B03-D0BB-2B7B-CCEEB9EB8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2047" y="5471916"/>
            <a:ext cx="1955934" cy="477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0BC1B7B-EEC2-D577-1DA9-DCBF4BF31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605" y="3821822"/>
            <a:ext cx="2222554" cy="8702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5F4CED5-79C3-D37D-4381-5020EA138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0623" y="4013677"/>
            <a:ext cx="3146383" cy="388277"/>
          </a:xfrm>
          <a:prstGeom prst="rect">
            <a:avLst/>
          </a:prstGeom>
        </p:spPr>
      </p:pic>
      <p:sp>
        <p:nvSpPr>
          <p:cNvPr id="9" name="Google Shape;605;p98">
            <a:extLst>
              <a:ext uri="{FF2B5EF4-FFF2-40B4-BE49-F238E27FC236}">
                <a16:creationId xmlns="" xmlns:a16="http://schemas.microsoft.com/office/drawing/2014/main" id="{4D7EF3EC-27C0-97B5-A04C-F19F15F30F0E}"/>
              </a:ext>
            </a:extLst>
          </p:cNvPr>
          <p:cNvSpPr txBox="1"/>
          <p:nvPr/>
        </p:nvSpPr>
        <p:spPr>
          <a:xfrm>
            <a:off x="655972" y="3429000"/>
            <a:ext cx="5855208" cy="57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Degree of reliability is estimated by using the likelihood ratio</a:t>
            </a:r>
          </a:p>
        </p:txBody>
      </p:sp>
      <p:sp>
        <p:nvSpPr>
          <p:cNvPr id="10" name="Google Shape;605;p98">
            <a:extLst>
              <a:ext uri="{FF2B5EF4-FFF2-40B4-BE49-F238E27FC236}">
                <a16:creationId xmlns="" xmlns:a16="http://schemas.microsoft.com/office/drawing/2014/main" id="{FC7F9264-3B71-D6ED-14BB-02193B66E55A}"/>
              </a:ext>
            </a:extLst>
          </p:cNvPr>
          <p:cNvSpPr txBox="1"/>
          <p:nvPr/>
        </p:nvSpPr>
        <p:spPr>
          <a:xfrm>
            <a:off x="655972" y="5172851"/>
            <a:ext cx="6811628" cy="57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Best runtime complexity (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m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=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/</a:t>
            </a:r>
            <a:r>
              <a:rPr lang="en-US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L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): O(mN</a:t>
            </a:r>
            <a:r>
              <a:rPr lang="en-US" kern="1200" spc="-1" baseline="30000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1/3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</a:t>
            </a:r>
            <a:r>
              <a:rPr lang="en-US" sz="1800" kern="1200" spc="-1" baseline="30000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2/3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</a:t>
            </a:r>
          </a:p>
          <a:p>
            <a:pPr lvl="0"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Average runtime complexity:</a:t>
            </a:r>
          </a:p>
        </p:txBody>
      </p:sp>
    </p:spTree>
    <p:extLst>
      <p:ext uri="{BB962C8B-B14F-4D97-AF65-F5344CB8AC3E}">
        <p14:creationId xmlns="" xmlns:p14="http://schemas.microsoft.com/office/powerpoint/2010/main" val="391464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"/>
          <p:cNvSpPr txBox="1">
            <a:spLocks noGrp="1"/>
          </p:cNvSpPr>
          <p:nvPr>
            <p:ph type="title"/>
          </p:nvPr>
        </p:nvSpPr>
        <p:spPr>
          <a:xfrm>
            <a:off x="393699" y="483880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3200" dirty="0"/>
              <a:t>Experimental results</a:t>
            </a:r>
            <a:endParaRPr sz="3200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239BC4F-DCA8-4EC3-51FC-373D1F033A9F}"/>
              </a:ext>
            </a:extLst>
          </p:cNvPr>
          <p:cNvSpPr txBox="1">
            <a:spLocks/>
          </p:cNvSpPr>
          <p:nvPr/>
        </p:nvSpPr>
        <p:spPr>
          <a:xfrm>
            <a:off x="393698" y="1113348"/>
            <a:ext cx="9637808" cy="506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r>
              <a:rPr lang="en-US" sz="2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cs typeface="SB Sans Display Medium" panose="020B0503040504020204" pitchFamily="34" charset="0"/>
              </a:rPr>
              <a:t>Stanford dogs dataset</a:t>
            </a:r>
            <a:endParaRPr lang="en-US" sz="2400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+mj-lt"/>
              <a:cs typeface="SB Sans Display Medium" panose="020B0503040504020204" pitchFamily="34" charset="0"/>
              <a:sym typeface="SB Sans Display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7C926779-AFC5-9E36-51EE-0342A88D34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18541144"/>
              </p:ext>
            </p:extLst>
          </p:nvPr>
        </p:nvGraphicFramePr>
        <p:xfrm>
          <a:off x="1660525" y="1815716"/>
          <a:ext cx="4435476" cy="446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C1EA18A2-C63C-16C4-EE07-F16FDBA35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47301666"/>
              </p:ext>
            </p:extLst>
          </p:nvPr>
        </p:nvGraphicFramePr>
        <p:xfrm>
          <a:off x="6311152" y="1822860"/>
          <a:ext cx="4292600" cy="466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2156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Approximate nearest neighbor search</a:t>
            </a:r>
            <a:endParaRPr lang="ru-RU" sz="3200" dirty="0"/>
          </a:p>
        </p:txBody>
      </p:sp>
      <p:sp>
        <p:nvSpPr>
          <p:cNvPr id="80" name="Google Shape;605;p98">
            <a:extLst>
              <a:ext uri="{FF2B5EF4-FFF2-40B4-BE49-F238E27FC236}">
                <a16:creationId xmlns="" xmlns:a16="http://schemas.microsoft.com/office/drawing/2014/main" id="{2186191D-5913-3580-5461-A3F8056F05A0}"/>
              </a:ext>
            </a:extLst>
          </p:cNvPr>
          <p:cNvSpPr txBox="1"/>
          <p:nvPr/>
        </p:nvSpPr>
        <p:spPr>
          <a:xfrm>
            <a:off x="505143" y="1087063"/>
            <a:ext cx="10058402" cy="57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The next reference example (instance) to check is chosen based on the maximal likelihood of distances</a:t>
            </a:r>
          </a:p>
        </p:txBody>
      </p:sp>
      <p:sp>
        <p:nvSpPr>
          <p:cNvPr id="9" name="Google Shape;605;p98">
            <a:extLst>
              <a:ext uri="{FF2B5EF4-FFF2-40B4-BE49-F238E27FC236}">
                <a16:creationId xmlns="" xmlns:a16="http://schemas.microsoft.com/office/drawing/2014/main" id="{4D7EF3EC-27C0-97B5-A04C-F19F15F30F0E}"/>
              </a:ext>
            </a:extLst>
          </p:cNvPr>
          <p:cNvSpPr txBox="1"/>
          <p:nvPr/>
        </p:nvSpPr>
        <p:spPr>
          <a:xfrm>
            <a:off x="655972" y="2612564"/>
            <a:ext cx="9199228" cy="57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KL divergence is asymptotically distributed as non-central chi-squared, normal approximation</a:t>
            </a:r>
          </a:p>
        </p:txBody>
      </p:sp>
      <p:sp>
        <p:nvSpPr>
          <p:cNvPr id="11" name="Google Shape;605;p98">
            <a:extLst>
              <a:ext uri="{FF2B5EF4-FFF2-40B4-BE49-F238E27FC236}">
                <a16:creationId xmlns="" xmlns:a16="http://schemas.microsoft.com/office/drawing/2014/main" id="{8BCE20AF-76CC-C2E0-A428-858B548E9C09}"/>
              </a:ext>
            </a:extLst>
          </p:cNvPr>
          <p:cNvSpPr txBox="1"/>
          <p:nvPr/>
        </p:nvSpPr>
        <p:spPr>
          <a:xfrm>
            <a:off x="393698" y="5747453"/>
            <a:ext cx="12048148" cy="1030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Savchenko A.V., Pattern Recognition, 2017,2012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Savchenko A.V., Optimization Letters, 2017</a:t>
            </a:r>
          </a:p>
          <a:p>
            <a:pPr>
              <a:buClr>
                <a:srgbClr val="31C2A7"/>
              </a:buClr>
              <a:buFont typeface="Arial" pitchFamily="34" charset="0"/>
              <a:buChar char="•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Savchenko A.V. Automation and Remote Control, 2016 </a:t>
            </a:r>
          </a:p>
        </p:txBody>
      </p:sp>
      <p:pic>
        <p:nvPicPr>
          <p:cNvPr id="12" name="Изображение 9">
            <a:extLst>
              <a:ext uri="{FF2B5EF4-FFF2-40B4-BE49-F238E27FC236}">
                <a16:creationId xmlns="" xmlns:a16="http://schemas.microsoft.com/office/drawing/2014/main" id="{F1A7EBC3-3E71-F67B-4E05-9788CB34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672" y="1495038"/>
            <a:ext cx="4233320" cy="899997"/>
          </a:xfrm>
          <a:prstGeom prst="rect">
            <a:avLst/>
          </a:prstGeom>
        </p:spPr>
      </p:pic>
      <p:pic>
        <p:nvPicPr>
          <p:cNvPr id="13" name="Изображение 10">
            <a:extLst>
              <a:ext uri="{FF2B5EF4-FFF2-40B4-BE49-F238E27FC236}">
                <a16:creationId xmlns="" xmlns:a16="http://schemas.microsoft.com/office/drawing/2014/main" id="{591FFD4E-D430-C49A-CE5B-44D676398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504" y="4681156"/>
            <a:ext cx="3942120" cy="976809"/>
          </a:xfrm>
          <a:prstGeom prst="rect">
            <a:avLst/>
          </a:prstGeom>
        </p:spPr>
      </p:pic>
      <p:pic>
        <p:nvPicPr>
          <p:cNvPr id="14" name="Изображение 11">
            <a:extLst>
              <a:ext uri="{FF2B5EF4-FFF2-40B4-BE49-F238E27FC236}">
                <a16:creationId xmlns="" xmlns:a16="http://schemas.microsoft.com/office/drawing/2014/main" id="{8BB45B38-4E51-186C-3CA9-B72873DA6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349" y="4651103"/>
            <a:ext cx="2450027" cy="1030701"/>
          </a:xfrm>
          <a:prstGeom prst="rect">
            <a:avLst/>
          </a:prstGeom>
        </p:spPr>
      </p:pic>
      <p:sp>
        <p:nvSpPr>
          <p:cNvPr id="15" name="Стрелка вниз 14">
            <a:extLst>
              <a:ext uri="{FF2B5EF4-FFF2-40B4-BE49-F238E27FC236}">
                <a16:creationId xmlns="" xmlns:a16="http://schemas.microsoft.com/office/drawing/2014/main" id="{72398492-EA3F-8AF1-D5E1-63FC8B7E3A82}"/>
              </a:ext>
            </a:extLst>
          </p:cNvPr>
          <p:cNvSpPr/>
          <p:nvPr/>
        </p:nvSpPr>
        <p:spPr>
          <a:xfrm>
            <a:off x="5747140" y="3928687"/>
            <a:ext cx="490969" cy="6875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Изображение 16">
            <a:extLst>
              <a:ext uri="{FF2B5EF4-FFF2-40B4-BE49-F238E27FC236}">
                <a16:creationId xmlns="" xmlns:a16="http://schemas.microsoft.com/office/drawing/2014/main" id="{C076C5FA-3B76-E726-DF1E-76E39E8AD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2672" y="3075348"/>
            <a:ext cx="4294528" cy="724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767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>
            <a:spLocks noGrp="1"/>
          </p:cNvSpPr>
          <p:nvPr>
            <p:ph type="title"/>
          </p:nvPr>
        </p:nvSpPr>
        <p:spPr>
          <a:xfrm>
            <a:off x="648906" y="3756024"/>
            <a:ext cx="11090275" cy="99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600"/>
            </a:pPr>
            <a:r>
              <a:rPr lang="en-US" sz="4800" dirty="0"/>
              <a:t>Background</a:t>
            </a:r>
          </a:p>
        </p:txBody>
      </p:sp>
    </p:spTree>
    <p:extLst>
      <p:ext uri="{BB962C8B-B14F-4D97-AF65-F5344CB8AC3E}">
        <p14:creationId xmlns="" xmlns:p14="http://schemas.microsoft.com/office/powerpoint/2010/main" val="41330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"/>
          <p:cNvSpPr txBox="1">
            <a:spLocks noGrp="1"/>
          </p:cNvSpPr>
          <p:nvPr>
            <p:ph type="title"/>
          </p:nvPr>
        </p:nvSpPr>
        <p:spPr>
          <a:xfrm>
            <a:off x="393699" y="483880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600"/>
            </a:pPr>
            <a:r>
              <a:rPr lang="en-US" sz="3200" dirty="0"/>
              <a:t>Experimental results</a:t>
            </a:r>
            <a:endParaRPr sz="3200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239BC4F-DCA8-4EC3-51FC-373D1F033A9F}"/>
              </a:ext>
            </a:extLst>
          </p:cNvPr>
          <p:cNvSpPr txBox="1">
            <a:spLocks/>
          </p:cNvSpPr>
          <p:nvPr/>
        </p:nvSpPr>
        <p:spPr>
          <a:xfrm>
            <a:off x="393698" y="1113348"/>
            <a:ext cx="9637808" cy="506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r>
              <a:rPr lang="en-US" sz="2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+mj-lt"/>
                <a:cs typeface="SB Sans Display Medium" panose="020B0503040504020204" pitchFamily="34" charset="0"/>
              </a:rPr>
              <a:t>Face identification in LFW</a:t>
            </a:r>
            <a:endParaRPr lang="en-US" sz="2400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+mj-lt"/>
              <a:cs typeface="SB Sans Display Medium" panose="020B0503040504020204" pitchFamily="34" charset="0"/>
              <a:sym typeface="SB Sans Display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="" xmlns:a16="http://schemas.microsoft.com/office/drawing/2014/main" id="{3A1E1AF4-6E3E-7FDA-A1D5-CEC27BE27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6889955"/>
              </p:ext>
            </p:extLst>
          </p:nvPr>
        </p:nvGraphicFramePr>
        <p:xfrm>
          <a:off x="1837281" y="1328821"/>
          <a:ext cx="8616824" cy="312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FAAFFCDB-BCA8-72F5-481B-72967304A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21620951"/>
              </p:ext>
            </p:extLst>
          </p:nvPr>
        </p:nvGraphicFramePr>
        <p:xfrm>
          <a:off x="2072103" y="4907309"/>
          <a:ext cx="7704220" cy="1795780"/>
        </p:xfrm>
        <a:graphic>
          <a:graphicData uri="http://schemas.openxmlformats.org/drawingml/2006/table">
            <a:tbl>
              <a:tblPr/>
              <a:tblGrid>
                <a:gridCol w="2160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6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9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79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1493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VGGNet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, L2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VGGNet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, chi-squared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LCNN, L2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SVM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49.6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28.9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93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1-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NN</a:t>
                      </a:r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(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Brute force)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10.7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10.2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9.6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4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Randomized KD tree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11.0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.</a:t>
                      </a:r>
                      <a:r>
                        <a:rPr lang="uk-U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9.9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Perm-sort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.</a:t>
                      </a:r>
                      <a:r>
                        <a:rPr lang="uk-U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9.9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4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ML-ANN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.</a:t>
                      </a:r>
                      <a:r>
                        <a:rPr lang="uk-UA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6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.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Proposed algorithm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.</a:t>
                      </a: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5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9.9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212DE06-639A-12A3-A203-0B0509F41B6D}"/>
              </a:ext>
            </a:extLst>
          </p:cNvPr>
          <p:cNvSpPr/>
          <p:nvPr/>
        </p:nvSpPr>
        <p:spPr>
          <a:xfrm>
            <a:off x="4882402" y="4431594"/>
            <a:ext cx="3057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Error rate, %</a:t>
            </a:r>
          </a:p>
        </p:txBody>
      </p:sp>
    </p:spTree>
    <p:extLst>
      <p:ext uri="{BB962C8B-B14F-4D97-AF65-F5344CB8AC3E}">
        <p14:creationId xmlns="" xmlns:p14="http://schemas.microsoft.com/office/powerpoint/2010/main" val="17173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45;p1">
            <a:extLst>
              <a:ext uri="{FF2B5EF4-FFF2-40B4-BE49-F238E27FC236}">
                <a16:creationId xmlns="" xmlns:a16="http://schemas.microsoft.com/office/drawing/2014/main" id="{25036211-322E-E489-295E-0A4E33AD7BCF}"/>
              </a:ext>
            </a:extLst>
          </p:cNvPr>
          <p:cNvSpPr/>
          <p:nvPr/>
        </p:nvSpPr>
        <p:spPr>
          <a:xfrm>
            <a:off x="6722315" y="2796676"/>
            <a:ext cx="5260515" cy="2005652"/>
          </a:xfrm>
          <a:prstGeom prst="roundRect">
            <a:avLst>
              <a:gd name="adj" fmla="val 6581"/>
            </a:avLst>
          </a:prstGeom>
          <a:solidFill>
            <a:srgbClr val="435751">
              <a:alpha val="28000"/>
            </a:srgbClr>
          </a:solidFill>
          <a:ln>
            <a:noFill/>
          </a:ln>
          <a:effectLst>
            <a:outerShdw blurRad="355600" dist="38100" dir="2700000" algn="tl" rotWithShape="0">
              <a:prstClr val="black">
                <a:alpha val="34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1" b="0" i="0" u="none" strike="noStrike" cap="none" dirty="0">
              <a:solidFill>
                <a:schemeClr val="lt1"/>
              </a:solidFill>
              <a:latin typeface="SB Sans Display" panose="020B0503040504020204" pitchFamily="34" charset="0"/>
              <a:cs typeface="SB Sans Display" panose="020B0503040504020204" pitchFamily="34" charset="0"/>
              <a:sym typeface="Arial"/>
            </a:endParaRPr>
          </a:p>
        </p:txBody>
      </p:sp>
      <p:sp>
        <p:nvSpPr>
          <p:cNvPr id="18" name="Google Shape;445;p1">
            <a:extLst>
              <a:ext uri="{FF2B5EF4-FFF2-40B4-BE49-F238E27FC236}">
                <a16:creationId xmlns="" xmlns:a16="http://schemas.microsoft.com/office/drawing/2014/main" id="{4AE25F8D-F578-4743-BCFD-3CC20C23E884}"/>
              </a:ext>
            </a:extLst>
          </p:cNvPr>
          <p:cNvSpPr/>
          <p:nvPr/>
        </p:nvSpPr>
        <p:spPr>
          <a:xfrm>
            <a:off x="247974" y="397510"/>
            <a:ext cx="6209976" cy="2213715"/>
          </a:xfrm>
          <a:prstGeom prst="roundRect">
            <a:avLst>
              <a:gd name="adj" fmla="val 6581"/>
            </a:avLst>
          </a:prstGeom>
          <a:solidFill>
            <a:srgbClr val="435751">
              <a:alpha val="28000"/>
            </a:srgbClr>
          </a:solidFill>
          <a:ln>
            <a:noFill/>
          </a:ln>
          <a:effectLst>
            <a:outerShdw blurRad="355600" dist="38100" dir="2700000" algn="tl" rotWithShape="0">
              <a:prstClr val="black">
                <a:alpha val="34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1" b="0" i="0" u="none" strike="noStrike" cap="none">
              <a:solidFill>
                <a:schemeClr val="lt1"/>
              </a:solidFill>
              <a:latin typeface="SB Sans Display" panose="020B0503040504020204" pitchFamily="34" charset="0"/>
              <a:cs typeface="SB Sans Display" panose="020B0503040504020204" pitchFamily="34" charset="0"/>
              <a:sym typeface="Arial"/>
            </a:endParaRPr>
          </a:p>
        </p:txBody>
      </p:sp>
      <p:sp>
        <p:nvSpPr>
          <p:cNvPr id="4" name="Rectangle 3" hidden="1">
            <a:extLst>
              <a:ext uri="{FF2B5EF4-FFF2-40B4-BE49-F238E27FC236}">
                <a16:creationId xmlns="" xmlns:a16="http://schemas.microsoft.com/office/drawing/2014/main" id="{3641EF24-2F1F-4ACF-BA59-CC160378BB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3200" b="1" dirty="0">
              <a:latin typeface="SB Sans Display" panose="020B0503040504020204" pitchFamily="34" charset="0"/>
              <a:ea typeface="+mj-ea"/>
              <a:cs typeface="+mj-cs"/>
              <a:sym typeface="SB Sans Display" panose="020B0503040504020204" pitchFamily="34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="" xmlns:a16="http://schemas.microsoft.com/office/drawing/2014/main" id="{130CE659-4A05-A44D-A8CE-1BDDAB8F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92" y="618854"/>
            <a:ext cx="5472608" cy="729179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SBSansDisplay" panose="020B0503040504020204" pitchFamily="34" charset="0"/>
              </a:rPr>
              <a:t>AI Lab</a:t>
            </a:r>
            <a:r>
              <a:rPr lang="ru-RU" sz="2000" b="1" i="0" u="none" strike="noStrike" dirty="0">
                <a:solidFill>
                  <a:srgbClr val="FFFFFF"/>
                </a:solidFill>
                <a:effectLst/>
                <a:latin typeface="SBSansDisplay" panose="020B0503040504020204" pitchFamily="34" charset="0"/>
              </a:rPr>
              <a:t> – </a:t>
            </a:r>
            <a:r>
              <a:rPr lang="en-US" sz="2000" b="1" i="0" u="none" strike="noStrike" dirty="0">
                <a:solidFill>
                  <a:srgbClr val="FFFFFF"/>
                </a:solidFill>
                <a:effectLst/>
                <a:latin typeface="SBSansDisplay" panose="020B0503040504020204" pitchFamily="34" charset="0"/>
              </a:rPr>
              <a:t>strategic </a:t>
            </a:r>
            <a:r>
              <a:rPr lang="en-US" sz="2000" b="1" i="0" u="none" strike="noStrike" dirty="0" err="1">
                <a:solidFill>
                  <a:srgbClr val="FFFFFF"/>
                </a:solidFill>
                <a:effectLst/>
                <a:latin typeface="SBSansDisplay" panose="020B0503040504020204" pitchFamily="34" charset="0"/>
              </a:rPr>
              <a:t>Sber’s</a:t>
            </a:r>
            <a:r>
              <a:rPr lang="en-US" sz="2000" b="1" i="0" u="none" strike="noStrike" dirty="0">
                <a:solidFill>
                  <a:srgbClr val="FFFFFF"/>
                </a:solidFill>
                <a:effectLst/>
                <a:latin typeface="SBSansDisplay" panose="020B0503040504020204" pitchFamily="34" charset="0"/>
              </a:rPr>
              <a:t> department in artificial intelligence</a:t>
            </a:r>
            <a:endParaRPr lang="ru-RU" sz="2400" b="1" dirty="0"/>
          </a:p>
        </p:txBody>
      </p:sp>
      <p:sp>
        <p:nvSpPr>
          <p:cNvPr id="24" name="Rectangle 5">
            <a:extLst>
              <a:ext uri="{FF2B5EF4-FFF2-40B4-BE49-F238E27FC236}">
                <a16:creationId xmlns="" xmlns:a16="http://schemas.microsoft.com/office/drawing/2014/main" id="{5CCCFA20-DD4E-A2DC-0D76-864073565205}"/>
              </a:ext>
            </a:extLst>
          </p:cNvPr>
          <p:cNvSpPr/>
          <p:nvPr/>
        </p:nvSpPr>
        <p:spPr>
          <a:xfrm>
            <a:off x="658110" y="1437963"/>
            <a:ext cx="5472608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“We work at the intersection of business and science. We create science-intensive technologies that benefit not only our company, but the world as a whole. We publish scientific articles at key international conferences, help businesses implement new technologies and move science forward together with them”.</a:t>
            </a:r>
            <a:endParaRPr lang="en-US" sz="1400" dirty="0">
              <a:solidFill>
                <a:schemeClr val="bg1"/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="" xmlns:a16="http://schemas.microsoft.com/office/drawing/2014/main" id="{A9A28A5F-AFCA-4530-B2C1-B192349EFF79}"/>
              </a:ext>
            </a:extLst>
          </p:cNvPr>
          <p:cNvSpPr/>
          <p:nvPr/>
        </p:nvSpPr>
        <p:spPr>
          <a:xfrm>
            <a:off x="8174138" y="3050624"/>
            <a:ext cx="1970000" cy="17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540"/>
              </a:lnSpc>
            </a:pPr>
            <a:r>
              <a:rPr lang="en-US" sz="1200" dirty="0">
                <a:solidFill>
                  <a:srgbClr val="FFFFFF"/>
                </a:solidFill>
                <a:latin typeface="SBSansDisplay" panose="020B0503040504020204" pitchFamily="34" charset="0"/>
              </a:rPr>
              <a:t>Researchers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C7BA3CBB-D89B-C4B0-387A-18B6D3177FAC}"/>
              </a:ext>
            </a:extLst>
          </p:cNvPr>
          <p:cNvCxnSpPr>
            <a:cxnSpLocks/>
          </p:cNvCxnSpPr>
          <p:nvPr/>
        </p:nvCxnSpPr>
        <p:spPr>
          <a:xfrm flipH="1">
            <a:off x="11853218" y="-2584174"/>
            <a:ext cx="468052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AECAE">
                    <a:alpha val="0"/>
                  </a:srgbClr>
                </a:gs>
                <a:gs pos="51000">
                  <a:srgbClr val="4AECAE"/>
                </a:gs>
                <a:gs pos="100000">
                  <a:srgbClr val="4AECA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6E0220E3-AC27-9D18-F392-26CEBC5F14AC}"/>
              </a:ext>
            </a:extLst>
          </p:cNvPr>
          <p:cNvCxnSpPr>
            <a:cxnSpLocks/>
          </p:cNvCxnSpPr>
          <p:nvPr/>
        </p:nvCxnSpPr>
        <p:spPr>
          <a:xfrm flipH="1">
            <a:off x="12069242" y="-1691072"/>
            <a:ext cx="4680520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AECAE">
                    <a:alpha val="0"/>
                  </a:srgbClr>
                </a:gs>
                <a:gs pos="51000">
                  <a:srgbClr val="4AECAE"/>
                </a:gs>
                <a:gs pos="100000">
                  <a:srgbClr val="4AECA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1">
            <a:extLst>
              <a:ext uri="{FF2B5EF4-FFF2-40B4-BE49-F238E27FC236}">
                <a16:creationId xmlns="" xmlns:a16="http://schemas.microsoft.com/office/drawing/2014/main" id="{AD670000-998A-AE44-B182-6A5AFD2B0BE4}"/>
              </a:ext>
            </a:extLst>
          </p:cNvPr>
          <p:cNvSpPr/>
          <p:nvPr/>
        </p:nvSpPr>
        <p:spPr>
          <a:xfrm>
            <a:off x="6902780" y="2750570"/>
            <a:ext cx="1309064" cy="76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Bef>
                <a:spcPts val="600"/>
              </a:spcBef>
              <a:buClr>
                <a:srgbClr val="4AEC9F"/>
              </a:buClr>
              <a:defRPr/>
            </a:pPr>
            <a:r>
              <a:rPr lang="en-US" sz="5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  <a:cs typeface="SB Sans Display Medium" panose="020B0503040504020204" pitchFamily="34" charset="0"/>
              </a:rPr>
              <a:t>~60</a:t>
            </a:r>
          </a:p>
        </p:txBody>
      </p:sp>
      <p:sp>
        <p:nvSpPr>
          <p:cNvPr id="22" name="Text 1">
            <a:extLst>
              <a:ext uri="{FF2B5EF4-FFF2-40B4-BE49-F238E27FC236}">
                <a16:creationId xmlns="" xmlns:a16="http://schemas.microsoft.com/office/drawing/2014/main" id="{8890EA30-14BB-F044-8F76-3CBE240D7DF8}"/>
              </a:ext>
            </a:extLst>
          </p:cNvPr>
          <p:cNvSpPr/>
          <p:nvPr/>
        </p:nvSpPr>
        <p:spPr>
          <a:xfrm>
            <a:off x="6832748" y="3354944"/>
            <a:ext cx="784593" cy="76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Bef>
                <a:spcPts val="600"/>
              </a:spcBef>
              <a:buClr>
                <a:srgbClr val="4AEC9F"/>
              </a:buClr>
              <a:defRPr/>
            </a:pPr>
            <a:r>
              <a:rPr lang="ru-RU" sz="5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  <a:cs typeface="SB Sans Display Medium" panose="020B0503040504020204" pitchFamily="34" charset="0"/>
              </a:rPr>
              <a:t>13</a:t>
            </a:r>
            <a:endParaRPr lang="en-US" sz="5400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SB Sans Display Medium" panose="020B0503040504020204" pitchFamily="34" charset="0"/>
              <a:cs typeface="SB Sans Display Medium" panose="020B0503040504020204" pitchFamily="34" charset="0"/>
            </a:endParaRPr>
          </a:p>
        </p:txBody>
      </p:sp>
      <p:sp>
        <p:nvSpPr>
          <p:cNvPr id="23" name="Text 1">
            <a:extLst>
              <a:ext uri="{FF2B5EF4-FFF2-40B4-BE49-F238E27FC236}">
                <a16:creationId xmlns="" xmlns:a16="http://schemas.microsoft.com/office/drawing/2014/main" id="{070466EB-BF65-994E-889F-F5C97FC1FB5A}"/>
              </a:ext>
            </a:extLst>
          </p:cNvPr>
          <p:cNvSpPr/>
          <p:nvPr/>
        </p:nvSpPr>
        <p:spPr>
          <a:xfrm>
            <a:off x="6849411" y="4103603"/>
            <a:ext cx="1026114" cy="76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Bef>
                <a:spcPts val="600"/>
              </a:spcBef>
              <a:buClr>
                <a:srgbClr val="4AEC9F"/>
              </a:buClr>
              <a:defRPr/>
            </a:pPr>
            <a:r>
              <a:rPr lang="ru-RU" sz="5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  <a:cs typeface="SB Sans Display Medium" panose="020B0503040504020204" pitchFamily="34" charset="0"/>
              </a:rPr>
              <a:t>10</a:t>
            </a:r>
          </a:p>
        </p:txBody>
      </p:sp>
      <p:sp>
        <p:nvSpPr>
          <p:cNvPr id="30" name="Rectangle 6">
            <a:extLst>
              <a:ext uri="{FF2B5EF4-FFF2-40B4-BE49-F238E27FC236}">
                <a16:creationId xmlns="" xmlns:a16="http://schemas.microsoft.com/office/drawing/2014/main" id="{A74333BE-87A2-AE47-BA67-F41EAB0768FB}"/>
              </a:ext>
            </a:extLst>
          </p:cNvPr>
          <p:cNvSpPr/>
          <p:nvPr/>
        </p:nvSpPr>
        <p:spPr>
          <a:xfrm>
            <a:off x="7685961" y="3568459"/>
            <a:ext cx="187593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540"/>
              </a:lnSpc>
            </a:pPr>
            <a:r>
              <a:rPr lang="en-US" sz="1200" dirty="0">
                <a:solidFill>
                  <a:srgbClr val="FFFFFF"/>
                </a:solidFill>
                <a:latin typeface="SBSansDisplay" panose="020B0503040504020204" pitchFamily="34" charset="0"/>
              </a:rPr>
              <a:t>P</a:t>
            </a:r>
            <a:r>
              <a:rPr lang="en" sz="1200" dirty="0">
                <a:solidFill>
                  <a:srgbClr val="FFFFFF"/>
                </a:solidFill>
                <a:latin typeface="SBSansDisplay" panose="020B0503040504020204" pitchFamily="34" charset="0"/>
              </a:rPr>
              <a:t>apers accepted at A*</a:t>
            </a:r>
            <a:r>
              <a:rPr lang="en" sz="1200" b="0" i="0" u="none" strike="noStrike" dirty="0">
                <a:solidFill>
                  <a:srgbClr val="FFFFFF"/>
                </a:solidFill>
                <a:effectLst/>
                <a:latin typeface="SBSansDisplay" panose="020B0503040504020204" pitchFamily="34" charset="0"/>
              </a:rPr>
              <a:t> conferences in 2024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="" xmlns:a16="http://schemas.microsoft.com/office/drawing/2014/main" id="{56195E0F-F007-5C44-AB11-24B1FF1B3A85}"/>
              </a:ext>
            </a:extLst>
          </p:cNvPr>
          <p:cNvSpPr/>
          <p:nvPr/>
        </p:nvSpPr>
        <p:spPr>
          <a:xfrm>
            <a:off x="7675061" y="4341744"/>
            <a:ext cx="2042971" cy="192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540"/>
              </a:lnSpc>
            </a:pPr>
            <a:r>
              <a:rPr lang="en-US" sz="1200" b="0" i="0" u="none" strike="noStrike" dirty="0">
                <a:solidFill>
                  <a:srgbClr val="FFFFFF"/>
                </a:solidFill>
                <a:effectLst/>
                <a:latin typeface="SBSansDisplay" panose="020B0503040504020204" pitchFamily="34" charset="0"/>
              </a:rPr>
              <a:t>Open-source products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Изображение выглядит как снимок экрана, диаграмма, линия, чер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37839FD-2EE8-AA43-9DEC-00EE594F9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434" y="-208078"/>
            <a:ext cx="4412566" cy="140957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нимок экрана, черный, пространство, темно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27EAC02-D563-E54B-AE6F-F8FCE3AE4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5196" y="6359017"/>
            <a:ext cx="2146762" cy="1210994"/>
          </a:xfrm>
          <a:prstGeom prst="rect">
            <a:avLst/>
          </a:prstGeom>
        </p:spPr>
      </p:pic>
      <p:sp>
        <p:nvSpPr>
          <p:cNvPr id="3" name="Google Shape;445;p1">
            <a:extLst>
              <a:ext uri="{FF2B5EF4-FFF2-40B4-BE49-F238E27FC236}">
                <a16:creationId xmlns="" xmlns:a16="http://schemas.microsoft.com/office/drawing/2014/main" id="{1C1C1831-12E1-7A4E-4104-FDF917338FD9}"/>
              </a:ext>
            </a:extLst>
          </p:cNvPr>
          <p:cNvSpPr/>
          <p:nvPr/>
        </p:nvSpPr>
        <p:spPr>
          <a:xfrm>
            <a:off x="6683511" y="413430"/>
            <a:ext cx="5260515" cy="2197796"/>
          </a:xfrm>
          <a:prstGeom prst="roundRect">
            <a:avLst>
              <a:gd name="adj" fmla="val 6581"/>
            </a:avLst>
          </a:prstGeom>
          <a:solidFill>
            <a:srgbClr val="435751">
              <a:alpha val="28000"/>
            </a:srgbClr>
          </a:solidFill>
          <a:ln>
            <a:noFill/>
          </a:ln>
          <a:effectLst>
            <a:outerShdw blurRad="355600" dist="38100" dir="2700000" algn="tl" rotWithShape="0">
              <a:prstClr val="black">
                <a:alpha val="34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1" b="0" i="0" u="none" strike="noStrike" cap="none">
              <a:solidFill>
                <a:schemeClr val="lt1"/>
              </a:solidFill>
              <a:latin typeface="SB Sans Display" panose="020B0503040504020204" pitchFamily="34" charset="0"/>
              <a:cs typeface="SB Sans Display" panose="020B0503040504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E7E2785-F9D7-1DF6-7524-7BC1242489B2}"/>
              </a:ext>
            </a:extLst>
          </p:cNvPr>
          <p:cNvSpPr txBox="1"/>
          <p:nvPr/>
        </p:nvSpPr>
        <p:spPr>
          <a:xfrm>
            <a:off x="6875617" y="926109"/>
            <a:ext cx="5078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Selecting projects based on their scientific novelty and potential business impact</a:t>
            </a:r>
            <a:endParaRPr lang="ru-RU" sz="16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Results</a:t>
            </a:r>
            <a:r>
              <a:rPr lang="ru-RU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: </a:t>
            </a: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publications, open-source libraries</a:t>
            </a:r>
            <a:endParaRPr lang="ru-RU" sz="16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Maintenance of new technologies during their implementation in business</a:t>
            </a:r>
            <a:endParaRPr lang="ru-RU" sz="1600" strike="noStrike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60AE3B8-D087-629B-1A1A-C95538928491}"/>
              </a:ext>
            </a:extLst>
          </p:cNvPr>
          <p:cNvSpPr txBox="1"/>
          <p:nvPr/>
        </p:nvSpPr>
        <p:spPr>
          <a:xfrm>
            <a:off x="6899526" y="441249"/>
            <a:ext cx="4434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  <a:cs typeface="SB Sans Display Medium" panose="020B0503040504020204" pitchFamily="34" charset="0"/>
              </a:rPr>
              <a:t>Main principles</a:t>
            </a:r>
            <a:endParaRPr lang="ru-RU" sz="2000" b="1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SB Sans Display Medium" panose="020B0503040504020204" pitchFamily="34" charset="0"/>
              <a:cs typeface="SB Sans Display Medium" panose="020B0503040504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4B7D67D4-97AB-F643-B222-7034DFB6A7A8}"/>
              </a:ext>
            </a:extLst>
          </p:cNvPr>
          <p:cNvSpPr/>
          <p:nvPr/>
        </p:nvSpPr>
        <p:spPr>
          <a:xfrm>
            <a:off x="948224" y="2872237"/>
            <a:ext cx="2003105" cy="1865607"/>
          </a:xfrm>
          <a:prstGeom prst="roundRect">
            <a:avLst>
              <a:gd name="adj" fmla="val 8512"/>
            </a:avLst>
          </a:prstGeom>
          <a:solidFill>
            <a:srgbClr val="2BC4B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charset="0"/>
              <a:ea typeface="SB Sans Text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E86C2057-B302-5823-F5A6-1769C6511634}"/>
              </a:ext>
            </a:extLst>
          </p:cNvPr>
          <p:cNvSpPr/>
          <p:nvPr/>
        </p:nvSpPr>
        <p:spPr>
          <a:xfrm>
            <a:off x="3425017" y="2872237"/>
            <a:ext cx="2003105" cy="401775"/>
          </a:xfrm>
          <a:prstGeom prst="roundRect">
            <a:avLst/>
          </a:prstGeom>
          <a:solidFill>
            <a:srgbClr val="48EDA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charset="0"/>
              <a:ea typeface="SB Sans Text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FEBA895-85A6-84D1-956B-B8335735AD3C}"/>
              </a:ext>
            </a:extLst>
          </p:cNvPr>
          <p:cNvSpPr txBox="1"/>
          <p:nvPr/>
        </p:nvSpPr>
        <p:spPr>
          <a:xfrm>
            <a:off x="1007630" y="3494559"/>
            <a:ext cx="1881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bg1"/>
                </a:solidFill>
                <a:latin typeface="SB Sans Text" charset="0"/>
                <a:ea typeface="SB Sans Text" charset="0"/>
                <a:cs typeface="SB Sans Text" panose="020B0503040504020204" pitchFamily="34" charset="-52"/>
              </a:rPr>
              <a:t>Research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charset="0"/>
              <a:ea typeface="SB Sans Text" charset="0"/>
              <a:cs typeface="SB Sans Display" panose="020B050304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41B4A87-D670-C0D5-A756-2F895320D74B}"/>
              </a:ext>
            </a:extLst>
          </p:cNvPr>
          <p:cNvSpPr txBox="1"/>
          <p:nvPr/>
        </p:nvSpPr>
        <p:spPr>
          <a:xfrm>
            <a:off x="3612369" y="2898230"/>
            <a:ext cx="162839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noProof="0" dirty="0">
                <a:solidFill>
                  <a:schemeClr val="bg1"/>
                </a:solidFill>
                <a:latin typeface="SB Sans Text" charset="0"/>
                <a:ea typeface="SB Sans Text" charset="0"/>
                <a:cs typeface="SB Sans Display" panose="020B0503040504020204" pitchFamily="34" charset="0"/>
              </a:rPr>
              <a:t>Technology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64256"/>
              </a:solidFill>
              <a:effectLst/>
              <a:uLnTx/>
              <a:uFillTx/>
              <a:latin typeface="SB Sans Text" charset="0"/>
              <a:ea typeface="SB Sans Text" charset="0"/>
              <a:cs typeface="SB Sans Display" panose="020B050304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41B4A87-D670-C0D5-A756-2F895320D74B}"/>
              </a:ext>
            </a:extLst>
          </p:cNvPr>
          <p:cNvSpPr txBox="1"/>
          <p:nvPr/>
        </p:nvSpPr>
        <p:spPr>
          <a:xfrm>
            <a:off x="2852726" y="3577980"/>
            <a:ext cx="60019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schemeClr val="bg1"/>
                </a:solidFill>
                <a:latin typeface="SB Sans Text" charset="0"/>
                <a:ea typeface="SB Sans Text" charset="0"/>
                <a:cs typeface="SB Sans Text" panose="020B0503040504020204" pitchFamily="34" charset="-52"/>
              </a:rPr>
              <a:t>=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64256"/>
              </a:solidFill>
              <a:effectLst/>
              <a:uLnTx/>
              <a:uFillTx/>
              <a:latin typeface="SB Sans Text" charset="0"/>
              <a:ea typeface="SB Sans Text" charset="0"/>
              <a:cs typeface="SB Sans Display" panose="020B050304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7C99044-1345-4846-9D69-5EE10E260F24}"/>
              </a:ext>
            </a:extLst>
          </p:cNvPr>
          <p:cNvSpPr txBox="1"/>
          <p:nvPr/>
        </p:nvSpPr>
        <p:spPr>
          <a:xfrm>
            <a:off x="3883281" y="3276481"/>
            <a:ext cx="108657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" charset="0"/>
                <a:ea typeface="SB Sans Text" charset="0"/>
                <a:cs typeface="SB Sans Display" panose="020B0503040504020204" pitchFamily="34" charset="0"/>
              </a:rPr>
              <a:t>and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64256"/>
              </a:solidFill>
              <a:effectLst/>
              <a:uLnTx/>
              <a:uFillTx/>
              <a:latin typeface="SB Sans Text" charset="0"/>
              <a:ea typeface="SB Sans Text" charset="0"/>
              <a:cs typeface="SB Sans Display" panose="020B0503040504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E52A9C6A-A689-1617-C5BE-AA7A54D6FA2C}"/>
              </a:ext>
            </a:extLst>
          </p:cNvPr>
          <p:cNvSpPr/>
          <p:nvPr/>
        </p:nvSpPr>
        <p:spPr>
          <a:xfrm>
            <a:off x="3425017" y="3626037"/>
            <a:ext cx="2003105" cy="401775"/>
          </a:xfrm>
          <a:prstGeom prst="roundRect">
            <a:avLst/>
          </a:prstGeom>
          <a:solidFill>
            <a:srgbClr val="48EDA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charset="0"/>
              <a:ea typeface="SB Sans Text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03E3A75B-8776-9A34-1E01-62C08FB03266}"/>
              </a:ext>
            </a:extLst>
          </p:cNvPr>
          <p:cNvSpPr txBox="1"/>
          <p:nvPr/>
        </p:nvSpPr>
        <p:spPr>
          <a:xfrm>
            <a:off x="3612369" y="3652030"/>
            <a:ext cx="1628399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bg1"/>
                </a:solidFill>
                <a:latin typeface="SB Sans Text" charset="0"/>
                <a:ea typeface="SB Sans Text" charset="0"/>
                <a:cs typeface="SB Sans Display" panose="020B0503040504020204" pitchFamily="34" charset="0"/>
              </a:rPr>
              <a:t>Open Source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64256"/>
              </a:solidFill>
              <a:effectLst/>
              <a:uLnTx/>
              <a:uFillTx/>
              <a:latin typeface="SB Sans Text" charset="0"/>
              <a:ea typeface="SB Sans Text" charset="0"/>
              <a:cs typeface="SB Sans Display" panose="020B050304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103FD0A-831E-1D85-CD2A-0F7AB62485C4}"/>
              </a:ext>
            </a:extLst>
          </p:cNvPr>
          <p:cNvSpPr txBox="1"/>
          <p:nvPr/>
        </p:nvSpPr>
        <p:spPr>
          <a:xfrm>
            <a:off x="3868384" y="4057260"/>
            <a:ext cx="108657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" charset="0"/>
                <a:ea typeface="SB Sans Text" charset="0"/>
                <a:cs typeface="SB Sans Display" panose="020B0503040504020204" pitchFamily="34" charset="0"/>
              </a:rPr>
              <a:t>and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64256"/>
              </a:solidFill>
              <a:effectLst/>
              <a:uLnTx/>
              <a:uFillTx/>
              <a:latin typeface="SB Sans Text" charset="0"/>
              <a:ea typeface="SB Sans Text" charset="0"/>
              <a:cs typeface="SB Sans Display" panose="020B0503040504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4D1AFA-5A88-5B82-B62F-A3D47EA85EF9}"/>
              </a:ext>
            </a:extLst>
          </p:cNvPr>
          <p:cNvSpPr/>
          <p:nvPr/>
        </p:nvSpPr>
        <p:spPr>
          <a:xfrm>
            <a:off x="3424899" y="4339712"/>
            <a:ext cx="2003105" cy="401775"/>
          </a:xfrm>
          <a:prstGeom prst="roundRect">
            <a:avLst/>
          </a:prstGeom>
          <a:solidFill>
            <a:srgbClr val="48EDA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B Sans Text" charset="0"/>
              <a:ea typeface="SB Sans Text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47B0416-5275-C215-3876-39787DC9AE13}"/>
              </a:ext>
            </a:extLst>
          </p:cNvPr>
          <p:cNvSpPr txBox="1"/>
          <p:nvPr/>
        </p:nvSpPr>
        <p:spPr>
          <a:xfrm>
            <a:off x="3406678" y="4354667"/>
            <a:ext cx="200310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600" dirty="0">
                <a:solidFill>
                  <a:schemeClr val="bg1"/>
                </a:solidFill>
                <a:latin typeface="SB Sans Text" charset="0"/>
                <a:ea typeface="SB Sans Text" charset="0"/>
                <a:cs typeface="SB Sans Display" panose="020B0503040504020204" pitchFamily="34" charset="0"/>
              </a:rPr>
              <a:t>Scientific paper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64256"/>
              </a:solidFill>
              <a:effectLst/>
              <a:uLnTx/>
              <a:uFillTx/>
              <a:latin typeface="SB Sans Text" charset="0"/>
              <a:ea typeface="SB Sans Text" charset="0"/>
              <a:cs typeface="SB Sans Display" panose="020B0503040504020204" pitchFamily="34" charset="0"/>
            </a:endParaRPr>
          </a:p>
        </p:txBody>
      </p:sp>
      <p:sp>
        <p:nvSpPr>
          <p:cNvPr id="47" name="Text 1">
            <a:extLst>
              <a:ext uri="{FF2B5EF4-FFF2-40B4-BE49-F238E27FC236}">
                <a16:creationId xmlns="" xmlns:a16="http://schemas.microsoft.com/office/drawing/2014/main" id="{8890EA30-14BB-F044-8F76-3CBE240D7DF8}"/>
              </a:ext>
            </a:extLst>
          </p:cNvPr>
          <p:cNvSpPr/>
          <p:nvPr/>
        </p:nvSpPr>
        <p:spPr>
          <a:xfrm>
            <a:off x="9501228" y="3375368"/>
            <a:ext cx="972583" cy="767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Bef>
                <a:spcPts val="600"/>
              </a:spcBef>
              <a:buClr>
                <a:srgbClr val="4AEC9F"/>
              </a:buClr>
              <a:defRPr/>
            </a:pPr>
            <a:r>
              <a:rPr lang="en-US" sz="54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  <a:cs typeface="SB Sans Display Medium" panose="020B0503040504020204" pitchFamily="34" charset="0"/>
              </a:rPr>
              <a:t>12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="" xmlns:a16="http://schemas.microsoft.com/office/drawing/2014/main" id="{A74333BE-87A2-AE47-BA67-F41EAB0768FB}"/>
              </a:ext>
            </a:extLst>
          </p:cNvPr>
          <p:cNvSpPr/>
          <p:nvPr/>
        </p:nvSpPr>
        <p:spPr>
          <a:xfrm>
            <a:off x="10311927" y="3588883"/>
            <a:ext cx="1670904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540"/>
              </a:lnSpc>
            </a:pPr>
            <a:r>
              <a:rPr lang="en-US" sz="1200" dirty="0">
                <a:solidFill>
                  <a:srgbClr val="FFFFFF"/>
                </a:solidFill>
                <a:latin typeface="SBSansDisplay" panose="020B0503040504020204" pitchFamily="34" charset="0"/>
              </a:rPr>
              <a:t>P</a:t>
            </a:r>
            <a:r>
              <a:rPr lang="en" sz="1200" dirty="0">
                <a:solidFill>
                  <a:srgbClr val="FFFFFF"/>
                </a:solidFill>
                <a:latin typeface="SBSansDisplay" panose="020B0503040504020204" pitchFamily="34" charset="0"/>
              </a:rPr>
              <a:t>apers accepted at </a:t>
            </a:r>
            <a:r>
              <a:rPr lang="en" sz="1200" b="0" i="0" u="none" strike="noStrike" dirty="0">
                <a:solidFill>
                  <a:srgbClr val="FFFFFF"/>
                </a:solidFill>
                <a:effectLst/>
                <a:latin typeface="SBSansDisplay" panose="020B0503040504020204" pitchFamily="34" charset="0"/>
              </a:rPr>
              <a:t>A conferences in 2024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1309C0-2AD8-1D14-FF87-8E8FAD904171}"/>
              </a:ext>
            </a:extLst>
          </p:cNvPr>
          <p:cNvSpPr txBox="1"/>
          <p:nvPr/>
        </p:nvSpPr>
        <p:spPr>
          <a:xfrm>
            <a:off x="670571" y="4985595"/>
            <a:ext cx="4434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  <a:cs typeface="SB Sans Display Medium" panose="020B0503040504020204" pitchFamily="34" charset="0"/>
              </a:rPr>
              <a:t>Recent </a:t>
            </a:r>
            <a:r>
              <a:rPr lang="en-US" sz="2000" b="1" dirty="0" smtClean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  <a:cs typeface="SB Sans Display Medium" panose="020B0503040504020204" pitchFamily="34" charset="0"/>
              </a:rPr>
              <a:t>results and future work</a:t>
            </a:r>
            <a:endParaRPr lang="ru-RU" sz="2000" b="1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SB Sans Display Medium" panose="020B0503040504020204" pitchFamily="34" charset="0"/>
              <a:cs typeface="SB Sans Display Medium" panose="020B050304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A538EA-436A-92A2-B838-2586666CEA0F}"/>
              </a:ext>
            </a:extLst>
          </p:cNvPr>
          <p:cNvSpPr txBox="1"/>
          <p:nvPr/>
        </p:nvSpPr>
        <p:spPr>
          <a:xfrm>
            <a:off x="695236" y="5338477"/>
            <a:ext cx="9604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Automated Machine Learning: LAMA (</a:t>
            </a:r>
            <a:r>
              <a:rPr lang="en-US" sz="16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LightAutoML</a:t>
            </a: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) wins 2024 </a:t>
            </a:r>
            <a:r>
              <a:rPr lang="en-US" sz="16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AutoML</a:t>
            </a: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Grand Prix (</a:t>
            </a:r>
            <a:r>
              <a:rPr lang="en-US" sz="16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Kaggle</a:t>
            </a: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)</a:t>
            </a:r>
            <a:endParaRPr lang="ru-RU" sz="16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AIDA (AI Diagnostic Assistant): in every Moscow’s policlinic for adults</a:t>
            </a:r>
            <a:endParaRPr lang="ru-RU" sz="16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RePlay</a:t>
            </a: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: the main </a:t>
            </a:r>
            <a:r>
              <a:rPr lang="en-US" sz="16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Sber’s</a:t>
            </a:r>
            <a:r>
              <a:rPr lang="en-US" sz="16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framework for building recommender systems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spc="-1" dirty="0" err="1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PyTorch-Lifestream</a:t>
            </a:r>
            <a:r>
              <a:rPr lang="en-US" sz="16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: embeddings of event sequences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spc="-1" dirty="0" smtClean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Reasoning in LLMs, math tutor</a:t>
            </a:r>
            <a:endParaRPr lang="ru-RU" sz="16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cs typeface="SB Sans Text" panose="020B050304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52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62;p3"/>
          <p:cNvSpPr txBox="1">
            <a:spLocks noGrp="1"/>
          </p:cNvSpPr>
          <p:nvPr>
            <p:ph type="title"/>
          </p:nvPr>
        </p:nvSpPr>
        <p:spPr>
          <a:xfrm>
            <a:off x="550862" y="2462630"/>
            <a:ext cx="11090275" cy="7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3600"/>
            </a:pPr>
            <a:r>
              <a:rPr lang="en-US" dirty="0"/>
              <a:t>Thanks for your attention!</a:t>
            </a:r>
            <a:endParaRPr dirty="0"/>
          </a:p>
        </p:txBody>
      </p:sp>
      <p:sp>
        <p:nvSpPr>
          <p:cNvPr id="5" name="Google Shape;330;p2">
            <a:extLst>
              <a:ext uri="{FF2B5EF4-FFF2-40B4-BE49-F238E27FC236}">
                <a16:creationId xmlns="" xmlns:a16="http://schemas.microsoft.com/office/drawing/2014/main" id="{7404DB5B-600B-A10A-28D1-69C5BD8E02BB}"/>
              </a:ext>
            </a:extLst>
          </p:cNvPr>
          <p:cNvSpPr txBox="1"/>
          <p:nvPr/>
        </p:nvSpPr>
        <p:spPr>
          <a:xfrm>
            <a:off x="830868" y="3108131"/>
            <a:ext cx="10693706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lt1"/>
              </a:buClr>
              <a:buSzPts val="1200"/>
            </a:pPr>
            <a:r>
              <a:rPr lang="en-US" sz="1600" dirty="0">
                <a:solidFill>
                  <a:schemeClr val="lt1"/>
                </a:solidFill>
              </a:rPr>
              <a:t>Contacts: avsavchenko@hse.ru</a:t>
            </a: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66F2BA-C6E6-C112-5EEB-348F875EDC8D}"/>
              </a:ext>
            </a:extLst>
          </p:cNvPr>
          <p:cNvSpPr txBox="1"/>
          <p:nvPr/>
        </p:nvSpPr>
        <p:spPr>
          <a:xfrm>
            <a:off x="6889522" y="3832400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</a:rPr>
              <a:t>GitHub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</a:rPr>
              <a:t>sb-ai-lab</a:t>
            </a:r>
            <a:endParaRPr lang="ru-RU" sz="2000" b="1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SB Sans Display Medium" panose="020B05030405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65DA3A0-267D-2775-0CC8-3A44A6D54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33" y="4552518"/>
            <a:ext cx="1821003" cy="18210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0294095-A904-3DF6-08DB-4018D0810F2D}"/>
              </a:ext>
            </a:extLst>
          </p:cNvPr>
          <p:cNvSpPr txBox="1"/>
          <p:nvPr/>
        </p:nvSpPr>
        <p:spPr>
          <a:xfrm>
            <a:off x="3990423" y="3892369"/>
            <a:ext cx="1609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</a:rPr>
              <a:t>Sber</a:t>
            </a:r>
            <a:r>
              <a:rPr lang="en-US" sz="2000" b="1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latin typeface="SB Sans Display Medium" panose="020B0503040504020204" pitchFamily="34" charset="0"/>
              </a:rPr>
              <a:t> AI Lab</a:t>
            </a:r>
            <a:endParaRPr lang="ru-RU" sz="2000" b="1" dirty="0">
              <a:gradFill>
                <a:gsLst>
                  <a:gs pos="100000">
                    <a:srgbClr val="107F8C">
                      <a:lumMod val="93000"/>
                      <a:lumOff val="7000"/>
                    </a:srgbClr>
                  </a:gs>
                  <a:gs pos="28000">
                    <a:srgbClr val="4AECAE"/>
                  </a:gs>
                </a:gsLst>
                <a:lin ang="2700000" scaled="0"/>
              </a:gradFill>
              <a:latin typeface="SB Sans Display Medium" panose="020B0503040504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F720C5-F3BE-B25B-A7B8-CE402B9A5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62" y="4549714"/>
            <a:ext cx="1833235" cy="18332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32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2D Convolution (1)</a:t>
            </a:r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9" y="6468612"/>
            <a:ext cx="7533501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  <a:hlinkClick r:id="rId3"/>
              </a:rPr>
              <a:t>http://intellabs.github.io/RiverTrail/tutorial/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</a:p>
        </p:txBody>
      </p:sp>
      <p:pic>
        <p:nvPicPr>
          <p:cNvPr id="10" name="Shape 319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brightnessContrast contrast="6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5440" y="3206971"/>
            <a:ext cx="4391262" cy="30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380" y="1435011"/>
            <a:ext cx="3012935" cy="936453"/>
          </a:xfrm>
          <a:prstGeom prst="rect">
            <a:avLst/>
          </a:prstGeom>
        </p:spPr>
      </p:pic>
      <p:pic>
        <p:nvPicPr>
          <p:cNvPr id="15" name="Изображение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2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581" y="1178264"/>
            <a:ext cx="5466823" cy="1730325"/>
          </a:xfrm>
          <a:prstGeom prst="rect">
            <a:avLst/>
          </a:prstGeom>
        </p:spPr>
      </p:pic>
      <p:pic>
        <p:nvPicPr>
          <p:cNvPr id="17" name="Изображение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61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168" y="3177376"/>
            <a:ext cx="5131394" cy="31037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2D Convolution (2)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52F4442-DB69-423F-3727-4F4A4B73ED85}"/>
              </a:ext>
            </a:extLst>
          </p:cNvPr>
          <p:cNvSpPr/>
          <p:nvPr/>
        </p:nvSpPr>
        <p:spPr>
          <a:xfrm>
            <a:off x="566927" y="788882"/>
            <a:ext cx="1106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Parameters: stride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6778C3CF-9C51-96A9-35AA-6B3E19701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46" y="6425257"/>
            <a:ext cx="11061627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https://adeshpande3.github.io/A-Beginner%27s-Guide-To-Understanding-Convolutional-Neural-Networks-Part-2/</a:t>
            </a:r>
          </a:p>
        </p:txBody>
      </p:sp>
      <p:pic>
        <p:nvPicPr>
          <p:cNvPr id="4" name="Изображение 7">
            <a:extLst>
              <a:ext uri="{FF2B5EF4-FFF2-40B4-BE49-F238E27FC236}">
                <a16:creationId xmlns="" xmlns:a16="http://schemas.microsoft.com/office/drawing/2014/main" id="{35A88A4D-17EE-36D7-D4E8-E07124327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24" y="4580556"/>
            <a:ext cx="1012898" cy="10625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AFE13C4-FA02-B5A0-9004-8B8058763080}"/>
              </a:ext>
            </a:extLst>
          </p:cNvPr>
          <p:cNvSpPr/>
          <p:nvPr/>
        </p:nvSpPr>
        <p:spPr>
          <a:xfrm>
            <a:off x="4992524" y="1322317"/>
            <a:ext cx="1181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</a:rPr>
              <a:t>s</a:t>
            </a:r>
            <a:r>
              <a:rPr lang="ru-RU" sz="2000" kern="1200" dirty="0">
                <a:solidFill>
                  <a:srgbClr val="1193A2"/>
                </a:solidFill>
                <a:latin typeface="Play"/>
              </a:rPr>
              <a:t>=1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8F02430-FDE0-53F4-810A-859E12E0FF95}"/>
              </a:ext>
            </a:extLst>
          </p:cNvPr>
          <p:cNvSpPr/>
          <p:nvPr/>
        </p:nvSpPr>
        <p:spPr>
          <a:xfrm>
            <a:off x="3936012" y="3795847"/>
            <a:ext cx="3855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</a:rPr>
              <a:t>s</a:t>
            </a:r>
            <a:r>
              <a:rPr lang="ru-RU" sz="2000" kern="1200" dirty="0">
                <a:solidFill>
                  <a:srgbClr val="1193A2"/>
                </a:solidFill>
                <a:latin typeface="Play"/>
              </a:rPr>
              <a:t>=</a:t>
            </a:r>
            <a:r>
              <a:rPr lang="en-US" sz="2000" kern="1200" dirty="0">
                <a:solidFill>
                  <a:srgbClr val="1193A2"/>
                </a:solidFill>
                <a:latin typeface="Play"/>
              </a:rPr>
              <a:t>2 (</a:t>
            </a:r>
            <a:r>
              <a:rPr lang="en-US" sz="2000" kern="1200" dirty="0" err="1">
                <a:solidFill>
                  <a:srgbClr val="1193A2"/>
                </a:solidFill>
                <a:latin typeface="Play"/>
              </a:rPr>
              <a:t>strided</a:t>
            </a:r>
            <a:r>
              <a:rPr lang="en-US" sz="2000" kern="1200" dirty="0">
                <a:solidFill>
                  <a:srgbClr val="1193A2"/>
                </a:solidFill>
                <a:latin typeface="Play"/>
              </a:rPr>
              <a:t> convolution)</a:t>
            </a:r>
            <a:endParaRPr lang="ru-RU" sz="2000" kern="1200" dirty="0">
              <a:solidFill>
                <a:srgbClr val="1193A2"/>
              </a:solidFill>
              <a:latin typeface="Play"/>
            </a:endParaRPr>
          </a:p>
        </p:txBody>
      </p:sp>
      <p:pic>
        <p:nvPicPr>
          <p:cNvPr id="8" name="Изображение 15">
            <a:extLst>
              <a:ext uri="{FF2B5EF4-FFF2-40B4-BE49-F238E27FC236}">
                <a16:creationId xmlns="" xmlns:a16="http://schemas.microsoft.com/office/drawing/2014/main" id="{E4ED943A-2D25-3D32-A0A5-826C0CCB4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658" y="1412111"/>
            <a:ext cx="2220587" cy="2174564"/>
          </a:xfrm>
          <a:prstGeom prst="rect">
            <a:avLst/>
          </a:prstGeom>
        </p:spPr>
      </p:pic>
      <p:pic>
        <p:nvPicPr>
          <p:cNvPr id="9" name="Изображение 16">
            <a:extLst>
              <a:ext uri="{FF2B5EF4-FFF2-40B4-BE49-F238E27FC236}">
                <a16:creationId xmlns="" xmlns:a16="http://schemas.microsoft.com/office/drawing/2014/main" id="{DE1A2996-21C0-AFD8-732A-83A770DA7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235" y="1691649"/>
            <a:ext cx="1771868" cy="1737351"/>
          </a:xfrm>
          <a:prstGeom prst="rect">
            <a:avLst/>
          </a:prstGeom>
        </p:spPr>
      </p:pic>
      <p:pic>
        <p:nvPicPr>
          <p:cNvPr id="12" name="Изображение 19">
            <a:extLst>
              <a:ext uri="{FF2B5EF4-FFF2-40B4-BE49-F238E27FC236}">
                <a16:creationId xmlns="" xmlns:a16="http://schemas.microsoft.com/office/drawing/2014/main" id="{F2DAC5E9-F457-42A7-9F50-ED1C19AFF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288" y="4007371"/>
            <a:ext cx="2209082" cy="2220588"/>
          </a:xfrm>
          <a:prstGeom prst="rect">
            <a:avLst/>
          </a:prstGeom>
        </p:spPr>
      </p:pic>
      <p:sp>
        <p:nvSpPr>
          <p:cNvPr id="14" name="Стрелка вправо 13">
            <a:extLst>
              <a:ext uri="{FF2B5EF4-FFF2-40B4-BE49-F238E27FC236}">
                <a16:creationId xmlns="" xmlns:a16="http://schemas.microsoft.com/office/drawing/2014/main" id="{51994779-EB30-F5DD-41D9-B59ED12B8480}"/>
              </a:ext>
            </a:extLst>
          </p:cNvPr>
          <p:cNvSpPr/>
          <p:nvPr/>
        </p:nvSpPr>
        <p:spPr>
          <a:xfrm>
            <a:off x="3671512" y="2234309"/>
            <a:ext cx="987847" cy="4104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трелка вправо 15">
            <a:extLst>
              <a:ext uri="{FF2B5EF4-FFF2-40B4-BE49-F238E27FC236}">
                <a16:creationId xmlns="" xmlns:a16="http://schemas.microsoft.com/office/drawing/2014/main" id="{63EC8EF1-1B97-431B-CC06-6645C0DBBA01}"/>
              </a:ext>
            </a:extLst>
          </p:cNvPr>
          <p:cNvSpPr/>
          <p:nvPr/>
        </p:nvSpPr>
        <p:spPr>
          <a:xfrm>
            <a:off x="3711466" y="4888490"/>
            <a:ext cx="947893" cy="4233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Изображение 22">
            <a:extLst>
              <a:ext uri="{FF2B5EF4-FFF2-40B4-BE49-F238E27FC236}">
                <a16:creationId xmlns="" xmlns:a16="http://schemas.microsoft.com/office/drawing/2014/main" id="{32955C2B-1B73-61C9-BA74-24BA1F70C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5027" y="2164300"/>
            <a:ext cx="3316102" cy="762703"/>
          </a:xfrm>
          <a:prstGeom prst="rect">
            <a:avLst/>
          </a:prstGeom>
        </p:spPr>
      </p:pic>
      <p:pic>
        <p:nvPicPr>
          <p:cNvPr id="19" name="Изображение 24">
            <a:extLst>
              <a:ext uri="{FF2B5EF4-FFF2-40B4-BE49-F238E27FC236}">
                <a16:creationId xmlns="" xmlns:a16="http://schemas.microsoft.com/office/drawing/2014/main" id="{6A43BBF2-AD2C-2186-4F3E-1FC1CBBF3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036" y="4818348"/>
            <a:ext cx="742901" cy="606450"/>
          </a:xfrm>
          <a:prstGeom prst="rect">
            <a:avLst/>
          </a:prstGeom>
        </p:spPr>
      </p:pic>
      <p:pic>
        <p:nvPicPr>
          <p:cNvPr id="20" name="Изображение 25">
            <a:extLst>
              <a:ext uri="{FF2B5EF4-FFF2-40B4-BE49-F238E27FC236}">
                <a16:creationId xmlns="" xmlns:a16="http://schemas.microsoft.com/office/drawing/2014/main" id="{E063AF80-04F5-7ED1-2B4A-69727A72C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9100" y="4818348"/>
            <a:ext cx="3123216" cy="606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883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2D Convolution (3)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52F4442-DB69-423F-3727-4F4A4B73ED85}"/>
              </a:ext>
            </a:extLst>
          </p:cNvPr>
          <p:cNvSpPr/>
          <p:nvPr/>
        </p:nvSpPr>
        <p:spPr>
          <a:xfrm>
            <a:off x="566927" y="788882"/>
            <a:ext cx="1106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200" dirty="0">
                <a:gradFill>
                  <a:gsLst>
                    <a:gs pos="100000">
                      <a:srgbClr val="107F8C">
                        <a:lumMod val="93000"/>
                        <a:lumOff val="7000"/>
                      </a:srgbClr>
                    </a:gs>
                    <a:gs pos="28000">
                      <a:srgbClr val="4AECAE"/>
                    </a:gs>
                  </a:gsLst>
                  <a:lin ang="2700000" scaled="0"/>
                </a:gradFill>
                <a:cs typeface="SB Sans Display Medium" panose="020B0503040504020204" pitchFamily="34" charset="0"/>
                <a:sym typeface="Play"/>
              </a:rPr>
              <a:t>All parameters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6778C3CF-9C51-96A9-35AA-6B3E19701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46" y="6425257"/>
            <a:ext cx="11061627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https://</a:t>
            </a:r>
            <a:r>
              <a:rPr lang="en-US" sz="1600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gist.github.com</a:t>
            </a: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/</a:t>
            </a:r>
            <a:r>
              <a:rPr lang="en-US" sz="1600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akiross</a:t>
            </a: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/754c7b87a2af8603da78b46cdaaa5598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9CD050B2-737F-8510-AFCD-5603D917BCEF}"/>
              </a:ext>
            </a:extLst>
          </p:cNvPr>
          <p:cNvSpPr/>
          <p:nvPr/>
        </p:nvSpPr>
        <p:spPr>
          <a:xfrm>
            <a:off x="538580" y="1291105"/>
            <a:ext cx="8477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Kernel size</a:t>
            </a:r>
            <a:r>
              <a:rPr lang="ru-RU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sz="1600" i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K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Number of filters</a:t>
            </a:r>
            <a:r>
              <a:rPr lang="ru-RU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(</a:t>
            </a: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feature map</a:t>
            </a:r>
            <a:r>
              <a:rPr lang="ru-RU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)</a:t>
            </a: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depth D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Stride S </a:t>
            </a:r>
          </a:p>
          <a:p>
            <a:pPr marL="342900" marR="0" lvl="0" indent="-34290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6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Zero padding P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83988EB-2EB8-2CFC-27EA-DB2C15B19DAE}"/>
              </a:ext>
            </a:extLst>
          </p:cNvPr>
          <p:cNvSpPr/>
          <p:nvPr/>
        </p:nvSpPr>
        <p:spPr>
          <a:xfrm>
            <a:off x="599997" y="3842254"/>
            <a:ext cx="2581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</a:rPr>
              <a:t>Output width/height</a:t>
            </a:r>
          </a:p>
        </p:txBody>
      </p:sp>
      <p:pic>
        <p:nvPicPr>
          <p:cNvPr id="15" name="Изображение 9" descr="conv.gif">
            <a:extLst>
              <a:ext uri="{FF2B5EF4-FFF2-40B4-BE49-F238E27FC236}">
                <a16:creationId xmlns="" xmlns:a16="http://schemas.microsoft.com/office/drawing/2014/main" id="{0DFF1940-E206-ABB5-9BD6-59B642AC8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34" y="3876319"/>
            <a:ext cx="2518079" cy="2862323"/>
          </a:xfrm>
          <a:prstGeom prst="rect">
            <a:avLst/>
          </a:prstGeom>
        </p:spPr>
      </p:pic>
      <p:pic>
        <p:nvPicPr>
          <p:cNvPr id="17" name="Изображение 2" descr="conv_nozero.gif">
            <a:extLst>
              <a:ext uri="{FF2B5EF4-FFF2-40B4-BE49-F238E27FC236}">
                <a16:creationId xmlns="" xmlns:a16="http://schemas.microsoft.com/office/drawing/2014/main" id="{746B97E3-4148-D329-D316-67931A8AE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98" y="788882"/>
            <a:ext cx="2550715" cy="270752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3B0FFE2B-6204-DB6F-1CB2-FD82EE055858}"/>
              </a:ext>
            </a:extLst>
          </p:cNvPr>
          <p:cNvSpPr/>
          <p:nvPr/>
        </p:nvSpPr>
        <p:spPr>
          <a:xfrm>
            <a:off x="9755311" y="369942"/>
            <a:ext cx="1181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</a:rPr>
              <a:t>p=0</a:t>
            </a:r>
            <a:endParaRPr lang="ru-RU" sz="2000" kern="1200" dirty="0">
              <a:solidFill>
                <a:srgbClr val="1193A2"/>
              </a:solidFill>
              <a:latin typeface="Play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FC10CB92-5327-E567-78D9-9A0DE05F51B9}"/>
              </a:ext>
            </a:extLst>
          </p:cNvPr>
          <p:cNvSpPr/>
          <p:nvPr/>
        </p:nvSpPr>
        <p:spPr>
          <a:xfrm>
            <a:off x="9820420" y="3487540"/>
            <a:ext cx="1181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</a:rPr>
              <a:t>P</a:t>
            </a:r>
            <a:r>
              <a:rPr lang="ru-RU" sz="2000" kern="1200" dirty="0">
                <a:solidFill>
                  <a:srgbClr val="1193A2"/>
                </a:solidFill>
                <a:latin typeface="Play"/>
              </a:rPr>
              <a:t>=</a:t>
            </a:r>
            <a:r>
              <a:rPr lang="en-US" sz="2000" kern="1200" dirty="0">
                <a:solidFill>
                  <a:srgbClr val="1193A2"/>
                </a:solidFill>
                <a:latin typeface="Play"/>
              </a:rPr>
              <a:t>1</a:t>
            </a:r>
            <a:endParaRPr lang="ru-RU" sz="2000" kern="1200" dirty="0">
              <a:solidFill>
                <a:srgbClr val="1193A2"/>
              </a:solidFill>
              <a:latin typeface="Play"/>
            </a:endParaRPr>
          </a:p>
        </p:txBody>
      </p:sp>
      <p:pic>
        <p:nvPicPr>
          <p:cNvPr id="23" name="Изображение 6">
            <a:extLst>
              <a:ext uri="{FF2B5EF4-FFF2-40B4-BE49-F238E27FC236}">
                <a16:creationId xmlns="" xmlns:a16="http://schemas.microsoft.com/office/drawing/2014/main" id="{347239C4-7894-F9BB-5D6B-8F59360C8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97" y="2506626"/>
            <a:ext cx="7284846" cy="851475"/>
          </a:xfrm>
          <a:prstGeom prst="rect">
            <a:avLst/>
          </a:prstGeom>
        </p:spPr>
      </p:pic>
      <p:pic>
        <p:nvPicPr>
          <p:cNvPr id="24" name="Изображение 5">
            <a:extLst>
              <a:ext uri="{FF2B5EF4-FFF2-40B4-BE49-F238E27FC236}">
                <a16:creationId xmlns="" xmlns:a16="http://schemas.microsoft.com/office/drawing/2014/main" id="{73D05C65-C2B1-6F60-4BCA-82FB332B4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855" y="4318711"/>
            <a:ext cx="1600200" cy="647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31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 err="1"/>
              <a:t>Depthwise</a:t>
            </a:r>
            <a:r>
              <a:rPr lang="en-US" sz="3200" dirty="0"/>
              <a:t> separable convolution</a:t>
            </a:r>
          </a:p>
        </p:txBody>
      </p:sp>
      <p:sp>
        <p:nvSpPr>
          <p:cNvPr id="13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429399" y="6468612"/>
            <a:ext cx="7533501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Chi-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Feng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Wnag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/ towardsdatascience.com 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085B979-75E5-F6A3-536F-7C2DCF0A76A7}"/>
              </a:ext>
            </a:extLst>
          </p:cNvPr>
          <p:cNvSpPr/>
          <p:nvPr/>
        </p:nvSpPr>
        <p:spPr>
          <a:xfrm>
            <a:off x="2920413" y="868118"/>
            <a:ext cx="2828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Depthwise</a:t>
            </a: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 convolution</a:t>
            </a:r>
          </a:p>
        </p:txBody>
      </p:sp>
      <p:sp>
        <p:nvSpPr>
          <p:cNvPr id="16" name="Google Shape;605;p98">
            <a:extLst>
              <a:ext uri="{FF2B5EF4-FFF2-40B4-BE49-F238E27FC236}">
                <a16:creationId xmlns="" xmlns:a16="http://schemas.microsoft.com/office/drawing/2014/main" id="{B4A056FD-CE78-608A-CD54-8994B5E25EDC}"/>
              </a:ext>
            </a:extLst>
          </p:cNvPr>
          <p:cNvSpPr txBox="1"/>
          <p:nvPr/>
        </p:nvSpPr>
        <p:spPr>
          <a:xfrm>
            <a:off x="8395855" y="899781"/>
            <a:ext cx="3646793" cy="3964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Convolution</a:t>
            </a:r>
          </a:p>
          <a:p>
            <a:pPr marL="342900" indent="-342900"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256 kernels 5x5x3, 8x8 shifts. Totally, 256x3x5x5x8x8 = 1,228,800 multiplications</a:t>
            </a:r>
          </a:p>
          <a:p>
            <a:pPr marL="342900" indent="-342900">
              <a:buClr>
                <a:srgbClr val="31C2A7"/>
              </a:buClr>
              <a:defRPr/>
            </a:pPr>
            <a:endParaRPr lang="en-US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  <a:p>
            <a:pPr marL="342900" indent="-342900">
              <a:buClr>
                <a:srgbClr val="31C2A7"/>
              </a:buClr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Separable convolution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b="1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Depthwise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: 3 kernels 5x5x1 and 3x5x5x8x8 = 4,800 multiplications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b="1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Pointwise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: 256 kernels 1x1x3, 256x1x1x3x8x8 = 49,152 multiplications</a:t>
            </a:r>
          </a:p>
          <a:p>
            <a:pPr marL="342900" indent="-342900"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Totally: 53,952 multiplications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0085B979-75E5-F6A3-536F-7C2DCF0A76A7}"/>
              </a:ext>
            </a:extLst>
          </p:cNvPr>
          <p:cNvSpPr/>
          <p:nvPr/>
        </p:nvSpPr>
        <p:spPr>
          <a:xfrm>
            <a:off x="3209973" y="3595800"/>
            <a:ext cx="2720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Pointwise</a:t>
            </a: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 convolution</a:t>
            </a:r>
          </a:p>
        </p:txBody>
      </p:sp>
      <p:sp>
        <p:nvSpPr>
          <p:cNvPr id="24" name="Google Shape;605;p98">
            <a:extLst>
              <a:ext uri="{FF2B5EF4-FFF2-40B4-BE49-F238E27FC236}">
                <a16:creationId xmlns="" xmlns:a16="http://schemas.microsoft.com/office/drawing/2014/main" id="{B4A056FD-CE78-608A-CD54-8994B5E25EDC}"/>
              </a:ext>
            </a:extLst>
          </p:cNvPr>
          <p:cNvSpPr txBox="1"/>
          <p:nvPr/>
        </p:nvSpPr>
        <p:spPr>
          <a:xfrm>
            <a:off x="8395855" y="4700850"/>
            <a:ext cx="3555353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Example: </a:t>
            </a:r>
            <a:r>
              <a:rPr lang="en-US" sz="2000" kern="1200" dirty="0" err="1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MobileNet</a:t>
            </a: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 v</a:t>
            </a:r>
            <a:r>
              <a:rPr lang="ru-RU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1</a:t>
            </a:r>
            <a:endParaRPr lang="en-US" sz="2000" kern="1200" dirty="0">
              <a:solidFill>
                <a:srgbClr val="1193A2"/>
              </a:solidFill>
              <a:latin typeface="Play"/>
              <a:ea typeface="Play"/>
              <a:cs typeface="Play"/>
              <a:sym typeface="Play"/>
            </a:endParaRP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28 layers (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Depthwise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+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ConvLayer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with stride 2 instead of max-pooling)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ImageNet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Top-5 Error rate: 12.81%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4.2M weights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BBE8474-D1A9-24E7-7FD2-CFEBADE7E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13" y="1268228"/>
            <a:ext cx="7869817" cy="23235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8344E5-1C7C-2EE3-F2EB-1F2EA6894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13" y="4064029"/>
            <a:ext cx="7701572" cy="2369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03A5706F-F822-7944-C317-BD2F85A6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3" y="185208"/>
            <a:ext cx="11090275" cy="724269"/>
          </a:xfrm>
        </p:spPr>
        <p:txBody>
          <a:bodyPr>
            <a:normAutofit/>
          </a:bodyPr>
          <a:lstStyle/>
          <a:p>
            <a:r>
              <a:rPr lang="en-US" sz="3200" dirty="0"/>
              <a:t>Lottery Ticket Hypothesis</a:t>
            </a:r>
          </a:p>
        </p:txBody>
      </p:sp>
      <p:sp>
        <p:nvSpPr>
          <p:cNvPr id="16" name="Google Shape;605;p98">
            <a:extLst>
              <a:ext uri="{FF2B5EF4-FFF2-40B4-BE49-F238E27FC236}">
                <a16:creationId xmlns="" xmlns:a16="http://schemas.microsoft.com/office/drawing/2014/main" id="{B4A056FD-CE78-608A-CD54-8994B5E25EDC}"/>
              </a:ext>
            </a:extLst>
          </p:cNvPr>
          <p:cNvSpPr txBox="1"/>
          <p:nvPr/>
        </p:nvSpPr>
        <p:spPr>
          <a:xfrm>
            <a:off x="5148071" y="817485"/>
            <a:ext cx="2706625" cy="407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Network pruning</a:t>
            </a:r>
          </a:p>
        </p:txBody>
      </p:sp>
      <p:sp>
        <p:nvSpPr>
          <p:cNvPr id="17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338328" y="6310116"/>
            <a:ext cx="4462272" cy="3698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J.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Frankle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and M. </a:t>
            </a:r>
            <a:r>
              <a:rPr lang="en-US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Carbin</a:t>
            </a: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, ICLR 2019</a:t>
            </a:r>
          </a:p>
        </p:txBody>
      </p:sp>
      <p:sp>
        <p:nvSpPr>
          <p:cNvPr id="18" name="Google Shape;605;p98">
            <a:extLst>
              <a:ext uri="{FF2B5EF4-FFF2-40B4-BE49-F238E27FC236}">
                <a16:creationId xmlns="" xmlns:a16="http://schemas.microsoft.com/office/drawing/2014/main" id="{CB3D13E8-7F9E-788D-3E93-B59FFD6D0964}"/>
              </a:ext>
            </a:extLst>
          </p:cNvPr>
          <p:cNvSpPr txBox="1"/>
          <p:nvPr/>
        </p:nvSpPr>
        <p:spPr>
          <a:xfrm>
            <a:off x="274320" y="3975348"/>
            <a:ext cx="6793992" cy="1949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rgbClr val="31C2A7"/>
              </a:buClr>
              <a:defRPr/>
            </a:pPr>
            <a:r>
              <a:rPr lang="en-US" sz="15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“A randomly-initialized, dense neural network contains a </a:t>
            </a:r>
            <a:r>
              <a:rPr lang="en-US" sz="1500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subnetwork</a:t>
            </a:r>
            <a:r>
              <a:rPr lang="en-US" sz="15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 that is initialized such that—when trained in isolation—it can match the test accuracy of the original network after training for at most the same number of iterations”</a:t>
            </a:r>
          </a:p>
          <a:p>
            <a:pPr>
              <a:buClr>
                <a:srgbClr val="31C2A7"/>
              </a:buClr>
              <a:defRPr/>
            </a:pPr>
            <a:endParaRPr lang="en-US" sz="1500" kern="1200" spc="-1" dirty="0">
              <a:solidFill>
                <a:schemeClr val="bg1">
                  <a:lumMod val="95000"/>
                </a:schemeClr>
              </a:solidFill>
              <a:latin typeface="SB Sans Text" panose="020B0503040504020204" pitchFamily="34" charset="0"/>
              <a:ea typeface="+mn-ea"/>
              <a:cs typeface="SB Sans Text" panose="020B0503040504020204" pitchFamily="34" charset="0"/>
            </a:endParaRPr>
          </a:p>
          <a:p>
            <a:pPr>
              <a:buClr>
                <a:srgbClr val="31C2A7"/>
              </a:buClr>
              <a:defRPr/>
            </a:pPr>
            <a:r>
              <a:rPr lang="en-US" sz="15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“We designate these trainable </a:t>
            </a:r>
            <a:r>
              <a:rPr lang="en-US" sz="1500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subnetworks</a:t>
            </a:r>
            <a:r>
              <a:rPr lang="en-US" sz="15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, </a:t>
            </a:r>
            <a:r>
              <a:rPr lang="en-US" sz="1500" b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winning tickets</a:t>
            </a:r>
            <a:r>
              <a:rPr lang="en-US" sz="15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, since these </a:t>
            </a:r>
            <a:r>
              <a:rPr lang="en-US" sz="1500" kern="1200" spc="-1" dirty="0" err="1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subnetworks</a:t>
            </a:r>
            <a:r>
              <a:rPr lang="en-US" sz="15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 have won the </a:t>
            </a:r>
            <a:r>
              <a:rPr lang="en-US" sz="1500" b="1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initialization lottery </a:t>
            </a:r>
            <a:r>
              <a:rPr lang="en-US" sz="1500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cs typeface="SB Sans Text" panose="020B0503040504020204" pitchFamily="34" charset="0"/>
              </a:rPr>
              <a:t>with a combination of weights and connections capable of learning”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033" y="1269492"/>
            <a:ext cx="8238744" cy="196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Google Shape;605;p98">
            <a:extLst>
              <a:ext uri="{FF2B5EF4-FFF2-40B4-BE49-F238E27FC236}">
                <a16:creationId xmlns="" xmlns:a16="http://schemas.microsoft.com/office/drawing/2014/main" id="{B4A056FD-CE78-608A-CD54-8994B5E25EDC}"/>
              </a:ext>
            </a:extLst>
          </p:cNvPr>
          <p:cNvSpPr txBox="1"/>
          <p:nvPr/>
        </p:nvSpPr>
        <p:spPr>
          <a:xfrm>
            <a:off x="8845295" y="1197864"/>
            <a:ext cx="3188209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Train the network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Remove superfluous structure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Fine-tune the network</a:t>
            </a:r>
          </a:p>
          <a:p>
            <a:pPr marL="342900" indent="-342900">
              <a:buClr>
                <a:srgbClr val="31C2A7"/>
              </a:buClr>
              <a:buFont typeface="+mj-lt"/>
              <a:buAutoNum type="arabicPeriod"/>
              <a:defRPr/>
            </a:pPr>
            <a:r>
              <a:rPr lang="en-US" kern="1200" spc="-1" dirty="0">
                <a:solidFill>
                  <a:schemeClr val="bg1">
                    <a:lumMod val="95000"/>
                  </a:schemeClr>
                </a:solidFill>
                <a:latin typeface="SB Sans Text" panose="020B0503040504020204" pitchFamily="34" charset="0"/>
                <a:ea typeface="+mn-ea"/>
                <a:cs typeface="SB Sans Text" panose="020B0503040504020204" pitchFamily="34" charset="0"/>
              </a:rPr>
              <a:t>(Optionally) repeat steps 2 and 3</a:t>
            </a:r>
          </a:p>
        </p:txBody>
      </p:sp>
      <p:sp>
        <p:nvSpPr>
          <p:cNvPr id="19" name="Google Shape;605;p98">
            <a:extLst>
              <a:ext uri="{FF2B5EF4-FFF2-40B4-BE49-F238E27FC236}">
                <a16:creationId xmlns="" xmlns:a16="http://schemas.microsoft.com/office/drawing/2014/main" id="{B4A056FD-CE78-608A-CD54-8994B5E25EDC}"/>
              </a:ext>
            </a:extLst>
          </p:cNvPr>
          <p:cNvSpPr txBox="1"/>
          <p:nvPr/>
        </p:nvSpPr>
        <p:spPr>
          <a:xfrm>
            <a:off x="3462527" y="3265029"/>
            <a:ext cx="4136137" cy="407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>
              <a:buClr>
                <a:srgbClr val="31C2A7"/>
              </a:buClr>
              <a:defRPr/>
            </a:pPr>
            <a:r>
              <a:rPr lang="en-US" sz="2000" kern="1200" dirty="0">
                <a:solidFill>
                  <a:srgbClr val="1193A2"/>
                </a:solidFill>
                <a:latin typeface="Play"/>
                <a:ea typeface="Play"/>
                <a:cs typeface="Play"/>
                <a:sym typeface="Play"/>
              </a:rPr>
              <a:t>Training pruned networks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8624" y="3829225"/>
            <a:ext cx="3602736" cy="290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630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T_anPGgkmbI_a1UNEHyOg"/>
</p:tagLst>
</file>

<file path=ppt/theme/theme1.xml><?xml version="1.0" encoding="utf-8"?>
<a:theme xmlns:a="http://schemas.openxmlformats.org/drawingml/2006/main" name="1_Тема Office">
  <a:themeElements>
    <a:clrScheme name="Пользовательские 3">
      <a:dk1>
        <a:srgbClr val="364256"/>
      </a:dk1>
      <a:lt1>
        <a:srgbClr val="FFFFFF"/>
      </a:lt1>
      <a:dk2>
        <a:srgbClr val="364256"/>
      </a:dk2>
      <a:lt2>
        <a:srgbClr val="FEFFFF"/>
      </a:lt2>
      <a:accent1>
        <a:srgbClr val="48EDAD"/>
      </a:accent1>
      <a:accent2>
        <a:srgbClr val="2BC4B6"/>
      </a:accent2>
      <a:accent3>
        <a:srgbClr val="15AABC"/>
      </a:accent3>
      <a:accent4>
        <a:srgbClr val="0F8190"/>
      </a:accent4>
      <a:accent5>
        <a:srgbClr val="662D9F"/>
      </a:accent5>
      <a:accent6>
        <a:srgbClr val="F8A61A"/>
      </a:accent6>
      <a:hlink>
        <a:srgbClr val="FEFFFF"/>
      </a:hlink>
      <a:folHlink>
        <a:srgbClr val="48EDA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6170</TotalTime>
  <Words>2148</Words>
  <Application>Microsoft Office PowerPoint</Application>
  <PresentationFormat>Произвольный</PresentationFormat>
  <Paragraphs>387</Paragraphs>
  <Slides>42</Slides>
  <Notes>42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5" baseType="lpstr">
      <vt:lpstr>Arial</vt:lpstr>
      <vt:lpstr>Play</vt:lpstr>
      <vt:lpstr>SB Sans Text (Основной текст)</vt:lpstr>
      <vt:lpstr>SB Sans Text</vt:lpstr>
      <vt:lpstr>SB Sans Display Medium</vt:lpstr>
      <vt:lpstr>Calibri</vt:lpstr>
      <vt:lpstr>Proxima Nova Regular</vt:lpstr>
      <vt:lpstr>Segoe UI</vt:lpstr>
      <vt:lpstr>SB Sans Display</vt:lpstr>
      <vt:lpstr>Times New Roman</vt:lpstr>
      <vt:lpstr>맑은 고딕</vt:lpstr>
      <vt:lpstr>SBSansDisplay</vt:lpstr>
      <vt:lpstr>1_Тема Office</vt:lpstr>
      <vt:lpstr>Efficient Video Classification on Mobile Devices</vt:lpstr>
      <vt:lpstr>Motivation</vt:lpstr>
      <vt:lpstr>Agenda</vt:lpstr>
      <vt:lpstr>Background</vt:lpstr>
      <vt:lpstr>2D Convolution (1)</vt:lpstr>
      <vt:lpstr>2D Convolution (2)</vt:lpstr>
      <vt:lpstr>2D Convolution (3)</vt:lpstr>
      <vt:lpstr>Depthwise separable convolution</vt:lpstr>
      <vt:lpstr>Lottery Ticket Hypothesis</vt:lpstr>
      <vt:lpstr>AutoML and Neural Architecture Search (NAS)</vt:lpstr>
      <vt:lpstr>NAS with Reinforcement Learning</vt:lpstr>
      <vt:lpstr>NetAdapt</vt:lpstr>
      <vt:lpstr>MnasNet</vt:lpstr>
      <vt:lpstr>EfficientNet</vt:lpstr>
      <vt:lpstr>One-shot NAS</vt:lpstr>
      <vt:lpstr>Training OFA SuperNet (1)</vt:lpstr>
      <vt:lpstr>Training OFA SuperNet (2)</vt:lpstr>
      <vt:lpstr>NAS and quantization</vt:lpstr>
      <vt:lpstr>AutoFace framework</vt:lpstr>
      <vt:lpstr>Problem formulation: subnetwork extraction</vt:lpstr>
      <vt:lpstr>Our framework</vt:lpstr>
      <vt:lpstr>Main algorithms (1)</vt:lpstr>
      <vt:lpstr>Main algorithms (2)</vt:lpstr>
      <vt:lpstr>Implementation of the framework</vt:lpstr>
      <vt:lpstr>Mobile demo application</vt:lpstr>
      <vt:lpstr>Experimental Datasets</vt:lpstr>
      <vt:lpstr>Experimental Results</vt:lpstr>
      <vt:lpstr>Experimental Results</vt:lpstr>
      <vt:lpstr>Experimental Results</vt:lpstr>
      <vt:lpstr>Demo application</vt:lpstr>
      <vt:lpstr>GigaDoc</vt:lpstr>
      <vt:lpstr>Other efficient classifiers</vt:lpstr>
      <vt:lpstr>Fast video classification (1)</vt:lpstr>
      <vt:lpstr>Fast video classification (2)</vt:lpstr>
      <vt:lpstr>Experimental results: Facial expression recognition</vt:lpstr>
      <vt:lpstr>Fourier PNN (Probabilistic Neural Network)</vt:lpstr>
      <vt:lpstr>Sequential Fourier PNN</vt:lpstr>
      <vt:lpstr>Experimental results</vt:lpstr>
      <vt:lpstr>Approximate nearest neighbor search</vt:lpstr>
      <vt:lpstr>Experimental results</vt:lpstr>
      <vt:lpstr>AI Lab – strategic Sber’s department in artificial intelligence</vt:lpstr>
      <vt:lpstr>Thanks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Эмпатия и эмоциональный ИИ</dc:title>
  <dc:creator>Microsoft Office User</dc:creator>
  <cp:lastModifiedBy>avsavchenko</cp:lastModifiedBy>
  <cp:revision>217</cp:revision>
  <dcterms:created xsi:type="dcterms:W3CDTF">2023-06-28T12:37:26Z</dcterms:created>
  <dcterms:modified xsi:type="dcterms:W3CDTF">2024-12-04T07:37:04Z</dcterms:modified>
</cp:coreProperties>
</file>