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63" r:id="rId2"/>
    <p:sldId id="344" r:id="rId3"/>
    <p:sldId id="346" r:id="rId4"/>
    <p:sldId id="347" r:id="rId5"/>
    <p:sldId id="368" r:id="rId6"/>
    <p:sldId id="364" r:id="rId7"/>
    <p:sldId id="366" r:id="rId8"/>
    <p:sldId id="345" r:id="rId9"/>
    <p:sldId id="349" r:id="rId10"/>
    <p:sldId id="350" r:id="rId11"/>
    <p:sldId id="358" r:id="rId12"/>
    <p:sldId id="354" r:id="rId13"/>
    <p:sldId id="353" r:id="rId14"/>
    <p:sldId id="359" r:id="rId15"/>
    <p:sldId id="361" r:id="rId16"/>
    <p:sldId id="360" r:id="rId17"/>
    <p:sldId id="355" r:id="rId18"/>
    <p:sldId id="356" r:id="rId19"/>
    <p:sldId id="362" r:id="rId20"/>
    <p:sldId id="357" r:id="rId21"/>
    <p:sldId id="352" r:id="rId22"/>
  </p:sldIdLst>
  <p:sldSz cx="24384000" cy="13716000"/>
  <p:notesSz cx="6669088" cy="97758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  <p15:guide id="3" pos="77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48" autoAdjust="0"/>
    <p:restoredTop sz="86941" autoAdjust="0"/>
  </p:normalViewPr>
  <p:slideViewPr>
    <p:cSldViewPr showGuides="1">
      <p:cViewPr varScale="1">
        <p:scale>
          <a:sx n="39" d="100"/>
          <a:sy n="39" d="100"/>
        </p:scale>
        <p:origin x="316" y="32"/>
      </p:cViewPr>
      <p:guideLst>
        <p:guide orient="horz" pos="4320"/>
        <p:guide pos="7680"/>
        <p:guide pos="777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3274" y="-72"/>
      </p:cViewPr>
      <p:guideLst>
        <p:guide orient="horz" pos="3079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11" Type="http://schemas.openxmlformats.org/officeDocument/2006/relationships/image" Target="../media/image21.emf"/><Relationship Id="rId5" Type="http://schemas.openxmlformats.org/officeDocument/2006/relationships/image" Target="../media/image15.wmf"/><Relationship Id="rId10" Type="http://schemas.openxmlformats.org/officeDocument/2006/relationships/image" Target="../media/image20.w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198" cy="488948"/>
          </a:xfrm>
          <a:prstGeom prst="rect">
            <a:avLst/>
          </a:prstGeom>
        </p:spPr>
        <p:txBody>
          <a:bodyPr vert="horz" lIns="89840" tIns="44920" rIns="89840" bIns="449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335" y="0"/>
            <a:ext cx="2890197" cy="488948"/>
          </a:xfrm>
          <a:prstGeom prst="rect">
            <a:avLst/>
          </a:prstGeom>
        </p:spPr>
        <p:txBody>
          <a:bodyPr vert="horz" lIns="89840" tIns="44920" rIns="89840" bIns="44920" rtlCol="0"/>
          <a:lstStyle>
            <a:lvl1pPr algn="r">
              <a:defRPr sz="1200"/>
            </a:lvl1pPr>
          </a:lstStyle>
          <a:p>
            <a:fld id="{C44A172A-A0AB-419B-9E88-8AA5B9CB2F0A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285315"/>
            <a:ext cx="2890198" cy="488948"/>
          </a:xfrm>
          <a:prstGeom prst="rect">
            <a:avLst/>
          </a:prstGeom>
        </p:spPr>
        <p:txBody>
          <a:bodyPr vert="horz" lIns="89840" tIns="44920" rIns="89840" bIns="449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335" y="9285315"/>
            <a:ext cx="2890197" cy="488948"/>
          </a:xfrm>
          <a:prstGeom prst="rect">
            <a:avLst/>
          </a:prstGeom>
        </p:spPr>
        <p:txBody>
          <a:bodyPr vert="horz" lIns="89840" tIns="44920" rIns="89840" bIns="44920" rtlCol="0" anchor="b"/>
          <a:lstStyle>
            <a:lvl1pPr algn="r">
              <a:defRPr sz="1200"/>
            </a:lvl1pPr>
          </a:lstStyle>
          <a:p>
            <a:fld id="{0B896B9C-3036-4B59-9B8E-355C1802C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655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198" cy="488948"/>
          </a:xfrm>
          <a:prstGeom prst="rect">
            <a:avLst/>
          </a:prstGeom>
        </p:spPr>
        <p:txBody>
          <a:bodyPr vert="horz" lIns="89840" tIns="44920" rIns="89840" bIns="449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335" y="0"/>
            <a:ext cx="2890197" cy="488948"/>
          </a:xfrm>
          <a:prstGeom prst="rect">
            <a:avLst/>
          </a:prstGeom>
        </p:spPr>
        <p:txBody>
          <a:bodyPr vert="horz" lIns="89840" tIns="44920" rIns="89840" bIns="44920" rtlCol="0"/>
          <a:lstStyle>
            <a:lvl1pPr algn="r">
              <a:defRPr sz="1200"/>
            </a:lvl1pPr>
          </a:lstStyle>
          <a:p>
            <a:fld id="{39E17A65-C98F-4605-9284-6FA992A87341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3425"/>
            <a:ext cx="6513512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40" tIns="44920" rIns="89840" bIns="449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7687" y="4644220"/>
            <a:ext cx="5335270" cy="4398965"/>
          </a:xfrm>
          <a:prstGeom prst="rect">
            <a:avLst/>
          </a:prstGeom>
        </p:spPr>
        <p:txBody>
          <a:bodyPr vert="horz" lIns="89840" tIns="44920" rIns="89840" bIns="449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285315"/>
            <a:ext cx="2890198" cy="488948"/>
          </a:xfrm>
          <a:prstGeom prst="rect">
            <a:avLst/>
          </a:prstGeom>
        </p:spPr>
        <p:txBody>
          <a:bodyPr vert="horz" lIns="89840" tIns="44920" rIns="89840" bIns="449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335" y="9285315"/>
            <a:ext cx="2890197" cy="488948"/>
          </a:xfrm>
          <a:prstGeom prst="rect">
            <a:avLst/>
          </a:prstGeom>
        </p:spPr>
        <p:txBody>
          <a:bodyPr vert="horz" lIns="89840" tIns="44920" rIns="89840" bIns="44920" rtlCol="0" anchor="b"/>
          <a:lstStyle>
            <a:lvl1pPr algn="r">
              <a:defRPr sz="1200"/>
            </a:lvl1pPr>
          </a:lstStyle>
          <a:p>
            <a:fld id="{66D3156B-BD6B-4590-84F4-150ADA703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09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23733767" y="13189193"/>
            <a:ext cx="520975" cy="513601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2637684" y="83335"/>
            <a:ext cx="17694144" cy="1946267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dirty="0"/>
          </a:p>
        </p:txBody>
      </p:sp>
      <p:sp>
        <p:nvSpPr>
          <p:cNvPr id="14" name="Shape 14"/>
          <p:cNvSpPr/>
          <p:nvPr/>
        </p:nvSpPr>
        <p:spPr>
          <a:xfrm>
            <a:off x="155627" y="13189193"/>
            <a:ext cx="248205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www.ibrae.ac.ru</a:t>
            </a: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0" y="2105472"/>
            <a:ext cx="24384000" cy="0"/>
          </a:xfrm>
          <a:prstGeom prst="line">
            <a:avLst/>
          </a:prstGeom>
          <a:noFill/>
          <a:ln w="635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Picture 2" descr="https://www.inm.ras.ru/wp-content/uploads/2019/05/cropped-logo2colo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36"/>
            <a:ext cx="2059563" cy="205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84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</p:sldLayoutIdLst>
  <p:transition spd="med"/>
  <p:hf hdr="0" ftr="0" dt="0"/>
  <p:txStyles>
    <p:titleStyle>
      <a:lvl1pPr marL="0" marR="0" indent="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chemeClr val="tx1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22860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45720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68580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91440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114300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137160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160020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1828800" algn="l" defTabSz="821531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617361" marR="0" indent="-617361" algn="l" defTabSz="821531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61" marR="0" indent="-617361" algn="l" defTabSz="821531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61" marR="0" indent="-617361" algn="l" defTabSz="821531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861" marR="0" indent="-617361" algn="l" defTabSz="821531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361" marR="0" indent="-617361" algn="l" defTabSz="821531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861" marR="0" indent="-617361" algn="l" defTabSz="821531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361" marR="0" indent="-617361" algn="l" defTabSz="821531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861" marR="0" indent="-617361" algn="l" defTabSz="821531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361" marR="0" indent="-617361" algn="l" defTabSz="821531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2023.runeft.ru/1/zaharenko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05.05623" TargetMode="External"/><Relationship Id="rId2" Type="http://schemas.openxmlformats.org/officeDocument/2006/relationships/hyperlink" Target="https://doi.org/10.1016/j.advwatres.2020.103839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3.avi"/><Relationship Id="rId7" Type="http://schemas.openxmlformats.org/officeDocument/2006/relationships/image" Target="../media/image40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3.png"/><Relationship Id="rId4" Type="http://schemas.openxmlformats.org/officeDocument/2006/relationships/video" Target="../media/media3.avi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most.ru/" TargetMode="External"/><Relationship Id="rId7" Type="http://schemas.openxmlformats.org/officeDocument/2006/relationships/hyperlink" Target="https://boogie.inm.ras.ru/INMOST-DEV/INMOST-lectures" TargetMode="External"/><Relationship Id="rId2" Type="http://schemas.openxmlformats.org/officeDocument/2006/relationships/hyperlink" Target="http://www.inmost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8.e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5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emf"/><Relationship Id="rId20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14.e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1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6.wmf"/><Relationship Id="rId22" Type="http://schemas.openxmlformats.org/officeDocument/2006/relationships/image" Target="../media/image2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hyperlink" Target="https://www.greeksymbols.net/theta-symbol" TargetMode="External"/><Relationship Id="rId18" Type="http://schemas.openxmlformats.org/officeDocument/2006/relationships/image" Target="../media/image30.wmf"/><Relationship Id="rId3" Type="http://schemas.openxmlformats.org/officeDocument/2006/relationships/oleObject" Target="../embeddings/oleObject12.bin"/><Relationship Id="rId21" Type="http://schemas.openxmlformats.org/officeDocument/2006/relationships/image" Target="../media/image33.png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9.wmf"/><Relationship Id="rId20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27.wmf"/><Relationship Id="rId19" Type="http://schemas.openxmlformats.org/officeDocument/2006/relationships/image" Target="../media/image31.png"/><Relationship Id="rId4" Type="http://schemas.openxmlformats.org/officeDocument/2006/relationships/image" Target="../media/image24.wmf"/><Relationship Id="rId9" Type="http://schemas.openxmlformats.org/officeDocument/2006/relationships/oleObject" Target="../embeddings/oleObject15.bin"/><Relationship Id="rId14" Type="http://schemas.openxmlformats.org/officeDocument/2006/relationships/hyperlink" Target="https://www.compart.com/en/unicode/U+1D708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1040" y="3885347"/>
            <a:ext cx="18146016" cy="2175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мультифизичного</a:t>
            </a: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моделирования </a:t>
            </a:r>
            <a:endParaRPr lang="en-US" sz="6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 в геофизике и медицине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8752" y="7938120"/>
            <a:ext cx="11665296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Ю.В.Василевский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ИВМ РАН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31560" y="10818440"/>
            <a:ext cx="15481720" cy="23602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сессия ОМН РАН </a:t>
            </a:r>
            <a:endParaRPr lang="en-US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«Современная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для передовых 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технологий»</a:t>
            </a:r>
          </a:p>
          <a:p>
            <a:pPr algn="r"/>
            <a:endParaRPr lang="ru-RU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декабря 2024 г.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62358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240D67-BBD8-0588-5C0B-9AA13A920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088" y="2555489"/>
            <a:ext cx="19010112" cy="10063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265D98-F717-7DAA-1A95-1285135DE29E}"/>
              </a:ext>
            </a:extLst>
          </p:cNvPr>
          <p:cNvSpPr txBox="1"/>
          <p:nvPr/>
        </p:nvSpPr>
        <p:spPr>
          <a:xfrm>
            <a:off x="15720392" y="12618640"/>
            <a:ext cx="4593180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Ссылка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https://2023.runeft.ru/1/zaharenko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Заголовок 43"/>
          <p:cNvSpPr txBox="1">
            <a:spLocks noGrp="1"/>
          </p:cNvSpPr>
          <p:nvPr>
            <p:ph type="title"/>
          </p:nvPr>
        </p:nvSpPr>
        <p:spPr>
          <a:xfrm>
            <a:off x="2638425" y="651154"/>
            <a:ext cx="17692688" cy="809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/>
            <a:r>
              <a:rPr lang="ru-RU" altLang="ru-RU" sz="5400" b="0" dirty="0" smtClean="0">
                <a:solidFill>
                  <a:srgbClr val="385623"/>
                </a:solidFill>
              </a:rPr>
              <a:t>Вытеснение нефти из порового пространства</a:t>
            </a:r>
            <a:endParaRPr lang="en-US" altLang="ru-RU" sz="5400" b="0" dirty="0">
              <a:solidFill>
                <a:srgbClr val="385623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680832" y="2753544"/>
            <a:ext cx="3456384" cy="417646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138019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3"/>
          <p:cNvSpPr txBox="1">
            <a:spLocks noGrp="1"/>
          </p:cNvSpPr>
          <p:nvPr>
            <p:ph type="title"/>
          </p:nvPr>
        </p:nvSpPr>
        <p:spPr>
          <a:xfrm>
            <a:off x="2638425" y="651154"/>
            <a:ext cx="17692688" cy="809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/>
            <a:r>
              <a:rPr lang="ru-RU" altLang="ru-RU" sz="5400" b="0" dirty="0" smtClean="0">
                <a:solidFill>
                  <a:srgbClr val="385623"/>
                </a:solidFill>
              </a:rPr>
              <a:t>Двухфазное течение в пористой среде</a:t>
            </a:r>
            <a:endParaRPr lang="en-US" altLang="ru-RU" sz="5400" b="0" dirty="0">
              <a:solidFill>
                <a:srgbClr val="38562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34775AF7-E30D-843C-D6F4-1A036713C33C}"/>
                  </a:ext>
                </a:extLst>
              </p:cNvPr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1390800" y="2609528"/>
                <a:ext cx="19442160" cy="10945216"/>
              </a:xfrm>
              <a:ln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R="0" lvl="0" algn="l" defTabSz="457200" rtl="0" eaLnBrk="1" fontAlgn="base" latinLnBrk="0" hangingPunct="0">
                  <a:lnSpc>
                    <a:spcPct val="93000"/>
                  </a:lnSpc>
                  <a:spcBef>
                    <a:spcPts val="14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ru-RU" sz="4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Закон сохранения импульса:</a:t>
                </a:r>
                <a:endParaRPr kumimoji="0" lang="en-US" sz="48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𝜕𝜌</m:t>
                          </m:r>
                          <m:r>
                            <a:rPr kumimoji="0" lang="ru-RU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𝐮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div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𝜌𝜃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𝐮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𝜂𝜃</m:t>
                          </m:r>
                          <m:d>
                            <m:d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  <m: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sSup>
                                <m:sSupPr>
                                  <m:ctrlPr>
                                    <a:rPr kumimoji="0" lang="en-US" sz="4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𝐮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𝜂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𝜿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𝜌𝜃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𝜖𝜎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div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𝛻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kumimoji="0" lang="ru-RU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0" lang="ru-RU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ru-RU" sz="4800" kern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Несжимаемость</a:t>
                </a:r>
                <a:r>
                  <a:rPr lang="ru-RU" sz="4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base" latinLnBrk="0" hangingPunct="0">
                  <a:lnSpc>
                    <a:spcPct val="93000"/>
                  </a:lnSpc>
                  <a:spcBef>
                    <a:spcPts val="14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5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div</m:t>
                      </m:r>
                      <m:d>
                        <m:dPr>
                          <m:ctrlP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kumimoji="0" lang="en-US" sz="5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d>
                      <m:r>
                        <a:rPr kumimoji="0" lang="en-US" sz="5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=0,</m:t>
                      </m:r>
                    </m:oMath>
                  </m:oMathPara>
                </a14:m>
                <a:endParaRPr kumimoji="0" lang="ru-RU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lvl="0" algn="l" defTabSz="457200" rtl="0" eaLnBrk="1" fontAlgn="base" latinLnBrk="0" hangingPunct="0">
                  <a:lnSpc>
                    <a:spcPct val="93000"/>
                  </a:lnSpc>
                  <a:spcBef>
                    <a:spcPts val="14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ru-RU" sz="4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Уравнения Кана-</a:t>
                </a:r>
                <a:r>
                  <a:rPr lang="ru-RU" sz="4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Хилиарда</a:t>
                </a:r>
                <a:r>
                  <a:rPr lang="ru-RU" sz="4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для индикаторной функции</a:t>
                </a:r>
                <a:r>
                  <a:rPr lang="en-US" sz="4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𝜙</m:t>
                    </m:r>
                    <m:r>
                      <a:rPr lang="en-US" sz="5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∈[−1,1]</m:t>
                    </m:r>
                  </m:oMath>
                </a14:m>
                <a:r>
                  <a:rPr lang="ru-RU" sz="5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base" latinLnBrk="0" hangingPunct="0">
                  <a:lnSpc>
                    <a:spcPct val="93000"/>
                  </a:lnSpc>
                  <a:spcBef>
                    <a:spcPts val="14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𝜕𝜃𝜙</m:t>
                          </m:r>
                        </m:num>
                        <m:den>
                          <m: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0" lang="en-US" sz="5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5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div</m:t>
                      </m:r>
                      <m:d>
                        <m:dPr>
                          <m:ctrlP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kumimoji="0" lang="en-US" sz="5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𝜖𝜃</m:t>
                          </m:r>
                          <m: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kumimoji="0" lang="en-US" sz="5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5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kumimoji="0" lang="en-US" sz="5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kumimoji="0" lang="en-US" sz="5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kumimoji="0" lang="ru-RU" sz="5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base" latinLnBrk="0" hangingPunct="0">
                  <a:lnSpc>
                    <a:spcPct val="93000"/>
                  </a:lnSpc>
                  <a:spcBef>
                    <a:spcPts val="14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𝜃𝜇</m:t>
                      </m:r>
                      <m:r>
                        <a:rPr kumimoji="0" lang="en-US" sz="5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0" lang="en-US" sz="5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𝜖</m:t>
                      </m:r>
                      <m:r>
                        <m:rPr>
                          <m:sty m:val="p"/>
                        </m:rPr>
                        <a:rPr kumimoji="0" lang="en-US" sz="5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div</m:t>
                      </m:r>
                      <m:d>
                        <m:dPr>
                          <m:ctrlP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kumimoji="0" lang="en-US" sz="5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kumimoji="0" lang="en-US" sz="5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sz="5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𝜃</m:t>
                      </m:r>
                      <m:f>
                        <m:fPr>
                          <m:ctrlP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5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5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kumimoji="0" lang="en-US" sz="5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kumimoji="0" lang="en-US" sz="5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r>
                        <a:rPr kumimoji="0" lang="ru-RU" sz="5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5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spcBef>
                    <a:spcPts val="1425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4400" dirty="0">
                    <a:latin typeface="Calibri" panose="020F0502020204030204" pitchFamily="34" charset="0"/>
                    <a:cs typeface="Calibri" panose="020F0502020204030204" pitchFamily="34" charset="0"/>
                    <a:hlinkClick r:id="rId2"/>
                  </a:rPr>
                  <a:t>https://doi.org/10.1016/j.advwatres.2020.103839</a:t>
                </a:r>
                <a:r>
                  <a:rPr lang="ru-RU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lvl="1">
                  <a:spcBef>
                    <a:spcPts val="1425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hlinkClick r:id="rId3"/>
                  </a:rPr>
                  <a:t>https://arxiv.org/pdf/2305.05623</a:t>
                </a:r>
                <a:r>
                  <a:rPr kumimoji="0" lang="ru-RU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34775AF7-E30D-843C-D6F4-1A036713C3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1390800" y="2609528"/>
                <a:ext cx="19442160" cy="10945216"/>
              </a:xfrm>
              <a:blipFill>
                <a:blip r:embed="rId4"/>
                <a:stretch>
                  <a:fillRect l="-1286" t="-1726"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80545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3"/>
          <p:cNvSpPr txBox="1">
            <a:spLocks noGrp="1"/>
          </p:cNvSpPr>
          <p:nvPr>
            <p:ph type="title"/>
          </p:nvPr>
        </p:nvSpPr>
        <p:spPr>
          <a:xfrm>
            <a:off x="2638425" y="651154"/>
            <a:ext cx="17692688" cy="809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/>
            <a:r>
              <a:rPr lang="ru-RU" altLang="ru-RU" sz="5400" b="0" dirty="0" smtClean="0">
                <a:solidFill>
                  <a:srgbClr val="385623"/>
                </a:solidFill>
              </a:rPr>
              <a:t>Пример пористой породы</a:t>
            </a:r>
            <a:endParaRPr lang="en-US" altLang="ru-RU" sz="5400" b="0" dirty="0">
              <a:solidFill>
                <a:srgbClr val="385623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CC507B-0CBE-20B9-976D-71CE28ACA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28" y="2784490"/>
            <a:ext cx="10657184" cy="57973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12B1FA-356E-F766-4BCB-9744B928B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056" y="2784491"/>
            <a:ext cx="10656028" cy="5796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16F434-BCF1-041F-5E56-FD93E3A2294E}"/>
              </a:ext>
            </a:extLst>
          </p:cNvPr>
          <p:cNvSpPr txBox="1"/>
          <p:nvPr/>
        </p:nvSpPr>
        <p:spPr>
          <a:xfrm>
            <a:off x="2613414" y="8802844"/>
            <a:ext cx="8307274" cy="607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Проницаемость, логарифмическая шкала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6D5380-F0F8-1330-5FAE-1EDE5D228EB0}"/>
              </a:ext>
            </a:extLst>
          </p:cNvPr>
          <p:cNvSpPr txBox="1"/>
          <p:nvPr/>
        </p:nvSpPr>
        <p:spPr>
          <a:xfrm>
            <a:off x="17376576" y="8849569"/>
            <a:ext cx="2487156" cy="607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Пористость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9B305C-ABC0-F136-713B-2955D6F4BDD3}"/>
                  </a:ext>
                </a:extLst>
              </p:cNvPr>
              <p:cNvSpPr txBox="1"/>
              <p:nvPr/>
            </p:nvSpPr>
            <p:spPr>
              <a:xfrm>
                <a:off x="2156532" y="9678067"/>
                <a:ext cx="20044579" cy="3569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457200" fontAlgn="base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ru-RU" sz="3600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Параметры:</a:t>
                </a:r>
                <a:endParaRPr lang="en-US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 defTabSz="457200" fontAlgn="base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kern="12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600" i="1" kern="1200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600" i="1" kern="120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000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кг</m:t>
                    </m:r>
                    <m:sSup>
                      <m:sSupPr>
                        <m:ctrlPr>
                          <a:rPr lang="en-US" sz="3600" i="1" kern="12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 kern="120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ru-RU" sz="3600" i="1" kern="1200" smtClean="0"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en-US" sz="3600" i="1" kern="120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 kern="120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 kern="12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i="1" kern="120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en-US" sz="3600" i="1" kern="1200">
                        <a:latin typeface="Cambria Math" panose="02040503050406030204" pitchFamily="18" charset="0"/>
                      </a:rPr>
                      <m:t>𝜇</m:t>
                    </m:r>
                    <m:r>
                      <a:rPr lang="ru-RU" sz="3600" i="1" kern="1200">
                        <a:latin typeface="Cambria Math" panose="02040503050406030204" pitchFamily="18" charset="0"/>
                      </a:rPr>
                      <m:t>г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i="1" kern="1200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n-US" sz="3600" i="1" kern="120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3600" i="1" kern="1200"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en-US" sz="3600" i="1" kern="1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3600" i="1" kern="12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kern="120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3600" i="1" kern="12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600" i="1" kern="12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𝑐𝑃</m:t>
                    </m:r>
                    <m:r>
                      <a:rPr lang="en-US" sz="3600" i="1" kern="1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 kern="12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 kern="120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i="1" kern="120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sz="3600" i="1" kern="120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кг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м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с=</m:t>
                    </m:r>
                    <m:sSup>
                      <m:sSupPr>
                        <m:ctrlPr>
                          <a:rPr lang="en-US" sz="3600" i="1" kern="12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 kern="120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i="1" kern="120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г/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м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мс</m:t>
                    </m:r>
                  </m:oMath>
                </a14:m>
                <a:r>
                  <a:rPr lang="en-US" sz="36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</a:t>
                </a:r>
                <a:r>
                  <a:rPr lang="ru-RU" sz="36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вода</a:t>
                </a:r>
                <a:r>
                  <a:rPr lang="en-US" sz="36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l" defTabSz="457200" fontAlgn="base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kern="12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kern="1200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3600" i="1" kern="120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881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3600" i="1" kern="1200">
                        <a:latin typeface="Cambria Math" panose="02040503050406030204" pitchFamily="18" charset="0"/>
                      </a:rPr>
                      <m:t>кг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3600" i="1" kern="120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3600" i="1" kern="1200"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en-US" sz="3600" i="1" kern="1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=8.81⋅</m:t>
                    </m:r>
                    <m:sSup>
                      <m:sSupPr>
                        <m:ctrlPr>
                          <a:rPr lang="en-US" sz="3600" i="1" kern="12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 kern="120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i="1" kern="1200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3600" i="1" kern="1200">
                        <a:latin typeface="Cambria Math" panose="02040503050406030204" pitchFamily="18" charset="0"/>
                      </a:rPr>
                      <m:t>𝜇</m:t>
                    </m:r>
                    <m:r>
                      <a:rPr lang="ru-RU" sz="3600" i="1" kern="1200">
                        <a:latin typeface="Cambria Math" panose="02040503050406030204" pitchFamily="18" charset="0"/>
                      </a:rPr>
                      <m:t>г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i="1" kern="1200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n-US" sz="3600" i="1" kern="120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3600" i="1" kern="1200"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en-US" sz="3600" i="1" kern="1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3600" i="1" kern="12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kern="120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3600" i="1" kern="12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600" i="1" kern="12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15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𝑐𝑃</m:t>
                    </m:r>
                    <m:r>
                      <a:rPr lang="en-US" sz="3600" i="1" kern="12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1.5⋅</m:t>
                    </m:r>
                    <m:sSup>
                      <m:sSupPr>
                        <m:ctrlPr>
                          <a:rPr lang="en-US" sz="3600" i="1" kern="120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 kern="12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i="1" kern="12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sz="3600" i="1" kern="120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 kern="120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3600" i="1" kern="1200">
                        <a:latin typeface="Cambria Math" panose="02040503050406030204" pitchFamily="18" charset="0"/>
                      </a:rPr>
                      <m:t>кг</m:t>
                    </m:r>
                    <m:r>
                      <a:rPr lang="en-US" sz="3600" i="1" kern="1200">
                        <a:latin typeface="Cambria Math" panose="02040503050406030204" pitchFamily="18" charset="0"/>
                      </a:rPr>
                      <m:t>/</m:t>
                    </m:r>
                    <m:r>
                      <a:rPr lang="ru-RU" sz="3600" i="1" kern="1200">
                        <a:latin typeface="Cambria Math" panose="02040503050406030204" pitchFamily="18" charset="0"/>
                      </a:rPr>
                      <m:t>м</m:t>
                    </m:r>
                    <m:r>
                      <a:rPr lang="en-US" sz="3600" i="1" kern="1200">
                        <a:latin typeface="Cambria Math" panose="02040503050406030204" pitchFamily="18" charset="0"/>
                      </a:rPr>
                      <m:t>/</m:t>
                    </m:r>
                    <m:r>
                      <a:rPr lang="ru-RU" sz="3600" i="1" kern="1200">
                        <a:latin typeface="Cambria Math" panose="02040503050406030204" pitchFamily="18" charset="0"/>
                      </a:rPr>
                      <m:t>с=</m:t>
                    </m:r>
                    <m:r>
                      <a:rPr lang="en-US" sz="3600" i="1" kern="1200">
                        <a:latin typeface="Cambria Math" panose="02040503050406030204" pitchFamily="18" charset="0"/>
                      </a:rPr>
                      <m:t>1.5⋅</m:t>
                    </m:r>
                    <m:sSup>
                      <m:sSupPr>
                        <m:ctrlPr>
                          <a:rPr lang="en-US" sz="3600" i="1" kern="120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 kern="12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i="1" kern="12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sz="3600" i="1" kern="1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3600" i="1" kern="1200">
                        <a:latin typeface="Cambria Math" panose="02040503050406030204" pitchFamily="18" charset="0"/>
                      </a:rPr>
                      <m:t>𝜇</m:t>
                    </m:r>
                    <m:r>
                      <a:rPr lang="ru-RU" sz="3600" i="1" kern="1200">
                        <a:latin typeface="Cambria Math" panose="02040503050406030204" pitchFamily="18" charset="0"/>
                      </a:rPr>
                      <m:t>г/</m:t>
                    </m:r>
                    <m:r>
                      <a:rPr lang="en-US" sz="3600" i="1" kern="1200">
                        <a:latin typeface="Cambria Math" panose="02040503050406030204" pitchFamily="18" charset="0"/>
                      </a:rPr>
                      <m:t>𝜇</m:t>
                    </m:r>
                    <m:r>
                      <a:rPr lang="ru-RU" sz="3600" i="1" kern="1200">
                        <a:latin typeface="Cambria Math" panose="02040503050406030204" pitchFamily="18" charset="0"/>
                      </a:rPr>
                      <m:t>м</m:t>
                    </m:r>
                    <m:r>
                      <a:rPr lang="en-US" sz="3600" i="1" kern="1200">
                        <a:latin typeface="Cambria Math" panose="02040503050406030204" pitchFamily="18" charset="0"/>
                      </a:rPr>
                      <m:t>/</m:t>
                    </m:r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м</m:t>
                    </m:r>
                    <m:r>
                      <a:rPr lang="ru-RU" sz="3600" i="1" kern="1200">
                        <a:latin typeface="Cambria Math" panose="02040503050406030204" pitchFamily="18" charset="0"/>
                      </a:rPr>
                      <m:t>с</m:t>
                    </m:r>
                  </m:oMath>
                </a14:m>
                <a:r>
                  <a:rPr lang="en-US" sz="36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36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нефть</a:t>
                </a:r>
                <a:r>
                  <a:rPr lang="en-US" sz="36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u-RU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 defTabSz="457200" fontAlgn="base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ru-RU" sz="36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Поверхностное натяжение </a:t>
                </a:r>
                <a14:m>
                  <m:oMath xmlns:m="http://schemas.openxmlformats.org/officeDocument/2006/math"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=40 дин/см=40 г/</m:t>
                    </m:r>
                    <m:sSup>
                      <m:sSupPr>
                        <m:ctrlPr>
                          <a:rPr lang="en-US" sz="3600" i="1" kern="12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3600" i="1" kern="1200" smtClean="0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en-US" sz="3600" i="1" kern="120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3600" i="1" kern="120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г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м</m:t>
                    </m:r>
                    <m:sSup>
                      <m:sSupPr>
                        <m:ctrlPr>
                          <a:rPr lang="en-US" sz="3600" i="1" kern="12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3600" i="1" kern="1200" smtClean="0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en-US" sz="3600" i="1" kern="120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36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кадр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20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kern="12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 kern="120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мс</m:t>
                    </m:r>
                  </m:oMath>
                </a14:m>
                <a:endParaRPr lang="en-US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 defTabSz="457200" fontAlgn="base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ru-RU" sz="36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Размер области:</a:t>
                </a:r>
                <a:r>
                  <a:rPr lang="en-US" sz="36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200">
                        <a:latin typeface="Cambria Math" panose="02040503050406030204" pitchFamily="18" charset="0"/>
                      </a:rPr>
                      <m:t>440</m:t>
                    </m:r>
                    <m:r>
                      <a:rPr lang="ru-RU" sz="3600" i="1" kern="120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ru-RU" sz="3600" i="1" kern="1200">
                        <a:latin typeface="Cambria Math" panose="02040503050406030204" pitchFamily="18" charset="0"/>
                      </a:rPr>
                      <m:t>м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×240</m:t>
                    </m:r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м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6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600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скорость </a:t>
                </a:r>
                <a:r>
                  <a:rPr lang="ru-RU" sz="3600" kern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втока</a:t>
                </a:r>
                <a:r>
                  <a:rPr lang="en-US" sz="3600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ru-RU" sz="3600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25</m:t>
                    </m:r>
                    <m:f>
                      <m:fPr>
                        <m:ctrlPr>
                          <a:rPr lang="en-US" sz="3600" i="1" kern="120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kern="1200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ru-RU" sz="3600" i="1" kern="1200" smtClean="0">
                            <a:latin typeface="Cambria Math" panose="02040503050406030204" pitchFamily="18" charset="0"/>
                          </a:rPr>
                          <m:t>м</m:t>
                        </m:r>
                      </m:num>
                      <m:den>
                        <m:r>
                          <a:rPr lang="ru-RU" sz="3600" i="1" kern="1200" smtClean="0">
                            <a:latin typeface="Cambria Math" panose="02040503050406030204" pitchFamily="18" charset="0"/>
                          </a:rPr>
                          <m:t>мс</m:t>
                        </m:r>
                      </m:den>
                    </m:f>
                  </m:oMath>
                </a14:m>
                <a:endParaRPr lang="ru-RU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 defTabSz="457200" fontAlgn="base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ru-RU" sz="3600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Параметры Кана-</a:t>
                </a:r>
                <a:r>
                  <a:rPr lang="ru-RU" sz="3600" kern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Хилиарда</a:t>
                </a:r>
                <a:r>
                  <a:rPr lang="ru-RU" sz="36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6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ru-RU" sz="3600" i="1" kern="1200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ru-RU" sz="3600" i="1" kern="1200">
                        <a:latin typeface="Cambria Math" panose="02040503050406030204" pitchFamily="18" charset="0"/>
                      </a:rPr>
                      <m:t>𝜇</m:t>
                    </m:r>
                    <m:r>
                      <a:rPr lang="ru-RU" sz="3600" i="1" kern="1200">
                        <a:latin typeface="Cambria Math" panose="02040503050406030204" pitchFamily="18" charset="0"/>
                      </a:rPr>
                      <m:t>м,  </m:t>
                    </m:r>
                    <m:sSub>
                      <m:sSubPr>
                        <m:ctrlPr>
                          <a:rPr lang="en-US" sz="3600" i="1" kern="12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kern="120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600" i="1" kern="120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endParaRPr lang="en-US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9B305C-ABC0-F136-713B-2955D6F4B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532" y="9678067"/>
                <a:ext cx="20044579" cy="3569823"/>
              </a:xfrm>
              <a:prstGeom prst="rect">
                <a:avLst/>
              </a:prstGeom>
              <a:blipFill>
                <a:blip r:embed="rId4"/>
                <a:stretch>
                  <a:fillRect l="-943" t="-3932" r="-213" b="-54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41095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3"/>
          <p:cNvSpPr txBox="1">
            <a:spLocks noGrp="1"/>
          </p:cNvSpPr>
          <p:nvPr>
            <p:ph type="title"/>
          </p:nvPr>
        </p:nvSpPr>
        <p:spPr>
          <a:xfrm>
            <a:off x="2638425" y="651154"/>
            <a:ext cx="17692688" cy="809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/>
            <a:r>
              <a:rPr lang="ru-RU" altLang="ru-RU" sz="5400" b="0" dirty="0" smtClean="0">
                <a:solidFill>
                  <a:srgbClr val="385623"/>
                </a:solidFill>
              </a:rPr>
              <a:t>Вытеснение нефти водой</a:t>
            </a:r>
            <a:endParaRPr lang="en-US" altLang="ru-RU" sz="5400" b="0" dirty="0">
              <a:solidFill>
                <a:srgbClr val="385623"/>
              </a:solidFill>
            </a:endParaRPr>
          </a:p>
        </p:txBody>
      </p:sp>
      <p:pic>
        <p:nvPicPr>
          <p:cNvPr id="3" name="out320">
            <a:hlinkClick r:id="" action="ppaction://media"/>
            <a:extLst>
              <a:ext uri="{FF2B5EF4-FFF2-40B4-BE49-F238E27FC236}">
                <a16:creationId xmlns:a16="http://schemas.microsoft.com/office/drawing/2014/main" id="{9CB0CB29-C2EB-5F60-CE9F-219654606A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689648"/>
            <a:ext cx="12403925" cy="6264696"/>
          </a:xfrm>
          <a:prstGeom prst="rect">
            <a:avLst/>
          </a:prstGeom>
        </p:spPr>
      </p:pic>
      <p:pic>
        <p:nvPicPr>
          <p:cNvPr id="4" name="out320">
            <a:hlinkClick r:id="" action="ppaction://media"/>
            <a:extLst>
              <a:ext uri="{FF2B5EF4-FFF2-40B4-BE49-F238E27FC236}">
                <a16:creationId xmlns:a16="http://schemas.microsoft.com/office/drawing/2014/main" id="{5BEC1206-5B63-EB0C-9C0C-61DD7C4F2B1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19991" y="3687579"/>
            <a:ext cx="12264009" cy="62667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5E46F8-B54C-00DB-97E2-C32E7FABEB4F}"/>
                  </a:ext>
                </a:extLst>
              </p:cNvPr>
              <p:cNvSpPr txBox="1"/>
              <p:nvPr/>
            </p:nvSpPr>
            <p:spPr>
              <a:xfrm>
                <a:off x="1174776" y="12618640"/>
                <a:ext cx="6408712" cy="837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457200" fontAlgn="base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ru-RU" sz="3600" kern="1200" dirty="0" smtClean="0">
                    <a:latin typeface="Arial" panose="020B0604020202020204" pitchFamily="34" charset="0"/>
                  </a:rPr>
                  <a:t>Шаг по времени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20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kern="12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 kern="1200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3600" i="1" kern="1200"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ru-RU" sz="3600" b="0" i="0" kern="1200" smtClean="0">
                        <a:latin typeface="Cambria Math" panose="02040503050406030204" pitchFamily="18" charset="0"/>
                      </a:rPr>
                      <m:t>мс</m:t>
                    </m:r>
                    <m:r>
                      <a:rPr lang="ru-RU" sz="3600" b="0" i="1" kern="1200" smtClean="0">
                        <a:latin typeface="Cambria Math" panose="02040503050406030204" pitchFamily="18" charset="0"/>
                      </a:rPr>
                      <m:t>,   МКО</m:t>
                    </m:r>
                    <m:r>
                      <a:rPr lang="en-US" sz="3600" i="1" kern="120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ru-RU" sz="3600" kern="12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5E46F8-B54C-00DB-97E2-C32E7FABE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776" y="12618640"/>
                <a:ext cx="6408712" cy="837217"/>
              </a:xfrm>
              <a:prstGeom prst="rect">
                <a:avLst/>
              </a:prstGeom>
              <a:blipFill>
                <a:blip r:embed="rId8"/>
                <a:stretch>
                  <a:fillRect l="-2950" t="-4380" b="-116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24CDE7-20E7-9859-EE53-9ADB178040D4}"/>
                  </a:ext>
                </a:extLst>
              </p:cNvPr>
              <p:cNvSpPr txBox="1"/>
              <p:nvPr/>
            </p:nvSpPr>
            <p:spPr>
              <a:xfrm>
                <a:off x="4919192" y="10678952"/>
                <a:ext cx="3096344" cy="6075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defTabSz="457200" fontAlgn="base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1200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3600" i="1" kern="1200" smtClean="0">
                          <a:latin typeface="Cambria Math" panose="02040503050406030204" pitchFamily="18" charset="0"/>
                        </a:rPr>
                        <m:t>=40</m:t>
                      </m:r>
                      <m:r>
                        <a:rPr lang="en-US" sz="3600" i="1" kern="120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ru-RU" sz="3600" i="1" kern="1200">
                          <a:latin typeface="Cambria Math" panose="02040503050406030204" pitchFamily="18" charset="0"/>
                        </a:rPr>
                        <m:t>г</m:t>
                      </m:r>
                      <m:r>
                        <a:rPr lang="en-US" sz="3600" i="1" kern="120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ru-RU" sz="3600" i="1" kern="1200">
                          <a:latin typeface="Cambria Math" panose="02040503050406030204" pitchFamily="18" charset="0"/>
                        </a:rPr>
                        <m:t>м</m:t>
                      </m:r>
                      <m:sSup>
                        <m:sSupPr>
                          <m:ctrlPr>
                            <a:rPr lang="en-US" sz="3600" i="1" kern="120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600" i="1" kern="1200"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  <m:sup>
                          <m:r>
                            <a:rPr lang="en-US" sz="3600" i="1" kern="12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36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24CDE7-20E7-9859-EE53-9ADB17804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192" y="10678952"/>
                <a:ext cx="3096344" cy="6075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24CDE7-20E7-9859-EE53-9ADB178040D4}"/>
                  </a:ext>
                </a:extLst>
              </p:cNvPr>
              <p:cNvSpPr txBox="1"/>
              <p:nvPr/>
            </p:nvSpPr>
            <p:spPr>
              <a:xfrm>
                <a:off x="17234768" y="10653976"/>
                <a:ext cx="3742207" cy="6075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defTabSz="457200" fontAlgn="base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1200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3600" i="1" kern="1200" smtClean="0">
                          <a:latin typeface="Cambria Math" panose="02040503050406030204" pitchFamily="18" charset="0"/>
                        </a:rPr>
                        <m:t>=4000</m:t>
                      </m:r>
                      <m:r>
                        <a:rPr lang="en-US" sz="3600" i="1" kern="120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ru-RU" sz="3600" i="1" kern="1200">
                          <a:latin typeface="Cambria Math" panose="02040503050406030204" pitchFamily="18" charset="0"/>
                        </a:rPr>
                        <m:t>г</m:t>
                      </m:r>
                      <m:r>
                        <a:rPr lang="en-US" sz="3600" i="1" kern="120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ru-RU" sz="3600" i="1" kern="1200">
                          <a:latin typeface="Cambria Math" panose="02040503050406030204" pitchFamily="18" charset="0"/>
                        </a:rPr>
                        <m:t>м</m:t>
                      </m:r>
                      <m:sSup>
                        <m:sSupPr>
                          <m:ctrlPr>
                            <a:rPr lang="en-US" sz="3600" i="1" kern="120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600" i="1" kern="1200"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  <m:sup>
                          <m:r>
                            <a:rPr lang="en-US" sz="3600" i="1" kern="12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3600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24CDE7-20E7-9859-EE53-9ADB17804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4768" y="10653976"/>
                <a:ext cx="3742207" cy="60753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0040872" y="2465512"/>
            <a:ext cx="4032448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К.М.Терехов</a:t>
            </a:r>
            <a:endParaRPr kumimoji="0" lang="ru-RU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25586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3"/>
          <p:cNvSpPr txBox="1">
            <a:spLocks noGrp="1"/>
          </p:cNvSpPr>
          <p:nvPr>
            <p:ph type="title"/>
          </p:nvPr>
        </p:nvSpPr>
        <p:spPr>
          <a:xfrm>
            <a:off x="2638425" y="651154"/>
            <a:ext cx="17692688" cy="809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/>
            <a:r>
              <a:rPr lang="ru-RU" altLang="ru-RU" sz="5400" b="0" dirty="0" smtClean="0">
                <a:solidFill>
                  <a:srgbClr val="385623"/>
                </a:solidFill>
              </a:rPr>
              <a:t>Электромеханическая модель сердца</a:t>
            </a:r>
            <a:endParaRPr lang="en-US" altLang="ru-RU" sz="5400" b="0" dirty="0">
              <a:solidFill>
                <a:srgbClr val="385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6784" y="3373016"/>
            <a:ext cx="9865096" cy="7346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R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Клинические приложения:</a:t>
            </a:r>
          </a:p>
          <a:p>
            <a:pPr marR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ru-RU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marR="0" indent="-685800" algn="l" defTabSz="821531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Характеризация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постинфарктного рубца</a:t>
            </a:r>
            <a:endParaRPr kumimoji="0" lang="ru-RU" sz="4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Неинвазивная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локализация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характеризация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источника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аритмии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Персонализированное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аритмий (лекарства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абляций)</a:t>
            </a:r>
          </a:p>
          <a:p>
            <a:pPr marR="0" algn="l" defTabSz="821531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255" y="12126205"/>
            <a:ext cx="17269071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DICOM   </a:t>
            </a:r>
            <a:r>
              <a:rPr kumimoji="0" lang="ru-RU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     </a:t>
            </a: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  </a:t>
            </a:r>
            <a:r>
              <a:rPr kumimoji="0" lang="ru-RU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сетка           накрутка волокон            расчет</a:t>
            </a:r>
            <a:endParaRPr kumimoji="0" lang="ru-RU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118992" y="12452002"/>
            <a:ext cx="978408" cy="484632"/>
          </a:xfrm>
          <a:prstGeom prst="right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6229933" y="12452002"/>
            <a:ext cx="978408" cy="484632"/>
          </a:xfrm>
          <a:prstGeom prst="right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2912080" y="12369754"/>
            <a:ext cx="1008112" cy="562653"/>
          </a:xfrm>
          <a:prstGeom prst="right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600" y="11164548"/>
            <a:ext cx="13856640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Технология персонализированного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kumimoji="0" lang="ru-RU" sz="4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оделирования:</a:t>
            </a:r>
            <a:endParaRPr kumimoji="0" lang="ru-RU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10290" y="11240382"/>
            <a:ext cx="5976664" cy="22987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685800" marR="0" indent="-685800" algn="l" defTabSz="821531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Мультифизичность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marR="0" indent="-685800" algn="l" defTabSz="821531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Многомасштабность</a:t>
            </a:r>
            <a:endParaRPr kumimoji="0" lang="ru-RU" sz="2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  <a:p>
            <a:pPr marL="685800" marR="0" indent="-685800" algn="l" defTabSz="821531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Персонализированная геометрия</a:t>
            </a:r>
          </a:p>
          <a:p>
            <a:pPr marL="685800" marR="0" indent="-685800" algn="l" defTabSz="821531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моделей</a:t>
            </a:r>
          </a:p>
          <a:p>
            <a:pPr marL="685800" marR="0" indent="-685800" algn="l" defTabSz="821531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нелинейность 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240" y="2227115"/>
            <a:ext cx="9834714" cy="903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561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3"/>
          <p:cNvSpPr txBox="1">
            <a:spLocks noGrp="1"/>
          </p:cNvSpPr>
          <p:nvPr>
            <p:ph type="title"/>
          </p:nvPr>
        </p:nvSpPr>
        <p:spPr>
          <a:xfrm>
            <a:off x="2638425" y="651154"/>
            <a:ext cx="17692688" cy="809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/>
            <a:r>
              <a:rPr lang="ru-RU" altLang="ru-RU" sz="5400" b="0" dirty="0" smtClean="0">
                <a:solidFill>
                  <a:srgbClr val="385623"/>
                </a:solidFill>
              </a:rPr>
              <a:t>Платформа для </a:t>
            </a:r>
            <a:r>
              <a:rPr lang="ru-RU" altLang="ru-RU" sz="5400" b="0" dirty="0" err="1" smtClean="0">
                <a:solidFill>
                  <a:srgbClr val="385623"/>
                </a:solidFill>
              </a:rPr>
              <a:t>кардиомоделирования</a:t>
            </a:r>
            <a:r>
              <a:rPr lang="ru-RU" altLang="ru-RU" sz="5400" b="0" dirty="0" smtClean="0">
                <a:solidFill>
                  <a:srgbClr val="385623"/>
                </a:solidFill>
              </a:rPr>
              <a:t> </a:t>
            </a:r>
            <a:r>
              <a:rPr lang="en-US" altLang="ru-RU" sz="5400" b="0" dirty="0" err="1" smtClean="0">
                <a:solidFill>
                  <a:srgbClr val="385623"/>
                </a:solidFill>
              </a:rPr>
              <a:t>CarNum</a:t>
            </a:r>
            <a:endParaRPr lang="en-US" altLang="ru-RU" sz="5400" b="0" dirty="0">
              <a:solidFill>
                <a:srgbClr val="385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3741" y="12003007"/>
            <a:ext cx="8352928" cy="14984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А.Легкий,А.Данилов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Ф.Семин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ИВМ РАН-МГУ</a:t>
            </a:r>
            <a:endParaRPr kumimoji="0" lang="ru-RU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728" y="2411915"/>
            <a:ext cx="8856984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модель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763"/>
            <a:ext cx="12712861" cy="81797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202" y="2872024"/>
            <a:ext cx="11677798" cy="43142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202" y="7186310"/>
            <a:ext cx="11677798" cy="6529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848184" y="2105472"/>
            <a:ext cx="8856984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Дискретизации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16114" y="13071132"/>
            <a:ext cx="4775176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err="1" smtClean="0"/>
              <a:t>Rus.J.Num.Anal.Math.Mod</a:t>
            </a:r>
            <a:r>
              <a:rPr lang="en-US" sz="2400" dirty="0" smtClean="0"/>
              <a:t>., 2024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002995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3"/>
          <p:cNvSpPr txBox="1">
            <a:spLocks noGrp="1"/>
          </p:cNvSpPr>
          <p:nvPr>
            <p:ph type="title"/>
          </p:nvPr>
        </p:nvSpPr>
        <p:spPr>
          <a:xfrm>
            <a:off x="2638425" y="651154"/>
            <a:ext cx="17692688" cy="809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/>
            <a:r>
              <a:rPr lang="ru-RU" altLang="ru-RU" sz="5400" b="0" dirty="0" smtClean="0">
                <a:solidFill>
                  <a:srgbClr val="385623"/>
                </a:solidFill>
              </a:rPr>
              <a:t>Суперкомпьютерный </a:t>
            </a:r>
            <a:r>
              <a:rPr lang="ru-RU" altLang="ru-RU" sz="5400" b="0" smtClean="0">
                <a:solidFill>
                  <a:srgbClr val="385623"/>
                </a:solidFill>
              </a:rPr>
              <a:t>расчет одного теста</a:t>
            </a:r>
            <a:endParaRPr lang="en-US" altLang="ru-RU" sz="5400" b="0" dirty="0">
              <a:solidFill>
                <a:srgbClr val="38562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32" y="2931671"/>
            <a:ext cx="21564588" cy="9492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7728" y="12391601"/>
            <a:ext cx="10441160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на общей сетке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a_e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a_m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=12,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t_e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t_o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=0.01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t_m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0.1мс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68464" y="12217514"/>
            <a:ext cx="8352928" cy="14984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А.Легкий,А.Данилов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Ф.Семин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ИВМ РАН-МГУ</a:t>
            </a:r>
            <a:endParaRPr kumimoji="0" lang="ru-RU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1200" y="2379144"/>
            <a:ext cx="5037423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512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 </a:t>
            </a:r>
            <a:r>
              <a:rPr kumimoji="0" lang="ru-RU" sz="4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ядер, 165 часов</a:t>
            </a:r>
            <a:endParaRPr kumimoji="0" lang="ru-RU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68264" y="2379144"/>
            <a:ext cx="4029311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 </a:t>
            </a:r>
            <a:r>
              <a:rPr kumimoji="0" lang="ru-RU" sz="4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ядер, 3 часа</a:t>
            </a:r>
            <a:endParaRPr kumimoji="0" lang="ru-RU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3107391"/>
            <a:ext cx="4775176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err="1" smtClean="0"/>
              <a:t>Rus.J.Num.Anal.Math.Mod</a:t>
            </a:r>
            <a:r>
              <a:rPr lang="en-US" sz="2400" dirty="0" smtClean="0"/>
              <a:t>., 2024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43261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3"/>
          <p:cNvSpPr txBox="1">
            <a:spLocks noGrp="1"/>
          </p:cNvSpPr>
          <p:nvPr>
            <p:ph type="title"/>
          </p:nvPr>
        </p:nvSpPr>
        <p:spPr>
          <a:xfrm>
            <a:off x="2638425" y="651154"/>
            <a:ext cx="17692688" cy="809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/>
            <a:r>
              <a:rPr lang="ru-RU" altLang="ru-RU" sz="5400" b="0" dirty="0" smtClean="0">
                <a:solidFill>
                  <a:srgbClr val="385623"/>
                </a:solidFill>
              </a:rPr>
              <a:t>Рост тромба в кровотоке бьющегося желудочка</a:t>
            </a:r>
            <a:endParaRPr lang="en-US" altLang="ru-RU" sz="5400" b="0" dirty="0">
              <a:solidFill>
                <a:srgbClr val="38562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84" y="4193704"/>
            <a:ext cx="4801270" cy="7468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2728" y="12274216"/>
            <a:ext cx="4320480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Постинфарктное воспаление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879" y="3558451"/>
            <a:ext cx="13909072" cy="81265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040872" y="12991319"/>
            <a:ext cx="3960440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Lobachevskii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 </a:t>
            </a:r>
            <a:r>
              <a:rPr kumimoji="0" lang="en-US" sz="2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J.Math</a:t>
            </a:r>
            <a:r>
              <a:rPr lang="en-US" sz="2400" dirty="0" smtClean="0"/>
              <a:t>., 2025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69951" y="3805039"/>
            <a:ext cx="3911080" cy="81464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r">
              <a:lnSpc>
                <a:spcPct val="200000"/>
              </a:lnSpc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-е Навье-Стокса-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Бринкмана</a:t>
            </a:r>
            <a:endParaRPr kumimoji="0" lang="ru-RU" sz="2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  <a:p>
            <a:pPr marL="0" marR="0" indent="0" algn="r" defTabSz="821531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несжимаемости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821531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ротромбин</a:t>
            </a:r>
          </a:p>
          <a:p>
            <a:pPr marL="0" marR="0" indent="0" algn="r" defTabSz="821531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тромбин</a:t>
            </a:r>
          </a:p>
          <a:p>
            <a:pPr marL="0" marR="0" indent="0" algn="r" defTabSz="821531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каневой фактор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821531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антитромбин</a:t>
            </a:r>
            <a:endParaRPr kumimoji="0" lang="ru-RU" sz="2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  <a:p>
            <a:pPr marL="0" marR="0" indent="0" algn="r" defTabSz="821531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ибриноген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821531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ибрин</a:t>
            </a:r>
          </a:p>
          <a:p>
            <a:pPr marL="0" marR="0" indent="0" algn="r" defTabSz="821531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вободные тромбоциты</a:t>
            </a:r>
          </a:p>
          <a:p>
            <a:pPr marL="0" marR="0" indent="0" algn="r" defTabSz="821531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грегированные тромбоциты</a:t>
            </a:r>
            <a:endParaRPr kumimoji="0" lang="ru-RU" sz="2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  <a:p>
            <a:pPr marL="0" marR="0" indent="0" algn="r" defTabSz="821531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олимер фибрина</a:t>
            </a:r>
            <a:endParaRPr kumimoji="0" lang="ru-RU" sz="2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0879" y="12212661"/>
            <a:ext cx="12408642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4D </a:t>
            </a:r>
            <a:r>
              <a:rPr kumimoji="0" lang="ru-RU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метод конечных объемов с</a:t>
            </a:r>
            <a:r>
              <a:rPr kumimoji="0" lang="ru-RU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 </a:t>
            </a:r>
            <a:r>
              <a:rPr kumimoji="0" lang="ru-RU" sz="2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коллокацией</a:t>
            </a:r>
            <a:r>
              <a:rPr kumimoji="0" lang="ru-RU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 в центрах ячеек всех 13 </a:t>
            </a:r>
            <a:r>
              <a:rPr kumimoji="0" lang="ru-RU" sz="2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ст.св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ободы</a:t>
            </a:r>
            <a:r>
              <a:rPr kumimoji="0" lang="ru-RU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 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31113" y="2274675"/>
            <a:ext cx="4032448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К.М.Терехов</a:t>
            </a:r>
            <a:endParaRPr kumimoji="0" lang="ru-RU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3242089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3"/>
          <p:cNvSpPr txBox="1">
            <a:spLocks noGrp="1"/>
          </p:cNvSpPr>
          <p:nvPr>
            <p:ph type="title"/>
          </p:nvPr>
        </p:nvSpPr>
        <p:spPr>
          <a:xfrm>
            <a:off x="2638425" y="651154"/>
            <a:ext cx="17692688" cy="809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/>
            <a:r>
              <a:rPr lang="ru-RU" altLang="ru-RU" sz="5400" b="0" dirty="0">
                <a:solidFill>
                  <a:srgbClr val="385623"/>
                </a:solidFill>
              </a:rPr>
              <a:t>Рост тромба в </a:t>
            </a:r>
            <a:r>
              <a:rPr lang="ru-RU" altLang="ru-RU" sz="5400" b="0" dirty="0" smtClean="0">
                <a:solidFill>
                  <a:srgbClr val="385623"/>
                </a:solidFill>
              </a:rPr>
              <a:t>кровотоке бьющегося </a:t>
            </a:r>
            <a:r>
              <a:rPr lang="ru-RU" altLang="ru-RU" sz="5400" b="0" dirty="0">
                <a:solidFill>
                  <a:srgbClr val="385623"/>
                </a:solidFill>
              </a:rPr>
              <a:t>желудочка</a:t>
            </a:r>
            <a:endParaRPr lang="en-US" altLang="ru-RU" sz="5400" b="0" dirty="0">
              <a:solidFill>
                <a:srgbClr val="38562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" y="3689648"/>
            <a:ext cx="7259960" cy="7259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88" y="4209834"/>
            <a:ext cx="6985822" cy="69858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111" y="4477005"/>
            <a:ext cx="10897042" cy="57734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70585" y="10865397"/>
            <a:ext cx="7796612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Доля  объема тромба</a:t>
            </a:r>
            <a:r>
              <a:rPr kumimoji="0" lang="ru-RU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 в объеме желудочка, х100%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8765" y="11441704"/>
            <a:ext cx="6840760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тромба в виде изоповерхности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40872" y="2465512"/>
            <a:ext cx="4032448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К.М.Терехов</a:t>
            </a:r>
            <a:endParaRPr kumimoji="0" lang="ru-RU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608" y="11441704"/>
            <a:ext cx="3510440" cy="5751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12611" y="12757780"/>
            <a:ext cx="3960440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Lobachevskii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 </a:t>
            </a:r>
            <a:r>
              <a:rPr kumimoji="0" lang="en-US" sz="2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J.Math</a:t>
            </a:r>
            <a:r>
              <a:rPr lang="en-US" sz="2400" dirty="0" smtClean="0"/>
              <a:t>., 2025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0741526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3"/>
          <p:cNvSpPr txBox="1">
            <a:spLocks noGrp="1"/>
          </p:cNvSpPr>
          <p:nvPr>
            <p:ph type="title"/>
          </p:nvPr>
        </p:nvSpPr>
        <p:spPr>
          <a:xfrm>
            <a:off x="2638425" y="651154"/>
            <a:ext cx="17692688" cy="809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/>
            <a:r>
              <a:rPr lang="ru-RU" altLang="ru-RU" sz="5400" b="0" dirty="0" smtClean="0">
                <a:solidFill>
                  <a:srgbClr val="385623"/>
                </a:solidFill>
              </a:rPr>
              <a:t>Реконструкция аортального клапана</a:t>
            </a:r>
            <a:endParaRPr lang="en-US" altLang="ru-RU" sz="5400" b="0" dirty="0">
              <a:solidFill>
                <a:srgbClr val="38562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64" y="3761656"/>
            <a:ext cx="9395996" cy="7920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816" y="3779810"/>
            <a:ext cx="13468473" cy="8116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1280" y="12495423"/>
            <a:ext cx="18434048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А.Легкий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А.Данилов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Г.Копытов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ИВМ РАН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В.Саламатова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(ПМГМУ)</a:t>
            </a:r>
            <a:endParaRPr kumimoji="0" lang="ru-RU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1044280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30760" y="2753544"/>
            <a:ext cx="11665296" cy="10608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поддержана проектами РНФ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21-71-30023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математические методы и технологии в актуальных геофизики и биомеханики (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лаб. мирового уровня, рук.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Ю.В.Василевский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21-71-20024 Массивно-параллельные конечно-объемные методы для решения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мультифизических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 (рук.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К.М.Терехов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22-71-10007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продукт для пациент-ориентированного моделирования электромеханики сердца и медицинских приложений (рук.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Ф.А.Семин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также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МЦМУ «Московский центр фундаментальной и прикладной математики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НЦМУ «Цифровой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биодизайн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персонализированное здравоохранение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Росатом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НТЦ Газпром нефть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79282" y="4409728"/>
            <a:ext cx="9001000" cy="5684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Соавторы:</a:t>
            </a:r>
          </a:p>
          <a:p>
            <a:pPr marL="571500" marR="0" indent="-5715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.ф.-м.н.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К.М.Терехов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(ИВМ РАН)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к.ф.-м.н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И.В.Капырин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(ИБРАЭ РАН)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к.ф.-м.н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К.А.Новиков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(ИВМ РАН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к.ф.-м.н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А.А.Данилов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(ИВМ РАН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А.А.Легкий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(ИВМ РАН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к.ф.-м.н.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Ф.А.Семин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(МГУ)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к.ф.-м.н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В.Ю.Саламатова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(ПМГМУ)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к.м.н.     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П.А.Каравайкин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(РНЦХ)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1000" y="418511"/>
            <a:ext cx="20162240" cy="975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lvl="0"/>
            <a:r>
              <a:rPr lang="ru-RU" altLang="ru-RU" sz="5400" dirty="0" smtClean="0">
                <a:solidFill>
                  <a:srgbClr val="385623"/>
                </a:solidFill>
              </a:rPr>
              <a:t>Благодарности</a:t>
            </a:r>
            <a:endParaRPr lang="en-US" altLang="ru-RU" sz="5400" dirty="0">
              <a:solidFill>
                <a:srgbClr val="3856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0769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3"/>
          <p:cNvSpPr txBox="1">
            <a:spLocks noGrp="1"/>
          </p:cNvSpPr>
          <p:nvPr>
            <p:ph type="title"/>
          </p:nvPr>
        </p:nvSpPr>
        <p:spPr>
          <a:xfrm>
            <a:off x="3367406" y="710109"/>
            <a:ext cx="17692688" cy="809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/>
            <a:r>
              <a:rPr lang="ru-RU" altLang="ru-RU" sz="5400" b="0" dirty="0" smtClean="0">
                <a:solidFill>
                  <a:srgbClr val="385623"/>
                </a:solidFill>
              </a:rPr>
              <a:t>Апробация </a:t>
            </a:r>
            <a:r>
              <a:rPr lang="ru-RU" altLang="ru-RU" sz="5400" b="0" dirty="0">
                <a:solidFill>
                  <a:srgbClr val="385623"/>
                </a:solidFill>
              </a:rPr>
              <a:t>в</a:t>
            </a:r>
            <a:r>
              <a:rPr lang="ru-RU" altLang="ru-RU" sz="5400" b="0" dirty="0" smtClean="0">
                <a:solidFill>
                  <a:srgbClr val="385623"/>
                </a:solidFill>
              </a:rPr>
              <a:t> клинике элементов СППВР</a:t>
            </a:r>
            <a:endParaRPr lang="en-US" altLang="ru-RU" sz="5400" b="0" dirty="0">
              <a:solidFill>
                <a:srgbClr val="38562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0" y="2465512"/>
            <a:ext cx="6645985" cy="57606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299" y="2465512"/>
            <a:ext cx="5224555" cy="5760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488" y="2506281"/>
            <a:ext cx="5307794" cy="57524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881" y="9292006"/>
            <a:ext cx="3312368" cy="31340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820" y="9304767"/>
            <a:ext cx="3528392" cy="3338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25" y="9458901"/>
            <a:ext cx="2167441" cy="18635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625" y="11317527"/>
            <a:ext cx="2189187" cy="18771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750" y="9458901"/>
            <a:ext cx="2169103" cy="18635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0" y="8818791"/>
            <a:ext cx="7159662" cy="48972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312680" y="12156869"/>
            <a:ext cx="5832648" cy="14984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А.Легкий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ИВМ РАН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П.Каравайкин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(РНЦХ)</a:t>
            </a:r>
            <a:endParaRPr kumimoji="0" lang="ru-RU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7596201" y="5382494"/>
            <a:ext cx="978408" cy="484632"/>
          </a:xfrm>
          <a:prstGeom prst="rightArrow">
            <a:avLst/>
          </a:prstGeom>
          <a:blipFill rotWithShape="1">
            <a:blip r:embed="rId11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14889740" y="5382494"/>
            <a:ext cx="978408" cy="484632"/>
          </a:xfrm>
          <a:prstGeom prst="rightArrow">
            <a:avLst/>
          </a:prstGeom>
          <a:blipFill rotWithShape="1">
            <a:blip r:embed="rId11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19192666" y="8719457"/>
            <a:ext cx="416158" cy="739444"/>
          </a:xfrm>
          <a:prstGeom prst="downArrow">
            <a:avLst/>
          </a:prstGeom>
          <a:blipFill rotWithShape="1">
            <a:blip r:embed="rId11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10800000">
            <a:off x="14848898" y="10973967"/>
            <a:ext cx="978408" cy="484632"/>
          </a:xfrm>
          <a:prstGeom prst="rightArrow">
            <a:avLst/>
          </a:prstGeom>
          <a:blipFill rotWithShape="1">
            <a:blip r:embed="rId11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10800000">
            <a:off x="8132575" y="10973968"/>
            <a:ext cx="978408" cy="484632"/>
          </a:xfrm>
          <a:prstGeom prst="rightArrow">
            <a:avLst/>
          </a:prstGeom>
          <a:blipFill rotWithShape="1">
            <a:blip r:embed="rId11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4028871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43328" y="6637040"/>
            <a:ext cx="11449272" cy="106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Спасибо за внимание!</a:t>
            </a:r>
            <a:endParaRPr kumimoji="0" lang="ru-RU" sz="6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13894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99312" y="4121696"/>
            <a:ext cx="7776864" cy="4608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Google Shape;802;p60"/>
          <p:cNvSpPr txBox="1">
            <a:spLocks/>
          </p:cNvSpPr>
          <p:nvPr/>
        </p:nvSpPr>
        <p:spPr bwMode="auto">
          <a:xfrm>
            <a:off x="1246784" y="2614414"/>
            <a:ext cx="17037669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fontAlgn="base" hangingPunct="0">
              <a:lnSpc>
                <a:spcPct val="93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457200" algn="l" defTabSz="457200" rtl="0" eaLnBrk="1" fontAlgn="base" latinLnBrk="0" hangingPunct="0">
              <a:lnSpc>
                <a:spcPct val="93000"/>
              </a:lnSpc>
              <a:spcBef>
                <a:spcPts val="0"/>
              </a:spcBef>
              <a:spcAft>
                <a:spcPct val="0"/>
              </a:spcAft>
              <a:buClr>
                <a:srgbClr val="385623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INMOST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www.inmost.org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  <a:hlinkClick r:id="rId3"/>
              </a:rPr>
              <a:t>www.inmost.ru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)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800100" marR="0" lvl="1" indent="-342900" algn="l" defTabSz="457200" rtl="0" eaLnBrk="1" fontAlgn="base" latinLnBrk="0" hangingPunct="0">
              <a:lnSpc>
                <a:spcPct val="93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ntegrated</a:t>
            </a:r>
          </a:p>
          <a:p>
            <a:pPr marL="800100" marR="0" lvl="1" indent="-342900" algn="l" defTabSz="457200" rtl="0" eaLnBrk="1" fontAlgn="base" latinLnBrk="0" hangingPunct="0">
              <a:lnSpc>
                <a:spcPct val="93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umerical</a:t>
            </a:r>
          </a:p>
          <a:p>
            <a:pPr marL="800100" marR="0" lvl="1" indent="-342900" algn="l" defTabSz="457200" rtl="0" eaLnBrk="1" fontAlgn="base" latinLnBrk="0" hangingPunct="0">
              <a:lnSpc>
                <a:spcPct val="93000"/>
              </a:lnSpc>
              <a:spcBef>
                <a:spcPts val="1138"/>
              </a:spcBef>
              <a:spcAft>
                <a:spcPct val="0"/>
              </a:spcAft>
              <a:buClr>
                <a:srgbClr val="385623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odeling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and</a:t>
            </a:r>
          </a:p>
          <a:p>
            <a:pPr marL="800100" marR="0" lvl="1" indent="-342900" algn="l" defTabSz="457200" rtl="0" eaLnBrk="1" fontAlgn="base" latinLnBrk="0" hangingPunct="0">
              <a:lnSpc>
                <a:spcPct val="93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bject-oriented</a:t>
            </a:r>
          </a:p>
          <a:p>
            <a:pPr marL="800100" marR="0" lvl="1" indent="-342900" algn="l" defTabSz="457200" rtl="0" eaLnBrk="1" fontAlgn="base" latinLnBrk="0" hangingPunct="0">
              <a:lnSpc>
                <a:spcPct val="93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upercomputing</a:t>
            </a:r>
          </a:p>
          <a:p>
            <a:pPr marL="800100" marR="0" lvl="1" indent="-342900" algn="l" defTabSz="457200" rtl="0" eaLnBrk="1" fontAlgn="base" latinLnBrk="0" hangingPunct="0">
              <a:lnSpc>
                <a:spcPct val="93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echnologies</a:t>
            </a:r>
          </a:p>
          <a:p>
            <a:pPr marL="342900" marR="0" lvl="0" indent="-457200" algn="l" defTabSz="457200" rtl="0" eaLnBrk="1" fontAlgn="base" latinLnBrk="0" hangingPunct="0">
              <a:lnSpc>
                <a:spcPct val="93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Google Shape;806;p60">
            <a:extLst>
              <a:ext uri="{FF2B5EF4-FFF2-40B4-BE49-F238E27FC236}">
                <a16:creationId xmlns:a16="http://schemas.microsoft.com/office/drawing/2014/main" id="{7A5D140A-B27F-D741-D253-3E7F52C2E89F}"/>
              </a:ext>
            </a:extLst>
          </p:cNvPr>
          <p:cNvSpPr txBox="1"/>
          <p:nvPr/>
        </p:nvSpPr>
        <p:spPr>
          <a:xfrm>
            <a:off x="6001272" y="3448049"/>
            <a:ext cx="6984776" cy="391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3" indent="0" algn="l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ru-RU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Интегрированные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3" indent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</a:pPr>
            <a:r>
              <a:rPr lang="ru-RU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Объектно-ориентированные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3" indent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</a:pPr>
            <a:r>
              <a:rPr lang="ru-RU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Суперкомпьютерные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3" indent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</a:pPr>
            <a:r>
              <a:rPr lang="ru-RU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3" indent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</a:pPr>
            <a:r>
              <a:rPr lang="ru-RU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Численного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3" indent="0" algn="l">
              <a:lnSpc>
                <a:spcPct val="90000"/>
              </a:lnSpc>
              <a:spcBef>
                <a:spcPts val="500"/>
              </a:spcBef>
              <a:buClr>
                <a:srgbClr val="385623"/>
              </a:buClr>
              <a:buSzPts val="2400"/>
            </a:pPr>
            <a:r>
              <a:rPr lang="ru-RU" sz="4000" b="1" dirty="0">
                <a:solidFill>
                  <a:srgbClr val="3856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Моделирования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806;p60">
            <a:extLst>
              <a:ext uri="{FF2B5EF4-FFF2-40B4-BE49-F238E27FC236}">
                <a16:creationId xmlns:a16="http://schemas.microsoft.com/office/drawing/2014/main" id="{2D5A6F8A-45FA-469F-802D-B5E95C8A7D8B}"/>
              </a:ext>
            </a:extLst>
          </p:cNvPr>
          <p:cNvSpPr txBox="1"/>
          <p:nvPr/>
        </p:nvSpPr>
        <p:spPr>
          <a:xfrm>
            <a:off x="13344128" y="2242631"/>
            <a:ext cx="10441160" cy="6176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lvl="3" indent="-342900" algn="l" defTabSz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Распределенные сетки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многогранными ячейками общего вида</a:t>
            </a:r>
            <a:endParaRPr lang="ru-RU" sz="4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4" indent="-342900">
              <a:lnSpc>
                <a:spcPct val="90000"/>
              </a:lnSpc>
              <a:buSzPts val="2400"/>
              <a:buFont typeface="Arial" panose="020B0604020202020204" pitchFamily="34" charset="0"/>
              <a:buChar char="•"/>
              <a:defRPr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</a:t>
            </a:r>
          </a:p>
          <a:p>
            <a:pPr marL="1257300" lvl="4" indent="-342900">
              <a:lnSpc>
                <a:spcPct val="90000"/>
              </a:lnSpc>
              <a:buSzPts val="2400"/>
              <a:buFont typeface="Arial" panose="020B0604020202020204" pitchFamily="34" charset="0"/>
              <a:buChar char="•"/>
              <a:defRPr/>
            </a:pPr>
            <a:r>
              <a:rPr lang="ru-RU" sz="40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адаптивные</a:t>
            </a:r>
          </a:p>
          <a:p>
            <a:pPr marL="800100" marR="0" lvl="3" indent="-342900" algn="l" defTabSz="457200" rtl="0" eaLnBrk="1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Сборка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распределенных СЛАУ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marR="0" lvl="3" indent="-342900" algn="l" defTabSz="457200" rtl="0" eaLnBrk="1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Параллельное решение СЛАУ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marR="0" lvl="3" indent="-342900" algn="l" defTabSz="457200" rtl="0" eaLnBrk="1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Автоматическое дифференцирование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marR="0" lvl="3" indent="-342900" algn="l" defTabSz="457200" rtl="0" eaLnBrk="1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Сборка нелинейных систем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marR="0" lvl="3" indent="-342900" algn="l" defTabSz="457200" rtl="0" eaLnBrk="1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Совмещение неизвестных и моделей</a:t>
            </a:r>
          </a:p>
          <a:p>
            <a:pPr marL="800100" marR="0" lvl="3" indent="-342900" algn="l" defTabSz="457200" rtl="0" eaLnBrk="1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Дискретизации: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МКЭ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МКО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3" indent="0" algn="l" defTabSz="457200" rtl="0" eaLnBrk="1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Times New Roman" panose="02020603050405020304" pitchFamily="18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3" indent="-342900" algn="l" defTabSz="457200" rtl="0" eaLnBrk="1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4976" y="618038"/>
            <a:ext cx="17857984" cy="975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ru-RU" altLang="ru-RU" sz="5400" dirty="0" smtClean="0">
                <a:solidFill>
                  <a:srgbClr val="385623"/>
                </a:solidFill>
              </a:rPr>
              <a:t>Программная платформа </a:t>
            </a:r>
            <a:r>
              <a:rPr lang="en-US" altLang="ru-RU" sz="5400" dirty="0" smtClean="0">
                <a:solidFill>
                  <a:srgbClr val="385623"/>
                </a:solidFill>
              </a:rPr>
              <a:t>INMOST</a:t>
            </a:r>
            <a:r>
              <a:rPr lang="ru-RU" altLang="ru-RU" sz="5400" dirty="0">
                <a:solidFill>
                  <a:srgbClr val="385623"/>
                </a:solidFill>
              </a:rPr>
              <a:t> </a:t>
            </a:r>
            <a:r>
              <a:rPr lang="ru-RU" altLang="ru-RU" sz="5400" dirty="0" smtClean="0">
                <a:solidFill>
                  <a:srgbClr val="385623"/>
                </a:solidFill>
              </a:rPr>
              <a:t>  (2012-2024)</a:t>
            </a:r>
            <a:endParaRPr lang="en-US" altLang="ru-RU" sz="5400" dirty="0">
              <a:solidFill>
                <a:srgbClr val="385623"/>
              </a:solidFill>
            </a:endParaRPr>
          </a:p>
        </p:txBody>
      </p:sp>
      <p:pic>
        <p:nvPicPr>
          <p:cNvPr id="20" name="Google Shape;728;p135">
            <a:extLst>
              <a:ext uri="{FF2B5EF4-FFF2-40B4-BE49-F238E27FC236}">
                <a16:creationId xmlns:a16="http://schemas.microsoft.com/office/drawing/2014/main" id="{198F509D-910B-49B3-AFF9-2FC52069D31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8190" y="8467685"/>
            <a:ext cx="3198687" cy="4943116"/>
          </a:xfrm>
          <a:prstGeom prst="rect">
            <a:avLst/>
          </a:prstGeom>
          <a:noFill/>
          <a:ln>
            <a:noFill/>
          </a:ln>
          <a:effectLst>
            <a:outerShdw>
              <a:srgbClr val="000000">
                <a:alpha val="84705"/>
              </a:srgbClr>
            </a:outerShdw>
          </a:effectLst>
        </p:spPr>
      </p:pic>
      <p:pic>
        <p:nvPicPr>
          <p:cNvPr id="21" name="Google Shape;1101;p78">
            <a:extLst>
              <a:ext uri="{FF2B5EF4-FFF2-40B4-BE49-F238E27FC236}">
                <a16:creationId xmlns:a16="http://schemas.microsoft.com/office/drawing/2014/main" id="{30A32AFB-1EBA-469C-AA4D-677A73681A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026" y="8066252"/>
            <a:ext cx="5184576" cy="388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93;p77">
            <a:extLst>
              <a:ext uri="{FF2B5EF4-FFF2-40B4-BE49-F238E27FC236}">
                <a16:creationId xmlns:a16="http://schemas.microsoft.com/office/drawing/2014/main" id="{22A5C49A-BA2D-488E-BB78-BE0D890309C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98634" y="8499438"/>
            <a:ext cx="6463731" cy="494523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0" y="11913707"/>
            <a:ext cx="5351240" cy="14984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лекций с примерами: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https://boogie.inm.ras.ru/INMOST-DEV/INMOST-lectures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656496" y="9074645"/>
            <a:ext cx="7128792" cy="4510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342900" lvl="0" indent="-457200" algn="l" defTabSz="457200" fontAlgn="base">
              <a:lnSpc>
                <a:spcPct val="93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kern="120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Главный разработчик проекта –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К.М.Терехов</a:t>
            </a:r>
            <a:endParaRPr lang="ru-RU" sz="2800" kern="1200" dirty="0" smtClean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342900" lvl="0" indent="-457200" algn="l" defTabSz="457200" fontAlgn="base">
              <a:lnSpc>
                <a:spcPct val="93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kern="120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Участники: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К.Никитин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А.Данилов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И.Капырин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А.Чернышенко</a:t>
            </a:r>
            <a:r>
              <a:rPr lang="en-US" sz="2800" kern="120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(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ИВМ РАН</a:t>
            </a:r>
            <a:r>
              <a:rPr lang="en-US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ИБРАЭ РАН</a:t>
            </a:r>
            <a:r>
              <a:rPr lang="en-US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)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</a:t>
            </a:r>
            <a:r>
              <a:rPr lang="en-US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И.Коньшин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И.Капорин</a:t>
            </a:r>
            <a:r>
              <a:rPr lang="en-US" sz="2800" kern="120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(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ВЦ РАН</a:t>
            </a:r>
            <a:r>
              <a:rPr lang="en-US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)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Д.Ануприенко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Д.Багаев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А.Бурачковский</a:t>
            </a:r>
            <a:r>
              <a:rPr lang="ru-RU" sz="2800" kern="120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(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МГУ</a:t>
            </a:r>
            <a:r>
              <a:rPr lang="en-US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)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В.Крамаренко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Р.Янбарисов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А.Лёгкий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С.Петров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И.Бутаков</a:t>
            </a:r>
            <a:r>
              <a:rPr lang="ru-RU" sz="2800" kern="120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(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МФТИ</a:t>
            </a:r>
            <a:r>
              <a:rPr lang="en-US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)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Р.Абдуллин</a:t>
            </a:r>
            <a:r>
              <a:rPr lang="ru-RU" sz="2800" kern="120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(НОЦ НГУ)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Т.Гарипов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П.Томин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К.Майер</a:t>
            </a:r>
            <a:r>
              <a:rPr lang="en-US" sz="2800" kern="120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(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Стэнфорд</a:t>
            </a:r>
            <a:r>
              <a:rPr lang="en-US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)</a:t>
            </a:r>
            <a:r>
              <a:rPr lang="ru-RU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2800" kern="120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А.Абушаика</a:t>
            </a:r>
            <a:r>
              <a:rPr lang="ru-RU" sz="2800" kern="120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(HBKU</a:t>
            </a:r>
            <a:r>
              <a:rPr lang="en-US" sz="2800" kern="120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)</a:t>
            </a:r>
            <a:r>
              <a:rPr lang="ru-RU" sz="2800" kern="120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и </a:t>
            </a:r>
            <a:r>
              <a:rPr lang="ru-RU" sz="2800" kern="1200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др</a:t>
            </a:r>
            <a:r>
              <a:rPr lang="en-US" sz="2800" kern="1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lang="ru-RU" sz="2800" kern="12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06563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4976" y="618038"/>
            <a:ext cx="17857984" cy="975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altLang="ru-RU" sz="5400" dirty="0" smtClean="0">
                <a:solidFill>
                  <a:srgbClr val="385623"/>
                </a:solidFill>
              </a:rPr>
              <a:t>Пример адаптивного параллельного расчета</a:t>
            </a:r>
            <a:endParaRPr lang="en-US" altLang="ru-RU" sz="5400" dirty="0">
              <a:solidFill>
                <a:srgbClr val="385623"/>
              </a:solidFill>
            </a:endParaRPr>
          </a:p>
        </p:txBody>
      </p:sp>
      <p:pic>
        <p:nvPicPr>
          <p:cNvPr id="3" name="outch">
            <a:hlinkClick r:id="" action="ppaction://media"/>
            <a:extLst>
              <a:ext uri="{FF2B5EF4-FFF2-40B4-BE49-F238E27FC236}">
                <a16:creationId xmlns:a16="http://schemas.microsoft.com/office/drawing/2014/main" id="{3EDC4CAF-95FB-5FCE-BB60-531E9D014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9352" y="2321496"/>
            <a:ext cx="10513168" cy="10513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40872" y="2465512"/>
            <a:ext cx="4032448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К.М.Терехов</a:t>
            </a:r>
            <a:endParaRPr kumimoji="0" lang="ru-RU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275313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6864" y="418212"/>
            <a:ext cx="17857984" cy="975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altLang="ru-RU" sz="5400" dirty="0">
                <a:solidFill>
                  <a:srgbClr val="385623"/>
                </a:solidFill>
              </a:rPr>
              <a:t>Программный комплекс </a:t>
            </a:r>
            <a:r>
              <a:rPr lang="en-US" altLang="ru-RU" sz="5400" dirty="0" err="1">
                <a:solidFill>
                  <a:srgbClr val="385623"/>
                </a:solidFill>
              </a:rPr>
              <a:t>GeRa</a:t>
            </a:r>
            <a:endParaRPr lang="en-US" altLang="ru-RU" sz="5400" dirty="0">
              <a:solidFill>
                <a:srgbClr val="385623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15485C-A652-402D-B448-4FABAB8A3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92" y="2376907"/>
            <a:ext cx="8242678" cy="41857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ADE379-F4CD-4FD8-8DA4-EEF28D0CE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3" y="7158588"/>
            <a:ext cx="9862537" cy="5080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15F81-6B15-6DC9-4A13-D72B050409D6}"/>
              </a:ext>
            </a:extLst>
          </p:cNvPr>
          <p:cNvSpPr txBox="1"/>
          <p:nvPr/>
        </p:nvSpPr>
        <p:spPr>
          <a:xfrm>
            <a:off x="646101" y="12402616"/>
            <a:ext cx="9169175" cy="9656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42874" tIns="142874" rIns="142874" bIns="142874" numCol="1" spcCol="38100" rtlCol="0" anchor="ctr">
            <a:spAutoFit/>
          </a:bodyPr>
          <a:lstStyle/>
          <a:p>
            <a:pPr defTabSz="1643062"/>
            <a:r>
              <a:rPr lang="ru-RU" sz="2200" dirty="0" smtClean="0"/>
              <a:t>Схема миграции радионуклидов на пункте глубинного захоронения</a:t>
            </a:r>
          </a:p>
          <a:p>
            <a:pPr defTabSz="1643062"/>
            <a:r>
              <a:rPr lang="ru-RU" sz="2200" dirty="0"/>
              <a:t>ж</a:t>
            </a:r>
            <a:r>
              <a:rPr lang="ru-RU" sz="2200" dirty="0" smtClean="0"/>
              <a:t>идких РАО</a:t>
            </a:r>
            <a:endParaRPr lang="ru-RU" sz="2100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9147C0EC-8CC3-40B0-76C2-3FD763B4F128}"/>
              </a:ext>
            </a:extLst>
          </p:cNvPr>
          <p:cNvSpPr txBox="1">
            <a:spLocks/>
          </p:cNvSpPr>
          <p:nvPr/>
        </p:nvSpPr>
        <p:spPr>
          <a:xfrm>
            <a:off x="10505006" y="5355059"/>
            <a:ext cx="9541664" cy="8182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Manrope SemiBold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Manrope Light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Manrope ExtraLight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Manrope Extra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Сферы применения</a:t>
            </a:r>
          </a:p>
          <a:p>
            <a:pPr marL="571500" lvl="1" indent="-5715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пунктов захоронения РАО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других объектов атомной отрасли</a:t>
            </a:r>
          </a:p>
          <a:p>
            <a:pPr marL="571500" lvl="1" indent="-5715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защиты подземных вод от загрязнений различной природы</a:t>
            </a:r>
          </a:p>
          <a:p>
            <a:pPr marL="571500" lvl="1" indent="-5715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запасов подземных вод</a:t>
            </a:r>
          </a:p>
          <a:p>
            <a:pPr marL="571500" lvl="1" indent="-5715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и сопровождение систем мониторинга и реабилитации</a:t>
            </a:r>
          </a:p>
          <a:p>
            <a:pPr marL="571500" lvl="1" indent="-5715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Прогнозы подтопления и расчет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дренажей</a:t>
            </a:r>
          </a:p>
          <a:p>
            <a:pPr lvl="1">
              <a:spcAft>
                <a:spcPts val="1200"/>
              </a:spcAft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12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сторонние организации (10 коммерческих лицензий, 9 некоммерческих)</a:t>
            </a:r>
          </a:p>
          <a:p>
            <a:pPr lvl="1">
              <a:spcAft>
                <a:spcPts val="120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Ежегодные учебные курсы</a:t>
            </a:r>
          </a:p>
          <a:p>
            <a:pPr lvl="1">
              <a:spcAft>
                <a:spcPts val="120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реальных объектов: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«СХК», ФГУП «ГХК», ФГУП «ПО «Маяк», Белоярская АЭС, полигон «Северный», ПГЗ ЖРО «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Димитровградский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ППГХО,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ПГЗРО в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Нижнеканском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массиве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</a:p>
          <a:p>
            <a:pPr marL="571500" lvl="1" indent="-5715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887DD99-3DA3-7CB4-26CF-2E2F2F812F10}"/>
              </a:ext>
            </a:extLst>
          </p:cNvPr>
          <p:cNvSpPr/>
          <p:nvPr/>
        </p:nvSpPr>
        <p:spPr>
          <a:xfrm>
            <a:off x="9455696" y="2376906"/>
            <a:ext cx="10590974" cy="2814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504000" rIns="648000" rtlCol="0" anchor="t"/>
          <a:lstStyle/>
          <a:p>
            <a:pPr algn="ctr">
              <a:lnSpc>
                <a:spcPct val="110000"/>
              </a:lnSpc>
            </a:pPr>
            <a:r>
              <a:rPr lang="ru-RU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GeRa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аттестованный  программный комплекс трехмерного гидрогеологического моделирования, разработанный ИБРАЭ РАН и ИВМ РАН для эффективного решения задач </a:t>
            </a:r>
            <a:r>
              <a:rPr lang="ru-RU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геофильтрации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геомиграции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загрязнений в подземных водах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D2B1DAE-4818-47B5-AB8A-ACE1CB0A7A80}"/>
              </a:ext>
            </a:extLst>
          </p:cNvPr>
          <p:cNvGrpSpPr/>
          <p:nvPr/>
        </p:nvGrpSpPr>
        <p:grpSpPr>
          <a:xfrm>
            <a:off x="20081713" y="5355059"/>
            <a:ext cx="4020649" cy="5468499"/>
            <a:chOff x="334962" y="949864"/>
            <a:chExt cx="2862071" cy="389271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62" y="949864"/>
              <a:ext cx="2594811" cy="3669536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65A611A-6454-4B50-A356-D0DAC3355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97" y="1300158"/>
              <a:ext cx="2475536" cy="3542419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9824848" y="2489968"/>
            <a:ext cx="4427531" cy="11907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И.В.Капырин</a:t>
            </a:r>
            <a:endParaRPr kumimoji="0" lang="ru-RU" sz="3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ИБРАЭ РАН-ИВМ РАН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77168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2099634" y="-32316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02492" y="5621856"/>
            <a:ext cx="5643389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– </a:t>
            </a:r>
            <a:r>
              <a:rPr kumimoji="0" lang="ru-RU" sz="3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перенос суммарных </a:t>
            </a:r>
            <a:endParaRPr kumimoji="0" lang="ru-RU" sz="36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концентраций компонентов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2099634" y="-32316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2099634" y="-32316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2099634" y="-32316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12099634" y="-32316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12099634" y="-32316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87C7B676-8060-4F84-B482-17D429F55C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479100"/>
              </p:ext>
            </p:extLst>
          </p:nvPr>
        </p:nvGraphicFramePr>
        <p:xfrm>
          <a:off x="1285427" y="3113584"/>
          <a:ext cx="4511675" cy="130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4" name="Equation" r:id="rId3" imgW="1358640" imgH="393480" progId="Equation.DSMT4">
                  <p:embed/>
                </p:oleObj>
              </mc:Choice>
              <mc:Fallback>
                <p:oleObj name="Equation" r:id="rId3" imgW="1358640" imgH="39348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87C7B676-8060-4F84-B482-17D429F55C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5427" y="3113584"/>
                        <a:ext cx="4511675" cy="1306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5A5020EA-3FE5-4EC0-9E6D-BA82DA6CD3EF}"/>
              </a:ext>
            </a:extLst>
          </p:cNvPr>
          <p:cNvSpPr txBox="1"/>
          <p:nvPr/>
        </p:nvSpPr>
        <p:spPr>
          <a:xfrm>
            <a:off x="7451507" y="3587767"/>
            <a:ext cx="7542973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–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 </a:t>
            </a: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закон сохранения массы </a:t>
            </a: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раствора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EC9106BC-4EF9-478A-8F47-77BB2508A2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876659"/>
              </p:ext>
            </p:extLst>
          </p:nvPr>
        </p:nvGraphicFramePr>
        <p:xfrm>
          <a:off x="1117039" y="5345292"/>
          <a:ext cx="6573138" cy="12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5" name="Equation" r:id="rId5" imgW="2294788" imgH="419436" progId="Equation.DSMT4">
                  <p:embed/>
                </p:oleObj>
              </mc:Choice>
              <mc:Fallback>
                <p:oleObj name="Equation" r:id="rId5" imgW="2294788" imgH="419436" progId="Equation.DSMT4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EC9106BC-4EF9-478A-8F47-77BB2508A2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7039" y="5345292"/>
                        <a:ext cx="6573138" cy="120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5D7F7AE9-0119-4D90-9112-94F531BD43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698997"/>
              </p:ext>
            </p:extLst>
          </p:nvPr>
        </p:nvGraphicFramePr>
        <p:xfrm>
          <a:off x="1237152" y="6727278"/>
          <a:ext cx="5017574" cy="1352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6" name="Equation" r:id="rId7" imgW="1590444" imgH="429165" progId="Equation.DSMT4">
                  <p:embed/>
                </p:oleObj>
              </mc:Choice>
              <mc:Fallback>
                <p:oleObj name="Equation" r:id="rId7" imgW="1590444" imgH="429165" progId="Equation.DSMT4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5D7F7AE9-0119-4D90-9112-94F531BD43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37152" y="6727278"/>
                        <a:ext cx="5017574" cy="1352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2AB6EB93-94DC-4C4E-A6A3-7BF922A1DD26}"/>
              </a:ext>
            </a:extLst>
          </p:cNvPr>
          <p:cNvSpPr txBox="1"/>
          <p:nvPr/>
        </p:nvSpPr>
        <p:spPr>
          <a:xfrm>
            <a:off x="7772134" y="6845103"/>
            <a:ext cx="5402398" cy="1806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– зависимость пористости от конц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ентрации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твердых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фаз 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напора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id="{01491B7C-55B4-4243-A9A4-29D9B0C827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3427716"/>
              </p:ext>
            </p:extLst>
          </p:nvPr>
        </p:nvGraphicFramePr>
        <p:xfrm>
          <a:off x="1285427" y="8202585"/>
          <a:ext cx="4056153" cy="139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7" name="Equation" r:id="rId9" imgW="1552293" imgH="534024" progId="Equation.DSMT4">
                  <p:embed/>
                </p:oleObj>
              </mc:Choice>
              <mc:Fallback>
                <p:oleObj name="Equation" r:id="rId9" imgW="1552293" imgH="534024" progId="Equation.DSMT4">
                  <p:embed/>
                  <p:pic>
                    <p:nvPicPr>
                      <p:cNvPr id="23" name="Объект 22">
                        <a:extLst>
                          <a:ext uri="{FF2B5EF4-FFF2-40B4-BE49-F238E27FC236}">
                            <a16:creationId xmlns:a16="http://schemas.microsoft.com/office/drawing/2014/main" id="{01491B7C-55B4-4243-A9A4-29D9B0C827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85427" y="8202585"/>
                        <a:ext cx="4056153" cy="139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8A5E9C78-F77A-499B-A1E9-86ECD96A8A6F}"/>
              </a:ext>
            </a:extLst>
          </p:cNvPr>
          <p:cNvSpPr txBox="1"/>
          <p:nvPr/>
        </p:nvSpPr>
        <p:spPr>
          <a:xfrm>
            <a:off x="7690177" y="8550213"/>
            <a:ext cx="6408712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– зависимость </a:t>
            </a:r>
            <a:r>
              <a:rPr kumimoji="0" lang="ru-RU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Козени</a:t>
            </a: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-Кармана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graphicFrame>
        <p:nvGraphicFramePr>
          <p:cNvPr id="35" name="Объект 34">
            <a:extLst>
              <a:ext uri="{FF2B5EF4-FFF2-40B4-BE49-F238E27FC236}">
                <a16:creationId xmlns:a16="http://schemas.microsoft.com/office/drawing/2014/main" id="{136E8C71-DDAA-412B-9793-02B557A956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371603"/>
              </p:ext>
            </p:extLst>
          </p:nvPr>
        </p:nvGraphicFramePr>
        <p:xfrm>
          <a:off x="1117039" y="4420097"/>
          <a:ext cx="2628900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8" name="Equation" r:id="rId11" imgW="825480" imgH="203040" progId="Equation.DSMT4">
                  <p:embed/>
                </p:oleObj>
              </mc:Choice>
              <mc:Fallback>
                <p:oleObj name="Equation" r:id="rId11" imgW="825480" imgH="203040" progId="Equation.DSMT4">
                  <p:embed/>
                  <p:pic>
                    <p:nvPicPr>
                      <p:cNvPr id="35" name="Объект 34">
                        <a:extLst>
                          <a:ext uri="{FF2B5EF4-FFF2-40B4-BE49-F238E27FC236}">
                            <a16:creationId xmlns:a16="http://schemas.microsoft.com/office/drawing/2014/main" id="{136E8C71-DDAA-412B-9793-02B557A956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17039" y="4420097"/>
                        <a:ext cx="2628900" cy="646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25C0C0FA-2A13-43A4-A28F-3AFF8C8ED55F}"/>
              </a:ext>
            </a:extLst>
          </p:cNvPr>
          <p:cNvSpPr txBox="1"/>
          <p:nvPr/>
        </p:nvSpPr>
        <p:spPr>
          <a:xfrm>
            <a:off x="7496533" y="4466458"/>
            <a:ext cx="3398000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–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 </a:t>
            </a: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закон </a:t>
            </a: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Дарси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graphicFrame>
        <p:nvGraphicFramePr>
          <p:cNvPr id="37" name="Объект 36">
            <a:extLst>
              <a:ext uri="{FF2B5EF4-FFF2-40B4-BE49-F238E27FC236}">
                <a16:creationId xmlns:a16="http://schemas.microsoft.com/office/drawing/2014/main" id="{FD703DDE-A248-4F4F-A6C4-61ACFDCABB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5921575"/>
              </p:ext>
            </p:extLst>
          </p:nvPr>
        </p:nvGraphicFramePr>
        <p:xfrm>
          <a:off x="1380418" y="9895978"/>
          <a:ext cx="2393950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9" name="Equation" r:id="rId13" imgW="965160" imgH="507960" progId="Equation.DSMT4">
                  <p:embed/>
                </p:oleObj>
              </mc:Choice>
              <mc:Fallback>
                <p:oleObj name="Equation" r:id="rId13" imgW="965160" imgH="507960" progId="Equation.DSMT4">
                  <p:embed/>
                  <p:pic>
                    <p:nvPicPr>
                      <p:cNvPr id="37" name="Объект 36">
                        <a:extLst>
                          <a:ext uri="{FF2B5EF4-FFF2-40B4-BE49-F238E27FC236}">
                            <a16:creationId xmlns:a16="http://schemas.microsoft.com/office/drawing/2014/main" id="{FD703DDE-A248-4F4F-A6C4-61ACFDCABB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80418" y="9895978"/>
                        <a:ext cx="2393950" cy="1262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A36C8A1E-9B12-44D3-B060-DE4C31F281ED}"/>
              </a:ext>
            </a:extLst>
          </p:cNvPr>
          <p:cNvSpPr txBox="1"/>
          <p:nvPr/>
        </p:nvSpPr>
        <p:spPr>
          <a:xfrm>
            <a:off x="7481825" y="10024618"/>
            <a:ext cx="3126572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– закон </a:t>
            </a: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Арчи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D58975-9819-4BD6-807A-F10C3F99EE9D}"/>
              </a:ext>
            </a:extLst>
          </p:cNvPr>
          <p:cNvSpPr txBox="1"/>
          <p:nvPr/>
        </p:nvSpPr>
        <p:spPr>
          <a:xfrm>
            <a:off x="1121366" y="11699812"/>
            <a:ext cx="5480787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 химическое </a:t>
            </a: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равновесие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2CE60C-EFC0-4473-8053-9BC26D199B82}"/>
              </a:ext>
            </a:extLst>
          </p:cNvPr>
          <p:cNvSpPr txBox="1"/>
          <p:nvPr/>
        </p:nvSpPr>
        <p:spPr>
          <a:xfrm>
            <a:off x="15368578" y="2923607"/>
            <a:ext cx="6360715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1. Решение задачи фильтрации:</a:t>
            </a: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9D769CC1-4614-46BA-9569-B7F8046B5B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63276"/>
              </p:ext>
            </p:extLst>
          </p:nvPr>
        </p:nvGraphicFramePr>
        <p:xfrm>
          <a:off x="15943203" y="3867899"/>
          <a:ext cx="3456384" cy="1020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0" name="Equation" r:id="rId15" imgW="1418766" imgH="419436" progId="Equation.DSMT4">
                  <p:embed/>
                </p:oleObj>
              </mc:Choice>
              <mc:Fallback>
                <p:oleObj name="Equation" r:id="rId15" imgW="1418766" imgH="419436" progId="Equation.DSMT4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9D769CC1-4614-46BA-9569-B7F8046B5B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943203" y="3867899"/>
                        <a:ext cx="3456384" cy="1020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76214598-DDD2-4736-9C05-9DC8FBEEC49C}"/>
              </a:ext>
            </a:extLst>
          </p:cNvPr>
          <p:cNvSpPr txBox="1"/>
          <p:nvPr/>
        </p:nvSpPr>
        <p:spPr>
          <a:xfrm>
            <a:off x="15380083" y="5216580"/>
            <a:ext cx="5770810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. Решение задачи переноса:</a:t>
            </a: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79874C7F-EE4B-4B64-AD09-A157752DD1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755028"/>
              </p:ext>
            </p:extLst>
          </p:nvPr>
        </p:nvGraphicFramePr>
        <p:xfrm>
          <a:off x="15943203" y="6119948"/>
          <a:ext cx="7547862" cy="116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1" name="Equation" r:id="rId17" imgW="2704366" imgH="419436" progId="Equation.DSMT4">
                  <p:embed/>
                </p:oleObj>
              </mc:Choice>
              <mc:Fallback>
                <p:oleObj name="Equation" r:id="rId17" imgW="2704366" imgH="419436" progId="Equation.DSMT4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79874C7F-EE4B-4B64-AD09-A157752DD1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943203" y="6119948"/>
                        <a:ext cx="7547862" cy="1169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71577BF4-8B9D-4E22-BBD6-C4ED003274CF}"/>
              </a:ext>
            </a:extLst>
          </p:cNvPr>
          <p:cNvSpPr txBox="1"/>
          <p:nvPr/>
        </p:nvSpPr>
        <p:spPr>
          <a:xfrm>
            <a:off x="15161133" y="7463160"/>
            <a:ext cx="7654337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Расчет химического равновесия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PHREEQC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CEF3F1DA-2011-4D3B-8DB5-EF71B119FD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960932"/>
              </p:ext>
            </p:extLst>
          </p:nvPr>
        </p:nvGraphicFramePr>
        <p:xfrm>
          <a:off x="15994365" y="9055432"/>
          <a:ext cx="5109139" cy="759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2" name="Equation" r:id="rId19" imgW="1856777" imgH="276381" progId="Equation.DSMT4">
                  <p:embed/>
                </p:oleObj>
              </mc:Choice>
              <mc:Fallback>
                <p:oleObj name="Equation" r:id="rId19" imgW="1856777" imgH="276381" progId="Equation.DSMT4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CEF3F1DA-2011-4D3B-8DB5-EF71B119FD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994365" y="9055432"/>
                        <a:ext cx="5109139" cy="759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734748AC-BE6A-4642-B8AC-E1F2733379C4}"/>
              </a:ext>
            </a:extLst>
          </p:cNvPr>
          <p:cNvSpPr txBox="1"/>
          <p:nvPr/>
        </p:nvSpPr>
        <p:spPr>
          <a:xfrm>
            <a:off x="15531685" y="10034957"/>
            <a:ext cx="4916408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Пересчет пористости: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graphicFrame>
        <p:nvGraphicFramePr>
          <p:cNvPr id="40" name="Объект 39">
            <a:extLst>
              <a:ext uri="{FF2B5EF4-FFF2-40B4-BE49-F238E27FC236}">
                <a16:creationId xmlns:a16="http://schemas.microsoft.com/office/drawing/2014/main" id="{B0016EB9-0BCF-497D-9B2A-A184ADE76E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454438"/>
              </p:ext>
            </p:extLst>
          </p:nvPr>
        </p:nvGraphicFramePr>
        <p:xfrm>
          <a:off x="15994365" y="10676131"/>
          <a:ext cx="2952328" cy="1207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3" name="Equation" r:id="rId21" imgW="1117440" imgH="457200" progId="Equation.DSMT4">
                  <p:embed/>
                </p:oleObj>
              </mc:Choice>
              <mc:Fallback>
                <p:oleObj name="Equation" r:id="rId21" imgW="1117440" imgH="457200" progId="Equation.DSMT4">
                  <p:embed/>
                  <p:pic>
                    <p:nvPicPr>
                      <p:cNvPr id="29" name="Объект 28">
                        <a:extLst>
                          <a:ext uri="{FF2B5EF4-FFF2-40B4-BE49-F238E27FC236}">
                            <a16:creationId xmlns:a16="http://schemas.microsoft.com/office/drawing/2014/main" id="{B0016EB9-0BCF-497D-9B2A-A184ADE76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994365" y="10676131"/>
                        <a:ext cx="2952328" cy="1207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D4D8735-3C8F-4C54-8FD6-A8C05293DBD3}"/>
              </a:ext>
            </a:extLst>
          </p:cNvPr>
          <p:cNvSpPr txBox="1"/>
          <p:nvPr/>
        </p:nvSpPr>
        <p:spPr>
          <a:xfrm>
            <a:off x="15404904" y="11699812"/>
            <a:ext cx="7989366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Корректировка концентрации (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ЗСМ):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graphicFrame>
        <p:nvGraphicFramePr>
          <p:cNvPr id="42" name="Объект 41">
            <a:extLst>
              <a:ext uri="{FF2B5EF4-FFF2-40B4-BE49-F238E27FC236}">
                <a16:creationId xmlns:a16="http://schemas.microsoft.com/office/drawing/2014/main" id="{3CE52EF0-9373-4D00-8CF8-3C7D1D0E5D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146480"/>
              </p:ext>
            </p:extLst>
          </p:nvPr>
        </p:nvGraphicFramePr>
        <p:xfrm>
          <a:off x="16015799" y="12722933"/>
          <a:ext cx="3638141" cy="687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4" name="Equation" r:id="rId23" imgW="1209299" imgH="228816" progId="Equation.DSMT4">
                  <p:embed/>
                </p:oleObj>
              </mc:Choice>
              <mc:Fallback>
                <p:oleObj name="Equation" r:id="rId23" imgW="1209299" imgH="228816" progId="Equation.DSMT4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3CE52EF0-9373-4D00-8CF8-3C7D1D0E5D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6015799" y="12722933"/>
                        <a:ext cx="3638141" cy="687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Заголовок 43"/>
          <p:cNvSpPr txBox="1">
            <a:spLocks noGrp="1"/>
          </p:cNvSpPr>
          <p:nvPr>
            <p:ph type="title"/>
          </p:nvPr>
        </p:nvSpPr>
        <p:spPr>
          <a:xfrm>
            <a:off x="2638425" y="651154"/>
            <a:ext cx="17692688" cy="809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altLang="ru-RU" sz="5400" b="0" dirty="0">
                <a:solidFill>
                  <a:srgbClr val="385623"/>
                </a:solidFill>
              </a:rPr>
              <a:t>Перенос с химическими взаимодействиями</a:t>
            </a:r>
            <a:endParaRPr lang="en-US" altLang="ru-RU" sz="5400" b="0" dirty="0">
              <a:solidFill>
                <a:srgbClr val="385623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6564" y="2226128"/>
            <a:ext cx="9346769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</a:t>
            </a:r>
            <a:endParaRPr kumimoji="0" lang="ru-RU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56644" y="2079933"/>
            <a:ext cx="9510404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дискретизации по времени</a:t>
            </a:r>
            <a:endParaRPr kumimoji="0" lang="ru-RU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5306" y="12712082"/>
            <a:ext cx="9649073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Дискретизация по пространству - МКО</a:t>
            </a:r>
            <a:endParaRPr kumimoji="0" lang="ru-RU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712483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1716201-37CE-4386-AAAE-33C34996AF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9FF543C-58FE-4C53-A830-ECF17F42C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84" y="83335"/>
            <a:ext cx="19131380" cy="1946267"/>
          </a:xfrm>
        </p:spPr>
        <p:txBody>
          <a:bodyPr>
            <a:normAutofit/>
          </a:bodyPr>
          <a:lstStyle/>
          <a:p>
            <a:r>
              <a:rPr lang="ru-RU" altLang="ru-RU" sz="5400" b="0" dirty="0" smtClean="0">
                <a:solidFill>
                  <a:srgbClr val="385623"/>
                </a:solidFill>
              </a:rPr>
              <a:t>Растворение </a:t>
            </a:r>
            <a:r>
              <a:rPr lang="ru-RU" altLang="ru-RU" sz="5400" b="0" dirty="0">
                <a:solidFill>
                  <a:srgbClr val="385623"/>
                </a:solidFill>
              </a:rPr>
              <a:t>бетона сложного минерального </a:t>
            </a:r>
            <a:r>
              <a:rPr lang="ru-RU" altLang="ru-RU" sz="5400" b="0" dirty="0" smtClean="0">
                <a:solidFill>
                  <a:srgbClr val="385623"/>
                </a:solidFill>
              </a:rPr>
              <a:t>состава</a:t>
            </a:r>
            <a:endParaRPr lang="ru-RU" sz="5400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3B74B5D-C73A-4822-8682-BB101EF268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4696" y="2897560"/>
          <a:ext cx="8064897" cy="594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830675229"/>
                    </a:ext>
                  </a:extLst>
                </a:gridCol>
                <a:gridCol w="2424270">
                  <a:extLst>
                    <a:ext uri="{9D8B030D-6E8A-4147-A177-3AD203B41FA5}">
                      <a16:colId xmlns:a16="http://schemas.microsoft.com/office/drawing/2014/main" val="264024477"/>
                    </a:ext>
                  </a:extLst>
                </a:gridCol>
                <a:gridCol w="2688299">
                  <a:extLst>
                    <a:ext uri="{9D8B030D-6E8A-4147-A177-3AD203B41FA5}">
                      <a16:colId xmlns:a16="http://schemas.microsoft.com/office/drawing/2014/main" val="2224446066"/>
                    </a:ext>
                  </a:extLst>
                </a:gridCol>
              </a:tblGrid>
              <a:tr h="8308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Минерал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Концентрация в породе, моль/л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Объемная доля в породе, </a:t>
                      </a:r>
                      <a:r>
                        <a:rPr lang="en-US" sz="2000">
                          <a:effectLst/>
                        </a:rPr>
                        <a:t>%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9290484"/>
                  </a:ext>
                </a:extLst>
              </a:tr>
              <a:tr h="4154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Портландит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1,472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4,86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1371874"/>
                  </a:ext>
                </a:extLst>
              </a:tr>
              <a:tr h="4154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Эттрингит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r>
                        <a:rPr lang="ru-RU" sz="2000">
                          <a:effectLst/>
                        </a:rPr>
                        <a:t>,</a:t>
                      </a:r>
                      <a:r>
                        <a:rPr lang="en-US" sz="2000">
                          <a:effectLst/>
                        </a:rPr>
                        <a:t>3</a:t>
                      </a:r>
                      <a:r>
                        <a:rPr lang="ru-RU" sz="2000">
                          <a:effectLst/>
                        </a:rPr>
                        <a:t>8×10</a:t>
                      </a:r>
                      <a:r>
                        <a:rPr lang="en-US" sz="2000" baseline="30000">
                          <a:effectLst/>
                        </a:rPr>
                        <a:t>-</a:t>
                      </a:r>
                      <a:r>
                        <a:rPr lang="ru-RU" sz="2000" baseline="30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3,09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2606492"/>
                  </a:ext>
                </a:extLst>
              </a:tr>
              <a:tr h="4154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Трикарбоалюминат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0386270"/>
                  </a:ext>
                </a:extLst>
              </a:tr>
              <a:tr h="4154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CSH(1,6)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1,101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8,59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2000658"/>
                  </a:ext>
                </a:extLst>
              </a:tr>
              <a:tr h="4154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CSH(1,2)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036363"/>
                  </a:ext>
                </a:extLst>
              </a:tr>
              <a:tr h="4154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CSH(0,8)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1986673"/>
                  </a:ext>
                </a:extLst>
              </a:tr>
              <a:tr h="4154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Гидротальцит-</a:t>
                      </a:r>
                      <a:r>
                        <a:rPr lang="en-US" sz="2000">
                          <a:effectLst/>
                        </a:rPr>
                        <a:t>OH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r>
                        <a:rPr lang="ru-RU" sz="2000">
                          <a:effectLst/>
                        </a:rPr>
                        <a:t>,</a:t>
                      </a:r>
                      <a:r>
                        <a:rPr lang="en-US" sz="2000">
                          <a:effectLst/>
                        </a:rPr>
                        <a:t>0</a:t>
                      </a:r>
                      <a:r>
                        <a:rPr lang="ru-RU" sz="2000">
                          <a:effectLst/>
                        </a:rPr>
                        <a:t>4×10</a:t>
                      </a:r>
                      <a:r>
                        <a:rPr lang="en-US" sz="2000" baseline="30000">
                          <a:effectLst/>
                        </a:rPr>
                        <a:t>-</a:t>
                      </a:r>
                      <a:r>
                        <a:rPr lang="ru-RU" sz="2000" baseline="30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0,68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7997935"/>
                  </a:ext>
                </a:extLst>
              </a:tr>
              <a:tr h="4154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Гидротальцит-</a:t>
                      </a:r>
                      <a:r>
                        <a:rPr lang="en-US" sz="2000">
                          <a:effectLst/>
                        </a:rPr>
                        <a:t>CO</a:t>
                      </a:r>
                      <a:r>
                        <a:rPr lang="en-US" sz="2000" baseline="-250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5138154"/>
                  </a:ext>
                </a:extLst>
              </a:tr>
              <a:tr h="4154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Монокарбоалюминат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</a:t>
                      </a:r>
                      <a:r>
                        <a:rPr lang="ru-RU" sz="2000" dirty="0">
                          <a:effectLst/>
                        </a:rPr>
                        <a:t>,</a:t>
                      </a:r>
                      <a:r>
                        <a:rPr lang="en-US" sz="2000" dirty="0">
                          <a:effectLst/>
                        </a:rPr>
                        <a:t>7</a:t>
                      </a:r>
                      <a:r>
                        <a:rPr lang="ru-RU" sz="2000" dirty="0">
                          <a:effectLst/>
                        </a:rPr>
                        <a:t>1×10</a:t>
                      </a:r>
                      <a:r>
                        <a:rPr lang="en-US" sz="2000" baseline="30000" dirty="0">
                          <a:effectLst/>
                        </a:rPr>
                        <a:t>-</a:t>
                      </a:r>
                      <a:r>
                        <a:rPr lang="ru-RU" sz="2000" baseline="30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2,02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4563674"/>
                  </a:ext>
                </a:extLst>
              </a:tr>
              <a:tr h="4154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Стратлингит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4301892"/>
                  </a:ext>
                </a:extLst>
              </a:tr>
              <a:tr h="4154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Кальцит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r>
                        <a:rPr lang="ru-RU" sz="2000">
                          <a:effectLst/>
                        </a:rPr>
                        <a:t>,</a:t>
                      </a:r>
                      <a:r>
                        <a:rPr lang="en-US" sz="2000">
                          <a:effectLst/>
                        </a:rPr>
                        <a:t>9</a:t>
                      </a:r>
                      <a:r>
                        <a:rPr lang="ru-RU" sz="2000">
                          <a:effectLst/>
                        </a:rPr>
                        <a:t>9×10</a:t>
                      </a:r>
                      <a:r>
                        <a:rPr lang="en-US" sz="2000" baseline="30000">
                          <a:effectLst/>
                        </a:rPr>
                        <a:t>-</a:t>
                      </a:r>
                      <a:r>
                        <a:rPr lang="ru-RU" sz="2000" baseline="30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3,30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662317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FCCFA06-137D-4B06-9692-617084223C82}"/>
              </a:ext>
            </a:extLst>
          </p:cNvPr>
          <p:cNvSpPr txBox="1"/>
          <p:nvPr/>
        </p:nvSpPr>
        <p:spPr>
          <a:xfrm>
            <a:off x="1124845" y="2137738"/>
            <a:ext cx="6724597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Минеральный состав бетона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B50E64-4D12-47EF-9AEA-2380CDA20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91" y="8352005"/>
            <a:ext cx="7950005" cy="52806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0714A7-6BD0-4B09-B6E1-8E048DF1F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463" y="3772584"/>
            <a:ext cx="14852796" cy="8879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6990DF-0CA6-4D8F-825D-653215BB63D6}"/>
              </a:ext>
            </a:extLst>
          </p:cNvPr>
          <p:cNvSpPr txBox="1"/>
          <p:nvPr/>
        </p:nvSpPr>
        <p:spPr>
          <a:xfrm>
            <a:off x="9737581" y="12604802"/>
            <a:ext cx="2202526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пористость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0500AE-998D-4FE2-B7F0-694688F7F45D}"/>
              </a:ext>
            </a:extLst>
          </p:cNvPr>
          <p:cNvSpPr txBox="1"/>
          <p:nvPr/>
        </p:nvSpPr>
        <p:spPr>
          <a:xfrm>
            <a:off x="12830686" y="2476077"/>
            <a:ext cx="5323572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Результаты, 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T=100 </a:t>
            </a:r>
            <a:r>
              <a:rPr kumimoji="0" lang="ru-RU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лет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A95939-BE79-4730-BC1F-670AB6DAE052}"/>
              </a:ext>
            </a:extLst>
          </p:cNvPr>
          <p:cNvSpPr txBox="1"/>
          <p:nvPr/>
        </p:nvSpPr>
        <p:spPr>
          <a:xfrm>
            <a:off x="13265603" y="12552481"/>
            <a:ext cx="2240997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портландит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8DD3A0-9BF2-48FE-8C43-AFFB27CA2D97}"/>
              </a:ext>
            </a:extLst>
          </p:cNvPr>
          <p:cNvSpPr txBox="1"/>
          <p:nvPr/>
        </p:nvSpPr>
        <p:spPr>
          <a:xfrm>
            <a:off x="17369589" y="12518608"/>
            <a:ext cx="1569339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/>
              <a:t>к</a:t>
            </a: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альцит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444547-1141-4E61-8B66-DCC3AA2E4D7D}"/>
              </a:ext>
            </a:extLst>
          </p:cNvPr>
          <p:cNvSpPr txBox="1"/>
          <p:nvPr/>
        </p:nvSpPr>
        <p:spPr>
          <a:xfrm>
            <a:off x="20801917" y="12505455"/>
            <a:ext cx="2311529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 err="1"/>
              <a:t>с</a:t>
            </a:r>
            <a:r>
              <a:rPr kumimoji="0" lang="ru-RU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тратлингит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9737581" y="3977680"/>
            <a:ext cx="34922" cy="857480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/>
          <p:cNvSpPr txBox="1"/>
          <p:nvPr/>
        </p:nvSpPr>
        <p:spPr>
          <a:xfrm>
            <a:off x="19827211" y="2178060"/>
            <a:ext cx="4427531" cy="11907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Ф.В.Григорьев</a:t>
            </a:r>
            <a:endParaRPr kumimoji="0" lang="ru-RU" sz="3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ИБРАЭ РАН-ИВМ РАН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975282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37684" y="83335"/>
            <a:ext cx="21617058" cy="1946267"/>
          </a:xfrm>
        </p:spPr>
        <p:txBody>
          <a:bodyPr/>
          <a:lstStyle/>
          <a:p>
            <a:r>
              <a:rPr lang="ru-RU" b="0" dirty="0" smtClean="0">
                <a:solidFill>
                  <a:schemeClr val="accent2">
                    <a:lumMod val="75000"/>
                  </a:schemeClr>
                </a:solidFill>
              </a:rPr>
              <a:t>Перенос </a:t>
            </a:r>
            <a:r>
              <a:rPr lang="ru-RU" sz="5400" b="0" dirty="0">
                <a:solidFill>
                  <a:schemeClr val="accent2">
                    <a:lumMod val="75000"/>
                  </a:schemeClr>
                </a:solidFill>
              </a:rPr>
              <a:t>загрязнений</a:t>
            </a:r>
            <a:r>
              <a:rPr lang="ru-RU" b="0" dirty="0">
                <a:solidFill>
                  <a:schemeClr val="accent2">
                    <a:lumMod val="75000"/>
                  </a:schemeClr>
                </a:solidFill>
              </a:rPr>
              <a:t> в подземных и поверхностных водах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A90F8074-1889-4CC8-93F2-FE6E78477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14694" y="4413920"/>
            <a:ext cx="2438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3200400" algn="ctr"/>
                <a:tab pos="5940425" algn="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eaLnBrk="0"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3200400" algn="ctr"/>
                <a:tab pos="5940425" algn="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eaLnBrk="0"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3200400" algn="ctr"/>
                <a:tab pos="5940425" algn="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eaLnBrk="0"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3200400" algn="ctr"/>
                <a:tab pos="5940425" algn="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eaLnBrk="0"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3200400" algn="ctr"/>
                <a:tab pos="5940425" algn="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eaLnBrk="0"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3200400" algn="ctr"/>
                <a:tab pos="5940425" algn="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eaLnBrk="0"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3200400" algn="ctr"/>
                <a:tab pos="5940425" algn="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eaLnBrk="0"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3200400" algn="ctr"/>
                <a:tab pos="5940425" algn="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eaLnBrk="0"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3200400" algn="ctr"/>
                <a:tab pos="5940425" algn="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3200400" algn="ctr"/>
                <a:tab pos="5940425" algn="r"/>
                <a:tab pos="5943600" algn="r"/>
              </a:tabLst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4DBAAB55-DFC9-444F-9274-48A135CD89C9}"/>
              </a:ext>
            </a:extLst>
          </p:cNvPr>
          <p:cNvGrpSpPr/>
          <p:nvPr/>
        </p:nvGrpSpPr>
        <p:grpSpPr>
          <a:xfrm>
            <a:off x="350901" y="3072386"/>
            <a:ext cx="9607069" cy="9839647"/>
            <a:chOff x="373475" y="2525116"/>
            <a:chExt cx="9607069" cy="983964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2F6BD6A-D068-4D5A-A76E-BE52161B684E}"/>
                </a:ext>
              </a:extLst>
            </p:cNvPr>
            <p:cNvSpPr txBox="1"/>
            <p:nvPr/>
          </p:nvSpPr>
          <p:spPr>
            <a:xfrm>
              <a:off x="488614" y="2525116"/>
              <a:ext cx="3901708" cy="636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Поверхностный</a:t>
              </a:r>
              <a:r>
                <a: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сток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AF735C-1BF4-4A58-8B2B-CE4A4DEDFC55}"/>
                </a:ext>
              </a:extLst>
            </p:cNvPr>
            <p:cNvSpPr txBox="1"/>
            <p:nvPr/>
          </p:nvSpPr>
          <p:spPr>
            <a:xfrm>
              <a:off x="488614" y="5807746"/>
              <a:ext cx="5360441" cy="575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2800" dirty="0"/>
                <a:t>Перенос в поверхностных водах</a:t>
              </a:r>
              <a:endParaRPr kumimoji="0" lang="ru-RU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51C5C5-05F3-472D-98E8-ECBAFEF10951}"/>
                </a:ext>
              </a:extLst>
            </p:cNvPr>
            <p:cNvSpPr txBox="1"/>
            <p:nvPr/>
          </p:nvSpPr>
          <p:spPr>
            <a:xfrm>
              <a:off x="488614" y="7397701"/>
              <a:ext cx="4693592" cy="575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2800" dirty="0"/>
                <a:t>Перенос в подземных водах</a:t>
              </a:r>
              <a:endParaRPr kumimoji="0" lang="ru-RU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AA2A5E-144A-423F-9223-5CFA70BD2C8C}"/>
                </a:ext>
              </a:extLst>
            </p:cNvPr>
            <p:cNvSpPr txBox="1"/>
            <p:nvPr/>
          </p:nvSpPr>
          <p:spPr>
            <a:xfrm>
              <a:off x="488614" y="4232724"/>
              <a:ext cx="3956210" cy="575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Подземная фильтрация</a:t>
              </a:r>
              <a:endPara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aphicFrame>
          <p:nvGraphicFramePr>
            <p:cNvPr id="12" name="Объект 11">
              <a:extLst>
                <a:ext uri="{FF2B5EF4-FFF2-40B4-BE49-F238E27FC236}">
                  <a16:creationId xmlns:a16="http://schemas.microsoft.com/office/drawing/2014/main" id="{5CD09679-9918-41FE-B028-86FF7435669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29721420"/>
                </p:ext>
              </p:extLst>
            </p:nvPr>
          </p:nvGraphicFramePr>
          <p:xfrm>
            <a:off x="1420966" y="3190857"/>
            <a:ext cx="8534400" cy="101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54" name="Equation" r:id="rId3" imgW="8534160" imgH="1015920" progId="Equation.DSMT4">
                    <p:embed/>
                  </p:oleObj>
                </mc:Choice>
                <mc:Fallback>
                  <p:oleObj name="Equation" r:id="rId3" imgW="8534160" imgH="1015920" progId="Equation.DSMT4">
                    <p:embed/>
                    <p:pic>
                      <p:nvPicPr>
                        <p:cNvPr id="12" name="Объект 11">
                          <a:extLst>
                            <a:ext uri="{FF2B5EF4-FFF2-40B4-BE49-F238E27FC236}">
                              <a16:creationId xmlns:a16="http://schemas.microsoft.com/office/drawing/2014/main" id="{5CD09679-9918-41FE-B028-86FF7435669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0966" y="3190857"/>
                          <a:ext cx="8534400" cy="10160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>
              <a:extLst>
                <a:ext uri="{FF2B5EF4-FFF2-40B4-BE49-F238E27FC236}">
                  <a16:creationId xmlns:a16="http://schemas.microsoft.com/office/drawing/2014/main" id="{AA59090A-988E-48F5-9731-98E6B32E717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14034781"/>
                </p:ext>
              </p:extLst>
            </p:nvPr>
          </p:nvGraphicFramePr>
          <p:xfrm>
            <a:off x="1419156" y="4994249"/>
            <a:ext cx="6261100" cy="787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55" name="Equation" r:id="rId5" imgW="6260760" imgH="787320" progId="Equation.DSMT4">
                    <p:embed/>
                  </p:oleObj>
                </mc:Choice>
                <mc:Fallback>
                  <p:oleObj name="Equation" r:id="rId5" imgW="6260760" imgH="787320" progId="Equation.DSMT4">
                    <p:embed/>
                    <p:pic>
                      <p:nvPicPr>
                        <p:cNvPr id="14" name="Объект 13">
                          <a:extLst>
                            <a:ext uri="{FF2B5EF4-FFF2-40B4-BE49-F238E27FC236}">
                              <a16:creationId xmlns:a16="http://schemas.microsoft.com/office/drawing/2014/main" id="{AA59090A-988E-48F5-9731-98E6B32E717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419156" y="4994249"/>
                          <a:ext cx="6261100" cy="787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>
              <a:extLst>
                <a:ext uri="{FF2B5EF4-FFF2-40B4-BE49-F238E27FC236}">
                  <a16:creationId xmlns:a16="http://schemas.microsoft.com/office/drawing/2014/main" id="{AA762987-3B41-4661-BA13-DE002B0E48A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3745215"/>
                </p:ext>
              </p:extLst>
            </p:nvPr>
          </p:nvGraphicFramePr>
          <p:xfrm>
            <a:off x="1419225" y="8175625"/>
            <a:ext cx="5118100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56" name="Equation" r:id="rId7" imgW="5117760" imgH="736560" progId="Equation.DSMT4">
                    <p:embed/>
                  </p:oleObj>
                </mc:Choice>
                <mc:Fallback>
                  <p:oleObj name="Equation" r:id="rId7" imgW="5117760" imgH="736560" progId="Equation.DSMT4">
                    <p:embed/>
                    <p:pic>
                      <p:nvPicPr>
                        <p:cNvPr id="15" name="Объект 14">
                          <a:extLst>
                            <a:ext uri="{FF2B5EF4-FFF2-40B4-BE49-F238E27FC236}">
                              <a16:creationId xmlns:a16="http://schemas.microsoft.com/office/drawing/2014/main" id="{AA762987-3B41-4661-BA13-DE002B0E48A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419225" y="8175625"/>
                          <a:ext cx="5118100" cy="736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>
              <a:extLst>
                <a:ext uri="{FF2B5EF4-FFF2-40B4-BE49-F238E27FC236}">
                  <a16:creationId xmlns:a16="http://schemas.microsoft.com/office/drawing/2014/main" id="{F9425248-BD9A-4AD8-9028-DAE747A3185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7232556"/>
                </p:ext>
              </p:extLst>
            </p:nvPr>
          </p:nvGraphicFramePr>
          <p:xfrm>
            <a:off x="1419156" y="6343525"/>
            <a:ext cx="8561388" cy="127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57" name="Equation" r:id="rId9" imgW="8559720" imgH="1269720" progId="Equation.DSMT4">
                    <p:embed/>
                  </p:oleObj>
                </mc:Choice>
                <mc:Fallback>
                  <p:oleObj name="Equation" r:id="rId9" imgW="8559720" imgH="1269720" progId="Equation.DSMT4">
                    <p:embed/>
                    <p:pic>
                      <p:nvPicPr>
                        <p:cNvPr id="16" name="Объект 15">
                          <a:extLst>
                            <a:ext uri="{FF2B5EF4-FFF2-40B4-BE49-F238E27FC236}">
                              <a16:creationId xmlns:a16="http://schemas.microsoft.com/office/drawing/2014/main" id="{F9425248-BD9A-4AD8-9028-DAE747A3185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419156" y="6343525"/>
                          <a:ext cx="8561388" cy="127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>
              <a:extLst>
                <a:ext uri="{FF2B5EF4-FFF2-40B4-BE49-F238E27FC236}">
                  <a16:creationId xmlns:a16="http://schemas.microsoft.com/office/drawing/2014/main" id="{600BAC6C-E5BE-48A7-A989-DAAF07EE13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4287350"/>
                </p:ext>
              </p:extLst>
            </p:nvPr>
          </p:nvGraphicFramePr>
          <p:xfrm>
            <a:off x="1419156" y="9721527"/>
            <a:ext cx="5613400" cy="1295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58" name="Equation" r:id="rId11" imgW="5613120" imgH="1295280" progId="Equation.DSMT4">
                    <p:embed/>
                  </p:oleObj>
                </mc:Choice>
                <mc:Fallback>
                  <p:oleObj name="Equation" r:id="rId11" imgW="5613120" imgH="1295280" progId="Equation.DSMT4">
                    <p:embed/>
                    <p:pic>
                      <p:nvPicPr>
                        <p:cNvPr id="20" name="Объект 19">
                          <a:extLst>
                            <a:ext uri="{FF2B5EF4-FFF2-40B4-BE49-F238E27FC236}">
                              <a16:creationId xmlns:a16="http://schemas.microsoft.com/office/drawing/2014/main" id="{600BAC6C-E5BE-48A7-A989-DAAF07EE137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419156" y="9721527"/>
                          <a:ext cx="5613400" cy="1295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59B7994-830B-42B6-A8A2-C4D5E4AC621F}"/>
                </a:ext>
              </a:extLst>
            </p:cNvPr>
            <p:cNvSpPr txBox="1"/>
            <p:nvPr/>
          </p:nvSpPr>
          <p:spPr>
            <a:xfrm>
              <a:off x="488614" y="8967973"/>
              <a:ext cx="6846425" cy="575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2800" dirty="0"/>
                <a:t>Поток воды поверхность-подземный слой</a:t>
              </a:r>
              <a:endParaRPr kumimoji="0" lang="ru-RU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B484D4D-D988-4E44-A876-78A5EED43925}"/>
                </a:ext>
              </a:extLst>
            </p:cNvPr>
            <p:cNvSpPr txBox="1"/>
            <p:nvPr/>
          </p:nvSpPr>
          <p:spPr>
            <a:xfrm>
              <a:off x="488614" y="11190884"/>
              <a:ext cx="7420300" cy="575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2800" dirty="0"/>
                <a:t>Поток примеси поверхность-подземный слой</a:t>
              </a:r>
              <a:endParaRPr kumimoji="0" lang="ru-RU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11AC402-35AD-483A-BAB3-EF4D42BB3CA1}"/>
                </a:ext>
              </a:extLst>
            </p:cNvPr>
            <p:cNvSpPr txBox="1"/>
            <p:nvPr/>
          </p:nvSpPr>
          <p:spPr>
            <a:xfrm>
              <a:off x="373475" y="11789607"/>
              <a:ext cx="5613400" cy="575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l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2800" dirty="0"/>
                <a:t>о</a:t>
              </a:r>
              <a:r>
                <a:rPr lang="ru-RU" sz="2800" dirty="0" smtClean="0"/>
                <a:t>пределяется </a:t>
              </a:r>
              <a:r>
                <a:rPr lang="ru-RU" sz="2800" dirty="0"/>
                <a:t>потоком воды</a:t>
              </a:r>
              <a:endParaRPr kumimoji="0" lang="ru-RU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endParaRPr>
            </a:p>
          </p:txBody>
        </p:sp>
      </p:grpSp>
      <p:sp>
        <p:nvSpPr>
          <p:cNvPr id="65" name="Rectangle 54">
            <a:extLst>
              <a:ext uri="{FF2B5EF4-FFF2-40B4-BE49-F238E27FC236}">
                <a16:creationId xmlns:a16="http://schemas.microsoft.com/office/drawing/2014/main" id="{7D9CB47E-A2E7-4C2E-8443-1697B29FF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tangle 84">
            <a:extLst>
              <a:ext uri="{FF2B5EF4-FFF2-40B4-BE49-F238E27FC236}">
                <a16:creationId xmlns:a16="http://schemas.microsoft.com/office/drawing/2014/main" id="{ACB9A92D-3363-4BB9-B18B-98EB763D9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2240" y="9492927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5C1DBA14-F97F-4334-8ED8-F3C49C0B5032}"/>
              </a:ext>
            </a:extLst>
          </p:cNvPr>
          <p:cNvGrpSpPr/>
          <p:nvPr/>
        </p:nvGrpSpPr>
        <p:grpSpPr>
          <a:xfrm>
            <a:off x="10198362" y="2128668"/>
            <a:ext cx="5507038" cy="12670775"/>
            <a:chOff x="10533861" y="-2396734"/>
            <a:chExt cx="7031791" cy="1888790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169E2B2-4D3A-433F-99FE-89B61CD5224F}"/>
                </a:ext>
              </a:extLst>
            </p:cNvPr>
            <p:cNvSpPr txBox="1"/>
            <p:nvPr/>
          </p:nvSpPr>
          <p:spPr>
            <a:xfrm>
              <a:off x="10533861" y="-2396734"/>
              <a:ext cx="7031791" cy="18887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</a:t>
              </a:r>
              <a:r>
                <a:rPr lang="en-US" sz="2000" i="1" baseline="-25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surf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глубина поверхностных вод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  <a:endPara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</a:t>
              </a:r>
              <a:r>
                <a:rPr lang="en-US" sz="2000" i="1" baseline="-25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surf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= </a:t>
              </a:r>
              <a:r>
                <a:rPr lang="en-US" sz="20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</a:t>
              </a:r>
              <a:r>
                <a:rPr lang="en-US" sz="2000" i="1" baseline="-25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surf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+ </a:t>
              </a:r>
              <a:r>
                <a:rPr lang="en-US" sz="20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z,</a:t>
              </a: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ru-RU" sz="20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𝜈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</a:t>
              </a: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коэффициент шероховатости Мэннинга, </a:t>
              </a:r>
              <a:endParaRPr lang="en-US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altLang="ru-RU" sz="2000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</a:t>
              </a:r>
              <a:r>
                <a:rPr kumimoji="0" lang="en-US" altLang="ru-RU" sz="2000" b="0" i="1" u="none" strike="noStrike" cap="none" normalizeH="0" baseline="-30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prec</a:t>
              </a:r>
              <a:r>
                <a:rPr kumimoji="0" lang="en-US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интенсивность осадков,</a:t>
              </a: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altLang="ru-RU" sz="2000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</a:t>
              </a:r>
              <a:r>
                <a:rPr kumimoji="0" lang="en-US" altLang="ru-RU" sz="2000" b="0" i="1" u="none" strike="noStrike" cap="none" normalizeH="0" baseline="-30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ss</a:t>
              </a:r>
              <a:r>
                <a:rPr kumimoji="0" lang="en-US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поток от поверхности к подземному слою,</a:t>
              </a:r>
              <a:endPara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l-GR" sz="2000" b="0" i="1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</a:t>
              </a: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объемное влагосодержание</a:t>
              </a:r>
              <a:r>
                <a:rPr kumimoji="0" lang="en-US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altLang="ru-RU" sz="20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ru-RU" sz="2000" i="1" baseline="-25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sub</a:t>
              </a:r>
              <a:r>
                <a:rPr lang="ru-RU" altLang="ru-RU" sz="20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</a:t>
              </a:r>
              <a:r>
                <a:rPr lang="en-US" alt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высота (давление) всасывания в подземных водах</a:t>
              </a:r>
              <a:r>
                <a:rPr kumimoji="0" lang="en-US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altLang="ru-RU" sz="20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</a:t>
              </a:r>
              <a:r>
                <a:rPr lang="en-US" alt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насыщенность воды</a:t>
              </a:r>
              <a:r>
                <a:rPr lang="en-US" alt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endPara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altLang="ru-RU" sz="20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kumimoji="0" lang="en-US" altLang="ru-RU" sz="2000" b="0" i="1" u="none" strike="noStrike" cap="none" normalizeH="0" baseline="-25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stor</a:t>
              </a: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</a:t>
              </a:r>
              <a:r>
                <a:rPr kumimoji="0" lang="en-US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коэффициент </a:t>
              </a:r>
              <a:r>
                <a:rPr kumimoji="0" lang="ru-RU" altLang="ru-RU" sz="20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упругоемкости</a:t>
              </a: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пласта</a:t>
              </a:r>
              <a:r>
                <a:rPr kumimoji="0" lang="en-US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endPara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altLang="ru-RU" sz="20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K(</a:t>
              </a:r>
              <a:r>
                <a:rPr lang="en-US" altLang="ru-RU" sz="20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ru-RU" sz="2000" i="1" baseline="-25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sub</a:t>
              </a:r>
              <a:r>
                <a:rPr lang="en-US" altLang="ru-RU" sz="20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</a:t>
              </a:r>
              <a:r>
                <a:rPr lang="en-US" alt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коэффициент фильтрации</a:t>
              </a:r>
              <a:r>
                <a:rPr lang="en-US" alt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endPara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altLang="ru-RU" sz="2000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kumimoji="0" lang="en-US" altLang="ru-RU" sz="2000" b="0" i="1" u="none" strike="noStrike" cap="none" normalizeH="0" baseline="-25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sub</a:t>
              </a:r>
              <a:r>
                <a:rPr kumimoji="0" lang="en-US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</a:t>
              </a:r>
              <a:r>
                <a:rPr kumimoji="0" lang="en-US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объемный расход источников</a:t>
              </a:r>
              <a:r>
                <a:rPr kumimoji="0" lang="en-US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стоков</a:t>
              </a:r>
              <a:r>
                <a:rPr kumimoji="0" lang="en-US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endPara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2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000" i="1" baseline="-25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surf</a:t>
              </a:r>
              <a:r>
                <a:rPr lang="ru-RU" sz="2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усредненная по глубине концентрация примеси в поверхностных водах</a:t>
              </a:r>
              <a:endPara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ru-RU" sz="2000" i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ru-RU" sz="2000" i="1" baseline="-25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sub</a:t>
              </a:r>
              <a:r>
                <a:rPr lang="en-US" altLang="ru-RU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концентрация растворенного вещества в подземном слое</a:t>
              </a: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altLang="ru-RU" sz="20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ru-RU" sz="2000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altLang="ru-RU" sz="2000" i="1" baseline="-25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surf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скорость переноса в поверхностных водах</a:t>
              </a: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000" i="1" baseline="-25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surf</a:t>
              </a:r>
              <a:r>
                <a:rPr lang="ru-RU" sz="2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коэффициент диффузии-дисперсии</a:t>
              </a:r>
              <a:r>
                <a:rPr lang="ru-RU" sz="2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в поверхностных водах</a:t>
              </a: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ru-RU" sz="2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en-US" sz="2000" i="1" baseline="-25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prec</a:t>
              </a:r>
              <a:r>
                <a:rPr lang="ru-RU" sz="2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20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концентрация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примеси в осадках</a:t>
              </a: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ru-RU" sz="2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en-US" sz="2000" i="1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up</a:t>
              </a:r>
              <a:r>
                <a:rPr lang="ru-RU" sz="2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концентрация примеси в области, расположенной выше по потоку, т.е. </a:t>
              </a:r>
              <a:r>
                <a:rPr lang="ru-RU" sz="2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en-US" sz="2000" i="1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up</a:t>
              </a:r>
              <a:r>
                <a:rPr lang="ru-RU" sz="2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sz="2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000" i="1" baseline="-25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surf</a:t>
              </a:r>
              <a:r>
                <a:rPr lang="ru-RU" sz="2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ru-RU" sz="2000" i="1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если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n-US" sz="2000" i="1" baseline="-25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ss</a:t>
              </a:r>
              <a:r>
                <a:rPr lang="ru-RU" sz="20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&gt;0</a:t>
              </a:r>
              <a:endParaRPr lang="ru-RU" sz="2000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l-GR" sz="2000" b="1" i="1" dirty="0">
                  <a:solidFill>
                    <a:srgbClr val="5F63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ζ</a:t>
              </a:r>
              <a:r>
                <a:rPr lang="ru-RU" sz="2000" b="1" i="0" dirty="0">
                  <a:solidFill>
                    <a:srgbClr val="5F63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коэффициент диффузионного </a:t>
              </a:r>
              <a:r>
                <a:rPr lang="ru-RU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массообмена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между поверхностными и подземными водами </a:t>
              </a:r>
              <a:endPara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altLang="ru-RU" sz="2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US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фактор замедления</a:t>
              </a: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altLang="ru-RU" sz="2000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kumimoji="0" lang="en-US" altLang="ru-RU" sz="2000" b="0" i="1" u="none" strike="noStrike" cap="none" normalizeH="0" baseline="-25000" dirty="0" err="1">
                  <a:ln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sub</a:t>
              </a:r>
              <a:r>
                <a:rPr kumimoji="0" lang="en-US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</a:t>
              </a:r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тензор диффузии-дисперсии в подземном слое</a:t>
              </a: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</a:t>
              </a:r>
              <a:r>
                <a:rPr lang="en-US" sz="2000" i="1" baseline="-250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sub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скорость переноса в подземном слое,</a:t>
              </a:r>
              <a:endPara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2000" i="1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– коэффициент фильтрации донных отложений</a:t>
              </a:r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000" i="1" baseline="-25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– мощность донных отложений</a:t>
              </a:r>
              <a:endPara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endParaRPr lang="el-GR" sz="20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endParaRP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endPara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endPara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endParaRP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endPara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endPara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85750" marR="0" indent="-285750" algn="just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endParaRPr kumimoji="0" lang="ru-RU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endParaRPr>
            </a:p>
          </p:txBody>
        </p:sp>
        <p:sp>
          <p:nvSpPr>
            <p:cNvPr id="74" name="AutoShape 75" descr="{\displaystyle \nu }">
              <a:extLst>
                <a:ext uri="{FF2B5EF4-FFF2-40B4-BE49-F238E27FC236}">
                  <a16:creationId xmlns:a16="http://schemas.microsoft.com/office/drawing/2014/main" id="{1561ED0C-E708-4269-AC30-3A2B9E5F084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039600" y="6705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aphicFrame>
          <p:nvGraphicFramePr>
            <p:cNvPr id="112" name="Объект 111">
              <a:extLst>
                <a:ext uri="{FF2B5EF4-FFF2-40B4-BE49-F238E27FC236}">
                  <a16:creationId xmlns:a16="http://schemas.microsoft.com/office/drawing/2014/main" id="{B1CFDF87-A39E-4ED4-B819-3CDFED0D810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126835"/>
                </p:ext>
              </p:extLst>
            </p:nvPr>
          </p:nvGraphicFramePr>
          <p:xfrm>
            <a:off x="10983977" y="5648583"/>
            <a:ext cx="603785" cy="4981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59" name="Equation" r:id="rId15" imgW="507960" imgH="419040" progId="Equation.DSMT4">
                    <p:embed/>
                  </p:oleObj>
                </mc:Choice>
                <mc:Fallback>
                  <p:oleObj name="Equation" r:id="rId15" imgW="507960" imgH="419040" progId="Equation.DSMT4">
                    <p:embed/>
                    <p:pic>
                      <p:nvPicPr>
                        <p:cNvPr id="112" name="Объект 111">
                          <a:extLst>
                            <a:ext uri="{FF2B5EF4-FFF2-40B4-BE49-F238E27FC236}">
                              <a16:creationId xmlns:a16="http://schemas.microsoft.com/office/drawing/2014/main" id="{B1CFDF87-A39E-4ED4-B819-3CDFED0D810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0983977" y="5648583"/>
                          <a:ext cx="603785" cy="49811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" name="Объект 112">
              <a:extLst>
                <a:ext uri="{FF2B5EF4-FFF2-40B4-BE49-F238E27FC236}">
                  <a16:creationId xmlns:a16="http://schemas.microsoft.com/office/drawing/2014/main" id="{8280D4B2-D243-496B-8EFF-E260B61EACF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0604885"/>
                </p:ext>
              </p:extLst>
            </p:nvPr>
          </p:nvGraphicFramePr>
          <p:xfrm>
            <a:off x="11039346" y="11966864"/>
            <a:ext cx="454562" cy="3896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60" name="Equation" r:id="rId17" imgW="444240" imgH="380880" progId="Equation.DSMT4">
                    <p:embed/>
                  </p:oleObj>
                </mc:Choice>
                <mc:Fallback>
                  <p:oleObj name="Equation" r:id="rId17" imgW="444240" imgH="380880" progId="Equation.DSMT4">
                    <p:embed/>
                    <p:pic>
                      <p:nvPicPr>
                        <p:cNvPr id="113" name="Объект 112">
                          <a:extLst>
                            <a:ext uri="{FF2B5EF4-FFF2-40B4-BE49-F238E27FC236}">
                              <a16:creationId xmlns:a16="http://schemas.microsoft.com/office/drawing/2014/main" id="{8280D4B2-D243-496B-8EFF-E260B61EACF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11039346" y="11966864"/>
                          <a:ext cx="454562" cy="3896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E50AA75E-3916-4A99-ADAF-981AA36853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504" y="3796316"/>
            <a:ext cx="6459584" cy="2760029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2E73E417-A398-48B6-A622-5811A21F212C}"/>
              </a:ext>
            </a:extLst>
          </p:cNvPr>
          <p:cNvSpPr txBox="1"/>
          <p:nvPr/>
        </p:nvSpPr>
        <p:spPr>
          <a:xfrm>
            <a:off x="15975243" y="2974674"/>
            <a:ext cx="8202564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верифицирована на реальных данных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77858F7A-92F4-4C0B-BC73-9CDEB436C9BB}"/>
              </a:ext>
            </a:extLst>
          </p:cNvPr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17320" y="7183334"/>
            <a:ext cx="6459584" cy="2710897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60F69862-97C4-4C16-A289-3456A1A2E076}"/>
              </a:ext>
            </a:extLst>
          </p:cNvPr>
          <p:cNvSpPr txBox="1"/>
          <p:nvPr/>
        </p:nvSpPr>
        <p:spPr>
          <a:xfrm>
            <a:off x="17448583" y="6688579"/>
            <a:ext cx="6294955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Расход воды через границу области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4DCCB58-251F-494E-8637-D53C7F3B77F9}"/>
              </a:ext>
            </a:extLst>
          </p:cNvPr>
          <p:cNvSpPr txBox="1"/>
          <p:nvPr/>
        </p:nvSpPr>
        <p:spPr>
          <a:xfrm>
            <a:off x="17519366" y="9797913"/>
            <a:ext cx="6294955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Расход примеси через границу области</a:t>
            </a:r>
          </a:p>
        </p:txBody>
      </p:sp>
      <p:sp>
        <p:nvSpPr>
          <p:cNvPr id="125" name="Прямоугольник 124">
            <a:extLst>
              <a:ext uri="{FF2B5EF4-FFF2-40B4-BE49-F238E27FC236}">
                <a16:creationId xmlns:a16="http://schemas.microsoft.com/office/drawing/2014/main" id="{1E885B05-E053-4F7F-801C-F251EAF0F6C2}"/>
              </a:ext>
            </a:extLst>
          </p:cNvPr>
          <p:cNvSpPr/>
          <p:nvPr/>
        </p:nvSpPr>
        <p:spPr>
          <a:xfrm>
            <a:off x="129258" y="2305961"/>
            <a:ext cx="15742992" cy="10872000"/>
          </a:xfrm>
          <a:prstGeom prst="rect">
            <a:avLst/>
          </a:prstGeom>
          <a:noFill/>
          <a:ln w="12700" cap="flat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55878EC-4A27-4EED-B7A8-CE79BAB06024}"/>
              </a:ext>
            </a:extLst>
          </p:cNvPr>
          <p:cNvSpPr txBox="1"/>
          <p:nvPr/>
        </p:nvSpPr>
        <p:spPr>
          <a:xfrm>
            <a:off x="177177" y="2251304"/>
            <a:ext cx="5007780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Уравнения подмоделей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189EA9A5-5F11-4AD0-AA5A-AD4A13FCD49C}"/>
              </a:ext>
            </a:extLst>
          </p:cNvPr>
          <p:cNvSpPr/>
          <p:nvPr/>
        </p:nvSpPr>
        <p:spPr>
          <a:xfrm>
            <a:off x="16021050" y="2305961"/>
            <a:ext cx="8053763" cy="10872000"/>
          </a:xfrm>
          <a:prstGeom prst="rect">
            <a:avLst/>
          </a:prstGeom>
          <a:noFill/>
          <a:ln w="12700" cap="flat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C8619C5A-3993-4872-9131-B01D13BCF988}"/>
              </a:ext>
            </a:extLst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49384" y="10322747"/>
            <a:ext cx="6253579" cy="2678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96060" y="2213168"/>
            <a:ext cx="4127701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К.А.Новиков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44804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3"/>
          <p:cNvSpPr txBox="1">
            <a:spLocks noGrp="1"/>
          </p:cNvSpPr>
          <p:nvPr>
            <p:ph type="title"/>
          </p:nvPr>
        </p:nvSpPr>
        <p:spPr>
          <a:xfrm>
            <a:off x="2638425" y="651154"/>
            <a:ext cx="17692688" cy="809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/>
            <a:r>
              <a:rPr lang="ru-RU" altLang="ru-RU" sz="5400" b="0" dirty="0" smtClean="0">
                <a:solidFill>
                  <a:srgbClr val="385623"/>
                </a:solidFill>
              </a:rPr>
              <a:t>Цифровой керн</a:t>
            </a:r>
            <a:endParaRPr lang="en-US" altLang="ru-RU" sz="5400" b="0" dirty="0">
              <a:solidFill>
                <a:srgbClr val="38562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880" y="2825552"/>
            <a:ext cx="20594288" cy="103008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571500" marR="0" indent="-571500" algn="l" defTabSz="821531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Трудноизвлекаемые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запасы нефти – будущее нефтедобычи</a:t>
            </a:r>
          </a:p>
          <a:p>
            <a:pPr marL="571500" marR="0" indent="-571500" algn="l" defTabSz="821531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планирования и эксплуатации месторождения нужна математическая модель</a:t>
            </a:r>
          </a:p>
          <a:p>
            <a:pPr marL="571500" marR="0" indent="-571500" algn="l" defTabSz="821531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4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Модель</a:t>
            </a:r>
            <a:r>
              <a:rPr kumimoji="0" lang="ru-RU" sz="4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 опирается на экспериментальные данные об относительных фазовых проницаемостях пород  коллектора</a:t>
            </a:r>
          </a:p>
          <a:p>
            <a:pPr marL="571500" marR="0" indent="-571500" algn="l" defTabSz="821531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слабопроницаемых пород эксперименты длятся месяцами и могут не получиться</a:t>
            </a:r>
          </a:p>
          <a:p>
            <a:pPr marL="571500" marR="0" indent="-571500" algn="l" defTabSz="821531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4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Актуальным становится виртуальный эксперимент с использованием структуры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порового пространства (из </a:t>
            </a:r>
            <a:r>
              <a:rPr kumimoji="0" lang="ru-RU" sz="4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микроКТ</a:t>
            </a:r>
            <a:r>
              <a:rPr kumimoji="0" lang="ru-RU" sz="4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) и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химического </a:t>
            </a:r>
            <a:r>
              <a:rPr kumimoji="0" lang="ru-RU" sz="4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 состава породы и нефти</a:t>
            </a:r>
          </a:p>
          <a:p>
            <a:pPr marL="571500" marR="0" indent="-571500" algn="l" defTabSz="821531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Типичные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микроКТ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содержат от 4 миллиардов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вокселей</a:t>
            </a:r>
            <a:endParaRPr kumimoji="0" lang="ru-RU" sz="44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  <a:p>
            <a:pPr marL="571500" marR="0" indent="-571500" algn="l" defTabSz="821531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смоделировать вытеснение одним флюидом другого флюида</a:t>
            </a:r>
            <a:endParaRPr kumimoji="0" lang="ru-RU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65986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Шаблон Иванова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Иванова</Template>
  <TotalTime>24594</TotalTime>
  <Words>1068</Words>
  <Application>Microsoft Office PowerPoint</Application>
  <PresentationFormat>Произвольный</PresentationFormat>
  <Paragraphs>265</Paragraphs>
  <Slides>21</Slides>
  <Notes>0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Cambria Math</vt:lpstr>
      <vt:lpstr>Helvetica</vt:lpstr>
      <vt:lpstr>Helvetica Light</vt:lpstr>
      <vt:lpstr>Manrope</vt:lpstr>
      <vt:lpstr>Times New Roman</vt:lpstr>
      <vt:lpstr>Шаблон Иванова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Перенос с химическими взаимодействиями</vt:lpstr>
      <vt:lpstr>Растворение бетона сложного минерального состава</vt:lpstr>
      <vt:lpstr>Перенос загрязнений в подземных и поверхностных водах</vt:lpstr>
      <vt:lpstr>Цифровой керн</vt:lpstr>
      <vt:lpstr>Вытеснение нефти из порового пространства</vt:lpstr>
      <vt:lpstr>Двухфазное течение в пористой среде</vt:lpstr>
      <vt:lpstr>Пример пористой породы</vt:lpstr>
      <vt:lpstr>Вытеснение нефти водой</vt:lpstr>
      <vt:lpstr>Электромеханическая модель сердца</vt:lpstr>
      <vt:lpstr>Платформа для кардиомоделирования CarNum</vt:lpstr>
      <vt:lpstr>Суперкомпьютерный расчет одного теста</vt:lpstr>
      <vt:lpstr>Рост тромба в кровотоке бьющегося желудочка</vt:lpstr>
      <vt:lpstr>Рост тромба в кровотоке бьющегося желудочка</vt:lpstr>
      <vt:lpstr>Реконструкция аортального клапана</vt:lpstr>
      <vt:lpstr>Апробация в клинике элементов СППВР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вопросу участия в проекте создания ПИЛ и ПГЗРО</dc:title>
  <dc:creator>Victor</dc:creator>
  <cp:lastModifiedBy>vasilevs</cp:lastModifiedBy>
  <cp:revision>319</cp:revision>
  <cp:lastPrinted>2018-04-26T09:53:59Z</cp:lastPrinted>
  <dcterms:created xsi:type="dcterms:W3CDTF">2018-02-08T14:35:41Z</dcterms:created>
  <dcterms:modified xsi:type="dcterms:W3CDTF">2024-12-09T05:02:13Z</dcterms:modified>
</cp:coreProperties>
</file>