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1" r:id="rId3"/>
    <p:sldId id="272" r:id="rId4"/>
    <p:sldId id="273" r:id="rId5"/>
    <p:sldId id="270" r:id="rId6"/>
    <p:sldId id="257" r:id="rId7"/>
    <p:sldId id="258" r:id="rId8"/>
    <p:sldId id="259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0" r:id="rId17"/>
    <p:sldId id="281" r:id="rId18"/>
    <p:sldId id="282" r:id="rId19"/>
    <p:sldId id="261" r:id="rId20"/>
    <p:sldId id="262" r:id="rId21"/>
    <p:sldId id="266" r:id="rId22"/>
    <p:sldId id="263" r:id="rId23"/>
    <p:sldId id="264" r:id="rId24"/>
    <p:sldId id="265" r:id="rId25"/>
    <p:sldId id="268" r:id="rId26"/>
    <p:sldId id="269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238" autoAdjust="0"/>
  </p:normalViewPr>
  <p:slideViewPr>
    <p:cSldViewPr>
      <p:cViewPr varScale="1">
        <p:scale>
          <a:sx n="73" d="100"/>
          <a:sy n="73" d="100"/>
        </p:scale>
        <p:origin x="105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A3F1-FDF8-45B4-86CE-CE017D3FD6CA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56BD-7AD9-43AA-943B-11BAB4755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A3F1-FDF8-45B4-86CE-CE017D3FD6CA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56BD-7AD9-43AA-943B-11BAB4755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A3F1-FDF8-45B4-86CE-CE017D3FD6CA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56BD-7AD9-43AA-943B-11BAB4755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6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A3F1-FDF8-45B4-86CE-CE017D3FD6CA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56BD-7AD9-43AA-943B-11BAB4755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A3F1-FDF8-45B4-86CE-CE017D3FD6CA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56BD-7AD9-43AA-943B-11BAB4755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8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A3F1-FDF8-45B4-86CE-CE017D3FD6CA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56BD-7AD9-43AA-943B-11BAB4755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4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A3F1-FDF8-45B4-86CE-CE017D3FD6CA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56BD-7AD9-43AA-943B-11BAB4755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A3F1-FDF8-45B4-86CE-CE017D3FD6CA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56BD-7AD9-43AA-943B-11BAB4755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2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A3F1-FDF8-45B4-86CE-CE017D3FD6CA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56BD-7AD9-43AA-943B-11BAB4755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5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A3F1-FDF8-45B4-86CE-CE017D3FD6CA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56BD-7AD9-43AA-943B-11BAB4755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9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A3F1-FDF8-45B4-86CE-CE017D3FD6CA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56BD-7AD9-43AA-943B-11BAB4755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6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0A3F1-FDF8-45B4-86CE-CE017D3FD6CA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56BD-7AD9-43AA-943B-11BAB4755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02617"/>
            <a:ext cx="7772400" cy="2497833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Математика древних и средневековых алгоритмов или Традиции в математическом образовании и проблемы современного образования</a:t>
            </a:r>
            <a:r>
              <a:rPr lang="ru-RU" dirty="0"/>
              <a:t> 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324036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Жаров Валентин Константинович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доктор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педагогических </a:t>
            </a:r>
            <a:r>
              <a:rPr lang="ru-RU" sz="2400" i="1" dirty="0">
                <a:solidFill>
                  <a:schemeClr val="tx1"/>
                </a:solidFill>
              </a:rPr>
              <a:t>наук, профессор, </a:t>
            </a:r>
          </a:p>
          <a:p>
            <a:r>
              <a:rPr lang="ru-RU" sz="2400" i="1" dirty="0">
                <a:solidFill>
                  <a:schemeClr val="tx1"/>
                </a:solidFill>
              </a:rPr>
              <a:t> Московский университет МВД России им. </a:t>
            </a:r>
            <a:r>
              <a:rPr lang="ru-RU" sz="2400" i="1" dirty="0" err="1">
                <a:solidFill>
                  <a:schemeClr val="tx1"/>
                </a:solidFill>
              </a:rPr>
              <a:t>В.Я.Кикотя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3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A9CD7C-847B-414C-B23E-9A9C2A1698A0}"/>
              </a:ext>
            </a:extLst>
          </p:cNvPr>
          <p:cNvSpPr txBox="1"/>
          <p:nvPr/>
        </p:nvSpPr>
        <p:spPr>
          <a:xfrm>
            <a:off x="251520" y="217864"/>
            <a:ext cx="8640960" cy="6876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500"/>
              </a:spcAft>
              <a:buFont typeface="+mj-lt"/>
              <a:buAutoNum type="arabicPeriod"/>
              <a:tabLst>
                <a:tab pos="-90170" algn="l"/>
                <a:tab pos="9017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Цзю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Чжан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Суань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Шу. (Математика в  девяти  книгах).  Шанхай  1936. (на кит. языке)</a:t>
            </a:r>
            <a:endParaRPr lang="ru-RU" sz="2800" dirty="0">
              <a:effectLst/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500"/>
              </a:spcAft>
              <a:buFont typeface="+mj-lt"/>
              <a:buAutoNum type="arabicPeriod"/>
              <a:tabLst>
                <a:tab pos="-90170" algn="l"/>
                <a:tab pos="9017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Цинь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Цзюшао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Шу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шу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цзю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чжан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(Девять  книг  по  математике). Шанхай 1937. (на кит. языке) </a:t>
            </a:r>
            <a:endParaRPr lang="ru-RU" sz="2800" dirty="0">
              <a:effectLst/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500"/>
              </a:spcAft>
              <a:buFont typeface="+mj-lt"/>
              <a:buAutoNum type="arabicPeriod"/>
              <a:tabLst>
                <a:tab pos="-90170" algn="l"/>
                <a:tab pos="90170" algn="l"/>
              </a:tabLst>
            </a:pP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Чжу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Шицзе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«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Суань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Сюе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Ци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Мэн» (Разъяснения заблуждений (неясностей, темных </a:t>
            </a:r>
            <a:r>
              <a:rPr lang="ru-RU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мест) в математике). 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(на кит. языке)</a:t>
            </a:r>
          </a:p>
          <a:p>
            <a:pPr marL="342900" lvl="0" indent="-342900" algn="just">
              <a:spcAft>
                <a:spcPts val="500"/>
              </a:spcAft>
              <a:buFont typeface="+mj-lt"/>
              <a:buAutoNum type="arabicPeriod"/>
              <a:tabLst>
                <a:tab pos="-90170" algn="l"/>
                <a:tab pos="90170" algn="l"/>
              </a:tabLst>
            </a:pP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Чжу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Шицзе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«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Сы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Юань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Юй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Цзянь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» (Четыре начала (основы) нефритового отражения). (на кит. языке)</a:t>
            </a:r>
          </a:p>
          <a:p>
            <a:pPr marL="342900" lvl="0" indent="-342900" algn="just">
              <a:spcAft>
                <a:spcPts val="500"/>
              </a:spcAft>
              <a:buFont typeface="+mj-lt"/>
              <a:buAutoNum type="arabicPeriod"/>
              <a:tabLst>
                <a:tab pos="-90170" algn="l"/>
                <a:tab pos="9017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Чжун Го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Гу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Дай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Кэ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Сюе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Цзянь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чжуань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цзи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(Шань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Цзи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(Биографические записки о древних китайских ученых). Т. 1, 1997. – 665 с. (на кит. языке)</a:t>
            </a:r>
            <a:endParaRPr lang="ru-RU" sz="2800" dirty="0">
              <a:effectLst/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500"/>
              </a:spcAft>
              <a:buFont typeface="+mj-lt"/>
              <a:buAutoNum type="arabicPeriod"/>
              <a:tabLst>
                <a:tab pos="-90170" algn="l"/>
                <a:tab pos="90170" algn="l"/>
              </a:tabLst>
            </a:pP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Чжен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Юйсянь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Современное развитие преподавания математики.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Нань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Цинь. 1999. – 282 с. (на китайском языке.</a:t>
            </a:r>
            <a:r>
              <a:rPr lang="ru-RU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ru-RU" sz="2400" dirty="0">
              <a:effectLst/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4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5DB84-9732-48AD-8B3B-BEA98F15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Предметные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8A3749-8E7D-45CE-8728-680C33328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Предметными задачами традиционной китайской математики называем </a:t>
            </a:r>
            <a:r>
              <a:rPr lang="ru-RU" sz="4000" b="1" dirty="0"/>
              <a:t>все</a:t>
            </a:r>
            <a:r>
              <a:rPr lang="ru-RU" sz="4000" dirty="0"/>
              <a:t> задачи на вычисления встречающиеся в </a:t>
            </a:r>
            <a:r>
              <a:rPr lang="ru-RU" sz="4000" b="1" dirty="0"/>
              <a:t>культуре</a:t>
            </a:r>
            <a:r>
              <a:rPr lang="ru-RU" sz="4000" dirty="0"/>
              <a:t> </a:t>
            </a:r>
            <a:r>
              <a:rPr lang="ru-RU" sz="4000" b="1" dirty="0"/>
              <a:t>средневекового и древнего Китая</a:t>
            </a:r>
          </a:p>
        </p:txBody>
      </p:sp>
    </p:spTree>
    <p:extLst>
      <p:ext uri="{BB962C8B-B14F-4D97-AF65-F5344CB8AC3E}">
        <p14:creationId xmlns:p14="http://schemas.microsoft.com/office/powerpoint/2010/main" val="412230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CDE92-7392-4E8D-88DF-50F811ED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b="1" dirty="0"/>
              <a:t>Универсальная знаковая система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A212E73-BF02-45A5-B8B3-127F4F2A3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390164"/>
              </p:ext>
            </p:extLst>
          </p:nvPr>
        </p:nvGraphicFramePr>
        <p:xfrm>
          <a:off x="457200" y="692696"/>
          <a:ext cx="8147247" cy="58906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7123">
                  <a:extLst>
                    <a:ext uri="{9D8B030D-6E8A-4147-A177-3AD203B41FA5}">
                      <a16:colId xmlns:a16="http://schemas.microsoft.com/office/drawing/2014/main" val="252764151"/>
                    </a:ext>
                  </a:extLst>
                </a:gridCol>
                <a:gridCol w="921683">
                  <a:extLst>
                    <a:ext uri="{9D8B030D-6E8A-4147-A177-3AD203B41FA5}">
                      <a16:colId xmlns:a16="http://schemas.microsoft.com/office/drawing/2014/main" val="3726921229"/>
                    </a:ext>
                  </a:extLst>
                </a:gridCol>
                <a:gridCol w="6448441">
                  <a:extLst>
                    <a:ext uri="{9D8B030D-6E8A-4147-A177-3AD203B41FA5}">
                      <a16:colId xmlns:a16="http://schemas.microsoft.com/office/drawing/2014/main" val="1082071105"/>
                    </a:ext>
                  </a:extLst>
                </a:gridCol>
              </a:tblGrid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чоу (chou) - счетная палочка;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195071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и (yi)- один;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28861"/>
                  </a:ext>
                </a:extLst>
              </a:tr>
              <a:tr h="706878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加（并）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 цзя (jia)(бин (bin))- прибавить (также  добавить (любопытна возможность перевода этого иероглифа в "Чжоу би"))(объединить - термин характерный для счетной доски);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081897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чжи (zhi)- установи на счетном поле;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0240573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туй (tui)- передвигай палочку влево;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510025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чоу (chou)- передвигай палочку вправо;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106681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位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вэй (wei)- место на вычислительном поле;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712646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上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 шан (shang)- верх;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0877054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中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чжун (zhong)- середина;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939141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10.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ся (xia)- низ;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242757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11.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进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цзин (jin)- доводить до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8837281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12.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除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чуй (chu) -  исключать из …;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4121"/>
                  </a:ext>
                </a:extLst>
              </a:tr>
              <a:tr h="471253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13.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实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ши (shi) - свободный член (место  на  счетном поле), подкоренное выражение делимое;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8612807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14.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фан (fang) - квадрат место на счетной доске;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081136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15.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юй (yu) - место на счетной доске;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7022658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16.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廉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 dirty="0" err="1">
                          <a:effectLst/>
                        </a:rPr>
                        <a:t>лянь</a:t>
                      </a:r>
                      <a:r>
                        <a:rPr lang="ru-RU" sz="1100" dirty="0">
                          <a:effectLst/>
                        </a:rPr>
                        <a:t> (</a:t>
                      </a:r>
                      <a:r>
                        <a:rPr lang="ru-RU" sz="1100" dirty="0" err="1">
                          <a:effectLst/>
                        </a:rPr>
                        <a:t>lian</a:t>
                      </a:r>
                      <a:r>
                        <a:rPr lang="ru-RU" sz="1100" dirty="0">
                          <a:effectLst/>
                        </a:rPr>
                        <a:t>) - коэффициенты (о них ниже);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635694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17.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负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фу (fu) - отрицательное число;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231061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18.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真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чжэн (zhen) - положительное число;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656784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19.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商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шан (shang) - место на счетной доске, также частное;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6128678"/>
                  </a:ext>
                </a:extLst>
              </a:tr>
              <a:tr h="235627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20.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фэнь (fen) – дробь;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6801995"/>
                  </a:ext>
                </a:extLst>
              </a:tr>
              <a:tr h="471253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21.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 dirty="0">
                          <a:effectLst/>
                        </a:rPr>
                        <a:t>юань (</a:t>
                      </a:r>
                      <a:r>
                        <a:rPr lang="ru-RU" sz="1100" dirty="0" err="1">
                          <a:effectLst/>
                        </a:rPr>
                        <a:t>yuan</a:t>
                      </a:r>
                      <a:r>
                        <a:rPr lang="ru-RU" sz="1100" dirty="0">
                          <a:effectLst/>
                        </a:rPr>
                        <a:t>) - неизвестная (включать этот термин  в алгебраический словарь – можно, но совершенно не обязательно об этом ниже).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67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94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CBC34-8493-49CA-B993-D7D4A3A8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Продолжение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2435-3163-4205-B813-A041F14A8B65}"/>
              </a:ext>
            </a:extLst>
          </p:cNvPr>
          <p:cNvSpPr txBox="1"/>
          <p:nvPr/>
        </p:nvSpPr>
        <p:spPr>
          <a:xfrm>
            <a:off x="107504" y="908720"/>
            <a:ext cx="8784976" cy="1654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5590" algn="ctr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1800" b="1" u="sng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Словарь второй ступени</a:t>
            </a:r>
            <a:endParaRPr lang="ru-RU" sz="2400" b="1" kern="14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Словарь второй ступени - это производный словарь от словаря первой ступени, в котором представлены термины, выражающие действия, определенные многократным повторением одной и той же операции, или слова, выражаемые комбинациями одного – двух слов минимального словаря</a:t>
            </a:r>
            <a:endParaRPr lang="ru-RU" dirty="0"/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15EE587B-D461-4A23-A77C-A7BB61985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840224"/>
              </p:ext>
            </p:extLst>
          </p:nvPr>
        </p:nvGraphicFramePr>
        <p:xfrm>
          <a:off x="827585" y="2492904"/>
          <a:ext cx="7704857" cy="41764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35151">
                  <a:extLst>
                    <a:ext uri="{9D8B030D-6E8A-4147-A177-3AD203B41FA5}">
                      <a16:colId xmlns:a16="http://schemas.microsoft.com/office/drawing/2014/main" val="2764996042"/>
                    </a:ext>
                  </a:extLst>
                </a:gridCol>
                <a:gridCol w="956487">
                  <a:extLst>
                    <a:ext uri="{9D8B030D-6E8A-4147-A177-3AD203B41FA5}">
                      <a16:colId xmlns:a16="http://schemas.microsoft.com/office/drawing/2014/main" val="534609906"/>
                    </a:ext>
                  </a:extLst>
                </a:gridCol>
                <a:gridCol w="6013219">
                  <a:extLst>
                    <a:ext uri="{9D8B030D-6E8A-4147-A177-3AD203B41FA5}">
                      <a16:colId xmlns:a16="http://schemas.microsoft.com/office/drawing/2014/main" val="291611274"/>
                    </a:ext>
                  </a:extLst>
                </a:gridCol>
              </a:tblGrid>
              <a:tr h="321266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乘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чэн (cheng) – умножить;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9576173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синь (хан) (xin (hang)) - строка (столбец);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289045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цзянь (jian) – вычитать;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347258"/>
                  </a:ext>
                </a:extLst>
              </a:tr>
              <a:tr h="642532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（）廉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err="1">
                          <a:effectLst/>
                        </a:rPr>
                        <a:t>liang</a:t>
                      </a:r>
                      <a:r>
                        <a:rPr lang="ru-RU" sz="1100" dirty="0">
                          <a:effectLst/>
                        </a:rPr>
                        <a:t>) лян - вспомогательные коэффициенты;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881319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奇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цзи (ji) - остаток дроби, нечетное, четные числа;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420659"/>
                  </a:ext>
                </a:extLst>
              </a:tr>
              <a:tr h="642532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indent="275590" algn="just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чуй (chui) – ступени;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969392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50165" algn="just"/>
                      <a:r>
                        <a:rPr lang="zh-CN" sz="1100">
                          <a:effectLst/>
                        </a:rPr>
                        <a:t>实如法而</a:t>
                      </a:r>
                      <a:r>
                        <a:rPr lang="ru-RU" sz="1100">
                          <a:effectLst/>
                        </a:rPr>
                        <a:t>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ши жу фа эр - объедини делимое и делитель  в  одно число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1526608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重差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чжун ча (zhong cha) - двухслойная разность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5200760"/>
                  </a:ext>
                </a:extLst>
              </a:tr>
              <a:tr h="642532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zh-CN" sz="1100">
                          <a:effectLst/>
                        </a:rPr>
                        <a:t>正负术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чжен фу  шу  (zheng  fu  shu)  -  определение  положительных и отрицательных чисел;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744380"/>
                  </a:ext>
                </a:extLst>
              </a:tr>
              <a:tr h="321266">
                <a:tc>
                  <a:txBody>
                    <a:bodyPr/>
                    <a:lstStyle/>
                    <a:p>
                      <a:pPr indent="180340" algn="just"/>
                      <a:r>
                        <a:rPr lang="ru-RU" sz="1100">
                          <a:effectLst/>
                        </a:rPr>
                        <a:t>10.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5590" algn="just"/>
                      <a:r>
                        <a:rPr lang="ru-RU" sz="1100" dirty="0">
                          <a:effectLst/>
                        </a:rPr>
                        <a:t>гуй (</a:t>
                      </a:r>
                      <a:r>
                        <a:rPr lang="ru-RU" sz="1100" dirty="0" err="1">
                          <a:effectLst/>
                        </a:rPr>
                        <a:t>gui</a:t>
                      </a:r>
                      <a:r>
                        <a:rPr lang="ru-RU" sz="1100" dirty="0">
                          <a:effectLst/>
                        </a:rPr>
                        <a:t>) - метод деления.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5779901"/>
                  </a:ext>
                </a:extLst>
              </a:tr>
            </a:tbl>
          </a:graphicData>
        </a:graphic>
      </p:graphicFrame>
      <p:sp>
        <p:nvSpPr>
          <p:cNvPr id="18" name="Rectangle 7">
            <a:extLst>
              <a:ext uri="{FF2B5EF4-FFF2-40B4-BE49-F238E27FC236}">
                <a16:creationId xmlns:a16="http://schemas.microsoft.com/office/drawing/2014/main" id="{7D04400E-F243-48F6-BE2B-099F1CA18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268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59753298-AA01-41B1-87C4-D35D24B3D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2689225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8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EA549-DDDF-4456-B6A9-28E91FB6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третьей ступени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E5459B-9F4A-4930-BC3A-00B1441EA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правил, перечисленных в трактатах, например: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цзянь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фэнь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zh-C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减分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),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чжун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фэнь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（重分）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фэнь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（平分）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фан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чэн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zh-C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如方程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),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кай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фан </a:t>
            </a:r>
            <a:r>
              <a:rPr lang="zh-C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（开方）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кай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 фан </a:t>
            </a:r>
            <a:r>
              <a:rPr lang="zh-C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（开力方）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др. </a:t>
            </a:r>
            <a:endParaRPr lang="ru-RU" sz="3600" b="1" i="1" dirty="0"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49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F798E-C262-459E-AB9C-89E05C25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Можно сделать следующие важные выводы о: </a:t>
            </a:r>
            <a:b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860373-BB12-4F43-8D9C-50ED8DDB5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275590" algn="just"/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1) терминологическом единстве рассматриваемой математической литературы;</a:t>
            </a:r>
          </a:p>
          <a:p>
            <a:pPr indent="275590" algn="just"/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2) схеме развития базы математических знаний средневековой китайской математики;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3) существовании схемы, типичной для европейского знания в традиционной китайской математике, а именно – «опыт, обобщение, отвлечение, опыт отвлечения, обобщение  -  знак (символ)», которая была реализована китайской знаковой системой.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331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Некоторые дидактические выводы по классическим (традиционным) математическим текстам можно сформулировать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цели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обучения в древние и средние века китайского математического образования, а именно: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8000" dirty="0"/>
              <a:t>Уметь  свободно пользоваться счетным инструментом, подобного </a:t>
            </a:r>
            <a:r>
              <a:rPr lang="ru-RU" sz="8000" dirty="0" err="1"/>
              <a:t>суань</a:t>
            </a:r>
            <a:r>
              <a:rPr lang="ru-RU" sz="8000" dirty="0"/>
              <a:t> пану.</a:t>
            </a:r>
          </a:p>
          <a:p>
            <a:pPr lvl="0"/>
            <a:r>
              <a:rPr lang="ru-RU" sz="8000" dirty="0"/>
              <a:t>Освоить все стандартные методы решения задач, но поскольку каждая задача являлась представителем своего фактор-класса, то вся «программа» обучения математике оказывалась, факторизована по признаку применения задач в реальной жизни, что соответствовало названиям математических методов.</a:t>
            </a:r>
          </a:p>
          <a:p>
            <a:pPr lvl="0"/>
            <a:r>
              <a:rPr lang="ru-RU" sz="8000" dirty="0"/>
              <a:t>Научиться правильно определять принадлежность задачи соответствующему классу и выбирать среди многих алгоритмов (всего 26-27) нужный. Особенно эта цель была актуальна в древности.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936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B436A-FCBE-45A7-A61B-69DC9E45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Продолжение к выводам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A2B76A-B9A9-43E8-A61F-6BF7D019F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3200" dirty="0"/>
              <a:t>Уметь объяснить, комментировать полученные результаты, а также доносить их до «заказчика». </a:t>
            </a:r>
          </a:p>
          <a:p>
            <a:pPr lvl="0"/>
            <a:r>
              <a:rPr lang="ru-RU" sz="3200" dirty="0"/>
              <a:t>«библиотека алгоритмов» решения актуальных задач средневекового Китая имела те же признаки конструктивной математики образовавшейся к середине пятидесятых годов двадцатого века, что на наш взгляд не является парадоксом истории, но является характеристикой математического мышления и двух способов его развития.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38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CE0B8-6110-46E3-8E83-CB306CBB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использования схемы Маркова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369374-E3CE-464F-BAC8-36E53B925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/>
              <a:t>К сожалению, техническая сложность, могу показать ее только как страницу из книжки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E6143D1-0B3C-46D6-B86D-7A3ECD70F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051721" y="1196750"/>
            <a:ext cx="4824536" cy="77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5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Обратите внимание на последний вывод примера 1:«библиотека алгоритмов» решения актуальных задач средневекового Китая имела те же признаки конструктивной математики образовавшейся к середине пятидесятых годов двадцатого века, что на наш взгляд не является парадоксом истории, но является характеристикой математического мышления и двух способов его развития.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83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CE8F3-0168-4325-9D1A-5660186C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Тезис первый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128A4-3D43-4DAA-87B6-CBB4608EA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История математики может рассматриваться как история развития математического мышления. По определению </a:t>
            </a:r>
            <a:r>
              <a:rPr lang="ru-RU" dirty="0" err="1"/>
              <a:t>Г.Вейля</a:t>
            </a:r>
            <a:r>
              <a:rPr lang="ru-RU" dirty="0"/>
              <a:t> математическое мышление-функциональное мышление в специальной среде. Понятие среды трактуется им широко (не только абстрактная, но и как физическая)</a:t>
            </a:r>
          </a:p>
        </p:txBody>
      </p:sp>
    </p:spTree>
    <p:extLst>
      <p:ext uri="{BB962C8B-B14F-4D97-AF65-F5344CB8AC3E}">
        <p14:creationId xmlns:p14="http://schemas.microsoft.com/office/powerpoint/2010/main" val="2065822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Пример 2: </a:t>
            </a:r>
            <a:r>
              <a:rPr lang="ru-RU" sz="3200" b="1" dirty="0">
                <a:solidFill>
                  <a:srgbClr val="FF0000"/>
                </a:solidFill>
              </a:rPr>
              <a:t>традиционная российская школа математического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Основные положения: </a:t>
            </a:r>
          </a:p>
          <a:p>
            <a:r>
              <a:rPr lang="ru-RU" dirty="0"/>
              <a:t>1. Вычислительные традиции также как и в китайской (пример 1) имеют большое значение. Христианские византийские традиции имеют существенное значение в формировании образовательной школы.</a:t>
            </a:r>
          </a:p>
          <a:p>
            <a:r>
              <a:rPr lang="ru-RU" dirty="0"/>
              <a:t>2. Геометрические основания к началам вычислений и решения задач.</a:t>
            </a:r>
          </a:p>
          <a:p>
            <a:r>
              <a:rPr lang="ru-RU" dirty="0"/>
              <a:t>3. Способы формулировок (постановки) вопросов задач.</a:t>
            </a:r>
          </a:p>
          <a:p>
            <a:r>
              <a:rPr lang="ru-RU" dirty="0"/>
              <a:t>4. Примат ЗАДАЧИ выбор «правила» и облачение </a:t>
            </a:r>
            <a:r>
              <a:rPr lang="ru-RU" b="1" dirty="0"/>
              <a:t>любого</a:t>
            </a:r>
            <a:r>
              <a:rPr lang="ru-RU" dirty="0"/>
              <a:t> решения в вербальные одежды. «Расскажи как будешь решать задачу!». (российская ментальность)</a:t>
            </a:r>
          </a:p>
          <a:p>
            <a:r>
              <a:rPr lang="ru-RU" dirty="0"/>
              <a:t>5. Основная цель обучения математики – </a:t>
            </a:r>
            <a:r>
              <a:rPr lang="ru-RU" b="1" dirty="0"/>
              <a:t>умение рассуждать </a:t>
            </a:r>
            <a:r>
              <a:rPr lang="ru-RU" dirty="0"/>
              <a:t>(1853 г. Н.А. </a:t>
            </a:r>
            <a:r>
              <a:rPr lang="ru-RU" dirty="0" err="1"/>
              <a:t>Вышнеградский</a:t>
            </a:r>
            <a:r>
              <a:rPr lang="ru-RU" dirty="0"/>
              <a:t> «О специальных педагогических учебных заведениях»)</a:t>
            </a:r>
          </a:p>
        </p:txBody>
      </p:sp>
    </p:spTree>
    <p:extLst>
      <p:ext uri="{BB962C8B-B14F-4D97-AF65-F5344CB8AC3E}">
        <p14:creationId xmlns:p14="http://schemas.microsoft.com/office/powerpoint/2010/main" val="3580000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Продолжение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6. Зависимость между величинами выражается </a:t>
            </a:r>
            <a:r>
              <a:rPr lang="ru-RU" b="1" dirty="0"/>
              <a:t>аналитически (один из первых намеков на </a:t>
            </a:r>
            <a:r>
              <a:rPr lang="ru-RU" b="1" dirty="0" err="1"/>
              <a:t>алгебраиченость</a:t>
            </a:r>
            <a:r>
              <a:rPr lang="ru-RU" b="1" dirty="0"/>
              <a:t>).</a:t>
            </a:r>
          </a:p>
          <a:p>
            <a:r>
              <a:rPr lang="ru-RU" dirty="0"/>
              <a:t>7.</a:t>
            </a:r>
            <a:r>
              <a:rPr lang="ru-RU" b="1" dirty="0"/>
              <a:t> «невозможно учить  следованием по образцу» Петр Первый Указ 28.01.1724 об учреждении Академии  наук.</a:t>
            </a:r>
          </a:p>
          <a:p>
            <a:r>
              <a:rPr lang="ru-RU" dirty="0"/>
              <a:t>8. П.С. Гурьев «всякое знание человека начинается с чувственного и частного …» 1832 г «Арифметические листки».</a:t>
            </a:r>
          </a:p>
          <a:p>
            <a:r>
              <a:rPr lang="ru-RU" dirty="0"/>
              <a:t>9. Был чрезвычайно важен переход от арифметики к алгебре. </a:t>
            </a:r>
          </a:p>
          <a:p>
            <a:r>
              <a:rPr lang="ru-RU" dirty="0"/>
              <a:t>10. увеличение степени абстракции понятий в курсе математики!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80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Устный счет в народной школе </a:t>
            </a:r>
            <a:r>
              <a:rPr lang="ru-RU" sz="2800" dirty="0" err="1"/>
              <a:t>С.А.Рачинского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5" y="1691571"/>
            <a:ext cx="8403109" cy="474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50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5851-img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1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2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2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70" y="908720"/>
            <a:ext cx="6910711" cy="518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68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98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обучении математике в традиционной российской школе должно начинаться с арифметики, не с таблиц вычислений, а с арифметики! (</a:t>
            </a:r>
            <a:r>
              <a:rPr lang="ru-RU" dirty="0">
                <a:solidFill>
                  <a:srgbClr val="0070C0"/>
                </a:solidFill>
              </a:rPr>
              <a:t>с цветных палочек</a:t>
            </a:r>
            <a:r>
              <a:rPr lang="ru-RU" dirty="0"/>
              <a:t>)</a:t>
            </a:r>
          </a:p>
          <a:p>
            <a:r>
              <a:rPr lang="ru-RU" dirty="0"/>
              <a:t>Вычисление – один из самых ранних, и, возможно первый, из </a:t>
            </a:r>
            <a:r>
              <a:rPr lang="ru-RU" b="1" dirty="0"/>
              <a:t>интеллектуальных приемов </a:t>
            </a:r>
            <a:r>
              <a:rPr lang="ru-RU" dirty="0"/>
              <a:t>получения результатов абстрактного характера в деятельности человека, а также возможность проверки (</a:t>
            </a:r>
            <a:r>
              <a:rPr lang="ru-RU" b="1" dirty="0"/>
              <a:t>развитие критического мышления</a:t>
            </a:r>
            <a:r>
              <a:rPr lang="ru-RU" dirty="0"/>
              <a:t>)</a:t>
            </a:r>
          </a:p>
          <a:p>
            <a:r>
              <a:rPr lang="ru-RU" dirty="0"/>
              <a:t>. «Операционный состав действий определяется, прежде всего, (но неисключительно) условиями его выполнения» [</a:t>
            </a:r>
            <a:r>
              <a:rPr lang="ru-RU" dirty="0" err="1"/>
              <a:t>Якиманская</a:t>
            </a:r>
            <a:r>
              <a:rPr lang="ru-RU" dirty="0"/>
              <a:t> И.С.].</a:t>
            </a:r>
          </a:p>
          <a:p>
            <a:r>
              <a:rPr lang="ru-RU" dirty="0"/>
              <a:t>Интериоризация операционных и предметных знаний на основании создания знаковых систем (в первую очередь языковых) приводит к зарождению понятий (словесных значений) и необходимости в формулировках (постановках) вопросов к себе и вербальное оформление предмета интереса.</a:t>
            </a:r>
          </a:p>
          <a:p>
            <a:r>
              <a:rPr lang="ru-RU" dirty="0"/>
              <a:t>Несложно заметить сходство между </a:t>
            </a:r>
            <a:r>
              <a:rPr lang="ru-RU"/>
              <a:t>традиционной китайской математикой </a:t>
            </a:r>
            <a:r>
              <a:rPr lang="ru-RU" dirty="0"/>
              <a:t>и современными приемами программирования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545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4143F0-07BC-4F13-8EE3-A19F8E60D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9446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357E-884A-41B4-A143-65B3A666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Тезис Второй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C4C79-3321-4353-95B3-A3B7DCA83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Математика и математическое образование связанные по существу понятия, если  следовать У. Клиффорду. (диффузия сред)</a:t>
            </a:r>
          </a:p>
          <a:p>
            <a:pPr marL="0" indent="0" algn="ctr">
              <a:buNone/>
            </a:pPr>
            <a:r>
              <a:rPr lang="ru-RU" sz="4000" dirty="0"/>
              <a:t>Тезис Третий</a:t>
            </a:r>
          </a:p>
          <a:p>
            <a:pPr marL="0" indent="0">
              <a:buNone/>
            </a:pPr>
            <a:r>
              <a:rPr lang="ru-RU" dirty="0"/>
              <a:t>На момент окончания «Золотого века» алгебры (конец </a:t>
            </a:r>
            <a:r>
              <a:rPr lang="en-US" dirty="0"/>
              <a:t>XIV</a:t>
            </a:r>
            <a:r>
              <a:rPr lang="ru-RU" dirty="0"/>
              <a:t> в н.э.) по Березкиной Э.И. математическое знание в древнем и средневековом Китае насчитывало примерно 1700 лет</a:t>
            </a:r>
          </a:p>
        </p:txBody>
      </p:sp>
    </p:spTree>
    <p:extLst>
      <p:ext uri="{BB962C8B-B14F-4D97-AF65-F5344CB8AC3E}">
        <p14:creationId xmlns:p14="http://schemas.microsoft.com/office/powerpoint/2010/main" val="311692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04D81-BE52-4DDB-AF5D-75500B19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Традиционная математика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FEE88-CAE9-4726-A839-3E5F4BAE7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Под традиционной математикой понимаем - систему предметных задач, универсальную знаковую систему и совокупность правил вывода</a:t>
            </a:r>
          </a:p>
          <a:p>
            <a:endParaRPr lang="ru-RU" dirty="0"/>
          </a:p>
          <a:p>
            <a:r>
              <a:rPr lang="ru-RU" dirty="0"/>
              <a:t>Обратимся к источникам. До указанного срока  (</a:t>
            </a:r>
            <a:r>
              <a:rPr lang="en-US" dirty="0"/>
              <a:t>XIV</a:t>
            </a:r>
            <a:r>
              <a:rPr lang="ru-RU" dirty="0"/>
              <a:t> в н.э.), по академическому изданию АНК  (Пять томов), в Первом томе 28 трактатов</a:t>
            </a:r>
          </a:p>
        </p:txBody>
      </p:sp>
    </p:spTree>
    <p:extLst>
      <p:ext uri="{BB962C8B-B14F-4D97-AF65-F5344CB8AC3E}">
        <p14:creationId xmlns:p14="http://schemas.microsoft.com/office/powerpoint/2010/main" val="401272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928286-9260-41A9-8723-E6465D9E6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296244" y="944116"/>
            <a:ext cx="6912768" cy="5257800"/>
          </a:xfrm>
        </p:spPr>
      </p:pic>
    </p:spTree>
    <p:extLst>
      <p:ext uri="{BB962C8B-B14F-4D97-AF65-F5344CB8AC3E}">
        <p14:creationId xmlns:p14="http://schemas.microsoft.com/office/powerpoint/2010/main" val="53975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/>
              <a:t>Два примера традиционных математический систем</a:t>
            </a:r>
            <a:br>
              <a:rPr lang="ru-RU" dirty="0"/>
            </a:br>
            <a:r>
              <a:rPr lang="ru-RU" dirty="0"/>
              <a:t>Пример 1 </a:t>
            </a:r>
            <a:r>
              <a:rPr lang="ru-RU" dirty="0" err="1"/>
              <a:t>Суань</a:t>
            </a:r>
            <a:r>
              <a:rPr lang="ru-RU" dirty="0"/>
              <a:t> пан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57" y="1986991"/>
            <a:ext cx="4114286" cy="37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88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Суань</a:t>
            </a:r>
            <a:r>
              <a:rPr lang="ru-RU" dirty="0"/>
              <a:t> пан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19" y="1600200"/>
            <a:ext cx="47541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10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1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80648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6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E22EA-0B9B-4998-9923-C41F75E4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Трактаты, которые переводил с </a:t>
            </a:r>
            <a:r>
              <a:rPr lang="ru-RU" dirty="0" err="1"/>
              <a:t>вэнь</a:t>
            </a:r>
            <a:r>
              <a:rPr lang="ru-RU" dirty="0"/>
              <a:t> </a:t>
            </a:r>
            <a:r>
              <a:rPr lang="ru-RU" dirty="0" err="1"/>
              <a:t>янь</a:t>
            </a:r>
            <a:r>
              <a:rPr lang="ru-RU" dirty="0"/>
              <a:t> </a:t>
            </a:r>
            <a:r>
              <a:rPr lang="ru-RU" dirty="0" err="1"/>
              <a:t>вэня</a:t>
            </a:r>
            <a:r>
              <a:rPr lang="ru-RU" dirty="0"/>
              <a:t> (</a:t>
            </a:r>
            <a:r>
              <a:rPr lang="ru-RU" dirty="0" err="1"/>
              <a:t>др.кит.язык</a:t>
            </a:r>
            <a:r>
              <a:rPr lang="ru-RU" dirty="0"/>
              <a:t>), были: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9BE0F-576B-4018-9098-25E08DEE5A9D}"/>
              </a:ext>
            </a:extLst>
          </p:cNvPr>
          <p:cNvSpPr txBox="1"/>
          <p:nvPr/>
        </p:nvSpPr>
        <p:spPr>
          <a:xfrm>
            <a:off x="755576" y="2001251"/>
            <a:ext cx="77048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1. "Математика в девяти книгах" (Цзю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Чжан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Суань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Шу) [241 , 255];</a:t>
            </a: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2. "Девять книг по математике" (Цинь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Цзюшао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)[242, 243];</a:t>
            </a: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3. "Математический трактат о морском острове" (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Лю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Хуэй) [241];</a:t>
            </a: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4. "Математический трактат о морском зеркале"(Ли Е) [235]. </a:t>
            </a: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5. «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Суань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Сюе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Ци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Мэн»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Чжу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Шицзе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(первая книга этого автора) 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sym typeface="Symbol" panose="05050102010706020507" pitchFamily="18" charset="2"/>
              </a:rPr>
              <a:t>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246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sym typeface="Symbol" panose="05050102010706020507" pitchFamily="18" charset="2"/>
              </a:rPr>
              <a:t></a:t>
            </a:r>
            <a:r>
              <a:rPr lang="ru-RU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185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1641</Words>
  <Application>Microsoft Office PowerPoint</Application>
  <PresentationFormat>Экран (4:3)</PresentationFormat>
  <Paragraphs>172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Тема Office</vt:lpstr>
      <vt:lpstr>Математика древних и средневековых алгоритмов или Традиции в математическом образовании и проблемы современного образования  </vt:lpstr>
      <vt:lpstr>Тезис первый</vt:lpstr>
      <vt:lpstr>Тезис Второй</vt:lpstr>
      <vt:lpstr>Традиционная математика</vt:lpstr>
      <vt:lpstr>Презентация PowerPoint</vt:lpstr>
      <vt:lpstr>Два примера традиционных математический систем Пример 1 Суань пан</vt:lpstr>
      <vt:lpstr>Суань пан</vt:lpstr>
      <vt:lpstr>Пример 1</vt:lpstr>
      <vt:lpstr>Трактаты, которые переводил с вэнь янь вэня (др.кит.язык), были: </vt:lpstr>
      <vt:lpstr>Презентация PowerPoint</vt:lpstr>
      <vt:lpstr>Предметные задачи</vt:lpstr>
      <vt:lpstr>Универсальная знаковая система</vt:lpstr>
      <vt:lpstr>Продолжение</vt:lpstr>
      <vt:lpstr>Словарь третьей ступени </vt:lpstr>
      <vt:lpstr>Можно сделать следующие важные выводы о:  </vt:lpstr>
      <vt:lpstr>Некоторые дидактические выводы по классическим (традиционным) математическим текстам можно сформулировать цели обучения в древние и средние века китайского математического образования, а именно: </vt:lpstr>
      <vt:lpstr>Продолжение к выводам</vt:lpstr>
      <vt:lpstr>Пример использования схемы Маркова</vt:lpstr>
      <vt:lpstr>Пример 2</vt:lpstr>
      <vt:lpstr>Пример 2: традиционная российская школа математического образования</vt:lpstr>
      <vt:lpstr>Продолжение</vt:lpstr>
      <vt:lpstr>Устный счет в народной школе С.А.Рачинского</vt:lpstr>
      <vt:lpstr>Продолжение</vt:lpstr>
      <vt:lpstr>Пример 2 </vt:lpstr>
      <vt:lpstr>Презентация PowerPoint</vt:lpstr>
      <vt:lpstr>Некоторые 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в математическом образовании и проблемы инновационного образования</dc:title>
  <dc:creator>Admin</dc:creator>
  <cp:lastModifiedBy>Дао</cp:lastModifiedBy>
  <cp:revision>34</cp:revision>
  <dcterms:created xsi:type="dcterms:W3CDTF">2018-04-10T00:21:57Z</dcterms:created>
  <dcterms:modified xsi:type="dcterms:W3CDTF">2025-02-05T03:09:26Z</dcterms:modified>
</cp:coreProperties>
</file>