
<file path=[Content_Types].xml><?xml version="1.0" encoding="utf-8"?>
<Types xmlns="http://schemas.openxmlformats.org/package/2006/content-types">
  <Default Extension="avi" ContentType="video/x-msvideo"/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5"/>
  </p:notesMasterIdLst>
  <p:sldIdLst>
    <p:sldId id="256" r:id="rId2"/>
    <p:sldId id="451" r:id="rId3"/>
    <p:sldId id="594" r:id="rId4"/>
    <p:sldId id="586" r:id="rId5"/>
    <p:sldId id="591" r:id="rId6"/>
    <p:sldId id="592" r:id="rId7"/>
    <p:sldId id="421" r:id="rId8"/>
    <p:sldId id="589" r:id="rId9"/>
    <p:sldId id="590" r:id="rId10"/>
    <p:sldId id="516" r:id="rId11"/>
    <p:sldId id="517" r:id="rId12"/>
    <p:sldId id="570" r:id="rId13"/>
    <p:sldId id="574" r:id="rId14"/>
    <p:sldId id="595" r:id="rId15"/>
    <p:sldId id="575" r:id="rId16"/>
    <p:sldId id="442" r:id="rId17"/>
    <p:sldId id="528" r:id="rId18"/>
    <p:sldId id="582" r:id="rId19"/>
    <p:sldId id="583" r:id="rId20"/>
    <p:sldId id="585" r:id="rId21"/>
    <p:sldId id="588" r:id="rId22"/>
    <p:sldId id="584" r:id="rId23"/>
    <p:sldId id="596" r:id="rId24"/>
    <p:sldId id="597" r:id="rId25"/>
    <p:sldId id="598" r:id="rId26"/>
    <p:sldId id="599" r:id="rId27"/>
    <p:sldId id="630" r:id="rId28"/>
    <p:sldId id="284" r:id="rId29"/>
    <p:sldId id="309" r:id="rId30"/>
    <p:sldId id="308" r:id="rId31"/>
    <p:sldId id="628" r:id="rId32"/>
    <p:sldId id="580" r:id="rId33"/>
    <p:sldId id="581" r:id="rId34"/>
  </p:sldIdLst>
  <p:sldSz cx="9907588" cy="6858000"/>
  <p:notesSz cx="8899525" cy="6858000"/>
  <p:defaultTextStyle>
    <a:defPPr>
      <a:defRPr lang="en-GB"/>
    </a:defPPr>
    <a:lvl1pPr algn="l" defTabSz="449263" rtl="0" fontAlgn="base">
      <a:lnSpc>
        <a:spcPct val="95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Lucida Sans Unicode" charset="0"/>
        <a:cs typeface="Lucida Sans Unicode" charset="0"/>
      </a:defRPr>
    </a:lvl1pPr>
    <a:lvl2pPr marL="457200" algn="l" defTabSz="449263" rtl="0" fontAlgn="base">
      <a:lnSpc>
        <a:spcPct val="95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Lucida Sans Unicode" charset="0"/>
        <a:cs typeface="Lucida Sans Unicode" charset="0"/>
      </a:defRPr>
    </a:lvl2pPr>
    <a:lvl3pPr marL="914400" algn="l" defTabSz="449263" rtl="0" fontAlgn="base">
      <a:lnSpc>
        <a:spcPct val="95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Lucida Sans Unicode" charset="0"/>
        <a:cs typeface="Lucida Sans Unicode" charset="0"/>
      </a:defRPr>
    </a:lvl3pPr>
    <a:lvl4pPr marL="1371600" algn="l" defTabSz="449263" rtl="0" fontAlgn="base">
      <a:lnSpc>
        <a:spcPct val="95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Lucida Sans Unicode" charset="0"/>
        <a:cs typeface="Lucida Sans Unicode" charset="0"/>
      </a:defRPr>
    </a:lvl4pPr>
    <a:lvl5pPr marL="1828800" algn="l" defTabSz="449263" rtl="0" fontAlgn="base">
      <a:lnSpc>
        <a:spcPct val="95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Lucida Sans Unicode" charset="0"/>
        <a:cs typeface="Lucida Sans Unicode" charset="0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Lucida Sans Unicode" charset="0"/>
        <a:cs typeface="Lucida Sans Unicode" charset="0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Lucida Sans Unicode" charset="0"/>
        <a:cs typeface="Lucida Sans Unicode" charset="0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Lucida Sans Unicode" charset="0"/>
        <a:cs typeface="Lucida Sans Unicode" charset="0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Lucida Sans Unicode" charset="0"/>
        <a:cs typeface="Lucida Sans Unicode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576A2C-3852-4CA2-B72F-50862BB3148D}" v="6" dt="2025-01-20T21:34:31.6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Estilo Claro 3 - Ênfase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578" y="31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tonio Zelaquett Khoury" userId="17a35c96ebebcc41" providerId="LiveId" clId="{C6576A2C-3852-4CA2-B72F-50862BB3148D}"/>
    <pc:docChg chg="custSel modSld">
      <pc:chgData name="Antonio Zelaquett Khoury" userId="17a35c96ebebcc41" providerId="LiveId" clId="{C6576A2C-3852-4CA2-B72F-50862BB3148D}" dt="2025-01-20T21:34:31.620" v="55" actId="1076"/>
      <pc:docMkLst>
        <pc:docMk/>
      </pc:docMkLst>
      <pc:sldChg chg="addSp delSp modSp mod">
        <pc:chgData name="Antonio Zelaquett Khoury" userId="17a35c96ebebcc41" providerId="LiveId" clId="{C6576A2C-3852-4CA2-B72F-50862BB3148D}" dt="2025-01-20T21:34:31.620" v="55" actId="1076"/>
        <pc:sldMkLst>
          <pc:docMk/>
          <pc:sldMk cId="0" sldId="256"/>
        </pc:sldMkLst>
        <pc:spChg chg="mod">
          <ac:chgData name="Antonio Zelaquett Khoury" userId="17a35c96ebebcc41" providerId="LiveId" clId="{C6576A2C-3852-4CA2-B72F-50862BB3148D}" dt="2025-01-20T21:34:19.468" v="52" actId="1076"/>
          <ac:spMkLst>
            <pc:docMk/>
            <pc:sldMk cId="0" sldId="256"/>
            <ac:spMk id="2" creationId="{CE584AC4-9CB7-0402-58E0-1208E18A7F90}"/>
          </ac:spMkLst>
        </pc:spChg>
        <pc:spChg chg="mod">
          <ac:chgData name="Antonio Zelaquett Khoury" userId="17a35c96ebebcc41" providerId="LiveId" clId="{C6576A2C-3852-4CA2-B72F-50862BB3148D}" dt="2025-01-20T21:34:10.476" v="51" actId="1076"/>
          <ac:spMkLst>
            <pc:docMk/>
            <pc:sldMk cId="0" sldId="256"/>
            <ac:spMk id="3" creationId="{59839D10-FD5A-E607-C8BD-14FF9A65BAEA}"/>
          </ac:spMkLst>
        </pc:spChg>
        <pc:spChg chg="del mod">
          <ac:chgData name="Antonio Zelaquett Khoury" userId="17a35c96ebebcc41" providerId="LiveId" clId="{C6576A2C-3852-4CA2-B72F-50862BB3148D}" dt="2025-01-20T21:33:25.380" v="35" actId="478"/>
          <ac:spMkLst>
            <pc:docMk/>
            <pc:sldMk cId="0" sldId="256"/>
            <ac:spMk id="4" creationId="{B73937B1-0808-4364-15E4-8A81549D9848}"/>
          </ac:spMkLst>
        </pc:spChg>
        <pc:spChg chg="del">
          <ac:chgData name="Antonio Zelaquett Khoury" userId="17a35c96ebebcc41" providerId="LiveId" clId="{C6576A2C-3852-4CA2-B72F-50862BB3148D}" dt="2025-01-20T21:32:36.956" v="28" actId="478"/>
          <ac:spMkLst>
            <pc:docMk/>
            <pc:sldMk cId="0" sldId="256"/>
            <ac:spMk id="8" creationId="{BCB9C4DE-F072-B6BB-9696-A5FCC016E383}"/>
          </ac:spMkLst>
        </pc:spChg>
        <pc:picChg chg="add mod">
          <ac:chgData name="Antonio Zelaquett Khoury" userId="17a35c96ebebcc41" providerId="LiveId" clId="{C6576A2C-3852-4CA2-B72F-50862BB3148D}" dt="2025-01-20T21:34:31.620" v="55" actId="1076"/>
          <ac:picMkLst>
            <pc:docMk/>
            <pc:sldMk cId="0" sldId="256"/>
            <ac:picMk id="5" creationId="{8151DF74-330B-81C4-42DE-783D10000D2C}"/>
          </ac:picMkLst>
        </pc:picChg>
        <pc:picChg chg="del">
          <ac:chgData name="Antonio Zelaquett Khoury" userId="17a35c96ebebcc41" providerId="LiveId" clId="{C6576A2C-3852-4CA2-B72F-50862BB3148D}" dt="2025-01-20T21:33:15.724" v="33" actId="478"/>
          <ac:picMkLst>
            <pc:docMk/>
            <pc:sldMk cId="0" sldId="256"/>
            <ac:picMk id="7" creationId="{F10F598D-A675-9A0C-23CF-DE3D1C003B9F}"/>
          </ac:picMkLst>
        </pc:picChg>
        <pc:picChg chg="mod">
          <ac:chgData name="Antonio Zelaquett Khoury" userId="17a35c96ebebcc41" providerId="LiveId" clId="{C6576A2C-3852-4CA2-B72F-50862BB3148D}" dt="2025-01-20T21:33:36.380" v="38" actId="1076"/>
          <ac:picMkLst>
            <pc:docMk/>
            <pc:sldMk cId="0" sldId="256"/>
            <ac:picMk id="10" creationId="{864A842C-F421-4236-9EDF-22B6547C51A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8899525" cy="6858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854450" cy="346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ts val="3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41900" y="0"/>
            <a:ext cx="3854450" cy="346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ts val="3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6629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611438" y="522288"/>
            <a:ext cx="3673475" cy="2543175"/>
          </a:xfrm>
          <a:prstGeom prst="rect">
            <a:avLst/>
          </a:prstGeom>
          <a:solidFill>
            <a:srgbClr val="FFFFFF"/>
          </a:solidFill>
          <a:ln w="126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1185863" y="3241675"/>
            <a:ext cx="6524625" cy="3125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6543675"/>
            <a:ext cx="3854450" cy="287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ts val="3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5041900" y="6543675"/>
            <a:ext cx="3854450" cy="287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ts val="3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16C45A1-86D7-4705-B1E1-D2B957BB1968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72832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06CCAE2-AE8A-4959-AFAC-AA7FDD566AFD}" type="slidenum">
              <a:rPr lang="en-GB"/>
              <a:pPr/>
              <a:t>1</a:t>
            </a:fld>
            <a:endParaRPr lang="en-GB"/>
          </a:p>
        </p:txBody>
      </p:sp>
      <p:sp>
        <p:nvSpPr>
          <p:cNvPr id="27651" name="Text Box 1"/>
          <p:cNvSpPr txBox="1">
            <a:spLocks noChangeArrowheads="1"/>
          </p:cNvSpPr>
          <p:nvPr/>
        </p:nvSpPr>
        <p:spPr bwMode="auto">
          <a:xfrm>
            <a:off x="2611438" y="522288"/>
            <a:ext cx="3675062" cy="25447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7652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1185863" y="3241675"/>
            <a:ext cx="6526212" cy="3127375"/>
          </a:xfrm>
          <a:noFill/>
          <a:ln/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7339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8C48A2A-2BEC-4002-B39D-A853522772F8}" type="slidenum">
              <a:rPr lang="en-GB"/>
              <a:pPr/>
              <a:t>10</a:t>
            </a:fld>
            <a:endParaRPr lang="en-GB"/>
          </a:p>
        </p:txBody>
      </p:sp>
      <p:sp>
        <p:nvSpPr>
          <p:cNvPr id="30723" name="Text Box 1"/>
          <p:cNvSpPr txBox="1">
            <a:spLocks noChangeArrowheads="1"/>
          </p:cNvSpPr>
          <p:nvPr/>
        </p:nvSpPr>
        <p:spPr bwMode="auto">
          <a:xfrm>
            <a:off x="2611438" y="522288"/>
            <a:ext cx="3675062" cy="25447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0724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1185863" y="3241675"/>
            <a:ext cx="6526212" cy="3127375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9333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8C48A2A-2BEC-4002-B39D-A853522772F8}" type="slidenum">
              <a:rPr lang="en-GB"/>
              <a:pPr/>
              <a:t>11</a:t>
            </a:fld>
            <a:endParaRPr lang="en-GB"/>
          </a:p>
        </p:txBody>
      </p:sp>
      <p:sp>
        <p:nvSpPr>
          <p:cNvPr id="30723" name="Text Box 1"/>
          <p:cNvSpPr txBox="1">
            <a:spLocks noChangeArrowheads="1"/>
          </p:cNvSpPr>
          <p:nvPr/>
        </p:nvSpPr>
        <p:spPr bwMode="auto">
          <a:xfrm>
            <a:off x="2611438" y="522288"/>
            <a:ext cx="3675062" cy="25447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0724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1185863" y="3241675"/>
            <a:ext cx="6526212" cy="3127375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9946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8C48A2A-2BEC-4002-B39D-A853522772F8}" type="slidenum">
              <a:rPr lang="en-GB"/>
              <a:pPr/>
              <a:t>12</a:t>
            </a:fld>
            <a:endParaRPr lang="en-GB"/>
          </a:p>
        </p:txBody>
      </p:sp>
      <p:sp>
        <p:nvSpPr>
          <p:cNvPr id="30723" name="Text Box 1"/>
          <p:cNvSpPr txBox="1">
            <a:spLocks noChangeArrowheads="1"/>
          </p:cNvSpPr>
          <p:nvPr/>
        </p:nvSpPr>
        <p:spPr bwMode="auto">
          <a:xfrm>
            <a:off x="2611438" y="522288"/>
            <a:ext cx="3675062" cy="25447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0724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1185863" y="3241675"/>
            <a:ext cx="6526212" cy="3127375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5134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F333075-BD29-44FC-B490-8AC42CE9DB97}" type="slidenum">
              <a:rPr lang="en-GB"/>
              <a:pPr/>
              <a:t>13</a:t>
            </a:fld>
            <a:endParaRPr lang="en-GB"/>
          </a:p>
        </p:txBody>
      </p:sp>
      <p:sp>
        <p:nvSpPr>
          <p:cNvPr id="3686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11438" y="522288"/>
            <a:ext cx="3675062" cy="2544762"/>
          </a:xfrm>
          <a:ln/>
        </p:spPr>
      </p:sp>
      <p:sp>
        <p:nvSpPr>
          <p:cNvPr id="3686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185863" y="3241675"/>
            <a:ext cx="6526212" cy="3127375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409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7BC823-C187-F4A6-D077-4E041F819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3565E5D2-D047-6DF4-4887-15174FD6A8E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8C48A2A-2BEC-4002-B39D-A853522772F8}" type="slidenum">
              <a:rPr lang="en-GB"/>
              <a:pPr/>
              <a:t>14</a:t>
            </a:fld>
            <a:endParaRPr lang="en-GB"/>
          </a:p>
        </p:txBody>
      </p:sp>
      <p:sp>
        <p:nvSpPr>
          <p:cNvPr id="30723" name="Text Box 1">
            <a:extLst>
              <a:ext uri="{FF2B5EF4-FFF2-40B4-BE49-F238E27FC236}">
                <a16:creationId xmlns:a16="http://schemas.microsoft.com/office/drawing/2014/main" id="{27477B93-ABAE-5F72-CF81-961CAE5E0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1438" y="522288"/>
            <a:ext cx="3675062" cy="25447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0724" name="Rectangle 2">
            <a:extLst>
              <a:ext uri="{FF2B5EF4-FFF2-40B4-BE49-F238E27FC236}">
                <a16:creationId xmlns:a16="http://schemas.microsoft.com/office/drawing/2014/main" id="{E8017BA9-90A0-6733-77A1-257189CEE601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>
          <a:xfrm>
            <a:off x="1185863" y="3241675"/>
            <a:ext cx="6526212" cy="3127375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385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8C48A2A-2BEC-4002-B39D-A853522772F8}" type="slidenum">
              <a:rPr lang="en-GB"/>
              <a:pPr/>
              <a:t>15</a:t>
            </a:fld>
            <a:endParaRPr lang="en-GB"/>
          </a:p>
        </p:txBody>
      </p:sp>
      <p:sp>
        <p:nvSpPr>
          <p:cNvPr id="30723" name="Text Box 1"/>
          <p:cNvSpPr txBox="1">
            <a:spLocks noChangeArrowheads="1"/>
          </p:cNvSpPr>
          <p:nvPr/>
        </p:nvSpPr>
        <p:spPr bwMode="auto">
          <a:xfrm>
            <a:off x="2611438" y="522288"/>
            <a:ext cx="3675062" cy="25447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0724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1185863" y="3241675"/>
            <a:ext cx="6526212" cy="3127375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2236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DCC4D03-AB99-45D3-84D2-FF02585D2DB0}" type="slidenum">
              <a:rPr lang="en-GB"/>
              <a:pPr/>
              <a:t>16</a:t>
            </a:fld>
            <a:endParaRPr lang="en-GB"/>
          </a:p>
        </p:txBody>
      </p:sp>
      <p:sp>
        <p:nvSpPr>
          <p:cNvPr id="44035" name="Text Box 1"/>
          <p:cNvSpPr txBox="1">
            <a:spLocks noChangeArrowheads="1"/>
          </p:cNvSpPr>
          <p:nvPr/>
        </p:nvSpPr>
        <p:spPr bwMode="auto">
          <a:xfrm>
            <a:off x="2611438" y="522288"/>
            <a:ext cx="3675062" cy="25447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4036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1185863" y="3241675"/>
            <a:ext cx="6526212" cy="3127375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077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614521F-A04E-4116-AA39-B217C77C8F20}" type="slidenum">
              <a:rPr lang="en-GB"/>
              <a:pPr/>
              <a:t>17</a:t>
            </a:fld>
            <a:endParaRPr lang="en-GB"/>
          </a:p>
        </p:txBody>
      </p:sp>
      <p:sp>
        <p:nvSpPr>
          <p:cNvPr id="41987" name="Text Box 1"/>
          <p:cNvSpPr txBox="1">
            <a:spLocks noChangeArrowheads="1"/>
          </p:cNvSpPr>
          <p:nvPr/>
        </p:nvSpPr>
        <p:spPr bwMode="auto">
          <a:xfrm>
            <a:off x="2611438" y="522288"/>
            <a:ext cx="3675062" cy="25447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1988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1185863" y="3241675"/>
            <a:ext cx="6526212" cy="3127375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1866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F3DC93-1CFE-23E0-FA7F-6F1C05083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5CC31962-3121-74B9-B228-E7844631EF4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F333075-BD29-44FC-B490-8AC42CE9DB97}" type="slidenum">
              <a:rPr lang="en-GB"/>
              <a:pPr/>
              <a:t>18</a:t>
            </a:fld>
            <a:endParaRPr lang="en-GB"/>
          </a:p>
        </p:txBody>
      </p:sp>
      <p:sp>
        <p:nvSpPr>
          <p:cNvPr id="36867" name="Rectangle 1">
            <a:extLst>
              <a:ext uri="{FF2B5EF4-FFF2-40B4-BE49-F238E27FC236}">
                <a16:creationId xmlns:a16="http://schemas.microsoft.com/office/drawing/2014/main" id="{D9FDFEE6-46AF-10FF-5C99-FB35A6B468B4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11438" y="522288"/>
            <a:ext cx="3675062" cy="2544762"/>
          </a:xfrm>
          <a:ln/>
        </p:spPr>
      </p:sp>
      <p:sp>
        <p:nvSpPr>
          <p:cNvPr id="36868" name="Rectangle 2">
            <a:extLst>
              <a:ext uri="{FF2B5EF4-FFF2-40B4-BE49-F238E27FC236}">
                <a16:creationId xmlns:a16="http://schemas.microsoft.com/office/drawing/2014/main" id="{61CEB9A6-24C2-B4A5-5E7B-2502A2FBFF3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185863" y="3241675"/>
            <a:ext cx="6526212" cy="3127375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4881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B07389-608F-CD3D-AA98-D1291C7FC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4C6453D5-8543-FE45-5114-94BEC971602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8C48A2A-2BEC-4002-B39D-A853522772F8}" type="slidenum">
              <a:rPr lang="en-GB"/>
              <a:pPr/>
              <a:t>19</a:t>
            </a:fld>
            <a:endParaRPr lang="en-GB"/>
          </a:p>
        </p:txBody>
      </p:sp>
      <p:sp>
        <p:nvSpPr>
          <p:cNvPr id="30723" name="Text Box 1">
            <a:extLst>
              <a:ext uri="{FF2B5EF4-FFF2-40B4-BE49-F238E27FC236}">
                <a16:creationId xmlns:a16="http://schemas.microsoft.com/office/drawing/2014/main" id="{68AA4522-AC70-BB61-F1D6-AAB7A8DD09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1438" y="522288"/>
            <a:ext cx="3675062" cy="25447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0724" name="Rectangle 2">
            <a:extLst>
              <a:ext uri="{FF2B5EF4-FFF2-40B4-BE49-F238E27FC236}">
                <a16:creationId xmlns:a16="http://schemas.microsoft.com/office/drawing/2014/main" id="{534EF6EA-C9A8-7F6B-FC6C-CB836EC409F5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>
          <a:xfrm>
            <a:off x="1185863" y="3241675"/>
            <a:ext cx="6526212" cy="3127375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74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F333075-BD29-44FC-B490-8AC42CE9DB97}" type="slidenum">
              <a:rPr lang="en-GB"/>
              <a:pPr/>
              <a:t>2</a:t>
            </a:fld>
            <a:endParaRPr lang="en-GB"/>
          </a:p>
        </p:txBody>
      </p:sp>
      <p:sp>
        <p:nvSpPr>
          <p:cNvPr id="3686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11438" y="522288"/>
            <a:ext cx="3675062" cy="2544762"/>
          </a:xfrm>
          <a:ln/>
        </p:spPr>
      </p:sp>
      <p:sp>
        <p:nvSpPr>
          <p:cNvPr id="3686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185863" y="3241675"/>
            <a:ext cx="6526212" cy="3127375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0737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5E8A3B-EA7C-EC09-B0FD-92AD9C7ABB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F739D072-9C8B-A3AE-3C92-C57F1DC3A84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8C48A2A-2BEC-4002-B39D-A853522772F8}" type="slidenum">
              <a:rPr lang="en-GB"/>
              <a:pPr/>
              <a:t>20</a:t>
            </a:fld>
            <a:endParaRPr lang="en-GB"/>
          </a:p>
        </p:txBody>
      </p:sp>
      <p:sp>
        <p:nvSpPr>
          <p:cNvPr id="30723" name="Text Box 1">
            <a:extLst>
              <a:ext uri="{FF2B5EF4-FFF2-40B4-BE49-F238E27FC236}">
                <a16:creationId xmlns:a16="http://schemas.microsoft.com/office/drawing/2014/main" id="{496367A1-DB54-1721-51BD-4400200067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1438" y="522288"/>
            <a:ext cx="3675062" cy="25447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0724" name="Rectangle 2">
            <a:extLst>
              <a:ext uri="{FF2B5EF4-FFF2-40B4-BE49-F238E27FC236}">
                <a16:creationId xmlns:a16="http://schemas.microsoft.com/office/drawing/2014/main" id="{607BFC22-6DEF-96E4-BD6A-1EA93D839457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>
          <a:xfrm>
            <a:off x="1185863" y="3241675"/>
            <a:ext cx="6526212" cy="3127375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621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C31D0B-3463-4565-8C3D-482F31380ACE}" type="slidenum">
              <a:rPr lang="pt-BR" altLang="pt-BR"/>
              <a:pPr/>
              <a:t>21</a:t>
            </a:fld>
            <a:endParaRPr lang="pt-BR" altLang="pt-BR"/>
          </a:p>
        </p:txBody>
      </p:sp>
      <p:sp>
        <p:nvSpPr>
          <p:cNvPr id="933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3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3303685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7F1D47-F7FE-C87F-ED35-BF432B458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C54C8341-BDF3-7F03-7C79-910A66DFD85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8C48A2A-2BEC-4002-B39D-A853522772F8}" type="slidenum">
              <a:rPr lang="en-GB"/>
              <a:pPr/>
              <a:t>22</a:t>
            </a:fld>
            <a:endParaRPr lang="en-GB"/>
          </a:p>
        </p:txBody>
      </p:sp>
      <p:sp>
        <p:nvSpPr>
          <p:cNvPr id="30723" name="Text Box 1">
            <a:extLst>
              <a:ext uri="{FF2B5EF4-FFF2-40B4-BE49-F238E27FC236}">
                <a16:creationId xmlns:a16="http://schemas.microsoft.com/office/drawing/2014/main" id="{88B531DD-F8F6-6B9E-B855-79D6C95E9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1438" y="522288"/>
            <a:ext cx="3675062" cy="25447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0724" name="Rectangle 2">
            <a:extLst>
              <a:ext uri="{FF2B5EF4-FFF2-40B4-BE49-F238E27FC236}">
                <a16:creationId xmlns:a16="http://schemas.microsoft.com/office/drawing/2014/main" id="{EDDE6001-202E-DCA1-D360-407DFEF63ABA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>
          <a:xfrm>
            <a:off x="1185863" y="3241675"/>
            <a:ext cx="6526212" cy="3127375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5205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65E665-AE6C-2B82-DAB6-3E4A7F6D3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CDC94A98-A7DB-F53B-DA29-D036054F0A7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8C48A2A-2BEC-4002-B39D-A853522772F8}" type="slidenum">
              <a:rPr lang="en-GB"/>
              <a:pPr/>
              <a:t>23</a:t>
            </a:fld>
            <a:endParaRPr lang="en-GB"/>
          </a:p>
        </p:txBody>
      </p:sp>
      <p:sp>
        <p:nvSpPr>
          <p:cNvPr id="30723" name="Text Box 1">
            <a:extLst>
              <a:ext uri="{FF2B5EF4-FFF2-40B4-BE49-F238E27FC236}">
                <a16:creationId xmlns:a16="http://schemas.microsoft.com/office/drawing/2014/main" id="{113B3A5F-B120-138F-E0B9-DA1213A85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1438" y="522288"/>
            <a:ext cx="3675062" cy="25447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0724" name="Rectangle 2">
            <a:extLst>
              <a:ext uri="{FF2B5EF4-FFF2-40B4-BE49-F238E27FC236}">
                <a16:creationId xmlns:a16="http://schemas.microsoft.com/office/drawing/2014/main" id="{DDC45A35-3F47-2B42-DB10-91094B350039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>
          <a:xfrm>
            <a:off x="1185863" y="3241675"/>
            <a:ext cx="6526212" cy="3127375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2449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75262C-48F7-55A7-70FC-8BFC7BD9B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6A598E26-6AA3-5F69-E1EE-7DC108CB3DE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8C48A2A-2BEC-4002-B39D-A853522772F8}" type="slidenum">
              <a:rPr lang="en-GB"/>
              <a:pPr/>
              <a:t>24</a:t>
            </a:fld>
            <a:endParaRPr lang="en-GB"/>
          </a:p>
        </p:txBody>
      </p:sp>
      <p:sp>
        <p:nvSpPr>
          <p:cNvPr id="30723" name="Text Box 1">
            <a:extLst>
              <a:ext uri="{FF2B5EF4-FFF2-40B4-BE49-F238E27FC236}">
                <a16:creationId xmlns:a16="http://schemas.microsoft.com/office/drawing/2014/main" id="{3C4C4BE7-4C68-465E-2A5D-D6AB51582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1438" y="522288"/>
            <a:ext cx="3675062" cy="25447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0724" name="Rectangle 2">
            <a:extLst>
              <a:ext uri="{FF2B5EF4-FFF2-40B4-BE49-F238E27FC236}">
                <a16:creationId xmlns:a16="http://schemas.microsoft.com/office/drawing/2014/main" id="{148F2C5A-7CDA-AAF5-7BE9-B95EAAB1B7F1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>
          <a:xfrm>
            <a:off x="1185863" y="3241675"/>
            <a:ext cx="6526212" cy="3127375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9275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B6CF04-6E5D-C997-76F0-9673DC245A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A80B456D-A873-4A74-F872-53221606403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8C48A2A-2BEC-4002-B39D-A853522772F8}" type="slidenum">
              <a:rPr lang="en-GB"/>
              <a:pPr/>
              <a:t>25</a:t>
            </a:fld>
            <a:endParaRPr lang="en-GB"/>
          </a:p>
        </p:txBody>
      </p:sp>
      <p:sp>
        <p:nvSpPr>
          <p:cNvPr id="30723" name="Text Box 1">
            <a:extLst>
              <a:ext uri="{FF2B5EF4-FFF2-40B4-BE49-F238E27FC236}">
                <a16:creationId xmlns:a16="http://schemas.microsoft.com/office/drawing/2014/main" id="{CEF6A2BE-FB83-D9BC-1858-9EAE294905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1438" y="522288"/>
            <a:ext cx="3675062" cy="25447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0724" name="Rectangle 2">
            <a:extLst>
              <a:ext uri="{FF2B5EF4-FFF2-40B4-BE49-F238E27FC236}">
                <a16:creationId xmlns:a16="http://schemas.microsoft.com/office/drawing/2014/main" id="{026096A4-E07B-AE9C-5889-7B6047B347EB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>
          <a:xfrm>
            <a:off x="1185863" y="3241675"/>
            <a:ext cx="6526212" cy="3127375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1159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644773-2BF6-1743-A7F1-BBE428AAB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9D36B9A2-11EE-2D92-7276-AC5F8A55C8B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8C48A2A-2BEC-4002-B39D-A853522772F8}" type="slidenum">
              <a:rPr lang="en-GB"/>
              <a:pPr/>
              <a:t>26</a:t>
            </a:fld>
            <a:endParaRPr lang="en-GB"/>
          </a:p>
        </p:txBody>
      </p:sp>
      <p:sp>
        <p:nvSpPr>
          <p:cNvPr id="30723" name="Text Box 1">
            <a:extLst>
              <a:ext uri="{FF2B5EF4-FFF2-40B4-BE49-F238E27FC236}">
                <a16:creationId xmlns:a16="http://schemas.microsoft.com/office/drawing/2014/main" id="{82B8E1F0-C8CE-FCDD-BA0D-E18F07EB3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1438" y="522288"/>
            <a:ext cx="3675062" cy="25447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0724" name="Rectangle 2">
            <a:extLst>
              <a:ext uri="{FF2B5EF4-FFF2-40B4-BE49-F238E27FC236}">
                <a16:creationId xmlns:a16="http://schemas.microsoft.com/office/drawing/2014/main" id="{A2ADF793-CD01-2555-4FBD-6BA4B7AEF8A3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>
          <a:xfrm>
            <a:off x="1185863" y="3241675"/>
            <a:ext cx="6526212" cy="3127375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3339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E90514-FCFC-EAAF-A15D-D46C926B3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72A7CC04-DFA1-FFBE-5B5A-1CB67A23B5C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8C48A2A-2BEC-4002-B39D-A853522772F8}" type="slidenum">
              <a:rPr lang="en-GB"/>
              <a:pPr/>
              <a:t>27</a:t>
            </a:fld>
            <a:endParaRPr lang="en-GB"/>
          </a:p>
        </p:txBody>
      </p:sp>
      <p:sp>
        <p:nvSpPr>
          <p:cNvPr id="30723" name="Text Box 1">
            <a:extLst>
              <a:ext uri="{FF2B5EF4-FFF2-40B4-BE49-F238E27FC236}">
                <a16:creationId xmlns:a16="http://schemas.microsoft.com/office/drawing/2014/main" id="{7A560730-62B1-2580-22FC-3D2AE8C2FD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1438" y="522288"/>
            <a:ext cx="3675062" cy="25447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0724" name="Rectangle 2">
            <a:extLst>
              <a:ext uri="{FF2B5EF4-FFF2-40B4-BE49-F238E27FC236}">
                <a16:creationId xmlns:a16="http://schemas.microsoft.com/office/drawing/2014/main" id="{D59ECD28-CDFE-73D7-D7AD-D8DFB37ED1EC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>
          <a:xfrm>
            <a:off x="1185863" y="3241675"/>
            <a:ext cx="6526212" cy="3127375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0978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6B9D7AC-3CF1-4028-B78D-6E0DAAF2DADC}" type="slidenum">
              <a:rPr lang="en-GB"/>
              <a:pPr/>
              <a:t>32</a:t>
            </a:fld>
            <a:endParaRPr lang="en-GB"/>
          </a:p>
        </p:txBody>
      </p:sp>
      <p:sp>
        <p:nvSpPr>
          <p:cNvPr id="5120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11438" y="522288"/>
            <a:ext cx="3675062" cy="2544762"/>
          </a:xfrm>
          <a:ln/>
        </p:spPr>
      </p:sp>
      <p:sp>
        <p:nvSpPr>
          <p:cNvPr id="5120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185863" y="3241675"/>
            <a:ext cx="6526212" cy="3127375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304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F333075-BD29-44FC-B490-8AC42CE9DB97}" type="slidenum">
              <a:rPr lang="en-GB"/>
              <a:pPr/>
              <a:t>33</a:t>
            </a:fld>
            <a:endParaRPr lang="en-GB"/>
          </a:p>
        </p:txBody>
      </p:sp>
      <p:sp>
        <p:nvSpPr>
          <p:cNvPr id="3686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11438" y="522288"/>
            <a:ext cx="3675062" cy="2544762"/>
          </a:xfrm>
          <a:ln/>
        </p:spPr>
      </p:sp>
      <p:sp>
        <p:nvSpPr>
          <p:cNvPr id="3686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1185863" y="3241675"/>
            <a:ext cx="6526212" cy="3127375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476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CEFDD-672F-9B6C-2BCA-4A9783F01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F4C51AC-9F0E-130C-DDF9-FF8D3E6411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543461-4A2B-42BA-B470-65E532840CE8}" type="slidenum">
              <a:rPr lang="pt-BR" altLang="pt-BR"/>
              <a:pPr/>
              <a:t>3</a:t>
            </a:fld>
            <a:endParaRPr lang="pt-BR" altLang="pt-BR"/>
          </a:p>
        </p:txBody>
      </p:sp>
      <p:sp>
        <p:nvSpPr>
          <p:cNvPr id="931842" name="Rectangle 2">
            <a:extLst>
              <a:ext uri="{FF2B5EF4-FFF2-40B4-BE49-F238E27FC236}">
                <a16:creationId xmlns:a16="http://schemas.microsoft.com/office/drawing/2014/main" id="{09B80147-AE95-7064-FF97-CC0A1FFD3F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43" name="Rectangle 3">
            <a:extLst>
              <a:ext uri="{FF2B5EF4-FFF2-40B4-BE49-F238E27FC236}">
                <a16:creationId xmlns:a16="http://schemas.microsoft.com/office/drawing/2014/main" id="{F10CCA4F-046D-D16E-916F-FB1DB3CD96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071734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8C48A2A-2BEC-4002-B39D-A853522772F8}" type="slidenum">
              <a:rPr lang="en-GB"/>
              <a:pPr/>
              <a:t>4</a:t>
            </a:fld>
            <a:endParaRPr lang="en-GB"/>
          </a:p>
        </p:txBody>
      </p:sp>
      <p:sp>
        <p:nvSpPr>
          <p:cNvPr id="30723" name="Text Box 1"/>
          <p:cNvSpPr txBox="1">
            <a:spLocks noChangeArrowheads="1"/>
          </p:cNvSpPr>
          <p:nvPr/>
        </p:nvSpPr>
        <p:spPr bwMode="auto">
          <a:xfrm>
            <a:off x="2611438" y="522288"/>
            <a:ext cx="3675062" cy="25447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0724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1185863" y="3241675"/>
            <a:ext cx="6526212" cy="3127375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259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8C48A2A-2BEC-4002-B39D-A853522772F8}" type="slidenum">
              <a:rPr lang="en-GB"/>
              <a:pPr/>
              <a:t>5</a:t>
            </a:fld>
            <a:endParaRPr lang="en-GB"/>
          </a:p>
        </p:txBody>
      </p:sp>
      <p:sp>
        <p:nvSpPr>
          <p:cNvPr id="30723" name="Text Box 1"/>
          <p:cNvSpPr txBox="1">
            <a:spLocks noChangeArrowheads="1"/>
          </p:cNvSpPr>
          <p:nvPr/>
        </p:nvSpPr>
        <p:spPr bwMode="auto">
          <a:xfrm>
            <a:off x="2611438" y="522288"/>
            <a:ext cx="3675062" cy="25447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0724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1185863" y="3241675"/>
            <a:ext cx="6526212" cy="3127375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367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8C48A2A-2BEC-4002-B39D-A853522772F8}" type="slidenum">
              <a:rPr lang="en-GB"/>
              <a:pPr/>
              <a:t>6</a:t>
            </a:fld>
            <a:endParaRPr lang="en-GB"/>
          </a:p>
        </p:txBody>
      </p:sp>
      <p:sp>
        <p:nvSpPr>
          <p:cNvPr id="30723" name="Text Box 1"/>
          <p:cNvSpPr txBox="1">
            <a:spLocks noChangeArrowheads="1"/>
          </p:cNvSpPr>
          <p:nvPr/>
        </p:nvSpPr>
        <p:spPr bwMode="auto">
          <a:xfrm>
            <a:off x="2611438" y="522288"/>
            <a:ext cx="3675062" cy="25447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0724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1185863" y="3241675"/>
            <a:ext cx="6526212" cy="3127375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5289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8C48A2A-2BEC-4002-B39D-A853522772F8}" type="slidenum">
              <a:rPr lang="en-GB"/>
              <a:pPr/>
              <a:t>7</a:t>
            </a:fld>
            <a:endParaRPr lang="en-GB"/>
          </a:p>
        </p:txBody>
      </p:sp>
      <p:sp>
        <p:nvSpPr>
          <p:cNvPr id="30723" name="Text Box 1"/>
          <p:cNvSpPr txBox="1">
            <a:spLocks noChangeArrowheads="1"/>
          </p:cNvSpPr>
          <p:nvPr/>
        </p:nvSpPr>
        <p:spPr bwMode="auto">
          <a:xfrm>
            <a:off x="2611438" y="522288"/>
            <a:ext cx="3675062" cy="25447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0724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1185863" y="3241675"/>
            <a:ext cx="6526212" cy="3127375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50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F76D77-A1CC-2095-8560-62DC07D55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F76DF748-C544-3C35-4B23-6704A1081F9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8C48A2A-2BEC-4002-B39D-A853522772F8}" type="slidenum">
              <a:rPr lang="en-GB"/>
              <a:pPr/>
              <a:t>8</a:t>
            </a:fld>
            <a:endParaRPr lang="en-GB"/>
          </a:p>
        </p:txBody>
      </p:sp>
      <p:sp>
        <p:nvSpPr>
          <p:cNvPr id="30723" name="Text Box 1">
            <a:extLst>
              <a:ext uri="{FF2B5EF4-FFF2-40B4-BE49-F238E27FC236}">
                <a16:creationId xmlns:a16="http://schemas.microsoft.com/office/drawing/2014/main" id="{2D93B01C-EB9B-6D07-E5CE-DFAC6F34D1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1438" y="522288"/>
            <a:ext cx="3675062" cy="25447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0724" name="Rectangle 2">
            <a:extLst>
              <a:ext uri="{FF2B5EF4-FFF2-40B4-BE49-F238E27FC236}">
                <a16:creationId xmlns:a16="http://schemas.microsoft.com/office/drawing/2014/main" id="{853B4643-C6E4-3947-47EE-4A688EB2DCF0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>
          <a:xfrm>
            <a:off x="1185863" y="3241675"/>
            <a:ext cx="6526212" cy="3127375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427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155CD-1095-E74F-D34B-4B0BD8FEE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58AE8F5-06FA-83A0-8833-8B7F1A562A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543461-4A2B-42BA-B470-65E532840CE8}" type="slidenum">
              <a:rPr lang="pt-BR" altLang="pt-BR"/>
              <a:pPr/>
              <a:t>9</a:t>
            </a:fld>
            <a:endParaRPr lang="pt-BR" altLang="pt-BR"/>
          </a:p>
        </p:txBody>
      </p:sp>
      <p:sp>
        <p:nvSpPr>
          <p:cNvPr id="931842" name="Rectangle 2">
            <a:extLst>
              <a:ext uri="{FF2B5EF4-FFF2-40B4-BE49-F238E27FC236}">
                <a16:creationId xmlns:a16="http://schemas.microsoft.com/office/drawing/2014/main" id="{E36A1C78-D4A4-6956-7BFB-300FB6016F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43" name="Rectangle 3">
            <a:extLst>
              <a:ext uri="{FF2B5EF4-FFF2-40B4-BE49-F238E27FC236}">
                <a16:creationId xmlns:a16="http://schemas.microsoft.com/office/drawing/2014/main" id="{93E2779B-D928-1546-1F2E-156E693335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637112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1688" cy="1470025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5788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6988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95300" y="1600200"/>
            <a:ext cx="8916988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183438" y="274638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5738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8913813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6988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95300" y="1600200"/>
            <a:ext cx="8916988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1687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1687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6988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3088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6988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83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832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991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991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6988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73500" y="273050"/>
            <a:ext cx="5538788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5187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5187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5187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74" r:id="rId12"/>
  </p:sldLayoutIdLst>
  <p:txStyles>
    <p:titleStyle>
      <a:lvl1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6" charset="0"/>
          <a:ea typeface="Lucida Sans Unicode" charset="0"/>
          <a:cs typeface="Lucida Sans Unicode" charset="0"/>
        </a:defRPr>
      </a:lvl2pPr>
      <a:lvl3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6" charset="0"/>
          <a:ea typeface="Lucida Sans Unicode" charset="0"/>
          <a:cs typeface="Lucida Sans Unicode" charset="0"/>
        </a:defRPr>
      </a:lvl3pPr>
      <a:lvl4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6" charset="0"/>
          <a:ea typeface="Lucida Sans Unicode" charset="0"/>
          <a:cs typeface="Lucida Sans Unicode" charset="0"/>
        </a:defRPr>
      </a:lvl4pPr>
      <a:lvl5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6" charset="0"/>
          <a:ea typeface="Lucida Sans Unicode" charset="0"/>
          <a:cs typeface="Lucida Sans Unicode" charset="0"/>
        </a:defRPr>
      </a:lvl5pPr>
      <a:lvl6pPr marL="457200" algn="ctr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6" charset="0"/>
          <a:ea typeface="Lucida Sans Unicode" charset="0"/>
          <a:cs typeface="Lucida Sans Unicode" charset="0"/>
        </a:defRPr>
      </a:lvl6pPr>
      <a:lvl7pPr marL="914400" algn="ctr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6" charset="0"/>
          <a:ea typeface="Lucida Sans Unicode" charset="0"/>
          <a:cs typeface="Lucida Sans Unicode" charset="0"/>
        </a:defRPr>
      </a:lvl7pPr>
      <a:lvl8pPr marL="1371600" algn="ctr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6" charset="0"/>
          <a:ea typeface="Lucida Sans Unicode" charset="0"/>
          <a:cs typeface="Lucida Sans Unicode" charset="0"/>
        </a:defRPr>
      </a:lvl8pPr>
      <a:lvl9pPr marL="1828800" algn="ctr" defTabSz="449263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6" charset="0"/>
          <a:ea typeface="Lucida Sans Unicode" charset="0"/>
          <a:cs typeface="Lucida Sans Unicode" charset="0"/>
        </a:defRPr>
      </a:lvl9pPr>
    </p:titleStyle>
    <p:bodyStyle>
      <a:lvl1pPr marL="341313" indent="-341313" algn="l" defTabSz="449263" rtl="0" eaLnBrk="0" fontAlgn="base" hangingPunct="0">
        <a:lnSpc>
          <a:spcPct val="95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1363" indent="-284163" algn="l" defTabSz="449263" rtl="0" eaLnBrk="0" fontAlgn="base" hangingPunct="0">
        <a:lnSpc>
          <a:spcPct val="9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5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13" Type="http://schemas.openxmlformats.org/officeDocument/2006/relationships/image" Target="../media/image53.w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wmf"/><Relationship Id="rId12" Type="http://schemas.openxmlformats.org/officeDocument/2006/relationships/oleObject" Target="../embeddings/oleObject28.bin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oleObject" Target="../embeddings/oleObject25.bin"/><Relationship Id="rId11" Type="http://schemas.openxmlformats.org/officeDocument/2006/relationships/image" Target="../media/image52.wmf"/><Relationship Id="rId5" Type="http://schemas.openxmlformats.org/officeDocument/2006/relationships/image" Target="../media/image49.png"/><Relationship Id="rId15" Type="http://schemas.openxmlformats.org/officeDocument/2006/relationships/image" Target="../media/image54.wmf"/><Relationship Id="rId10" Type="http://schemas.openxmlformats.org/officeDocument/2006/relationships/oleObject" Target="../embeddings/oleObject27.bin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51.wmf"/><Relationship Id="rId14" Type="http://schemas.openxmlformats.org/officeDocument/2006/relationships/oleObject" Target="../embeddings/oleObject29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gif"/><Relationship Id="rId5" Type="http://schemas.openxmlformats.org/officeDocument/2006/relationships/image" Target="../media/image59.gif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6.png"/><Relationship Id="rId18" Type="http://schemas.openxmlformats.org/officeDocument/2006/relationships/oleObject" Target="../embeddings/oleObject16.bin"/><Relationship Id="rId3" Type="http://schemas.openxmlformats.org/officeDocument/2006/relationships/oleObject" Target="../embeddings/oleObject13.bin"/><Relationship Id="rId7" Type="http://schemas.openxmlformats.org/officeDocument/2006/relationships/image" Target="../media/image13.png"/><Relationship Id="rId12" Type="http://schemas.openxmlformats.org/officeDocument/2006/relationships/image" Target="../media/image15.png"/><Relationship Id="rId17" Type="http://schemas.openxmlformats.org/officeDocument/2006/relationships/image" Target="../media/image38.wmf"/><Relationship Id="rId2" Type="http://schemas.openxmlformats.org/officeDocument/2006/relationships/notesSlide" Target="../notesSlides/notesSlide14.xml"/><Relationship Id="rId16" Type="http://schemas.openxmlformats.org/officeDocument/2006/relationships/oleObject" Target="../embeddings/oleObject15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wmf"/><Relationship Id="rId11" Type="http://schemas.openxmlformats.org/officeDocument/2006/relationships/image" Target="../media/image14.png"/><Relationship Id="rId5" Type="http://schemas.openxmlformats.org/officeDocument/2006/relationships/oleObject" Target="../embeddings/oleObject14.bin"/><Relationship Id="rId15" Type="http://schemas.openxmlformats.org/officeDocument/2006/relationships/image" Target="../media/image18.png"/><Relationship Id="rId10" Type="http://schemas.openxmlformats.org/officeDocument/2006/relationships/image" Target="../media/image21.png"/><Relationship Id="rId19" Type="http://schemas.openxmlformats.org/officeDocument/2006/relationships/image" Target="../media/image39.wmf"/><Relationship Id="rId4" Type="http://schemas.openxmlformats.org/officeDocument/2006/relationships/image" Target="../media/image36.wmf"/><Relationship Id="rId9" Type="http://schemas.openxmlformats.org/officeDocument/2006/relationships/image" Target="../media/image20.png"/><Relationship Id="rId1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13" Type="http://schemas.openxmlformats.org/officeDocument/2006/relationships/oleObject" Target="../embeddings/oleObject34.bin"/><Relationship Id="rId18" Type="http://schemas.openxmlformats.org/officeDocument/2006/relationships/image" Target="../media/image240.png"/><Relationship Id="rId3" Type="http://schemas.openxmlformats.org/officeDocument/2006/relationships/image" Target="../media/image61.jpeg"/><Relationship Id="rId7" Type="http://schemas.openxmlformats.org/officeDocument/2006/relationships/oleObject" Target="../embeddings/oleObject31.bin"/><Relationship Id="rId12" Type="http://schemas.openxmlformats.org/officeDocument/2006/relationships/image" Target="../media/image66.wmf"/><Relationship Id="rId17" Type="http://schemas.openxmlformats.org/officeDocument/2006/relationships/image" Target="../media/image230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68.wmf"/><Relationship Id="rId20" Type="http://schemas.openxmlformats.org/officeDocument/2006/relationships/image" Target="../media/image2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wmf"/><Relationship Id="rId11" Type="http://schemas.openxmlformats.org/officeDocument/2006/relationships/oleObject" Target="../embeddings/oleObject33.bin"/><Relationship Id="rId5" Type="http://schemas.openxmlformats.org/officeDocument/2006/relationships/oleObject" Target="../embeddings/oleObject30.bin"/><Relationship Id="rId15" Type="http://schemas.openxmlformats.org/officeDocument/2006/relationships/oleObject" Target="../embeddings/oleObject35.bin"/><Relationship Id="rId10" Type="http://schemas.openxmlformats.org/officeDocument/2006/relationships/image" Target="../media/image65.wmf"/><Relationship Id="rId19" Type="http://schemas.openxmlformats.org/officeDocument/2006/relationships/image" Target="../media/image250.png"/><Relationship Id="rId4" Type="http://schemas.openxmlformats.org/officeDocument/2006/relationships/image" Target="../media/image62.jpeg"/><Relationship Id="rId9" Type="http://schemas.openxmlformats.org/officeDocument/2006/relationships/oleObject" Target="../embeddings/oleObject32.bin"/><Relationship Id="rId14" Type="http://schemas.openxmlformats.org/officeDocument/2006/relationships/image" Target="../media/image67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8.bin"/><Relationship Id="rId13" Type="http://schemas.openxmlformats.org/officeDocument/2006/relationships/image" Target="../media/image74.wmf"/><Relationship Id="rId3" Type="http://schemas.openxmlformats.org/officeDocument/2006/relationships/oleObject" Target="../embeddings/oleObject36.bin"/><Relationship Id="rId7" Type="http://schemas.openxmlformats.org/officeDocument/2006/relationships/image" Target="../media/image71.jpeg"/><Relationship Id="rId12" Type="http://schemas.openxmlformats.org/officeDocument/2006/relationships/oleObject" Target="../embeddings/oleObject40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wmf"/><Relationship Id="rId11" Type="http://schemas.openxmlformats.org/officeDocument/2006/relationships/image" Target="../media/image73.wmf"/><Relationship Id="rId5" Type="http://schemas.openxmlformats.org/officeDocument/2006/relationships/oleObject" Target="../embeddings/oleObject37.bin"/><Relationship Id="rId15" Type="http://schemas.openxmlformats.org/officeDocument/2006/relationships/image" Target="../media/image75.wmf"/><Relationship Id="rId10" Type="http://schemas.openxmlformats.org/officeDocument/2006/relationships/oleObject" Target="../embeddings/oleObject39.bin"/><Relationship Id="rId4" Type="http://schemas.openxmlformats.org/officeDocument/2006/relationships/image" Target="../media/image69.wmf"/><Relationship Id="rId9" Type="http://schemas.openxmlformats.org/officeDocument/2006/relationships/image" Target="../media/image72.wmf"/><Relationship Id="rId14" Type="http://schemas.openxmlformats.org/officeDocument/2006/relationships/oleObject" Target="../embeddings/oleObject41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4.bin"/><Relationship Id="rId13" Type="http://schemas.openxmlformats.org/officeDocument/2006/relationships/image" Target="../media/image81.wmf"/><Relationship Id="rId18" Type="http://schemas.openxmlformats.org/officeDocument/2006/relationships/image" Target="../media/image85.jpeg"/><Relationship Id="rId3" Type="http://schemas.openxmlformats.org/officeDocument/2006/relationships/image" Target="../media/image76.jpg"/><Relationship Id="rId7" Type="http://schemas.openxmlformats.org/officeDocument/2006/relationships/image" Target="../media/image78.wmf"/><Relationship Id="rId12" Type="http://schemas.openxmlformats.org/officeDocument/2006/relationships/oleObject" Target="../embeddings/oleObject46.bin"/><Relationship Id="rId17" Type="http://schemas.openxmlformats.org/officeDocument/2006/relationships/image" Target="../media/image84.wmf"/><Relationship Id="rId2" Type="http://schemas.openxmlformats.org/officeDocument/2006/relationships/notesSlide" Target="../notesSlides/notesSlide17.xml"/><Relationship Id="rId16" Type="http://schemas.openxmlformats.org/officeDocument/2006/relationships/oleObject" Target="../embeddings/oleObject47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3.bin"/><Relationship Id="rId11" Type="http://schemas.openxmlformats.org/officeDocument/2006/relationships/image" Target="../media/image80.wmf"/><Relationship Id="rId5" Type="http://schemas.openxmlformats.org/officeDocument/2006/relationships/image" Target="../media/image77.wmf"/><Relationship Id="rId15" Type="http://schemas.openxmlformats.org/officeDocument/2006/relationships/image" Target="../media/image83.emf"/><Relationship Id="rId10" Type="http://schemas.openxmlformats.org/officeDocument/2006/relationships/oleObject" Target="../embeddings/oleObject45.bin"/><Relationship Id="rId19" Type="http://schemas.openxmlformats.org/officeDocument/2006/relationships/image" Target="../media/image86.jpeg"/><Relationship Id="rId4" Type="http://schemas.openxmlformats.org/officeDocument/2006/relationships/oleObject" Target="../embeddings/oleObject42.bin"/><Relationship Id="rId9" Type="http://schemas.openxmlformats.org/officeDocument/2006/relationships/image" Target="../media/image79.wmf"/><Relationship Id="rId14" Type="http://schemas.openxmlformats.org/officeDocument/2006/relationships/image" Target="../media/image82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wmf"/><Relationship Id="rId5" Type="http://schemas.openxmlformats.org/officeDocument/2006/relationships/oleObject" Target="../embeddings/oleObject49.bin"/><Relationship Id="rId4" Type="http://schemas.openxmlformats.org/officeDocument/2006/relationships/image" Target="../media/image87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em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wmf"/><Relationship Id="rId3" Type="http://schemas.openxmlformats.org/officeDocument/2006/relationships/oleObject" Target="../embeddings/oleObject50.bin"/><Relationship Id="rId7" Type="http://schemas.openxmlformats.org/officeDocument/2006/relationships/oleObject" Target="../embeddings/oleObject52.bin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wmf"/><Relationship Id="rId5" Type="http://schemas.openxmlformats.org/officeDocument/2006/relationships/oleObject" Target="../embeddings/oleObject51.bin"/><Relationship Id="rId10" Type="http://schemas.openxmlformats.org/officeDocument/2006/relationships/image" Target="../media/image89.emf"/><Relationship Id="rId4" Type="http://schemas.openxmlformats.org/officeDocument/2006/relationships/image" Target="../media/image90.wmf"/><Relationship Id="rId9" Type="http://schemas.openxmlformats.org/officeDocument/2006/relationships/image" Target="../media/image93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wmf"/><Relationship Id="rId3" Type="http://schemas.openxmlformats.org/officeDocument/2006/relationships/oleObject" Target="../embeddings/oleObject53.bin"/><Relationship Id="rId7" Type="http://schemas.openxmlformats.org/officeDocument/2006/relationships/oleObject" Target="../embeddings/oleObject55.bin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wmf"/><Relationship Id="rId5" Type="http://schemas.openxmlformats.org/officeDocument/2006/relationships/oleObject" Target="../embeddings/oleObject54.bin"/><Relationship Id="rId10" Type="http://schemas.openxmlformats.org/officeDocument/2006/relationships/image" Target="../media/image97.emf"/><Relationship Id="rId4" Type="http://schemas.openxmlformats.org/officeDocument/2006/relationships/image" Target="../media/image94.wmf"/><Relationship Id="rId9" Type="http://schemas.openxmlformats.org/officeDocument/2006/relationships/oleObject" Target="../embeddings/oleObject56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wmf"/><Relationship Id="rId3" Type="http://schemas.openxmlformats.org/officeDocument/2006/relationships/oleObject" Target="../embeddings/oleObject57.bin"/><Relationship Id="rId7" Type="http://schemas.openxmlformats.org/officeDocument/2006/relationships/oleObject" Target="../embeddings/oleObject59.bin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wmf"/><Relationship Id="rId5" Type="http://schemas.openxmlformats.org/officeDocument/2006/relationships/oleObject" Target="../embeddings/oleObject58.bin"/><Relationship Id="rId4" Type="http://schemas.openxmlformats.org/officeDocument/2006/relationships/image" Target="../media/image98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wmf"/><Relationship Id="rId3" Type="http://schemas.openxmlformats.org/officeDocument/2006/relationships/oleObject" Target="../embeddings/oleObject60.bin"/><Relationship Id="rId7" Type="http://schemas.openxmlformats.org/officeDocument/2006/relationships/oleObject" Target="../embeddings/oleObject62.bin"/><Relationship Id="rId12" Type="http://schemas.openxmlformats.org/officeDocument/2006/relationships/image" Target="../media/image105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wmf"/><Relationship Id="rId11" Type="http://schemas.openxmlformats.org/officeDocument/2006/relationships/oleObject" Target="../embeddings/oleObject64.bin"/><Relationship Id="rId5" Type="http://schemas.openxmlformats.org/officeDocument/2006/relationships/oleObject" Target="../embeddings/oleObject61.bin"/><Relationship Id="rId10" Type="http://schemas.openxmlformats.org/officeDocument/2006/relationships/image" Target="../media/image104.wmf"/><Relationship Id="rId4" Type="http://schemas.openxmlformats.org/officeDocument/2006/relationships/image" Target="../media/image101.wmf"/><Relationship Id="rId9" Type="http://schemas.openxmlformats.org/officeDocument/2006/relationships/oleObject" Target="../embeddings/oleObject63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7.bin"/><Relationship Id="rId13" Type="http://schemas.openxmlformats.org/officeDocument/2006/relationships/image" Target="../media/image111.wmf"/><Relationship Id="rId3" Type="http://schemas.openxmlformats.org/officeDocument/2006/relationships/oleObject" Target="../embeddings/oleObject65.bin"/><Relationship Id="rId7" Type="http://schemas.openxmlformats.org/officeDocument/2006/relationships/image" Target="../media/image108.emf"/><Relationship Id="rId12" Type="http://schemas.openxmlformats.org/officeDocument/2006/relationships/oleObject" Target="../embeddings/oleObject69.bin"/><Relationship Id="rId17" Type="http://schemas.openxmlformats.org/officeDocument/2006/relationships/image" Target="../media/image113.wmf"/><Relationship Id="rId2" Type="http://schemas.openxmlformats.org/officeDocument/2006/relationships/notesSlide" Target="../notesSlides/notesSlide25.xml"/><Relationship Id="rId16" Type="http://schemas.openxmlformats.org/officeDocument/2006/relationships/oleObject" Target="../embeddings/oleObject7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emf"/><Relationship Id="rId11" Type="http://schemas.openxmlformats.org/officeDocument/2006/relationships/image" Target="../media/image110.wmf"/><Relationship Id="rId5" Type="http://schemas.openxmlformats.org/officeDocument/2006/relationships/oleObject" Target="../embeddings/oleObject66.bin"/><Relationship Id="rId15" Type="http://schemas.openxmlformats.org/officeDocument/2006/relationships/image" Target="../media/image112.wmf"/><Relationship Id="rId10" Type="http://schemas.openxmlformats.org/officeDocument/2006/relationships/oleObject" Target="../embeddings/oleObject68.bin"/><Relationship Id="rId4" Type="http://schemas.openxmlformats.org/officeDocument/2006/relationships/image" Target="../media/image106.wmf"/><Relationship Id="rId9" Type="http://schemas.openxmlformats.org/officeDocument/2006/relationships/image" Target="../media/image109.wmf"/><Relationship Id="rId14" Type="http://schemas.openxmlformats.org/officeDocument/2006/relationships/oleObject" Target="../embeddings/oleObject70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emf"/><Relationship Id="rId4" Type="http://schemas.openxmlformats.org/officeDocument/2006/relationships/image" Target="../media/image11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wmf"/><Relationship Id="rId5" Type="http://schemas.openxmlformats.org/officeDocument/2006/relationships/oleObject" Target="../embeddings/oleObject72.bin"/><Relationship Id="rId4" Type="http://schemas.openxmlformats.org/officeDocument/2006/relationships/image" Target="../media/image118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0.jpeg"/><Relationship Id="rId7" Type="http://schemas.openxmlformats.org/officeDocument/2006/relationships/image" Target="../media/image12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Relationship Id="rId9" Type="http://schemas.openxmlformats.org/officeDocument/2006/relationships/image" Target="../media/image1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png"/><Relationship Id="rId9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8.png"/><Relationship Id="rId7" Type="http://schemas.openxmlformats.org/officeDocument/2006/relationships/image" Target="../media/image132.jpe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7" Type="http://schemas.openxmlformats.org/officeDocument/2006/relationships/image" Target="../media/image13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13" Type="http://schemas.openxmlformats.org/officeDocument/2006/relationships/image" Target="../media/image17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11.emf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11" Type="http://schemas.openxmlformats.org/officeDocument/2006/relationships/image" Target="../media/image15.png"/><Relationship Id="rId5" Type="http://schemas.openxmlformats.org/officeDocument/2006/relationships/image" Target="../media/image9.emf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wmf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13" Type="http://schemas.openxmlformats.org/officeDocument/2006/relationships/image" Target="../media/image15.png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wmf"/><Relationship Id="rId11" Type="http://schemas.openxmlformats.org/officeDocument/2006/relationships/image" Target="../media/image13.png"/><Relationship Id="rId5" Type="http://schemas.openxmlformats.org/officeDocument/2006/relationships/oleObject" Target="../embeddings/oleObject5.bin"/><Relationship Id="rId15" Type="http://schemas.openxmlformats.org/officeDocument/2006/relationships/image" Target="../media/image17.png"/><Relationship Id="rId10" Type="http://schemas.openxmlformats.org/officeDocument/2006/relationships/image" Target="../media/image25.wmf"/><Relationship Id="rId4" Type="http://schemas.openxmlformats.org/officeDocument/2006/relationships/image" Target="../media/image22.wmf"/><Relationship Id="rId9" Type="http://schemas.openxmlformats.org/officeDocument/2006/relationships/oleObject" Target="../embeddings/oleObject7.bin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13" Type="http://schemas.openxmlformats.org/officeDocument/2006/relationships/image" Target="../media/image28.png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wmf"/><Relationship Id="rId11" Type="http://schemas.openxmlformats.org/officeDocument/2006/relationships/image" Target="../media/image13.png"/><Relationship Id="rId5" Type="http://schemas.openxmlformats.org/officeDocument/2006/relationships/oleObject" Target="../embeddings/oleObject5.bin"/><Relationship Id="rId15" Type="http://schemas.openxmlformats.org/officeDocument/2006/relationships/image" Target="../media/image30.png"/><Relationship Id="rId10" Type="http://schemas.openxmlformats.org/officeDocument/2006/relationships/image" Target="../media/image26.wmf"/><Relationship Id="rId4" Type="http://schemas.openxmlformats.org/officeDocument/2006/relationships/image" Target="../media/image22.wmf"/><Relationship Id="rId9" Type="http://schemas.openxmlformats.org/officeDocument/2006/relationships/oleObject" Target="../embeddings/oleObject8.bin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13" Type="http://schemas.openxmlformats.org/officeDocument/2006/relationships/image" Target="../media/image20.png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wmf"/><Relationship Id="rId11" Type="http://schemas.openxmlformats.org/officeDocument/2006/relationships/image" Target="../media/image13.png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35.wmf"/><Relationship Id="rId4" Type="http://schemas.openxmlformats.org/officeDocument/2006/relationships/image" Target="../media/image32.wmf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6.png"/><Relationship Id="rId18" Type="http://schemas.openxmlformats.org/officeDocument/2006/relationships/oleObject" Target="../embeddings/oleObject16.bin"/><Relationship Id="rId3" Type="http://schemas.openxmlformats.org/officeDocument/2006/relationships/oleObject" Target="../embeddings/oleObject13.bin"/><Relationship Id="rId7" Type="http://schemas.openxmlformats.org/officeDocument/2006/relationships/image" Target="../media/image13.png"/><Relationship Id="rId12" Type="http://schemas.openxmlformats.org/officeDocument/2006/relationships/image" Target="../media/image15.png"/><Relationship Id="rId17" Type="http://schemas.openxmlformats.org/officeDocument/2006/relationships/image" Target="../media/image38.wmf"/><Relationship Id="rId2" Type="http://schemas.openxmlformats.org/officeDocument/2006/relationships/notesSlide" Target="../notesSlides/notesSlide8.xml"/><Relationship Id="rId16" Type="http://schemas.openxmlformats.org/officeDocument/2006/relationships/oleObject" Target="../embeddings/oleObject15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wmf"/><Relationship Id="rId11" Type="http://schemas.openxmlformats.org/officeDocument/2006/relationships/image" Target="../media/image14.png"/><Relationship Id="rId5" Type="http://schemas.openxmlformats.org/officeDocument/2006/relationships/oleObject" Target="../embeddings/oleObject14.bin"/><Relationship Id="rId15" Type="http://schemas.openxmlformats.org/officeDocument/2006/relationships/image" Target="../media/image18.png"/><Relationship Id="rId10" Type="http://schemas.openxmlformats.org/officeDocument/2006/relationships/image" Target="../media/image21.png"/><Relationship Id="rId19" Type="http://schemas.openxmlformats.org/officeDocument/2006/relationships/image" Target="../media/image39.wmf"/><Relationship Id="rId4" Type="http://schemas.openxmlformats.org/officeDocument/2006/relationships/image" Target="../media/image36.wmf"/><Relationship Id="rId9" Type="http://schemas.openxmlformats.org/officeDocument/2006/relationships/image" Target="../media/image20.png"/><Relationship Id="rId1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13" Type="http://schemas.openxmlformats.org/officeDocument/2006/relationships/oleObject" Target="../embeddings/oleObject22.bin"/><Relationship Id="rId18" Type="http://schemas.openxmlformats.org/officeDocument/2006/relationships/image" Target="../media/image47.wmf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44.wmf"/><Relationship Id="rId17" Type="http://schemas.openxmlformats.org/officeDocument/2006/relationships/oleObject" Target="../embeddings/oleObject24.bin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6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wmf"/><Relationship Id="rId11" Type="http://schemas.openxmlformats.org/officeDocument/2006/relationships/oleObject" Target="../embeddings/oleObject21.bin"/><Relationship Id="rId5" Type="http://schemas.openxmlformats.org/officeDocument/2006/relationships/oleObject" Target="../embeddings/oleObject18.bin"/><Relationship Id="rId15" Type="http://schemas.openxmlformats.org/officeDocument/2006/relationships/oleObject" Target="../embeddings/oleObject23.bin"/><Relationship Id="rId10" Type="http://schemas.openxmlformats.org/officeDocument/2006/relationships/image" Target="../media/image43.wmf"/><Relationship Id="rId19" Type="http://schemas.openxmlformats.org/officeDocument/2006/relationships/image" Target="../media/image48.emf"/><Relationship Id="rId4" Type="http://schemas.openxmlformats.org/officeDocument/2006/relationships/image" Target="../media/image40.wmf"/><Relationship Id="rId9" Type="http://schemas.openxmlformats.org/officeDocument/2006/relationships/oleObject" Target="../embeddings/oleObject20.bin"/><Relationship Id="rId14" Type="http://schemas.openxmlformats.org/officeDocument/2006/relationships/image" Target="../media/image4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417290" y="262823"/>
            <a:ext cx="8872885" cy="1077945"/>
          </a:xfrm>
          <a:prstGeom prst="rect">
            <a:avLst/>
          </a:prstGeom>
          <a:solidFill>
            <a:srgbClr val="FFFFFF"/>
          </a:solidFill>
          <a:ln w="25560">
            <a:solidFill>
              <a:srgbClr val="7030A0"/>
            </a:solidFill>
            <a:miter lim="800000"/>
            <a:headEnd/>
            <a:tailEnd/>
          </a:ln>
          <a:effectLst>
            <a:outerShdw dist="107933" dir="2700000" algn="ctr" rotWithShape="0">
              <a:srgbClr val="808080"/>
            </a:outerShdw>
          </a:effectLst>
        </p:spPr>
        <p:txBody>
          <a:bodyPr wrap="square" lIns="92160" tIns="46080" rIns="92160" bIns="4608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32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Recognition of light orbital angular momentum superpositions for quantum communication</a:t>
            </a:r>
            <a:endParaRPr lang="en-GB" sz="3200" i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0" name="Picture 10" descr="LogoIFAzul">
            <a:extLst>
              <a:ext uri="{FF2B5EF4-FFF2-40B4-BE49-F238E27FC236}">
                <a16:creationId xmlns:a16="http://schemas.microsoft.com/office/drawing/2014/main" id="{864A842C-F421-4236-9EDF-22B6547C5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5322" y="1628800"/>
            <a:ext cx="1560445" cy="1077946"/>
          </a:xfrm>
          <a:prstGeom prst="rect">
            <a:avLst/>
          </a:prstGeom>
          <a:noFill/>
        </p:spPr>
      </p:pic>
      <p:sp>
        <p:nvSpPr>
          <p:cNvPr id="2" name="Text Box 7">
            <a:extLst>
              <a:ext uri="{FF2B5EF4-FFF2-40B4-BE49-F238E27FC236}">
                <a16:creationId xmlns:a16="http://schemas.microsoft.com/office/drawing/2014/main" id="{CE584AC4-9CB7-0402-58E0-1208E18A7F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8192" y="2167773"/>
            <a:ext cx="3831079" cy="463846"/>
          </a:xfrm>
          <a:prstGeom prst="rect">
            <a:avLst/>
          </a:prstGeom>
          <a:solidFill>
            <a:srgbClr val="7030A0"/>
          </a:solidFill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2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i="1" dirty="0">
                <a:solidFill>
                  <a:srgbClr val="FFFF00"/>
                </a:solidFill>
                <a:effectLst>
                  <a:outerShdw sx="1000" sy="1000" algn="tl">
                    <a:srgbClr val="C0C0C0"/>
                  </a:outerShdw>
                </a:effectLst>
                <a:latin typeface="+mj-lt"/>
                <a:cs typeface="Arial" panose="020B0604020202020204" pitchFamily="34" charset="0"/>
              </a:rPr>
              <a:t>Antonio Zelaquett Khoury</a:t>
            </a: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59839D10-FD5A-E607-C8BD-14FF9A65B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8596" y="6486487"/>
            <a:ext cx="3038992" cy="371513"/>
          </a:xfrm>
          <a:prstGeom prst="rect">
            <a:avLst/>
          </a:prstGeom>
          <a:solidFill>
            <a:srgbClr val="7030A0"/>
          </a:solidFill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2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800" i="1" dirty="0">
                <a:solidFill>
                  <a:srgbClr val="FFFF00"/>
                </a:solidFill>
                <a:effectLst>
                  <a:outerShdw sx="1000" sy="1000" algn="tl">
                    <a:srgbClr val="C0C0C0"/>
                  </a:outerShdw>
                </a:effectLst>
                <a:latin typeface="+mj-lt"/>
                <a:cs typeface="Arial" panose="020B0604020202020204" pitchFamily="34" charset="0"/>
              </a:rPr>
              <a:t>QOART – January 21</a:t>
            </a:r>
            <a:r>
              <a:rPr lang="en-GB" sz="1800" i="1" baseline="30000" dirty="0">
                <a:solidFill>
                  <a:srgbClr val="FFFF00"/>
                </a:solidFill>
                <a:effectLst>
                  <a:outerShdw sx="1000" sy="1000" algn="tl">
                    <a:srgbClr val="C0C0C0"/>
                  </a:outerShdw>
                </a:effectLst>
                <a:latin typeface="+mj-lt"/>
                <a:cs typeface="Arial" panose="020B0604020202020204" pitchFamily="34" charset="0"/>
              </a:rPr>
              <a:t>st</a:t>
            </a:r>
            <a:r>
              <a:rPr lang="en-GB" sz="1800" i="1" dirty="0">
                <a:solidFill>
                  <a:srgbClr val="FFFF00"/>
                </a:solidFill>
                <a:effectLst>
                  <a:outerShdw sx="1000" sy="1000" algn="tl">
                    <a:srgbClr val="C0C0C0"/>
                  </a:outerShdw>
                </a:effectLst>
                <a:latin typeface="+mj-lt"/>
                <a:cs typeface="Arial" panose="020B0604020202020204" pitchFamily="34" charset="0"/>
              </a:rPr>
              <a:t>, 2025</a:t>
            </a:r>
          </a:p>
        </p:txBody>
      </p:sp>
      <p:pic>
        <p:nvPicPr>
          <p:cNvPr id="5" name="Imagem 1" descr="Mapa&#10;&#10;Descrição gerada automaticamente">
            <a:extLst>
              <a:ext uri="{FF2B5EF4-FFF2-40B4-BE49-F238E27FC236}">
                <a16:creationId xmlns:a16="http://schemas.microsoft.com/office/drawing/2014/main" id="{8151DF74-330B-81C4-42DE-783D10000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466" y="2924944"/>
            <a:ext cx="5628490" cy="325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1"/>
          <p:cNvSpPr>
            <a:spLocks noChangeArrowheads="1"/>
          </p:cNvSpPr>
          <p:nvPr/>
        </p:nvSpPr>
        <p:spPr bwMode="auto">
          <a:xfrm>
            <a:off x="550863" y="790575"/>
            <a:ext cx="8474075" cy="50800"/>
          </a:xfrm>
          <a:prstGeom prst="rect">
            <a:avLst/>
          </a:prstGeom>
          <a:solidFill>
            <a:srgbClr val="00CC99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769938" y="158750"/>
            <a:ext cx="8366125" cy="571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2160" tIns="46080" rIns="92160" bIns="46080" anchor="ctr"/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Self-Restoring Spot</a:t>
            </a:r>
          </a:p>
        </p:txBody>
      </p:sp>
      <p:sp>
        <p:nvSpPr>
          <p:cNvPr id="24" name="Text Box 39">
            <a:extLst>
              <a:ext uri="{FF2B5EF4-FFF2-40B4-BE49-F238E27FC236}">
                <a16:creationId xmlns:a16="http://schemas.microsoft.com/office/drawing/2014/main" id="{FB3700A9-943F-4A3A-9719-9EF030D42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2486" y="1412776"/>
            <a:ext cx="2880320" cy="463846"/>
          </a:xfrm>
          <a:prstGeom prst="rect">
            <a:avLst/>
          </a:prstGeom>
          <a:solidFill>
            <a:srgbClr val="3333CC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buClr>
                <a:srgbClr val="66FF33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err="1">
                <a:solidFill>
                  <a:srgbClr val="FFFF00"/>
                </a:solidFill>
              </a:rPr>
              <a:t>Gouy</a:t>
            </a:r>
            <a:r>
              <a:rPr lang="en-GB" dirty="0">
                <a:solidFill>
                  <a:srgbClr val="FFFF00"/>
                </a:solidFill>
              </a:rPr>
              <a:t> phase</a:t>
            </a:r>
          </a:p>
        </p:txBody>
      </p:sp>
      <p:pic>
        <p:nvPicPr>
          <p:cNvPr id="6" name="single spot">
            <a:hlinkClick r:id="" action="ppaction://media"/>
            <a:extLst>
              <a:ext uri="{FF2B5EF4-FFF2-40B4-BE49-F238E27FC236}">
                <a16:creationId xmlns:a16="http://schemas.microsoft.com/office/drawing/2014/main" id="{ED34A3D2-543F-4953-8410-025ABF46F2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575" y="2248472"/>
            <a:ext cx="4542380" cy="3953553"/>
          </a:xfrm>
          <a:prstGeom prst="rect">
            <a:avLst/>
          </a:prstGeom>
        </p:spPr>
      </p:pic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69ACB75B-B010-D230-97E8-A58B7602A10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38598" y="2929771"/>
          <a:ext cx="2499744" cy="9312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295280" imgH="482400" progId="Equation.DSMT4">
                  <p:embed/>
                </p:oleObj>
              </mc:Choice>
              <mc:Fallback>
                <p:oleObj name="Equation" r:id="rId6" imgW="1295280" imgH="482400" progId="Equation.DSMT4">
                  <p:embed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69ACB75B-B010-D230-97E8-A58B7602A1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338598" y="2929771"/>
                        <a:ext cx="2499744" cy="931277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lumMod val="5000"/>
                              <a:lumOff val="95000"/>
                            </a:schemeClr>
                          </a:gs>
                          <a:gs pos="74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83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100000">
                            <a:schemeClr val="accent1">
                              <a:lumMod val="30000"/>
                              <a:lumOff val="70000"/>
                            </a:schemeClr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010A4109-0CF5-A209-6DCC-6A752852B01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88534" y="1975424"/>
          <a:ext cx="2828224" cy="8173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358640" imgH="393480" progId="Equation.DSMT4">
                  <p:embed/>
                </p:oleObj>
              </mc:Choice>
              <mc:Fallback>
                <p:oleObj name="Equation" r:id="rId8" imgW="1358640" imgH="393480" progId="Equation.DSMT4">
                  <p:embed/>
                  <p:pic>
                    <p:nvPicPr>
                      <p:cNvPr id="7" name="Objeto 6">
                        <a:extLst>
                          <a:ext uri="{FF2B5EF4-FFF2-40B4-BE49-F238E27FC236}">
                            <a16:creationId xmlns:a16="http://schemas.microsoft.com/office/drawing/2014/main" id="{010A4109-0CF5-A209-6DCC-6A752852B0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188534" y="1975424"/>
                        <a:ext cx="2828224" cy="817364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lumMod val="5000"/>
                              <a:lumOff val="95000"/>
                            </a:schemeClr>
                          </a:gs>
                          <a:gs pos="74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83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100000">
                            <a:schemeClr val="accent1">
                              <a:lumMod val="30000"/>
                              <a:lumOff val="70000"/>
                            </a:schemeClr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o 9">
            <a:extLst>
              <a:ext uri="{FF2B5EF4-FFF2-40B4-BE49-F238E27FC236}">
                <a16:creationId xmlns:a16="http://schemas.microsoft.com/office/drawing/2014/main" id="{C104EFBE-008A-4316-7335-F6D8403BD2A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65683" y="1556792"/>
          <a:ext cx="4444164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501640" imgH="241200" progId="Equation.DSMT4">
                  <p:embed/>
                </p:oleObj>
              </mc:Choice>
              <mc:Fallback>
                <p:oleObj name="Equation" r:id="rId10" imgW="2501640" imgH="241200" progId="Equation.DSMT4">
                  <p:embed/>
                  <p:pic>
                    <p:nvPicPr>
                      <p:cNvPr id="10" name="Objeto 9">
                        <a:extLst>
                          <a:ext uri="{FF2B5EF4-FFF2-40B4-BE49-F238E27FC236}">
                            <a16:creationId xmlns:a16="http://schemas.microsoft.com/office/drawing/2014/main" id="{C104EFBE-008A-4316-7335-F6D8403BD2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65683" y="1556792"/>
                        <a:ext cx="4444164" cy="428625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lumMod val="5000"/>
                              <a:lumOff val="95000"/>
                            </a:schemeClr>
                          </a:gs>
                          <a:gs pos="74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83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100000">
                            <a:schemeClr val="accent1">
                              <a:lumMod val="30000"/>
                              <a:lumOff val="70000"/>
                            </a:schemeClr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A8E5AEAF-86E3-247A-0E62-6C6BC094F99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05922" y="4005064"/>
          <a:ext cx="3015966" cy="412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485720" imgH="203040" progId="Equation.DSMT4">
                  <p:embed/>
                </p:oleObj>
              </mc:Choice>
              <mc:Fallback>
                <p:oleObj name="Equation" r:id="rId12" imgW="1485720" imgH="203040" progId="Equation.DSMT4">
                  <p:embed/>
                  <p:pic>
                    <p:nvPicPr>
                      <p:cNvPr id="8" name="Objeto 7">
                        <a:extLst>
                          <a:ext uri="{FF2B5EF4-FFF2-40B4-BE49-F238E27FC236}">
                            <a16:creationId xmlns:a16="http://schemas.microsoft.com/office/drawing/2014/main" id="{A8E5AEAF-86E3-247A-0E62-6C6BC094F9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105922" y="4005064"/>
                        <a:ext cx="3015966" cy="412069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lumMod val="5000"/>
                              <a:lumOff val="95000"/>
                            </a:schemeClr>
                          </a:gs>
                          <a:gs pos="74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83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100000">
                            <a:schemeClr val="accent1">
                              <a:lumMod val="30000"/>
                              <a:lumOff val="70000"/>
                            </a:schemeClr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o 8">
            <a:extLst>
              <a:ext uri="{FF2B5EF4-FFF2-40B4-BE49-F238E27FC236}">
                <a16:creationId xmlns:a16="http://schemas.microsoft.com/office/drawing/2014/main" id="{B6464DAA-A1A4-B518-EE62-01991A22DC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48388" y="5355679"/>
          <a:ext cx="2879725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536480" imgH="431640" progId="Equation.DSMT4">
                  <p:embed/>
                </p:oleObj>
              </mc:Choice>
              <mc:Fallback>
                <p:oleObj name="Equation" r:id="rId14" imgW="1536480" imgH="431640" progId="Equation.DSMT4">
                  <p:embed/>
                  <p:pic>
                    <p:nvPicPr>
                      <p:cNvPr id="9" name="Objeto 8">
                        <a:extLst>
                          <a:ext uri="{FF2B5EF4-FFF2-40B4-BE49-F238E27FC236}">
                            <a16:creationId xmlns:a16="http://schemas.microsoft.com/office/drawing/2014/main" id="{B6464DAA-A1A4-B518-EE62-01991A22DC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148388" y="5355679"/>
                        <a:ext cx="2879725" cy="809625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lumMod val="5000"/>
                              <a:lumOff val="95000"/>
                            </a:schemeClr>
                          </a:gs>
                          <a:gs pos="74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83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100000">
                            <a:schemeClr val="accent1">
                              <a:lumMod val="30000"/>
                              <a:lumOff val="70000"/>
                            </a:schemeClr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39">
            <a:extLst>
              <a:ext uri="{FF2B5EF4-FFF2-40B4-BE49-F238E27FC236}">
                <a16:creationId xmlns:a16="http://schemas.microsoft.com/office/drawing/2014/main" id="{14897A50-BE87-9D8F-14F8-6733762795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7930" y="4765354"/>
            <a:ext cx="2880320" cy="463846"/>
          </a:xfrm>
          <a:prstGeom prst="rect">
            <a:avLst/>
          </a:prstGeom>
          <a:solidFill>
            <a:srgbClr val="3333CC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buClr>
                <a:srgbClr val="66FF33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solidFill>
                  <a:srgbClr val="FFFF00"/>
                </a:solidFill>
              </a:rPr>
              <a:t>Synchronisation</a:t>
            </a:r>
          </a:p>
        </p:txBody>
      </p:sp>
    </p:spTree>
    <p:extLst>
      <p:ext uri="{BB962C8B-B14F-4D97-AF65-F5344CB8AC3E}">
        <p14:creationId xmlns:p14="http://schemas.microsoft.com/office/powerpoint/2010/main" val="37974119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1"/>
          <p:cNvSpPr>
            <a:spLocks noChangeArrowheads="1"/>
          </p:cNvSpPr>
          <p:nvPr/>
        </p:nvSpPr>
        <p:spPr bwMode="auto">
          <a:xfrm>
            <a:off x="550863" y="790575"/>
            <a:ext cx="8474075" cy="50800"/>
          </a:xfrm>
          <a:prstGeom prst="rect">
            <a:avLst/>
          </a:prstGeom>
          <a:solidFill>
            <a:srgbClr val="00CC99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769938" y="158750"/>
            <a:ext cx="8366125" cy="571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2160" tIns="46080" rIns="92160" bIns="46080" anchor="ctr"/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Self-Restoring Spot Array</a:t>
            </a:r>
          </a:p>
        </p:txBody>
      </p:sp>
      <p:pic>
        <p:nvPicPr>
          <p:cNvPr id="4" name="UFF-Attenuated">
            <a:hlinkClick r:id="" action="ppaction://media"/>
            <a:extLst>
              <a:ext uri="{FF2B5EF4-FFF2-40B4-BE49-F238E27FC236}">
                <a16:creationId xmlns:a16="http://schemas.microsoft.com/office/drawing/2014/main" id="{132F5F00-B1F1-444B-B337-D0A9FBE8D6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3025" y="1628800"/>
            <a:ext cx="9151017" cy="18002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C5D1D274-7249-E290-F40A-5A1821474272}"/>
              </a:ext>
            </a:extLst>
          </p:cNvPr>
          <p:cNvSpPr txBox="1"/>
          <p:nvPr/>
        </p:nvSpPr>
        <p:spPr>
          <a:xfrm>
            <a:off x="769938" y="3793753"/>
            <a:ext cx="3985597" cy="67710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FFFF00"/>
                </a:solidFill>
              </a:rPr>
              <a:t>B. Pinheiro da Silva et al,</a:t>
            </a:r>
          </a:p>
          <a:p>
            <a:r>
              <a:rPr lang="pt-BR" sz="2000" dirty="0" err="1">
                <a:solidFill>
                  <a:srgbClr val="FFFF00"/>
                </a:solidFill>
              </a:rPr>
              <a:t>Phys</a:t>
            </a:r>
            <a:r>
              <a:rPr lang="pt-BR" sz="2000" dirty="0">
                <a:solidFill>
                  <a:srgbClr val="FFFF00"/>
                </a:solidFill>
              </a:rPr>
              <a:t>. Rev. </a:t>
            </a:r>
            <a:r>
              <a:rPr lang="pt-BR" sz="2000" dirty="0" err="1">
                <a:solidFill>
                  <a:srgbClr val="FFFF00"/>
                </a:solidFill>
              </a:rPr>
              <a:t>Lett</a:t>
            </a:r>
            <a:r>
              <a:rPr lang="pt-BR" sz="2000" dirty="0">
                <a:solidFill>
                  <a:srgbClr val="FFFF00"/>
                </a:solidFill>
              </a:rPr>
              <a:t>. 124, 033902 (2020)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369199C-4D1D-B507-812C-87803AF185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826" y="3793753"/>
            <a:ext cx="2905497" cy="2905497"/>
          </a:xfrm>
          <a:prstGeom prst="rect">
            <a:avLst/>
          </a:prstGeom>
        </p:spPr>
      </p:pic>
      <p:sp>
        <p:nvSpPr>
          <p:cNvPr id="3" name="Text Box 39">
            <a:extLst>
              <a:ext uri="{FF2B5EF4-FFF2-40B4-BE49-F238E27FC236}">
                <a16:creationId xmlns:a16="http://schemas.microsoft.com/office/drawing/2014/main" id="{C8233158-2F8C-C1EA-C747-9E3CE625D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38" y="4680081"/>
            <a:ext cx="3985597" cy="1402564"/>
          </a:xfrm>
          <a:prstGeom prst="rect">
            <a:avLst/>
          </a:prstGeom>
          <a:solidFill>
            <a:srgbClr val="3333CC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1500"/>
              </a:spcBef>
              <a:buClr>
                <a:srgbClr val="66FF33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dirty="0">
                <a:solidFill>
                  <a:srgbClr val="FFFF00"/>
                </a:solidFill>
              </a:rPr>
              <a:t>Application</a:t>
            </a:r>
          </a:p>
          <a:p>
            <a:pPr>
              <a:lnSpc>
                <a:spcPct val="100000"/>
              </a:lnSpc>
              <a:spcBef>
                <a:spcPts val="1500"/>
              </a:spcBef>
              <a:buClr>
                <a:srgbClr val="66FF33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dirty="0">
                <a:solidFill>
                  <a:srgbClr val="FFFF00"/>
                </a:solidFill>
              </a:rPr>
              <a:t>Dark Optical Tweezer (PUC-UFF)</a:t>
            </a:r>
          </a:p>
          <a:p>
            <a:pPr>
              <a:lnSpc>
                <a:spcPct val="100000"/>
              </a:lnSpc>
              <a:spcBef>
                <a:spcPts val="1500"/>
              </a:spcBef>
              <a:buClr>
                <a:srgbClr val="66FF33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dirty="0">
                <a:solidFill>
                  <a:srgbClr val="FFFF00"/>
                </a:solidFill>
              </a:rPr>
              <a:t>Phys. Rev. Lett. 131, 163601 (2023)</a:t>
            </a:r>
          </a:p>
        </p:txBody>
      </p:sp>
    </p:spTree>
    <p:extLst>
      <p:ext uri="{BB962C8B-B14F-4D97-AF65-F5344CB8AC3E}">
        <p14:creationId xmlns:p14="http://schemas.microsoft.com/office/powerpoint/2010/main" val="5391466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1"/>
          <p:cNvSpPr>
            <a:spLocks noChangeArrowheads="1"/>
          </p:cNvSpPr>
          <p:nvPr/>
        </p:nvSpPr>
        <p:spPr bwMode="auto">
          <a:xfrm>
            <a:off x="550863" y="790575"/>
            <a:ext cx="8474075" cy="50800"/>
          </a:xfrm>
          <a:prstGeom prst="rect">
            <a:avLst/>
          </a:prstGeom>
          <a:solidFill>
            <a:srgbClr val="00CC99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769938" y="158750"/>
            <a:ext cx="8366125" cy="571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2160" tIns="46080" rIns="92160" bIns="46080" anchor="ctr"/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Trapping in a dark focus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5D1D274-7249-E290-F40A-5A1821474272}"/>
              </a:ext>
            </a:extLst>
          </p:cNvPr>
          <p:cNvSpPr txBox="1"/>
          <p:nvPr/>
        </p:nvSpPr>
        <p:spPr>
          <a:xfrm>
            <a:off x="7352754" y="2946279"/>
            <a:ext cx="1876253" cy="50167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rgbClr val="FFFF00"/>
                </a:solidFill>
              </a:rPr>
              <a:t>Thiago Guerreiro</a:t>
            </a:r>
          </a:p>
          <a:p>
            <a:pPr algn="ctr"/>
            <a:r>
              <a:rPr lang="pt-BR" sz="1400" dirty="0">
                <a:solidFill>
                  <a:srgbClr val="FFFF00"/>
                </a:solidFill>
              </a:rPr>
              <a:t>PUC-Rio</a:t>
            </a:r>
          </a:p>
        </p:txBody>
      </p:sp>
      <p:sp>
        <p:nvSpPr>
          <p:cNvPr id="3" name="Text Box 39">
            <a:extLst>
              <a:ext uri="{FF2B5EF4-FFF2-40B4-BE49-F238E27FC236}">
                <a16:creationId xmlns:a16="http://schemas.microsoft.com/office/drawing/2014/main" id="{C8233158-2F8C-C1EA-C747-9E3CE625D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3434" y="1050525"/>
            <a:ext cx="3985597" cy="402291"/>
          </a:xfrm>
          <a:prstGeom prst="rect">
            <a:avLst/>
          </a:prstGeom>
          <a:solidFill>
            <a:srgbClr val="3333CC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1500"/>
              </a:spcBef>
              <a:buClr>
                <a:srgbClr val="66FF33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dirty="0">
                <a:solidFill>
                  <a:srgbClr val="FFFF00"/>
                </a:solidFill>
              </a:rPr>
              <a:t>Phys. Rev. Lett. 131, 163601 (2023)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729BF48-93C5-5115-F728-D73747F31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754" y="1005846"/>
            <a:ext cx="1876253" cy="187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igure 1">
            <a:extLst>
              <a:ext uri="{FF2B5EF4-FFF2-40B4-BE49-F238E27FC236}">
                <a16:creationId xmlns:a16="http://schemas.microsoft.com/office/drawing/2014/main" id="{DD0EC170-EAC6-EE8E-E86E-4EEEBB97E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1556792"/>
            <a:ext cx="6370732" cy="15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 descr="Tela de computador com fundo verde&#10;&#10;Descrição gerada automaticamente com confiança média">
            <a:extLst>
              <a:ext uri="{FF2B5EF4-FFF2-40B4-BE49-F238E27FC236}">
                <a16:creationId xmlns:a16="http://schemas.microsoft.com/office/drawing/2014/main" id="{0A2876BA-E04C-AF93-8A29-625BB60594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12" y="3249854"/>
            <a:ext cx="4819990" cy="3614993"/>
          </a:xfrm>
          <a:prstGeom prst="rect">
            <a:avLst/>
          </a:prstGeom>
        </p:spPr>
      </p:pic>
      <p:pic>
        <p:nvPicPr>
          <p:cNvPr id="11" name="Imagem 10" descr="Tela de computador com fundo verde&#10;&#10;Descrição gerada automaticamente com confiança baixa">
            <a:extLst>
              <a:ext uri="{FF2B5EF4-FFF2-40B4-BE49-F238E27FC236}">
                <a16:creationId xmlns:a16="http://schemas.microsoft.com/office/drawing/2014/main" id="{E46D3922-C716-EA0C-9CDE-EDF29C86DD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077" y="3658227"/>
            <a:ext cx="3020614" cy="302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54952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762000" y="2286000"/>
            <a:ext cx="8382000" cy="1143000"/>
          </a:xfrm>
          <a:solidFill>
            <a:schemeClr val="accent2">
              <a:lumMod val="75000"/>
            </a:schemeClr>
          </a:solidFill>
        </p:spPr>
        <p:txBody>
          <a:bodyPr lIns="90000" tIns="46800" rIns="90000" bIns="46800" anchor="t"/>
          <a:lstStyle/>
          <a:p>
            <a:pPr eaLnBrk="1" hangingPunct="1">
              <a:lnSpc>
                <a:spcPct val="100000"/>
              </a:lnSpc>
              <a:buClr>
                <a:srgbClr val="3333CC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Spin-Orbit non separability</a:t>
            </a:r>
          </a:p>
        </p:txBody>
      </p:sp>
    </p:spTree>
    <p:extLst>
      <p:ext uri="{BB962C8B-B14F-4D97-AF65-F5344CB8AC3E}">
        <p14:creationId xmlns:p14="http://schemas.microsoft.com/office/powerpoint/2010/main" val="2013704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19D6B5-196D-4822-9E1F-956088A87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1">
            <a:extLst>
              <a:ext uri="{FF2B5EF4-FFF2-40B4-BE49-F238E27FC236}">
                <a16:creationId xmlns:a16="http://schemas.microsoft.com/office/drawing/2014/main" id="{3F7CD58D-378F-FD07-C21A-724EEDF0B3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863" y="790575"/>
            <a:ext cx="8474075" cy="50800"/>
          </a:xfrm>
          <a:prstGeom prst="rect">
            <a:avLst/>
          </a:prstGeom>
          <a:solidFill>
            <a:srgbClr val="00CC99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0129DB09-91D4-FE72-EE71-7E901B25B3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938" y="158750"/>
            <a:ext cx="8366125" cy="571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2160" tIns="46080" rIns="92160" bIns="46080" anchor="ctr"/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Algebraic structure of paraxial wave functions</a:t>
            </a:r>
          </a:p>
        </p:txBody>
      </p:sp>
      <p:sp>
        <p:nvSpPr>
          <p:cNvPr id="9232" name="Rectangle 16">
            <a:extLst>
              <a:ext uri="{FF2B5EF4-FFF2-40B4-BE49-F238E27FC236}">
                <a16:creationId xmlns:a16="http://schemas.microsoft.com/office/drawing/2014/main" id="{AC15631F-DF4B-E495-0E61-07634D9E0A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5911" y="2932634"/>
            <a:ext cx="2363787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Hermite</a:t>
            </a:r>
            <a:r>
              <a:rPr lang="en-GB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-Gauss (HG)</a:t>
            </a:r>
            <a:r>
              <a:rPr lang="ar-SA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‏</a:t>
            </a:r>
            <a:endParaRPr lang="en-GB" sz="18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9241" name="Rectangle 25">
            <a:extLst>
              <a:ext uri="{FF2B5EF4-FFF2-40B4-BE49-F238E27FC236}">
                <a16:creationId xmlns:a16="http://schemas.microsoft.com/office/drawing/2014/main" id="{07729A30-3176-27C6-FD29-129FFFE6B7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2683" y="2924944"/>
            <a:ext cx="2466975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Laguerre-Gauss (LG)</a:t>
            </a:r>
            <a:r>
              <a:rPr lang="ar-SA" sz="1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‏</a:t>
            </a:r>
            <a:endParaRPr lang="en-GB" sz="18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25" name="Text Box 51">
            <a:extLst>
              <a:ext uri="{FF2B5EF4-FFF2-40B4-BE49-F238E27FC236}">
                <a16:creationId xmlns:a16="http://schemas.microsoft.com/office/drawing/2014/main" id="{0E2F1069-AB80-8229-D453-91AD927AE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1426" y="2131423"/>
            <a:ext cx="3718171" cy="371513"/>
          </a:xfrm>
          <a:prstGeom prst="rect">
            <a:avLst/>
          </a:prstGeom>
          <a:solidFill>
            <a:srgbClr val="3333CC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125"/>
              </a:spcBef>
              <a:buClr>
                <a:srgbClr val="66FF33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dirty="0">
                <a:solidFill>
                  <a:srgbClr val="66FF33"/>
                </a:solidFill>
                <a:latin typeface="Arial" panose="020B0604020202020204" pitchFamily="34" charset="0"/>
              </a:rPr>
              <a:t>LG-HG Unitary transformation</a:t>
            </a:r>
          </a:p>
        </p:txBody>
      </p:sp>
      <p:sp>
        <p:nvSpPr>
          <p:cNvPr id="27" name="Text Box 14">
            <a:extLst>
              <a:ext uri="{FF2B5EF4-FFF2-40B4-BE49-F238E27FC236}">
                <a16:creationId xmlns:a16="http://schemas.microsoft.com/office/drawing/2014/main" id="{FDA5F3D4-5AD8-454F-34C4-19A238E4C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9858" y="1247415"/>
            <a:ext cx="3168352" cy="525401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dirty="0">
                <a:solidFill>
                  <a:srgbClr val="000000"/>
                </a:solidFill>
              </a:rPr>
              <a:t>E. </a:t>
            </a:r>
            <a:r>
              <a:rPr lang="en-GB" sz="1400" dirty="0" err="1">
                <a:solidFill>
                  <a:srgbClr val="000000"/>
                </a:solidFill>
              </a:rPr>
              <a:t>Abramochkin</a:t>
            </a:r>
            <a:r>
              <a:rPr lang="en-GB" sz="1400" dirty="0">
                <a:solidFill>
                  <a:srgbClr val="000000"/>
                </a:solidFill>
              </a:rPr>
              <a:t> and V. </a:t>
            </a:r>
            <a:r>
              <a:rPr lang="en-GB" sz="1400" dirty="0" err="1">
                <a:solidFill>
                  <a:srgbClr val="000000"/>
                </a:solidFill>
              </a:rPr>
              <a:t>Volostnikov</a:t>
            </a:r>
            <a:r>
              <a:rPr lang="en-GB" sz="1400" dirty="0">
                <a:solidFill>
                  <a:srgbClr val="000000"/>
                </a:solidFill>
              </a:rPr>
              <a:t>,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dirty="0">
                <a:solidFill>
                  <a:srgbClr val="000000"/>
                </a:solidFill>
              </a:rPr>
              <a:t>Opt. </a:t>
            </a:r>
            <a:r>
              <a:rPr lang="en-GB" sz="1400" dirty="0" err="1">
                <a:solidFill>
                  <a:srgbClr val="000000"/>
                </a:solidFill>
              </a:rPr>
              <a:t>Commun</a:t>
            </a:r>
            <a:r>
              <a:rPr lang="en-GB" sz="1400" dirty="0">
                <a:solidFill>
                  <a:srgbClr val="000000"/>
                </a:solidFill>
              </a:rPr>
              <a:t>. 83, 123 (1991)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1DC4A52-CB1E-AF96-C7DC-C2A8B9BD8730}"/>
              </a:ext>
            </a:extLst>
          </p:cNvPr>
          <p:cNvSpPr txBox="1"/>
          <p:nvPr/>
        </p:nvSpPr>
        <p:spPr bwMode="auto">
          <a:xfrm>
            <a:off x="4261294" y="5711669"/>
            <a:ext cx="1435306" cy="402291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0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← S</a:t>
            </a:r>
            <a:r>
              <a:rPr lang="pt-BR" sz="20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U(3) </a:t>
            </a:r>
            <a:r>
              <a:rPr lang="pt-BR" sz="20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endParaRPr lang="pt-BR" sz="2000" i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A4E93B06-8B92-8D56-CC3D-DF08968022F5}"/>
              </a:ext>
            </a:extLst>
          </p:cNvPr>
          <p:cNvSpPr txBox="1"/>
          <p:nvPr/>
        </p:nvSpPr>
        <p:spPr bwMode="auto">
          <a:xfrm>
            <a:off x="4233714" y="4589388"/>
            <a:ext cx="1435306" cy="402291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0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← S</a:t>
            </a:r>
            <a:r>
              <a:rPr lang="pt-BR" sz="20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U(2) </a:t>
            </a:r>
            <a:r>
              <a:rPr lang="pt-BR" sz="20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endParaRPr lang="pt-BR" sz="2000" i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D485715D-E323-09FA-1679-18EEC82B7C85}"/>
              </a:ext>
            </a:extLst>
          </p:cNvPr>
          <p:cNvSpPr txBox="1"/>
          <p:nvPr/>
        </p:nvSpPr>
        <p:spPr bwMode="auto">
          <a:xfrm>
            <a:off x="4233714" y="3583770"/>
            <a:ext cx="1435306" cy="402291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0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← S</a:t>
            </a:r>
            <a:r>
              <a:rPr lang="pt-BR" sz="20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U(1) </a:t>
            </a:r>
            <a:r>
              <a:rPr lang="pt-BR" sz="20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endParaRPr lang="pt-BR" sz="2000" i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8" name="Rectangle 31">
            <a:extLst>
              <a:ext uri="{FF2B5EF4-FFF2-40B4-BE49-F238E27FC236}">
                <a16:creationId xmlns:a16="http://schemas.microsoft.com/office/drawing/2014/main" id="{6AC0EF86-4C1D-232F-5185-2F44BBA4B4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322" y="4373860"/>
            <a:ext cx="8640959" cy="1035772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19" name="Object 10">
            <a:extLst>
              <a:ext uri="{FF2B5EF4-FFF2-40B4-BE49-F238E27FC236}">
                <a16:creationId xmlns:a16="http://schemas.microsoft.com/office/drawing/2014/main" id="{56AC8DB3-9680-79E5-55BD-8B71C01DB47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156057" y="4435277"/>
          <a:ext cx="758177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44240" imgH="507960" progId="Equation.DSMT4">
                  <p:embed/>
                </p:oleObj>
              </mc:Choice>
              <mc:Fallback>
                <p:oleObj name="Equation" r:id="rId3" imgW="444240" imgH="507960" progId="Equation.DSMT4">
                  <p:embed/>
                  <p:pic>
                    <p:nvPicPr>
                      <p:cNvPr id="19" name="Object 10">
                        <a:extLst>
                          <a:ext uri="{FF2B5EF4-FFF2-40B4-BE49-F238E27FC236}">
                            <a16:creationId xmlns:a16="http://schemas.microsoft.com/office/drawing/2014/main" id="{56AC8DB3-9680-79E5-55BD-8B71C01DB47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6057" y="4435277"/>
                        <a:ext cx="758177" cy="8636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lumMod val="5000"/>
                              <a:lumOff val="95000"/>
                            </a:schemeClr>
                          </a:gs>
                          <a:gs pos="74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83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100000">
                            <a:schemeClr val="accent1">
                              <a:lumMod val="30000"/>
                              <a:lumOff val="70000"/>
                            </a:schemeClr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7">
            <a:extLst>
              <a:ext uri="{FF2B5EF4-FFF2-40B4-BE49-F238E27FC236}">
                <a16:creationId xmlns:a16="http://schemas.microsoft.com/office/drawing/2014/main" id="{F6920C23-D52A-BB5F-FBA8-2ECE3B09C66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65362" y="4454644"/>
          <a:ext cx="823164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82400" imgH="507960" progId="Equation.DSMT4">
                  <p:embed/>
                </p:oleObj>
              </mc:Choice>
              <mc:Fallback>
                <p:oleObj name="Equation" r:id="rId5" imgW="482400" imgH="507960" progId="Equation.DSMT4">
                  <p:embed/>
                  <p:pic>
                    <p:nvPicPr>
                      <p:cNvPr id="20" name="Object 7">
                        <a:extLst>
                          <a:ext uri="{FF2B5EF4-FFF2-40B4-BE49-F238E27FC236}">
                            <a16:creationId xmlns:a16="http://schemas.microsoft.com/office/drawing/2014/main" id="{F6920C23-D52A-BB5F-FBA8-2ECE3B09C66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5362" y="4454644"/>
                        <a:ext cx="823164" cy="8636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lumMod val="5000"/>
                              <a:lumOff val="95000"/>
                            </a:schemeClr>
                          </a:gs>
                          <a:gs pos="74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83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100000">
                            <a:schemeClr val="accent1">
                              <a:lumMod val="30000"/>
                              <a:lumOff val="70000"/>
                            </a:schemeClr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Imagem 1">
            <a:extLst>
              <a:ext uri="{FF2B5EF4-FFF2-40B4-BE49-F238E27FC236}">
                <a16:creationId xmlns:a16="http://schemas.microsoft.com/office/drawing/2014/main" id="{2E1D4F53-591F-5945-B39E-A8FA1AB4A664}"/>
              </a:ext>
            </a:extLst>
          </p:cNvPr>
          <p:cNvPicPr preferRelativeResize="0"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6723905" y="3365252"/>
            <a:ext cx="720000" cy="720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1674962-C612-0C65-4601-E7CAA00EBACE}"/>
              </a:ext>
            </a:extLst>
          </p:cNvPr>
          <p:cNvSpPr txBox="1"/>
          <p:nvPr/>
        </p:nvSpPr>
        <p:spPr bwMode="auto">
          <a:xfrm>
            <a:off x="6835354" y="4032926"/>
            <a:ext cx="524800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(0,0)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B7421E1-5F17-A835-5044-BC62DC4E916E}"/>
              </a:ext>
            </a:extLst>
          </p:cNvPr>
          <p:cNvSpPr txBox="1"/>
          <p:nvPr/>
        </p:nvSpPr>
        <p:spPr bwMode="auto">
          <a:xfrm>
            <a:off x="6239740" y="5099674"/>
            <a:ext cx="625790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(0,+1)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390086F-3C5D-2459-1756-E36C1064DC71}"/>
              </a:ext>
            </a:extLst>
          </p:cNvPr>
          <p:cNvSpPr txBox="1"/>
          <p:nvPr/>
        </p:nvSpPr>
        <p:spPr bwMode="auto">
          <a:xfrm>
            <a:off x="7361443" y="5100392"/>
            <a:ext cx="584112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(0,-1)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5CBF211-7A4D-5408-5330-90F65BDEDC82}"/>
              </a:ext>
            </a:extLst>
          </p:cNvPr>
          <p:cNvSpPr txBox="1"/>
          <p:nvPr/>
        </p:nvSpPr>
        <p:spPr bwMode="auto">
          <a:xfrm>
            <a:off x="6835354" y="6224284"/>
            <a:ext cx="524801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(1,0)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A543A1F-A85F-3C7C-2D70-924C6D95BA2B}"/>
              </a:ext>
            </a:extLst>
          </p:cNvPr>
          <p:cNvSpPr txBox="1"/>
          <p:nvPr/>
        </p:nvSpPr>
        <p:spPr bwMode="auto">
          <a:xfrm>
            <a:off x="5926684" y="6236050"/>
            <a:ext cx="625790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(0,+2)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425F49E-0EE0-913B-0C76-6DA507E8E045}"/>
              </a:ext>
            </a:extLst>
          </p:cNvPr>
          <p:cNvSpPr txBox="1"/>
          <p:nvPr/>
        </p:nvSpPr>
        <p:spPr bwMode="auto">
          <a:xfrm>
            <a:off x="7664337" y="6224284"/>
            <a:ext cx="584112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(0,-2)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7CBA9A93-8B97-D464-FF51-C5479E8B5596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6187362" y="4433766"/>
            <a:ext cx="720000" cy="72000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D6E0988B-022F-56E2-7FE7-D0DFAD07AB9E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7298850" y="4433606"/>
            <a:ext cx="720000" cy="72000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9D4EBDD9-7DE2-E504-FB21-6E368017C392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5899330" y="5526210"/>
            <a:ext cx="720000" cy="72000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3F631F66-7906-30B2-9ABD-9D819DB8534A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7586802" y="5526130"/>
            <a:ext cx="720000" cy="72000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EA6B6355-2429-2437-535C-6B953B9D1549}"/>
              </a:ext>
            </a:extLst>
          </p:cNvPr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6743106" y="5525492"/>
            <a:ext cx="720000" cy="720000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E2E1592D-9CC5-E4B8-B81A-8B0501E738CC}"/>
              </a:ext>
            </a:extLst>
          </p:cNvPr>
          <p:cNvPicPr preferRelativeResize="0"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2484989" y="3365252"/>
            <a:ext cx="720000" cy="720000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916CDEC3-A6E3-4313-DB98-8E2825B0D38A}"/>
              </a:ext>
            </a:extLst>
          </p:cNvPr>
          <p:cNvPicPr preferRelativeResize="0"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1640014" y="5526210"/>
            <a:ext cx="720000" cy="720000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A89C9605-24B6-E292-E123-F9BD69F2422D}"/>
              </a:ext>
            </a:extLst>
          </p:cNvPr>
          <p:cNvPicPr preferRelativeResize="0"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3353348" y="5526210"/>
            <a:ext cx="720000" cy="720000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22C6D8D5-2B8B-30F0-7970-1F6DDE8735B2}"/>
              </a:ext>
            </a:extLst>
          </p:cNvPr>
          <p:cNvPicPr preferRelativeResize="0"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2496681" y="5526210"/>
            <a:ext cx="720000" cy="720000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A6046713-FD61-A527-5149-E389D89FAE91}"/>
              </a:ext>
            </a:extLst>
          </p:cNvPr>
          <p:cNvPicPr preferRelativeResize="0"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1928046" y="4434147"/>
            <a:ext cx="720000" cy="720000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ACBE56F3-2C49-9C8C-C774-1C5EA444FD11}"/>
              </a:ext>
            </a:extLst>
          </p:cNvPr>
          <p:cNvPicPr preferRelativeResize="0">
            <a:picLocks/>
          </p:cNvPicPr>
          <p:nvPr/>
        </p:nvPicPr>
        <p:blipFill>
          <a:blip r:embed="rId15"/>
          <a:stretch>
            <a:fillRect/>
          </a:stretch>
        </p:blipFill>
        <p:spPr>
          <a:xfrm>
            <a:off x="3070828" y="4434147"/>
            <a:ext cx="720000" cy="720000"/>
          </a:xfrm>
          <a:prstGeom prst="rect">
            <a:avLst/>
          </a:prstGeom>
        </p:spPr>
      </p:pic>
      <p:sp>
        <p:nvSpPr>
          <p:cNvPr id="30" name="CaixaDeTexto 29">
            <a:extLst>
              <a:ext uri="{FF2B5EF4-FFF2-40B4-BE49-F238E27FC236}">
                <a16:creationId xmlns:a16="http://schemas.microsoft.com/office/drawing/2014/main" id="{024620FE-C59B-7236-23A7-F83BC534C2FC}"/>
              </a:ext>
            </a:extLst>
          </p:cNvPr>
          <p:cNvSpPr txBox="1"/>
          <p:nvPr/>
        </p:nvSpPr>
        <p:spPr bwMode="auto">
          <a:xfrm>
            <a:off x="2596438" y="4032926"/>
            <a:ext cx="524800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(0,0)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720FF426-4E2B-5EA2-0274-2135E533A2C9}"/>
              </a:ext>
            </a:extLst>
          </p:cNvPr>
          <p:cNvSpPr txBox="1"/>
          <p:nvPr/>
        </p:nvSpPr>
        <p:spPr bwMode="auto">
          <a:xfrm>
            <a:off x="2051318" y="5099674"/>
            <a:ext cx="524801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(1,0)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1DBE2D6E-2743-E339-ED87-17E0FF309E6B}"/>
              </a:ext>
            </a:extLst>
          </p:cNvPr>
          <p:cNvSpPr txBox="1"/>
          <p:nvPr/>
        </p:nvSpPr>
        <p:spPr bwMode="auto">
          <a:xfrm>
            <a:off x="3152182" y="5100392"/>
            <a:ext cx="524801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(0,1)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DE526E2B-B7D6-53B2-1B4A-079E9CE7BCAB}"/>
              </a:ext>
            </a:extLst>
          </p:cNvPr>
          <p:cNvSpPr txBox="1"/>
          <p:nvPr/>
        </p:nvSpPr>
        <p:spPr bwMode="auto">
          <a:xfrm>
            <a:off x="2570198" y="6224284"/>
            <a:ext cx="577281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(1,1)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FE2552CC-2BB7-D220-6FD4-BC4B6B360B77}"/>
              </a:ext>
            </a:extLst>
          </p:cNvPr>
          <p:cNvSpPr txBox="1"/>
          <p:nvPr/>
        </p:nvSpPr>
        <p:spPr bwMode="auto">
          <a:xfrm>
            <a:off x="1738262" y="6236050"/>
            <a:ext cx="524800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(2,0)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EB5C1D8E-9971-2126-A69E-A08656D72C9A}"/>
              </a:ext>
            </a:extLst>
          </p:cNvPr>
          <p:cNvSpPr txBox="1"/>
          <p:nvPr/>
        </p:nvSpPr>
        <p:spPr bwMode="auto">
          <a:xfrm>
            <a:off x="3455077" y="6224284"/>
            <a:ext cx="524800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(0,2)</a:t>
            </a:r>
          </a:p>
        </p:txBody>
      </p:sp>
      <p:graphicFrame>
        <p:nvGraphicFramePr>
          <p:cNvPr id="36" name="Objeto 35">
            <a:extLst>
              <a:ext uri="{FF2B5EF4-FFF2-40B4-BE49-F238E27FC236}">
                <a16:creationId xmlns:a16="http://schemas.microsoft.com/office/drawing/2014/main" id="{D937E778-765B-6603-E778-F07F091132A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61906" y="1988840"/>
          <a:ext cx="1971675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825480" imgH="342720" progId="Equation.DSMT4">
                  <p:embed/>
                </p:oleObj>
              </mc:Choice>
              <mc:Fallback>
                <p:oleObj name="Equation" r:id="rId16" imgW="825480" imgH="342720" progId="Equation.DSMT4">
                  <p:embed/>
                  <p:pic>
                    <p:nvPicPr>
                      <p:cNvPr id="36" name="Objeto 35">
                        <a:extLst>
                          <a:ext uri="{FF2B5EF4-FFF2-40B4-BE49-F238E27FC236}">
                            <a16:creationId xmlns:a16="http://schemas.microsoft.com/office/drawing/2014/main" id="{D937E778-765B-6603-E778-F07F091132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961906" y="1988840"/>
                        <a:ext cx="1971675" cy="81915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lumMod val="5000"/>
                              <a:lumOff val="95000"/>
                            </a:schemeClr>
                          </a:gs>
                          <a:gs pos="74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83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100000">
                            <a:schemeClr val="accent1">
                              <a:lumMod val="30000"/>
                              <a:lumOff val="70000"/>
                            </a:schemeClr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to 36">
            <a:extLst>
              <a:ext uri="{FF2B5EF4-FFF2-40B4-BE49-F238E27FC236}">
                <a16:creationId xmlns:a16="http://schemas.microsoft.com/office/drawing/2014/main" id="{C3FAECD2-2B37-A843-A885-7EC87EC5EBB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88526" y="1107572"/>
          <a:ext cx="3222167" cy="8299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676160" imgH="431640" progId="Equation.DSMT4">
                  <p:embed/>
                </p:oleObj>
              </mc:Choice>
              <mc:Fallback>
                <p:oleObj name="Equation" r:id="rId18" imgW="1676160" imgH="431640" progId="Equation.DSMT4">
                  <p:embed/>
                  <p:pic>
                    <p:nvPicPr>
                      <p:cNvPr id="37" name="Objeto 36">
                        <a:extLst>
                          <a:ext uri="{FF2B5EF4-FFF2-40B4-BE49-F238E27FC236}">
                            <a16:creationId xmlns:a16="http://schemas.microsoft.com/office/drawing/2014/main" id="{C3FAECD2-2B37-A843-A885-7EC87EC5EB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888526" y="1107572"/>
                        <a:ext cx="3222167" cy="829952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lumMod val="5000"/>
                              <a:lumOff val="95000"/>
                            </a:schemeClr>
                          </a:gs>
                          <a:gs pos="74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83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100000">
                            <a:schemeClr val="accent1">
                              <a:lumMod val="30000"/>
                              <a:lumOff val="70000"/>
                            </a:schemeClr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Arco 37">
            <a:extLst>
              <a:ext uri="{FF2B5EF4-FFF2-40B4-BE49-F238E27FC236}">
                <a16:creationId xmlns:a16="http://schemas.microsoft.com/office/drawing/2014/main" id="{5F66F779-5994-8B9E-6262-903483187B3C}"/>
              </a:ext>
            </a:extLst>
          </p:cNvPr>
          <p:cNvSpPr/>
          <p:nvPr/>
        </p:nvSpPr>
        <p:spPr bwMode="auto">
          <a:xfrm>
            <a:off x="6476054" y="4505831"/>
            <a:ext cx="338980" cy="264382"/>
          </a:xfrm>
          <a:prstGeom prst="arc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39" name="Arco 38">
            <a:extLst>
              <a:ext uri="{FF2B5EF4-FFF2-40B4-BE49-F238E27FC236}">
                <a16:creationId xmlns:a16="http://schemas.microsoft.com/office/drawing/2014/main" id="{AE88D161-C106-E8CF-3E6A-6A4C66D645A0}"/>
              </a:ext>
            </a:extLst>
          </p:cNvPr>
          <p:cNvSpPr/>
          <p:nvPr/>
        </p:nvSpPr>
        <p:spPr bwMode="auto">
          <a:xfrm flipH="1">
            <a:off x="7406697" y="4505831"/>
            <a:ext cx="338980" cy="264382"/>
          </a:xfrm>
          <a:prstGeom prst="arc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40" name="Arco 39">
            <a:extLst>
              <a:ext uri="{FF2B5EF4-FFF2-40B4-BE49-F238E27FC236}">
                <a16:creationId xmlns:a16="http://schemas.microsoft.com/office/drawing/2014/main" id="{5CE73668-95EC-3901-D92A-7776DBCC01A5}"/>
              </a:ext>
            </a:extLst>
          </p:cNvPr>
          <p:cNvSpPr/>
          <p:nvPr/>
        </p:nvSpPr>
        <p:spPr bwMode="auto">
          <a:xfrm>
            <a:off x="6199138" y="5592570"/>
            <a:ext cx="338980" cy="264382"/>
          </a:xfrm>
          <a:prstGeom prst="arc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41" name="Arco 40">
            <a:extLst>
              <a:ext uri="{FF2B5EF4-FFF2-40B4-BE49-F238E27FC236}">
                <a16:creationId xmlns:a16="http://schemas.microsoft.com/office/drawing/2014/main" id="{E3C270A4-D479-1DEA-CE53-36F8F2CF11A7}"/>
              </a:ext>
            </a:extLst>
          </p:cNvPr>
          <p:cNvSpPr/>
          <p:nvPr/>
        </p:nvSpPr>
        <p:spPr bwMode="auto">
          <a:xfrm flipH="1">
            <a:off x="7690098" y="5589240"/>
            <a:ext cx="338980" cy="264382"/>
          </a:xfrm>
          <a:prstGeom prst="arc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13628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1"/>
          <p:cNvSpPr>
            <a:spLocks noChangeArrowheads="1"/>
          </p:cNvSpPr>
          <p:nvPr/>
        </p:nvSpPr>
        <p:spPr bwMode="auto">
          <a:xfrm>
            <a:off x="550863" y="769629"/>
            <a:ext cx="8474075" cy="50800"/>
          </a:xfrm>
          <a:prstGeom prst="rect">
            <a:avLst/>
          </a:prstGeom>
          <a:solidFill>
            <a:srgbClr val="00CC99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769938" y="158750"/>
            <a:ext cx="8366125" cy="571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2160" tIns="46080" rIns="92160" bIns="46080" anchor="ctr"/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Spin-orbit </a:t>
            </a:r>
            <a:r>
              <a:rPr lang="en-GB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nonseparable</a:t>
            </a:r>
            <a:r>
              <a:rPr lang="en-GB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modes</a:t>
            </a:r>
          </a:p>
        </p:txBody>
      </p:sp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71888" y="1302050"/>
            <a:ext cx="1966460" cy="209396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0" name="Picture 4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64429" y="1230042"/>
            <a:ext cx="2488101" cy="227096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1" name="CaixaDeTexto 30"/>
          <p:cNvSpPr txBox="1"/>
          <p:nvPr/>
        </p:nvSpPr>
        <p:spPr bwMode="auto">
          <a:xfrm>
            <a:off x="472045" y="2167501"/>
            <a:ext cx="1941984" cy="402291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0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POLARIZATION</a:t>
            </a:r>
          </a:p>
        </p:txBody>
      </p:sp>
      <p:sp>
        <p:nvSpPr>
          <p:cNvPr id="32" name="CaixaDeTexto 31"/>
          <p:cNvSpPr txBox="1"/>
          <p:nvPr/>
        </p:nvSpPr>
        <p:spPr bwMode="auto">
          <a:xfrm>
            <a:off x="7877243" y="2111173"/>
            <a:ext cx="1108999" cy="402291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0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SPATIAL</a:t>
            </a:r>
          </a:p>
        </p:txBody>
      </p:sp>
      <p:sp>
        <p:nvSpPr>
          <p:cNvPr id="29" name="Text Box 39"/>
          <p:cNvSpPr txBox="1">
            <a:spLocks noChangeArrowheads="1"/>
          </p:cNvSpPr>
          <p:nvPr/>
        </p:nvSpPr>
        <p:spPr bwMode="auto">
          <a:xfrm>
            <a:off x="4134258" y="1185279"/>
            <a:ext cx="1745171" cy="371513"/>
          </a:xfrm>
          <a:prstGeom prst="rect">
            <a:avLst/>
          </a:prstGeom>
          <a:solidFill>
            <a:srgbClr val="3333CC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buClr>
                <a:srgbClr val="66FF33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dirty="0" err="1">
                <a:solidFill>
                  <a:srgbClr val="66FF33"/>
                </a:solidFill>
              </a:rPr>
              <a:t>Poincaré</a:t>
            </a:r>
            <a:r>
              <a:rPr lang="en-GB" sz="1800" dirty="0">
                <a:solidFill>
                  <a:srgbClr val="66FF33"/>
                </a:solidFill>
              </a:rPr>
              <a:t> spheres</a:t>
            </a:r>
          </a:p>
        </p:txBody>
      </p: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A509BF72-7BD4-43C2-B815-7EFB4C807790}"/>
              </a:ext>
            </a:extLst>
          </p:cNvPr>
          <p:cNvGrpSpPr/>
          <p:nvPr/>
        </p:nvGrpSpPr>
        <p:grpSpPr>
          <a:xfrm>
            <a:off x="658813" y="3716338"/>
            <a:ext cx="8680127" cy="2595562"/>
            <a:chOff x="658813" y="3879681"/>
            <a:chExt cx="8680127" cy="2595562"/>
          </a:xfrm>
        </p:grpSpPr>
        <p:sp>
          <p:nvSpPr>
            <p:cNvPr id="39" name="Text Box 39">
              <a:extLst>
                <a:ext uri="{FF2B5EF4-FFF2-40B4-BE49-F238E27FC236}">
                  <a16:creationId xmlns:a16="http://schemas.microsoft.com/office/drawing/2014/main" id="{FBC33704-C8DD-4280-B581-4D90F99521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6848" y="3951621"/>
              <a:ext cx="3269320" cy="463846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</p:spPr>
          <p:txBody>
            <a:bodyPr wrap="square" lIns="90000" tIns="46800" rIns="90000" bIns="4680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500"/>
                </a:spcBef>
                <a:buClr>
                  <a:srgbClr val="66FF33"/>
                </a:buCl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dirty="0">
                  <a:solidFill>
                    <a:srgbClr val="66FF33"/>
                  </a:solidFill>
                </a:rPr>
                <a:t>Tensor product in CO</a:t>
              </a:r>
            </a:p>
          </p:txBody>
        </p:sp>
        <p:graphicFrame>
          <p:nvGraphicFramePr>
            <p:cNvPr id="40" name="Objeto 39">
              <a:extLst>
                <a:ext uri="{FF2B5EF4-FFF2-40B4-BE49-F238E27FC236}">
                  <a16:creationId xmlns:a16="http://schemas.microsoft.com/office/drawing/2014/main" id="{DBFAE192-7352-493C-BB13-20CEF4C0832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273550" y="3879681"/>
            <a:ext cx="1911350" cy="517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990360" imgH="266400" progId="Equation.DSMT4">
                    <p:embed/>
                  </p:oleObj>
                </mc:Choice>
                <mc:Fallback>
                  <p:oleObj name="Equation" r:id="rId5" imgW="990360" imgH="266400" progId="Equation.DSMT4">
                    <p:embed/>
                    <p:pic>
                      <p:nvPicPr>
                        <p:cNvPr id="40" name="Objeto 39">
                          <a:extLst>
                            <a:ext uri="{FF2B5EF4-FFF2-40B4-BE49-F238E27FC236}">
                              <a16:creationId xmlns:a16="http://schemas.microsoft.com/office/drawing/2014/main" id="{DBFAE192-7352-493C-BB13-20CEF4C0832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73550" y="3879681"/>
                          <a:ext cx="1911350" cy="517525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1">
                                <a:lumMod val="5000"/>
                                <a:lumOff val="95000"/>
                              </a:schemeClr>
                            </a:gs>
                            <a:gs pos="74000">
                              <a:schemeClr val="accent1">
                                <a:lumMod val="45000"/>
                                <a:lumOff val="55000"/>
                              </a:schemeClr>
                            </a:gs>
                            <a:gs pos="83000">
                              <a:schemeClr val="accent1">
                                <a:lumMod val="45000"/>
                                <a:lumOff val="55000"/>
                              </a:schemeClr>
                            </a:gs>
                            <a:gs pos="100000">
                              <a:schemeClr val="accent1">
                                <a:lumMod val="30000"/>
                                <a:lumOff val="70000"/>
                              </a:schemeClr>
                            </a:gs>
                          </a:gsLst>
                          <a:lin ang="5400000" scaled="1"/>
                        </a:grad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" name="Objeto 40">
              <a:extLst>
                <a:ext uri="{FF2B5EF4-FFF2-40B4-BE49-F238E27FC236}">
                  <a16:creationId xmlns:a16="http://schemas.microsoft.com/office/drawing/2014/main" id="{B28858BA-9455-43F1-9579-BC60678B2F0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197100" y="4857581"/>
            <a:ext cx="2176463" cy="4587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1269720" imgH="266400" progId="Equation.DSMT4">
                    <p:embed/>
                  </p:oleObj>
                </mc:Choice>
                <mc:Fallback>
                  <p:oleObj name="Equation" r:id="rId7" imgW="1269720" imgH="266400" progId="Equation.DSMT4">
                    <p:embed/>
                    <p:pic>
                      <p:nvPicPr>
                        <p:cNvPr id="41" name="Objeto 40">
                          <a:extLst>
                            <a:ext uri="{FF2B5EF4-FFF2-40B4-BE49-F238E27FC236}">
                              <a16:creationId xmlns:a16="http://schemas.microsoft.com/office/drawing/2014/main" id="{B28858BA-9455-43F1-9579-BC60678B2F0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97100" y="4857581"/>
                          <a:ext cx="2176463" cy="458787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1">
                                <a:lumMod val="5000"/>
                                <a:lumOff val="95000"/>
                              </a:schemeClr>
                            </a:gs>
                            <a:gs pos="74000">
                              <a:schemeClr val="accent1">
                                <a:lumMod val="45000"/>
                                <a:lumOff val="55000"/>
                              </a:schemeClr>
                            </a:gs>
                            <a:gs pos="83000">
                              <a:schemeClr val="accent1">
                                <a:lumMod val="45000"/>
                                <a:lumOff val="55000"/>
                              </a:schemeClr>
                            </a:gs>
                            <a:gs pos="100000">
                              <a:schemeClr val="accent1">
                                <a:lumMod val="30000"/>
                                <a:lumOff val="70000"/>
                              </a:schemeClr>
                            </a:gs>
                          </a:gsLst>
                          <a:lin ang="5400000" scaled="1"/>
                        </a:grad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2" name="Object 10">
              <a:extLst>
                <a:ext uri="{FF2B5EF4-FFF2-40B4-BE49-F238E27FC236}">
                  <a16:creationId xmlns:a16="http://schemas.microsoft.com/office/drawing/2014/main" id="{C1E2DA15-5201-4D05-AFE1-3F1BD83A8F2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486275" y="4497218"/>
            <a:ext cx="3298825" cy="1333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2070000" imgH="838080" progId="Equation.DSMT4">
                    <p:embed/>
                  </p:oleObj>
                </mc:Choice>
                <mc:Fallback>
                  <p:oleObj name="Equation" r:id="rId9" imgW="2070000" imgH="838080" progId="Equation.DSMT4">
                    <p:embed/>
                    <p:pic>
                      <p:nvPicPr>
                        <p:cNvPr id="42" name="Object 10">
                          <a:extLst>
                            <a:ext uri="{FF2B5EF4-FFF2-40B4-BE49-F238E27FC236}">
                              <a16:creationId xmlns:a16="http://schemas.microsoft.com/office/drawing/2014/main" id="{C1E2DA15-5201-4D05-AFE1-3F1BD83A8F2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86275" y="4497218"/>
                          <a:ext cx="3298825" cy="1333500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1">
                                <a:lumMod val="5000"/>
                                <a:lumOff val="95000"/>
                              </a:schemeClr>
                            </a:gs>
                            <a:gs pos="74000">
                              <a:schemeClr val="accent1">
                                <a:lumMod val="45000"/>
                                <a:lumOff val="55000"/>
                              </a:schemeClr>
                            </a:gs>
                            <a:gs pos="83000">
                              <a:schemeClr val="accent1">
                                <a:lumMod val="45000"/>
                                <a:lumOff val="55000"/>
                              </a:schemeClr>
                            </a:gs>
                            <a:gs pos="100000">
                              <a:schemeClr val="accent1">
                                <a:lumMod val="30000"/>
                                <a:lumOff val="70000"/>
                              </a:schemeClr>
                            </a:gs>
                          </a:gsLst>
                          <a:lin ang="5400000" scaled="1"/>
                        </a:grad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3" name="Objeto 42">
              <a:extLst>
                <a:ext uri="{FF2B5EF4-FFF2-40B4-BE49-F238E27FC236}">
                  <a16:creationId xmlns:a16="http://schemas.microsoft.com/office/drawing/2014/main" id="{4DCB2670-7CA6-477C-8110-51326800012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393954" y="3982654"/>
            <a:ext cx="2548855" cy="3441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ção" r:id="rId11" imgW="1511280" imgH="203040" progId="Equation.3">
                    <p:embed/>
                  </p:oleObj>
                </mc:Choice>
                <mc:Fallback>
                  <p:oleObj name="Equação" r:id="rId11" imgW="1511280" imgH="203040" progId="Equation.3">
                    <p:embed/>
                    <p:pic>
                      <p:nvPicPr>
                        <p:cNvPr id="43" name="Objeto 42">
                          <a:extLst>
                            <a:ext uri="{FF2B5EF4-FFF2-40B4-BE49-F238E27FC236}">
                              <a16:creationId xmlns:a16="http://schemas.microsoft.com/office/drawing/2014/main" id="{4DCB2670-7CA6-477C-8110-51326800012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93954" y="3982654"/>
                          <a:ext cx="2548855" cy="344102"/>
                        </a:xfrm>
                        <a:prstGeom prst="rect">
                          <a:avLst/>
                        </a:prstGeom>
                        <a:solidFill>
                          <a:srgbClr val="FFFF00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4" name="Objeto 43">
              <a:extLst>
                <a:ext uri="{FF2B5EF4-FFF2-40B4-BE49-F238E27FC236}">
                  <a16:creationId xmlns:a16="http://schemas.microsoft.com/office/drawing/2014/main" id="{0CB49520-4F8B-4BAD-AB15-8D1070E1692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58813" y="6041856"/>
            <a:ext cx="5891212" cy="4333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3441600" imgH="253800" progId="Equation.DSMT4">
                    <p:embed/>
                  </p:oleObj>
                </mc:Choice>
                <mc:Fallback>
                  <p:oleObj name="Equation" r:id="rId13" imgW="3441600" imgH="253800" progId="Equation.DSMT4">
                    <p:embed/>
                    <p:pic>
                      <p:nvPicPr>
                        <p:cNvPr id="44" name="Objeto 43">
                          <a:extLst>
                            <a:ext uri="{FF2B5EF4-FFF2-40B4-BE49-F238E27FC236}">
                              <a16:creationId xmlns:a16="http://schemas.microsoft.com/office/drawing/2014/main" id="{0CB49520-4F8B-4BAD-AB15-8D1070E1692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8813" y="6041856"/>
                          <a:ext cx="5891212" cy="433387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1">
                                <a:lumMod val="5000"/>
                                <a:lumOff val="95000"/>
                              </a:schemeClr>
                            </a:gs>
                            <a:gs pos="74000">
                              <a:schemeClr val="accent1">
                                <a:lumMod val="45000"/>
                                <a:lumOff val="55000"/>
                              </a:schemeClr>
                            </a:gs>
                            <a:gs pos="83000">
                              <a:schemeClr val="accent1">
                                <a:lumMod val="45000"/>
                                <a:lumOff val="55000"/>
                              </a:schemeClr>
                            </a:gs>
                            <a:gs pos="100000">
                              <a:schemeClr val="accent1">
                                <a:lumMod val="30000"/>
                                <a:lumOff val="70000"/>
                              </a:schemeClr>
                            </a:gs>
                          </a:gsLst>
                          <a:lin ang="5400000" scaled="1"/>
                        </a:gra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5" name="Text Box 14">
              <a:extLst>
                <a:ext uri="{FF2B5EF4-FFF2-40B4-BE49-F238E27FC236}">
                  <a16:creationId xmlns:a16="http://schemas.microsoft.com/office/drawing/2014/main" id="{D7A840AC-212B-4A82-A531-720EB83DE0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98780" y="4869160"/>
              <a:ext cx="1440160" cy="371513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square" lIns="90000" tIns="46800" rIns="90000" bIns="4680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125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800" dirty="0">
                  <a:solidFill>
                    <a:srgbClr val="000000"/>
                  </a:solidFill>
                </a:rPr>
                <a:t>Bell modes</a:t>
              </a:r>
            </a:p>
          </p:txBody>
        </p:sp>
        <p:graphicFrame>
          <p:nvGraphicFramePr>
            <p:cNvPr id="46" name="Object 12">
              <a:extLst>
                <a:ext uri="{FF2B5EF4-FFF2-40B4-BE49-F238E27FC236}">
                  <a16:creationId xmlns:a16="http://schemas.microsoft.com/office/drawing/2014/main" id="{84C88796-51DC-431F-A8E4-3F0B19BDD9B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997179" y="6021288"/>
            <a:ext cx="1909713" cy="4048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ção" r:id="rId15" imgW="927000" imgH="253800" progId="Equation.3">
                    <p:embed/>
                  </p:oleObj>
                </mc:Choice>
                <mc:Fallback>
                  <p:oleObj name="Equação" r:id="rId15" imgW="927000" imgH="253800" progId="Equation.3">
                    <p:embed/>
                    <p:pic>
                      <p:nvPicPr>
                        <p:cNvPr id="46" name="Object 12">
                          <a:extLst>
                            <a:ext uri="{FF2B5EF4-FFF2-40B4-BE49-F238E27FC236}">
                              <a16:creationId xmlns:a16="http://schemas.microsoft.com/office/drawing/2014/main" id="{84C88796-51DC-431F-A8E4-3F0B19BDD9B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97179" y="6021288"/>
                          <a:ext cx="1909713" cy="404849"/>
                        </a:xfrm>
                        <a:prstGeom prst="rect">
                          <a:avLst/>
                        </a:prstGeom>
                        <a:gradFill>
                          <a:gsLst>
                            <a:gs pos="0">
                              <a:schemeClr val="accent1">
                                <a:lumMod val="5000"/>
                                <a:lumOff val="95000"/>
                              </a:schemeClr>
                            </a:gs>
                            <a:gs pos="74000">
                              <a:schemeClr val="accent1">
                                <a:lumMod val="45000"/>
                                <a:lumOff val="55000"/>
                              </a:schemeClr>
                            </a:gs>
                            <a:gs pos="83000">
                              <a:schemeClr val="accent1">
                                <a:lumMod val="45000"/>
                                <a:lumOff val="55000"/>
                              </a:schemeClr>
                            </a:gs>
                            <a:gs pos="100000">
                              <a:schemeClr val="accent1">
                                <a:lumMod val="30000"/>
                                <a:lumOff val="70000"/>
                              </a:schemeClr>
                            </a:gs>
                          </a:gsLst>
                          <a:lin ang="5400000" scaled="1"/>
                        </a:gradFill>
                      </p:spPr>
                    </p:pic>
                  </p:oleObj>
                </mc:Fallback>
              </mc:AlternateContent>
            </a:graphicData>
          </a:graphic>
        </p:graphicFrame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Object 10">
                <a:extLst>
                  <a:ext uri="{FF2B5EF4-FFF2-40B4-BE49-F238E27FC236}">
                    <a16:creationId xmlns:a16="http://schemas.microsoft.com/office/drawing/2014/main" id="{9F89BC32-4EF7-43B4-8B31-674DB3A03F8F}"/>
                  </a:ext>
                </a:extLst>
              </p:cNvPr>
              <p:cNvSpPr txBox="1"/>
              <p:nvPr/>
            </p:nvSpPr>
            <p:spPr bwMode="auto">
              <a:xfrm>
                <a:off x="6430981" y="1142369"/>
                <a:ext cx="757237" cy="474117"/>
              </a:xfrm>
              <a:prstGeom prst="rect">
                <a:avLst/>
              </a:prstGeom>
              <a:noFill/>
            </p:spPr>
            <p:txBody>
              <a:bodyPr>
                <a:normAutofit fontScale="85000" lnSpcReduction="1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pt-B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d>
                        <m:dPr>
                          <m:ctrlPr>
                            <a:rPr lang="pt-B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𝐫</m:t>
                          </m:r>
                        </m:e>
                      </m:d>
                    </m:oMath>
                  </m:oMathPara>
                </a14:m>
                <a:br>
                  <a:rPr lang="pt-BR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</a:br>
                <a:endParaRPr lang="pt-BR" dirty="0"/>
              </a:p>
            </p:txBody>
          </p:sp>
        </mc:Choice>
        <mc:Fallback xmlns="">
          <p:sp>
            <p:nvSpPr>
              <p:cNvPr id="2" name="Object 10">
                <a:extLst>
                  <a:ext uri="{FF2B5EF4-FFF2-40B4-BE49-F238E27FC236}">
                    <a16:creationId xmlns:a16="http://schemas.microsoft.com/office/drawing/2014/main" id="{9F89BC32-4EF7-43B4-8B31-674DB3A03F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30981" y="1142369"/>
                <a:ext cx="757237" cy="474117"/>
              </a:xfrm>
              <a:prstGeom prst="rect">
                <a:avLst/>
              </a:prstGeom>
              <a:blipFill>
                <a:blip r:embed="rId17"/>
                <a:stretch>
                  <a:fillRect l="-403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bject 10">
                <a:extLst>
                  <a:ext uri="{FF2B5EF4-FFF2-40B4-BE49-F238E27FC236}">
                    <a16:creationId xmlns:a16="http://schemas.microsoft.com/office/drawing/2014/main" id="{898B9BC7-7CF2-7340-856B-4436B097A417}"/>
                  </a:ext>
                </a:extLst>
              </p:cNvPr>
              <p:cNvSpPr txBox="1"/>
              <p:nvPr/>
            </p:nvSpPr>
            <p:spPr bwMode="auto">
              <a:xfrm>
                <a:off x="6430981" y="3142723"/>
                <a:ext cx="757237" cy="474117"/>
              </a:xfrm>
              <a:prstGeom prst="rect">
                <a:avLst/>
              </a:prstGeom>
              <a:noFill/>
            </p:spPr>
            <p:txBody>
              <a:bodyPr>
                <a:normAutofit fontScale="85000" lnSpcReduction="1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pt-B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d>
                        <m:dPr>
                          <m:ctrlPr>
                            <a:rPr lang="pt-B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𝐫</m:t>
                          </m:r>
                        </m:e>
                      </m:d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8" name="Object 10">
                <a:extLst>
                  <a:ext uri="{FF2B5EF4-FFF2-40B4-BE49-F238E27FC236}">
                    <a16:creationId xmlns:a16="http://schemas.microsoft.com/office/drawing/2014/main" id="{898B9BC7-7CF2-7340-856B-4436B097A4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30981" y="3142723"/>
                <a:ext cx="757237" cy="474117"/>
              </a:xfrm>
              <a:prstGeom prst="rect">
                <a:avLst/>
              </a:prstGeom>
              <a:blipFill>
                <a:blip r:embed="rId18"/>
                <a:stretch>
                  <a:fillRect l="-403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bject 7">
                <a:extLst>
                  <a:ext uri="{FF2B5EF4-FFF2-40B4-BE49-F238E27FC236}">
                    <a16:creationId xmlns:a16="http://schemas.microsoft.com/office/drawing/2014/main" id="{3B4B679F-731A-DC4A-7086-84E00277604A}"/>
                  </a:ext>
                </a:extLst>
              </p:cNvPr>
              <p:cNvSpPr txBox="1"/>
              <p:nvPr/>
            </p:nvSpPr>
            <p:spPr bwMode="auto">
              <a:xfrm>
                <a:off x="4863426" y="2855262"/>
                <a:ext cx="823913" cy="463846"/>
              </a:xfrm>
              <a:prstGeom prst="rect">
                <a:avLst/>
              </a:prstGeom>
              <a:noFill/>
            </p:spPr>
            <p:txBody>
              <a:bodyPr>
                <a:normAutofit fontScale="925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pt-B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d>
                        <m:dPr>
                          <m:ctrlPr>
                            <a:rPr lang="pt-B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𝐫</m:t>
                          </m:r>
                        </m:e>
                      </m:d>
                    </m:oMath>
                  </m:oMathPara>
                </a14:m>
                <a:br>
                  <a:rPr lang="pt-BR" i="1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</a:br>
                <a:endParaRPr lang="pt-BR" dirty="0"/>
              </a:p>
            </p:txBody>
          </p:sp>
        </mc:Choice>
        <mc:Fallback xmlns="">
          <p:sp>
            <p:nvSpPr>
              <p:cNvPr id="11" name="Object 7">
                <a:extLst>
                  <a:ext uri="{FF2B5EF4-FFF2-40B4-BE49-F238E27FC236}">
                    <a16:creationId xmlns:a16="http://schemas.microsoft.com/office/drawing/2014/main" id="{3B4B679F-731A-DC4A-7086-84E0027760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63426" y="2855262"/>
                <a:ext cx="823913" cy="463846"/>
              </a:xfrm>
              <a:prstGeom prst="rect">
                <a:avLst/>
              </a:prstGeom>
              <a:blipFill>
                <a:blip r:embed="rId19"/>
                <a:stretch>
                  <a:fillRect l="-4444" b="-657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bject 7">
                <a:extLst>
                  <a:ext uri="{FF2B5EF4-FFF2-40B4-BE49-F238E27FC236}">
                    <a16:creationId xmlns:a16="http://schemas.microsoft.com/office/drawing/2014/main" id="{5CD4B375-1A5A-A8E3-78C5-6A3812D5F4A6}"/>
                  </a:ext>
                </a:extLst>
              </p:cNvPr>
              <p:cNvSpPr txBox="1"/>
              <p:nvPr/>
            </p:nvSpPr>
            <p:spPr bwMode="auto">
              <a:xfrm>
                <a:off x="6776261" y="1642182"/>
                <a:ext cx="823913" cy="463846"/>
              </a:xfrm>
              <a:prstGeom prst="rect">
                <a:avLst/>
              </a:prstGeom>
              <a:noFill/>
            </p:spPr>
            <p:txBody>
              <a:bodyPr>
                <a:normAutofit fontScale="925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pt-B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d>
                        <m:dPr>
                          <m:ctrlPr>
                            <a:rPr lang="pt-B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𝐫</m:t>
                          </m:r>
                        </m:e>
                      </m:d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4" name="Object 7">
                <a:extLst>
                  <a:ext uri="{FF2B5EF4-FFF2-40B4-BE49-F238E27FC236}">
                    <a16:creationId xmlns:a16="http://schemas.microsoft.com/office/drawing/2014/main" id="{5CD4B375-1A5A-A8E3-78C5-6A3812D5F4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76261" y="1642182"/>
                <a:ext cx="823913" cy="463846"/>
              </a:xfrm>
              <a:prstGeom prst="rect">
                <a:avLst/>
              </a:prstGeom>
              <a:blipFill>
                <a:blip r:embed="rId20"/>
                <a:stretch>
                  <a:fillRect l="-4444" b="-657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332301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1"/>
          <p:cNvSpPr>
            <a:spLocks noChangeArrowheads="1"/>
          </p:cNvSpPr>
          <p:nvPr/>
        </p:nvSpPr>
        <p:spPr bwMode="auto">
          <a:xfrm>
            <a:off x="550863" y="790575"/>
            <a:ext cx="8474075" cy="50800"/>
          </a:xfrm>
          <a:prstGeom prst="rect">
            <a:avLst/>
          </a:prstGeom>
          <a:solidFill>
            <a:srgbClr val="00CC99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769938" y="158750"/>
            <a:ext cx="8366125" cy="571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2160" tIns="46080" rIns="92160" bIns="46080" anchor="ctr"/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Polarization vortices</a:t>
            </a:r>
          </a:p>
        </p:txBody>
      </p:sp>
      <p:graphicFrame>
        <p:nvGraphicFramePr>
          <p:cNvPr id="31" name="Objeto 30"/>
          <p:cNvGraphicFramePr>
            <a:graphicFrameLocks noChangeAspect="1"/>
          </p:cNvGraphicFramePr>
          <p:nvPr/>
        </p:nvGraphicFramePr>
        <p:xfrm>
          <a:off x="2350319" y="2852936"/>
          <a:ext cx="803275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ção" r:id="rId3" imgW="241200" imgH="190440" progId="Equation.3">
                  <p:embed/>
                </p:oleObj>
              </mc:Choice>
              <mc:Fallback>
                <p:oleObj name="Equação" r:id="rId3" imgW="241200" imgH="190440" progId="Equation.3">
                  <p:embed/>
                  <p:pic>
                    <p:nvPicPr>
                      <p:cNvPr id="31" name="Objeto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0319" y="2852936"/>
                        <a:ext cx="803275" cy="635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"/>
          <p:cNvGraphicFramePr>
            <a:graphicFrameLocks noChangeAspect="1"/>
          </p:cNvGraphicFramePr>
          <p:nvPr/>
        </p:nvGraphicFramePr>
        <p:xfrm>
          <a:off x="7356817" y="2866008"/>
          <a:ext cx="762000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ção" r:id="rId5" imgW="228600" imgH="190440" progId="Equation.3">
                  <p:embed/>
                </p:oleObj>
              </mc:Choice>
              <mc:Fallback>
                <p:oleObj name="Equação" r:id="rId5" imgW="228600" imgH="190440" progId="Equation.3">
                  <p:embed/>
                  <p:pic>
                    <p:nvPicPr>
                      <p:cNvPr id="3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56817" y="2866008"/>
                        <a:ext cx="762000" cy="635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upo 2"/>
          <p:cNvGrpSpPr/>
          <p:nvPr/>
        </p:nvGrpSpPr>
        <p:grpSpPr>
          <a:xfrm>
            <a:off x="1614667" y="1052736"/>
            <a:ext cx="6939527" cy="1870124"/>
            <a:chOff x="1281386" y="1076414"/>
            <a:chExt cx="7443583" cy="2134990"/>
          </a:xfrm>
        </p:grpSpPr>
        <p:pic>
          <p:nvPicPr>
            <p:cNvPr id="13" name="Imagem 12" descr="LG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81386" y="1077055"/>
              <a:ext cx="2143126" cy="2133600"/>
            </a:xfrm>
            <a:prstGeom prst="rect">
              <a:avLst/>
            </a:prstGeom>
          </p:spPr>
        </p:pic>
        <p:cxnSp>
          <p:nvCxnSpPr>
            <p:cNvPr id="14" name="Conector de seta reta 13"/>
            <p:cNvCxnSpPr/>
            <p:nvPr/>
          </p:nvCxnSpPr>
          <p:spPr>
            <a:xfrm flipV="1">
              <a:off x="2345771" y="1760232"/>
              <a:ext cx="0" cy="180000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de seta reta 14"/>
            <p:cNvCxnSpPr/>
            <p:nvPr/>
          </p:nvCxnSpPr>
          <p:spPr>
            <a:xfrm rot="5400000" flipV="1">
              <a:off x="2617480" y="2053859"/>
              <a:ext cx="0" cy="180001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de seta reta 15"/>
            <p:cNvCxnSpPr/>
            <p:nvPr/>
          </p:nvCxnSpPr>
          <p:spPr>
            <a:xfrm rot="2700000" flipV="1">
              <a:off x="2555095" y="1843535"/>
              <a:ext cx="0" cy="180001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de seta reta 16"/>
            <p:cNvCxnSpPr/>
            <p:nvPr/>
          </p:nvCxnSpPr>
          <p:spPr>
            <a:xfrm rot="8100000" flipV="1">
              <a:off x="2541027" y="2248444"/>
              <a:ext cx="0" cy="180000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de seta reta 17"/>
            <p:cNvCxnSpPr/>
            <p:nvPr/>
          </p:nvCxnSpPr>
          <p:spPr>
            <a:xfrm rot="10800000" flipV="1">
              <a:off x="2333373" y="2323895"/>
              <a:ext cx="0" cy="180000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de seta reta 18"/>
            <p:cNvCxnSpPr/>
            <p:nvPr/>
          </p:nvCxnSpPr>
          <p:spPr>
            <a:xfrm rot="16200000" flipV="1">
              <a:off x="2077398" y="2053859"/>
              <a:ext cx="0" cy="180001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de seta reta 19"/>
            <p:cNvCxnSpPr/>
            <p:nvPr/>
          </p:nvCxnSpPr>
          <p:spPr>
            <a:xfrm rot="13500000" flipV="1">
              <a:off x="2151184" y="2247447"/>
              <a:ext cx="0" cy="180001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de seta reta 20"/>
            <p:cNvCxnSpPr/>
            <p:nvPr/>
          </p:nvCxnSpPr>
          <p:spPr>
            <a:xfrm rot="18900000" flipV="1">
              <a:off x="2137116" y="1857600"/>
              <a:ext cx="0" cy="180000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Imagem 21" descr="LG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53452" y="1077804"/>
              <a:ext cx="2143126" cy="2133600"/>
            </a:xfrm>
            <a:prstGeom prst="rect">
              <a:avLst/>
            </a:prstGeom>
          </p:spPr>
        </p:pic>
        <p:cxnSp>
          <p:nvCxnSpPr>
            <p:cNvPr id="23" name="Conector de seta reta 22"/>
            <p:cNvCxnSpPr/>
            <p:nvPr/>
          </p:nvCxnSpPr>
          <p:spPr>
            <a:xfrm rot="10800000" flipV="1">
              <a:off x="4100720" y="1760982"/>
              <a:ext cx="0" cy="180001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de seta reta 23"/>
            <p:cNvCxnSpPr/>
            <p:nvPr/>
          </p:nvCxnSpPr>
          <p:spPr>
            <a:xfrm rot="5400000" flipV="1">
              <a:off x="4372428" y="2054604"/>
              <a:ext cx="0" cy="180000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de seta reta 24"/>
            <p:cNvCxnSpPr/>
            <p:nvPr/>
          </p:nvCxnSpPr>
          <p:spPr>
            <a:xfrm rot="8100000" flipV="1">
              <a:off x="4310046" y="1844280"/>
              <a:ext cx="0" cy="180000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de seta reta 25"/>
            <p:cNvCxnSpPr/>
            <p:nvPr/>
          </p:nvCxnSpPr>
          <p:spPr>
            <a:xfrm rot="2700000" flipV="1">
              <a:off x="4295976" y="2249194"/>
              <a:ext cx="0" cy="180001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de seta reta 26"/>
            <p:cNvCxnSpPr/>
            <p:nvPr/>
          </p:nvCxnSpPr>
          <p:spPr>
            <a:xfrm flipV="1">
              <a:off x="4088322" y="2324645"/>
              <a:ext cx="0" cy="180001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de seta reta 27"/>
            <p:cNvCxnSpPr/>
            <p:nvPr/>
          </p:nvCxnSpPr>
          <p:spPr>
            <a:xfrm rot="16200000" flipV="1">
              <a:off x="3832349" y="2054604"/>
              <a:ext cx="0" cy="180000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de seta reta 28"/>
            <p:cNvCxnSpPr/>
            <p:nvPr/>
          </p:nvCxnSpPr>
          <p:spPr>
            <a:xfrm rot="18900000" flipV="1">
              <a:off x="3906133" y="2248192"/>
              <a:ext cx="0" cy="180000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de seta reta 29"/>
            <p:cNvCxnSpPr/>
            <p:nvPr/>
          </p:nvCxnSpPr>
          <p:spPr>
            <a:xfrm rot="13500000" flipV="1">
              <a:off x="3892065" y="1858350"/>
              <a:ext cx="0" cy="180001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Imagem 32" descr="LG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81644" y="1076414"/>
              <a:ext cx="2144331" cy="2134800"/>
            </a:xfrm>
            <a:prstGeom prst="rect">
              <a:avLst/>
            </a:prstGeom>
          </p:spPr>
        </p:pic>
        <p:pic>
          <p:nvPicPr>
            <p:cNvPr id="34" name="Imagem 33" descr="LG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80638" y="1076414"/>
              <a:ext cx="2144331" cy="2134800"/>
            </a:xfrm>
            <a:prstGeom prst="rect">
              <a:avLst/>
            </a:prstGeom>
          </p:spPr>
        </p:pic>
        <p:cxnSp>
          <p:nvCxnSpPr>
            <p:cNvPr id="35" name="Conector de seta reta 34"/>
            <p:cNvCxnSpPr/>
            <p:nvPr/>
          </p:nvCxnSpPr>
          <p:spPr>
            <a:xfrm rot="5400000" flipV="1">
              <a:off x="5828912" y="1753062"/>
              <a:ext cx="0" cy="180001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de seta reta 35"/>
            <p:cNvCxnSpPr/>
            <p:nvPr/>
          </p:nvCxnSpPr>
          <p:spPr>
            <a:xfrm flipV="1">
              <a:off x="6100620" y="2046684"/>
              <a:ext cx="0" cy="180000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de seta reta 36"/>
            <p:cNvCxnSpPr/>
            <p:nvPr/>
          </p:nvCxnSpPr>
          <p:spPr>
            <a:xfrm rot="2700000" flipV="1">
              <a:off x="6038238" y="1836360"/>
              <a:ext cx="0" cy="180000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ector de seta reta 37"/>
            <p:cNvCxnSpPr/>
            <p:nvPr/>
          </p:nvCxnSpPr>
          <p:spPr>
            <a:xfrm rot="18900000" flipV="1">
              <a:off x="6024168" y="2241274"/>
              <a:ext cx="0" cy="180001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de seta reta 38"/>
            <p:cNvCxnSpPr/>
            <p:nvPr/>
          </p:nvCxnSpPr>
          <p:spPr>
            <a:xfrm rot="16200000" flipV="1">
              <a:off x="5816514" y="2316725"/>
              <a:ext cx="0" cy="180001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ector de seta reta 39"/>
            <p:cNvCxnSpPr/>
            <p:nvPr/>
          </p:nvCxnSpPr>
          <p:spPr>
            <a:xfrm rot="10800000" flipV="1">
              <a:off x="5560541" y="2046684"/>
              <a:ext cx="0" cy="180000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ector de seta reta 40"/>
            <p:cNvCxnSpPr/>
            <p:nvPr/>
          </p:nvCxnSpPr>
          <p:spPr>
            <a:xfrm rot="13500000" flipV="1">
              <a:off x="5634325" y="2240272"/>
              <a:ext cx="0" cy="180000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ector de seta reta 41"/>
            <p:cNvCxnSpPr/>
            <p:nvPr/>
          </p:nvCxnSpPr>
          <p:spPr>
            <a:xfrm rot="8100000" flipV="1">
              <a:off x="5620257" y="1850430"/>
              <a:ext cx="0" cy="180001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ctor de seta reta 42"/>
            <p:cNvCxnSpPr/>
            <p:nvPr/>
          </p:nvCxnSpPr>
          <p:spPr>
            <a:xfrm rot="16200000" flipV="1">
              <a:off x="7629112" y="1753062"/>
              <a:ext cx="0" cy="180001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ector de seta reta 43"/>
            <p:cNvCxnSpPr/>
            <p:nvPr/>
          </p:nvCxnSpPr>
          <p:spPr>
            <a:xfrm flipV="1">
              <a:off x="7900820" y="2046684"/>
              <a:ext cx="0" cy="180000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de seta reta 44"/>
            <p:cNvCxnSpPr/>
            <p:nvPr/>
          </p:nvCxnSpPr>
          <p:spPr>
            <a:xfrm rot="18900000" flipV="1">
              <a:off x="7838438" y="1836360"/>
              <a:ext cx="0" cy="180000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de seta reta 45"/>
            <p:cNvCxnSpPr/>
            <p:nvPr/>
          </p:nvCxnSpPr>
          <p:spPr>
            <a:xfrm rot="2700000" flipV="1">
              <a:off x="7824368" y="2241274"/>
              <a:ext cx="0" cy="180001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de seta reta 46"/>
            <p:cNvCxnSpPr/>
            <p:nvPr/>
          </p:nvCxnSpPr>
          <p:spPr>
            <a:xfrm rot="5400000" flipV="1">
              <a:off x="7616714" y="2316725"/>
              <a:ext cx="0" cy="180001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de seta reta 47"/>
            <p:cNvCxnSpPr/>
            <p:nvPr/>
          </p:nvCxnSpPr>
          <p:spPr>
            <a:xfrm rot="10800000" flipV="1">
              <a:off x="7360741" y="2046684"/>
              <a:ext cx="0" cy="180000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de seta reta 48"/>
            <p:cNvCxnSpPr/>
            <p:nvPr/>
          </p:nvCxnSpPr>
          <p:spPr>
            <a:xfrm rot="8100000" flipV="1">
              <a:off x="7434525" y="2240272"/>
              <a:ext cx="0" cy="180000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de seta reta 49"/>
            <p:cNvCxnSpPr/>
            <p:nvPr/>
          </p:nvCxnSpPr>
          <p:spPr>
            <a:xfrm rot="13500000" flipV="1">
              <a:off x="7420457" y="1850430"/>
              <a:ext cx="0" cy="180001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1" name="Object 4"/>
          <p:cNvGraphicFramePr>
            <a:graphicFrameLocks noChangeAspect="1"/>
          </p:cNvGraphicFramePr>
          <p:nvPr/>
        </p:nvGraphicFramePr>
        <p:xfrm>
          <a:off x="3905349" y="2852936"/>
          <a:ext cx="760413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ção" r:id="rId8" imgW="228600" imgH="190440" progId="Equation.3">
                  <p:embed/>
                </p:oleObj>
              </mc:Choice>
              <mc:Fallback>
                <p:oleObj name="Equação" r:id="rId8" imgW="228600" imgH="190440" progId="Equation.3">
                  <p:embed/>
                  <p:pic>
                    <p:nvPicPr>
                      <p:cNvPr id="51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5349" y="2852936"/>
                        <a:ext cx="760413" cy="635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Object 5"/>
          <p:cNvGraphicFramePr>
            <a:graphicFrameLocks noChangeAspect="1"/>
          </p:cNvGraphicFramePr>
          <p:nvPr/>
        </p:nvGraphicFramePr>
        <p:xfrm>
          <a:off x="5556617" y="2852936"/>
          <a:ext cx="762000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ção" r:id="rId10" imgW="228600" imgH="190440" progId="Equation.3">
                  <p:embed/>
                </p:oleObj>
              </mc:Choice>
              <mc:Fallback>
                <p:oleObj name="Equação" r:id="rId10" imgW="228600" imgH="190440" progId="Equation.3">
                  <p:embed/>
                  <p:pic>
                    <p:nvPicPr>
                      <p:cNvPr id="6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6617" y="2852936"/>
                        <a:ext cx="762000" cy="635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Object 10"/>
          <p:cNvGraphicFramePr>
            <a:graphicFrameLocks noChangeAspect="1"/>
          </p:cNvGraphicFramePr>
          <p:nvPr/>
        </p:nvGraphicFramePr>
        <p:xfrm>
          <a:off x="417290" y="3789363"/>
          <a:ext cx="4378325" cy="884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070000" imgH="419040" progId="Equation.DSMT4">
                  <p:embed/>
                </p:oleObj>
              </mc:Choice>
              <mc:Fallback>
                <p:oleObj name="Equation" r:id="rId12" imgW="2070000" imgH="419040" progId="Equation.DSMT4">
                  <p:embed/>
                  <p:pic>
                    <p:nvPicPr>
                      <p:cNvPr id="62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290" y="3789363"/>
                        <a:ext cx="4378325" cy="884237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lumMod val="5000"/>
                              <a:lumOff val="95000"/>
                            </a:schemeClr>
                          </a:gs>
                          <a:gs pos="74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83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100000">
                            <a:schemeClr val="accent1">
                              <a:lumMod val="30000"/>
                              <a:lumOff val="70000"/>
                            </a:schemeClr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to 1"/>
          <p:cNvGraphicFramePr>
            <a:graphicFrameLocks noChangeAspect="1"/>
          </p:cNvGraphicFramePr>
          <p:nvPr/>
        </p:nvGraphicFramePr>
        <p:xfrm>
          <a:off x="5109369" y="3789363"/>
          <a:ext cx="4452937" cy="89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2070000" imgH="419040" progId="Equation.DSMT4">
                  <p:embed/>
                </p:oleObj>
              </mc:Choice>
              <mc:Fallback>
                <p:oleObj name="Equation" r:id="rId14" imgW="2070000" imgH="419040" progId="Equation.DSMT4">
                  <p:embed/>
                  <p:pic>
                    <p:nvPicPr>
                      <p:cNvPr id="2" name="Objeto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9369" y="3789363"/>
                        <a:ext cx="4452937" cy="898525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lumMod val="5000"/>
                              <a:lumOff val="95000"/>
                            </a:schemeClr>
                          </a:gs>
                          <a:gs pos="74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83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100000">
                            <a:schemeClr val="accent1">
                              <a:lumMod val="30000"/>
                              <a:lumOff val="70000"/>
                            </a:schemeClr>
                          </a:gs>
                        </a:gsLst>
                        <a:lin ang="5400000" scaled="1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Line 27"/>
          <p:cNvSpPr>
            <a:spLocks noChangeShapeType="1"/>
          </p:cNvSpPr>
          <p:nvPr/>
        </p:nvSpPr>
        <p:spPr bwMode="auto">
          <a:xfrm>
            <a:off x="1222846" y="5353088"/>
            <a:ext cx="1800000" cy="1588"/>
          </a:xfrm>
          <a:prstGeom prst="line">
            <a:avLst/>
          </a:prstGeom>
          <a:noFill/>
          <a:ln w="38160">
            <a:solidFill>
              <a:srgbClr val="00B050"/>
            </a:solidFill>
            <a:miter lim="800000"/>
            <a:headEnd/>
            <a:tailEnd type="triangle" w="lg" len="lg"/>
          </a:ln>
        </p:spPr>
        <p:txBody>
          <a:bodyPr/>
          <a:lstStyle/>
          <a:p>
            <a:endParaRPr lang="pt-BR"/>
          </a:p>
        </p:txBody>
      </p:sp>
      <p:sp>
        <p:nvSpPr>
          <p:cNvPr id="58" name="Elipse 57"/>
          <p:cNvSpPr/>
          <p:nvPr/>
        </p:nvSpPr>
        <p:spPr bwMode="auto">
          <a:xfrm>
            <a:off x="2086942" y="5013176"/>
            <a:ext cx="144016" cy="667321"/>
          </a:xfrm>
          <a:prstGeom prst="ellipse">
            <a:avLst/>
          </a:prstGeom>
          <a:solidFill>
            <a:srgbClr val="00B8FF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grpSp>
        <p:nvGrpSpPr>
          <p:cNvPr id="59" name="Grupo 58"/>
          <p:cNvGrpSpPr/>
          <p:nvPr/>
        </p:nvGrpSpPr>
        <p:grpSpPr>
          <a:xfrm>
            <a:off x="3239070" y="4869160"/>
            <a:ext cx="1210668" cy="1287796"/>
            <a:chOff x="8571311" y="4391011"/>
            <a:chExt cx="2143127" cy="2133600"/>
          </a:xfrm>
        </p:grpSpPr>
        <p:pic>
          <p:nvPicPr>
            <p:cNvPr id="60" name="Imagem 59" descr="LG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571311" y="4391011"/>
              <a:ext cx="2143127" cy="2133600"/>
            </a:xfrm>
            <a:prstGeom prst="rect">
              <a:avLst/>
            </a:prstGeom>
          </p:spPr>
        </p:pic>
        <p:cxnSp>
          <p:nvCxnSpPr>
            <p:cNvPr id="63" name="Conector de seta reta 62"/>
            <p:cNvCxnSpPr/>
            <p:nvPr/>
          </p:nvCxnSpPr>
          <p:spPr>
            <a:xfrm flipV="1">
              <a:off x="9635693" y="5074188"/>
              <a:ext cx="0" cy="180000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ector de seta reta 63"/>
            <p:cNvCxnSpPr/>
            <p:nvPr/>
          </p:nvCxnSpPr>
          <p:spPr>
            <a:xfrm rot="5400000" flipV="1">
              <a:off x="9907402" y="5367815"/>
              <a:ext cx="0" cy="180001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ector de seta reta 64"/>
            <p:cNvCxnSpPr/>
            <p:nvPr/>
          </p:nvCxnSpPr>
          <p:spPr>
            <a:xfrm rot="2700000" flipV="1">
              <a:off x="9845017" y="5157491"/>
              <a:ext cx="0" cy="180001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ector de seta reta 65"/>
            <p:cNvCxnSpPr/>
            <p:nvPr/>
          </p:nvCxnSpPr>
          <p:spPr>
            <a:xfrm rot="8100000" flipV="1">
              <a:off x="9830949" y="5562400"/>
              <a:ext cx="0" cy="180000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ector de seta reta 66"/>
            <p:cNvCxnSpPr/>
            <p:nvPr/>
          </p:nvCxnSpPr>
          <p:spPr>
            <a:xfrm rot="10800000" flipV="1">
              <a:off x="9623295" y="5637851"/>
              <a:ext cx="0" cy="180000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ector de seta reta 67"/>
            <p:cNvCxnSpPr/>
            <p:nvPr/>
          </p:nvCxnSpPr>
          <p:spPr>
            <a:xfrm rot="16200000" flipV="1">
              <a:off x="9367320" y="5367815"/>
              <a:ext cx="0" cy="180001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ector de seta reta 68"/>
            <p:cNvCxnSpPr/>
            <p:nvPr/>
          </p:nvCxnSpPr>
          <p:spPr>
            <a:xfrm rot="13500000" flipV="1">
              <a:off x="9441106" y="5561403"/>
              <a:ext cx="0" cy="180001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ector de seta reta 69"/>
            <p:cNvCxnSpPr/>
            <p:nvPr/>
          </p:nvCxnSpPr>
          <p:spPr>
            <a:xfrm rot="18900000" flipV="1">
              <a:off x="9427038" y="5171556"/>
              <a:ext cx="0" cy="180000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71" name="Objeto 70"/>
          <p:cNvGraphicFramePr>
            <a:graphicFrameLocks noChangeAspect="1"/>
          </p:cNvGraphicFramePr>
          <p:nvPr/>
        </p:nvGraphicFramePr>
        <p:xfrm>
          <a:off x="3657650" y="6177735"/>
          <a:ext cx="530815" cy="4196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ção" r:id="rId3" imgW="241200" imgH="190440" progId="Equation.3">
                  <p:embed/>
                </p:oleObj>
              </mc:Choice>
              <mc:Fallback>
                <p:oleObj name="Equação" r:id="rId3" imgW="241200" imgH="190440" progId="Equation.3">
                  <p:embed/>
                  <p:pic>
                    <p:nvPicPr>
                      <p:cNvPr id="71" name="Objeto 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50" y="6177735"/>
                        <a:ext cx="530815" cy="41961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" name="Rectangle 47"/>
          <p:cNvSpPr>
            <a:spLocks noChangeArrowheads="1"/>
          </p:cNvSpPr>
          <p:nvPr/>
        </p:nvSpPr>
        <p:spPr bwMode="auto">
          <a:xfrm>
            <a:off x="1639671" y="5763013"/>
            <a:ext cx="1023335" cy="40229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buClr>
                <a:srgbClr val="3333CC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S-Plate</a:t>
            </a:r>
          </a:p>
        </p:txBody>
      </p:sp>
      <p:sp>
        <p:nvSpPr>
          <p:cNvPr id="73" name="Rectangle 47"/>
          <p:cNvSpPr>
            <a:spLocks noChangeArrowheads="1"/>
          </p:cNvSpPr>
          <p:nvPr/>
        </p:nvSpPr>
        <p:spPr bwMode="auto">
          <a:xfrm>
            <a:off x="5169818" y="5042933"/>
            <a:ext cx="4189265" cy="402291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buClr>
                <a:srgbClr val="3333CC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Spin-orbit coupling in liquid crystals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5605061" y="5677159"/>
            <a:ext cx="3453189" cy="560153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L. </a:t>
            </a:r>
            <a:r>
              <a:rPr lang="pt-BR" sz="1600" dirty="0" err="1">
                <a:solidFill>
                  <a:schemeClr val="accent6">
                    <a:lumMod val="75000"/>
                  </a:schemeClr>
                </a:solidFill>
              </a:rPr>
              <a:t>Marrucci</a:t>
            </a:r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, C. </a:t>
            </a:r>
            <a:r>
              <a:rPr lang="pt-BR" sz="1600" dirty="0" err="1">
                <a:solidFill>
                  <a:schemeClr val="accent6">
                    <a:lumMod val="75000"/>
                  </a:schemeClr>
                </a:solidFill>
              </a:rPr>
              <a:t>Manzo</a:t>
            </a:r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pt-BR" sz="1600" dirty="0" err="1">
                <a:solidFill>
                  <a:schemeClr val="accent6">
                    <a:lumMod val="75000"/>
                  </a:schemeClr>
                </a:solidFill>
              </a:rPr>
              <a:t>and</a:t>
            </a:r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 D. </a:t>
            </a:r>
            <a:r>
              <a:rPr lang="pt-BR" sz="1600" dirty="0" err="1">
                <a:solidFill>
                  <a:schemeClr val="accent6">
                    <a:lumMod val="75000"/>
                  </a:schemeClr>
                </a:solidFill>
              </a:rPr>
              <a:t>Paparo</a:t>
            </a:r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, </a:t>
            </a:r>
          </a:p>
          <a:p>
            <a:r>
              <a:rPr lang="pt-BR" sz="1600" dirty="0" err="1">
                <a:solidFill>
                  <a:schemeClr val="accent6">
                    <a:lumMod val="75000"/>
                  </a:schemeClr>
                </a:solidFill>
              </a:rPr>
              <a:t>Phys</a:t>
            </a:r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. Rev. </a:t>
            </a:r>
            <a:r>
              <a:rPr lang="pt-BR" sz="1600" dirty="0" err="1">
                <a:solidFill>
                  <a:schemeClr val="accent6">
                    <a:lumMod val="75000"/>
                  </a:schemeClr>
                </a:solidFill>
              </a:rPr>
              <a:t>Lett</a:t>
            </a:r>
            <a:r>
              <a:rPr lang="pt-BR" sz="1600" dirty="0">
                <a:solidFill>
                  <a:schemeClr val="accent6">
                    <a:lumMod val="75000"/>
                  </a:schemeClr>
                </a:solidFill>
              </a:rPr>
              <a:t>. 96, 163905 (2006)</a:t>
            </a:r>
          </a:p>
        </p:txBody>
      </p:sp>
    </p:spTree>
    <p:extLst>
      <p:ext uri="{BB962C8B-B14F-4D97-AF65-F5344CB8AC3E}">
        <p14:creationId xmlns:p14="http://schemas.microsoft.com/office/powerpoint/2010/main" val="38580213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2"/>
          <p:cNvSpPr>
            <a:spLocks noChangeArrowheads="1"/>
          </p:cNvSpPr>
          <p:nvPr/>
        </p:nvSpPr>
        <p:spPr bwMode="auto">
          <a:xfrm>
            <a:off x="550954" y="790575"/>
            <a:ext cx="8475433" cy="508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6" name="Rectangle 3"/>
          <p:cNvSpPr>
            <a:spLocks noChangeArrowheads="1"/>
          </p:cNvSpPr>
          <p:nvPr/>
        </p:nvSpPr>
        <p:spPr bwMode="auto">
          <a:xfrm>
            <a:off x="770062" y="158750"/>
            <a:ext cx="8367466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spcBef>
                <a:spcPct val="0"/>
              </a:spcBef>
              <a:defRPr/>
            </a:pPr>
            <a:r>
              <a:rPr lang="en-US" sz="2800" i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Structured nonlinear optics</a:t>
            </a:r>
            <a:endParaRPr lang="pt-BR" sz="2800" i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8C453775-DF37-9A0B-C14E-EFA4EA28E070}"/>
              </a:ext>
            </a:extLst>
          </p:cNvPr>
          <p:cNvGrpSpPr>
            <a:grpSpLocks/>
          </p:cNvGrpSpPr>
          <p:nvPr/>
        </p:nvGrpSpPr>
        <p:grpSpPr>
          <a:xfrm>
            <a:off x="813365" y="1052736"/>
            <a:ext cx="8529368" cy="2736000"/>
            <a:chOff x="809646" y="1857158"/>
            <a:chExt cx="8529368" cy="2833798"/>
          </a:xfrm>
        </p:grpSpPr>
        <p:grpSp>
          <p:nvGrpSpPr>
            <p:cNvPr id="6" name="Agrupar 5">
              <a:extLst>
                <a:ext uri="{FF2B5EF4-FFF2-40B4-BE49-F238E27FC236}">
                  <a16:creationId xmlns:a16="http://schemas.microsoft.com/office/drawing/2014/main" id="{58A7A79E-D5C5-58B0-3D67-405F773F6C3A}"/>
                </a:ext>
              </a:extLst>
            </p:cNvPr>
            <p:cNvGrpSpPr/>
            <p:nvPr/>
          </p:nvGrpSpPr>
          <p:grpSpPr>
            <a:xfrm>
              <a:off x="809646" y="1857158"/>
              <a:ext cx="8529368" cy="2833798"/>
              <a:chOff x="816914" y="3672667"/>
              <a:chExt cx="8529368" cy="2833798"/>
            </a:xfrm>
          </p:grpSpPr>
          <p:grpSp>
            <p:nvGrpSpPr>
              <p:cNvPr id="55" name="Grupo 49"/>
              <p:cNvGrpSpPr/>
              <p:nvPr/>
            </p:nvGrpSpPr>
            <p:grpSpPr>
              <a:xfrm>
                <a:off x="4809778" y="4211075"/>
                <a:ext cx="4536504" cy="1728192"/>
                <a:chOff x="2081858" y="620688"/>
                <a:chExt cx="4865772" cy="1728192"/>
              </a:xfrm>
            </p:grpSpPr>
            <p:grpSp>
              <p:nvGrpSpPr>
                <p:cNvPr id="56" name="Grupo 50"/>
                <p:cNvGrpSpPr/>
                <p:nvPr/>
              </p:nvGrpSpPr>
              <p:grpSpPr>
                <a:xfrm>
                  <a:off x="2123094" y="620688"/>
                  <a:ext cx="4824536" cy="864096"/>
                  <a:chOff x="3441626" y="4941168"/>
                  <a:chExt cx="4824536" cy="864096"/>
                </a:xfrm>
              </p:grpSpPr>
              <p:sp>
                <p:nvSpPr>
                  <p:cNvPr id="63" name="Retângulo 62"/>
                  <p:cNvSpPr/>
                  <p:nvPr/>
                </p:nvSpPr>
                <p:spPr bwMode="auto">
                  <a:xfrm>
                    <a:off x="3672890" y="5373216"/>
                    <a:ext cx="4320480" cy="432048"/>
                  </a:xfrm>
                  <a:prstGeom prst="rect">
                    <a:avLst/>
                  </a:prstGeom>
                  <a:solidFill>
                    <a:srgbClr val="66FF33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t-BR"/>
                  </a:p>
                </p:txBody>
              </p:sp>
              <p:grpSp>
                <p:nvGrpSpPr>
                  <p:cNvPr id="64" name="Grupo 58"/>
                  <p:cNvGrpSpPr/>
                  <p:nvPr/>
                </p:nvGrpSpPr>
                <p:grpSpPr>
                  <a:xfrm>
                    <a:off x="3441626" y="4941168"/>
                    <a:ext cx="4824536" cy="720080"/>
                    <a:chOff x="3153594" y="4437112"/>
                    <a:chExt cx="4824536" cy="720080"/>
                  </a:xfrm>
                </p:grpSpPr>
                <p:sp>
                  <p:nvSpPr>
                    <p:cNvPr id="65" name="Elipse 64"/>
                    <p:cNvSpPr/>
                    <p:nvPr/>
                  </p:nvSpPr>
                  <p:spPr bwMode="auto">
                    <a:xfrm>
                      <a:off x="3225602" y="4581128"/>
                      <a:ext cx="4608512" cy="5760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pt-BR"/>
                    </a:p>
                  </p:txBody>
                </p:sp>
                <p:sp>
                  <p:nvSpPr>
                    <p:cNvPr id="66" name="Retângulo 65"/>
                    <p:cNvSpPr/>
                    <p:nvPr/>
                  </p:nvSpPr>
                  <p:spPr bwMode="auto">
                    <a:xfrm>
                      <a:off x="3153594" y="4437112"/>
                      <a:ext cx="4824536" cy="50405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pt-BR"/>
                    </a:p>
                  </p:txBody>
                </p:sp>
              </p:grpSp>
            </p:grpSp>
            <p:grpSp>
              <p:nvGrpSpPr>
                <p:cNvPr id="57" name="Grupo 51"/>
                <p:cNvGrpSpPr/>
                <p:nvPr/>
              </p:nvGrpSpPr>
              <p:grpSpPr>
                <a:xfrm>
                  <a:off x="2081858" y="1484784"/>
                  <a:ext cx="4824536" cy="864096"/>
                  <a:chOff x="3441626" y="4941168"/>
                  <a:chExt cx="4824536" cy="864096"/>
                </a:xfrm>
                <a:scene3d>
                  <a:camera prst="orthographicFront">
                    <a:rot lat="0" lon="0" rev="10800000"/>
                  </a:camera>
                  <a:lightRig rig="threePt" dir="t"/>
                </a:scene3d>
              </p:grpSpPr>
              <p:sp>
                <p:nvSpPr>
                  <p:cNvPr id="59" name="Retângulo 58"/>
                  <p:cNvSpPr/>
                  <p:nvPr/>
                </p:nvSpPr>
                <p:spPr bwMode="auto">
                  <a:xfrm>
                    <a:off x="3672890" y="5373216"/>
                    <a:ext cx="4320480" cy="432048"/>
                  </a:xfrm>
                  <a:prstGeom prst="rect">
                    <a:avLst/>
                  </a:prstGeom>
                  <a:solidFill>
                    <a:srgbClr val="66FF33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t-BR"/>
                  </a:p>
                </p:txBody>
              </p:sp>
              <p:grpSp>
                <p:nvGrpSpPr>
                  <p:cNvPr id="60" name="Grupo 54"/>
                  <p:cNvGrpSpPr/>
                  <p:nvPr/>
                </p:nvGrpSpPr>
                <p:grpSpPr>
                  <a:xfrm>
                    <a:off x="3441626" y="4941168"/>
                    <a:ext cx="4824536" cy="720080"/>
                    <a:chOff x="3153594" y="4437112"/>
                    <a:chExt cx="4824536" cy="720080"/>
                  </a:xfrm>
                </p:grpSpPr>
                <p:sp>
                  <p:nvSpPr>
                    <p:cNvPr id="61" name="Elipse 60"/>
                    <p:cNvSpPr/>
                    <p:nvPr/>
                  </p:nvSpPr>
                  <p:spPr bwMode="auto">
                    <a:xfrm>
                      <a:off x="3225602" y="4581128"/>
                      <a:ext cx="4608512" cy="5760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pt-BR"/>
                    </a:p>
                  </p:txBody>
                </p:sp>
                <p:sp>
                  <p:nvSpPr>
                    <p:cNvPr id="62" name="Retângulo 61"/>
                    <p:cNvSpPr/>
                    <p:nvPr/>
                  </p:nvSpPr>
                  <p:spPr bwMode="auto">
                    <a:xfrm>
                      <a:off x="3153594" y="4437112"/>
                      <a:ext cx="4824536" cy="50405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pt-BR"/>
                    </a:p>
                  </p:txBody>
                </p:sp>
              </p:grpSp>
            </p:grpSp>
            <p:sp>
              <p:nvSpPr>
                <p:cNvPr id="58" name="Retângulo 57"/>
                <p:cNvSpPr/>
                <p:nvPr/>
              </p:nvSpPr>
              <p:spPr bwMode="auto">
                <a:xfrm>
                  <a:off x="2289498" y="980728"/>
                  <a:ext cx="2046996" cy="936104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</p:grpSp>
          <p:grpSp>
            <p:nvGrpSpPr>
              <p:cNvPr id="68" name="Grupo 62"/>
              <p:cNvGrpSpPr/>
              <p:nvPr/>
            </p:nvGrpSpPr>
            <p:grpSpPr>
              <a:xfrm>
                <a:off x="2592426" y="4201359"/>
                <a:ext cx="4298976" cy="864096"/>
                <a:chOff x="3441626" y="4941168"/>
                <a:chExt cx="4824536" cy="864096"/>
              </a:xfrm>
            </p:grpSpPr>
            <p:sp>
              <p:nvSpPr>
                <p:cNvPr id="75" name="Retângulo 74"/>
                <p:cNvSpPr/>
                <p:nvPr/>
              </p:nvSpPr>
              <p:spPr bwMode="auto">
                <a:xfrm>
                  <a:off x="3672890" y="5373216"/>
                  <a:ext cx="4320480" cy="432048"/>
                </a:xfrm>
                <a:prstGeom prst="rect">
                  <a:avLst/>
                </a:prstGeom>
                <a:solidFill>
                  <a:srgbClr val="FF0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grpSp>
              <p:nvGrpSpPr>
                <p:cNvPr id="76" name="Grupo 70"/>
                <p:cNvGrpSpPr/>
                <p:nvPr/>
              </p:nvGrpSpPr>
              <p:grpSpPr>
                <a:xfrm>
                  <a:off x="3441626" y="4941168"/>
                  <a:ext cx="4824536" cy="720080"/>
                  <a:chOff x="3153594" y="4437112"/>
                  <a:chExt cx="4824536" cy="720080"/>
                </a:xfrm>
              </p:grpSpPr>
              <p:sp>
                <p:nvSpPr>
                  <p:cNvPr id="77" name="Elipse 76"/>
                  <p:cNvSpPr/>
                  <p:nvPr/>
                </p:nvSpPr>
                <p:spPr bwMode="auto">
                  <a:xfrm>
                    <a:off x="3225602" y="4581128"/>
                    <a:ext cx="4608512" cy="5760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t-BR"/>
                  </a:p>
                </p:txBody>
              </p:sp>
              <p:sp>
                <p:nvSpPr>
                  <p:cNvPr id="78" name="Retângulo 77"/>
                  <p:cNvSpPr/>
                  <p:nvPr/>
                </p:nvSpPr>
                <p:spPr bwMode="auto">
                  <a:xfrm>
                    <a:off x="3153594" y="4437112"/>
                    <a:ext cx="4824536" cy="504056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t-BR"/>
                  </a:p>
                </p:txBody>
              </p:sp>
            </p:grpSp>
          </p:grpSp>
          <p:grpSp>
            <p:nvGrpSpPr>
              <p:cNvPr id="69" name="Grupo 63"/>
              <p:cNvGrpSpPr/>
              <p:nvPr/>
            </p:nvGrpSpPr>
            <p:grpSpPr>
              <a:xfrm>
                <a:off x="2555682" y="5065455"/>
                <a:ext cx="4298976" cy="864096"/>
                <a:chOff x="3441626" y="4941168"/>
                <a:chExt cx="4824536" cy="864096"/>
              </a:xfrm>
              <a:scene3d>
                <a:camera prst="orthographicFront">
                  <a:rot lat="0" lon="0" rev="10800000"/>
                </a:camera>
                <a:lightRig rig="threePt" dir="t"/>
              </a:scene3d>
            </p:grpSpPr>
            <p:sp>
              <p:nvSpPr>
                <p:cNvPr id="71" name="Retângulo 70"/>
                <p:cNvSpPr/>
                <p:nvPr/>
              </p:nvSpPr>
              <p:spPr bwMode="auto">
                <a:xfrm>
                  <a:off x="3672890" y="5373216"/>
                  <a:ext cx="4320480" cy="432048"/>
                </a:xfrm>
                <a:prstGeom prst="rect">
                  <a:avLst/>
                </a:prstGeom>
                <a:solidFill>
                  <a:srgbClr val="FF0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grpSp>
              <p:nvGrpSpPr>
                <p:cNvPr id="72" name="Grupo 66"/>
                <p:cNvGrpSpPr/>
                <p:nvPr/>
              </p:nvGrpSpPr>
              <p:grpSpPr>
                <a:xfrm>
                  <a:off x="3441626" y="4941168"/>
                  <a:ext cx="4824536" cy="720080"/>
                  <a:chOff x="3153594" y="4437112"/>
                  <a:chExt cx="4824536" cy="720080"/>
                </a:xfrm>
              </p:grpSpPr>
              <p:sp>
                <p:nvSpPr>
                  <p:cNvPr id="73" name="Elipse 72"/>
                  <p:cNvSpPr/>
                  <p:nvPr/>
                </p:nvSpPr>
                <p:spPr bwMode="auto">
                  <a:xfrm>
                    <a:off x="3225602" y="4581128"/>
                    <a:ext cx="4608512" cy="5760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t-BR"/>
                  </a:p>
                </p:txBody>
              </p:sp>
              <p:sp>
                <p:nvSpPr>
                  <p:cNvPr id="74" name="Retângulo 73"/>
                  <p:cNvSpPr/>
                  <p:nvPr/>
                </p:nvSpPr>
                <p:spPr bwMode="auto">
                  <a:xfrm>
                    <a:off x="3153594" y="4437112"/>
                    <a:ext cx="4824536" cy="504056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t-BR" dirty="0"/>
                  </a:p>
                </p:txBody>
              </p:sp>
            </p:grpSp>
          </p:grpSp>
          <p:sp>
            <p:nvSpPr>
              <p:cNvPr id="70" name="Retângulo 69"/>
              <p:cNvSpPr/>
              <p:nvPr/>
            </p:nvSpPr>
            <p:spPr bwMode="auto">
              <a:xfrm>
                <a:off x="4902324" y="4561399"/>
                <a:ext cx="1824007" cy="936104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79" name="Retângulo 78"/>
              <p:cNvSpPr/>
              <p:nvPr/>
            </p:nvSpPr>
            <p:spPr bwMode="auto">
              <a:xfrm>
                <a:off x="4895498" y="4633407"/>
                <a:ext cx="2016000" cy="864096"/>
              </a:xfrm>
              <a:prstGeom prst="rect">
                <a:avLst/>
              </a:prstGeom>
              <a:solidFill>
                <a:srgbClr val="002060">
                  <a:alpha val="35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pt-BR" dirty="0">
                    <a:solidFill>
                      <a:srgbClr val="7030A0"/>
                    </a:solidFill>
                  </a:rPr>
                  <a:t>SHG</a:t>
                </a:r>
              </a:p>
            </p:txBody>
          </p:sp>
          <p:sp>
            <p:nvSpPr>
              <p:cNvPr id="85" name="CaixaDeTexto 84"/>
              <p:cNvSpPr txBox="1"/>
              <p:nvPr/>
            </p:nvSpPr>
            <p:spPr bwMode="auto">
              <a:xfrm>
                <a:off x="3454566" y="5122827"/>
                <a:ext cx="633743" cy="735448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 lIns="90000" tIns="46800" rIns="90000" bIns="46800" rtlCol="0">
                <a:spAutoFit/>
              </a:bodyPr>
              <a:lstStyle/>
              <a:p>
                <a:pPr algn="ctr">
                  <a:lnSpc>
                    <a:spcPct val="100000"/>
                  </a:lnSpc>
                  <a:spcBef>
                    <a:spcPts val="1500"/>
                  </a:spcBef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pt-BR" sz="4000" i="1" dirty="0">
                    <a:solidFill>
                      <a:srgbClr val="FF0000"/>
                    </a:solidFill>
                    <a:effectLst>
                      <a:outerShdw sx="1000" sy="1000" algn="tl">
                        <a:srgbClr val="C0C0C0"/>
                      </a:outerShdw>
                    </a:effectLst>
                    <a:latin typeface="Symbol" panose="05050102010706020507" pitchFamily="18" charset="2"/>
                  </a:rPr>
                  <a:t>w</a:t>
                </a:r>
              </a:p>
            </p:txBody>
          </p:sp>
          <p:sp>
            <p:nvSpPr>
              <p:cNvPr id="88" name="CaixaDeTexto 87"/>
              <p:cNvSpPr txBox="1"/>
              <p:nvPr/>
            </p:nvSpPr>
            <p:spPr bwMode="auto">
              <a:xfrm>
                <a:off x="7348333" y="5348284"/>
                <a:ext cx="936104" cy="735448"/>
              </a:xfrm>
              <a:prstGeom prst="rect">
                <a:avLst/>
              </a:prstGeom>
              <a:noFill/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 lIns="90000" tIns="46800" rIns="90000" bIns="46800" rtlCol="0">
                <a:spAutoFit/>
              </a:bodyPr>
              <a:lstStyle/>
              <a:p>
                <a:pPr algn="ctr">
                  <a:lnSpc>
                    <a:spcPct val="100000"/>
                  </a:lnSpc>
                  <a:spcBef>
                    <a:spcPts val="1500"/>
                  </a:spcBef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pt-BR" sz="4000" i="1" dirty="0">
                    <a:solidFill>
                      <a:schemeClr val="accent1">
                        <a:lumMod val="50000"/>
                      </a:schemeClr>
                    </a:solidFill>
                    <a:effectLst>
                      <a:outerShdw sx="1000" sy="1000" algn="tl">
                        <a:srgbClr val="C0C0C0"/>
                      </a:outerShdw>
                    </a:effectLst>
                    <a:latin typeface="Symbol" panose="05050102010706020507" pitchFamily="18" charset="2"/>
                  </a:rPr>
                  <a:t>2w</a:t>
                </a:r>
              </a:p>
            </p:txBody>
          </p:sp>
          <p:sp>
            <p:nvSpPr>
              <p:cNvPr id="90" name="CaixaDeTexto 89"/>
              <p:cNvSpPr txBox="1"/>
              <p:nvPr/>
            </p:nvSpPr>
            <p:spPr bwMode="auto">
              <a:xfrm>
                <a:off x="5378635" y="4149080"/>
                <a:ext cx="1015319" cy="416671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lIns="90000" tIns="46800" rIns="90000" bIns="46800" rtlCol="0">
                <a:spAutoFit/>
              </a:bodyPr>
              <a:lstStyle/>
              <a:p>
                <a:pPr algn="ctr">
                  <a:lnSpc>
                    <a:spcPct val="100000"/>
                  </a:lnSpc>
                  <a:spcBef>
                    <a:spcPts val="1500"/>
                  </a:spcBef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pt-BR" sz="2000" i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TYPE II</a:t>
                </a:r>
              </a:p>
            </p:txBody>
          </p:sp>
          <p:cxnSp>
            <p:nvCxnSpPr>
              <p:cNvPr id="94" name="Conector de Seta Reta 93"/>
              <p:cNvCxnSpPr/>
              <p:nvPr/>
            </p:nvCxnSpPr>
            <p:spPr bwMode="auto">
              <a:xfrm>
                <a:off x="7402066" y="6093296"/>
                <a:ext cx="889582" cy="0"/>
              </a:xfrm>
              <a:prstGeom prst="straightConnector1">
                <a:avLst/>
              </a:prstGeom>
              <a:solidFill>
                <a:srgbClr val="00B8FF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triangle" w="med" len="lg"/>
                <a:tailEnd type="triangle" w="med" len="lg"/>
              </a:ln>
              <a:effectLst/>
            </p:spPr>
          </p:cxnSp>
          <p:grpSp>
            <p:nvGrpSpPr>
              <p:cNvPr id="12" name="Agrupar 11"/>
              <p:cNvGrpSpPr/>
              <p:nvPr/>
            </p:nvGrpSpPr>
            <p:grpSpPr>
              <a:xfrm>
                <a:off x="3402119" y="3854313"/>
                <a:ext cx="842484" cy="864367"/>
                <a:chOff x="4336860" y="5597124"/>
                <a:chExt cx="842484" cy="864367"/>
              </a:xfrm>
            </p:grpSpPr>
            <p:pic>
              <p:nvPicPr>
                <p:cNvPr id="11" name="Imagem 10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36860" y="5597124"/>
                  <a:ext cx="842484" cy="864367"/>
                </a:xfrm>
                <a:prstGeom prst="rect">
                  <a:avLst/>
                </a:prstGeom>
              </p:spPr>
            </p:pic>
            <p:cxnSp>
              <p:nvCxnSpPr>
                <p:cNvPr id="98" name="Conector de seta reta 22"/>
                <p:cNvCxnSpPr/>
                <p:nvPr/>
              </p:nvCxnSpPr>
              <p:spPr>
                <a:xfrm rot="10800000" flipV="1">
                  <a:off x="4796430" y="5746989"/>
                  <a:ext cx="0" cy="180001"/>
                </a:xfrm>
                <a:prstGeom prst="straightConnector1">
                  <a:avLst/>
                </a:prstGeom>
                <a:ln w="254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Conector de seta reta 23"/>
                <p:cNvCxnSpPr/>
                <p:nvPr/>
              </p:nvCxnSpPr>
              <p:spPr>
                <a:xfrm rot="5400000" flipV="1">
                  <a:off x="4979232" y="5938245"/>
                  <a:ext cx="0" cy="180000"/>
                </a:xfrm>
                <a:prstGeom prst="straightConnector1">
                  <a:avLst/>
                </a:prstGeom>
                <a:ln w="254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Conector de seta reta 24"/>
                <p:cNvCxnSpPr/>
                <p:nvPr/>
              </p:nvCxnSpPr>
              <p:spPr>
                <a:xfrm rot="8100000" flipV="1">
                  <a:off x="4942816" y="5809373"/>
                  <a:ext cx="0" cy="180000"/>
                </a:xfrm>
                <a:prstGeom prst="straightConnector1">
                  <a:avLst/>
                </a:prstGeom>
                <a:ln w="254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Conector de seta reta 25"/>
                <p:cNvCxnSpPr/>
                <p:nvPr/>
              </p:nvCxnSpPr>
              <p:spPr>
                <a:xfrm rot="2700000" flipV="1">
                  <a:off x="4926080" y="6080669"/>
                  <a:ext cx="0" cy="180001"/>
                </a:xfrm>
                <a:prstGeom prst="straightConnector1">
                  <a:avLst/>
                </a:prstGeom>
                <a:ln w="254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Conector de seta reta 26"/>
                <p:cNvCxnSpPr/>
                <p:nvPr/>
              </p:nvCxnSpPr>
              <p:spPr>
                <a:xfrm flipV="1">
                  <a:off x="4784032" y="6138845"/>
                  <a:ext cx="0" cy="180001"/>
                </a:xfrm>
                <a:prstGeom prst="straightConnector1">
                  <a:avLst/>
                </a:prstGeom>
                <a:ln w="254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Conector de seta reta 27"/>
                <p:cNvCxnSpPr/>
                <p:nvPr/>
              </p:nvCxnSpPr>
              <p:spPr>
                <a:xfrm rot="16200000" flipV="1">
                  <a:off x="4586560" y="5938245"/>
                  <a:ext cx="0" cy="180000"/>
                </a:xfrm>
                <a:prstGeom prst="straightConnector1">
                  <a:avLst/>
                </a:prstGeom>
                <a:ln w="254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Conector de seta reta 28"/>
                <p:cNvCxnSpPr/>
                <p:nvPr/>
              </p:nvCxnSpPr>
              <p:spPr>
                <a:xfrm rot="18900000" flipV="1">
                  <a:off x="4644736" y="6075645"/>
                  <a:ext cx="0" cy="180000"/>
                </a:xfrm>
                <a:prstGeom prst="straightConnector1">
                  <a:avLst/>
                </a:prstGeom>
                <a:ln w="254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Conector de seta reta 29"/>
                <p:cNvCxnSpPr/>
                <p:nvPr/>
              </p:nvCxnSpPr>
              <p:spPr>
                <a:xfrm rot="13500000" flipV="1">
                  <a:off x="4654784" y="5804348"/>
                  <a:ext cx="0" cy="180001"/>
                </a:xfrm>
                <a:prstGeom prst="straightConnector1">
                  <a:avLst/>
                </a:prstGeom>
                <a:ln w="254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Agrupar 7"/>
              <p:cNvGrpSpPr/>
              <p:nvPr/>
            </p:nvGrpSpPr>
            <p:grpSpPr>
              <a:xfrm>
                <a:off x="816914" y="3799053"/>
                <a:ext cx="8371079" cy="2707412"/>
                <a:chOff x="816914" y="3799053"/>
                <a:chExt cx="8371079" cy="2707412"/>
              </a:xfrm>
            </p:grpSpPr>
            <p:sp>
              <p:nvSpPr>
                <p:cNvPr id="87" name="CaixaDeTexto 86"/>
                <p:cNvSpPr txBox="1"/>
                <p:nvPr/>
              </p:nvSpPr>
              <p:spPr bwMode="auto">
                <a:xfrm>
                  <a:off x="6970018" y="4199743"/>
                  <a:ext cx="2217975" cy="544181"/>
                </a:xfrm>
                <a:prstGeom prst="rect">
                  <a:avLst/>
                </a:prstGeom>
                <a:noFill/>
                <a:ln>
                  <a:noFill/>
                  <a:headEnd/>
                  <a:tailEnd/>
                </a:ln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wrap="square" lIns="90000" tIns="46800" rIns="90000" bIns="46800" rtlCol="0">
                  <a:spAutoFit/>
                </a:bodyPr>
                <a:lstStyle/>
                <a:p>
                  <a:pPr algn="ctr">
                    <a:lnSpc>
                      <a:spcPct val="100000"/>
                    </a:lnSpc>
                    <a:spcBef>
                      <a:spcPts val="1500"/>
                    </a:spcBef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</a:pPr>
                  <a:r>
                    <a:rPr lang="pt-BR" sz="2800" i="1" dirty="0" err="1">
                      <a:solidFill>
                        <a:schemeClr val="accent1">
                          <a:lumMod val="50000"/>
                        </a:schemeClr>
                      </a:solidFill>
                      <a:effectLst>
                        <a:outerShdw sx="1000" sy="1000" algn="tl">
                          <a:srgbClr val="C0C0C0"/>
                        </a:outerShdw>
                      </a:effectLst>
                      <a:latin typeface="+mj-lt"/>
                      <a:cs typeface="Times New Roman" panose="02020603050405020304" pitchFamily="18" charset="0"/>
                    </a:rPr>
                    <a:t>m+n</a:t>
                  </a:r>
                  <a:r>
                    <a:rPr lang="pt-BR" sz="2800" i="1" dirty="0">
                      <a:solidFill>
                        <a:schemeClr val="accent1">
                          <a:lumMod val="50000"/>
                        </a:schemeClr>
                      </a:solidFill>
                      <a:effectLst>
                        <a:outerShdw sx="1000" sy="1000" algn="tl">
                          <a:srgbClr val="C0C0C0"/>
                        </a:outerShdw>
                      </a:effectLst>
                      <a:latin typeface="+mj-lt"/>
                      <a:cs typeface="Times New Roman" panose="02020603050405020304" pitchFamily="18" charset="0"/>
                    </a:rPr>
                    <a:t>, 2m, 2n</a:t>
                  </a:r>
                </a:p>
              </p:txBody>
            </p:sp>
            <p:grpSp>
              <p:nvGrpSpPr>
                <p:cNvPr id="5" name="Agrupar 4"/>
                <p:cNvGrpSpPr/>
                <p:nvPr/>
              </p:nvGrpSpPr>
              <p:grpSpPr>
                <a:xfrm>
                  <a:off x="816914" y="3799053"/>
                  <a:ext cx="2598685" cy="2707412"/>
                  <a:chOff x="816914" y="3799053"/>
                  <a:chExt cx="2598685" cy="2707412"/>
                </a:xfrm>
              </p:grpSpPr>
              <p:sp>
                <p:nvSpPr>
                  <p:cNvPr id="80" name="Retângulo 79"/>
                  <p:cNvSpPr/>
                  <p:nvPr/>
                </p:nvSpPr>
                <p:spPr bwMode="auto">
                  <a:xfrm>
                    <a:off x="1065362" y="4739581"/>
                    <a:ext cx="1733135" cy="66240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t-BR"/>
                  </a:p>
                </p:txBody>
              </p:sp>
              <p:sp>
                <p:nvSpPr>
                  <p:cNvPr id="81" name="Retângulo 80"/>
                  <p:cNvSpPr/>
                  <p:nvPr/>
                </p:nvSpPr>
                <p:spPr bwMode="auto">
                  <a:xfrm rot="5400000">
                    <a:off x="1616912" y="5242380"/>
                    <a:ext cx="1670787" cy="66240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pt-BR"/>
                  </a:p>
                </p:txBody>
              </p:sp>
              <p:grpSp>
                <p:nvGrpSpPr>
                  <p:cNvPr id="82" name="Grupo 76"/>
                  <p:cNvGrpSpPr/>
                  <p:nvPr/>
                </p:nvGrpSpPr>
                <p:grpSpPr>
                  <a:xfrm>
                    <a:off x="2131153" y="4738185"/>
                    <a:ext cx="662401" cy="663796"/>
                    <a:chOff x="1393089" y="4028118"/>
                    <a:chExt cx="662401" cy="663796"/>
                  </a:xfrm>
                </p:grpSpPr>
                <p:sp>
                  <p:nvSpPr>
                    <p:cNvPr id="83" name="Retângulo 82"/>
                    <p:cNvSpPr/>
                    <p:nvPr/>
                  </p:nvSpPr>
                  <p:spPr bwMode="auto">
                    <a:xfrm>
                      <a:off x="1393089" y="4028118"/>
                      <a:ext cx="662401" cy="663796"/>
                    </a:xfrm>
                    <a:prstGeom prst="rect">
                      <a:avLst/>
                    </a:prstGeom>
                    <a:solidFill>
                      <a:srgbClr val="00B8FF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pt-BR"/>
                    </a:p>
                  </p:txBody>
                </p:sp>
                <p:cxnSp>
                  <p:nvCxnSpPr>
                    <p:cNvPr id="84" name="Conector reto 83"/>
                    <p:cNvCxnSpPr/>
                    <p:nvPr/>
                  </p:nvCxnSpPr>
                  <p:spPr bwMode="auto">
                    <a:xfrm flipV="1">
                      <a:off x="1393089" y="4028118"/>
                      <a:ext cx="662401" cy="663796"/>
                    </a:xfrm>
                    <a:prstGeom prst="line">
                      <a:avLst/>
                    </a:prstGeom>
                    <a:solidFill>
                      <a:srgbClr val="00B8FF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sp>
                <p:nvSpPr>
                  <p:cNvPr id="86" name="CaixaDeTexto 85"/>
                  <p:cNvSpPr txBox="1"/>
                  <p:nvPr/>
                </p:nvSpPr>
                <p:spPr bwMode="auto">
                  <a:xfrm>
                    <a:off x="2649538" y="5616883"/>
                    <a:ext cx="766061" cy="735448"/>
                  </a:xfrm>
                  <a:prstGeom prst="rect">
                    <a:avLst/>
                  </a:prstGeom>
                  <a:noFill/>
                  <a:ln>
                    <a:noFill/>
                    <a:headEnd/>
                    <a:tailEnd/>
                  </a:ln>
                </p:spPr>
                <p:style>
                  <a:lnRef idx="2">
                    <a:schemeClr val="accent3"/>
                  </a:lnRef>
                  <a:fillRef idx="1">
                    <a:schemeClr val="lt1"/>
                  </a:fillRef>
                  <a:effectRef idx="0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wrap="square" lIns="90000" tIns="46800" rIns="90000" bIns="46800" rtlCol="0">
                    <a:spAutoFit/>
                  </a:bodyPr>
                  <a:lstStyle/>
                  <a:p>
                    <a:pPr algn="ctr">
                      <a:lnSpc>
                        <a:spcPct val="100000"/>
                      </a:lnSpc>
                      <a:spcBef>
                        <a:spcPts val="1500"/>
                      </a:spcBef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</a:pPr>
                    <a:r>
                      <a:rPr lang="pt-BR" sz="4000" i="1" dirty="0">
                        <a:solidFill>
                          <a:srgbClr val="FF0000"/>
                        </a:solidFill>
                        <a:effectLst>
                          <a:outerShdw sx="1000" sy="1000" algn="tl">
                            <a:srgbClr val="C0C0C0"/>
                          </a:outerShdw>
                        </a:effectLst>
                        <a:latin typeface="+mj-lt"/>
                      </a:rPr>
                      <a:t>n</a:t>
                    </a:r>
                  </a:p>
                </p:txBody>
              </p:sp>
              <p:sp>
                <p:nvSpPr>
                  <p:cNvPr id="89" name="CaixaDeTexto 88"/>
                  <p:cNvSpPr txBox="1"/>
                  <p:nvPr/>
                </p:nvSpPr>
                <p:spPr bwMode="auto">
                  <a:xfrm>
                    <a:off x="816914" y="3799053"/>
                    <a:ext cx="1472584" cy="735448"/>
                  </a:xfrm>
                  <a:prstGeom prst="rect">
                    <a:avLst/>
                  </a:prstGeom>
                  <a:noFill/>
                  <a:ln>
                    <a:headEnd/>
                    <a:tailEnd/>
                  </a:ln>
                </p:spPr>
                <p:style>
                  <a:lnRef idx="2">
                    <a:schemeClr val="accent3"/>
                  </a:lnRef>
                  <a:fillRef idx="1">
                    <a:schemeClr val="lt1"/>
                  </a:fillRef>
                  <a:effectRef idx="0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wrap="square" lIns="90000" tIns="46800" rIns="90000" bIns="46800" rtlCol="0">
                    <a:spAutoFit/>
                  </a:bodyPr>
                  <a:lstStyle/>
                  <a:p>
                    <a:pPr algn="ctr">
                      <a:lnSpc>
                        <a:spcPct val="100000"/>
                      </a:lnSpc>
                      <a:spcBef>
                        <a:spcPts val="1500"/>
                      </a:spcBef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</a:pPr>
                    <a:r>
                      <a:rPr lang="pt-BR" sz="4000" i="1" dirty="0">
                        <a:solidFill>
                          <a:srgbClr val="FF0000"/>
                        </a:solidFill>
                        <a:effectLst>
                          <a:outerShdw sx="1000" sy="1000" algn="tl">
                            <a:srgbClr val="C0C0C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m</a:t>
                    </a:r>
                    <a:endParaRPr lang="pt-BR" sz="4000" i="1" dirty="0">
                      <a:solidFill>
                        <a:srgbClr val="FF0000"/>
                      </a:solidFill>
                      <a:effectLst>
                        <a:outerShdw sx="1000" sy="1000" algn="tl">
                          <a:srgbClr val="C0C0C0"/>
                        </a:outerShdw>
                      </a:effectLst>
                      <a:latin typeface="Times New Roman" panose="02020603050405020304" pitchFamily="18" charset="0"/>
                    </a:endParaRPr>
                  </a:p>
                </p:txBody>
              </p:sp>
              <p:cxnSp>
                <p:nvCxnSpPr>
                  <p:cNvPr id="93" name="Conector de Seta Reta 92"/>
                  <p:cNvCxnSpPr/>
                  <p:nvPr/>
                </p:nvCxnSpPr>
                <p:spPr bwMode="auto">
                  <a:xfrm>
                    <a:off x="1115433" y="4509120"/>
                    <a:ext cx="889582" cy="0"/>
                  </a:xfrm>
                  <a:prstGeom prst="straightConnector1">
                    <a:avLst/>
                  </a:prstGeom>
                  <a:solidFill>
                    <a:srgbClr val="00B8FF"/>
                  </a:solidFill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triangle" w="med" len="lg"/>
                    <a:tailEnd type="triangle" w="med" len="lg"/>
                  </a:ln>
                  <a:effectLst/>
                </p:spPr>
              </p:cxnSp>
              <p:cxnSp>
                <p:nvCxnSpPr>
                  <p:cNvPr id="95" name="Conector de Seta Reta 94"/>
                  <p:cNvCxnSpPr/>
                  <p:nvPr/>
                </p:nvCxnSpPr>
                <p:spPr bwMode="auto">
                  <a:xfrm rot="5400000">
                    <a:off x="2924827" y="6061674"/>
                    <a:ext cx="889582" cy="0"/>
                  </a:xfrm>
                  <a:prstGeom prst="straightConnector1">
                    <a:avLst/>
                  </a:prstGeom>
                  <a:solidFill>
                    <a:srgbClr val="00B8FF"/>
                  </a:solidFill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triangle" w="med" len="lg"/>
                    <a:tailEnd type="triangle" w="med" len="lg"/>
                  </a:ln>
                  <a:effectLst/>
                </p:spPr>
              </p:cxnSp>
            </p:grpSp>
          </p:grpSp>
          <p:sp>
            <p:nvSpPr>
              <p:cNvPr id="4" name="Retângulo 3">
                <a:extLst>
                  <a:ext uri="{FF2B5EF4-FFF2-40B4-BE49-F238E27FC236}">
                    <a16:creationId xmlns:a16="http://schemas.microsoft.com/office/drawing/2014/main" id="{7984957A-CA09-400A-B99C-E2FB0DE2CC10}"/>
                  </a:ext>
                </a:extLst>
              </p:cNvPr>
              <p:cNvSpPr/>
              <p:nvPr/>
            </p:nvSpPr>
            <p:spPr bwMode="auto">
              <a:xfrm>
                <a:off x="4593892" y="4612040"/>
                <a:ext cx="71870" cy="850610"/>
              </a:xfrm>
              <a:prstGeom prst="rect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FC3FB219-A1E7-4374-8C36-BA5FF7CCE5A0}"/>
                  </a:ext>
                </a:extLst>
              </p:cNvPr>
              <p:cNvSpPr txBox="1"/>
              <p:nvPr/>
            </p:nvSpPr>
            <p:spPr bwMode="auto">
              <a:xfrm>
                <a:off x="4279622" y="5534882"/>
                <a:ext cx="680427" cy="352915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square" lIns="90000" tIns="46800" rIns="90000" bIns="46800" rtlCol="0">
                <a:spAutoFit/>
              </a:bodyPr>
              <a:lstStyle/>
              <a:p>
                <a:pPr algn="ctr">
                  <a:lnSpc>
                    <a:spcPct val="100000"/>
                  </a:lnSpc>
                  <a:spcBef>
                    <a:spcPts val="1500"/>
                  </a:spcBef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pt-BR" sz="16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HWP</a:t>
                </a:r>
              </a:p>
            </p:txBody>
          </p:sp>
          <p:sp>
            <p:nvSpPr>
              <p:cNvPr id="106" name="CaixaDeTexto 105">
                <a:extLst>
                  <a:ext uri="{FF2B5EF4-FFF2-40B4-BE49-F238E27FC236}">
                    <a16:creationId xmlns:a16="http://schemas.microsoft.com/office/drawing/2014/main" id="{C208F008-DB43-6D8B-C3CF-B866F8DF3C0E}"/>
                  </a:ext>
                </a:extLst>
              </p:cNvPr>
              <p:cNvSpPr txBox="1"/>
              <p:nvPr/>
            </p:nvSpPr>
            <p:spPr>
              <a:xfrm>
                <a:off x="4851930" y="3672667"/>
                <a:ext cx="3917088" cy="307620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pt-BR" sz="1400" b="1" dirty="0"/>
                  <a:t>W. T. </a:t>
                </a:r>
                <a:r>
                  <a:rPr lang="pt-BR" sz="1400" b="1" dirty="0" err="1"/>
                  <a:t>Buono</a:t>
                </a:r>
                <a:r>
                  <a:rPr lang="pt-BR" sz="1400" b="1" dirty="0"/>
                  <a:t> </a:t>
                </a:r>
                <a:r>
                  <a:rPr lang="pt-BR" sz="1400" b="1" i="1" dirty="0"/>
                  <a:t>et al</a:t>
                </a:r>
                <a:r>
                  <a:rPr lang="pt-BR" sz="1400" b="1" dirty="0"/>
                  <a:t>, New J. </a:t>
                </a:r>
                <a:r>
                  <a:rPr lang="pt-BR" sz="1400" b="1" dirty="0" err="1"/>
                  <a:t>Phys</a:t>
                </a:r>
                <a:r>
                  <a:rPr lang="pt-BR" sz="1400" b="1" dirty="0"/>
                  <a:t>. </a:t>
                </a:r>
                <a:r>
                  <a:rPr lang="pt-BR" sz="1400" b="1"/>
                  <a:t>16, </a:t>
                </a:r>
                <a:r>
                  <a:rPr lang="pt-BR" sz="1400" b="1" dirty="0"/>
                  <a:t>093041 (2014)</a:t>
                </a:r>
              </a:p>
            </p:txBody>
          </p:sp>
        </p:grp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342E0339-E0C7-76F5-F180-83A928DB9F15}"/>
                </a:ext>
              </a:extLst>
            </p:cNvPr>
            <p:cNvSpPr/>
            <p:nvPr/>
          </p:nvSpPr>
          <p:spPr bwMode="auto">
            <a:xfrm>
              <a:off x="3519875" y="2150758"/>
              <a:ext cx="669405" cy="665716"/>
            </a:xfrm>
            <a:prstGeom prst="ellipse">
              <a:avLst/>
            </a:prstGeom>
            <a:solidFill>
              <a:srgbClr val="FF0000">
                <a:alpha val="37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17ECAB6A-DA23-98CA-C1B4-E7CD5084FA69}"/>
              </a:ext>
            </a:extLst>
          </p:cNvPr>
          <p:cNvGrpSpPr>
            <a:grpSpLocks noChangeAspect="1"/>
          </p:cNvGrpSpPr>
          <p:nvPr/>
        </p:nvGrpSpPr>
        <p:grpSpPr>
          <a:xfrm>
            <a:off x="771024" y="4396472"/>
            <a:ext cx="4254778" cy="2052000"/>
            <a:chOff x="2217490" y="908720"/>
            <a:chExt cx="5688632" cy="2547518"/>
          </a:xfrm>
        </p:grpSpPr>
        <p:cxnSp>
          <p:nvCxnSpPr>
            <p:cNvPr id="16" name="Conector de Seta Reta 15">
              <a:extLst>
                <a:ext uri="{FF2B5EF4-FFF2-40B4-BE49-F238E27FC236}">
                  <a16:creationId xmlns:a16="http://schemas.microsoft.com/office/drawing/2014/main" id="{44E1B60E-ED46-2C48-10FF-B0A1DAFE862C}"/>
                </a:ext>
              </a:extLst>
            </p:cNvPr>
            <p:cNvCxnSpPr>
              <a:cxnSpLocks/>
            </p:cNvCxnSpPr>
            <p:nvPr/>
          </p:nvCxnSpPr>
          <p:spPr bwMode="auto">
            <a:xfrm rot="20700000">
              <a:off x="2428080" y="2686002"/>
              <a:ext cx="1583626" cy="0"/>
            </a:xfrm>
            <a:prstGeom prst="straightConnector1">
              <a:avLst/>
            </a:prstGeom>
            <a:solidFill>
              <a:srgbClr val="00B8FF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7" name="Conector de Seta Reta 16">
              <a:extLst>
                <a:ext uri="{FF2B5EF4-FFF2-40B4-BE49-F238E27FC236}">
                  <a16:creationId xmlns:a16="http://schemas.microsoft.com/office/drawing/2014/main" id="{96C26DD4-EBE4-D922-493D-E433558CCA38}"/>
                </a:ext>
              </a:extLst>
            </p:cNvPr>
            <p:cNvCxnSpPr>
              <a:cxnSpLocks/>
            </p:cNvCxnSpPr>
            <p:nvPr/>
          </p:nvCxnSpPr>
          <p:spPr bwMode="auto">
            <a:xfrm rot="900000">
              <a:off x="2428080" y="2144276"/>
              <a:ext cx="1583626" cy="0"/>
            </a:xfrm>
            <a:prstGeom prst="straightConnector1">
              <a:avLst/>
            </a:prstGeom>
            <a:solidFill>
              <a:srgbClr val="00B8FF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8B9980A4-8299-6C13-0DB9-74CDAB4E80C2}"/>
                </a:ext>
              </a:extLst>
            </p:cNvPr>
            <p:cNvSpPr txBox="1"/>
            <p:nvPr/>
          </p:nvSpPr>
          <p:spPr bwMode="auto">
            <a:xfrm>
              <a:off x="3690674" y="2185354"/>
              <a:ext cx="737775" cy="384807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square" lIns="90000" tIns="46800" rIns="90000" bIns="4680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5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pt-BR" sz="1400" i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NLC</a:t>
              </a:r>
            </a:p>
          </p:txBody>
        </p:sp>
        <p:graphicFrame>
          <p:nvGraphicFramePr>
            <p:cNvPr id="19" name="Object 8">
              <a:extLst>
                <a:ext uri="{FF2B5EF4-FFF2-40B4-BE49-F238E27FC236}">
                  <a16:creationId xmlns:a16="http://schemas.microsoft.com/office/drawing/2014/main" id="{52CDA23E-44D2-A57B-B9CB-1AC0734B866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217490" y="2836487"/>
            <a:ext cx="660967" cy="6197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ção" r:id="rId4" imgW="215640" imgH="190440" progId="Equation.3">
                    <p:embed/>
                  </p:oleObj>
                </mc:Choice>
                <mc:Fallback>
                  <p:oleObj name="Equação" r:id="rId4" imgW="215640" imgH="190440" progId="Equation.3">
                    <p:embed/>
                    <p:pic>
                      <p:nvPicPr>
                        <p:cNvPr id="19" name="Object 8">
                          <a:extLst>
                            <a:ext uri="{FF2B5EF4-FFF2-40B4-BE49-F238E27FC236}">
                              <a16:creationId xmlns:a16="http://schemas.microsoft.com/office/drawing/2014/main" id="{52CDA23E-44D2-A57B-B9CB-1AC0734B866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17490" y="2836487"/>
                          <a:ext cx="660967" cy="619751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0" name="Object 8">
              <a:extLst>
                <a:ext uri="{FF2B5EF4-FFF2-40B4-BE49-F238E27FC236}">
                  <a16:creationId xmlns:a16="http://schemas.microsoft.com/office/drawing/2014/main" id="{EDD3D238-ED9B-945F-B475-6964DDB372F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217490" y="1265725"/>
            <a:ext cx="736744" cy="6196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ção" r:id="rId6" imgW="241200" imgH="190440" progId="Equation.3">
                    <p:embed/>
                  </p:oleObj>
                </mc:Choice>
                <mc:Fallback>
                  <p:oleObj name="Equação" r:id="rId6" imgW="241200" imgH="190440" progId="Equation.3">
                    <p:embed/>
                    <p:pic>
                      <p:nvPicPr>
                        <p:cNvPr id="50" name="Object 8">
                          <a:extLst>
                            <a:ext uri="{FF2B5EF4-FFF2-40B4-BE49-F238E27FC236}">
                              <a16:creationId xmlns:a16="http://schemas.microsoft.com/office/drawing/2014/main" id="{EDD3D238-ED9B-945F-B475-6964DDB372F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17490" y="1265725"/>
                          <a:ext cx="736744" cy="61964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51" name="Conector de Seta Reta 50">
              <a:extLst>
                <a:ext uri="{FF2B5EF4-FFF2-40B4-BE49-F238E27FC236}">
                  <a16:creationId xmlns:a16="http://schemas.microsoft.com/office/drawing/2014/main" id="{6927EF1D-C379-1C70-99D1-E0D43BEBBC76}"/>
                </a:ext>
              </a:extLst>
            </p:cNvPr>
            <p:cNvCxnSpPr>
              <a:cxnSpLocks/>
            </p:cNvCxnSpPr>
            <p:nvPr/>
          </p:nvCxnSpPr>
          <p:spPr bwMode="auto">
            <a:xfrm rot="900000">
              <a:off x="4401469" y="2756629"/>
              <a:ext cx="1583626" cy="0"/>
            </a:xfrm>
            <a:prstGeom prst="straightConnector1">
              <a:avLst/>
            </a:prstGeom>
            <a:solidFill>
              <a:srgbClr val="00B8FF"/>
            </a:solidFill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graphicFrame>
          <p:nvGraphicFramePr>
            <p:cNvPr id="53" name="Object 8">
              <a:extLst>
                <a:ext uri="{FF2B5EF4-FFF2-40B4-BE49-F238E27FC236}">
                  <a16:creationId xmlns:a16="http://schemas.microsoft.com/office/drawing/2014/main" id="{6FEE417D-74AD-B536-ECC6-786DFD2C986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992919" y="2738576"/>
            <a:ext cx="1007348" cy="6196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ção" r:id="rId8" imgW="330120" imgH="190440" progId="Equation.3">
                    <p:embed/>
                  </p:oleObj>
                </mc:Choice>
                <mc:Fallback>
                  <p:oleObj name="Equação" r:id="rId8" imgW="330120" imgH="190440" progId="Equation.3">
                    <p:embed/>
                    <p:pic>
                      <p:nvPicPr>
                        <p:cNvPr id="53" name="Object 8">
                          <a:extLst>
                            <a:ext uri="{FF2B5EF4-FFF2-40B4-BE49-F238E27FC236}">
                              <a16:creationId xmlns:a16="http://schemas.microsoft.com/office/drawing/2014/main" id="{6FEE417D-74AD-B536-ECC6-786DFD2C986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92919" y="2738576"/>
                          <a:ext cx="1007348" cy="61964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54" name="Conector de Seta Reta 53">
              <a:extLst>
                <a:ext uri="{FF2B5EF4-FFF2-40B4-BE49-F238E27FC236}">
                  <a16:creationId xmlns:a16="http://schemas.microsoft.com/office/drawing/2014/main" id="{CC17A4F5-705D-DE14-E63C-8C6FA7A0CE02}"/>
                </a:ext>
              </a:extLst>
            </p:cNvPr>
            <p:cNvCxnSpPr>
              <a:cxnSpLocks/>
            </p:cNvCxnSpPr>
            <p:nvPr/>
          </p:nvCxnSpPr>
          <p:spPr bwMode="auto">
            <a:xfrm rot="20700000">
              <a:off x="4395105" y="2103698"/>
              <a:ext cx="1583626" cy="0"/>
            </a:xfrm>
            <a:prstGeom prst="straightConnector1">
              <a:avLst/>
            </a:prstGeom>
            <a:solidFill>
              <a:srgbClr val="00B8FF"/>
            </a:solidFill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graphicFrame>
          <p:nvGraphicFramePr>
            <p:cNvPr id="67" name="Object 8">
              <a:extLst>
                <a:ext uri="{FF2B5EF4-FFF2-40B4-BE49-F238E27FC236}">
                  <a16:creationId xmlns:a16="http://schemas.microsoft.com/office/drawing/2014/main" id="{9F8D304F-A1F5-9D74-D1C6-FC516AEB878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977447" y="1412488"/>
            <a:ext cx="930531" cy="6196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ção" r:id="rId10" imgW="304560" imgH="190440" progId="Equation.3">
                    <p:embed/>
                  </p:oleObj>
                </mc:Choice>
                <mc:Fallback>
                  <p:oleObj name="Equação" r:id="rId10" imgW="304560" imgH="190440" progId="Equation.3">
                    <p:embed/>
                    <p:pic>
                      <p:nvPicPr>
                        <p:cNvPr id="67" name="Object 8">
                          <a:extLst>
                            <a:ext uri="{FF2B5EF4-FFF2-40B4-BE49-F238E27FC236}">
                              <a16:creationId xmlns:a16="http://schemas.microsoft.com/office/drawing/2014/main" id="{9F8D304F-A1F5-9D74-D1C6-FC516AEB878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77447" y="1412488"/>
                          <a:ext cx="930531" cy="61964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07" name="Conector de Seta Reta 106">
              <a:extLst>
                <a:ext uri="{FF2B5EF4-FFF2-40B4-BE49-F238E27FC236}">
                  <a16:creationId xmlns:a16="http://schemas.microsoft.com/office/drawing/2014/main" id="{F4189FA2-2E98-B517-8119-634D80C58DA2}"/>
                </a:ext>
              </a:extLst>
            </p:cNvPr>
            <p:cNvCxnSpPr/>
            <p:nvPr/>
          </p:nvCxnSpPr>
          <p:spPr bwMode="auto">
            <a:xfrm>
              <a:off x="4428449" y="2427186"/>
              <a:ext cx="1583626" cy="0"/>
            </a:xfrm>
            <a:prstGeom prst="straightConnector1">
              <a:avLst/>
            </a:prstGeom>
            <a:solidFill>
              <a:srgbClr val="00B8FF"/>
            </a:solidFill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graphicFrame>
          <p:nvGraphicFramePr>
            <p:cNvPr id="108" name="Object 8">
              <a:extLst>
                <a:ext uri="{FF2B5EF4-FFF2-40B4-BE49-F238E27FC236}">
                  <a16:creationId xmlns:a16="http://schemas.microsoft.com/office/drawing/2014/main" id="{C2765AC1-D8F4-C19B-87E8-6402BB29596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087594" y="2031351"/>
            <a:ext cx="1818528" cy="6614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ção" r:id="rId12" imgW="558720" imgH="190440" progId="Equation.3">
                    <p:embed/>
                  </p:oleObj>
                </mc:Choice>
                <mc:Fallback>
                  <p:oleObj name="Equação" r:id="rId12" imgW="558720" imgH="190440" progId="Equation.3">
                    <p:embed/>
                    <p:pic>
                      <p:nvPicPr>
                        <p:cNvPr id="108" name="Object 8">
                          <a:extLst>
                            <a:ext uri="{FF2B5EF4-FFF2-40B4-BE49-F238E27FC236}">
                              <a16:creationId xmlns:a16="http://schemas.microsoft.com/office/drawing/2014/main" id="{C2765AC1-D8F4-C19B-87E8-6402BB29596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87594" y="2031351"/>
                          <a:ext cx="1818528" cy="66140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09" name="Conector de Seta Reta 108">
              <a:extLst>
                <a:ext uri="{FF2B5EF4-FFF2-40B4-BE49-F238E27FC236}">
                  <a16:creationId xmlns:a16="http://schemas.microsoft.com/office/drawing/2014/main" id="{6295801B-26F8-5CD4-A89B-CC88FF71C4C2}"/>
                </a:ext>
              </a:extLst>
            </p:cNvPr>
            <p:cNvCxnSpPr>
              <a:cxnSpLocks/>
            </p:cNvCxnSpPr>
            <p:nvPr/>
          </p:nvCxnSpPr>
          <p:spPr bwMode="auto">
            <a:xfrm rot="4020000">
              <a:off x="3391291" y="2659217"/>
              <a:ext cx="0" cy="744857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  <p:cxnSp>
          <p:nvCxnSpPr>
            <p:cNvPr id="110" name="Conector de Seta Reta 109">
              <a:extLst>
                <a:ext uri="{FF2B5EF4-FFF2-40B4-BE49-F238E27FC236}">
                  <a16:creationId xmlns:a16="http://schemas.microsoft.com/office/drawing/2014/main" id="{17C6758F-A18B-15E3-FF04-F1D610208986}"/>
                </a:ext>
              </a:extLst>
            </p:cNvPr>
            <p:cNvCxnSpPr>
              <a:cxnSpLocks/>
            </p:cNvCxnSpPr>
            <p:nvPr/>
          </p:nvCxnSpPr>
          <p:spPr bwMode="auto">
            <a:xfrm rot="20220000">
              <a:off x="3456211" y="1340825"/>
              <a:ext cx="0" cy="73009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  <p:cxnSp>
          <p:nvCxnSpPr>
            <p:cNvPr id="111" name="Conector reto 110">
              <a:extLst>
                <a:ext uri="{FF2B5EF4-FFF2-40B4-BE49-F238E27FC236}">
                  <a16:creationId xmlns:a16="http://schemas.microsoft.com/office/drawing/2014/main" id="{851CAFFD-DB84-BB3B-8DC6-806EE9488AB6}"/>
                </a:ext>
              </a:extLst>
            </p:cNvPr>
            <p:cNvCxnSpPr/>
            <p:nvPr/>
          </p:nvCxnSpPr>
          <p:spPr bwMode="auto">
            <a:xfrm flipV="1">
              <a:off x="3603014" y="1213333"/>
              <a:ext cx="0" cy="806130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2" name="Conector reto 111">
              <a:extLst>
                <a:ext uri="{FF2B5EF4-FFF2-40B4-BE49-F238E27FC236}">
                  <a16:creationId xmlns:a16="http://schemas.microsoft.com/office/drawing/2014/main" id="{1B2B41EC-44F6-0D01-CF7E-B1C24FCF8B82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V="1">
              <a:off x="3518176" y="2770961"/>
              <a:ext cx="0" cy="822435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3" name="Arco 112">
              <a:extLst>
                <a:ext uri="{FF2B5EF4-FFF2-40B4-BE49-F238E27FC236}">
                  <a16:creationId xmlns:a16="http://schemas.microsoft.com/office/drawing/2014/main" id="{F4CA3419-1CE2-7490-9C75-8401F202CF43}"/>
                </a:ext>
              </a:extLst>
            </p:cNvPr>
            <p:cNvSpPr/>
            <p:nvPr/>
          </p:nvSpPr>
          <p:spPr bwMode="auto">
            <a:xfrm rot="18240000">
              <a:off x="3401972" y="1543429"/>
              <a:ext cx="265487" cy="270857"/>
            </a:xfrm>
            <a:prstGeom prst="arc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14" name="Arco 113">
              <a:extLst>
                <a:ext uri="{FF2B5EF4-FFF2-40B4-BE49-F238E27FC236}">
                  <a16:creationId xmlns:a16="http://schemas.microsoft.com/office/drawing/2014/main" id="{39DCD3FE-E6C1-CC30-252C-DA7609AC55DC}"/>
                </a:ext>
              </a:extLst>
            </p:cNvPr>
            <p:cNvSpPr/>
            <p:nvPr/>
          </p:nvSpPr>
          <p:spPr bwMode="auto">
            <a:xfrm rot="1320000">
              <a:off x="3275753" y="3003092"/>
              <a:ext cx="270857" cy="265487"/>
            </a:xfrm>
            <a:prstGeom prst="arc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pic>
          <p:nvPicPr>
            <p:cNvPr id="115" name="Imagem 114">
              <a:extLst>
                <a:ext uri="{FF2B5EF4-FFF2-40B4-BE49-F238E27FC236}">
                  <a16:creationId xmlns:a16="http://schemas.microsoft.com/office/drawing/2014/main" id="{B7A02308-0927-4825-182E-3F433C542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275568" y="908720"/>
              <a:ext cx="326804" cy="364025"/>
            </a:xfrm>
            <a:prstGeom prst="rect">
              <a:avLst/>
            </a:prstGeom>
          </p:spPr>
        </p:pic>
        <p:pic>
          <p:nvPicPr>
            <p:cNvPr id="116" name="Imagem 115">
              <a:extLst>
                <a:ext uri="{FF2B5EF4-FFF2-40B4-BE49-F238E27FC236}">
                  <a16:creationId xmlns:a16="http://schemas.microsoft.com/office/drawing/2014/main" id="{1D686991-E668-7033-755E-48936747D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775092" y="2815888"/>
              <a:ext cx="326804" cy="364025"/>
            </a:xfrm>
            <a:prstGeom prst="rect">
              <a:avLst/>
            </a:prstGeom>
          </p:spPr>
        </p:pic>
      </p:grpSp>
      <p:sp>
        <p:nvSpPr>
          <p:cNvPr id="117" name="CaixaDeTexto 116">
            <a:extLst>
              <a:ext uri="{FF2B5EF4-FFF2-40B4-BE49-F238E27FC236}">
                <a16:creationId xmlns:a16="http://schemas.microsoft.com/office/drawing/2014/main" id="{CAA7B678-2A44-5F29-205B-31DE7153CC3E}"/>
              </a:ext>
            </a:extLst>
          </p:cNvPr>
          <p:cNvSpPr txBox="1"/>
          <p:nvPr/>
        </p:nvSpPr>
        <p:spPr>
          <a:xfrm>
            <a:off x="694497" y="6430404"/>
            <a:ext cx="3917088" cy="29700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1400" b="1" dirty="0"/>
              <a:t>W. T. </a:t>
            </a:r>
            <a:r>
              <a:rPr lang="pt-BR" sz="1400" b="1" dirty="0" err="1"/>
              <a:t>Buono</a:t>
            </a:r>
            <a:r>
              <a:rPr lang="pt-BR" sz="1400" b="1" dirty="0"/>
              <a:t> </a:t>
            </a:r>
            <a:r>
              <a:rPr lang="pt-BR" sz="1400" b="1" i="1" dirty="0"/>
              <a:t>et al</a:t>
            </a:r>
            <a:r>
              <a:rPr lang="pt-BR" sz="1400" b="1" dirty="0"/>
              <a:t>, </a:t>
            </a:r>
            <a:r>
              <a:rPr lang="pt-BR" sz="1400" b="1" dirty="0" err="1"/>
              <a:t>Opt</a:t>
            </a:r>
            <a:r>
              <a:rPr lang="pt-BR" sz="1400" b="1" dirty="0"/>
              <a:t>. </a:t>
            </a:r>
            <a:r>
              <a:rPr lang="pt-BR" sz="1400" b="1" dirty="0" err="1"/>
              <a:t>Lett</a:t>
            </a:r>
            <a:r>
              <a:rPr lang="pt-BR" sz="1400" b="1" dirty="0"/>
              <a:t>. 43, 1439 (2018)</a:t>
            </a:r>
          </a:p>
        </p:txBody>
      </p:sp>
      <p:sp>
        <p:nvSpPr>
          <p:cNvPr id="118" name="Text Box 39">
            <a:extLst>
              <a:ext uri="{FF2B5EF4-FFF2-40B4-BE49-F238E27FC236}">
                <a16:creationId xmlns:a16="http://schemas.microsoft.com/office/drawing/2014/main" id="{9A3A7A00-486E-F090-2D36-7A31DC0E1A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427" y="4010920"/>
            <a:ext cx="4028112" cy="371513"/>
          </a:xfrm>
          <a:prstGeom prst="rect">
            <a:avLst/>
          </a:prstGeom>
          <a:solidFill>
            <a:srgbClr val="3333CC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buClr>
                <a:srgbClr val="FFFF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dirty="0">
                <a:solidFill>
                  <a:srgbClr val="FFFF00"/>
                </a:solidFill>
              </a:rPr>
              <a:t>Polarization controlled OAM operations</a:t>
            </a:r>
          </a:p>
        </p:txBody>
      </p:sp>
      <p:sp>
        <p:nvSpPr>
          <p:cNvPr id="2" name="Text Box 39">
            <a:extLst>
              <a:ext uri="{FF2B5EF4-FFF2-40B4-BE49-F238E27FC236}">
                <a16:creationId xmlns:a16="http://schemas.microsoft.com/office/drawing/2014/main" id="{59F5BF9A-F31B-C529-1C77-B5109782CA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1826" y="4005066"/>
            <a:ext cx="4028112" cy="371513"/>
          </a:xfrm>
          <a:prstGeom prst="rect">
            <a:avLst/>
          </a:prstGeom>
          <a:solidFill>
            <a:srgbClr val="3333CC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buClr>
                <a:srgbClr val="FFFF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dirty="0">
                <a:solidFill>
                  <a:srgbClr val="FFFF00"/>
                </a:solidFill>
              </a:rPr>
              <a:t>Spin-to-OAM transfer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684C5C3-3D84-CF38-F7E6-3CD3A73EC24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09498" y="4540490"/>
            <a:ext cx="3207380" cy="180346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7A53252-F087-ABC8-0976-F649E5761330}"/>
              </a:ext>
            </a:extLst>
          </p:cNvPr>
          <p:cNvSpPr txBox="1"/>
          <p:nvPr/>
        </p:nvSpPr>
        <p:spPr>
          <a:xfrm>
            <a:off x="5309498" y="6413584"/>
            <a:ext cx="4104456" cy="29700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1400" b="1" dirty="0"/>
              <a:t>B. Pinheiro da Silva </a:t>
            </a:r>
            <a:r>
              <a:rPr lang="pt-BR" sz="1400" b="1" i="1" dirty="0"/>
              <a:t>et al</a:t>
            </a:r>
            <a:r>
              <a:rPr lang="pt-BR" sz="1400" b="1" dirty="0"/>
              <a:t>, </a:t>
            </a:r>
            <a:r>
              <a:rPr lang="pt-BR" sz="1400" b="1" dirty="0" err="1"/>
              <a:t>Nanophot</a:t>
            </a:r>
            <a:r>
              <a:rPr lang="pt-BR" sz="1400" b="1" dirty="0"/>
              <a:t>. 11, 771 (2022)</a:t>
            </a:r>
          </a:p>
        </p:txBody>
      </p:sp>
      <p:graphicFrame>
        <p:nvGraphicFramePr>
          <p:cNvPr id="9" name="Objeto 8">
            <a:extLst>
              <a:ext uri="{FF2B5EF4-FFF2-40B4-BE49-F238E27FC236}">
                <a16:creationId xmlns:a16="http://schemas.microsoft.com/office/drawing/2014/main" id="{10C88C25-B1A1-169F-83C7-A6E981104CC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4840" y="5450334"/>
          <a:ext cx="1172570" cy="28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723600" imgH="177480" progId="Equation.DSMT4">
                  <p:embed/>
                </p:oleObj>
              </mc:Choice>
              <mc:Fallback>
                <p:oleObj name="Equation" r:id="rId16" imgW="723600" imgH="177480" progId="Equation.DSMT4">
                  <p:embed/>
                  <p:pic>
                    <p:nvPicPr>
                      <p:cNvPr id="9" name="Objeto 8">
                        <a:extLst>
                          <a:ext uri="{FF2B5EF4-FFF2-40B4-BE49-F238E27FC236}">
                            <a16:creationId xmlns:a16="http://schemas.microsoft.com/office/drawing/2014/main" id="{10C88C25-B1A1-169F-83C7-A6E981104C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24840" y="5450334"/>
                        <a:ext cx="1172570" cy="2880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lumMod val="5000"/>
                              <a:lumOff val="95000"/>
                            </a:schemeClr>
                          </a:gs>
                          <a:gs pos="74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83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100000">
                            <a:schemeClr val="accent1">
                              <a:lumMod val="30000"/>
                              <a:lumOff val="70000"/>
                            </a:schemeClr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2">
            <a:extLst>
              <a:ext uri="{FF2B5EF4-FFF2-40B4-BE49-F238E27FC236}">
                <a16:creationId xmlns:a16="http://schemas.microsoft.com/office/drawing/2014/main" id="{38B53845-CF78-BEA7-F235-F8CD0CA9B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759" y="4552044"/>
            <a:ext cx="703132" cy="70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B339291E-3F27-52D0-ED81-CE50937FE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547" y="4995872"/>
            <a:ext cx="932938" cy="93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40694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5F36BC-4D49-EF49-759E-4A9BEE993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>
            <a:extLst>
              <a:ext uri="{FF2B5EF4-FFF2-40B4-BE49-F238E27FC236}">
                <a16:creationId xmlns:a16="http://schemas.microsoft.com/office/drawing/2014/main" id="{23B6CCAC-BA22-7A8D-123F-3DA3742982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2286000"/>
            <a:ext cx="8382000" cy="1503040"/>
          </a:xfrm>
          <a:solidFill>
            <a:schemeClr val="accent2">
              <a:lumMod val="75000"/>
            </a:schemeClr>
          </a:solidFill>
        </p:spPr>
        <p:txBody>
          <a:bodyPr lIns="90000" tIns="46800" rIns="90000" bIns="46800" anchor="t"/>
          <a:lstStyle/>
          <a:p>
            <a:pPr eaLnBrk="1" hangingPunct="1">
              <a:lnSpc>
                <a:spcPct val="100000"/>
              </a:lnSpc>
              <a:buClr>
                <a:srgbClr val="3333CC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Structured Light Tomography</a:t>
            </a:r>
          </a:p>
        </p:txBody>
      </p:sp>
    </p:spTree>
    <p:extLst>
      <p:ext uri="{BB962C8B-B14F-4D97-AF65-F5344CB8AC3E}">
        <p14:creationId xmlns:p14="http://schemas.microsoft.com/office/powerpoint/2010/main" val="8230149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5A41C-2566-1222-51C0-9ECDC06C2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1">
            <a:extLst>
              <a:ext uri="{FF2B5EF4-FFF2-40B4-BE49-F238E27FC236}">
                <a16:creationId xmlns:a16="http://schemas.microsoft.com/office/drawing/2014/main" id="{03AF65D0-36E9-3ABF-6BCD-1B925D06DC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863" y="790575"/>
            <a:ext cx="8474075" cy="50800"/>
          </a:xfrm>
          <a:prstGeom prst="rect">
            <a:avLst/>
          </a:prstGeom>
          <a:solidFill>
            <a:srgbClr val="00CC99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DDC157CB-31B1-3D5C-D5DA-CF3AE9F216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938" y="158750"/>
            <a:ext cx="8366125" cy="571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2160" tIns="46080" rIns="92160" bIns="46080" anchor="ctr"/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Statement of the problem</a:t>
            </a:r>
          </a:p>
        </p:txBody>
      </p:sp>
      <p:sp>
        <p:nvSpPr>
          <p:cNvPr id="26" name="Text Box 39">
            <a:extLst>
              <a:ext uri="{FF2B5EF4-FFF2-40B4-BE49-F238E27FC236}">
                <a16:creationId xmlns:a16="http://schemas.microsoft.com/office/drawing/2014/main" id="{34B9749D-CBC6-E60C-3E51-46236FFE8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275" y="1366650"/>
            <a:ext cx="5976665" cy="463846"/>
          </a:xfrm>
          <a:prstGeom prst="rect">
            <a:avLst/>
          </a:prstGeom>
          <a:solidFill>
            <a:srgbClr val="3333CC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buClr>
                <a:srgbClr val="66FF33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solidFill>
                  <a:srgbClr val="FFFF00"/>
                </a:solidFill>
              </a:rPr>
              <a:t>Given an arbitrary superposition of fixed order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FF8868E5-F9EB-D9CF-71C7-DD24E7FB98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2487682"/>
              </p:ext>
            </p:extLst>
          </p:nvPr>
        </p:nvGraphicFramePr>
        <p:xfrm>
          <a:off x="930275" y="1989138"/>
          <a:ext cx="7373938" cy="881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971800" imgH="355320" progId="Equation.DSMT4">
                  <p:embed/>
                </p:oleObj>
              </mc:Choice>
              <mc:Fallback>
                <p:oleObj name="Equation" r:id="rId3" imgW="2971800" imgH="355320" progId="Equation.DSMT4">
                  <p:embed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FF8868E5-F9EB-D9CF-71C7-DD24E7FB98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30275" y="1989138"/>
                        <a:ext cx="7373938" cy="881062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lumMod val="5000"/>
                              <a:lumOff val="95000"/>
                            </a:schemeClr>
                          </a:gs>
                          <a:gs pos="74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83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100000">
                            <a:schemeClr val="accent1">
                              <a:lumMod val="30000"/>
                              <a:lumOff val="70000"/>
                            </a:schemeClr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39">
            <a:extLst>
              <a:ext uri="{FF2B5EF4-FFF2-40B4-BE49-F238E27FC236}">
                <a16:creationId xmlns:a16="http://schemas.microsoft.com/office/drawing/2014/main" id="{C1F62734-6963-304B-1092-3FAA25ABE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274" y="3028842"/>
            <a:ext cx="7551912" cy="463846"/>
          </a:xfrm>
          <a:prstGeom prst="rect">
            <a:avLst/>
          </a:prstGeom>
          <a:solidFill>
            <a:srgbClr val="3333CC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buClr>
                <a:srgbClr val="66FF33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solidFill>
                  <a:srgbClr val="FFFF00"/>
                </a:solidFill>
              </a:rPr>
              <a:t>We wish to determine </a:t>
            </a:r>
            <a:r>
              <a:rPr lang="en-GB" i="1" dirty="0" err="1">
                <a:solidFill>
                  <a:srgbClr val="FFFF00"/>
                </a:solidFill>
                <a:latin typeface="Symbol" panose="05050102010706020507" pitchFamily="18" charset="2"/>
              </a:rPr>
              <a:t>a</a:t>
            </a:r>
            <a:r>
              <a:rPr lang="en-GB" i="1" baseline="-25000" dirty="0" err="1">
                <a:solidFill>
                  <a:srgbClr val="FFFF00"/>
                </a:solidFill>
              </a:rPr>
              <a:t>pl</a:t>
            </a:r>
            <a:r>
              <a:rPr lang="en-GB" dirty="0">
                <a:solidFill>
                  <a:srgbClr val="FFFF00"/>
                </a:solidFill>
              </a:rPr>
              <a:t> </a:t>
            </a:r>
            <a:r>
              <a:rPr lang="en-GB" b="1" dirty="0">
                <a:solidFill>
                  <a:srgbClr val="FFFF00"/>
                </a:solidFill>
              </a:rPr>
              <a:t>from intensity distribution </a:t>
            </a:r>
            <a:r>
              <a:rPr lang="en-GB" b="1" i="1" dirty="0">
                <a:solidFill>
                  <a:srgbClr val="FFFF00"/>
                </a:solidFill>
              </a:rPr>
              <a:t>only</a:t>
            </a:r>
            <a:endParaRPr lang="en-GB" b="1" i="1" baseline="-25000" dirty="0">
              <a:solidFill>
                <a:srgbClr val="FFFF00"/>
              </a:solidFill>
            </a:endParaRPr>
          </a:p>
        </p:txBody>
      </p:sp>
      <p:sp>
        <p:nvSpPr>
          <p:cNvPr id="13" name="Text Box 39">
            <a:extLst>
              <a:ext uri="{FF2B5EF4-FFF2-40B4-BE49-F238E27FC236}">
                <a16:creationId xmlns:a16="http://schemas.microsoft.com/office/drawing/2014/main" id="{D87AC114-C1F6-A0A0-4CEE-38B7B549A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347" y="3789040"/>
            <a:ext cx="1944215" cy="463846"/>
          </a:xfrm>
          <a:prstGeom prst="rect">
            <a:avLst/>
          </a:prstGeom>
          <a:solidFill>
            <a:srgbClr val="3333CC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buClr>
                <a:srgbClr val="66FF33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solidFill>
                  <a:srgbClr val="FFFF00"/>
                </a:solidFill>
              </a:rPr>
              <a:t>Problem:</a:t>
            </a:r>
          </a:p>
        </p:txBody>
      </p:sp>
      <p:graphicFrame>
        <p:nvGraphicFramePr>
          <p:cNvPr id="14" name="Objeto 13">
            <a:extLst>
              <a:ext uri="{FF2B5EF4-FFF2-40B4-BE49-F238E27FC236}">
                <a16:creationId xmlns:a16="http://schemas.microsoft.com/office/drawing/2014/main" id="{AD54AAD2-64DC-CC5E-D88D-169ABA0055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2952354"/>
              </p:ext>
            </p:extLst>
          </p:nvPr>
        </p:nvGraphicFramePr>
        <p:xfrm>
          <a:off x="921347" y="4526407"/>
          <a:ext cx="5576888" cy="1290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247840" imgH="520560" progId="Equation.DSMT4">
                  <p:embed/>
                </p:oleObj>
              </mc:Choice>
              <mc:Fallback>
                <p:oleObj name="Equation" r:id="rId5" imgW="2247840" imgH="520560" progId="Equation.DSMT4">
                  <p:embed/>
                  <p:pic>
                    <p:nvPicPr>
                      <p:cNvPr id="14" name="Objeto 13">
                        <a:extLst>
                          <a:ext uri="{FF2B5EF4-FFF2-40B4-BE49-F238E27FC236}">
                            <a16:creationId xmlns:a16="http://schemas.microsoft.com/office/drawing/2014/main" id="{AD54AAD2-64DC-CC5E-D88D-169ABA0055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21347" y="4526407"/>
                        <a:ext cx="5576888" cy="1290638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lumMod val="5000"/>
                              <a:lumOff val="95000"/>
                            </a:schemeClr>
                          </a:gs>
                          <a:gs pos="74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83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100000">
                            <a:schemeClr val="accent1">
                              <a:lumMod val="30000"/>
                              <a:lumOff val="70000"/>
                            </a:schemeClr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2537754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762000" y="2286000"/>
            <a:ext cx="8382000" cy="1143000"/>
          </a:xfrm>
          <a:solidFill>
            <a:schemeClr val="accent2">
              <a:lumMod val="75000"/>
            </a:schemeClr>
          </a:solidFill>
        </p:spPr>
        <p:txBody>
          <a:bodyPr lIns="90000" tIns="46800" rIns="90000" bIns="46800" anchor="t"/>
          <a:lstStyle/>
          <a:p>
            <a:pPr eaLnBrk="1" hangingPunct="1">
              <a:lnSpc>
                <a:spcPct val="100000"/>
              </a:lnSpc>
              <a:buClr>
                <a:srgbClr val="3333CC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Structured light and applications</a:t>
            </a:r>
          </a:p>
        </p:txBody>
      </p:sp>
    </p:spTree>
    <p:extLst>
      <p:ext uri="{BB962C8B-B14F-4D97-AF65-F5344CB8AC3E}">
        <p14:creationId xmlns:p14="http://schemas.microsoft.com/office/powerpoint/2010/main" val="9116297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7D2884-AD46-2419-2281-427649BD5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eta: para a Direita 29">
            <a:extLst>
              <a:ext uri="{FF2B5EF4-FFF2-40B4-BE49-F238E27FC236}">
                <a16:creationId xmlns:a16="http://schemas.microsoft.com/office/drawing/2014/main" id="{4975701D-3111-F455-4D49-6F03226D216C}"/>
              </a:ext>
            </a:extLst>
          </p:cNvPr>
          <p:cNvSpPr/>
          <p:nvPr/>
        </p:nvSpPr>
        <p:spPr bwMode="auto">
          <a:xfrm>
            <a:off x="3585642" y="2876586"/>
            <a:ext cx="1418298" cy="264382"/>
          </a:xfrm>
          <a:prstGeom prst="rightArrow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2054" name="Rectangle 1">
            <a:extLst>
              <a:ext uri="{FF2B5EF4-FFF2-40B4-BE49-F238E27FC236}">
                <a16:creationId xmlns:a16="http://schemas.microsoft.com/office/drawing/2014/main" id="{47056E37-7497-A0EB-036E-946B7A2C47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863" y="790575"/>
            <a:ext cx="8474075" cy="50800"/>
          </a:xfrm>
          <a:prstGeom prst="rect">
            <a:avLst/>
          </a:prstGeom>
          <a:solidFill>
            <a:srgbClr val="00CC99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552746CB-5509-70AC-BD98-0B8240150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938" y="158750"/>
            <a:ext cx="8366125" cy="571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2160" tIns="46080" rIns="92160" bIns="46080" anchor="ctr"/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Symmetry lift by astigmatic transformation</a:t>
            </a: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64D93E90-7F85-7634-2422-A3013539D9F3}"/>
              </a:ext>
            </a:extLst>
          </p:cNvPr>
          <p:cNvGrpSpPr/>
          <p:nvPr/>
        </p:nvGrpSpPr>
        <p:grpSpPr>
          <a:xfrm>
            <a:off x="1650852" y="1196752"/>
            <a:ext cx="1831488" cy="720160"/>
            <a:chOff x="1569418" y="1484784"/>
            <a:chExt cx="1831488" cy="720160"/>
          </a:xfrm>
        </p:grpSpPr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E3A0DBD0-CCE3-3DCF-2379-6AC1CE65FDDA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9418" y="1484944"/>
              <a:ext cx="720000" cy="720000"/>
            </a:xfrm>
            <a:prstGeom prst="rect">
              <a:avLst/>
            </a:prstGeom>
          </p:spPr>
        </p:pic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910581F4-B245-4399-4BA4-389DDCEAA8FC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80906" y="1484784"/>
              <a:ext cx="720000" cy="720000"/>
            </a:xfrm>
            <a:prstGeom prst="rect">
              <a:avLst/>
            </a:prstGeom>
          </p:spPr>
        </p:pic>
        <p:sp>
          <p:nvSpPr>
            <p:cNvPr id="10" name="Arco 9">
              <a:extLst>
                <a:ext uri="{FF2B5EF4-FFF2-40B4-BE49-F238E27FC236}">
                  <a16:creationId xmlns:a16="http://schemas.microsoft.com/office/drawing/2014/main" id="{CC2B2DA1-D702-F95F-417B-E61626B46F77}"/>
                </a:ext>
              </a:extLst>
            </p:cNvPr>
            <p:cNvSpPr/>
            <p:nvPr/>
          </p:nvSpPr>
          <p:spPr bwMode="auto">
            <a:xfrm>
              <a:off x="1858110" y="1557009"/>
              <a:ext cx="338980" cy="264382"/>
            </a:xfrm>
            <a:prstGeom prst="arc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pt-BR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  <a:ea typeface="Lucida Sans Unicode" charset="0"/>
                <a:cs typeface="Lucida Sans Unicode" charset="0"/>
              </a:endParaRPr>
            </a:p>
          </p:txBody>
        </p:sp>
        <p:sp>
          <p:nvSpPr>
            <p:cNvPr id="11" name="Arco 10">
              <a:extLst>
                <a:ext uri="{FF2B5EF4-FFF2-40B4-BE49-F238E27FC236}">
                  <a16:creationId xmlns:a16="http://schemas.microsoft.com/office/drawing/2014/main" id="{E4E9341A-0FF1-4AA6-75E5-696AC8B80520}"/>
                </a:ext>
              </a:extLst>
            </p:cNvPr>
            <p:cNvSpPr/>
            <p:nvPr/>
          </p:nvSpPr>
          <p:spPr bwMode="auto">
            <a:xfrm flipH="1">
              <a:off x="2788753" y="1557009"/>
              <a:ext cx="338980" cy="264382"/>
            </a:xfrm>
            <a:prstGeom prst="arc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pt-BR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  <a:ea typeface="Lucida Sans Unicode" charset="0"/>
                <a:cs typeface="Lucida Sans Unicode" charset="0"/>
              </a:endParaRPr>
            </a:p>
          </p:txBody>
        </p:sp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AED32F1E-4B65-BA0F-F135-745991E0328C}"/>
              </a:ext>
            </a:extLst>
          </p:cNvPr>
          <p:cNvGrpSpPr/>
          <p:nvPr/>
        </p:nvGrpSpPr>
        <p:grpSpPr>
          <a:xfrm>
            <a:off x="1650852" y="2636832"/>
            <a:ext cx="1831488" cy="720160"/>
            <a:chOff x="1569418" y="1484784"/>
            <a:chExt cx="1831488" cy="720160"/>
          </a:xfrm>
        </p:grpSpPr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9B1D939A-86E3-93BE-F7FB-1CA2C651C1F6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9418" y="1484944"/>
              <a:ext cx="720000" cy="720000"/>
            </a:xfrm>
            <a:prstGeom prst="rect">
              <a:avLst/>
            </a:prstGeom>
          </p:spPr>
        </p:pic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9A55F916-8119-46A0-CEBC-A980C37CC50E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80906" y="1484784"/>
              <a:ext cx="720000" cy="720000"/>
            </a:xfrm>
            <a:prstGeom prst="rect">
              <a:avLst/>
            </a:prstGeom>
          </p:spPr>
        </p:pic>
        <p:sp>
          <p:nvSpPr>
            <p:cNvPr id="18" name="Arco 17">
              <a:extLst>
                <a:ext uri="{FF2B5EF4-FFF2-40B4-BE49-F238E27FC236}">
                  <a16:creationId xmlns:a16="http://schemas.microsoft.com/office/drawing/2014/main" id="{9B175CDC-D0BF-6D9F-DE7B-E2999240DF33}"/>
                </a:ext>
              </a:extLst>
            </p:cNvPr>
            <p:cNvSpPr/>
            <p:nvPr/>
          </p:nvSpPr>
          <p:spPr bwMode="auto">
            <a:xfrm>
              <a:off x="1858110" y="1557009"/>
              <a:ext cx="338980" cy="264382"/>
            </a:xfrm>
            <a:prstGeom prst="arc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pt-BR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  <a:ea typeface="Lucida Sans Unicode" charset="0"/>
                <a:cs typeface="Lucida Sans Unicode" charset="0"/>
              </a:endParaRPr>
            </a:p>
          </p:txBody>
        </p:sp>
        <p:sp>
          <p:nvSpPr>
            <p:cNvPr id="19" name="Arco 18">
              <a:extLst>
                <a:ext uri="{FF2B5EF4-FFF2-40B4-BE49-F238E27FC236}">
                  <a16:creationId xmlns:a16="http://schemas.microsoft.com/office/drawing/2014/main" id="{D317FDD6-D349-47ED-9AD2-EB97F8021085}"/>
                </a:ext>
              </a:extLst>
            </p:cNvPr>
            <p:cNvSpPr/>
            <p:nvPr/>
          </p:nvSpPr>
          <p:spPr bwMode="auto">
            <a:xfrm flipH="1">
              <a:off x="2788753" y="1557009"/>
              <a:ext cx="338980" cy="264382"/>
            </a:xfrm>
            <a:prstGeom prst="arc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pt-BR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  <a:ea typeface="Lucida Sans Unicode" charset="0"/>
                <a:cs typeface="Lucida Sans Unicode" charset="0"/>
              </a:endParaRPr>
            </a:p>
          </p:txBody>
        </p:sp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523F7C87-85EF-3252-2A43-02505AD559F0}"/>
              </a:ext>
            </a:extLst>
          </p:cNvPr>
          <p:cNvGrpSpPr/>
          <p:nvPr/>
        </p:nvGrpSpPr>
        <p:grpSpPr>
          <a:xfrm>
            <a:off x="5179244" y="2613439"/>
            <a:ext cx="1862782" cy="720000"/>
            <a:chOff x="1928046" y="4434147"/>
            <a:chExt cx="1862782" cy="720000"/>
          </a:xfrm>
        </p:grpSpPr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E81F9A95-7E76-6A28-FCEC-17E66F441025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28046" y="4434147"/>
              <a:ext cx="720000" cy="720000"/>
            </a:xfrm>
            <a:prstGeom prst="rect">
              <a:avLst/>
            </a:prstGeom>
          </p:spPr>
        </p:pic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4DBE94DE-2ACE-E8CC-8D19-F797CD89E8DB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70828" y="4434147"/>
              <a:ext cx="720000" cy="720000"/>
            </a:xfrm>
            <a:prstGeom prst="rect">
              <a:avLst/>
            </a:prstGeom>
          </p:spPr>
        </p:pic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61DFC3FD-B6EE-197C-EDF6-85AD77DB0CEA}"/>
              </a:ext>
            </a:extLst>
          </p:cNvPr>
          <p:cNvGrpSpPr/>
          <p:nvPr/>
        </p:nvGrpSpPr>
        <p:grpSpPr>
          <a:xfrm>
            <a:off x="5147956" y="1196752"/>
            <a:ext cx="1831488" cy="720160"/>
            <a:chOff x="1569418" y="1484784"/>
            <a:chExt cx="1831488" cy="720160"/>
          </a:xfrm>
        </p:grpSpPr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F5F460D7-95F3-29EA-7071-C7B1E70F7568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9418" y="1484944"/>
              <a:ext cx="720000" cy="720000"/>
            </a:xfrm>
            <a:prstGeom prst="rect">
              <a:avLst/>
            </a:prstGeom>
          </p:spPr>
        </p:pic>
        <p:pic>
          <p:nvPicPr>
            <p:cNvPr id="25" name="Imagem 24">
              <a:extLst>
                <a:ext uri="{FF2B5EF4-FFF2-40B4-BE49-F238E27FC236}">
                  <a16:creationId xmlns:a16="http://schemas.microsoft.com/office/drawing/2014/main" id="{7080451E-4E9E-83AF-2AA1-83FD62B02E38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80906" y="1484784"/>
              <a:ext cx="720000" cy="720000"/>
            </a:xfrm>
            <a:prstGeom prst="rect">
              <a:avLst/>
            </a:prstGeom>
          </p:spPr>
        </p:pic>
        <p:sp>
          <p:nvSpPr>
            <p:cNvPr id="27" name="Arco 26">
              <a:extLst>
                <a:ext uri="{FF2B5EF4-FFF2-40B4-BE49-F238E27FC236}">
                  <a16:creationId xmlns:a16="http://schemas.microsoft.com/office/drawing/2014/main" id="{A4D399DD-B084-95B1-B9D1-EEF123ADDB3A}"/>
                </a:ext>
              </a:extLst>
            </p:cNvPr>
            <p:cNvSpPr/>
            <p:nvPr/>
          </p:nvSpPr>
          <p:spPr bwMode="auto">
            <a:xfrm>
              <a:off x="1858110" y="1557009"/>
              <a:ext cx="338980" cy="264382"/>
            </a:xfrm>
            <a:prstGeom prst="arc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pt-BR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  <a:ea typeface="Lucida Sans Unicode" charset="0"/>
                <a:cs typeface="Lucida Sans Unicode" charset="0"/>
              </a:endParaRPr>
            </a:p>
          </p:txBody>
        </p:sp>
        <p:sp>
          <p:nvSpPr>
            <p:cNvPr id="28" name="Arco 27">
              <a:extLst>
                <a:ext uri="{FF2B5EF4-FFF2-40B4-BE49-F238E27FC236}">
                  <a16:creationId xmlns:a16="http://schemas.microsoft.com/office/drawing/2014/main" id="{A38D4718-446E-8ED6-B3DC-6FB5C3CB30E2}"/>
                </a:ext>
              </a:extLst>
            </p:cNvPr>
            <p:cNvSpPr/>
            <p:nvPr/>
          </p:nvSpPr>
          <p:spPr bwMode="auto">
            <a:xfrm flipH="1">
              <a:off x="2788753" y="1557009"/>
              <a:ext cx="338980" cy="264382"/>
            </a:xfrm>
            <a:prstGeom prst="arc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pt-BR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  <a:ea typeface="Lucida Sans Unicode" charset="0"/>
                <a:cs typeface="Lucida Sans Unicode" charset="0"/>
              </a:endParaRPr>
            </a:p>
          </p:txBody>
        </p:sp>
      </p:grpSp>
      <p:sp>
        <p:nvSpPr>
          <p:cNvPr id="29" name="Seta: para a Direita 28">
            <a:extLst>
              <a:ext uri="{FF2B5EF4-FFF2-40B4-BE49-F238E27FC236}">
                <a16:creationId xmlns:a16="http://schemas.microsoft.com/office/drawing/2014/main" id="{C8CA1108-3BBC-227E-59C1-A17001D6CAC3}"/>
              </a:ext>
            </a:extLst>
          </p:cNvPr>
          <p:cNvSpPr/>
          <p:nvPr/>
        </p:nvSpPr>
        <p:spPr bwMode="auto">
          <a:xfrm>
            <a:off x="3585642" y="1436426"/>
            <a:ext cx="1418298" cy="264382"/>
          </a:xfrm>
          <a:prstGeom prst="rightArrow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11301BF4-8923-5FFD-F10F-150C0DB6F6AE}"/>
              </a:ext>
            </a:extLst>
          </p:cNvPr>
          <p:cNvSpPr/>
          <p:nvPr/>
        </p:nvSpPr>
        <p:spPr bwMode="auto">
          <a:xfrm>
            <a:off x="4171132" y="1124744"/>
            <a:ext cx="216024" cy="885304"/>
          </a:xfrm>
          <a:prstGeom prst="ellipse">
            <a:avLst/>
          </a:prstGeom>
          <a:solidFill>
            <a:srgbClr val="00B8FF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9223A9A8-A1AD-B7C8-0E3D-479E39258158}"/>
              </a:ext>
            </a:extLst>
          </p:cNvPr>
          <p:cNvSpPr/>
          <p:nvPr/>
        </p:nvSpPr>
        <p:spPr bwMode="auto">
          <a:xfrm rot="20298205">
            <a:off x="4171132" y="2564016"/>
            <a:ext cx="216024" cy="885304"/>
          </a:xfrm>
          <a:prstGeom prst="ellipse">
            <a:avLst/>
          </a:prstGeom>
          <a:solidFill>
            <a:srgbClr val="00B8FF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pic>
        <p:nvPicPr>
          <p:cNvPr id="31" name="Imagem 30">
            <a:extLst>
              <a:ext uri="{FF2B5EF4-FFF2-40B4-BE49-F238E27FC236}">
                <a16:creationId xmlns:a16="http://schemas.microsoft.com/office/drawing/2014/main" id="{5F85D2B6-BD43-AD2E-9F52-9B2BA0F384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3394" y="3620948"/>
            <a:ext cx="7081918" cy="294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56388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02" name="Rectangle 1026"/>
          <p:cNvSpPr>
            <a:spLocks noChangeArrowheads="1"/>
          </p:cNvSpPr>
          <p:nvPr/>
        </p:nvSpPr>
        <p:spPr bwMode="auto">
          <a:xfrm>
            <a:off x="631927" y="171450"/>
            <a:ext cx="8367466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143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2286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4572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28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pt-BR" sz="2800" i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Tomography of transverse mode superpositions</a:t>
            </a:r>
            <a:endParaRPr lang="en-US" altLang="pt-BR" sz="28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21603" name="Rectangle 1027"/>
          <p:cNvSpPr>
            <a:spLocks noChangeArrowheads="1"/>
          </p:cNvSpPr>
          <p:nvPr/>
        </p:nvSpPr>
        <p:spPr bwMode="auto">
          <a:xfrm>
            <a:off x="550952" y="795338"/>
            <a:ext cx="8475433" cy="492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CB88157B-EA2F-39F4-326D-C9BD0B62F0E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8938" y="1092796"/>
          <a:ext cx="9128125" cy="1830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562360" imgH="1117440" progId="Equation.DSMT4">
                  <p:embed/>
                </p:oleObj>
              </mc:Choice>
              <mc:Fallback>
                <p:oleObj name="Equation" r:id="rId3" imgW="5562360" imgH="1117440" progId="Equation.DSMT4">
                  <p:embed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CB88157B-EA2F-39F4-326D-C9BD0B62F0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8938" y="1092796"/>
                        <a:ext cx="9128125" cy="1830387"/>
                      </a:xfrm>
                      <a:prstGeom prst="rect">
                        <a:avLst/>
                      </a:prstGeom>
                      <a:solidFill>
                        <a:srgbClr val="FF0000">
                          <a:alpha val="50000"/>
                        </a:srgb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56F2751C-13E7-FEEF-5ECF-E873851FEAA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1927" y="3235502"/>
          <a:ext cx="3402378" cy="72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400120" imgH="507960" progId="Equation.DSMT4">
                  <p:embed/>
                </p:oleObj>
              </mc:Choice>
              <mc:Fallback>
                <p:oleObj name="Equation" r:id="rId5" imgW="2400120" imgH="507960" progId="Equation.DSMT4">
                  <p:embed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56F2751C-13E7-FEEF-5ECF-E873851FEA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31927" y="3235502"/>
                        <a:ext cx="3402378" cy="72008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lumMod val="5000"/>
                              <a:lumOff val="95000"/>
                            </a:schemeClr>
                          </a:gs>
                          <a:gs pos="74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83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100000">
                            <a:schemeClr val="accent1">
                              <a:lumMod val="30000"/>
                              <a:lumOff val="70000"/>
                            </a:schemeClr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9C76E45C-7501-1447-4E2E-20E1E50667A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93754" y="3227394"/>
          <a:ext cx="4802660" cy="736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644640" imgH="558720" progId="Equation.DSMT4">
                  <p:embed/>
                </p:oleObj>
              </mc:Choice>
              <mc:Fallback>
                <p:oleObj name="Equation" r:id="rId7" imgW="3644640" imgH="558720" progId="Equation.DSMT4">
                  <p:embed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9C76E45C-7501-1447-4E2E-20E1E50667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93754" y="3227394"/>
                        <a:ext cx="4802660" cy="736296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lumMod val="5000"/>
                              <a:lumOff val="95000"/>
                            </a:schemeClr>
                          </a:gs>
                          <a:gs pos="74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83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100000">
                            <a:schemeClr val="accent1">
                              <a:lumMod val="30000"/>
                              <a:lumOff val="70000"/>
                            </a:schemeClr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Imagem 4">
            <a:extLst>
              <a:ext uri="{FF2B5EF4-FFF2-40B4-BE49-F238E27FC236}">
                <a16:creationId xmlns:a16="http://schemas.microsoft.com/office/drawing/2014/main" id="{6CC1FD8D-49A0-B1B9-7288-E96BDB794F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78770" y="4221088"/>
            <a:ext cx="3878535" cy="195362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8DBAB0A-C5AF-A31E-DC07-403D582C83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7290" y="4221088"/>
            <a:ext cx="4514764" cy="1878138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55EF8C01-2EFA-6F40-5AF2-12168C33AAE9}"/>
              </a:ext>
            </a:extLst>
          </p:cNvPr>
          <p:cNvSpPr txBox="1"/>
          <p:nvPr/>
        </p:nvSpPr>
        <p:spPr bwMode="auto">
          <a:xfrm>
            <a:off x="3124044" y="5898080"/>
            <a:ext cx="1239997" cy="40229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0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Tilted</a:t>
            </a:r>
            <a:r>
              <a:rPr lang="pt-BR" sz="20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pt-BR" sz="20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lens</a:t>
            </a:r>
            <a:endParaRPr lang="pt-BR" sz="2000" i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DD3E48E-EA46-25B4-1CBA-90E5B7BEC011}"/>
              </a:ext>
            </a:extLst>
          </p:cNvPr>
          <p:cNvSpPr txBox="1"/>
          <p:nvPr/>
        </p:nvSpPr>
        <p:spPr>
          <a:xfrm>
            <a:off x="4414674" y="6343117"/>
            <a:ext cx="5256584" cy="32624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6" charset="0"/>
                <a:cs typeface="Lucida Sans Unicode" charset="0"/>
              </a:rPr>
              <a:t>B. Pinheiro da Silva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6" charset="0"/>
                <a:cs typeface="Lucida Sans Unicode" charset="0"/>
              </a:rPr>
              <a:t>et </a:t>
            </a:r>
            <a:r>
              <a:rPr kumimoji="0" lang="en-US" sz="1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6" charset="0"/>
                <a:cs typeface="Lucida Sans Unicode" charset="0"/>
              </a:rPr>
              <a:t>al, Phys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6" charset="0"/>
                <a:cs typeface="Lucida Sans Unicode" charset="0"/>
              </a:rPr>
              <a:t>. Rev. A 103, 063704 (2021)</a:t>
            </a:r>
          </a:p>
        </p:txBody>
      </p:sp>
    </p:spTree>
    <p:extLst>
      <p:ext uri="{BB962C8B-B14F-4D97-AF65-F5344CB8AC3E}">
        <p14:creationId xmlns:p14="http://schemas.microsoft.com/office/powerpoint/2010/main" val="10357626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11FC90-0420-A55F-5D0D-27007F305E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1">
            <a:extLst>
              <a:ext uri="{FF2B5EF4-FFF2-40B4-BE49-F238E27FC236}">
                <a16:creationId xmlns:a16="http://schemas.microsoft.com/office/drawing/2014/main" id="{96F730B8-4B05-B16E-27A0-25251AC199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863" y="790575"/>
            <a:ext cx="8474075" cy="50800"/>
          </a:xfrm>
          <a:prstGeom prst="rect">
            <a:avLst/>
          </a:prstGeom>
          <a:solidFill>
            <a:srgbClr val="00CC99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E1CEBE2D-8FFA-F92F-2C07-EE431B9DEE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938" y="158750"/>
            <a:ext cx="8366125" cy="571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2160" tIns="46080" rIns="92160" bIns="46080" anchor="ctr"/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Partially coherent beams</a:t>
            </a:r>
          </a:p>
        </p:txBody>
      </p:sp>
      <p:sp>
        <p:nvSpPr>
          <p:cNvPr id="7" name="Text Box 39">
            <a:extLst>
              <a:ext uri="{FF2B5EF4-FFF2-40B4-BE49-F238E27FC236}">
                <a16:creationId xmlns:a16="http://schemas.microsoft.com/office/drawing/2014/main" id="{30DDBE60-C82B-5E3F-B5E7-9CB18C9949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431" y="1124743"/>
            <a:ext cx="5472609" cy="463846"/>
          </a:xfrm>
          <a:prstGeom prst="rect">
            <a:avLst/>
          </a:prstGeom>
          <a:solidFill>
            <a:srgbClr val="3333CC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buClr>
                <a:srgbClr val="66FF33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solidFill>
                  <a:srgbClr val="FFFF00"/>
                </a:solidFill>
              </a:rPr>
              <a:t>More generally, given a coherence function</a:t>
            </a:r>
          </a:p>
        </p:txBody>
      </p:sp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AA284862-0E6F-5EA5-A1C7-5F5CFEDE82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5720443"/>
              </p:ext>
            </p:extLst>
          </p:nvPr>
        </p:nvGraphicFramePr>
        <p:xfrm>
          <a:off x="1030988" y="1760948"/>
          <a:ext cx="4159250" cy="881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676160" imgH="355320" progId="Equation.DSMT4">
                  <p:embed/>
                </p:oleObj>
              </mc:Choice>
              <mc:Fallback>
                <p:oleObj name="Equation" r:id="rId3" imgW="1676160" imgH="355320" progId="Equation.DSMT4">
                  <p:embed/>
                  <p:pic>
                    <p:nvPicPr>
                      <p:cNvPr id="8" name="Objeto 7">
                        <a:extLst>
                          <a:ext uri="{FF2B5EF4-FFF2-40B4-BE49-F238E27FC236}">
                            <a16:creationId xmlns:a16="http://schemas.microsoft.com/office/drawing/2014/main" id="{AA284862-0E6F-5EA5-A1C7-5F5CFEDE82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30988" y="1760948"/>
                        <a:ext cx="4159250" cy="881062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lumMod val="5000"/>
                              <a:lumOff val="95000"/>
                            </a:schemeClr>
                          </a:gs>
                          <a:gs pos="74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83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100000">
                            <a:schemeClr val="accent1">
                              <a:lumMod val="30000"/>
                              <a:lumOff val="70000"/>
                            </a:schemeClr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39">
            <a:extLst>
              <a:ext uri="{FF2B5EF4-FFF2-40B4-BE49-F238E27FC236}">
                <a16:creationId xmlns:a16="http://schemas.microsoft.com/office/drawing/2014/main" id="{9AB02E93-9BEC-9114-E6E0-285D1BD398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7850" y="1976800"/>
            <a:ext cx="3384376" cy="463846"/>
          </a:xfrm>
          <a:prstGeom prst="rect">
            <a:avLst/>
          </a:prstGeom>
          <a:solidFill>
            <a:srgbClr val="3333CC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buClr>
                <a:srgbClr val="66FF33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solidFill>
                  <a:srgbClr val="FFFF00"/>
                </a:solidFill>
              </a:rPr>
              <a:t>We wish to determine </a:t>
            </a:r>
            <a:r>
              <a:rPr lang="en-GB" i="1" dirty="0" err="1">
                <a:solidFill>
                  <a:srgbClr val="FFFF00"/>
                </a:solidFill>
                <a:latin typeface="Symbol" panose="05050102010706020507" pitchFamily="18" charset="2"/>
              </a:rPr>
              <a:t>r</a:t>
            </a:r>
            <a:r>
              <a:rPr lang="en-GB" i="1" baseline="-25000" dirty="0" err="1">
                <a:solidFill>
                  <a:srgbClr val="FFFF00"/>
                </a:solidFill>
                <a:latin typeface="+mj-lt"/>
              </a:rPr>
              <a:t>ij</a:t>
            </a:r>
            <a:endParaRPr lang="en-GB" i="1" baseline="-25000" dirty="0">
              <a:solidFill>
                <a:srgbClr val="FFFF00"/>
              </a:solidFill>
              <a:latin typeface="+mj-lt"/>
            </a:endParaRPr>
          </a:p>
        </p:txBody>
      </p:sp>
      <p:graphicFrame>
        <p:nvGraphicFramePr>
          <p:cNvPr id="14" name="Objeto 13">
            <a:extLst>
              <a:ext uri="{FF2B5EF4-FFF2-40B4-BE49-F238E27FC236}">
                <a16:creationId xmlns:a16="http://schemas.microsoft.com/office/drawing/2014/main" id="{393486C3-BA6A-4642-AD27-6F33D37302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5722449"/>
              </p:ext>
            </p:extLst>
          </p:nvPr>
        </p:nvGraphicFramePr>
        <p:xfrm>
          <a:off x="1058863" y="3759200"/>
          <a:ext cx="2978150" cy="261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917360" imgH="1688760" progId="Equation.DSMT4">
                  <p:embed/>
                </p:oleObj>
              </mc:Choice>
              <mc:Fallback>
                <p:oleObj name="Equation" r:id="rId5" imgW="1917360" imgH="1688760" progId="Equation.DSMT4">
                  <p:embed/>
                  <p:pic>
                    <p:nvPicPr>
                      <p:cNvPr id="14" name="Objeto 13">
                        <a:extLst>
                          <a:ext uri="{FF2B5EF4-FFF2-40B4-BE49-F238E27FC236}">
                            <a16:creationId xmlns:a16="http://schemas.microsoft.com/office/drawing/2014/main" id="{393486C3-BA6A-4642-AD27-6F33D37302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58863" y="3759200"/>
                        <a:ext cx="2978150" cy="2619375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lumMod val="5000"/>
                              <a:lumOff val="95000"/>
                            </a:schemeClr>
                          </a:gs>
                          <a:gs pos="74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83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100000">
                            <a:schemeClr val="accent1">
                              <a:lumMod val="30000"/>
                              <a:lumOff val="70000"/>
                            </a:schemeClr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Box 39">
            <a:extLst>
              <a:ext uri="{FF2B5EF4-FFF2-40B4-BE49-F238E27FC236}">
                <a16:creationId xmlns:a16="http://schemas.microsoft.com/office/drawing/2014/main" id="{89A1603B-2AF7-832B-06E8-CFD4B2CC31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7370" y="3140968"/>
            <a:ext cx="2820492" cy="463846"/>
          </a:xfrm>
          <a:prstGeom prst="rect">
            <a:avLst/>
          </a:prstGeom>
          <a:solidFill>
            <a:srgbClr val="3333CC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buClr>
                <a:srgbClr val="66FF33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solidFill>
                  <a:srgbClr val="FFFF00"/>
                </a:solidFill>
              </a:rPr>
              <a:t>Gell-Mann matrices</a:t>
            </a:r>
            <a:endParaRPr lang="en-GB" i="1" baseline="-25000" dirty="0">
              <a:solidFill>
                <a:srgbClr val="FFFF00"/>
              </a:solidFill>
            </a:endParaRPr>
          </a:p>
        </p:txBody>
      </p:sp>
      <p:sp>
        <p:nvSpPr>
          <p:cNvPr id="17" name="Text Box 39">
            <a:extLst>
              <a:ext uri="{FF2B5EF4-FFF2-40B4-BE49-F238E27FC236}">
                <a16:creationId xmlns:a16="http://schemas.microsoft.com/office/drawing/2014/main" id="{001E2A87-5ED7-255C-1F36-3C40D8EDF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7942" y="3140968"/>
            <a:ext cx="4188644" cy="463846"/>
          </a:xfrm>
          <a:prstGeom prst="rect">
            <a:avLst/>
          </a:prstGeom>
          <a:solidFill>
            <a:srgbClr val="3333CC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buClr>
                <a:srgbClr val="66FF33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solidFill>
                  <a:srgbClr val="FFFF00"/>
                </a:solidFill>
              </a:rPr>
              <a:t>High dimensional tomography</a:t>
            </a:r>
            <a:endParaRPr lang="en-GB" i="1" baseline="-25000" dirty="0">
              <a:solidFill>
                <a:srgbClr val="FFFF00"/>
              </a:solidFill>
            </a:endParaRPr>
          </a:p>
        </p:txBody>
      </p:sp>
      <p:graphicFrame>
        <p:nvGraphicFramePr>
          <p:cNvPr id="18" name="Objeto 17">
            <a:extLst>
              <a:ext uri="{FF2B5EF4-FFF2-40B4-BE49-F238E27FC236}">
                <a16:creationId xmlns:a16="http://schemas.microsoft.com/office/drawing/2014/main" id="{D924808D-E9D5-AB7B-51A7-AA0AE4D0FB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1350570"/>
              </p:ext>
            </p:extLst>
          </p:nvPr>
        </p:nvGraphicFramePr>
        <p:xfrm>
          <a:off x="4449738" y="4886621"/>
          <a:ext cx="4973327" cy="4638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984400" imgH="279360" progId="Equation.DSMT4">
                  <p:embed/>
                </p:oleObj>
              </mc:Choice>
              <mc:Fallback>
                <p:oleObj name="Equation" r:id="rId7" imgW="2984400" imgH="279360" progId="Equation.DSMT4">
                  <p:embed/>
                  <p:pic>
                    <p:nvPicPr>
                      <p:cNvPr id="18" name="Objeto 17">
                        <a:extLst>
                          <a:ext uri="{FF2B5EF4-FFF2-40B4-BE49-F238E27FC236}">
                            <a16:creationId xmlns:a16="http://schemas.microsoft.com/office/drawing/2014/main" id="{D924808D-E9D5-AB7B-51A7-AA0AE4D0FB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449738" y="4886621"/>
                        <a:ext cx="4973327" cy="463846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lumMod val="5000"/>
                              <a:lumOff val="95000"/>
                            </a:schemeClr>
                          </a:gs>
                          <a:gs pos="74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83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100000">
                            <a:schemeClr val="accent1">
                              <a:lumMod val="30000"/>
                              <a:lumOff val="70000"/>
                            </a:schemeClr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to 18">
            <a:extLst>
              <a:ext uri="{FF2B5EF4-FFF2-40B4-BE49-F238E27FC236}">
                <a16:creationId xmlns:a16="http://schemas.microsoft.com/office/drawing/2014/main" id="{5597F136-33D9-ECCE-6B19-D39E880501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7698218"/>
              </p:ext>
            </p:extLst>
          </p:nvPr>
        </p:nvGraphicFramePr>
        <p:xfrm>
          <a:off x="4688670" y="3770095"/>
          <a:ext cx="4167187" cy="80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4166591" imgH="804989" progId="Equation.DSMT4">
                  <p:embed/>
                </p:oleObj>
              </mc:Choice>
              <mc:Fallback>
                <p:oleObj name="Equation" r:id="rId9" imgW="4166591" imgH="804989" progId="Equation.DSMT4">
                  <p:embed/>
                  <p:pic>
                    <p:nvPicPr>
                      <p:cNvPr id="19" name="Objeto 18">
                        <a:extLst>
                          <a:ext uri="{FF2B5EF4-FFF2-40B4-BE49-F238E27FC236}">
                            <a16:creationId xmlns:a16="http://schemas.microsoft.com/office/drawing/2014/main" id="{5597F136-33D9-ECCE-6B19-D39E880501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688670" y="3770095"/>
                        <a:ext cx="4167187" cy="804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Box 39">
            <a:extLst>
              <a:ext uri="{FF2B5EF4-FFF2-40B4-BE49-F238E27FC236}">
                <a16:creationId xmlns:a16="http://schemas.microsoft.com/office/drawing/2014/main" id="{6B1D4064-C6CA-8312-6172-FDE17C497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3088" y="5599087"/>
            <a:ext cx="3492693" cy="463846"/>
          </a:xfrm>
          <a:prstGeom prst="rect">
            <a:avLst/>
          </a:prstGeom>
          <a:solidFill>
            <a:srgbClr val="3333CC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buClr>
                <a:srgbClr val="66FF33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solidFill>
                  <a:srgbClr val="FFFF00"/>
                </a:solidFill>
              </a:rPr>
              <a:t>Far too difficult at high </a:t>
            </a:r>
            <a:r>
              <a:rPr lang="en-GB" i="1" dirty="0">
                <a:solidFill>
                  <a:srgbClr val="FFFF00"/>
                </a:solidFill>
              </a:rPr>
              <a:t>d</a:t>
            </a:r>
            <a:endParaRPr lang="en-GB" i="1" baseline="-25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142169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A7765-9D40-C569-7D4F-B7D28D01D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1">
            <a:extLst>
              <a:ext uri="{FF2B5EF4-FFF2-40B4-BE49-F238E27FC236}">
                <a16:creationId xmlns:a16="http://schemas.microsoft.com/office/drawing/2014/main" id="{6AE2A1DD-0F72-4D54-47C9-5B8DC60D4A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863" y="790575"/>
            <a:ext cx="8474075" cy="50800"/>
          </a:xfrm>
          <a:prstGeom prst="rect">
            <a:avLst/>
          </a:prstGeom>
          <a:solidFill>
            <a:srgbClr val="00CC99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3041D775-1BB6-AE6C-9D9B-2C2D11258C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938" y="158750"/>
            <a:ext cx="8366125" cy="571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2160" tIns="46080" rIns="92160" bIns="46080" anchor="ctr"/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Intensity measurements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A1C9A995-A55F-E13B-7342-F619AC3B8A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088062"/>
              </p:ext>
            </p:extLst>
          </p:nvPr>
        </p:nvGraphicFramePr>
        <p:xfrm>
          <a:off x="534988" y="2824163"/>
          <a:ext cx="4192587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552400" imgH="469800" progId="Equation.DSMT4">
                  <p:embed/>
                </p:oleObj>
              </mc:Choice>
              <mc:Fallback>
                <p:oleObj name="Equation" r:id="rId3" imgW="2552400" imgH="469800" progId="Equation.DSMT4">
                  <p:embed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A1C9A995-A55F-E13B-7342-F619AC3B8A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4988" y="2824163"/>
                        <a:ext cx="4192587" cy="771525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lumMod val="5000"/>
                              <a:lumOff val="95000"/>
                            </a:schemeClr>
                          </a:gs>
                          <a:gs pos="74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83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100000">
                            <a:schemeClr val="accent1">
                              <a:lumMod val="30000"/>
                              <a:lumOff val="70000"/>
                            </a:schemeClr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39">
            <a:extLst>
              <a:ext uri="{FF2B5EF4-FFF2-40B4-BE49-F238E27FC236}">
                <a16:creationId xmlns:a16="http://schemas.microsoft.com/office/drawing/2014/main" id="{9C828D8D-5A54-1117-10E5-2CF3AF56E1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0243" y="1390049"/>
            <a:ext cx="2664296" cy="463846"/>
          </a:xfrm>
          <a:prstGeom prst="rect">
            <a:avLst/>
          </a:prstGeom>
          <a:solidFill>
            <a:srgbClr val="3333CC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buClr>
                <a:srgbClr val="66FF33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solidFill>
                  <a:srgbClr val="FFFF00"/>
                </a:solidFill>
              </a:rPr>
              <a:t>Position POVM</a:t>
            </a:r>
            <a:endParaRPr lang="en-GB" i="1" baseline="-25000" dirty="0">
              <a:solidFill>
                <a:srgbClr val="FFFF00"/>
              </a:solidFill>
            </a:endParaRPr>
          </a:p>
        </p:txBody>
      </p:sp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B14E92FF-6524-8031-A32F-07717EE6A9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4883550"/>
              </p:ext>
            </p:extLst>
          </p:nvPr>
        </p:nvGraphicFramePr>
        <p:xfrm>
          <a:off x="5334688" y="2231063"/>
          <a:ext cx="3515220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522">
                  <a:extLst>
                    <a:ext uri="{9D8B030D-6E8A-4147-A177-3AD203B41FA5}">
                      <a16:colId xmlns:a16="http://schemas.microsoft.com/office/drawing/2014/main" val="2198813878"/>
                    </a:ext>
                  </a:extLst>
                </a:gridCol>
                <a:gridCol w="351522">
                  <a:extLst>
                    <a:ext uri="{9D8B030D-6E8A-4147-A177-3AD203B41FA5}">
                      <a16:colId xmlns:a16="http://schemas.microsoft.com/office/drawing/2014/main" val="952791244"/>
                    </a:ext>
                  </a:extLst>
                </a:gridCol>
                <a:gridCol w="351522">
                  <a:extLst>
                    <a:ext uri="{9D8B030D-6E8A-4147-A177-3AD203B41FA5}">
                      <a16:colId xmlns:a16="http://schemas.microsoft.com/office/drawing/2014/main" val="1942993252"/>
                    </a:ext>
                  </a:extLst>
                </a:gridCol>
                <a:gridCol w="351522">
                  <a:extLst>
                    <a:ext uri="{9D8B030D-6E8A-4147-A177-3AD203B41FA5}">
                      <a16:colId xmlns:a16="http://schemas.microsoft.com/office/drawing/2014/main" val="2376463937"/>
                    </a:ext>
                  </a:extLst>
                </a:gridCol>
                <a:gridCol w="351522">
                  <a:extLst>
                    <a:ext uri="{9D8B030D-6E8A-4147-A177-3AD203B41FA5}">
                      <a16:colId xmlns:a16="http://schemas.microsoft.com/office/drawing/2014/main" val="3591536736"/>
                    </a:ext>
                  </a:extLst>
                </a:gridCol>
                <a:gridCol w="351522">
                  <a:extLst>
                    <a:ext uri="{9D8B030D-6E8A-4147-A177-3AD203B41FA5}">
                      <a16:colId xmlns:a16="http://schemas.microsoft.com/office/drawing/2014/main" val="4086327725"/>
                    </a:ext>
                  </a:extLst>
                </a:gridCol>
                <a:gridCol w="351522">
                  <a:extLst>
                    <a:ext uri="{9D8B030D-6E8A-4147-A177-3AD203B41FA5}">
                      <a16:colId xmlns:a16="http://schemas.microsoft.com/office/drawing/2014/main" val="2303490105"/>
                    </a:ext>
                  </a:extLst>
                </a:gridCol>
                <a:gridCol w="351522">
                  <a:extLst>
                    <a:ext uri="{9D8B030D-6E8A-4147-A177-3AD203B41FA5}">
                      <a16:colId xmlns:a16="http://schemas.microsoft.com/office/drawing/2014/main" val="4061783076"/>
                    </a:ext>
                  </a:extLst>
                </a:gridCol>
                <a:gridCol w="351522">
                  <a:extLst>
                    <a:ext uri="{9D8B030D-6E8A-4147-A177-3AD203B41FA5}">
                      <a16:colId xmlns:a16="http://schemas.microsoft.com/office/drawing/2014/main" val="2165739256"/>
                    </a:ext>
                  </a:extLst>
                </a:gridCol>
                <a:gridCol w="351522">
                  <a:extLst>
                    <a:ext uri="{9D8B030D-6E8A-4147-A177-3AD203B41FA5}">
                      <a16:colId xmlns:a16="http://schemas.microsoft.com/office/drawing/2014/main" val="2819289397"/>
                    </a:ext>
                  </a:extLst>
                </a:gridCol>
              </a:tblGrid>
              <a:tr h="26155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749587"/>
                  </a:ext>
                </a:extLst>
              </a:tr>
              <a:tr h="26155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 dirty="0">
                        <a:highlight>
                          <a:srgbClr val="FFFF00"/>
                        </a:highligh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8109400"/>
                  </a:ext>
                </a:extLst>
              </a:tr>
              <a:tr h="26155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4530763"/>
                  </a:ext>
                </a:extLst>
              </a:tr>
              <a:tr h="26155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5033667"/>
                  </a:ext>
                </a:extLst>
              </a:tr>
              <a:tr h="26155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0064850"/>
                  </a:ext>
                </a:extLst>
              </a:tr>
              <a:tr h="26155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3570757"/>
                  </a:ext>
                </a:extLst>
              </a:tr>
              <a:tr h="26155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5508311"/>
                  </a:ext>
                </a:extLst>
              </a:tr>
              <a:tr h="26155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9136001"/>
                  </a:ext>
                </a:extLst>
              </a:tr>
            </a:tbl>
          </a:graphicData>
        </a:graphic>
      </p:graphicFrame>
      <p:cxnSp>
        <p:nvCxnSpPr>
          <p:cNvPr id="12" name="Conector: Curvo 11">
            <a:extLst>
              <a:ext uri="{FF2B5EF4-FFF2-40B4-BE49-F238E27FC236}">
                <a16:creationId xmlns:a16="http://schemas.microsoft.com/office/drawing/2014/main" id="{D1FC681B-DFB1-B0E7-C52D-71BB5128C2F3}"/>
              </a:ext>
            </a:extLst>
          </p:cNvPr>
          <p:cNvCxnSpPr/>
          <p:nvPr/>
        </p:nvCxnSpPr>
        <p:spPr bwMode="auto">
          <a:xfrm rot="5400000" flipH="1" flipV="1">
            <a:off x="7613894" y="1773965"/>
            <a:ext cx="1058213" cy="1008112"/>
          </a:xfrm>
          <a:prstGeom prst="curvedConnector3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4514164A-EABD-8B3D-C363-66E6CB1C01FD}"/>
              </a:ext>
            </a:extLst>
          </p:cNvPr>
          <p:cNvSpPr txBox="1"/>
          <p:nvPr/>
        </p:nvSpPr>
        <p:spPr bwMode="auto">
          <a:xfrm>
            <a:off x="8425963" y="1196752"/>
            <a:ext cx="628996" cy="586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32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</a:t>
            </a:r>
            <a:r>
              <a:rPr lang="pt-BR" sz="3200" i="1" baseline="-250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</a:t>
            </a:r>
            <a:endParaRPr lang="pt-BR" sz="3200" i="1" baseline="-250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A8601B7E-F772-2B81-B7F1-5F69AEC220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264779"/>
              </p:ext>
            </p:extLst>
          </p:nvPr>
        </p:nvGraphicFramePr>
        <p:xfrm>
          <a:off x="1074738" y="2119313"/>
          <a:ext cx="3090862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765080" imgH="253800" progId="Equation.DSMT4">
                  <p:embed/>
                </p:oleObj>
              </mc:Choice>
              <mc:Fallback>
                <p:oleObj name="Equation" r:id="rId5" imgW="1765080" imgH="253800" progId="Equation.DSMT4">
                  <p:embed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A8601B7E-F772-2B81-B7F1-5F69AEC220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74738" y="2119313"/>
                        <a:ext cx="3090862" cy="4445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lumMod val="5000"/>
                              <a:lumOff val="95000"/>
                            </a:schemeClr>
                          </a:gs>
                          <a:gs pos="74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83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100000">
                            <a:schemeClr val="accent1">
                              <a:lumMod val="30000"/>
                              <a:lumOff val="70000"/>
                            </a:schemeClr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39">
            <a:extLst>
              <a:ext uri="{FF2B5EF4-FFF2-40B4-BE49-F238E27FC236}">
                <a16:creationId xmlns:a16="http://schemas.microsoft.com/office/drawing/2014/main" id="{735BF38E-ED4D-D597-D694-1F01F9165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3633" y="5407369"/>
            <a:ext cx="2446338" cy="463846"/>
          </a:xfrm>
          <a:prstGeom prst="rect">
            <a:avLst/>
          </a:prstGeom>
          <a:solidFill>
            <a:srgbClr val="3333CC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buClr>
                <a:srgbClr val="66FF33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solidFill>
                  <a:srgbClr val="FFFF00"/>
                </a:solidFill>
              </a:rPr>
              <a:t>Transverse plane</a:t>
            </a:r>
            <a:endParaRPr lang="en-GB" i="1" baseline="-25000" dirty="0">
              <a:solidFill>
                <a:srgbClr val="FFFF00"/>
              </a:solidFill>
            </a:endParaRPr>
          </a:p>
        </p:txBody>
      </p: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7178418A-708A-6F78-EAB8-6633DED48825}"/>
              </a:ext>
            </a:extLst>
          </p:cNvPr>
          <p:cNvCxnSpPr/>
          <p:nvPr/>
        </p:nvCxnSpPr>
        <p:spPr bwMode="auto">
          <a:xfrm flipV="1">
            <a:off x="5334688" y="1758066"/>
            <a:ext cx="0" cy="3399077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C04AA38F-75C6-8641-C75C-8F9AE7772752}"/>
              </a:ext>
            </a:extLst>
          </p:cNvPr>
          <p:cNvCxnSpPr>
            <a:cxnSpLocks/>
          </p:cNvCxnSpPr>
          <p:nvPr/>
        </p:nvCxnSpPr>
        <p:spPr bwMode="auto">
          <a:xfrm rot="5400000" flipV="1">
            <a:off x="7314688" y="3177143"/>
            <a:ext cx="0" cy="3960000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9BE6BBA1-99B5-BC92-2FA7-425754C473F2}"/>
              </a:ext>
            </a:extLst>
          </p:cNvPr>
          <p:cNvSpPr txBox="1"/>
          <p:nvPr/>
        </p:nvSpPr>
        <p:spPr bwMode="auto">
          <a:xfrm>
            <a:off x="9103356" y="5083113"/>
            <a:ext cx="386942" cy="64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36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x</a:t>
            </a:r>
            <a:endParaRPr lang="pt-BR" sz="3600" i="1" baseline="-250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D988F38C-B69B-B734-9E04-6F4CFADC592B}"/>
              </a:ext>
            </a:extLst>
          </p:cNvPr>
          <p:cNvSpPr txBox="1"/>
          <p:nvPr/>
        </p:nvSpPr>
        <p:spPr bwMode="auto">
          <a:xfrm>
            <a:off x="4860166" y="1424658"/>
            <a:ext cx="386942" cy="64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36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y</a:t>
            </a:r>
            <a:endParaRPr lang="pt-BR" sz="3600" i="1" baseline="-250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73045F61-DDC5-B0AE-648D-49A99C7E5C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0392616"/>
              </p:ext>
            </p:extLst>
          </p:nvPr>
        </p:nvGraphicFramePr>
        <p:xfrm>
          <a:off x="432161" y="3861048"/>
          <a:ext cx="4719278" cy="18786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933640" imgH="1168200" progId="Equation.DSMT4">
                  <p:embed/>
                </p:oleObj>
              </mc:Choice>
              <mc:Fallback>
                <p:oleObj name="Equation" r:id="rId7" imgW="2933640" imgH="1168200" progId="Equation.DSMT4">
                  <p:embed/>
                  <p:pic>
                    <p:nvPicPr>
                      <p:cNvPr id="6" name="Objeto 5">
                        <a:extLst>
                          <a:ext uri="{FF2B5EF4-FFF2-40B4-BE49-F238E27FC236}">
                            <a16:creationId xmlns:a16="http://schemas.microsoft.com/office/drawing/2014/main" id="{73045F61-DDC5-B0AE-648D-49A99C7E5C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32161" y="3861048"/>
                        <a:ext cx="4719278" cy="1878657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lumMod val="5000"/>
                              <a:lumOff val="95000"/>
                            </a:schemeClr>
                          </a:gs>
                          <a:gs pos="74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83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100000">
                            <a:schemeClr val="accent1">
                              <a:lumMod val="30000"/>
                              <a:lumOff val="70000"/>
                            </a:schemeClr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39">
            <a:extLst>
              <a:ext uri="{FF2B5EF4-FFF2-40B4-BE49-F238E27FC236}">
                <a16:creationId xmlns:a16="http://schemas.microsoft.com/office/drawing/2014/main" id="{6147618B-B04E-AEE6-BFB9-2776620C3F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069" y="6082985"/>
            <a:ext cx="8003329" cy="463846"/>
          </a:xfrm>
          <a:prstGeom prst="rect">
            <a:avLst/>
          </a:prstGeom>
          <a:solidFill>
            <a:srgbClr val="3333CC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buClr>
                <a:srgbClr val="66FF33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solidFill>
                  <a:srgbClr val="FFFF00"/>
                </a:solidFill>
              </a:rPr>
              <a:t>If </a:t>
            </a:r>
            <a:r>
              <a:rPr lang="en-GB" b="1" dirty="0">
                <a:solidFill>
                  <a:srgbClr val="FFFF00"/>
                </a:solidFill>
              </a:rPr>
              <a:t>T</a:t>
            </a:r>
            <a:r>
              <a:rPr lang="en-GB" dirty="0">
                <a:solidFill>
                  <a:srgbClr val="FFFF00"/>
                </a:solidFill>
              </a:rPr>
              <a:t> is injective, then the POVM is informationally complete</a:t>
            </a:r>
            <a:endParaRPr lang="en-GB" i="1" baseline="-25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708985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91E930-9113-83C2-FFFB-EC12CEDB7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1">
            <a:extLst>
              <a:ext uri="{FF2B5EF4-FFF2-40B4-BE49-F238E27FC236}">
                <a16:creationId xmlns:a16="http://schemas.microsoft.com/office/drawing/2014/main" id="{75838390-09B4-5EB8-9960-383089A505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863" y="790575"/>
            <a:ext cx="8474075" cy="50800"/>
          </a:xfrm>
          <a:prstGeom prst="rect">
            <a:avLst/>
          </a:prstGeom>
          <a:solidFill>
            <a:srgbClr val="00CC99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3DF33BA5-9D2C-9E67-4320-8FA65A743B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938" y="158750"/>
            <a:ext cx="8366125" cy="571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2160" tIns="46080" rIns="92160" bIns="46080" anchor="ctr"/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Tomography from intensity measurements</a:t>
            </a:r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C9D4C6F6-6D52-AE8F-6C7C-2FFE379C23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3055795"/>
              </p:ext>
            </p:extLst>
          </p:nvPr>
        </p:nvGraphicFramePr>
        <p:xfrm>
          <a:off x="993354" y="1772816"/>
          <a:ext cx="4165600" cy="804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234880" imgH="431640" progId="Equation.DSMT4">
                  <p:embed/>
                </p:oleObj>
              </mc:Choice>
              <mc:Fallback>
                <p:oleObj name="Equation" r:id="rId3" imgW="2234880" imgH="431640" progId="Equation.DSMT4">
                  <p:embed/>
                  <p:pic>
                    <p:nvPicPr>
                      <p:cNvPr id="5" name="Objeto 4">
                        <a:extLst>
                          <a:ext uri="{FF2B5EF4-FFF2-40B4-BE49-F238E27FC236}">
                            <a16:creationId xmlns:a16="http://schemas.microsoft.com/office/drawing/2014/main" id="{C9D4C6F6-6D52-AE8F-6C7C-2FFE379C23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93354" y="1772816"/>
                        <a:ext cx="4165600" cy="804862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lumMod val="5000"/>
                              <a:lumOff val="95000"/>
                            </a:schemeClr>
                          </a:gs>
                          <a:gs pos="74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83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100000">
                            <a:schemeClr val="accent1">
                              <a:lumMod val="30000"/>
                              <a:lumOff val="70000"/>
                            </a:schemeClr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39">
            <a:extLst>
              <a:ext uri="{FF2B5EF4-FFF2-40B4-BE49-F238E27FC236}">
                <a16:creationId xmlns:a16="http://schemas.microsoft.com/office/drawing/2014/main" id="{19EE6617-BC0C-FC46-F76C-4414A1EB2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5390" y="1124744"/>
            <a:ext cx="4188644" cy="463846"/>
          </a:xfrm>
          <a:prstGeom prst="rect">
            <a:avLst/>
          </a:prstGeom>
          <a:solidFill>
            <a:srgbClr val="3333CC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buClr>
                <a:srgbClr val="66FF33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solidFill>
                  <a:srgbClr val="FFFF00"/>
                </a:solidFill>
              </a:rPr>
              <a:t>High dimensional tomography</a:t>
            </a:r>
            <a:endParaRPr lang="en-GB" i="1" baseline="-25000" dirty="0">
              <a:solidFill>
                <a:srgbClr val="FFFF00"/>
              </a:solidFill>
            </a:endParaRPr>
          </a:p>
        </p:txBody>
      </p:sp>
      <p:graphicFrame>
        <p:nvGraphicFramePr>
          <p:cNvPr id="9" name="Objeto 8">
            <a:extLst>
              <a:ext uri="{FF2B5EF4-FFF2-40B4-BE49-F238E27FC236}">
                <a16:creationId xmlns:a16="http://schemas.microsoft.com/office/drawing/2014/main" id="{A588BCEA-952F-39B4-1313-BF06245E4A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0003003"/>
              </p:ext>
            </p:extLst>
          </p:nvPr>
        </p:nvGraphicFramePr>
        <p:xfrm>
          <a:off x="5589338" y="1884960"/>
          <a:ext cx="2924051" cy="5740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295280" imgH="253800" progId="Equation.DSMT4">
                  <p:embed/>
                </p:oleObj>
              </mc:Choice>
              <mc:Fallback>
                <p:oleObj name="Equation" r:id="rId5" imgW="1295280" imgH="253800" progId="Equation.DSMT4">
                  <p:embed/>
                  <p:pic>
                    <p:nvPicPr>
                      <p:cNvPr id="9" name="Objeto 8">
                        <a:extLst>
                          <a:ext uri="{FF2B5EF4-FFF2-40B4-BE49-F238E27FC236}">
                            <a16:creationId xmlns:a16="http://schemas.microsoft.com/office/drawing/2014/main" id="{A588BCEA-952F-39B4-1313-BF06245E4A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89338" y="1884960"/>
                        <a:ext cx="2924051" cy="574071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lumMod val="5000"/>
                              <a:lumOff val="95000"/>
                            </a:schemeClr>
                          </a:gs>
                          <a:gs pos="74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83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100000">
                            <a:schemeClr val="accent1">
                              <a:lumMod val="30000"/>
                              <a:lumOff val="70000"/>
                            </a:schemeClr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id="{39950AEB-C61C-B811-AAE5-09F79D9BE1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4079821"/>
              </p:ext>
            </p:extLst>
          </p:nvPr>
        </p:nvGraphicFramePr>
        <p:xfrm>
          <a:off x="1001713" y="2924944"/>
          <a:ext cx="8023225" cy="712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143320" imgH="457200" progId="Equation.DSMT4">
                  <p:embed/>
                </p:oleObj>
              </mc:Choice>
              <mc:Fallback>
                <p:oleObj name="Equation" r:id="rId7" imgW="5143320" imgH="457200" progId="Equation.DSMT4">
                  <p:embed/>
                  <p:pic>
                    <p:nvPicPr>
                      <p:cNvPr id="11" name="Objeto 10">
                        <a:extLst>
                          <a:ext uri="{FF2B5EF4-FFF2-40B4-BE49-F238E27FC236}">
                            <a16:creationId xmlns:a16="http://schemas.microsoft.com/office/drawing/2014/main" id="{39950AEB-C61C-B811-AAE5-09F79D9BE14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01713" y="2924944"/>
                        <a:ext cx="8023225" cy="712788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lumMod val="5000"/>
                              <a:lumOff val="95000"/>
                            </a:schemeClr>
                          </a:gs>
                          <a:gs pos="74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83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100000">
                            <a:schemeClr val="accent1">
                              <a:lumMod val="30000"/>
                              <a:lumOff val="70000"/>
                            </a:schemeClr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Box 39">
            <a:extLst>
              <a:ext uri="{FF2B5EF4-FFF2-40B4-BE49-F238E27FC236}">
                <a16:creationId xmlns:a16="http://schemas.microsoft.com/office/drawing/2014/main" id="{0E3076D6-C1E1-7943-B722-290B30FB1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677" y="4005064"/>
            <a:ext cx="7054553" cy="463846"/>
          </a:xfrm>
          <a:prstGeom prst="rect">
            <a:avLst/>
          </a:prstGeom>
          <a:solidFill>
            <a:srgbClr val="3333CC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buClr>
                <a:srgbClr val="66FF33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solidFill>
                  <a:srgbClr val="FFFF00"/>
                </a:solidFill>
              </a:rPr>
              <a:t>One equation for each pixel information! However…</a:t>
            </a:r>
            <a:endParaRPr lang="en-GB" i="1" baseline="-25000" dirty="0">
              <a:solidFill>
                <a:srgbClr val="FFFF00"/>
              </a:solidFill>
            </a:endParaRPr>
          </a:p>
        </p:txBody>
      </p:sp>
      <p:graphicFrame>
        <p:nvGraphicFramePr>
          <p:cNvPr id="16" name="Objeto 15">
            <a:extLst>
              <a:ext uri="{FF2B5EF4-FFF2-40B4-BE49-F238E27FC236}">
                <a16:creationId xmlns:a16="http://schemas.microsoft.com/office/drawing/2014/main" id="{753B3E1D-5A36-85B5-BBC3-750CAEDA0A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9814718"/>
              </p:ext>
            </p:extLst>
          </p:nvPr>
        </p:nvGraphicFramePr>
        <p:xfrm>
          <a:off x="2578471" y="4710894"/>
          <a:ext cx="5160963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565360" imgH="279360" progId="Equation.DSMT4">
                  <p:embed/>
                </p:oleObj>
              </mc:Choice>
              <mc:Fallback>
                <p:oleObj name="Equation" r:id="rId9" imgW="2565360" imgH="279360" progId="Equation.DSMT4">
                  <p:embed/>
                  <p:pic>
                    <p:nvPicPr>
                      <p:cNvPr id="16" name="Objeto 15">
                        <a:extLst>
                          <a:ext uri="{FF2B5EF4-FFF2-40B4-BE49-F238E27FC236}">
                            <a16:creationId xmlns:a16="http://schemas.microsoft.com/office/drawing/2014/main" id="{753B3E1D-5A36-85B5-BBC3-750CAEDA0A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578471" y="4710894"/>
                        <a:ext cx="5160963" cy="561975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lumMod val="5000"/>
                              <a:lumOff val="95000"/>
                            </a:schemeClr>
                          </a:gs>
                          <a:gs pos="74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83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100000">
                            <a:schemeClr val="accent1">
                              <a:lumMod val="30000"/>
                              <a:lumOff val="70000"/>
                            </a:schemeClr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to 16">
            <a:extLst>
              <a:ext uri="{FF2B5EF4-FFF2-40B4-BE49-F238E27FC236}">
                <a16:creationId xmlns:a16="http://schemas.microsoft.com/office/drawing/2014/main" id="{B0CBEB02-68CB-2B9E-79C3-D93C06BAEB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7073841"/>
              </p:ext>
            </p:extLst>
          </p:nvPr>
        </p:nvGraphicFramePr>
        <p:xfrm>
          <a:off x="1990725" y="5567363"/>
          <a:ext cx="6335713" cy="630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3708360" imgH="368280" progId="Equation.DSMT4">
                  <p:embed/>
                </p:oleObj>
              </mc:Choice>
              <mc:Fallback>
                <p:oleObj name="Equation" r:id="rId11" imgW="3708360" imgH="368280" progId="Equation.DSMT4">
                  <p:embed/>
                  <p:pic>
                    <p:nvPicPr>
                      <p:cNvPr id="17" name="Objeto 16">
                        <a:extLst>
                          <a:ext uri="{FF2B5EF4-FFF2-40B4-BE49-F238E27FC236}">
                            <a16:creationId xmlns:a16="http://schemas.microsoft.com/office/drawing/2014/main" id="{B0CBEB02-68CB-2B9E-79C3-D93C06BAEB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990725" y="5567363"/>
                        <a:ext cx="6335713" cy="630237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lumMod val="5000"/>
                              <a:lumOff val="95000"/>
                            </a:schemeClr>
                          </a:gs>
                          <a:gs pos="74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83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100000">
                            <a:schemeClr val="accent1">
                              <a:lumMod val="30000"/>
                              <a:lumOff val="70000"/>
                            </a:schemeClr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14711793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D0BD2D-2893-37F8-5ED2-AC22CB2BB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eta: para a Direita 29">
            <a:extLst>
              <a:ext uri="{FF2B5EF4-FFF2-40B4-BE49-F238E27FC236}">
                <a16:creationId xmlns:a16="http://schemas.microsoft.com/office/drawing/2014/main" id="{29D2B706-4BA9-6A29-CF77-328152C6E665}"/>
              </a:ext>
            </a:extLst>
          </p:cNvPr>
          <p:cNvSpPr/>
          <p:nvPr/>
        </p:nvSpPr>
        <p:spPr bwMode="auto">
          <a:xfrm>
            <a:off x="3311525" y="2453998"/>
            <a:ext cx="1418298" cy="264382"/>
          </a:xfrm>
          <a:prstGeom prst="rightArrow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2054" name="Rectangle 1">
            <a:extLst>
              <a:ext uri="{FF2B5EF4-FFF2-40B4-BE49-F238E27FC236}">
                <a16:creationId xmlns:a16="http://schemas.microsoft.com/office/drawing/2014/main" id="{CD51A7E5-DE77-8E82-D991-5748EF45A3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863" y="790575"/>
            <a:ext cx="8474075" cy="50800"/>
          </a:xfrm>
          <a:prstGeom prst="rect">
            <a:avLst/>
          </a:prstGeom>
          <a:solidFill>
            <a:srgbClr val="00CC99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A34C1A9C-82FC-C77F-BB28-0C55D26E50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938" y="158750"/>
            <a:ext cx="8366125" cy="571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2160" tIns="46080" rIns="92160" bIns="46080" anchor="ctr"/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Informationally complete POVM</a:t>
            </a:r>
          </a:p>
        </p:txBody>
      </p:sp>
      <p:sp>
        <p:nvSpPr>
          <p:cNvPr id="29" name="Seta: para a Direita 28">
            <a:extLst>
              <a:ext uri="{FF2B5EF4-FFF2-40B4-BE49-F238E27FC236}">
                <a16:creationId xmlns:a16="http://schemas.microsoft.com/office/drawing/2014/main" id="{C12B7C22-C1B7-92A6-CA8E-E6B97A149D1D}"/>
              </a:ext>
            </a:extLst>
          </p:cNvPr>
          <p:cNvSpPr/>
          <p:nvPr/>
        </p:nvSpPr>
        <p:spPr bwMode="auto">
          <a:xfrm>
            <a:off x="3311525" y="1364418"/>
            <a:ext cx="1418298" cy="264382"/>
          </a:xfrm>
          <a:prstGeom prst="rightArrow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D587B6D3-68D9-0462-2DBE-6F5E583398E4}"/>
              </a:ext>
            </a:extLst>
          </p:cNvPr>
          <p:cNvSpPr/>
          <p:nvPr/>
        </p:nvSpPr>
        <p:spPr bwMode="auto">
          <a:xfrm>
            <a:off x="3897015" y="1052736"/>
            <a:ext cx="216024" cy="885304"/>
          </a:xfrm>
          <a:prstGeom prst="ellipse">
            <a:avLst/>
          </a:prstGeom>
          <a:solidFill>
            <a:srgbClr val="00B8FF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DC6A120B-5A52-1659-FB48-759A478C9091}"/>
              </a:ext>
            </a:extLst>
          </p:cNvPr>
          <p:cNvSpPr/>
          <p:nvPr/>
        </p:nvSpPr>
        <p:spPr bwMode="auto">
          <a:xfrm rot="20298205">
            <a:off x="3897015" y="2141428"/>
            <a:ext cx="216024" cy="885304"/>
          </a:xfrm>
          <a:prstGeom prst="ellipse">
            <a:avLst/>
          </a:prstGeom>
          <a:solidFill>
            <a:srgbClr val="00B8FF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26ACB8C9-5E56-2FDF-C141-C3E45C677F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1568991"/>
              </p:ext>
            </p:extLst>
          </p:nvPr>
        </p:nvGraphicFramePr>
        <p:xfrm>
          <a:off x="2050002" y="1215687"/>
          <a:ext cx="1074465" cy="549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45760" imgH="279360" progId="Equation.DSMT4">
                  <p:embed/>
                </p:oleObj>
              </mc:Choice>
              <mc:Fallback>
                <p:oleObj name="Equation" r:id="rId3" imgW="545760" imgH="279360" progId="Equation.DSMT4">
                  <p:embed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26ACB8C9-5E56-2FDF-C141-C3E45C677F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50002" y="1215687"/>
                        <a:ext cx="1074465" cy="549727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lumMod val="5000"/>
                              <a:lumOff val="95000"/>
                            </a:schemeClr>
                          </a:gs>
                          <a:gs pos="74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83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100000">
                            <a:schemeClr val="accent1">
                              <a:lumMod val="30000"/>
                              <a:lumOff val="70000"/>
                            </a:schemeClr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A195F57E-53B3-1C43-D6D8-089609CEBD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9171447"/>
              </p:ext>
            </p:extLst>
          </p:nvPr>
        </p:nvGraphicFramePr>
        <p:xfrm>
          <a:off x="4916881" y="1210554"/>
          <a:ext cx="1074212" cy="5498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402305" imgH="717866" progId="Equation.DSMT4">
                  <p:embed/>
                </p:oleObj>
              </mc:Choice>
              <mc:Fallback>
                <p:oleObj name="Equation" r:id="rId5" imgW="1402305" imgH="717866" progId="Equation.DSMT4">
                  <p:embed/>
                  <p:pic>
                    <p:nvPicPr>
                      <p:cNvPr id="5" name="Objeto 4">
                        <a:extLst>
                          <a:ext uri="{FF2B5EF4-FFF2-40B4-BE49-F238E27FC236}">
                            <a16:creationId xmlns:a16="http://schemas.microsoft.com/office/drawing/2014/main" id="{A195F57E-53B3-1C43-D6D8-089609CEBD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16881" y="1210554"/>
                        <a:ext cx="1074212" cy="5498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25FF4A79-A6EB-7BC8-5338-89287EF115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7485198"/>
              </p:ext>
            </p:extLst>
          </p:nvPr>
        </p:nvGraphicFramePr>
        <p:xfrm>
          <a:off x="2047499" y="2309140"/>
          <a:ext cx="1074212" cy="5498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402305" imgH="717866" progId="Equation.DSMT4">
                  <p:embed/>
                </p:oleObj>
              </mc:Choice>
              <mc:Fallback>
                <p:oleObj name="Equation" r:id="rId5" imgW="1402305" imgH="717866" progId="Equation.DSMT4">
                  <p:embed/>
                  <p:pic>
                    <p:nvPicPr>
                      <p:cNvPr id="6" name="Objeto 5">
                        <a:extLst>
                          <a:ext uri="{FF2B5EF4-FFF2-40B4-BE49-F238E27FC236}">
                            <a16:creationId xmlns:a16="http://schemas.microsoft.com/office/drawing/2014/main" id="{25FF4A79-A6EB-7BC8-5338-89287EF115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47499" y="2309140"/>
                        <a:ext cx="1074212" cy="5498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5E57308E-0152-6251-440D-BB7D854A51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4664265"/>
              </p:ext>
            </p:extLst>
          </p:nvPr>
        </p:nvGraphicFramePr>
        <p:xfrm>
          <a:off x="4915529" y="3410044"/>
          <a:ext cx="3151791" cy="6003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866600" imgH="355320" progId="Equation.DSMT4">
                  <p:embed/>
                </p:oleObj>
              </mc:Choice>
              <mc:Fallback>
                <p:oleObj name="Equation" r:id="rId8" imgW="1866600" imgH="355320" progId="Equation.DSMT4">
                  <p:embed/>
                  <p:pic>
                    <p:nvPicPr>
                      <p:cNvPr id="7" name="Objeto 6">
                        <a:extLst>
                          <a:ext uri="{FF2B5EF4-FFF2-40B4-BE49-F238E27FC236}">
                            <a16:creationId xmlns:a16="http://schemas.microsoft.com/office/drawing/2014/main" id="{5E57308E-0152-6251-440D-BB7D854A51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915529" y="3410044"/>
                        <a:ext cx="3151791" cy="600341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lumMod val="5000"/>
                              <a:lumOff val="95000"/>
                            </a:schemeClr>
                          </a:gs>
                          <a:gs pos="74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83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100000">
                            <a:schemeClr val="accent1">
                              <a:lumMod val="30000"/>
                              <a:lumOff val="70000"/>
                            </a:schemeClr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to 12">
            <a:extLst>
              <a:ext uri="{FF2B5EF4-FFF2-40B4-BE49-F238E27FC236}">
                <a16:creationId xmlns:a16="http://schemas.microsoft.com/office/drawing/2014/main" id="{77A06352-5EE4-AE0B-C1CD-F8637DBC3A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558008"/>
              </p:ext>
            </p:extLst>
          </p:nvPr>
        </p:nvGraphicFramePr>
        <p:xfrm>
          <a:off x="3788119" y="3132104"/>
          <a:ext cx="465110" cy="5232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03040" imgH="228600" progId="Equation.DSMT4">
                  <p:embed/>
                </p:oleObj>
              </mc:Choice>
              <mc:Fallback>
                <p:oleObj name="Equation" r:id="rId10" imgW="203040" imgH="228600" progId="Equation.DSMT4">
                  <p:embed/>
                  <p:pic>
                    <p:nvPicPr>
                      <p:cNvPr id="13" name="Objeto 12">
                        <a:extLst>
                          <a:ext uri="{FF2B5EF4-FFF2-40B4-BE49-F238E27FC236}">
                            <a16:creationId xmlns:a16="http://schemas.microsoft.com/office/drawing/2014/main" id="{77A06352-5EE4-AE0B-C1CD-F8637DBC3A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788119" y="3132104"/>
                        <a:ext cx="465110" cy="523249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lumMod val="5000"/>
                              <a:lumOff val="95000"/>
                            </a:schemeClr>
                          </a:gs>
                          <a:gs pos="74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83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100000">
                            <a:schemeClr val="accent1">
                              <a:lumMod val="30000"/>
                              <a:lumOff val="70000"/>
                            </a:schemeClr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to 13">
            <a:extLst>
              <a:ext uri="{FF2B5EF4-FFF2-40B4-BE49-F238E27FC236}">
                <a16:creationId xmlns:a16="http://schemas.microsoft.com/office/drawing/2014/main" id="{48B150EB-C727-BC8F-4B83-224537F8A9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20901"/>
              </p:ext>
            </p:extLst>
          </p:nvPr>
        </p:nvGraphicFramePr>
        <p:xfrm>
          <a:off x="4917305" y="2309140"/>
          <a:ext cx="3024336" cy="5498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536480" imgH="279360" progId="Equation.DSMT4">
                  <p:embed/>
                </p:oleObj>
              </mc:Choice>
              <mc:Fallback>
                <p:oleObj name="Equation" r:id="rId12" imgW="1536480" imgH="279360" progId="Equation.DSMT4">
                  <p:embed/>
                  <p:pic>
                    <p:nvPicPr>
                      <p:cNvPr id="14" name="Objeto 13">
                        <a:extLst>
                          <a:ext uri="{FF2B5EF4-FFF2-40B4-BE49-F238E27FC236}">
                            <a16:creationId xmlns:a16="http://schemas.microsoft.com/office/drawing/2014/main" id="{48B150EB-C727-BC8F-4B83-224537F8A9F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917305" y="2309140"/>
                        <a:ext cx="3024336" cy="549879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lumMod val="5000"/>
                              <a:lumOff val="95000"/>
                            </a:schemeClr>
                          </a:gs>
                          <a:gs pos="74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83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100000">
                            <a:schemeClr val="accent1">
                              <a:lumMod val="30000"/>
                              <a:lumOff val="70000"/>
                            </a:schemeClr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 Box 39">
            <a:extLst>
              <a:ext uri="{FF2B5EF4-FFF2-40B4-BE49-F238E27FC236}">
                <a16:creationId xmlns:a16="http://schemas.microsoft.com/office/drawing/2014/main" id="{A0B5E839-AE18-1E25-363C-FCC991C056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5529" y="2954701"/>
            <a:ext cx="3151791" cy="402291"/>
          </a:xfrm>
          <a:prstGeom prst="rect">
            <a:avLst/>
          </a:prstGeom>
          <a:solidFill>
            <a:srgbClr val="3333CC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buClr>
                <a:srgbClr val="66FF33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dirty="0">
                <a:solidFill>
                  <a:srgbClr val="FFFF00"/>
                </a:solidFill>
              </a:rPr>
              <a:t>Astigmatic transformation</a:t>
            </a:r>
            <a:endParaRPr lang="en-GB" sz="2000" i="1" baseline="-25000" dirty="0">
              <a:solidFill>
                <a:srgbClr val="FFFF00"/>
              </a:solidFill>
            </a:endParaRPr>
          </a:p>
        </p:txBody>
      </p:sp>
      <p:graphicFrame>
        <p:nvGraphicFramePr>
          <p:cNvPr id="32" name="Objeto 31">
            <a:extLst>
              <a:ext uri="{FF2B5EF4-FFF2-40B4-BE49-F238E27FC236}">
                <a16:creationId xmlns:a16="http://schemas.microsoft.com/office/drawing/2014/main" id="{6C86FE9A-DAA2-E039-69A4-1B1F1F1ECB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1358380"/>
              </p:ext>
            </p:extLst>
          </p:nvPr>
        </p:nvGraphicFramePr>
        <p:xfrm>
          <a:off x="1684194" y="5877272"/>
          <a:ext cx="6711043" cy="498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3759120" imgH="279360" progId="Equation.DSMT4">
                  <p:embed/>
                </p:oleObj>
              </mc:Choice>
              <mc:Fallback>
                <p:oleObj name="Equation" r:id="rId14" imgW="3759120" imgH="279360" progId="Equation.DSMT4">
                  <p:embed/>
                  <p:pic>
                    <p:nvPicPr>
                      <p:cNvPr id="32" name="Objeto 31">
                        <a:extLst>
                          <a:ext uri="{FF2B5EF4-FFF2-40B4-BE49-F238E27FC236}">
                            <a16:creationId xmlns:a16="http://schemas.microsoft.com/office/drawing/2014/main" id="{6C86FE9A-DAA2-E039-69A4-1B1F1F1ECB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684194" y="5877272"/>
                        <a:ext cx="6711043" cy="498794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lumMod val="5000"/>
                              <a:lumOff val="95000"/>
                            </a:schemeClr>
                          </a:gs>
                          <a:gs pos="74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83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100000">
                            <a:schemeClr val="accent1">
                              <a:lumMod val="30000"/>
                              <a:lumOff val="70000"/>
                            </a:schemeClr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to 32">
            <a:extLst>
              <a:ext uri="{FF2B5EF4-FFF2-40B4-BE49-F238E27FC236}">
                <a16:creationId xmlns:a16="http://schemas.microsoft.com/office/drawing/2014/main" id="{9351540F-C7AC-A7A7-0AE9-95777E6B90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2174828"/>
              </p:ext>
            </p:extLst>
          </p:nvPr>
        </p:nvGraphicFramePr>
        <p:xfrm>
          <a:off x="2216472" y="4221088"/>
          <a:ext cx="5142856" cy="14724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3060360" imgH="876240" progId="Equation.DSMT4">
                  <p:embed/>
                </p:oleObj>
              </mc:Choice>
              <mc:Fallback>
                <p:oleObj name="Equation" r:id="rId16" imgW="3060360" imgH="876240" progId="Equation.DSMT4">
                  <p:embed/>
                  <p:pic>
                    <p:nvPicPr>
                      <p:cNvPr id="33" name="Objeto 32">
                        <a:extLst>
                          <a:ext uri="{FF2B5EF4-FFF2-40B4-BE49-F238E27FC236}">
                            <a16:creationId xmlns:a16="http://schemas.microsoft.com/office/drawing/2014/main" id="{9351540F-C7AC-A7A7-0AE9-95777E6B90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216472" y="4221088"/>
                        <a:ext cx="5142856" cy="1472436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lumMod val="5000"/>
                              <a:lumOff val="95000"/>
                            </a:schemeClr>
                          </a:gs>
                          <a:gs pos="74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83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100000">
                            <a:schemeClr val="accent1">
                              <a:lumMod val="30000"/>
                              <a:lumOff val="70000"/>
                            </a:schemeClr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49020250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28C1E9-85F5-4079-1866-3E6ADAF3F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1">
            <a:extLst>
              <a:ext uri="{FF2B5EF4-FFF2-40B4-BE49-F238E27FC236}">
                <a16:creationId xmlns:a16="http://schemas.microsoft.com/office/drawing/2014/main" id="{D58BEE16-8E91-5935-E3EF-959081959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863" y="790575"/>
            <a:ext cx="8474075" cy="50800"/>
          </a:xfrm>
          <a:prstGeom prst="rect">
            <a:avLst/>
          </a:prstGeom>
          <a:solidFill>
            <a:srgbClr val="00CC99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014F7848-63BB-73CC-A5FB-7DBD129A64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938" y="158750"/>
            <a:ext cx="8366125" cy="571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2160" tIns="46080" rIns="92160" bIns="46080" anchor="ctr"/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Experimental results in the photocount regime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B80913F-642A-F6B7-6FBD-5143EFCA0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48" y="984563"/>
            <a:ext cx="4544306" cy="229461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BBA90C0-C9C7-20DD-26EF-D62CF0DD23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7610" y="3451602"/>
            <a:ext cx="5760640" cy="321775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2A60251-6515-6C1C-AD43-47B69F9745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5882" y="1546792"/>
            <a:ext cx="3668680" cy="1170159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9BBB5F65-5B0D-47F6-DA5E-A78A18807B5A}"/>
              </a:ext>
            </a:extLst>
          </p:cNvPr>
          <p:cNvSpPr txBox="1"/>
          <p:nvPr/>
        </p:nvSpPr>
        <p:spPr bwMode="auto">
          <a:xfrm>
            <a:off x="6033914" y="1106357"/>
            <a:ext cx="566480" cy="40229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0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128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BEDC786-DF97-AE0A-1855-8D6665F608FA}"/>
              </a:ext>
            </a:extLst>
          </p:cNvPr>
          <p:cNvSpPr txBox="1"/>
          <p:nvPr/>
        </p:nvSpPr>
        <p:spPr bwMode="auto">
          <a:xfrm>
            <a:off x="7239230" y="1109636"/>
            <a:ext cx="810908" cy="40229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0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2048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CBCBA592-13B1-C9F5-4F9D-FB32FA400A7F}"/>
              </a:ext>
            </a:extLst>
          </p:cNvPr>
          <p:cNvSpPr txBox="1"/>
          <p:nvPr/>
        </p:nvSpPr>
        <p:spPr bwMode="auto">
          <a:xfrm>
            <a:off x="8266162" y="1106357"/>
            <a:ext cx="934670" cy="40229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0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Theory</a:t>
            </a:r>
            <a:endParaRPr lang="pt-BR" sz="2000" i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742C3AD0-569B-0632-B9BB-5E65B6004CBA}"/>
              </a:ext>
            </a:extLst>
          </p:cNvPr>
          <p:cNvSpPr txBox="1"/>
          <p:nvPr/>
        </p:nvSpPr>
        <p:spPr bwMode="auto">
          <a:xfrm>
            <a:off x="7114034" y="2810685"/>
            <a:ext cx="810908" cy="40229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0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 = 4</a:t>
            </a:r>
          </a:p>
        </p:txBody>
      </p:sp>
    </p:spTree>
    <p:extLst>
      <p:ext uri="{BB962C8B-B14F-4D97-AF65-F5344CB8AC3E}">
        <p14:creationId xmlns:p14="http://schemas.microsoft.com/office/powerpoint/2010/main" val="1919854233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4019A6-7188-3D5B-F47D-FFBA7E0FE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1">
            <a:extLst>
              <a:ext uri="{FF2B5EF4-FFF2-40B4-BE49-F238E27FC236}">
                <a16:creationId xmlns:a16="http://schemas.microsoft.com/office/drawing/2014/main" id="{E0A71FA5-FD2D-15A5-079C-2D3A0697BD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863" y="790575"/>
            <a:ext cx="8474075" cy="50800"/>
          </a:xfrm>
          <a:prstGeom prst="rect">
            <a:avLst/>
          </a:prstGeom>
          <a:solidFill>
            <a:srgbClr val="00CC99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1004C7B6-311F-BAA7-4C0F-2DB74A48BC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938" y="158750"/>
            <a:ext cx="8366125" cy="571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2160" tIns="46080" rIns="92160" bIns="46080" anchor="ctr"/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Tomography with partial information</a:t>
            </a: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A3B53067-DBF1-BCED-837E-C5D7426214B3}"/>
              </a:ext>
            </a:extLst>
          </p:cNvPr>
          <p:cNvSpPr/>
          <p:nvPr/>
        </p:nvSpPr>
        <p:spPr bwMode="auto">
          <a:xfrm>
            <a:off x="2055442" y="1956832"/>
            <a:ext cx="1440000" cy="1440160"/>
          </a:xfrm>
          <a:prstGeom prst="ellipse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4" name="Círculo: Vazio 3">
            <a:extLst>
              <a:ext uri="{FF2B5EF4-FFF2-40B4-BE49-F238E27FC236}">
                <a16:creationId xmlns:a16="http://schemas.microsoft.com/office/drawing/2014/main" id="{EE7B26A5-22B4-C36F-7CFB-C56C96D51623}"/>
              </a:ext>
            </a:extLst>
          </p:cNvPr>
          <p:cNvSpPr/>
          <p:nvPr/>
        </p:nvSpPr>
        <p:spPr bwMode="auto">
          <a:xfrm>
            <a:off x="1785442" y="1665024"/>
            <a:ext cx="1980000" cy="1980000"/>
          </a:xfrm>
          <a:prstGeom prst="donut">
            <a:avLst/>
          </a:prstGeom>
          <a:solidFill>
            <a:schemeClr val="tx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9398F355-E726-8453-7094-1521F4457E83}"/>
              </a:ext>
            </a:extLst>
          </p:cNvPr>
          <p:cNvSpPr/>
          <p:nvPr/>
        </p:nvSpPr>
        <p:spPr bwMode="auto">
          <a:xfrm>
            <a:off x="6451005" y="1956832"/>
            <a:ext cx="1440000" cy="1440160"/>
          </a:xfrm>
          <a:prstGeom prst="ellipse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F17FB3E9-F797-8D01-5569-A0F79ACB1DAF}"/>
              </a:ext>
            </a:extLst>
          </p:cNvPr>
          <p:cNvSpPr/>
          <p:nvPr/>
        </p:nvSpPr>
        <p:spPr bwMode="auto">
          <a:xfrm>
            <a:off x="5585955" y="1665024"/>
            <a:ext cx="3223122" cy="939880"/>
          </a:xfrm>
          <a:prstGeom prst="rect">
            <a:avLst/>
          </a:prstGeom>
          <a:solidFill>
            <a:schemeClr val="tx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10" name="Text Box 39">
            <a:extLst>
              <a:ext uri="{FF2B5EF4-FFF2-40B4-BE49-F238E27FC236}">
                <a16:creationId xmlns:a16="http://schemas.microsoft.com/office/drawing/2014/main" id="{4F2A5BAB-FA6B-BF85-3BE3-DCA430993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6269" y="1088960"/>
            <a:ext cx="758345" cy="402291"/>
          </a:xfrm>
          <a:prstGeom prst="rect">
            <a:avLst/>
          </a:prstGeom>
          <a:solidFill>
            <a:srgbClr val="3333CC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buClr>
                <a:srgbClr val="66FF33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dirty="0">
                <a:solidFill>
                  <a:srgbClr val="FFFF00"/>
                </a:solidFill>
              </a:rPr>
              <a:t>IRIS</a:t>
            </a:r>
            <a:endParaRPr lang="en-GB" sz="2000" i="1" baseline="-25000" dirty="0">
              <a:solidFill>
                <a:srgbClr val="FFFF00"/>
              </a:solidFill>
            </a:endParaRPr>
          </a:p>
        </p:txBody>
      </p:sp>
      <p:sp>
        <p:nvSpPr>
          <p:cNvPr id="11" name="Text Box 39">
            <a:extLst>
              <a:ext uri="{FF2B5EF4-FFF2-40B4-BE49-F238E27FC236}">
                <a16:creationId xmlns:a16="http://schemas.microsoft.com/office/drawing/2014/main" id="{14B9F379-8AED-D778-86E8-F09D5D05B7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8877" y="1109962"/>
            <a:ext cx="1080120" cy="402291"/>
          </a:xfrm>
          <a:prstGeom prst="rect">
            <a:avLst/>
          </a:prstGeom>
          <a:solidFill>
            <a:srgbClr val="3333CC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buClr>
                <a:srgbClr val="66FF33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dirty="0">
                <a:solidFill>
                  <a:srgbClr val="FFFF00"/>
                </a:solidFill>
              </a:rPr>
              <a:t>BLADE</a:t>
            </a:r>
            <a:endParaRPr lang="en-GB" sz="2000" i="1" baseline="-25000" dirty="0">
              <a:solidFill>
                <a:srgbClr val="FFFF00"/>
              </a:solidFill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98433A89-5EAE-B789-1B23-A5462057A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5842" y="3861344"/>
            <a:ext cx="3720378" cy="266400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CFD2731F-E05E-8EB4-56C4-C0DB9054A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338" y="3861344"/>
            <a:ext cx="3659781" cy="2664000"/>
          </a:xfrm>
          <a:prstGeom prst="rect">
            <a:avLst/>
          </a:prstGeom>
        </p:spPr>
      </p:pic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CCB79977-5ECA-4682-32E2-1BF661315C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6029703"/>
              </p:ext>
            </p:extLst>
          </p:nvPr>
        </p:nvGraphicFramePr>
        <p:xfrm>
          <a:off x="3945682" y="3185991"/>
          <a:ext cx="2351955" cy="422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701720" imgH="304560" progId="Equation.DSMT4">
                  <p:embed/>
                </p:oleObj>
              </mc:Choice>
              <mc:Fallback>
                <p:oleObj name="Equation" r:id="rId5" imgW="1701720" imgH="304560" progId="Equation.DSMT4">
                  <p:embed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CCB79977-5ECA-4682-32E2-1BF661315C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45682" y="3185991"/>
                        <a:ext cx="2351955" cy="422001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lumMod val="5000"/>
                              <a:lumOff val="95000"/>
                            </a:schemeClr>
                          </a:gs>
                          <a:gs pos="74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83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100000">
                            <a:schemeClr val="accent1">
                              <a:lumMod val="30000"/>
                              <a:lumOff val="70000"/>
                            </a:schemeClr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56906238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50335EAA-3C78-9640-74C6-7AC3F2CC3FB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67594" y="2286000"/>
            <a:ext cx="7772400" cy="1143000"/>
          </a:xfrm>
          <a:solidFill>
            <a:srgbClr val="00FF00"/>
          </a:solidFill>
        </p:spPr>
        <p:txBody>
          <a:bodyPr/>
          <a:lstStyle/>
          <a:p>
            <a:r>
              <a:rPr lang="pt-BR" altLang="pt-BR" dirty="0">
                <a:solidFill>
                  <a:schemeClr val="accent2"/>
                </a:solidFill>
              </a:rPr>
              <a:t>The Rio Quantum Network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Imagem 1" descr="Mapa&#10;&#10;Descrição gerada automaticamente">
            <a:extLst>
              <a:ext uri="{FF2B5EF4-FFF2-40B4-BE49-F238E27FC236}">
                <a16:creationId xmlns:a16="http://schemas.microsoft.com/office/drawing/2014/main" id="{5B351425-443F-2B64-C397-4E28D6381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383" y="1698626"/>
            <a:ext cx="3444875" cy="19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Imagem 2" descr="Homem sentado em cadeira verde&#10;&#10;Descrição gerada automaticamente com confiança média">
            <a:extLst>
              <a:ext uri="{FF2B5EF4-FFF2-40B4-BE49-F238E27FC236}">
                <a16:creationId xmlns:a16="http://schemas.microsoft.com/office/drawing/2014/main" id="{E4661F06-9323-293B-31DF-5128F235B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383" y="3910013"/>
            <a:ext cx="3444875" cy="239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Imagem 3">
            <a:extLst>
              <a:ext uri="{FF2B5EF4-FFF2-40B4-BE49-F238E27FC236}">
                <a16:creationId xmlns:a16="http://schemas.microsoft.com/office/drawing/2014/main" id="{2E173651-928B-F9BF-7288-4DF685CC5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832" y="4108451"/>
            <a:ext cx="8382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Imagem 4">
            <a:extLst>
              <a:ext uri="{FF2B5EF4-FFF2-40B4-BE49-F238E27FC236}">
                <a16:creationId xmlns:a16="http://schemas.microsoft.com/office/drawing/2014/main" id="{4253CA17-BAE2-B58A-2970-30C7F3193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458" y="4187825"/>
            <a:ext cx="839787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Imagem 5">
            <a:extLst>
              <a:ext uri="{FF2B5EF4-FFF2-40B4-BE49-F238E27FC236}">
                <a16:creationId xmlns:a16="http://schemas.microsoft.com/office/drawing/2014/main" id="{5DCBC861-DCF9-43EF-B5C0-40A44982B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108" y="5280025"/>
            <a:ext cx="561975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Imagem 6">
            <a:extLst>
              <a:ext uri="{FF2B5EF4-FFF2-40B4-BE49-F238E27FC236}">
                <a16:creationId xmlns:a16="http://schemas.microsoft.com/office/drawing/2014/main" id="{EAE22FF5-8907-706F-8994-3EECF3B66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545" y="3971925"/>
            <a:ext cx="811213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Imagem 7">
            <a:extLst>
              <a:ext uri="{FF2B5EF4-FFF2-40B4-BE49-F238E27FC236}">
                <a16:creationId xmlns:a16="http://schemas.microsoft.com/office/drawing/2014/main" id="{505754DF-6F4B-ACDB-4927-758981CEF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120" y="5260976"/>
            <a:ext cx="754063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Imagem 10">
            <a:extLst>
              <a:ext uri="{FF2B5EF4-FFF2-40B4-BE49-F238E27FC236}">
                <a16:creationId xmlns:a16="http://schemas.microsoft.com/office/drawing/2014/main" id="{6980A4C2-3E98-CBC9-DE9F-25508FDBB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983" y="1730375"/>
            <a:ext cx="4071937" cy="206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2" name="CaixaDeTexto 11">
            <a:extLst>
              <a:ext uri="{FF2B5EF4-FFF2-40B4-BE49-F238E27FC236}">
                <a16:creationId xmlns:a16="http://schemas.microsoft.com/office/drawing/2014/main" id="{EA4845B9-21CA-C3DF-6BA9-18E3DE8BE478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766094" y="601663"/>
            <a:ext cx="6375400" cy="501676"/>
          </a:xfrm>
          <a:prstGeom prst="rect">
            <a:avLst/>
          </a:prstGeom>
          <a:solidFill>
            <a:srgbClr val="7030A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619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619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619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619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619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61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61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61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61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800" dirty="0" err="1">
                <a:solidFill>
                  <a:srgbClr val="000000"/>
                </a:solidFill>
                <a:latin typeface="Aller Light"/>
                <a:ea typeface="Noto Sans CJK SC Regular"/>
                <a:cs typeface="FreeSans"/>
              </a:rPr>
              <a:t>Arquitecture</a:t>
            </a:r>
            <a:endParaRPr lang="pt-BR" altLang="pt-BR" sz="2800" dirty="0">
              <a:solidFill>
                <a:srgbClr val="000000"/>
              </a:solidFill>
              <a:latin typeface="Aller Light"/>
              <a:ea typeface="Noto Sans CJK SC Regular"/>
              <a:cs typeface="Free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06581A-4110-8846-253C-12432C11E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674" name="Rectangle 2">
            <a:extLst>
              <a:ext uri="{FF2B5EF4-FFF2-40B4-BE49-F238E27FC236}">
                <a16:creationId xmlns:a16="http://schemas.microsoft.com/office/drawing/2014/main" id="{2514915B-7EAD-9302-D29F-360BCE21A1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062" y="219075"/>
            <a:ext cx="8367466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143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2286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4572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28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pt-BR" sz="3200" i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Light Orbital </a:t>
            </a:r>
            <a:r>
              <a:rPr lang="en-US" altLang="pt-BR" sz="3200" i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Angular Momentum</a:t>
            </a:r>
            <a:endParaRPr lang="en-US" altLang="pt-BR" sz="32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24677" name="Rectangle 5">
            <a:extLst>
              <a:ext uri="{FF2B5EF4-FFF2-40B4-BE49-F238E27FC236}">
                <a16:creationId xmlns:a16="http://schemas.microsoft.com/office/drawing/2014/main" id="{271389DC-424A-3289-907A-DABADE245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52" y="900113"/>
            <a:ext cx="8475433" cy="492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6" name="Text Box 39">
            <a:extLst>
              <a:ext uri="{FF2B5EF4-FFF2-40B4-BE49-F238E27FC236}">
                <a16:creationId xmlns:a16="http://schemas.microsoft.com/office/drawing/2014/main" id="{92B66E46-3FF3-AF0F-9019-BB940CA6E3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7266" y="1230137"/>
            <a:ext cx="2250424" cy="402291"/>
          </a:xfrm>
          <a:prstGeom prst="rect">
            <a:avLst/>
          </a:prstGeom>
          <a:solidFill>
            <a:srgbClr val="3333CC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buClr>
                <a:srgbClr val="66FF33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dirty="0">
                <a:solidFill>
                  <a:srgbClr val="66FF33"/>
                </a:solidFill>
              </a:rPr>
              <a:t>Twisted </a:t>
            </a:r>
            <a:r>
              <a:rPr lang="en-GB" sz="2000" dirty="0" err="1">
                <a:solidFill>
                  <a:srgbClr val="66FF33"/>
                </a:solidFill>
              </a:rPr>
              <a:t>wavefront</a:t>
            </a:r>
            <a:r>
              <a:rPr lang="en-GB" sz="2000" dirty="0">
                <a:solidFill>
                  <a:srgbClr val="66FF33"/>
                </a:solidFill>
              </a:rPr>
              <a:t> </a:t>
            </a:r>
          </a:p>
        </p:txBody>
      </p:sp>
      <p:graphicFrame>
        <p:nvGraphicFramePr>
          <p:cNvPr id="12" name="Object 24">
            <a:extLst>
              <a:ext uri="{FF2B5EF4-FFF2-40B4-BE49-F238E27FC236}">
                <a16:creationId xmlns:a16="http://schemas.microsoft.com/office/drawing/2014/main" id="{061B3CC4-29F1-237C-3EA0-C8BDD16FEF3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81130" y="1916791"/>
          <a:ext cx="3909279" cy="14945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3530159" imgH="1333333" progId="">
                  <p:embed/>
                </p:oleObj>
              </mc:Choice>
              <mc:Fallback>
                <p:oleObj r:id="rId3" imgW="3530159" imgH="1333333" progId="">
                  <p:embed/>
                  <p:pic>
                    <p:nvPicPr>
                      <p:cNvPr id="12" name="Object 24">
                        <a:extLst>
                          <a:ext uri="{FF2B5EF4-FFF2-40B4-BE49-F238E27FC236}">
                            <a16:creationId xmlns:a16="http://schemas.microsoft.com/office/drawing/2014/main" id="{061B3CC4-29F1-237C-3EA0-C8BDD16FEF3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1130" y="1916791"/>
                        <a:ext cx="3909279" cy="149450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id="{72D57CF6-8F06-B48B-E1AB-FE8E1BD248F0}"/>
              </a:ext>
            </a:extLst>
          </p:cNvPr>
          <p:cNvSpPr txBox="1"/>
          <p:nvPr/>
        </p:nvSpPr>
        <p:spPr bwMode="auto">
          <a:xfrm>
            <a:off x="3397126" y="3557399"/>
            <a:ext cx="1060385" cy="402291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0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kz+l</a:t>
            </a:r>
            <a:r>
              <a:rPr lang="pt-BR" sz="20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anose="05050102010706020507" pitchFamily="18" charset="2"/>
              </a:rPr>
              <a:t>f</a:t>
            </a:r>
            <a:r>
              <a:rPr lang="pt-BR" sz="20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anose="05050102010706020507" pitchFamily="18" charset="2"/>
              </a:rPr>
              <a:t>=0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A6A8823-670A-5596-E8EA-F337A64762F4}"/>
              </a:ext>
            </a:extLst>
          </p:cNvPr>
          <p:cNvSpPr txBox="1"/>
          <p:nvPr/>
        </p:nvSpPr>
        <p:spPr bwMode="auto">
          <a:xfrm>
            <a:off x="1128049" y="3570728"/>
            <a:ext cx="747418" cy="402291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0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kz</a:t>
            </a:r>
            <a:r>
              <a:rPr lang="pt-BR" sz="20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anose="05050102010706020507" pitchFamily="18" charset="2"/>
              </a:rPr>
              <a:t>=0</a:t>
            </a:r>
          </a:p>
        </p:txBody>
      </p:sp>
      <p:sp>
        <p:nvSpPr>
          <p:cNvPr id="18" name="Text Box 39">
            <a:extLst>
              <a:ext uri="{FF2B5EF4-FFF2-40B4-BE49-F238E27FC236}">
                <a16:creationId xmlns:a16="http://schemas.microsoft.com/office/drawing/2014/main" id="{6D7BC5A7-DF73-8F27-FAA8-FDB0D07E8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4797" y="1235875"/>
            <a:ext cx="2304256" cy="402291"/>
          </a:xfrm>
          <a:prstGeom prst="rect">
            <a:avLst/>
          </a:prstGeom>
          <a:solidFill>
            <a:srgbClr val="3333CC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buClr>
                <a:srgbClr val="66FF33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dirty="0">
                <a:solidFill>
                  <a:srgbClr val="66FF33"/>
                </a:solidFill>
              </a:rPr>
              <a:t>Angular momentum</a:t>
            </a:r>
          </a:p>
        </p:txBody>
      </p:sp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0E1A59CF-B0CA-DA8D-E966-1EE9C4C3689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54638" y="1916832"/>
          <a:ext cx="1804491" cy="5698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723600" imgH="228600" progId="Equation.DSMT4">
                  <p:embed/>
                </p:oleObj>
              </mc:Choice>
              <mc:Fallback>
                <p:oleObj name="Equation" r:id="rId5" imgW="723600" imgH="228600" progId="Equation.DSMT4">
                  <p:embed/>
                  <p:pic>
                    <p:nvPicPr>
                      <p:cNvPr id="8" name="Objeto 7">
                        <a:extLst>
                          <a:ext uri="{FF2B5EF4-FFF2-40B4-BE49-F238E27FC236}">
                            <a16:creationId xmlns:a16="http://schemas.microsoft.com/office/drawing/2014/main" id="{0E1A59CF-B0CA-DA8D-E966-1EE9C4C368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954638" y="1916832"/>
                        <a:ext cx="1804491" cy="569839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lumMod val="5000"/>
                              <a:lumOff val="95000"/>
                            </a:schemeClr>
                          </a:gs>
                          <a:gs pos="74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83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100000">
                            <a:schemeClr val="accent1">
                              <a:lumMod val="30000"/>
                              <a:lumOff val="70000"/>
                            </a:schemeClr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 Box 39">
            <a:extLst>
              <a:ext uri="{FF2B5EF4-FFF2-40B4-BE49-F238E27FC236}">
                <a16:creationId xmlns:a16="http://schemas.microsoft.com/office/drawing/2014/main" id="{9A43D45D-D420-7754-8C6B-52AC95F16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4966" y="2558679"/>
            <a:ext cx="2567300" cy="402291"/>
          </a:xfrm>
          <a:prstGeom prst="rect">
            <a:avLst/>
          </a:prstGeom>
          <a:solidFill>
            <a:srgbClr val="3333CC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buClr>
                <a:srgbClr val="66FF33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dirty="0">
                <a:solidFill>
                  <a:srgbClr val="FFFF00"/>
                </a:solidFill>
              </a:rPr>
              <a:t>SPIN + ORBITAL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1A2A717-4781-E98D-FBB1-AF80BDC73BA8}"/>
              </a:ext>
            </a:extLst>
          </p:cNvPr>
          <p:cNvSpPr txBox="1"/>
          <p:nvPr/>
        </p:nvSpPr>
        <p:spPr bwMode="auto">
          <a:xfrm>
            <a:off x="6970018" y="3045997"/>
            <a:ext cx="508771" cy="402291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0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pol</a:t>
            </a:r>
            <a:endParaRPr lang="pt-BR" sz="2000" i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35AA70F0-BA03-F2EA-8897-AFEC07F1E514}"/>
              </a:ext>
            </a:extLst>
          </p:cNvPr>
          <p:cNvSpPr txBox="1"/>
          <p:nvPr/>
        </p:nvSpPr>
        <p:spPr bwMode="auto">
          <a:xfrm>
            <a:off x="7861663" y="3045997"/>
            <a:ext cx="1196587" cy="402291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0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wavefront</a:t>
            </a:r>
            <a:endParaRPr lang="pt-BR" sz="2000" i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4" name="Group 1049">
            <a:extLst>
              <a:ext uri="{FF2B5EF4-FFF2-40B4-BE49-F238E27FC236}">
                <a16:creationId xmlns:a16="http://schemas.microsoft.com/office/drawing/2014/main" id="{4621DF24-5A22-ACAA-7A41-0A0987006A97}"/>
              </a:ext>
            </a:extLst>
          </p:cNvPr>
          <p:cNvGrpSpPr>
            <a:grpSpLocks/>
          </p:cNvGrpSpPr>
          <p:nvPr/>
        </p:nvGrpSpPr>
        <p:grpSpPr bwMode="auto">
          <a:xfrm>
            <a:off x="616926" y="4253952"/>
            <a:ext cx="4408876" cy="2383933"/>
            <a:chOff x="585" y="4114"/>
            <a:chExt cx="3471" cy="1864"/>
          </a:xfrm>
        </p:grpSpPr>
        <p:grpSp>
          <p:nvGrpSpPr>
            <p:cNvPr id="6" name="Group 1050">
              <a:extLst>
                <a:ext uri="{FF2B5EF4-FFF2-40B4-BE49-F238E27FC236}">
                  <a16:creationId xmlns:a16="http://schemas.microsoft.com/office/drawing/2014/main" id="{D003CBC8-69B1-851B-F275-F38E2DBB4D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5" y="4128"/>
              <a:ext cx="2778" cy="1707"/>
              <a:chOff x="633" y="3984"/>
              <a:chExt cx="2778" cy="1707"/>
            </a:xfrm>
          </p:grpSpPr>
          <p:sp>
            <p:nvSpPr>
              <p:cNvPr id="25" name="Line 1051">
                <a:extLst>
                  <a:ext uri="{FF2B5EF4-FFF2-40B4-BE49-F238E27FC236}">
                    <a16:creationId xmlns:a16="http://schemas.microsoft.com/office/drawing/2014/main" id="{4A8FF954-D248-2DEB-A792-4427CF998C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64" y="4320"/>
                <a:ext cx="2256" cy="1200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6" name="Line 1052">
                <a:extLst>
                  <a:ext uri="{FF2B5EF4-FFF2-40B4-BE49-F238E27FC236}">
                    <a16:creationId xmlns:a16="http://schemas.microsoft.com/office/drawing/2014/main" id="{45958331-9F4F-2B52-F2EA-4D26C4AD15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732636" flipH="1">
                <a:off x="1835" y="4544"/>
                <a:ext cx="1200" cy="624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7" name="Line 1053">
                <a:extLst>
                  <a:ext uri="{FF2B5EF4-FFF2-40B4-BE49-F238E27FC236}">
                    <a16:creationId xmlns:a16="http://schemas.microsoft.com/office/drawing/2014/main" id="{34C81F05-744F-C7AE-5D2B-4EA508603E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20782340" flipH="1">
                <a:off x="1665" y="4346"/>
                <a:ext cx="1104" cy="576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pic>
            <p:nvPicPr>
              <p:cNvPr id="28" name="Picture 1054">
                <a:extLst>
                  <a:ext uri="{FF2B5EF4-FFF2-40B4-BE49-F238E27FC236}">
                    <a16:creationId xmlns:a16="http://schemas.microsoft.com/office/drawing/2014/main" id="{1165DEAA-A5B3-F3DB-40D6-A1EE8E29F0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84" y="4848"/>
                <a:ext cx="400" cy="4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Line 1055">
                <a:extLst>
                  <a:ext uri="{FF2B5EF4-FFF2-40B4-BE49-F238E27FC236}">
                    <a16:creationId xmlns:a16="http://schemas.microsoft.com/office/drawing/2014/main" id="{1CD03F3F-5A4A-A1F6-A916-B5B44CDB81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64" y="5040"/>
                <a:ext cx="912" cy="480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" name="Oval 1056">
                <a:extLst>
                  <a:ext uri="{FF2B5EF4-FFF2-40B4-BE49-F238E27FC236}">
                    <a16:creationId xmlns:a16="http://schemas.microsoft.com/office/drawing/2014/main" id="{18132AAC-8209-C1B5-9EFB-ADAB36BE6F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3" y="5499"/>
                <a:ext cx="195" cy="19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grpSp>
            <p:nvGrpSpPr>
              <p:cNvPr id="31" name="Group 1057">
                <a:extLst>
                  <a:ext uri="{FF2B5EF4-FFF2-40B4-BE49-F238E27FC236}">
                    <a16:creationId xmlns:a16="http://schemas.microsoft.com/office/drawing/2014/main" id="{C9FCBAD2-A4BE-5C44-3771-6FB29F18EC4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16" y="4656"/>
                <a:ext cx="195" cy="192"/>
                <a:chOff x="3216" y="4656"/>
                <a:chExt cx="195" cy="192"/>
              </a:xfrm>
            </p:grpSpPr>
            <p:sp>
              <p:nvSpPr>
                <p:cNvPr id="36" name="Oval 1058">
                  <a:extLst>
                    <a:ext uri="{FF2B5EF4-FFF2-40B4-BE49-F238E27FC236}">
                      <a16:creationId xmlns:a16="http://schemas.microsoft.com/office/drawing/2014/main" id="{54EA615E-4AD8-7950-275C-C8E596FDDF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16" y="4656"/>
                  <a:ext cx="195" cy="192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37" name="Oval 1059">
                  <a:extLst>
                    <a:ext uri="{FF2B5EF4-FFF2-40B4-BE49-F238E27FC236}">
                      <a16:creationId xmlns:a16="http://schemas.microsoft.com/office/drawing/2014/main" id="{D4868380-E12D-854B-1E42-5F4B73B056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1" y="4720"/>
                  <a:ext cx="65" cy="6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sp>
            <p:nvSpPr>
              <p:cNvPr id="32" name="Oval 1060">
                <a:extLst>
                  <a:ext uri="{FF2B5EF4-FFF2-40B4-BE49-F238E27FC236}">
                    <a16:creationId xmlns:a16="http://schemas.microsoft.com/office/drawing/2014/main" id="{ACD5BA83-0D26-7A47-C6C2-7C69C3DC6F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4128"/>
                <a:ext cx="195" cy="19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grpSp>
            <p:nvGrpSpPr>
              <p:cNvPr id="33" name="Group 1061">
                <a:extLst>
                  <a:ext uri="{FF2B5EF4-FFF2-40B4-BE49-F238E27FC236}">
                    <a16:creationId xmlns:a16="http://schemas.microsoft.com/office/drawing/2014/main" id="{2AB8F081-60A6-351E-D869-64BFD9C9E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96" y="3984"/>
                <a:ext cx="195" cy="192"/>
                <a:chOff x="3216" y="4656"/>
                <a:chExt cx="195" cy="192"/>
              </a:xfrm>
            </p:grpSpPr>
            <p:sp>
              <p:nvSpPr>
                <p:cNvPr id="34" name="Oval 1062">
                  <a:extLst>
                    <a:ext uri="{FF2B5EF4-FFF2-40B4-BE49-F238E27FC236}">
                      <a16:creationId xmlns:a16="http://schemas.microsoft.com/office/drawing/2014/main" id="{A9F50C29-6F43-9877-BDBA-04038A6924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16" y="4656"/>
                  <a:ext cx="195" cy="192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35" name="Oval 1063">
                  <a:extLst>
                    <a:ext uri="{FF2B5EF4-FFF2-40B4-BE49-F238E27FC236}">
                      <a16:creationId xmlns:a16="http://schemas.microsoft.com/office/drawing/2014/main" id="{97F0565C-9630-4A4F-6AC5-A969C84611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1" y="4720"/>
                  <a:ext cx="65" cy="6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</p:grpSp>
        <p:sp>
          <p:nvSpPr>
            <p:cNvPr id="14" name="Text Box 1064">
              <a:extLst>
                <a:ext uri="{FF2B5EF4-FFF2-40B4-BE49-F238E27FC236}">
                  <a16:creationId xmlns:a16="http://schemas.microsoft.com/office/drawing/2014/main" id="{C913AA1C-DE2E-9696-E279-FB2A56E097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48" y="4114"/>
              <a:ext cx="624" cy="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pt-BR" sz="1800" i="1" dirty="0">
                  <a:solidFill>
                    <a:schemeClr val="tx1"/>
                  </a:solidFill>
                </a:rPr>
                <a:t>l </a:t>
              </a:r>
              <a:r>
                <a:rPr lang="en-US" altLang="pt-BR" sz="1800" dirty="0">
                  <a:solidFill>
                    <a:schemeClr val="tx1"/>
                  </a:solidFill>
                </a:rPr>
                <a:t>= -1</a:t>
              </a:r>
              <a:endParaRPr lang="en-US" altLang="pt-BR" sz="1800" i="1" dirty="0">
                <a:solidFill>
                  <a:schemeClr val="tx1"/>
                </a:solidFill>
              </a:endParaRPr>
            </a:p>
          </p:txBody>
        </p:sp>
        <p:sp>
          <p:nvSpPr>
            <p:cNvPr id="19" name="Text Box 1065">
              <a:extLst>
                <a:ext uri="{FF2B5EF4-FFF2-40B4-BE49-F238E27FC236}">
                  <a16:creationId xmlns:a16="http://schemas.microsoft.com/office/drawing/2014/main" id="{0374A2D7-7A4F-58FB-1CCD-BFC504D3CF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34" y="4657"/>
              <a:ext cx="622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pt-BR" sz="1800" i="1" dirty="0">
                  <a:solidFill>
                    <a:schemeClr val="tx1"/>
                  </a:solidFill>
                </a:rPr>
                <a:t>l </a:t>
              </a:r>
              <a:r>
                <a:rPr lang="en-US" altLang="pt-BR" sz="1800" dirty="0">
                  <a:solidFill>
                    <a:schemeClr val="tx1"/>
                  </a:solidFill>
                </a:rPr>
                <a:t>= 1</a:t>
              </a:r>
              <a:endParaRPr lang="en-US" altLang="pt-BR" sz="2000" i="1" dirty="0">
                <a:solidFill>
                  <a:schemeClr val="tx1"/>
                </a:solidFill>
              </a:endParaRPr>
            </a:p>
          </p:txBody>
        </p:sp>
        <p:sp>
          <p:nvSpPr>
            <p:cNvPr id="22" name="Text Box 1066">
              <a:extLst>
                <a:ext uri="{FF2B5EF4-FFF2-40B4-BE49-F238E27FC236}">
                  <a16:creationId xmlns:a16="http://schemas.microsoft.com/office/drawing/2014/main" id="{DD68C4A6-D774-DC86-2BC9-7E001C31FC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50" y="4180"/>
              <a:ext cx="622" cy="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pt-BR" sz="1800" i="1" dirty="0">
                  <a:solidFill>
                    <a:schemeClr val="tx1"/>
                  </a:solidFill>
                </a:rPr>
                <a:t>l </a:t>
              </a:r>
              <a:r>
                <a:rPr lang="en-US" altLang="pt-BR" sz="1800" dirty="0">
                  <a:solidFill>
                    <a:schemeClr val="tx1"/>
                  </a:solidFill>
                </a:rPr>
                <a:t>= 0</a:t>
              </a:r>
              <a:endParaRPr lang="en-US" altLang="pt-BR" sz="1800" i="1" dirty="0">
                <a:solidFill>
                  <a:schemeClr val="tx1"/>
                </a:solidFill>
              </a:endParaRPr>
            </a:p>
          </p:txBody>
        </p:sp>
        <p:sp>
          <p:nvSpPr>
            <p:cNvPr id="23" name="Text Box 1067">
              <a:extLst>
                <a:ext uri="{FF2B5EF4-FFF2-40B4-BE49-F238E27FC236}">
                  <a16:creationId xmlns:a16="http://schemas.microsoft.com/office/drawing/2014/main" id="{0533EDA4-4FD7-28BF-8C7D-1248B78B0B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7" y="5691"/>
              <a:ext cx="625" cy="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pt-BR" sz="1800" i="1" dirty="0">
                  <a:solidFill>
                    <a:schemeClr val="tx1"/>
                  </a:solidFill>
                </a:rPr>
                <a:t>l </a:t>
              </a:r>
              <a:r>
                <a:rPr lang="en-US" altLang="pt-BR" sz="1800" dirty="0">
                  <a:solidFill>
                    <a:schemeClr val="tx1"/>
                  </a:solidFill>
                </a:rPr>
                <a:t>= 0</a:t>
              </a:r>
              <a:endParaRPr lang="en-US" altLang="pt-BR" sz="1800" i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38" name="Picture 10">
            <a:extLst>
              <a:ext uri="{FF2B5EF4-FFF2-40B4-BE49-F238E27FC236}">
                <a16:creationId xmlns:a16="http://schemas.microsoft.com/office/drawing/2014/main" id="{09DEDEDF-2730-4DA3-1B5F-8DB925E80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122" y="5565668"/>
            <a:ext cx="1064858" cy="1013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Imagem 38" descr="Uma imagem contendo circuito, verde&#10;&#10;Descrição gerada automaticamente">
            <a:extLst>
              <a:ext uri="{FF2B5EF4-FFF2-40B4-BE49-F238E27FC236}">
                <a16:creationId xmlns:a16="http://schemas.microsoft.com/office/drawing/2014/main" id="{A6BDE932-3FE5-B25F-19C6-76D20985F1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289" y="3674781"/>
            <a:ext cx="4621428" cy="2307667"/>
          </a:xfrm>
          <a:prstGeom prst="rect">
            <a:avLst/>
          </a:prstGeom>
        </p:spPr>
      </p:pic>
      <p:sp>
        <p:nvSpPr>
          <p:cNvPr id="3" name="Text Box 39">
            <a:extLst>
              <a:ext uri="{FF2B5EF4-FFF2-40B4-BE49-F238E27FC236}">
                <a16:creationId xmlns:a16="http://schemas.microsoft.com/office/drawing/2014/main" id="{D66CDC5D-A68C-2C5B-9967-C41717F0B1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1906" y="6123053"/>
            <a:ext cx="2820193" cy="402291"/>
          </a:xfrm>
          <a:prstGeom prst="rect">
            <a:avLst/>
          </a:prstGeom>
          <a:solidFill>
            <a:srgbClr val="3333CC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buClr>
                <a:srgbClr val="66FF33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dirty="0">
                <a:solidFill>
                  <a:srgbClr val="FFFF00"/>
                </a:solidFill>
              </a:rPr>
              <a:t>Spatial Light Modulator</a:t>
            </a:r>
          </a:p>
        </p:txBody>
      </p:sp>
    </p:spTree>
    <p:extLst>
      <p:ext uri="{BB962C8B-B14F-4D97-AF65-F5344CB8AC3E}">
        <p14:creationId xmlns:p14="http://schemas.microsoft.com/office/powerpoint/2010/main" val="6626764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4;p2">
            <a:extLst>
              <a:ext uri="{FF2B5EF4-FFF2-40B4-BE49-F238E27FC236}">
                <a16:creationId xmlns:a16="http://schemas.microsoft.com/office/drawing/2014/main" id="{E6184D05-4E4D-5F8F-90CE-79CC7B11FC26}"/>
              </a:ext>
            </a:extLst>
          </p:cNvPr>
          <p:cNvSpPr txBox="1">
            <a:spLocks/>
          </p:cNvSpPr>
          <p:nvPr/>
        </p:nvSpPr>
        <p:spPr>
          <a:xfrm>
            <a:off x="669133" y="1772816"/>
            <a:ext cx="8677275" cy="244785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45700" rIns="91425" bIns="4570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28596" indent="-228596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C2459"/>
              </a:buClr>
              <a:buSzPts val="2592"/>
              <a:buFont typeface="Noto Sans Symbols"/>
              <a:buChar char="▪"/>
              <a:defRPr/>
            </a:pPr>
            <a:r>
              <a:rPr lang="pt-BR" sz="1800" kern="0" dirty="0"/>
              <a:t>Establishment </a:t>
            </a:r>
            <a:r>
              <a:rPr lang="pt-BR" sz="1800" kern="0" dirty="0" err="1"/>
              <a:t>of</a:t>
            </a:r>
            <a:r>
              <a:rPr lang="pt-BR" sz="1800" kern="0" dirty="0"/>
              <a:t> a QKD network </a:t>
            </a:r>
            <a:r>
              <a:rPr lang="pt-BR" sz="1800" kern="0" dirty="0" err="1"/>
              <a:t>connecting</a:t>
            </a:r>
            <a:r>
              <a:rPr lang="pt-BR" sz="1800" kern="0" dirty="0"/>
              <a:t> 5 </a:t>
            </a:r>
            <a:r>
              <a:rPr lang="pt-BR" sz="1800" kern="0" dirty="0" err="1"/>
              <a:t>institutions</a:t>
            </a:r>
            <a:endParaRPr lang="pt-BR" sz="1800" kern="0" dirty="0"/>
          </a:p>
          <a:p>
            <a:pPr marL="228596" indent="-228596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C2459"/>
              </a:buClr>
              <a:buSzPts val="2592"/>
              <a:buFont typeface="Noto Sans Symbols"/>
              <a:buChar char="▪"/>
              <a:defRPr/>
            </a:pPr>
            <a:r>
              <a:rPr lang="pt-BR" sz="1800" kern="0" dirty="0" err="1"/>
              <a:t>Development</a:t>
            </a:r>
            <a:r>
              <a:rPr lang="pt-BR" sz="1800" kern="0" dirty="0"/>
              <a:t> </a:t>
            </a:r>
            <a:r>
              <a:rPr lang="pt-BR" sz="1800" kern="0" dirty="0" err="1"/>
              <a:t>of</a:t>
            </a:r>
            <a:r>
              <a:rPr lang="pt-BR" sz="1800" kern="0" dirty="0"/>
              <a:t> new devices for quantum communication</a:t>
            </a:r>
          </a:p>
          <a:p>
            <a:pPr marL="228596" indent="-228596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C2459"/>
              </a:buClr>
              <a:buSzPts val="2592"/>
              <a:buFont typeface="Noto Sans Symbols"/>
              <a:buChar char="▪"/>
              <a:defRPr/>
            </a:pPr>
            <a:r>
              <a:rPr lang="pt-BR" sz="1800" kern="0" dirty="0" err="1"/>
              <a:t>Promote</a:t>
            </a:r>
            <a:r>
              <a:rPr lang="pt-BR" sz="1800" kern="0" dirty="0"/>
              <a:t> scientific </a:t>
            </a:r>
            <a:r>
              <a:rPr lang="pt-BR" sz="1800" kern="0" dirty="0" err="1"/>
              <a:t>exchange</a:t>
            </a:r>
            <a:endParaRPr lang="pt-BR" sz="1800" kern="0" dirty="0"/>
          </a:p>
          <a:p>
            <a:pPr marL="228596" indent="-228596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C2459"/>
              </a:buClr>
              <a:buSzPts val="2592"/>
              <a:buFont typeface="Noto Sans Symbols"/>
              <a:buChar char="▪"/>
              <a:defRPr/>
            </a:pPr>
            <a:r>
              <a:rPr lang="pt-BR" sz="1800" kern="0" dirty="0" err="1"/>
              <a:t>Testbed</a:t>
            </a:r>
            <a:r>
              <a:rPr lang="pt-BR" sz="1800" kern="0" dirty="0"/>
              <a:t> for new </a:t>
            </a:r>
            <a:r>
              <a:rPr lang="pt-BR" sz="1800" kern="0" dirty="0" err="1"/>
              <a:t>technologies</a:t>
            </a:r>
            <a:r>
              <a:rPr lang="pt-BR" sz="1800" kern="0" dirty="0"/>
              <a:t> in q-</a:t>
            </a:r>
            <a:r>
              <a:rPr lang="pt-BR" sz="1800" kern="0" dirty="0" err="1"/>
              <a:t>comm</a:t>
            </a:r>
            <a:r>
              <a:rPr lang="pt-BR" sz="1800" kern="0" dirty="0"/>
              <a:t>.</a:t>
            </a:r>
          </a:p>
          <a:p>
            <a:pPr marL="228596" indent="-228596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C2459"/>
              </a:buClr>
              <a:buSzPts val="2592"/>
              <a:buFont typeface="Noto Sans Symbols"/>
              <a:buChar char="▪"/>
              <a:defRPr/>
            </a:pPr>
            <a:r>
              <a:rPr lang="pt-BR" sz="1800" kern="0" dirty="0" err="1"/>
              <a:t>Integration</a:t>
            </a:r>
            <a:r>
              <a:rPr lang="pt-BR" sz="1800" kern="0" dirty="0"/>
              <a:t> </a:t>
            </a:r>
            <a:r>
              <a:rPr lang="pt-BR" sz="1800" kern="0" dirty="0" err="1"/>
              <a:t>with</a:t>
            </a:r>
            <a:r>
              <a:rPr lang="pt-BR" sz="1800" kern="0" dirty="0"/>
              <a:t> </a:t>
            </a:r>
            <a:r>
              <a:rPr lang="pt-BR" sz="1800" kern="0" dirty="0" err="1"/>
              <a:t>other</a:t>
            </a:r>
            <a:r>
              <a:rPr lang="pt-BR" sz="1800" kern="0" dirty="0"/>
              <a:t> </a:t>
            </a:r>
            <a:r>
              <a:rPr lang="pt-BR" sz="1800" kern="0" dirty="0" err="1"/>
              <a:t>national</a:t>
            </a:r>
            <a:r>
              <a:rPr lang="pt-BR" sz="1800" kern="0" dirty="0"/>
              <a:t> </a:t>
            </a:r>
            <a:r>
              <a:rPr lang="pt-BR" sz="1800" kern="0" dirty="0" err="1"/>
              <a:t>and</a:t>
            </a:r>
            <a:r>
              <a:rPr lang="pt-BR" sz="1800" kern="0" dirty="0"/>
              <a:t> </a:t>
            </a:r>
            <a:r>
              <a:rPr lang="pt-BR" sz="1800" kern="0" dirty="0" err="1"/>
              <a:t>international</a:t>
            </a:r>
            <a:r>
              <a:rPr lang="pt-BR" sz="1800" kern="0" dirty="0"/>
              <a:t> networks</a:t>
            </a:r>
          </a:p>
        </p:txBody>
      </p:sp>
      <p:sp>
        <p:nvSpPr>
          <p:cNvPr id="25603" name="CaixaDeTexto 2">
            <a:extLst>
              <a:ext uri="{FF2B5EF4-FFF2-40B4-BE49-F238E27FC236}">
                <a16:creationId xmlns:a16="http://schemas.microsoft.com/office/drawing/2014/main" id="{909F0FBA-C2B1-C76B-2189-3F23146451B7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766094" y="601663"/>
            <a:ext cx="6375400" cy="501676"/>
          </a:xfrm>
          <a:prstGeom prst="rect">
            <a:avLst/>
          </a:prstGeom>
          <a:solidFill>
            <a:srgbClr val="7030A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619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619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619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619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619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61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61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61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61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800" dirty="0" err="1">
                <a:solidFill>
                  <a:srgbClr val="000000"/>
                </a:solidFill>
                <a:latin typeface="Aller Light"/>
                <a:ea typeface="Noto Sans CJK SC Regular"/>
                <a:cs typeface="FreeSans"/>
              </a:rPr>
              <a:t>Objectives</a:t>
            </a:r>
            <a:endParaRPr lang="pt-BR" altLang="pt-BR" sz="2800" dirty="0">
              <a:solidFill>
                <a:srgbClr val="000000"/>
              </a:solidFill>
              <a:latin typeface="Aller Light"/>
              <a:ea typeface="Noto Sans CJK SC Regular"/>
              <a:cs typeface="FreeSan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magem 1">
            <a:extLst>
              <a:ext uri="{FF2B5EF4-FFF2-40B4-BE49-F238E27FC236}">
                <a16:creationId xmlns:a16="http://schemas.microsoft.com/office/drawing/2014/main" id="{412D1B3A-CB30-2001-88AD-A55A2F0B8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595" y="2065339"/>
            <a:ext cx="1406525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Imagem 2">
            <a:extLst>
              <a:ext uri="{FF2B5EF4-FFF2-40B4-BE49-F238E27FC236}">
                <a16:creationId xmlns:a16="http://schemas.microsoft.com/office/drawing/2014/main" id="{30B43668-E7E6-5E14-2163-A6F1C12F4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133" y="2065338"/>
            <a:ext cx="1063625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Imagem 3">
            <a:extLst>
              <a:ext uri="{FF2B5EF4-FFF2-40B4-BE49-F238E27FC236}">
                <a16:creationId xmlns:a16="http://schemas.microsoft.com/office/drawing/2014/main" id="{55AE2194-2F41-F60E-1190-45C3791A8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520" y="4216400"/>
            <a:ext cx="154146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Imagem 4">
            <a:extLst>
              <a:ext uri="{FF2B5EF4-FFF2-40B4-BE49-F238E27FC236}">
                <a16:creationId xmlns:a16="http://schemas.microsoft.com/office/drawing/2014/main" id="{EC344D78-448B-DC96-D3AB-B7FFF280A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16293" b="37648"/>
          <a:stretch>
            <a:fillRect/>
          </a:stretch>
        </p:blipFill>
        <p:spPr bwMode="auto">
          <a:xfrm>
            <a:off x="6376195" y="4197350"/>
            <a:ext cx="1160463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Imagem 5">
            <a:extLst>
              <a:ext uri="{FF2B5EF4-FFF2-40B4-BE49-F238E27FC236}">
                <a16:creationId xmlns:a16="http://schemas.microsoft.com/office/drawing/2014/main" id="{44B7C301-DC16-5A5D-31ED-A5E561E7D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133" y="2065338"/>
            <a:ext cx="1063625" cy="141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BD8DD7B2-500D-C1E0-F0FD-344E9EE1BEAC}"/>
              </a:ext>
            </a:extLst>
          </p:cNvPr>
          <p:cNvSpPr txBox="1"/>
          <p:nvPr/>
        </p:nvSpPr>
        <p:spPr>
          <a:xfrm>
            <a:off x="4401345" y="5686426"/>
            <a:ext cx="1580509" cy="30355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 lIns="83064" tIns="41532" rIns="83064" bIns="41532" compatLnSpc="0">
            <a:spAutoFit/>
          </a:bodyPr>
          <a:lstStyle/>
          <a:p>
            <a:pPr defTabSz="56263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77" dirty="0">
                <a:solidFill>
                  <a:prstClr val="black"/>
                </a:solidFill>
                <a:latin typeface="Aller Light" pitchFamily="2"/>
                <a:ea typeface="Noto Sans CJK SC Regular" pitchFamily="2"/>
                <a:cs typeface="FreeSans" pitchFamily="2"/>
              </a:rPr>
              <a:t>Fernando de Melo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A9296E3-09A9-41AE-7BC3-F2FCE3BA1020}"/>
              </a:ext>
            </a:extLst>
          </p:cNvPr>
          <p:cNvSpPr txBox="1"/>
          <p:nvPr/>
        </p:nvSpPr>
        <p:spPr>
          <a:xfrm>
            <a:off x="6336507" y="5686426"/>
            <a:ext cx="1283890" cy="30355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 lIns="83064" tIns="41532" rIns="83064" bIns="41532" compatLnSpc="0">
            <a:spAutoFit/>
          </a:bodyPr>
          <a:lstStyle/>
          <a:p>
            <a:pPr defTabSz="56263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77" dirty="0" err="1">
                <a:solidFill>
                  <a:prstClr val="black"/>
                </a:solidFill>
                <a:latin typeface="Aller Light" pitchFamily="2"/>
                <a:ea typeface="Noto Sans CJK SC Regular" pitchFamily="2"/>
                <a:cs typeface="FreeSans" pitchFamily="2"/>
              </a:rPr>
              <a:t>Nilton</a:t>
            </a:r>
            <a:r>
              <a:rPr lang="en-US" sz="1477" dirty="0">
                <a:solidFill>
                  <a:prstClr val="black"/>
                </a:solidFill>
                <a:latin typeface="Aller Light" pitchFamily="2"/>
                <a:ea typeface="Noto Sans CJK SC Regular" pitchFamily="2"/>
                <a:cs typeface="FreeSans" pitchFamily="2"/>
              </a:rPr>
              <a:t> Alves Jr.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566439B-C6C3-C043-28B8-AFFCD20BE7EF}"/>
              </a:ext>
            </a:extLst>
          </p:cNvPr>
          <p:cNvSpPr txBox="1"/>
          <p:nvPr/>
        </p:nvSpPr>
        <p:spPr>
          <a:xfrm>
            <a:off x="1497808" y="3568701"/>
            <a:ext cx="1551655" cy="30355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 lIns="83064" tIns="41532" rIns="83064" bIns="41532" compatLnSpc="0">
            <a:spAutoFit/>
          </a:bodyPr>
          <a:lstStyle/>
          <a:p>
            <a:pPr defTabSz="56263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77" dirty="0">
                <a:solidFill>
                  <a:prstClr val="black"/>
                </a:solidFill>
                <a:latin typeface="Aller Light" pitchFamily="2"/>
                <a:ea typeface="Noto Sans CJK SC Regular" pitchFamily="2"/>
                <a:cs typeface="FreeSans" pitchFamily="2"/>
              </a:rPr>
              <a:t>Antonio Z. Khoury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07E1154-5818-F755-32B4-863177559377}"/>
              </a:ext>
            </a:extLst>
          </p:cNvPr>
          <p:cNvSpPr txBox="1"/>
          <p:nvPr/>
        </p:nvSpPr>
        <p:spPr>
          <a:xfrm>
            <a:off x="3269458" y="3563939"/>
            <a:ext cx="1958975" cy="31432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 lIns="83064" tIns="41532" rIns="83064" bIns="41532" compatLnSpc="0">
            <a:spAutoFit/>
          </a:bodyPr>
          <a:lstStyle/>
          <a:p>
            <a:pPr defTabSz="56263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77" dirty="0">
                <a:solidFill>
                  <a:prstClr val="black"/>
                </a:solidFill>
                <a:latin typeface="Aller Light" pitchFamily="2"/>
                <a:ea typeface="Noto Sans CJK SC Regular" pitchFamily="2"/>
                <a:cs typeface="FreeSans" pitchFamily="2"/>
              </a:rPr>
              <a:t>Guilherme P. </a:t>
            </a:r>
            <a:r>
              <a:rPr lang="en-US" sz="1477" dirty="0" err="1">
                <a:solidFill>
                  <a:prstClr val="black"/>
                </a:solidFill>
                <a:latin typeface="Aller Light" pitchFamily="2"/>
                <a:ea typeface="Noto Sans CJK SC Regular" pitchFamily="2"/>
                <a:cs typeface="FreeSans" pitchFamily="2"/>
              </a:rPr>
              <a:t>Temporão</a:t>
            </a:r>
            <a:endParaRPr lang="en-US" sz="1477" dirty="0">
              <a:solidFill>
                <a:prstClr val="black"/>
              </a:solidFill>
              <a:latin typeface="Aller Light" pitchFamily="2"/>
              <a:ea typeface="Noto Sans CJK SC Regular" pitchFamily="2"/>
              <a:cs typeface="FreeSans" pitchFamily="2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3C9756A3-AE73-A663-AEB8-CB1E4646052F}"/>
              </a:ext>
            </a:extLst>
          </p:cNvPr>
          <p:cNvSpPr txBox="1"/>
          <p:nvPr/>
        </p:nvSpPr>
        <p:spPr>
          <a:xfrm>
            <a:off x="5630070" y="3567114"/>
            <a:ext cx="1304215" cy="30355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 lIns="83064" tIns="41532" rIns="83064" bIns="41532" compatLnSpc="0">
            <a:spAutoFit/>
          </a:bodyPr>
          <a:lstStyle/>
          <a:p>
            <a:pPr defTabSz="56263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77" dirty="0">
                <a:solidFill>
                  <a:prstClr val="black"/>
                </a:solidFill>
                <a:latin typeface="Aller Light" pitchFamily="2"/>
                <a:ea typeface="Noto Sans CJK SC Regular" pitchFamily="2"/>
                <a:cs typeface="FreeSans" pitchFamily="2"/>
              </a:rPr>
              <a:t>Victor </a:t>
            </a:r>
            <a:r>
              <a:rPr lang="en-US" sz="1477" dirty="0" err="1">
                <a:solidFill>
                  <a:prstClr val="black"/>
                </a:solidFill>
                <a:latin typeface="Aller Light" pitchFamily="2"/>
                <a:ea typeface="Noto Sans CJK SC Regular" pitchFamily="2"/>
                <a:cs typeface="FreeSans" pitchFamily="2"/>
              </a:rPr>
              <a:t>Andrezo</a:t>
            </a:r>
            <a:endParaRPr lang="en-US" sz="1477" dirty="0">
              <a:solidFill>
                <a:prstClr val="black"/>
              </a:solidFill>
              <a:latin typeface="Aller Light" pitchFamily="2"/>
              <a:ea typeface="Noto Sans CJK SC Regular" pitchFamily="2"/>
              <a:cs typeface="FreeSans" pitchFamily="2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BAD370D-BF74-7F4C-BC1D-72A2D07B9188}"/>
              </a:ext>
            </a:extLst>
          </p:cNvPr>
          <p:cNvSpPr txBox="1"/>
          <p:nvPr/>
        </p:nvSpPr>
        <p:spPr>
          <a:xfrm>
            <a:off x="7255670" y="3567114"/>
            <a:ext cx="1353011" cy="30355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 lIns="83064" tIns="41532" rIns="83064" bIns="41532" compatLnSpc="0">
            <a:spAutoFit/>
          </a:bodyPr>
          <a:lstStyle/>
          <a:p>
            <a:pPr defTabSz="56263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77" dirty="0">
                <a:solidFill>
                  <a:prstClr val="black"/>
                </a:solidFill>
                <a:latin typeface="Aller Light" pitchFamily="2"/>
                <a:ea typeface="Noto Sans CJK SC Regular" pitchFamily="2"/>
                <a:cs typeface="FreeSans" pitchFamily="2"/>
              </a:rPr>
              <a:t>Gabriel </a:t>
            </a:r>
            <a:r>
              <a:rPr lang="en-US" sz="1477" dirty="0" err="1">
                <a:solidFill>
                  <a:prstClr val="black"/>
                </a:solidFill>
                <a:latin typeface="Aller Light" pitchFamily="2"/>
                <a:ea typeface="Noto Sans CJK SC Regular" pitchFamily="2"/>
                <a:cs typeface="FreeSans" pitchFamily="2"/>
              </a:rPr>
              <a:t>Aguillar</a:t>
            </a:r>
            <a:endParaRPr lang="en-US" sz="1477" dirty="0">
              <a:solidFill>
                <a:prstClr val="black"/>
              </a:solidFill>
              <a:latin typeface="Aller Light" pitchFamily="2"/>
              <a:ea typeface="Noto Sans CJK SC Regular" pitchFamily="2"/>
              <a:cs typeface="FreeSans" pitchFamily="2"/>
            </a:endParaRPr>
          </a:p>
        </p:txBody>
      </p:sp>
      <p:pic>
        <p:nvPicPr>
          <p:cNvPr id="26637" name="Imagem 12">
            <a:extLst>
              <a:ext uri="{FF2B5EF4-FFF2-40B4-BE49-F238E27FC236}">
                <a16:creationId xmlns:a16="http://schemas.microsoft.com/office/drawing/2014/main" id="{487E3B9C-DB4A-E5E9-204D-A710055FD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307" y="4216400"/>
            <a:ext cx="1370012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DACAF5C6-6488-4E00-2A67-B7EFCF7A051A}"/>
              </a:ext>
            </a:extLst>
          </p:cNvPr>
          <p:cNvSpPr txBox="1"/>
          <p:nvPr/>
        </p:nvSpPr>
        <p:spPr>
          <a:xfrm>
            <a:off x="2829720" y="5686426"/>
            <a:ext cx="1117947" cy="30355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none" lIns="83064" tIns="41532" rIns="83064" bIns="41532" compatLnSpc="0">
            <a:spAutoFit/>
          </a:bodyPr>
          <a:lstStyle/>
          <a:p>
            <a:pPr defTabSz="56263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77" dirty="0">
                <a:solidFill>
                  <a:prstClr val="black"/>
                </a:solidFill>
                <a:latin typeface="Aller Light" pitchFamily="2"/>
                <a:ea typeface="Noto Sans CJK SC Regular" pitchFamily="2"/>
                <a:cs typeface="FreeSans" pitchFamily="2"/>
              </a:rPr>
              <a:t>Ivan Oliveira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59D94D3E-B127-8F51-FE5C-755684AF1CB6}"/>
              </a:ext>
            </a:extLst>
          </p:cNvPr>
          <p:cNvSpPr txBox="1"/>
          <p:nvPr/>
        </p:nvSpPr>
        <p:spPr>
          <a:xfrm>
            <a:off x="1939133" y="1557338"/>
            <a:ext cx="627095" cy="4161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56263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215" dirty="0">
                <a:solidFill>
                  <a:prstClr val="black"/>
                </a:solidFill>
                <a:latin typeface="Calibri" panose="020F0502020204030204"/>
              </a:rPr>
              <a:t>UFF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FA96573-E3B7-8522-268D-B6029FC9C41C}"/>
              </a:ext>
            </a:extLst>
          </p:cNvPr>
          <p:cNvSpPr txBox="1"/>
          <p:nvPr/>
        </p:nvSpPr>
        <p:spPr>
          <a:xfrm>
            <a:off x="3948908" y="1558925"/>
            <a:ext cx="665567" cy="4161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56263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215" dirty="0">
                <a:solidFill>
                  <a:prstClr val="black"/>
                </a:solidFill>
                <a:latin typeface="Calibri" panose="020F0502020204030204"/>
              </a:rPr>
              <a:t>PUC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831DCE6-5DBD-C4D7-8DAA-598D04853322}"/>
              </a:ext>
            </a:extLst>
          </p:cNvPr>
          <p:cNvSpPr txBox="1"/>
          <p:nvPr/>
        </p:nvSpPr>
        <p:spPr>
          <a:xfrm>
            <a:off x="5880895" y="1557338"/>
            <a:ext cx="639919" cy="4161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56263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215" dirty="0">
                <a:solidFill>
                  <a:prstClr val="black"/>
                </a:solidFill>
                <a:latin typeface="Calibri" panose="020F0502020204030204"/>
              </a:rPr>
              <a:t>IME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72CE869-0119-530A-770D-B4638D2648B2}"/>
              </a:ext>
            </a:extLst>
          </p:cNvPr>
          <p:cNvSpPr txBox="1"/>
          <p:nvPr/>
        </p:nvSpPr>
        <p:spPr>
          <a:xfrm>
            <a:off x="7539832" y="1557338"/>
            <a:ext cx="740908" cy="4161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56263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215" dirty="0">
                <a:solidFill>
                  <a:prstClr val="black"/>
                </a:solidFill>
                <a:latin typeface="Calibri" panose="020F0502020204030204"/>
              </a:rPr>
              <a:t>UFRJ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6CF38413-C5EF-6D7A-604F-1F02EFCCA70D}"/>
              </a:ext>
            </a:extLst>
          </p:cNvPr>
          <p:cNvSpPr txBox="1"/>
          <p:nvPr/>
        </p:nvSpPr>
        <p:spPr>
          <a:xfrm>
            <a:off x="3017045" y="5991225"/>
            <a:ext cx="766557" cy="4161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56263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215" dirty="0">
                <a:solidFill>
                  <a:prstClr val="black"/>
                </a:solidFill>
                <a:latin typeface="Calibri" panose="020F0502020204030204"/>
              </a:rPr>
              <a:t>CBPF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70EB1BB9-1DE5-2B6A-E40C-BA8892C297FC}"/>
              </a:ext>
            </a:extLst>
          </p:cNvPr>
          <p:cNvSpPr txBox="1"/>
          <p:nvPr/>
        </p:nvSpPr>
        <p:spPr>
          <a:xfrm>
            <a:off x="4755358" y="5978525"/>
            <a:ext cx="766557" cy="4161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56263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215" dirty="0">
                <a:solidFill>
                  <a:prstClr val="black"/>
                </a:solidFill>
                <a:latin typeface="Calibri" panose="020F0502020204030204"/>
              </a:rPr>
              <a:t>CBPF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9CE61612-EA0D-8CEB-4A40-6DE319D9910D}"/>
              </a:ext>
            </a:extLst>
          </p:cNvPr>
          <p:cNvSpPr txBox="1"/>
          <p:nvPr/>
        </p:nvSpPr>
        <p:spPr>
          <a:xfrm>
            <a:off x="6547645" y="6002338"/>
            <a:ext cx="766763" cy="4318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56263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215" dirty="0">
                <a:solidFill>
                  <a:prstClr val="black"/>
                </a:solidFill>
                <a:latin typeface="Calibri" panose="020F0502020204030204"/>
              </a:rPr>
              <a:t>CBPF</a:t>
            </a:r>
          </a:p>
        </p:txBody>
      </p:sp>
      <p:pic>
        <p:nvPicPr>
          <p:cNvPr id="26646" name="Imagem 21">
            <a:extLst>
              <a:ext uri="{FF2B5EF4-FFF2-40B4-BE49-F238E27FC236}">
                <a16:creationId xmlns:a16="http://schemas.microsoft.com/office/drawing/2014/main" id="{8D76DF3C-E77A-095E-3330-EA82C81D6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145" y="2020889"/>
            <a:ext cx="1146175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7" name="CaixaDeTexto 22">
            <a:extLst>
              <a:ext uri="{FF2B5EF4-FFF2-40B4-BE49-F238E27FC236}">
                <a16:creationId xmlns:a16="http://schemas.microsoft.com/office/drawing/2014/main" id="{5E921DA7-ED71-40CF-CD7A-6C9DD2D6C990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766094" y="601663"/>
            <a:ext cx="6375400" cy="501676"/>
          </a:xfrm>
          <a:prstGeom prst="rect">
            <a:avLst/>
          </a:prstGeom>
          <a:solidFill>
            <a:srgbClr val="7030A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619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619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619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619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619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61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61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61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619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800" dirty="0" err="1">
                <a:solidFill>
                  <a:srgbClr val="000000"/>
                </a:solidFill>
                <a:latin typeface="Aller Light"/>
                <a:ea typeface="Noto Sans CJK SC Regular"/>
                <a:cs typeface="FreeSans"/>
              </a:rPr>
              <a:t>Participants</a:t>
            </a:r>
            <a:endParaRPr lang="pt-BR" altLang="pt-BR" sz="2800" dirty="0">
              <a:solidFill>
                <a:srgbClr val="000000"/>
              </a:solidFill>
              <a:latin typeface="Aller Light"/>
              <a:ea typeface="Noto Sans CJK SC Regular"/>
              <a:cs typeface="FreeSan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ChangeArrowheads="1"/>
          </p:cNvSpPr>
          <p:nvPr/>
        </p:nvSpPr>
        <p:spPr bwMode="auto">
          <a:xfrm>
            <a:off x="550863" y="790575"/>
            <a:ext cx="8474075" cy="50800"/>
          </a:xfrm>
          <a:prstGeom prst="rect">
            <a:avLst/>
          </a:prstGeom>
          <a:solidFill>
            <a:srgbClr val="00CC99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69938" y="158750"/>
            <a:ext cx="8366125" cy="571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2160" tIns="46080" rIns="92160" bIns="46080" anchor="ctr"/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Conclusions</a:t>
            </a:r>
          </a:p>
        </p:txBody>
      </p:sp>
      <p:sp>
        <p:nvSpPr>
          <p:cNvPr id="25604" name="Text Box 3"/>
          <p:cNvSpPr txBox="1">
            <a:spLocks noChangeArrowheads="1"/>
          </p:cNvSpPr>
          <p:nvPr/>
        </p:nvSpPr>
        <p:spPr bwMode="auto">
          <a:xfrm>
            <a:off x="596515" y="1340768"/>
            <a:ext cx="8712969" cy="2300246"/>
          </a:xfrm>
          <a:prstGeom prst="rect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1250"/>
              </a:spcBef>
              <a:buClr>
                <a:srgbClr val="66FF33"/>
              </a:buClr>
              <a:buFont typeface="Times New Roman" pitchFamily="16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dirty="0">
                <a:solidFill>
                  <a:srgbClr val="66FF33"/>
                </a:solidFill>
              </a:rPr>
              <a:t> Quantum tomography in high dimension is a difficult task</a:t>
            </a:r>
          </a:p>
          <a:p>
            <a:pPr>
              <a:lnSpc>
                <a:spcPct val="100000"/>
              </a:lnSpc>
              <a:spcBef>
                <a:spcPts val="1250"/>
              </a:spcBef>
              <a:buClr>
                <a:srgbClr val="66FF33"/>
              </a:buClr>
              <a:buFont typeface="Times New Roman" pitchFamily="16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dirty="0">
                <a:solidFill>
                  <a:srgbClr val="66FF33"/>
                </a:solidFill>
              </a:rPr>
              <a:t> Intensity measurement is an easy task and provide a lot of information</a:t>
            </a:r>
          </a:p>
          <a:p>
            <a:pPr>
              <a:lnSpc>
                <a:spcPct val="100000"/>
              </a:lnSpc>
              <a:spcBef>
                <a:spcPts val="1250"/>
              </a:spcBef>
              <a:buClr>
                <a:srgbClr val="66FF33"/>
              </a:buClr>
              <a:buFont typeface="Times New Roman" pitchFamily="16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dirty="0">
                <a:solidFill>
                  <a:srgbClr val="66FF33"/>
                </a:solidFill>
              </a:rPr>
              <a:t> Reconstruction of structured light state in high dimension </a:t>
            </a:r>
            <a:r>
              <a:rPr lang="en-GB" sz="2000">
                <a:solidFill>
                  <a:srgbClr val="66FF33"/>
                </a:solidFill>
              </a:rPr>
              <a:t>with position POVM</a:t>
            </a:r>
            <a:endParaRPr lang="en-GB" sz="2000" dirty="0">
              <a:solidFill>
                <a:srgbClr val="66FF33"/>
              </a:solidFill>
            </a:endParaRPr>
          </a:p>
          <a:p>
            <a:pPr>
              <a:lnSpc>
                <a:spcPct val="100000"/>
              </a:lnSpc>
              <a:spcBef>
                <a:spcPts val="1250"/>
              </a:spcBef>
              <a:buClr>
                <a:srgbClr val="66FF33"/>
              </a:buClr>
              <a:buFont typeface="Times New Roman" pitchFamily="16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dirty="0">
                <a:solidFill>
                  <a:srgbClr val="66FF33"/>
                </a:solidFill>
              </a:rPr>
              <a:t> Problem: informational completeness</a:t>
            </a:r>
          </a:p>
          <a:p>
            <a:pPr>
              <a:lnSpc>
                <a:spcPct val="100000"/>
              </a:lnSpc>
              <a:spcBef>
                <a:spcPts val="1250"/>
              </a:spcBef>
              <a:buClr>
                <a:srgbClr val="66FF33"/>
              </a:buClr>
              <a:buFont typeface="Times New Roman" pitchFamily="16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dirty="0">
                <a:solidFill>
                  <a:srgbClr val="66FF33"/>
                </a:solidFill>
              </a:rPr>
              <a:t> Solution: astigmatic transformation</a:t>
            </a:r>
          </a:p>
        </p:txBody>
      </p:sp>
    </p:spTree>
    <p:extLst>
      <p:ext uri="{BB962C8B-B14F-4D97-AF65-F5344CB8AC3E}">
        <p14:creationId xmlns:p14="http://schemas.microsoft.com/office/powerpoint/2010/main" val="7217833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EEBF2081-B925-4E3F-B106-225AA3FD7497}"/>
              </a:ext>
            </a:extLst>
          </p:cNvPr>
          <p:cNvSpPr txBox="1"/>
          <p:nvPr/>
        </p:nvSpPr>
        <p:spPr bwMode="auto">
          <a:xfrm>
            <a:off x="1641426" y="6143135"/>
            <a:ext cx="3591085" cy="494624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6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 H A N K  Y O U !!!</a:t>
            </a:r>
          </a:p>
        </p:txBody>
      </p:sp>
      <p:pic>
        <p:nvPicPr>
          <p:cNvPr id="14" name="Picture 12" descr="Generated HDR - Tone mapped x600">
            <a:extLst>
              <a:ext uri="{FF2B5EF4-FFF2-40B4-BE49-F238E27FC236}">
                <a16:creationId xmlns:a16="http://schemas.microsoft.com/office/drawing/2014/main" id="{E95AC4B5-86CB-9A53-6A4E-78D7FEBD6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4678" y="222128"/>
            <a:ext cx="7824522" cy="3070382"/>
          </a:xfrm>
          <a:prstGeom prst="rect">
            <a:avLst/>
          </a:prstGeom>
          <a:noFill/>
        </p:spPr>
      </p:pic>
      <p:grpSp>
        <p:nvGrpSpPr>
          <p:cNvPr id="15" name="Agrupar 14">
            <a:extLst>
              <a:ext uri="{FF2B5EF4-FFF2-40B4-BE49-F238E27FC236}">
                <a16:creationId xmlns:a16="http://schemas.microsoft.com/office/drawing/2014/main" id="{F23C9D2D-E909-AD30-A5D6-F40FF8A3AF02}"/>
              </a:ext>
            </a:extLst>
          </p:cNvPr>
          <p:cNvGrpSpPr/>
          <p:nvPr/>
        </p:nvGrpSpPr>
        <p:grpSpPr>
          <a:xfrm>
            <a:off x="6105922" y="3337942"/>
            <a:ext cx="2808312" cy="3280767"/>
            <a:chOff x="8103586" y="1819275"/>
            <a:chExt cx="3462208" cy="4905216"/>
          </a:xfrm>
        </p:grpSpPr>
        <p:pic>
          <p:nvPicPr>
            <p:cNvPr id="16" name="Imagem 15" descr="Foto em preto e verde&#10;&#10;Descrição gerada automaticamente com confiança média">
              <a:extLst>
                <a:ext uri="{FF2B5EF4-FFF2-40B4-BE49-F238E27FC236}">
                  <a16:creationId xmlns:a16="http://schemas.microsoft.com/office/drawing/2014/main" id="{3E375C92-C2AF-65F3-EA0A-5CB3FFB88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3587" y="5005506"/>
              <a:ext cx="3456858" cy="1718985"/>
            </a:xfrm>
            <a:prstGeom prst="rect">
              <a:avLst/>
            </a:prstGeom>
          </p:spPr>
        </p:pic>
        <p:pic>
          <p:nvPicPr>
            <p:cNvPr id="17" name="Imagem 16" descr="Fundo preto com letras brancas&#10;&#10;Descrição gerada automaticamente com confiança baixa">
              <a:extLst>
                <a:ext uri="{FF2B5EF4-FFF2-40B4-BE49-F238E27FC236}">
                  <a16:creationId xmlns:a16="http://schemas.microsoft.com/office/drawing/2014/main" id="{4938B626-80E9-3BA1-DE49-850941DE8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3587" y="1819275"/>
              <a:ext cx="3456858" cy="1087401"/>
            </a:xfrm>
            <a:prstGeom prst="rect">
              <a:avLst/>
            </a:prstGeom>
          </p:spPr>
        </p:pic>
        <p:pic>
          <p:nvPicPr>
            <p:cNvPr id="18" name="Imagem 17" descr="Uma imagem contendo circuito, verde&#10;&#10;Descrição gerada automaticamente">
              <a:extLst>
                <a:ext uri="{FF2B5EF4-FFF2-40B4-BE49-F238E27FC236}">
                  <a16:creationId xmlns:a16="http://schemas.microsoft.com/office/drawing/2014/main" id="{AF513F01-FD62-5689-8DEA-E247ADCE5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3586" y="2979638"/>
              <a:ext cx="3462208" cy="1944787"/>
            </a:xfrm>
            <a:prstGeom prst="rect">
              <a:avLst/>
            </a:prstGeom>
          </p:spPr>
        </p:pic>
      </p:grp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7082582-F16F-5FF7-C1A5-88AD2C58950F}"/>
              </a:ext>
            </a:extLst>
          </p:cNvPr>
          <p:cNvSpPr txBox="1"/>
          <p:nvPr/>
        </p:nvSpPr>
        <p:spPr bwMode="auto">
          <a:xfrm>
            <a:off x="1713434" y="6124085"/>
            <a:ext cx="3591085" cy="494624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6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 H A N K  Y O U !!!</a:t>
            </a:r>
          </a:p>
        </p:txBody>
      </p:sp>
      <p:pic>
        <p:nvPicPr>
          <p:cNvPr id="20" name="Imagem 19" descr="Cidade à noite&#10;&#10;Descrição gerada automaticamente">
            <a:extLst>
              <a:ext uri="{FF2B5EF4-FFF2-40B4-BE49-F238E27FC236}">
                <a16:creationId xmlns:a16="http://schemas.microsoft.com/office/drawing/2014/main" id="{3C9AA55A-979E-7BB3-3423-775B187203B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77" y="3423783"/>
            <a:ext cx="4887229" cy="264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60071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1"/>
          <p:cNvSpPr>
            <a:spLocks noChangeArrowheads="1"/>
          </p:cNvSpPr>
          <p:nvPr/>
        </p:nvSpPr>
        <p:spPr bwMode="auto">
          <a:xfrm>
            <a:off x="550863" y="790575"/>
            <a:ext cx="8474075" cy="50800"/>
          </a:xfrm>
          <a:prstGeom prst="rect">
            <a:avLst/>
          </a:prstGeom>
          <a:solidFill>
            <a:srgbClr val="00CC99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769938" y="158750"/>
            <a:ext cx="8366125" cy="571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2160" tIns="46080" rIns="92160" bIns="46080" anchor="ctr"/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General Paraxial Modes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3734122" y="1124744"/>
            <a:ext cx="3091880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lnSpc>
                <a:spcPct val="100000"/>
              </a:lnSpc>
              <a:buFont typeface="Verdana" pitchFamily="32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2" charset="0"/>
              </a:rPr>
              <a:t>Paraxial Equation</a:t>
            </a:r>
            <a:r>
              <a:rPr lang="ar-SA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2" charset="0"/>
                <a:cs typeface="Arial" charset="0"/>
              </a:rPr>
              <a:t>‏</a:t>
            </a:r>
            <a:endParaRPr lang="en-GB" sz="18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2" charset="0"/>
            </a:endParaRPr>
          </a:p>
        </p:txBody>
      </p:sp>
      <p:sp>
        <p:nvSpPr>
          <p:cNvPr id="9232" name="Rectangle 16"/>
          <p:cNvSpPr>
            <a:spLocks noChangeArrowheads="1"/>
          </p:cNvSpPr>
          <p:nvPr/>
        </p:nvSpPr>
        <p:spPr bwMode="auto">
          <a:xfrm>
            <a:off x="849313" y="3059113"/>
            <a:ext cx="2363787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Hermite</a:t>
            </a:r>
            <a:r>
              <a:rPr lang="en-GB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-Gauss (HG)</a:t>
            </a:r>
            <a:r>
              <a:rPr lang="ar-SA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‏</a:t>
            </a:r>
            <a:endParaRPr lang="en-GB" sz="18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9236" name="Rectangle 20"/>
          <p:cNvSpPr>
            <a:spLocks noChangeArrowheads="1"/>
          </p:cNvSpPr>
          <p:nvPr/>
        </p:nvSpPr>
        <p:spPr bwMode="auto">
          <a:xfrm>
            <a:off x="3659014" y="4077072"/>
            <a:ext cx="1510804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225"/>
              </a:spcBef>
              <a:buFont typeface="Verdana" pitchFamily="32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2" charset="0"/>
              </a:rPr>
              <a:t>Rectangular</a:t>
            </a:r>
          </a:p>
        </p:txBody>
      </p:sp>
      <p:sp>
        <p:nvSpPr>
          <p:cNvPr id="9241" name="Rectangle 25"/>
          <p:cNvSpPr>
            <a:spLocks noChangeArrowheads="1"/>
          </p:cNvSpPr>
          <p:nvPr/>
        </p:nvSpPr>
        <p:spPr bwMode="auto">
          <a:xfrm>
            <a:off x="6807299" y="3059113"/>
            <a:ext cx="2466975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Laguerre-Gauss (LG)</a:t>
            </a:r>
            <a:r>
              <a:rPr lang="ar-SA" sz="1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‏</a:t>
            </a:r>
            <a:endParaRPr lang="en-GB" sz="18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9245" name="Rectangle 29"/>
          <p:cNvSpPr>
            <a:spLocks noChangeArrowheads="1"/>
          </p:cNvSpPr>
          <p:nvPr/>
        </p:nvSpPr>
        <p:spPr bwMode="auto">
          <a:xfrm>
            <a:off x="5057121" y="4069697"/>
            <a:ext cx="1368500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225"/>
              </a:spcBef>
              <a:buFont typeface="Verdana" pitchFamily="32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2" charset="0"/>
              </a:rPr>
              <a:t>Cylindrical</a:t>
            </a:r>
          </a:p>
        </p:txBody>
      </p:sp>
      <p:graphicFrame>
        <p:nvGraphicFramePr>
          <p:cNvPr id="2056" name="Object 8"/>
          <p:cNvGraphicFramePr>
            <a:graphicFrameLocks noChangeAspect="1"/>
          </p:cNvGraphicFramePr>
          <p:nvPr/>
        </p:nvGraphicFramePr>
        <p:xfrm>
          <a:off x="3775373" y="1628800"/>
          <a:ext cx="2690589" cy="79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ção" r:id="rId3" imgW="1143000" imgH="393480" progId="Equation.3">
                  <p:embed/>
                </p:oleObj>
              </mc:Choice>
              <mc:Fallback>
                <p:oleObj name="Equação" r:id="rId3" imgW="1143000" imgH="393480" progId="Equation.3">
                  <p:embed/>
                  <p:pic>
                    <p:nvPicPr>
                      <p:cNvPr id="205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5373" y="1628800"/>
                        <a:ext cx="2690589" cy="792088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lumMod val="5000"/>
                              <a:lumOff val="95000"/>
                            </a:schemeClr>
                          </a:gs>
                          <a:gs pos="74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83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100000">
                            <a:schemeClr val="accent1">
                              <a:lumMod val="30000"/>
                              <a:lumOff val="70000"/>
                            </a:schemeClr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id="{BBA6A98A-BAAD-48E7-AC38-8B7B25D08D47}"/>
              </a:ext>
            </a:extLst>
          </p:cNvPr>
          <p:cNvSpPr txBox="1"/>
          <p:nvPr/>
        </p:nvSpPr>
        <p:spPr bwMode="auto">
          <a:xfrm>
            <a:off x="3711539" y="4509120"/>
            <a:ext cx="1242255" cy="40229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000" i="1" dirty="0" err="1">
                <a:solidFill>
                  <a:schemeClr val="tx1"/>
                </a:solidFill>
              </a:rPr>
              <a:t>HG</a:t>
            </a:r>
            <a:r>
              <a:rPr lang="pt-BR" sz="2000" i="1" baseline="-25000" dirty="0" err="1">
                <a:solidFill>
                  <a:schemeClr val="tx1"/>
                </a:solidFill>
              </a:rPr>
              <a:t>nm</a:t>
            </a:r>
            <a:r>
              <a:rPr lang="pt-BR" sz="2000" i="1" dirty="0">
                <a:solidFill>
                  <a:schemeClr val="tx1"/>
                </a:solidFill>
              </a:rPr>
              <a:t>(</a:t>
            </a:r>
            <a:r>
              <a:rPr lang="pt-BR" sz="2000" i="1" dirty="0" err="1">
                <a:solidFill>
                  <a:schemeClr val="tx1"/>
                </a:solidFill>
              </a:rPr>
              <a:t>x,y</a:t>
            </a:r>
            <a:r>
              <a:rPr lang="pt-BR" sz="2000" i="1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DFA53AF0-D935-4BC2-B1D0-D6566DA1FC03}"/>
              </a:ext>
            </a:extLst>
          </p:cNvPr>
          <p:cNvSpPr txBox="1"/>
          <p:nvPr/>
        </p:nvSpPr>
        <p:spPr bwMode="auto">
          <a:xfrm>
            <a:off x="5151699" y="4509120"/>
            <a:ext cx="1242255" cy="40229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000" i="1" dirty="0" err="1">
                <a:solidFill>
                  <a:schemeClr val="tx1"/>
                </a:solidFill>
              </a:rPr>
              <a:t>LG</a:t>
            </a:r>
            <a:r>
              <a:rPr lang="pt-BR" sz="2000" i="1" baseline="-25000" dirty="0" err="1">
                <a:solidFill>
                  <a:schemeClr val="tx1"/>
                </a:solidFill>
              </a:rPr>
              <a:t>pl</a:t>
            </a:r>
            <a:r>
              <a:rPr lang="pt-BR" sz="2000" i="1" dirty="0">
                <a:solidFill>
                  <a:schemeClr val="tx1"/>
                </a:solidFill>
              </a:rPr>
              <a:t>(</a:t>
            </a:r>
            <a:r>
              <a:rPr lang="pt-BR" sz="2000" i="1" dirty="0" err="1">
                <a:solidFill>
                  <a:schemeClr val="tx1"/>
                </a:solidFill>
                <a:latin typeface="Symbol" panose="05050102010706020507" pitchFamily="18" charset="2"/>
              </a:rPr>
              <a:t>r</a:t>
            </a:r>
            <a:r>
              <a:rPr lang="pt-BR" sz="2000" i="1" dirty="0" err="1">
                <a:solidFill>
                  <a:schemeClr val="tx1"/>
                </a:solidFill>
              </a:rPr>
              <a:t>,</a:t>
            </a:r>
            <a:r>
              <a:rPr lang="pt-BR" sz="2000" i="1" dirty="0" err="1">
                <a:solidFill>
                  <a:schemeClr val="tx1"/>
                </a:solidFill>
                <a:latin typeface="Symbol" panose="05050102010706020507" pitchFamily="18" charset="2"/>
              </a:rPr>
              <a:t>f</a:t>
            </a:r>
            <a:r>
              <a:rPr lang="pt-BR" sz="2000" i="1" dirty="0">
                <a:solidFill>
                  <a:schemeClr val="tx1"/>
                </a:solidFill>
              </a:rPr>
              <a:t>)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21B8FD36-9EA1-40D2-BFDE-69BD8CA28BBA}"/>
              </a:ext>
            </a:extLst>
          </p:cNvPr>
          <p:cNvGrpSpPr/>
          <p:nvPr/>
        </p:nvGrpSpPr>
        <p:grpSpPr>
          <a:xfrm>
            <a:off x="4161706" y="5013176"/>
            <a:ext cx="1586214" cy="1618952"/>
            <a:chOff x="4375692" y="5050408"/>
            <a:chExt cx="1586214" cy="1618952"/>
          </a:xfrm>
        </p:grpSpPr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D940E9F0-AF71-40D3-BF85-E1547068F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91311" y="5528404"/>
              <a:ext cx="250515" cy="386100"/>
            </a:xfrm>
            <a:prstGeom prst="rect">
              <a:avLst/>
            </a:prstGeom>
          </p:spPr>
        </p:pic>
        <p:cxnSp>
          <p:nvCxnSpPr>
            <p:cNvPr id="25" name="Conector de Seta Reta 24">
              <a:extLst>
                <a:ext uri="{FF2B5EF4-FFF2-40B4-BE49-F238E27FC236}">
                  <a16:creationId xmlns:a16="http://schemas.microsoft.com/office/drawing/2014/main" id="{C630DD14-A695-4CA7-B74C-AB97928F4D4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809778" y="5246812"/>
              <a:ext cx="0" cy="1027732"/>
            </a:xfrm>
            <a:prstGeom prst="straightConnector1">
              <a:avLst/>
            </a:prstGeom>
            <a:solidFill>
              <a:srgbClr val="00B8FF"/>
            </a:solidFill>
            <a:ln w="158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triangle" w="med" len="lg"/>
            </a:ln>
            <a:effectLst/>
          </p:spPr>
        </p:cxnSp>
        <p:cxnSp>
          <p:nvCxnSpPr>
            <p:cNvPr id="26" name="Conector de Seta Reta 25">
              <a:extLst>
                <a:ext uri="{FF2B5EF4-FFF2-40B4-BE49-F238E27FC236}">
                  <a16:creationId xmlns:a16="http://schemas.microsoft.com/office/drawing/2014/main" id="{2A2EE24B-4883-4B22-8A0F-2F55A85D0B1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809780" y="6274545"/>
              <a:ext cx="1008109" cy="1"/>
            </a:xfrm>
            <a:prstGeom prst="straightConnector1">
              <a:avLst/>
            </a:prstGeom>
            <a:solidFill>
              <a:srgbClr val="00B8FF"/>
            </a:solidFill>
            <a:ln w="158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triangle" w="med" len="lg"/>
            </a:ln>
            <a:effectLst/>
          </p:spPr>
        </p:cxnSp>
        <p:cxnSp>
          <p:nvCxnSpPr>
            <p:cNvPr id="27" name="Conector reto 26">
              <a:extLst>
                <a:ext uri="{FF2B5EF4-FFF2-40B4-BE49-F238E27FC236}">
                  <a16:creationId xmlns:a16="http://schemas.microsoft.com/office/drawing/2014/main" id="{C4941029-AE70-4D5A-8A6D-FD5A7860D8E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809778" y="5626472"/>
              <a:ext cx="576064" cy="648072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8" name="Elipse 27">
              <a:extLst>
                <a:ext uri="{FF2B5EF4-FFF2-40B4-BE49-F238E27FC236}">
                  <a16:creationId xmlns:a16="http://schemas.microsoft.com/office/drawing/2014/main" id="{36837427-5FA9-4E60-AEA0-1528B8188C05}"/>
                </a:ext>
              </a:extLst>
            </p:cNvPr>
            <p:cNvSpPr/>
            <p:nvPr/>
          </p:nvSpPr>
          <p:spPr bwMode="auto">
            <a:xfrm>
              <a:off x="5373316" y="5583043"/>
              <a:ext cx="54000" cy="54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pt-BR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  <a:ea typeface="Lucida Sans Unicode" charset="0"/>
                <a:cs typeface="Lucida Sans Unicode" charset="0"/>
              </a:endParaRPr>
            </a:p>
          </p:txBody>
        </p:sp>
        <p:pic>
          <p:nvPicPr>
            <p:cNvPr id="30" name="Imagem 29">
              <a:extLst>
                <a:ext uri="{FF2B5EF4-FFF2-40B4-BE49-F238E27FC236}">
                  <a16:creationId xmlns:a16="http://schemas.microsoft.com/office/drawing/2014/main" id="{FDD57E9B-6A1E-4F0B-81F7-3B741CFCC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58651" y="6418560"/>
              <a:ext cx="303255" cy="250800"/>
            </a:xfrm>
            <a:prstGeom prst="rect">
              <a:avLst/>
            </a:prstGeom>
          </p:spPr>
        </p:pic>
        <p:pic>
          <p:nvPicPr>
            <p:cNvPr id="31" name="Imagem 30">
              <a:extLst>
                <a:ext uri="{FF2B5EF4-FFF2-40B4-BE49-F238E27FC236}">
                  <a16:creationId xmlns:a16="http://schemas.microsoft.com/office/drawing/2014/main" id="{2A9BDFDD-8878-4AB7-B3BB-401FAE27D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75692" y="5050408"/>
              <a:ext cx="290070" cy="366300"/>
            </a:xfrm>
            <a:prstGeom prst="rect">
              <a:avLst/>
            </a:prstGeom>
          </p:spPr>
        </p:pic>
        <p:sp>
          <p:nvSpPr>
            <p:cNvPr id="32" name="Arco 31">
              <a:extLst>
                <a:ext uri="{FF2B5EF4-FFF2-40B4-BE49-F238E27FC236}">
                  <a16:creationId xmlns:a16="http://schemas.microsoft.com/office/drawing/2014/main" id="{6BFA9C4A-F8B5-4147-BCE1-FF1EE33987F4}"/>
                </a:ext>
              </a:extLst>
            </p:cNvPr>
            <p:cNvSpPr/>
            <p:nvPr/>
          </p:nvSpPr>
          <p:spPr bwMode="auto">
            <a:xfrm rot="960000">
              <a:off x="4761610" y="5884483"/>
              <a:ext cx="648068" cy="648072"/>
            </a:xfrm>
            <a:prstGeom prst="arc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pt-BR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  <a:ea typeface="Lucida Sans Unicode" charset="0"/>
                <a:cs typeface="Lucida Sans Unicode" charset="0"/>
              </a:endParaRPr>
            </a:p>
          </p:txBody>
        </p:sp>
        <p:pic>
          <p:nvPicPr>
            <p:cNvPr id="33" name="Imagem 32">
              <a:extLst>
                <a:ext uri="{FF2B5EF4-FFF2-40B4-BE49-F238E27FC236}">
                  <a16:creationId xmlns:a16="http://schemas.microsoft.com/office/drawing/2014/main" id="{CB781436-3D6D-43C4-8D89-54F794FE8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457850" y="5711428"/>
              <a:ext cx="290070" cy="419100"/>
            </a:xfrm>
            <a:prstGeom prst="rect">
              <a:avLst/>
            </a:prstGeom>
          </p:spPr>
        </p:pic>
      </p:grpSp>
      <p:pic>
        <p:nvPicPr>
          <p:cNvPr id="2" name="Imagem 1">
            <a:extLst>
              <a:ext uri="{FF2B5EF4-FFF2-40B4-BE49-F238E27FC236}">
                <a16:creationId xmlns:a16="http://schemas.microsoft.com/office/drawing/2014/main" id="{A18A4C62-5096-36A8-9B3C-491CB9F7EEB4}"/>
              </a:ext>
            </a:extLst>
          </p:cNvPr>
          <p:cNvPicPr preferRelativeResize="0"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1488449" y="3512056"/>
            <a:ext cx="720000" cy="720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A312782-2403-2EFE-D9D0-A5910EEE57A7}"/>
              </a:ext>
            </a:extLst>
          </p:cNvPr>
          <p:cNvPicPr preferRelativeResize="0"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643474" y="5519088"/>
            <a:ext cx="720000" cy="720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799EEC8-5F57-8941-CC84-7B04E326D8DA}"/>
              </a:ext>
            </a:extLst>
          </p:cNvPr>
          <p:cNvPicPr preferRelativeResize="0"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2356808" y="5519088"/>
            <a:ext cx="720000" cy="720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4231AB7-AB26-A356-60B3-87D68F8B360D}"/>
              </a:ext>
            </a:extLst>
          </p:cNvPr>
          <p:cNvPicPr preferRelativeResize="0"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1500141" y="5519088"/>
            <a:ext cx="720000" cy="7200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DB01A70-DA6F-42FE-6F47-836B9141D25F}"/>
              </a:ext>
            </a:extLst>
          </p:cNvPr>
          <p:cNvPicPr preferRelativeResize="0"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931506" y="4511437"/>
            <a:ext cx="720000" cy="7200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D5D370E-0198-CEF9-B319-58D464AFD376}"/>
              </a:ext>
            </a:extLst>
          </p:cNvPr>
          <p:cNvPicPr preferRelativeResize="0"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2074288" y="4511437"/>
            <a:ext cx="720000" cy="72000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F501EA01-15A3-CBAF-8D9E-CD5D95F32160}"/>
              </a:ext>
            </a:extLst>
          </p:cNvPr>
          <p:cNvSpPr txBox="1"/>
          <p:nvPr/>
        </p:nvSpPr>
        <p:spPr bwMode="auto">
          <a:xfrm>
            <a:off x="1599898" y="4179730"/>
            <a:ext cx="524800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(0,0)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1F6E21A-A130-2D43-533F-D4C786422D95}"/>
              </a:ext>
            </a:extLst>
          </p:cNvPr>
          <p:cNvSpPr txBox="1"/>
          <p:nvPr/>
        </p:nvSpPr>
        <p:spPr bwMode="auto">
          <a:xfrm>
            <a:off x="1054778" y="5176964"/>
            <a:ext cx="524801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(1,0)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9474AB4-1D8F-993D-40F5-97CFAF376687}"/>
              </a:ext>
            </a:extLst>
          </p:cNvPr>
          <p:cNvSpPr txBox="1"/>
          <p:nvPr/>
        </p:nvSpPr>
        <p:spPr bwMode="auto">
          <a:xfrm>
            <a:off x="2155642" y="5177682"/>
            <a:ext cx="524801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(0,1)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7E7D7B6-9566-0A27-69AB-E0FA2E3446BE}"/>
              </a:ext>
            </a:extLst>
          </p:cNvPr>
          <p:cNvSpPr txBox="1"/>
          <p:nvPr/>
        </p:nvSpPr>
        <p:spPr bwMode="auto">
          <a:xfrm>
            <a:off x="1573658" y="6217162"/>
            <a:ext cx="577281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(1,1)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F2C8B52A-4C1E-83C3-70AF-13BD316DDA4A}"/>
              </a:ext>
            </a:extLst>
          </p:cNvPr>
          <p:cNvSpPr txBox="1"/>
          <p:nvPr/>
        </p:nvSpPr>
        <p:spPr bwMode="auto">
          <a:xfrm>
            <a:off x="741722" y="6228928"/>
            <a:ext cx="524800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(2,0)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FBAFCE4-2986-023D-74B7-638701DACCD9}"/>
              </a:ext>
            </a:extLst>
          </p:cNvPr>
          <p:cNvSpPr txBox="1"/>
          <p:nvPr/>
        </p:nvSpPr>
        <p:spPr bwMode="auto">
          <a:xfrm>
            <a:off x="2458537" y="6217162"/>
            <a:ext cx="524800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(0,2)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8F718BA2-B899-781B-5A6E-828351A852C4}"/>
              </a:ext>
            </a:extLst>
          </p:cNvPr>
          <p:cNvPicPr preferRelativeResize="0"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7578569" y="3541648"/>
            <a:ext cx="720000" cy="72000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59F09322-E4E0-BC98-E59C-1C89C5CDA1BB}"/>
              </a:ext>
            </a:extLst>
          </p:cNvPr>
          <p:cNvSpPr txBox="1"/>
          <p:nvPr/>
        </p:nvSpPr>
        <p:spPr bwMode="auto">
          <a:xfrm>
            <a:off x="7690018" y="4209322"/>
            <a:ext cx="524800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(0,0)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1DF5FB68-66AB-F0C6-40ED-03F39CFF4AFE}"/>
              </a:ext>
            </a:extLst>
          </p:cNvPr>
          <p:cNvSpPr txBox="1"/>
          <p:nvPr/>
        </p:nvSpPr>
        <p:spPr bwMode="auto">
          <a:xfrm>
            <a:off x="7094404" y="5206556"/>
            <a:ext cx="625790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(0,+1)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F962771E-D0C3-ED47-A5DC-425E4DAE919B}"/>
              </a:ext>
            </a:extLst>
          </p:cNvPr>
          <p:cNvSpPr txBox="1"/>
          <p:nvPr/>
        </p:nvSpPr>
        <p:spPr bwMode="auto">
          <a:xfrm>
            <a:off x="8216107" y="5207274"/>
            <a:ext cx="584112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(0,-1)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FC32ABFF-2234-B403-E23A-11794170FB48}"/>
              </a:ext>
            </a:extLst>
          </p:cNvPr>
          <p:cNvSpPr txBox="1"/>
          <p:nvPr/>
        </p:nvSpPr>
        <p:spPr bwMode="auto">
          <a:xfrm>
            <a:off x="7690018" y="6246754"/>
            <a:ext cx="524801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(1,0)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6B54499F-FE13-A7C2-6A17-55C351AAEDC9}"/>
              </a:ext>
            </a:extLst>
          </p:cNvPr>
          <p:cNvSpPr txBox="1"/>
          <p:nvPr/>
        </p:nvSpPr>
        <p:spPr bwMode="auto">
          <a:xfrm>
            <a:off x="6781348" y="6258520"/>
            <a:ext cx="625790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(0,+2)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5C83CE96-CC2D-A6E7-F885-85BDC157193F}"/>
              </a:ext>
            </a:extLst>
          </p:cNvPr>
          <p:cNvSpPr txBox="1"/>
          <p:nvPr/>
        </p:nvSpPr>
        <p:spPr bwMode="auto">
          <a:xfrm>
            <a:off x="8519001" y="6246754"/>
            <a:ext cx="584112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(0,-2)</a:t>
            </a: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4C0626FC-5465-D693-F114-8FAFD10CC4BB}"/>
              </a:ext>
            </a:extLst>
          </p:cNvPr>
          <p:cNvPicPr>
            <a:picLocks/>
          </p:cNvPicPr>
          <p:nvPr/>
        </p:nvPicPr>
        <p:blipFill>
          <a:blip r:embed="rId15"/>
          <a:stretch>
            <a:fillRect/>
          </a:stretch>
        </p:blipFill>
        <p:spPr>
          <a:xfrm>
            <a:off x="7042026" y="4540648"/>
            <a:ext cx="720000" cy="720000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D08E8D5B-7C54-E23D-CA23-127B2143A987}"/>
              </a:ext>
            </a:extLst>
          </p:cNvPr>
          <p:cNvPicPr>
            <a:picLocks/>
          </p:cNvPicPr>
          <p:nvPr/>
        </p:nvPicPr>
        <p:blipFill>
          <a:blip r:embed="rId15"/>
          <a:stretch>
            <a:fillRect/>
          </a:stretch>
        </p:blipFill>
        <p:spPr>
          <a:xfrm>
            <a:off x="8153514" y="4540488"/>
            <a:ext cx="720000" cy="720000"/>
          </a:xfrm>
          <a:prstGeom prst="rect">
            <a:avLst/>
          </a:prstGeom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D2EC2AD0-5561-B801-DB7F-D1EB19B243BF}"/>
              </a:ext>
            </a:extLst>
          </p:cNvPr>
          <p:cNvPicPr>
            <a:picLocks/>
          </p:cNvPicPr>
          <p:nvPr/>
        </p:nvPicPr>
        <p:blipFill>
          <a:blip r:embed="rId16"/>
          <a:stretch>
            <a:fillRect/>
          </a:stretch>
        </p:blipFill>
        <p:spPr>
          <a:xfrm>
            <a:off x="6753994" y="5548680"/>
            <a:ext cx="720000" cy="720000"/>
          </a:xfrm>
          <a:prstGeom prst="rect">
            <a:avLst/>
          </a:prstGeom>
        </p:spPr>
      </p:pic>
      <p:pic>
        <p:nvPicPr>
          <p:cNvPr id="36" name="Imagem 35">
            <a:extLst>
              <a:ext uri="{FF2B5EF4-FFF2-40B4-BE49-F238E27FC236}">
                <a16:creationId xmlns:a16="http://schemas.microsoft.com/office/drawing/2014/main" id="{1AFEB54F-595E-042E-0C4C-EEEE64FED287}"/>
              </a:ext>
            </a:extLst>
          </p:cNvPr>
          <p:cNvPicPr>
            <a:picLocks/>
          </p:cNvPicPr>
          <p:nvPr/>
        </p:nvPicPr>
        <p:blipFill>
          <a:blip r:embed="rId16"/>
          <a:stretch>
            <a:fillRect/>
          </a:stretch>
        </p:blipFill>
        <p:spPr>
          <a:xfrm>
            <a:off x="8441466" y="5548600"/>
            <a:ext cx="720000" cy="720000"/>
          </a:xfrm>
          <a:prstGeom prst="rect">
            <a:avLst/>
          </a:prstGeom>
        </p:spPr>
      </p:pic>
      <p:pic>
        <p:nvPicPr>
          <p:cNvPr id="44" name="Imagem 43">
            <a:extLst>
              <a:ext uri="{FF2B5EF4-FFF2-40B4-BE49-F238E27FC236}">
                <a16:creationId xmlns:a16="http://schemas.microsoft.com/office/drawing/2014/main" id="{9F6E2823-CE00-E41E-C811-116594198A95}"/>
              </a:ext>
            </a:extLst>
          </p:cNvPr>
          <p:cNvPicPr>
            <a:picLocks/>
          </p:cNvPicPr>
          <p:nvPr/>
        </p:nvPicPr>
        <p:blipFill>
          <a:blip r:embed="rId17"/>
          <a:stretch>
            <a:fillRect/>
          </a:stretch>
        </p:blipFill>
        <p:spPr>
          <a:xfrm>
            <a:off x="7597770" y="5547962"/>
            <a:ext cx="720000" cy="720000"/>
          </a:xfrm>
          <a:prstGeom prst="rect">
            <a:avLst/>
          </a:prstGeom>
        </p:spPr>
      </p:pic>
      <p:sp>
        <p:nvSpPr>
          <p:cNvPr id="49" name="Seta: Dobrada para Cima 48">
            <a:extLst>
              <a:ext uri="{FF2B5EF4-FFF2-40B4-BE49-F238E27FC236}">
                <a16:creationId xmlns:a16="http://schemas.microsoft.com/office/drawing/2014/main" id="{D59C6804-B7C3-6B44-50F6-61EACCEA45E4}"/>
              </a:ext>
            </a:extLst>
          </p:cNvPr>
          <p:cNvSpPr/>
          <p:nvPr/>
        </p:nvSpPr>
        <p:spPr bwMode="auto">
          <a:xfrm rot="5400000" flipV="1">
            <a:off x="3589779" y="2255795"/>
            <a:ext cx="831643" cy="1543449"/>
          </a:xfrm>
          <a:prstGeom prst="bentUpArrow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50" name="Seta: Dobrada para Cima 49">
            <a:extLst>
              <a:ext uri="{FF2B5EF4-FFF2-40B4-BE49-F238E27FC236}">
                <a16:creationId xmlns:a16="http://schemas.microsoft.com/office/drawing/2014/main" id="{D4BBED45-19C3-062D-4460-A9114AAF8FBA}"/>
              </a:ext>
            </a:extLst>
          </p:cNvPr>
          <p:cNvSpPr/>
          <p:nvPr/>
        </p:nvSpPr>
        <p:spPr bwMode="auto">
          <a:xfrm rot="16200000" flipH="1" flipV="1">
            <a:off x="5638456" y="2260689"/>
            <a:ext cx="831643" cy="1543449"/>
          </a:xfrm>
          <a:prstGeom prst="bentUpArrow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37" name="Arco 36">
            <a:extLst>
              <a:ext uri="{FF2B5EF4-FFF2-40B4-BE49-F238E27FC236}">
                <a16:creationId xmlns:a16="http://schemas.microsoft.com/office/drawing/2014/main" id="{3DF7FA2F-01E6-0F5D-C445-8A099F94ADA2}"/>
              </a:ext>
            </a:extLst>
          </p:cNvPr>
          <p:cNvSpPr/>
          <p:nvPr/>
        </p:nvSpPr>
        <p:spPr bwMode="auto">
          <a:xfrm>
            <a:off x="7305779" y="4636146"/>
            <a:ext cx="338980" cy="264382"/>
          </a:xfrm>
          <a:prstGeom prst="arc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38" name="Arco 37">
            <a:extLst>
              <a:ext uri="{FF2B5EF4-FFF2-40B4-BE49-F238E27FC236}">
                <a16:creationId xmlns:a16="http://schemas.microsoft.com/office/drawing/2014/main" id="{52F0FC2F-0CAE-7D65-B4D5-6042E92B548E}"/>
              </a:ext>
            </a:extLst>
          </p:cNvPr>
          <p:cNvSpPr/>
          <p:nvPr/>
        </p:nvSpPr>
        <p:spPr bwMode="auto">
          <a:xfrm flipH="1">
            <a:off x="8266902" y="4625986"/>
            <a:ext cx="338980" cy="264382"/>
          </a:xfrm>
          <a:prstGeom prst="arc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39" name="Arco 38">
            <a:extLst>
              <a:ext uri="{FF2B5EF4-FFF2-40B4-BE49-F238E27FC236}">
                <a16:creationId xmlns:a16="http://schemas.microsoft.com/office/drawing/2014/main" id="{95D7F98E-4920-4631-FD3D-B053318E21B7}"/>
              </a:ext>
            </a:extLst>
          </p:cNvPr>
          <p:cNvSpPr/>
          <p:nvPr/>
        </p:nvSpPr>
        <p:spPr bwMode="auto">
          <a:xfrm>
            <a:off x="7049183" y="5603618"/>
            <a:ext cx="338980" cy="264382"/>
          </a:xfrm>
          <a:prstGeom prst="arc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40" name="Arco 39">
            <a:extLst>
              <a:ext uri="{FF2B5EF4-FFF2-40B4-BE49-F238E27FC236}">
                <a16:creationId xmlns:a16="http://schemas.microsoft.com/office/drawing/2014/main" id="{855AC14F-D2B2-E247-5A5D-EDA7A81D2DD7}"/>
              </a:ext>
            </a:extLst>
          </p:cNvPr>
          <p:cNvSpPr/>
          <p:nvPr/>
        </p:nvSpPr>
        <p:spPr bwMode="auto">
          <a:xfrm flipH="1">
            <a:off x="8513406" y="5612890"/>
            <a:ext cx="338980" cy="264382"/>
          </a:xfrm>
          <a:prstGeom prst="arc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94913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1"/>
          <p:cNvSpPr>
            <a:spLocks noChangeArrowheads="1"/>
          </p:cNvSpPr>
          <p:nvPr/>
        </p:nvSpPr>
        <p:spPr bwMode="auto">
          <a:xfrm>
            <a:off x="550863" y="790575"/>
            <a:ext cx="8474075" cy="50800"/>
          </a:xfrm>
          <a:prstGeom prst="rect">
            <a:avLst/>
          </a:prstGeom>
          <a:solidFill>
            <a:srgbClr val="00CC99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769938" y="158750"/>
            <a:ext cx="8366125" cy="571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2160" tIns="46080" rIns="92160" bIns="46080" anchor="ctr"/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Hermite-Gaussian Modes</a:t>
            </a:r>
          </a:p>
        </p:txBody>
      </p:sp>
      <p:sp>
        <p:nvSpPr>
          <p:cNvPr id="26" name="Text Box 39">
            <a:extLst>
              <a:ext uri="{FF2B5EF4-FFF2-40B4-BE49-F238E27FC236}">
                <a16:creationId xmlns:a16="http://schemas.microsoft.com/office/drawing/2014/main" id="{C45A98B1-8012-46F3-B4FD-D7800A8B4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979" y="2518795"/>
            <a:ext cx="1847762" cy="463846"/>
          </a:xfrm>
          <a:prstGeom prst="rect">
            <a:avLst/>
          </a:prstGeom>
          <a:solidFill>
            <a:srgbClr val="3333CC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buClr>
                <a:srgbClr val="66FF33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err="1">
                <a:solidFill>
                  <a:srgbClr val="FFFF00"/>
                </a:solidFill>
              </a:rPr>
              <a:t>Gouy</a:t>
            </a:r>
            <a:r>
              <a:rPr lang="en-GB" dirty="0">
                <a:solidFill>
                  <a:srgbClr val="FFFF00"/>
                </a:solidFill>
              </a:rPr>
              <a:t> phase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C4C67B6-91E1-446B-97B8-3DE9EBC893E2}"/>
              </a:ext>
            </a:extLst>
          </p:cNvPr>
          <p:cNvSpPr txBox="1"/>
          <p:nvPr/>
        </p:nvSpPr>
        <p:spPr bwMode="auto">
          <a:xfrm>
            <a:off x="7855713" y="2420888"/>
            <a:ext cx="1343935" cy="525401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N=</a:t>
            </a:r>
            <a:r>
              <a:rPr lang="pt-BR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m+n</a:t>
            </a:r>
            <a:endParaRPr lang="pt-BR" sz="2800" i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31928BA0-BDFD-41EF-8691-0728558D331E}"/>
              </a:ext>
            </a:extLst>
          </p:cNvPr>
          <p:cNvSpPr txBox="1"/>
          <p:nvPr/>
        </p:nvSpPr>
        <p:spPr bwMode="auto">
          <a:xfrm>
            <a:off x="8177432" y="3424492"/>
            <a:ext cx="842195" cy="525401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N=0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9B512CC3-A639-41B5-83E6-2FA30BDFF272}"/>
              </a:ext>
            </a:extLst>
          </p:cNvPr>
          <p:cNvSpPr txBox="1"/>
          <p:nvPr/>
        </p:nvSpPr>
        <p:spPr bwMode="auto">
          <a:xfrm>
            <a:off x="8190377" y="4457836"/>
            <a:ext cx="842195" cy="525401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N=1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FAF84D44-DC4F-4756-AC0E-4F0DE15D77F0}"/>
              </a:ext>
            </a:extLst>
          </p:cNvPr>
          <p:cNvSpPr txBox="1"/>
          <p:nvPr/>
        </p:nvSpPr>
        <p:spPr bwMode="auto">
          <a:xfrm>
            <a:off x="8190377" y="5470596"/>
            <a:ext cx="842195" cy="525401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N=2</a:t>
            </a:r>
          </a:p>
        </p:txBody>
      </p:sp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21C8A2CB-C937-474E-88A8-71279F606C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81338" y="2420888"/>
          <a:ext cx="4233862" cy="592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815840" imgH="253800" progId="Equation.DSMT4">
                  <p:embed/>
                </p:oleObj>
              </mc:Choice>
              <mc:Fallback>
                <p:oleObj name="Equation" r:id="rId3" imgW="1815840" imgH="253800" progId="Equation.DSMT4">
                  <p:embed/>
                  <p:pic>
                    <p:nvPicPr>
                      <p:cNvPr id="8" name="Objeto 7">
                        <a:extLst>
                          <a:ext uri="{FF2B5EF4-FFF2-40B4-BE49-F238E27FC236}">
                            <a16:creationId xmlns:a16="http://schemas.microsoft.com/office/drawing/2014/main" id="{21C8A2CB-C937-474E-88A8-71279F606C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81338" y="2420888"/>
                        <a:ext cx="4233862" cy="592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o 8">
            <a:extLst>
              <a:ext uri="{FF2B5EF4-FFF2-40B4-BE49-F238E27FC236}">
                <a16:creationId xmlns:a16="http://schemas.microsoft.com/office/drawing/2014/main" id="{1A21DEE0-3929-403F-816A-00CE48944F6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7330" y="4094413"/>
          <a:ext cx="4364129" cy="561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171520" imgH="279360" progId="Equation.DSMT4">
                  <p:embed/>
                </p:oleObj>
              </mc:Choice>
              <mc:Fallback>
                <p:oleObj name="Equation" r:id="rId5" imgW="2171520" imgH="279360" progId="Equation.DSMT4">
                  <p:embed/>
                  <p:pic>
                    <p:nvPicPr>
                      <p:cNvPr id="9" name="Objeto 8">
                        <a:extLst>
                          <a:ext uri="{FF2B5EF4-FFF2-40B4-BE49-F238E27FC236}">
                            <a16:creationId xmlns:a16="http://schemas.microsoft.com/office/drawing/2014/main" id="{1A21DEE0-3929-403F-816A-00CE48944F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77330" y="4094413"/>
                        <a:ext cx="4364129" cy="561826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lumMod val="5000"/>
                              <a:lumOff val="95000"/>
                            </a:schemeClr>
                          </a:gs>
                          <a:gs pos="74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83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100000">
                            <a:schemeClr val="accent1">
                              <a:lumMod val="30000"/>
                              <a:lumOff val="70000"/>
                            </a:schemeClr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o 9">
            <a:extLst>
              <a:ext uri="{FF2B5EF4-FFF2-40B4-BE49-F238E27FC236}">
                <a16:creationId xmlns:a16="http://schemas.microsoft.com/office/drawing/2014/main" id="{F3DBBC1A-9794-4B4D-82B2-8B07B576C80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7330" y="5432277"/>
          <a:ext cx="3914055" cy="6714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070000" imgH="355320" progId="Equation.DSMT4">
                  <p:embed/>
                </p:oleObj>
              </mc:Choice>
              <mc:Fallback>
                <p:oleObj name="Equation" r:id="rId7" imgW="2070000" imgH="355320" progId="Equation.DSMT4">
                  <p:embed/>
                  <p:pic>
                    <p:nvPicPr>
                      <p:cNvPr id="10" name="Objeto 9">
                        <a:extLst>
                          <a:ext uri="{FF2B5EF4-FFF2-40B4-BE49-F238E27FC236}">
                            <a16:creationId xmlns:a16="http://schemas.microsoft.com/office/drawing/2014/main" id="{F3DBBC1A-9794-4B4D-82B2-8B07B576C8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77330" y="5432277"/>
                        <a:ext cx="3914055" cy="671467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lumMod val="5000"/>
                              <a:lumOff val="95000"/>
                            </a:schemeClr>
                          </a:gs>
                          <a:gs pos="74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83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100000">
                            <a:schemeClr val="accent1">
                              <a:lumMod val="30000"/>
                              <a:lumOff val="70000"/>
                            </a:schemeClr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Box 39">
            <a:extLst>
              <a:ext uri="{FF2B5EF4-FFF2-40B4-BE49-F238E27FC236}">
                <a16:creationId xmlns:a16="http://schemas.microsoft.com/office/drawing/2014/main" id="{C9ED1C41-2894-44AD-B755-F4200F1839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979" y="4899847"/>
            <a:ext cx="1847762" cy="463846"/>
          </a:xfrm>
          <a:prstGeom prst="rect">
            <a:avLst/>
          </a:prstGeom>
          <a:solidFill>
            <a:srgbClr val="3333CC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buClr>
                <a:srgbClr val="66FF33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solidFill>
                  <a:srgbClr val="FFFF00"/>
                </a:solidFill>
              </a:rPr>
              <a:t>Complete</a:t>
            </a:r>
          </a:p>
        </p:txBody>
      </p:sp>
      <p:sp>
        <p:nvSpPr>
          <p:cNvPr id="24" name="Text Box 39">
            <a:extLst>
              <a:ext uri="{FF2B5EF4-FFF2-40B4-BE49-F238E27FC236}">
                <a16:creationId xmlns:a16="http://schemas.microsoft.com/office/drawing/2014/main" id="{7E94A5B5-AC9A-4D8D-BE1B-3B454ABFF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979" y="3489783"/>
            <a:ext cx="1847762" cy="463846"/>
          </a:xfrm>
          <a:prstGeom prst="rect">
            <a:avLst/>
          </a:prstGeom>
          <a:solidFill>
            <a:srgbClr val="3333CC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buClr>
                <a:srgbClr val="66FF33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solidFill>
                  <a:srgbClr val="FFFF00"/>
                </a:solidFill>
              </a:rPr>
              <a:t>Orthonormal</a:t>
            </a:r>
          </a:p>
        </p:txBody>
      </p:sp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id="{A7E39481-6CEB-4603-BDF3-D7A68B5AC39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5338" y="1125538"/>
          <a:ext cx="8277225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4813200" imgH="507960" progId="Equation.DSMT4">
                  <p:embed/>
                </p:oleObj>
              </mc:Choice>
              <mc:Fallback>
                <p:oleObj name="Equation" r:id="rId9" imgW="4813200" imgH="507960" progId="Equation.DSMT4">
                  <p:embed/>
                  <p:pic>
                    <p:nvPicPr>
                      <p:cNvPr id="11" name="Objeto 10">
                        <a:extLst>
                          <a:ext uri="{FF2B5EF4-FFF2-40B4-BE49-F238E27FC236}">
                            <a16:creationId xmlns:a16="http://schemas.microsoft.com/office/drawing/2014/main" id="{A7E39481-6CEB-4603-BDF3-D7A68B5AC3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95338" y="1125538"/>
                        <a:ext cx="8277225" cy="873125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lumMod val="5000"/>
                              <a:lumOff val="95000"/>
                            </a:schemeClr>
                          </a:gs>
                          <a:gs pos="74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83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100000">
                            <a:schemeClr val="accent1">
                              <a:lumMod val="30000"/>
                              <a:lumOff val="70000"/>
                            </a:schemeClr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Imagem 1">
            <a:extLst>
              <a:ext uri="{FF2B5EF4-FFF2-40B4-BE49-F238E27FC236}">
                <a16:creationId xmlns:a16="http://schemas.microsoft.com/office/drawing/2014/main" id="{1655627D-BC21-E8D8-0B1B-7F96E322E9DA}"/>
              </a:ext>
            </a:extLst>
          </p:cNvPr>
          <p:cNvPicPr preferRelativeResize="0"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6446841" y="3366264"/>
            <a:ext cx="720000" cy="720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36269D6-3E3C-9195-73C3-9D3CDCF04993}"/>
              </a:ext>
            </a:extLst>
          </p:cNvPr>
          <p:cNvPicPr preferRelativeResize="0"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5601866" y="5373296"/>
            <a:ext cx="720000" cy="72000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4B18945A-4B98-DDAF-7146-E725E33B833B}"/>
              </a:ext>
            </a:extLst>
          </p:cNvPr>
          <p:cNvPicPr preferRelativeResize="0"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7315200" y="5373296"/>
            <a:ext cx="720000" cy="72000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59936CF0-0923-9E3A-1144-BD626046862A}"/>
              </a:ext>
            </a:extLst>
          </p:cNvPr>
          <p:cNvPicPr preferRelativeResize="0"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6458533" y="5373296"/>
            <a:ext cx="720000" cy="72000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05D6D7FC-DE31-69C5-98D2-11053915A839}"/>
              </a:ext>
            </a:extLst>
          </p:cNvPr>
          <p:cNvPicPr preferRelativeResize="0">
            <a:picLocks/>
          </p:cNvPicPr>
          <p:nvPr/>
        </p:nvPicPr>
        <p:blipFill>
          <a:blip r:embed="rId15"/>
          <a:stretch>
            <a:fillRect/>
          </a:stretch>
        </p:blipFill>
        <p:spPr>
          <a:xfrm>
            <a:off x="5889898" y="4365645"/>
            <a:ext cx="720000" cy="720000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6113B19F-C134-0689-79A6-FDCB1CBC5278}"/>
              </a:ext>
            </a:extLst>
          </p:cNvPr>
          <p:cNvPicPr preferRelativeResize="0">
            <a:picLocks/>
          </p:cNvPicPr>
          <p:nvPr/>
        </p:nvPicPr>
        <p:blipFill>
          <a:blip r:embed="rId16"/>
          <a:stretch>
            <a:fillRect/>
          </a:stretch>
        </p:blipFill>
        <p:spPr>
          <a:xfrm>
            <a:off x="7032680" y="4365645"/>
            <a:ext cx="720000" cy="720000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466CBAE1-C21D-A62B-FD5B-7086FA5479EB}"/>
              </a:ext>
            </a:extLst>
          </p:cNvPr>
          <p:cNvSpPr txBox="1"/>
          <p:nvPr/>
        </p:nvSpPr>
        <p:spPr bwMode="auto">
          <a:xfrm>
            <a:off x="6558290" y="4033938"/>
            <a:ext cx="524800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(0,0)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72DA9171-2E90-BEBA-7E98-F598745F4481}"/>
              </a:ext>
            </a:extLst>
          </p:cNvPr>
          <p:cNvSpPr txBox="1"/>
          <p:nvPr/>
        </p:nvSpPr>
        <p:spPr bwMode="auto">
          <a:xfrm>
            <a:off x="6013170" y="5031172"/>
            <a:ext cx="524801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(1,0)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6A33C426-FA16-67BC-2020-9D83AE788EBB}"/>
              </a:ext>
            </a:extLst>
          </p:cNvPr>
          <p:cNvSpPr txBox="1"/>
          <p:nvPr/>
        </p:nvSpPr>
        <p:spPr bwMode="auto">
          <a:xfrm>
            <a:off x="7114034" y="5031890"/>
            <a:ext cx="524801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(0,1)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91B23981-1F36-0EE6-EDB0-178ADCD446CE}"/>
              </a:ext>
            </a:extLst>
          </p:cNvPr>
          <p:cNvSpPr txBox="1"/>
          <p:nvPr/>
        </p:nvSpPr>
        <p:spPr bwMode="auto">
          <a:xfrm>
            <a:off x="6532050" y="6071370"/>
            <a:ext cx="577281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(1,1)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04B0CC5F-D799-E878-0EB2-A59C1003953F}"/>
              </a:ext>
            </a:extLst>
          </p:cNvPr>
          <p:cNvSpPr txBox="1"/>
          <p:nvPr/>
        </p:nvSpPr>
        <p:spPr bwMode="auto">
          <a:xfrm>
            <a:off x="5700114" y="6083136"/>
            <a:ext cx="524800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(2,0)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6AB112DE-4356-CFFA-D2AD-21EF22763886}"/>
              </a:ext>
            </a:extLst>
          </p:cNvPr>
          <p:cNvSpPr txBox="1"/>
          <p:nvPr/>
        </p:nvSpPr>
        <p:spPr bwMode="auto">
          <a:xfrm>
            <a:off x="7416929" y="6071370"/>
            <a:ext cx="524800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(0,2)</a:t>
            </a:r>
          </a:p>
        </p:txBody>
      </p:sp>
      <p:cxnSp>
        <p:nvCxnSpPr>
          <p:cNvPr id="30" name="Conector de Seta Reta 29">
            <a:extLst>
              <a:ext uri="{FF2B5EF4-FFF2-40B4-BE49-F238E27FC236}">
                <a16:creationId xmlns:a16="http://schemas.microsoft.com/office/drawing/2014/main" id="{F830BF19-9C08-5B19-90CA-0A0869E6E488}"/>
              </a:ext>
            </a:extLst>
          </p:cNvPr>
          <p:cNvCxnSpPr>
            <a:cxnSpLocks/>
          </p:cNvCxnSpPr>
          <p:nvPr/>
        </p:nvCxnSpPr>
        <p:spPr bwMode="auto">
          <a:xfrm flipV="1">
            <a:off x="4866674" y="3109168"/>
            <a:ext cx="0" cy="720000"/>
          </a:xfrm>
          <a:prstGeom prst="straightConnector1">
            <a:avLst/>
          </a:prstGeom>
          <a:solidFill>
            <a:srgbClr val="00B8FF"/>
          </a:solidFill>
          <a:ln w="1587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med" len="lg"/>
          </a:ln>
          <a:effectLst/>
        </p:spPr>
      </p:cxnSp>
      <p:cxnSp>
        <p:nvCxnSpPr>
          <p:cNvPr id="34" name="Conector de Seta Reta 33">
            <a:extLst>
              <a:ext uri="{FF2B5EF4-FFF2-40B4-BE49-F238E27FC236}">
                <a16:creationId xmlns:a16="http://schemas.microsoft.com/office/drawing/2014/main" id="{1A54911B-995C-65D0-C49B-BA89A1A0C8B4}"/>
              </a:ext>
            </a:extLst>
          </p:cNvPr>
          <p:cNvCxnSpPr>
            <a:cxnSpLocks/>
          </p:cNvCxnSpPr>
          <p:nvPr/>
        </p:nvCxnSpPr>
        <p:spPr bwMode="auto">
          <a:xfrm flipV="1">
            <a:off x="4859054" y="3842861"/>
            <a:ext cx="720000" cy="1"/>
          </a:xfrm>
          <a:prstGeom prst="straightConnector1">
            <a:avLst/>
          </a:prstGeom>
          <a:solidFill>
            <a:srgbClr val="00B8FF"/>
          </a:solidFill>
          <a:ln w="1587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med" len="lg"/>
          </a:ln>
          <a:effectLst/>
        </p:spPr>
      </p:cxn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4C4EDF1F-B1D0-53F9-D979-8B8C2330D41B}"/>
              </a:ext>
            </a:extLst>
          </p:cNvPr>
          <p:cNvSpPr txBox="1"/>
          <p:nvPr/>
        </p:nvSpPr>
        <p:spPr bwMode="auto">
          <a:xfrm>
            <a:off x="5280486" y="3741127"/>
            <a:ext cx="318013" cy="46384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x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189306BD-B2B1-0E1C-238E-749A0335919D}"/>
              </a:ext>
            </a:extLst>
          </p:cNvPr>
          <p:cNvSpPr txBox="1"/>
          <p:nvPr/>
        </p:nvSpPr>
        <p:spPr bwMode="auto">
          <a:xfrm>
            <a:off x="4456407" y="2990210"/>
            <a:ext cx="318013" cy="46384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224083710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1"/>
          <p:cNvSpPr>
            <a:spLocks noChangeArrowheads="1"/>
          </p:cNvSpPr>
          <p:nvPr/>
        </p:nvSpPr>
        <p:spPr bwMode="auto">
          <a:xfrm>
            <a:off x="550863" y="790575"/>
            <a:ext cx="8474075" cy="50800"/>
          </a:xfrm>
          <a:prstGeom prst="rect">
            <a:avLst/>
          </a:prstGeom>
          <a:solidFill>
            <a:srgbClr val="00CC99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769938" y="158750"/>
            <a:ext cx="8366125" cy="571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2160" tIns="46080" rIns="92160" bIns="46080" anchor="ctr"/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Hermite-Gaussian Modes</a:t>
            </a:r>
          </a:p>
        </p:txBody>
      </p:sp>
      <p:sp>
        <p:nvSpPr>
          <p:cNvPr id="26" name="Text Box 39">
            <a:extLst>
              <a:ext uri="{FF2B5EF4-FFF2-40B4-BE49-F238E27FC236}">
                <a16:creationId xmlns:a16="http://schemas.microsoft.com/office/drawing/2014/main" id="{C45A98B1-8012-46F3-B4FD-D7800A8B4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979" y="2518795"/>
            <a:ext cx="1847762" cy="463846"/>
          </a:xfrm>
          <a:prstGeom prst="rect">
            <a:avLst/>
          </a:prstGeom>
          <a:solidFill>
            <a:srgbClr val="3333CC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buClr>
                <a:srgbClr val="66FF33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err="1">
                <a:solidFill>
                  <a:srgbClr val="FFFF00"/>
                </a:solidFill>
              </a:rPr>
              <a:t>Gouy</a:t>
            </a:r>
            <a:r>
              <a:rPr lang="en-GB" dirty="0">
                <a:solidFill>
                  <a:srgbClr val="FFFF00"/>
                </a:solidFill>
              </a:rPr>
              <a:t> phase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C4C67B6-91E1-446B-97B8-3DE9EBC893E2}"/>
              </a:ext>
            </a:extLst>
          </p:cNvPr>
          <p:cNvSpPr txBox="1"/>
          <p:nvPr/>
        </p:nvSpPr>
        <p:spPr bwMode="auto">
          <a:xfrm>
            <a:off x="7855713" y="2420888"/>
            <a:ext cx="1343935" cy="525401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N=</a:t>
            </a:r>
            <a:r>
              <a:rPr lang="pt-BR" sz="28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m+n</a:t>
            </a:r>
            <a:endParaRPr lang="pt-BR" sz="2800" i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31928BA0-BDFD-41EF-8691-0728558D331E}"/>
              </a:ext>
            </a:extLst>
          </p:cNvPr>
          <p:cNvSpPr txBox="1"/>
          <p:nvPr/>
        </p:nvSpPr>
        <p:spPr bwMode="auto">
          <a:xfrm>
            <a:off x="8177432" y="3424492"/>
            <a:ext cx="842195" cy="525401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N=0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9B512CC3-A639-41B5-83E6-2FA30BDFF272}"/>
              </a:ext>
            </a:extLst>
          </p:cNvPr>
          <p:cNvSpPr txBox="1"/>
          <p:nvPr/>
        </p:nvSpPr>
        <p:spPr bwMode="auto">
          <a:xfrm>
            <a:off x="8190377" y="4457836"/>
            <a:ext cx="842195" cy="525401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N=1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FAF84D44-DC4F-4756-AC0E-4F0DE15D77F0}"/>
              </a:ext>
            </a:extLst>
          </p:cNvPr>
          <p:cNvSpPr txBox="1"/>
          <p:nvPr/>
        </p:nvSpPr>
        <p:spPr bwMode="auto">
          <a:xfrm>
            <a:off x="8190377" y="5470596"/>
            <a:ext cx="842195" cy="525401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N=2</a:t>
            </a:r>
          </a:p>
        </p:txBody>
      </p:sp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21C8A2CB-C937-474E-88A8-71279F606C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81338" y="2420888"/>
          <a:ext cx="4233862" cy="592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815840" imgH="253800" progId="Equation.DSMT4">
                  <p:embed/>
                </p:oleObj>
              </mc:Choice>
              <mc:Fallback>
                <p:oleObj name="Equation" r:id="rId3" imgW="1815840" imgH="253800" progId="Equation.DSMT4">
                  <p:embed/>
                  <p:pic>
                    <p:nvPicPr>
                      <p:cNvPr id="8" name="Objeto 7">
                        <a:extLst>
                          <a:ext uri="{FF2B5EF4-FFF2-40B4-BE49-F238E27FC236}">
                            <a16:creationId xmlns:a16="http://schemas.microsoft.com/office/drawing/2014/main" id="{21C8A2CB-C937-474E-88A8-71279F606C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81338" y="2420888"/>
                        <a:ext cx="4233862" cy="592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o 8">
            <a:extLst>
              <a:ext uri="{FF2B5EF4-FFF2-40B4-BE49-F238E27FC236}">
                <a16:creationId xmlns:a16="http://schemas.microsoft.com/office/drawing/2014/main" id="{1A21DEE0-3929-403F-816A-00CE48944F6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7330" y="4094413"/>
          <a:ext cx="4364129" cy="561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171520" imgH="279360" progId="Equation.DSMT4">
                  <p:embed/>
                </p:oleObj>
              </mc:Choice>
              <mc:Fallback>
                <p:oleObj name="Equation" r:id="rId5" imgW="2171520" imgH="279360" progId="Equation.DSMT4">
                  <p:embed/>
                  <p:pic>
                    <p:nvPicPr>
                      <p:cNvPr id="9" name="Objeto 8">
                        <a:extLst>
                          <a:ext uri="{FF2B5EF4-FFF2-40B4-BE49-F238E27FC236}">
                            <a16:creationId xmlns:a16="http://schemas.microsoft.com/office/drawing/2014/main" id="{1A21DEE0-3929-403F-816A-00CE48944F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77330" y="4094413"/>
                        <a:ext cx="4364129" cy="561826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lumMod val="5000"/>
                              <a:lumOff val="95000"/>
                            </a:schemeClr>
                          </a:gs>
                          <a:gs pos="74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83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100000">
                            <a:schemeClr val="accent1">
                              <a:lumMod val="30000"/>
                              <a:lumOff val="70000"/>
                            </a:schemeClr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o 9">
            <a:extLst>
              <a:ext uri="{FF2B5EF4-FFF2-40B4-BE49-F238E27FC236}">
                <a16:creationId xmlns:a16="http://schemas.microsoft.com/office/drawing/2014/main" id="{F3DBBC1A-9794-4B4D-82B2-8B07B576C80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7330" y="5432277"/>
          <a:ext cx="3914055" cy="6714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070000" imgH="355320" progId="Equation.DSMT4">
                  <p:embed/>
                </p:oleObj>
              </mc:Choice>
              <mc:Fallback>
                <p:oleObj name="Equation" r:id="rId7" imgW="2070000" imgH="355320" progId="Equation.DSMT4">
                  <p:embed/>
                  <p:pic>
                    <p:nvPicPr>
                      <p:cNvPr id="10" name="Objeto 9">
                        <a:extLst>
                          <a:ext uri="{FF2B5EF4-FFF2-40B4-BE49-F238E27FC236}">
                            <a16:creationId xmlns:a16="http://schemas.microsoft.com/office/drawing/2014/main" id="{F3DBBC1A-9794-4B4D-82B2-8B07B576C8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77330" y="5432277"/>
                        <a:ext cx="3914055" cy="671467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lumMod val="5000"/>
                              <a:lumOff val="95000"/>
                            </a:schemeClr>
                          </a:gs>
                          <a:gs pos="74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83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100000">
                            <a:schemeClr val="accent1">
                              <a:lumMod val="30000"/>
                              <a:lumOff val="70000"/>
                            </a:schemeClr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Box 39">
            <a:extLst>
              <a:ext uri="{FF2B5EF4-FFF2-40B4-BE49-F238E27FC236}">
                <a16:creationId xmlns:a16="http://schemas.microsoft.com/office/drawing/2014/main" id="{C9ED1C41-2894-44AD-B755-F4200F1839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979" y="4899847"/>
            <a:ext cx="1847762" cy="463846"/>
          </a:xfrm>
          <a:prstGeom prst="rect">
            <a:avLst/>
          </a:prstGeom>
          <a:solidFill>
            <a:srgbClr val="3333CC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buClr>
                <a:srgbClr val="66FF33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solidFill>
                  <a:srgbClr val="FFFF00"/>
                </a:solidFill>
              </a:rPr>
              <a:t>Complete</a:t>
            </a:r>
          </a:p>
        </p:txBody>
      </p:sp>
      <p:sp>
        <p:nvSpPr>
          <p:cNvPr id="24" name="Text Box 39">
            <a:extLst>
              <a:ext uri="{FF2B5EF4-FFF2-40B4-BE49-F238E27FC236}">
                <a16:creationId xmlns:a16="http://schemas.microsoft.com/office/drawing/2014/main" id="{7E94A5B5-AC9A-4D8D-BE1B-3B454ABFF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979" y="3489783"/>
            <a:ext cx="1847762" cy="463846"/>
          </a:xfrm>
          <a:prstGeom prst="rect">
            <a:avLst/>
          </a:prstGeom>
          <a:solidFill>
            <a:srgbClr val="3333CC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buClr>
                <a:srgbClr val="66FF33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solidFill>
                  <a:srgbClr val="FFFF00"/>
                </a:solidFill>
              </a:rPr>
              <a:t>Orthonormal</a:t>
            </a:r>
          </a:p>
        </p:txBody>
      </p:sp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id="{A7E39481-6CEB-4603-BDF3-D7A68B5AC39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6275" y="1125538"/>
          <a:ext cx="8516938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4952880" imgH="507960" progId="Equation.DSMT4">
                  <p:embed/>
                </p:oleObj>
              </mc:Choice>
              <mc:Fallback>
                <p:oleObj name="Equation" r:id="rId9" imgW="4952880" imgH="507960" progId="Equation.DSMT4">
                  <p:embed/>
                  <p:pic>
                    <p:nvPicPr>
                      <p:cNvPr id="11" name="Objeto 10">
                        <a:extLst>
                          <a:ext uri="{FF2B5EF4-FFF2-40B4-BE49-F238E27FC236}">
                            <a16:creationId xmlns:a16="http://schemas.microsoft.com/office/drawing/2014/main" id="{A7E39481-6CEB-4603-BDF3-D7A68B5AC3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76275" y="1125538"/>
                        <a:ext cx="8516938" cy="873125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lumMod val="5000"/>
                              <a:lumOff val="95000"/>
                            </a:schemeClr>
                          </a:gs>
                          <a:gs pos="74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83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100000">
                            <a:schemeClr val="accent1">
                              <a:lumMod val="30000"/>
                              <a:lumOff val="70000"/>
                            </a:schemeClr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Imagem 1">
            <a:extLst>
              <a:ext uri="{FF2B5EF4-FFF2-40B4-BE49-F238E27FC236}">
                <a16:creationId xmlns:a16="http://schemas.microsoft.com/office/drawing/2014/main" id="{1655627D-BC21-E8D8-0B1B-7F96E322E9DA}"/>
              </a:ext>
            </a:extLst>
          </p:cNvPr>
          <p:cNvPicPr preferRelativeResize="0"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6446841" y="3366264"/>
            <a:ext cx="720000" cy="720000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466CBAE1-C21D-A62B-FD5B-7086FA5479EB}"/>
              </a:ext>
            </a:extLst>
          </p:cNvPr>
          <p:cNvSpPr txBox="1"/>
          <p:nvPr/>
        </p:nvSpPr>
        <p:spPr bwMode="auto">
          <a:xfrm>
            <a:off x="6558290" y="4033938"/>
            <a:ext cx="524800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(0,0)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72DA9171-2E90-BEBA-7E98-F598745F4481}"/>
              </a:ext>
            </a:extLst>
          </p:cNvPr>
          <p:cNvSpPr txBox="1"/>
          <p:nvPr/>
        </p:nvSpPr>
        <p:spPr bwMode="auto">
          <a:xfrm>
            <a:off x="6013170" y="5031172"/>
            <a:ext cx="524801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(1,0)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6A33C426-FA16-67BC-2020-9D83AE788EBB}"/>
              </a:ext>
            </a:extLst>
          </p:cNvPr>
          <p:cNvSpPr txBox="1"/>
          <p:nvPr/>
        </p:nvSpPr>
        <p:spPr bwMode="auto">
          <a:xfrm>
            <a:off x="7114034" y="5031890"/>
            <a:ext cx="524801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(0,1)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91B23981-1F36-0EE6-EDB0-178ADCD446CE}"/>
              </a:ext>
            </a:extLst>
          </p:cNvPr>
          <p:cNvSpPr txBox="1"/>
          <p:nvPr/>
        </p:nvSpPr>
        <p:spPr bwMode="auto">
          <a:xfrm>
            <a:off x="6532050" y="6071370"/>
            <a:ext cx="577281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(1,1)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04B0CC5F-D799-E878-0EB2-A59C1003953F}"/>
              </a:ext>
            </a:extLst>
          </p:cNvPr>
          <p:cNvSpPr txBox="1"/>
          <p:nvPr/>
        </p:nvSpPr>
        <p:spPr bwMode="auto">
          <a:xfrm>
            <a:off x="5700114" y="6083136"/>
            <a:ext cx="524800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(2,0)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6AB112DE-4356-CFFA-D2AD-21EF22763886}"/>
              </a:ext>
            </a:extLst>
          </p:cNvPr>
          <p:cNvSpPr txBox="1"/>
          <p:nvPr/>
        </p:nvSpPr>
        <p:spPr bwMode="auto">
          <a:xfrm>
            <a:off x="7416929" y="6071370"/>
            <a:ext cx="524800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(0,2)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581F122-DDED-AD02-4CC0-230FB7B6B6DD}"/>
              </a:ext>
            </a:extLst>
          </p:cNvPr>
          <p:cNvPicPr preferRelativeResize="0"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7042106" y="4370696"/>
            <a:ext cx="720000" cy="720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BC9A0F3-5C5B-E396-7EC4-55C33DEA01DF}"/>
              </a:ext>
            </a:extLst>
          </p:cNvPr>
          <p:cNvPicPr preferRelativeResize="0"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5900138" y="4364216"/>
            <a:ext cx="720000" cy="720000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FF20A3D6-40B7-CB83-B8AC-E894FE651BA7}"/>
              </a:ext>
            </a:extLst>
          </p:cNvPr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6466042" y="5380282"/>
            <a:ext cx="720000" cy="720000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ED6D56D7-56DE-5591-4FE6-0D35BEA6D555}"/>
              </a:ext>
            </a:extLst>
          </p:cNvPr>
          <p:cNvPicPr>
            <a:picLocks/>
          </p:cNvPicPr>
          <p:nvPr/>
        </p:nvPicPr>
        <p:blipFill>
          <a:blip r:embed="rId15"/>
          <a:stretch>
            <a:fillRect/>
          </a:stretch>
        </p:blipFill>
        <p:spPr>
          <a:xfrm>
            <a:off x="5601946" y="5380282"/>
            <a:ext cx="720000" cy="720000"/>
          </a:xfrm>
          <a:prstGeom prst="rect">
            <a:avLst/>
          </a:prstGeom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0B3AA889-BADF-6CAF-6670-449449FC8B8F}"/>
              </a:ext>
            </a:extLst>
          </p:cNvPr>
          <p:cNvPicPr>
            <a:picLocks/>
          </p:cNvPicPr>
          <p:nvPr/>
        </p:nvPicPr>
        <p:blipFill>
          <a:blip r:embed="rId16"/>
          <a:stretch>
            <a:fillRect/>
          </a:stretch>
        </p:blipFill>
        <p:spPr>
          <a:xfrm>
            <a:off x="7330138" y="5382622"/>
            <a:ext cx="720000" cy="720000"/>
          </a:xfrm>
          <a:prstGeom prst="rect">
            <a:avLst/>
          </a:prstGeom>
        </p:spPr>
      </p:pic>
      <p:grpSp>
        <p:nvGrpSpPr>
          <p:cNvPr id="35" name="Agrupar 34">
            <a:extLst>
              <a:ext uri="{FF2B5EF4-FFF2-40B4-BE49-F238E27FC236}">
                <a16:creationId xmlns:a16="http://schemas.microsoft.com/office/drawing/2014/main" id="{8C65234B-43B3-0647-F971-3B470B842146}"/>
              </a:ext>
            </a:extLst>
          </p:cNvPr>
          <p:cNvGrpSpPr/>
          <p:nvPr/>
        </p:nvGrpSpPr>
        <p:grpSpPr>
          <a:xfrm rot="-2700000">
            <a:off x="4535178" y="3000048"/>
            <a:ext cx="720000" cy="733694"/>
            <a:chOff x="4859054" y="3109168"/>
            <a:chExt cx="720000" cy="733694"/>
          </a:xfrm>
        </p:grpSpPr>
        <p:cxnSp>
          <p:nvCxnSpPr>
            <p:cNvPr id="31" name="Conector de Seta Reta 30">
              <a:extLst>
                <a:ext uri="{FF2B5EF4-FFF2-40B4-BE49-F238E27FC236}">
                  <a16:creationId xmlns:a16="http://schemas.microsoft.com/office/drawing/2014/main" id="{9A36F8C7-45CE-E15C-A0DD-B52C9345256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866674" y="3109168"/>
              <a:ext cx="0" cy="720000"/>
            </a:xfrm>
            <a:prstGeom prst="straightConnector1">
              <a:avLst/>
            </a:prstGeom>
            <a:solidFill>
              <a:srgbClr val="00B8FF"/>
            </a:solidFill>
            <a:ln w="158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triangle" w="med" len="lg"/>
            </a:ln>
            <a:effectLst/>
          </p:spPr>
        </p:cxnSp>
        <p:cxnSp>
          <p:nvCxnSpPr>
            <p:cNvPr id="32" name="Conector de Seta Reta 31">
              <a:extLst>
                <a:ext uri="{FF2B5EF4-FFF2-40B4-BE49-F238E27FC236}">
                  <a16:creationId xmlns:a16="http://schemas.microsoft.com/office/drawing/2014/main" id="{B3B7E007-326B-A205-65A1-8D49349E6DE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859054" y="3842861"/>
              <a:ext cx="720000" cy="1"/>
            </a:xfrm>
            <a:prstGeom prst="straightConnector1">
              <a:avLst/>
            </a:prstGeom>
            <a:solidFill>
              <a:srgbClr val="00B8FF"/>
            </a:solidFill>
            <a:ln w="158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triangle" w="med" len="lg"/>
            </a:ln>
            <a:effectLst/>
          </p:spPr>
        </p:cxnSp>
      </p:grp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46A4BAB7-3FE9-57A0-9A45-640A97CC7742}"/>
              </a:ext>
            </a:extLst>
          </p:cNvPr>
          <p:cNvSpPr txBox="1"/>
          <p:nvPr/>
        </p:nvSpPr>
        <p:spPr bwMode="auto">
          <a:xfrm>
            <a:off x="5288726" y="3334370"/>
            <a:ext cx="383736" cy="46384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x'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038E3C98-F3B0-F65D-6360-504681C79A70}"/>
              </a:ext>
            </a:extLst>
          </p:cNvPr>
          <p:cNvSpPr txBox="1"/>
          <p:nvPr/>
        </p:nvSpPr>
        <p:spPr bwMode="auto">
          <a:xfrm>
            <a:off x="4017690" y="3319471"/>
            <a:ext cx="383736" cy="46384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y'</a:t>
            </a:r>
          </a:p>
        </p:txBody>
      </p:sp>
    </p:spTree>
    <p:extLst>
      <p:ext uri="{BB962C8B-B14F-4D97-AF65-F5344CB8AC3E}">
        <p14:creationId xmlns:p14="http://schemas.microsoft.com/office/powerpoint/2010/main" val="118193198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1"/>
          <p:cNvSpPr>
            <a:spLocks noChangeArrowheads="1"/>
          </p:cNvSpPr>
          <p:nvPr/>
        </p:nvSpPr>
        <p:spPr bwMode="auto">
          <a:xfrm>
            <a:off x="550863" y="790575"/>
            <a:ext cx="8474075" cy="50800"/>
          </a:xfrm>
          <a:prstGeom prst="rect">
            <a:avLst/>
          </a:prstGeom>
          <a:solidFill>
            <a:srgbClr val="00CC99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769938" y="158750"/>
            <a:ext cx="8366125" cy="571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2160" tIns="46080" rIns="92160" bIns="46080" anchor="ctr"/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Laguerre-Gaussian Modes</a:t>
            </a:r>
          </a:p>
        </p:txBody>
      </p:sp>
      <p:sp>
        <p:nvSpPr>
          <p:cNvPr id="26" name="Text Box 39">
            <a:extLst>
              <a:ext uri="{FF2B5EF4-FFF2-40B4-BE49-F238E27FC236}">
                <a16:creationId xmlns:a16="http://schemas.microsoft.com/office/drawing/2014/main" id="{C45A98B1-8012-46F3-B4FD-D7800A8B4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338" y="2525703"/>
            <a:ext cx="1847762" cy="463846"/>
          </a:xfrm>
          <a:prstGeom prst="rect">
            <a:avLst/>
          </a:prstGeom>
          <a:solidFill>
            <a:srgbClr val="3333CC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buClr>
                <a:srgbClr val="66FF33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err="1">
                <a:solidFill>
                  <a:srgbClr val="FFFF00"/>
                </a:solidFill>
              </a:rPr>
              <a:t>Gouy</a:t>
            </a:r>
            <a:r>
              <a:rPr lang="en-GB" dirty="0">
                <a:solidFill>
                  <a:srgbClr val="FFFF00"/>
                </a:solidFill>
              </a:rPr>
              <a:t> phase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5CF5EB0-3879-49D0-9F8C-4AD75B78BAF7}"/>
              </a:ext>
            </a:extLst>
          </p:cNvPr>
          <p:cNvSpPr txBox="1"/>
          <p:nvPr/>
        </p:nvSpPr>
        <p:spPr bwMode="auto">
          <a:xfrm>
            <a:off x="7688164" y="2412670"/>
            <a:ext cx="1561944" cy="525401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N=2p+|l|</a:t>
            </a:r>
          </a:p>
        </p:txBody>
      </p:sp>
      <p:graphicFrame>
        <p:nvGraphicFramePr>
          <p:cNvPr id="25" name="Objeto 24">
            <a:extLst>
              <a:ext uri="{FF2B5EF4-FFF2-40B4-BE49-F238E27FC236}">
                <a16:creationId xmlns:a16="http://schemas.microsoft.com/office/drawing/2014/main" id="{ABDD6A2A-850A-441C-AEAB-EBCDD899726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12939" y="2420752"/>
          <a:ext cx="4235450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815840" imgH="253800" progId="Equation.DSMT4">
                  <p:embed/>
                </p:oleObj>
              </mc:Choice>
              <mc:Fallback>
                <p:oleObj name="Equation" r:id="rId3" imgW="1815840" imgH="253800" progId="Equation.DSMT4">
                  <p:embed/>
                  <p:pic>
                    <p:nvPicPr>
                      <p:cNvPr id="25" name="Objeto 24">
                        <a:extLst>
                          <a:ext uri="{FF2B5EF4-FFF2-40B4-BE49-F238E27FC236}">
                            <a16:creationId xmlns:a16="http://schemas.microsoft.com/office/drawing/2014/main" id="{ABDD6A2A-850A-441C-AEAB-EBCDD89972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12939" y="2420752"/>
                        <a:ext cx="4235450" cy="592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to 26">
            <a:extLst>
              <a:ext uri="{FF2B5EF4-FFF2-40B4-BE49-F238E27FC236}">
                <a16:creationId xmlns:a16="http://schemas.microsoft.com/office/drawing/2014/main" id="{3D1473B4-D2AD-4162-B15E-547EC4DE43D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9370" y="4111166"/>
          <a:ext cx="4170362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006280" imgH="279360" progId="Equation.DSMT4">
                  <p:embed/>
                </p:oleObj>
              </mc:Choice>
              <mc:Fallback>
                <p:oleObj name="Equation" r:id="rId5" imgW="2006280" imgH="279360" progId="Equation.DSMT4">
                  <p:embed/>
                  <p:pic>
                    <p:nvPicPr>
                      <p:cNvPr id="27" name="Objeto 26">
                        <a:extLst>
                          <a:ext uri="{FF2B5EF4-FFF2-40B4-BE49-F238E27FC236}">
                            <a16:creationId xmlns:a16="http://schemas.microsoft.com/office/drawing/2014/main" id="{3D1473B4-D2AD-4162-B15E-547EC4DE43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59370" y="4111166"/>
                        <a:ext cx="4170362" cy="581025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lumMod val="5000"/>
                              <a:lumOff val="95000"/>
                            </a:schemeClr>
                          </a:gs>
                          <a:gs pos="74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83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100000">
                            <a:schemeClr val="accent1">
                              <a:lumMod val="30000"/>
                              <a:lumOff val="70000"/>
                            </a:schemeClr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to 27">
            <a:extLst>
              <a:ext uri="{FF2B5EF4-FFF2-40B4-BE49-F238E27FC236}">
                <a16:creationId xmlns:a16="http://schemas.microsoft.com/office/drawing/2014/main" id="{3328DA9A-8B62-4EC3-BA0C-B7399CB029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81844" y="5445224"/>
          <a:ext cx="4171950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968480" imgH="355320" progId="Equation.DSMT4">
                  <p:embed/>
                </p:oleObj>
              </mc:Choice>
              <mc:Fallback>
                <p:oleObj name="Equation" r:id="rId7" imgW="1968480" imgH="355320" progId="Equation.DSMT4">
                  <p:embed/>
                  <p:pic>
                    <p:nvPicPr>
                      <p:cNvPr id="28" name="Objeto 27">
                        <a:extLst>
                          <a:ext uri="{FF2B5EF4-FFF2-40B4-BE49-F238E27FC236}">
                            <a16:creationId xmlns:a16="http://schemas.microsoft.com/office/drawing/2014/main" id="{3328DA9A-8B62-4EC3-BA0C-B7399CB029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81844" y="5445224"/>
                        <a:ext cx="4171950" cy="752475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lumMod val="5000"/>
                              <a:lumOff val="95000"/>
                            </a:schemeClr>
                          </a:gs>
                          <a:gs pos="74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83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100000">
                            <a:schemeClr val="accent1">
                              <a:lumMod val="30000"/>
                              <a:lumOff val="70000"/>
                            </a:schemeClr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 Box 39">
            <a:extLst>
              <a:ext uri="{FF2B5EF4-FFF2-40B4-BE49-F238E27FC236}">
                <a16:creationId xmlns:a16="http://schemas.microsoft.com/office/drawing/2014/main" id="{6647A7FD-80FD-499D-82A6-C9CC052B1B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338" y="4921073"/>
            <a:ext cx="1847762" cy="463846"/>
          </a:xfrm>
          <a:prstGeom prst="rect">
            <a:avLst/>
          </a:prstGeom>
          <a:solidFill>
            <a:srgbClr val="3333CC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buClr>
                <a:srgbClr val="66FF33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solidFill>
                  <a:srgbClr val="FFFF00"/>
                </a:solidFill>
              </a:rPr>
              <a:t>Complete</a:t>
            </a:r>
          </a:p>
        </p:txBody>
      </p:sp>
      <p:sp>
        <p:nvSpPr>
          <p:cNvPr id="30" name="Text Box 39">
            <a:extLst>
              <a:ext uri="{FF2B5EF4-FFF2-40B4-BE49-F238E27FC236}">
                <a16:creationId xmlns:a16="http://schemas.microsoft.com/office/drawing/2014/main" id="{B08EAC57-B193-459C-9A2A-BFC0860525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338" y="3492790"/>
            <a:ext cx="1847762" cy="463846"/>
          </a:xfrm>
          <a:prstGeom prst="rect">
            <a:avLst/>
          </a:prstGeom>
          <a:solidFill>
            <a:srgbClr val="3333CC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buClr>
                <a:srgbClr val="66FF33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solidFill>
                  <a:srgbClr val="FFFF00"/>
                </a:solidFill>
              </a:rPr>
              <a:t>Orthonormal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B368E537-6BC4-4ADD-AF4D-52DBEA61B5F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6584" y="1052736"/>
          <a:ext cx="8641706" cy="9862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4673520" imgH="533160" progId="Equation.DSMT4">
                  <p:embed/>
                </p:oleObj>
              </mc:Choice>
              <mc:Fallback>
                <p:oleObj name="Equation" r:id="rId9" imgW="4673520" imgH="533160" progId="Equation.DSMT4">
                  <p:embed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B368E537-6BC4-4ADD-AF4D-52DBEA61B5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76584" y="1052736"/>
                        <a:ext cx="8641706" cy="986282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lumMod val="5000"/>
                              <a:lumOff val="95000"/>
                            </a:schemeClr>
                          </a:gs>
                          <a:gs pos="74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83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100000">
                            <a:schemeClr val="accent1">
                              <a:lumMod val="30000"/>
                              <a:lumOff val="70000"/>
                            </a:schemeClr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ixaDeTexto 3">
            <a:extLst>
              <a:ext uri="{FF2B5EF4-FFF2-40B4-BE49-F238E27FC236}">
                <a16:creationId xmlns:a16="http://schemas.microsoft.com/office/drawing/2014/main" id="{F849359D-AFF2-DF84-C8BE-CBEB4F904020}"/>
              </a:ext>
            </a:extLst>
          </p:cNvPr>
          <p:cNvSpPr txBox="1"/>
          <p:nvPr/>
        </p:nvSpPr>
        <p:spPr bwMode="auto">
          <a:xfrm>
            <a:off x="8177432" y="3424492"/>
            <a:ext cx="842195" cy="525401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N=0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F83B633-D780-2F9A-5A26-D29CB65EEF92}"/>
              </a:ext>
            </a:extLst>
          </p:cNvPr>
          <p:cNvSpPr txBox="1"/>
          <p:nvPr/>
        </p:nvSpPr>
        <p:spPr bwMode="auto">
          <a:xfrm>
            <a:off x="8190377" y="4457836"/>
            <a:ext cx="842195" cy="525401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N=1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51DF8D5-9032-494E-5613-7932263B060D}"/>
              </a:ext>
            </a:extLst>
          </p:cNvPr>
          <p:cNvSpPr txBox="1"/>
          <p:nvPr/>
        </p:nvSpPr>
        <p:spPr bwMode="auto">
          <a:xfrm>
            <a:off x="8190377" y="5470596"/>
            <a:ext cx="842195" cy="525401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N=2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BDAB5DE-5A79-AF83-4A86-FF82FCC9FC62}"/>
              </a:ext>
            </a:extLst>
          </p:cNvPr>
          <p:cNvPicPr preferRelativeResize="0"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6446841" y="3366264"/>
            <a:ext cx="720000" cy="720000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47011B4F-8B09-4BD2-0B9D-669484911AE9}"/>
              </a:ext>
            </a:extLst>
          </p:cNvPr>
          <p:cNvSpPr txBox="1"/>
          <p:nvPr/>
        </p:nvSpPr>
        <p:spPr bwMode="auto">
          <a:xfrm>
            <a:off x="6558290" y="4033938"/>
            <a:ext cx="524800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(0,0)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E5C1853C-EEFE-3962-4818-CDF43890C9AF}"/>
              </a:ext>
            </a:extLst>
          </p:cNvPr>
          <p:cNvSpPr txBox="1"/>
          <p:nvPr/>
        </p:nvSpPr>
        <p:spPr bwMode="auto">
          <a:xfrm>
            <a:off x="5962676" y="5031172"/>
            <a:ext cx="625790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(0,+1)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12759BC-7C2C-0DBF-E101-E0C33FAA9390}"/>
              </a:ext>
            </a:extLst>
          </p:cNvPr>
          <p:cNvSpPr txBox="1"/>
          <p:nvPr/>
        </p:nvSpPr>
        <p:spPr bwMode="auto">
          <a:xfrm>
            <a:off x="7084379" y="5031890"/>
            <a:ext cx="584112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(0,-1)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EB1ED96C-C3DC-8D6D-B4AA-C9C2AC84CDEA}"/>
              </a:ext>
            </a:extLst>
          </p:cNvPr>
          <p:cNvSpPr txBox="1"/>
          <p:nvPr/>
        </p:nvSpPr>
        <p:spPr bwMode="auto">
          <a:xfrm>
            <a:off x="6558290" y="6071370"/>
            <a:ext cx="524801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(1,0)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224EA6B4-02BC-F5C4-4CC8-B334358E2B89}"/>
              </a:ext>
            </a:extLst>
          </p:cNvPr>
          <p:cNvSpPr txBox="1"/>
          <p:nvPr/>
        </p:nvSpPr>
        <p:spPr bwMode="auto">
          <a:xfrm>
            <a:off x="5649620" y="6083136"/>
            <a:ext cx="625790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(0,+2)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D39D5923-C716-123D-3B19-A4BE9444E057}"/>
              </a:ext>
            </a:extLst>
          </p:cNvPr>
          <p:cNvSpPr txBox="1"/>
          <p:nvPr/>
        </p:nvSpPr>
        <p:spPr bwMode="auto">
          <a:xfrm>
            <a:off x="7387273" y="6071370"/>
            <a:ext cx="584112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(0,-2)</a:t>
            </a: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E9A1000D-9BEC-BFB9-EDF5-7F63EA46A236}"/>
              </a:ext>
            </a:extLst>
          </p:cNvPr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5910298" y="4365264"/>
            <a:ext cx="720000" cy="720000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42B9BFDD-4B59-2452-BC91-74E96D950DC9}"/>
              </a:ext>
            </a:extLst>
          </p:cNvPr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7021786" y="4365104"/>
            <a:ext cx="720000" cy="720000"/>
          </a:xfrm>
          <a:prstGeom prst="rect">
            <a:avLst/>
          </a:prstGeom>
        </p:spPr>
      </p:pic>
      <p:pic>
        <p:nvPicPr>
          <p:cNvPr id="37" name="Imagem 36">
            <a:extLst>
              <a:ext uri="{FF2B5EF4-FFF2-40B4-BE49-F238E27FC236}">
                <a16:creationId xmlns:a16="http://schemas.microsoft.com/office/drawing/2014/main" id="{CCC446A7-A64C-376D-8795-B80B9794765B}"/>
              </a:ext>
            </a:extLst>
          </p:cNvPr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5622266" y="5373296"/>
            <a:ext cx="720000" cy="720000"/>
          </a:xfrm>
          <a:prstGeom prst="rect">
            <a:avLst/>
          </a:prstGeom>
        </p:spPr>
      </p:pic>
      <p:pic>
        <p:nvPicPr>
          <p:cNvPr id="38" name="Imagem 37">
            <a:extLst>
              <a:ext uri="{FF2B5EF4-FFF2-40B4-BE49-F238E27FC236}">
                <a16:creationId xmlns:a16="http://schemas.microsoft.com/office/drawing/2014/main" id="{D63CCB5E-CEEF-AF34-E9BF-829FF9766ECF}"/>
              </a:ext>
            </a:extLst>
          </p:cNvPr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7309738" y="5373216"/>
            <a:ext cx="720000" cy="720000"/>
          </a:xfrm>
          <a:prstGeom prst="rect">
            <a:avLst/>
          </a:prstGeom>
        </p:spPr>
      </p:pic>
      <p:pic>
        <p:nvPicPr>
          <p:cNvPr id="39" name="Imagem 38">
            <a:extLst>
              <a:ext uri="{FF2B5EF4-FFF2-40B4-BE49-F238E27FC236}">
                <a16:creationId xmlns:a16="http://schemas.microsoft.com/office/drawing/2014/main" id="{AB32EB8D-392E-C12F-B2AC-8775DF727547}"/>
              </a:ext>
            </a:extLst>
          </p:cNvPr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6466042" y="5372578"/>
            <a:ext cx="720000" cy="720000"/>
          </a:xfrm>
          <a:prstGeom prst="rect">
            <a:avLst/>
          </a:prstGeom>
        </p:spPr>
      </p:pic>
      <p:sp>
        <p:nvSpPr>
          <p:cNvPr id="3" name="Arco 2">
            <a:extLst>
              <a:ext uri="{FF2B5EF4-FFF2-40B4-BE49-F238E27FC236}">
                <a16:creationId xmlns:a16="http://schemas.microsoft.com/office/drawing/2014/main" id="{71E9EA3C-C71C-881E-1297-0864FD145094}"/>
              </a:ext>
            </a:extLst>
          </p:cNvPr>
          <p:cNvSpPr/>
          <p:nvPr/>
        </p:nvSpPr>
        <p:spPr bwMode="auto">
          <a:xfrm>
            <a:off x="6178602" y="4447272"/>
            <a:ext cx="338980" cy="264382"/>
          </a:xfrm>
          <a:prstGeom prst="arc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8" name="Arco 7">
            <a:extLst>
              <a:ext uri="{FF2B5EF4-FFF2-40B4-BE49-F238E27FC236}">
                <a16:creationId xmlns:a16="http://schemas.microsoft.com/office/drawing/2014/main" id="{E19B2C13-4260-8C2E-04D4-18549EF3657A}"/>
              </a:ext>
            </a:extLst>
          </p:cNvPr>
          <p:cNvSpPr/>
          <p:nvPr/>
        </p:nvSpPr>
        <p:spPr bwMode="auto">
          <a:xfrm flipH="1">
            <a:off x="7139725" y="4437112"/>
            <a:ext cx="338980" cy="264382"/>
          </a:xfrm>
          <a:prstGeom prst="arc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9" name="Arco 8">
            <a:extLst>
              <a:ext uri="{FF2B5EF4-FFF2-40B4-BE49-F238E27FC236}">
                <a16:creationId xmlns:a16="http://schemas.microsoft.com/office/drawing/2014/main" id="{9B3F568E-785A-CAE9-CB86-490C42AC5FB4}"/>
              </a:ext>
            </a:extLst>
          </p:cNvPr>
          <p:cNvSpPr/>
          <p:nvPr/>
        </p:nvSpPr>
        <p:spPr bwMode="auto">
          <a:xfrm>
            <a:off x="5911846" y="5455384"/>
            <a:ext cx="338980" cy="264382"/>
          </a:xfrm>
          <a:prstGeom prst="arc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10" name="Arco 9">
            <a:extLst>
              <a:ext uri="{FF2B5EF4-FFF2-40B4-BE49-F238E27FC236}">
                <a16:creationId xmlns:a16="http://schemas.microsoft.com/office/drawing/2014/main" id="{2BD38734-CEF9-FC07-1415-AC6DD8598C7F}"/>
              </a:ext>
            </a:extLst>
          </p:cNvPr>
          <p:cNvSpPr/>
          <p:nvPr/>
        </p:nvSpPr>
        <p:spPr bwMode="auto">
          <a:xfrm flipH="1">
            <a:off x="7402066" y="5475704"/>
            <a:ext cx="338980" cy="264382"/>
          </a:xfrm>
          <a:prstGeom prst="arc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85178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5EB3BD-E928-DA05-A2F9-2F51957AE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1">
            <a:extLst>
              <a:ext uri="{FF2B5EF4-FFF2-40B4-BE49-F238E27FC236}">
                <a16:creationId xmlns:a16="http://schemas.microsoft.com/office/drawing/2014/main" id="{6AF319ED-59FF-D0FF-EC3B-4F2FB18BED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863" y="790575"/>
            <a:ext cx="8474075" cy="50800"/>
          </a:xfrm>
          <a:prstGeom prst="rect">
            <a:avLst/>
          </a:prstGeom>
          <a:solidFill>
            <a:srgbClr val="00CC99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827B5C78-A5F5-B241-2231-5CA2E637F3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938" y="158750"/>
            <a:ext cx="8366125" cy="571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2160" tIns="46080" rIns="92160" bIns="46080" anchor="ctr"/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Algebraic structure of paraxial wave functions</a:t>
            </a:r>
          </a:p>
        </p:txBody>
      </p:sp>
      <p:sp>
        <p:nvSpPr>
          <p:cNvPr id="9232" name="Rectangle 16">
            <a:extLst>
              <a:ext uri="{FF2B5EF4-FFF2-40B4-BE49-F238E27FC236}">
                <a16:creationId xmlns:a16="http://schemas.microsoft.com/office/drawing/2014/main" id="{10CB8C9E-84D0-06F4-CEB5-C83EB6049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5911" y="2932634"/>
            <a:ext cx="2363787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8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Hermite</a:t>
            </a:r>
            <a:r>
              <a:rPr lang="en-GB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-Gauss (HG)</a:t>
            </a:r>
            <a:r>
              <a:rPr lang="ar-SA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‏</a:t>
            </a:r>
            <a:endParaRPr lang="en-GB" sz="18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9241" name="Rectangle 25">
            <a:extLst>
              <a:ext uri="{FF2B5EF4-FFF2-40B4-BE49-F238E27FC236}">
                <a16:creationId xmlns:a16="http://schemas.microsoft.com/office/drawing/2014/main" id="{B18985A4-21F5-1DEC-417E-E29DCAABF6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2683" y="2924944"/>
            <a:ext cx="2466975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Laguerre-Gauss (LG)</a:t>
            </a:r>
            <a:r>
              <a:rPr lang="ar-SA" sz="18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‏</a:t>
            </a:r>
            <a:endParaRPr lang="en-GB" sz="18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25" name="Text Box 51">
            <a:extLst>
              <a:ext uri="{FF2B5EF4-FFF2-40B4-BE49-F238E27FC236}">
                <a16:creationId xmlns:a16="http://schemas.microsoft.com/office/drawing/2014/main" id="{64301E82-39FA-CC64-2184-31E07F31E9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1426" y="2131423"/>
            <a:ext cx="3718171" cy="371513"/>
          </a:xfrm>
          <a:prstGeom prst="rect">
            <a:avLst/>
          </a:prstGeom>
          <a:solidFill>
            <a:srgbClr val="3333CC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125"/>
              </a:spcBef>
              <a:buClr>
                <a:srgbClr val="66FF33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dirty="0">
                <a:solidFill>
                  <a:srgbClr val="66FF33"/>
                </a:solidFill>
                <a:latin typeface="Arial" panose="020B0604020202020204" pitchFamily="34" charset="0"/>
              </a:rPr>
              <a:t>LG-HG Unitary transformation</a:t>
            </a:r>
          </a:p>
        </p:txBody>
      </p:sp>
      <p:sp>
        <p:nvSpPr>
          <p:cNvPr id="27" name="Text Box 14">
            <a:extLst>
              <a:ext uri="{FF2B5EF4-FFF2-40B4-BE49-F238E27FC236}">
                <a16:creationId xmlns:a16="http://schemas.microsoft.com/office/drawing/2014/main" id="{0D1694C5-2405-7E11-613E-896D1D9F2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9858" y="1247415"/>
            <a:ext cx="3168352" cy="525401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dirty="0">
                <a:solidFill>
                  <a:srgbClr val="000000"/>
                </a:solidFill>
              </a:rPr>
              <a:t>E. </a:t>
            </a:r>
            <a:r>
              <a:rPr lang="en-GB" sz="1400" dirty="0" err="1">
                <a:solidFill>
                  <a:srgbClr val="000000"/>
                </a:solidFill>
              </a:rPr>
              <a:t>Abramochkin</a:t>
            </a:r>
            <a:r>
              <a:rPr lang="en-GB" sz="1400" dirty="0">
                <a:solidFill>
                  <a:srgbClr val="000000"/>
                </a:solidFill>
              </a:rPr>
              <a:t> and V. </a:t>
            </a:r>
            <a:r>
              <a:rPr lang="en-GB" sz="1400" dirty="0" err="1">
                <a:solidFill>
                  <a:srgbClr val="000000"/>
                </a:solidFill>
              </a:rPr>
              <a:t>Volostnikov</a:t>
            </a:r>
            <a:r>
              <a:rPr lang="en-GB" sz="1400" dirty="0">
                <a:solidFill>
                  <a:srgbClr val="000000"/>
                </a:solidFill>
              </a:rPr>
              <a:t>,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dirty="0">
                <a:solidFill>
                  <a:srgbClr val="000000"/>
                </a:solidFill>
              </a:rPr>
              <a:t>Opt. </a:t>
            </a:r>
            <a:r>
              <a:rPr lang="en-GB" sz="1400" dirty="0" err="1">
                <a:solidFill>
                  <a:srgbClr val="000000"/>
                </a:solidFill>
              </a:rPr>
              <a:t>Commun</a:t>
            </a:r>
            <a:r>
              <a:rPr lang="en-GB" sz="1400" dirty="0">
                <a:solidFill>
                  <a:srgbClr val="000000"/>
                </a:solidFill>
              </a:rPr>
              <a:t>. 83, 123 (1991)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9B3975A-5013-DE0B-D3F8-54AB50B56F95}"/>
              </a:ext>
            </a:extLst>
          </p:cNvPr>
          <p:cNvSpPr txBox="1"/>
          <p:nvPr/>
        </p:nvSpPr>
        <p:spPr bwMode="auto">
          <a:xfrm>
            <a:off x="4261294" y="5711669"/>
            <a:ext cx="1435306" cy="402291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0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← S</a:t>
            </a:r>
            <a:r>
              <a:rPr lang="pt-BR" sz="20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U(3) </a:t>
            </a:r>
            <a:r>
              <a:rPr lang="pt-BR" sz="20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endParaRPr lang="pt-BR" sz="2000" i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8756E130-C9B7-4231-1332-85FA56334668}"/>
              </a:ext>
            </a:extLst>
          </p:cNvPr>
          <p:cNvSpPr txBox="1"/>
          <p:nvPr/>
        </p:nvSpPr>
        <p:spPr bwMode="auto">
          <a:xfrm>
            <a:off x="4233714" y="4589388"/>
            <a:ext cx="1435306" cy="402291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0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← S</a:t>
            </a:r>
            <a:r>
              <a:rPr lang="pt-BR" sz="20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U(2) </a:t>
            </a:r>
            <a:r>
              <a:rPr lang="pt-BR" sz="20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endParaRPr lang="pt-BR" sz="2000" i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FBE5BE4-21EA-458C-863E-8B025B21205C}"/>
              </a:ext>
            </a:extLst>
          </p:cNvPr>
          <p:cNvSpPr txBox="1"/>
          <p:nvPr/>
        </p:nvSpPr>
        <p:spPr bwMode="auto">
          <a:xfrm>
            <a:off x="4233714" y="3583770"/>
            <a:ext cx="1435306" cy="402291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0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← S</a:t>
            </a:r>
            <a:r>
              <a:rPr lang="pt-BR" sz="20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U(1) </a:t>
            </a:r>
            <a:r>
              <a:rPr lang="pt-BR" sz="20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endParaRPr lang="pt-BR" sz="2000" i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8" name="Rectangle 31">
            <a:extLst>
              <a:ext uri="{FF2B5EF4-FFF2-40B4-BE49-F238E27FC236}">
                <a16:creationId xmlns:a16="http://schemas.microsoft.com/office/drawing/2014/main" id="{FEB25AFD-4AEC-7494-15BB-7394EE55B3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322" y="4373860"/>
            <a:ext cx="8640959" cy="1035772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19" name="Object 10">
            <a:extLst>
              <a:ext uri="{FF2B5EF4-FFF2-40B4-BE49-F238E27FC236}">
                <a16:creationId xmlns:a16="http://schemas.microsoft.com/office/drawing/2014/main" id="{05BEF523-429A-AC4D-6361-68201865371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156057" y="4435277"/>
          <a:ext cx="758177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44240" imgH="507960" progId="Equation.DSMT4">
                  <p:embed/>
                </p:oleObj>
              </mc:Choice>
              <mc:Fallback>
                <p:oleObj name="Equation" r:id="rId3" imgW="444240" imgH="507960" progId="Equation.DSMT4">
                  <p:embed/>
                  <p:pic>
                    <p:nvPicPr>
                      <p:cNvPr id="19" name="Object 10">
                        <a:extLst>
                          <a:ext uri="{FF2B5EF4-FFF2-40B4-BE49-F238E27FC236}">
                            <a16:creationId xmlns:a16="http://schemas.microsoft.com/office/drawing/2014/main" id="{05BEF523-429A-AC4D-6361-68201865371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6057" y="4435277"/>
                        <a:ext cx="758177" cy="8636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lumMod val="5000"/>
                              <a:lumOff val="95000"/>
                            </a:schemeClr>
                          </a:gs>
                          <a:gs pos="74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83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100000">
                            <a:schemeClr val="accent1">
                              <a:lumMod val="30000"/>
                              <a:lumOff val="70000"/>
                            </a:schemeClr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7">
            <a:extLst>
              <a:ext uri="{FF2B5EF4-FFF2-40B4-BE49-F238E27FC236}">
                <a16:creationId xmlns:a16="http://schemas.microsoft.com/office/drawing/2014/main" id="{D1A7355D-C9F0-BF50-806D-7260142CB15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65362" y="4454644"/>
          <a:ext cx="823164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82400" imgH="507960" progId="Equation.DSMT4">
                  <p:embed/>
                </p:oleObj>
              </mc:Choice>
              <mc:Fallback>
                <p:oleObj name="Equation" r:id="rId5" imgW="482400" imgH="507960" progId="Equation.DSMT4">
                  <p:embed/>
                  <p:pic>
                    <p:nvPicPr>
                      <p:cNvPr id="20" name="Object 7">
                        <a:extLst>
                          <a:ext uri="{FF2B5EF4-FFF2-40B4-BE49-F238E27FC236}">
                            <a16:creationId xmlns:a16="http://schemas.microsoft.com/office/drawing/2014/main" id="{D1A7355D-C9F0-BF50-806D-7260142CB15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5362" y="4454644"/>
                        <a:ext cx="823164" cy="8636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lumMod val="5000"/>
                              <a:lumOff val="95000"/>
                            </a:schemeClr>
                          </a:gs>
                          <a:gs pos="74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83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100000">
                            <a:schemeClr val="accent1">
                              <a:lumMod val="30000"/>
                              <a:lumOff val="70000"/>
                            </a:schemeClr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Imagem 1">
            <a:extLst>
              <a:ext uri="{FF2B5EF4-FFF2-40B4-BE49-F238E27FC236}">
                <a16:creationId xmlns:a16="http://schemas.microsoft.com/office/drawing/2014/main" id="{A6A5E752-A96D-E8F2-B19D-C7AAA2239C92}"/>
              </a:ext>
            </a:extLst>
          </p:cNvPr>
          <p:cNvPicPr preferRelativeResize="0"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6723905" y="3365252"/>
            <a:ext cx="720000" cy="720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284E846-7CA5-71BD-5F72-2E160C9657D0}"/>
              </a:ext>
            </a:extLst>
          </p:cNvPr>
          <p:cNvSpPr txBox="1"/>
          <p:nvPr/>
        </p:nvSpPr>
        <p:spPr bwMode="auto">
          <a:xfrm>
            <a:off x="6835354" y="4032926"/>
            <a:ext cx="524800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(0,0)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25C45D0-3EC3-2559-39A4-F2DA5C84EAD6}"/>
              </a:ext>
            </a:extLst>
          </p:cNvPr>
          <p:cNvSpPr txBox="1"/>
          <p:nvPr/>
        </p:nvSpPr>
        <p:spPr bwMode="auto">
          <a:xfrm>
            <a:off x="6239740" y="5099674"/>
            <a:ext cx="625790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(0,+1)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01D1152-C2C9-0CB3-0DF3-1E2105A99108}"/>
              </a:ext>
            </a:extLst>
          </p:cNvPr>
          <p:cNvSpPr txBox="1"/>
          <p:nvPr/>
        </p:nvSpPr>
        <p:spPr bwMode="auto">
          <a:xfrm>
            <a:off x="7361443" y="5100392"/>
            <a:ext cx="584112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(0,-1)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3C1AFE5-0344-F84C-4330-60D66D680FB0}"/>
              </a:ext>
            </a:extLst>
          </p:cNvPr>
          <p:cNvSpPr txBox="1"/>
          <p:nvPr/>
        </p:nvSpPr>
        <p:spPr bwMode="auto">
          <a:xfrm>
            <a:off x="6835354" y="6224284"/>
            <a:ext cx="524801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(1,0)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3D51D94-417F-2FE6-0AB0-8A0539E09180}"/>
              </a:ext>
            </a:extLst>
          </p:cNvPr>
          <p:cNvSpPr txBox="1"/>
          <p:nvPr/>
        </p:nvSpPr>
        <p:spPr bwMode="auto">
          <a:xfrm>
            <a:off x="5926684" y="6236050"/>
            <a:ext cx="625790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(0,+2)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51DFB00-ECC4-6237-06BD-AB8C126CE690}"/>
              </a:ext>
            </a:extLst>
          </p:cNvPr>
          <p:cNvSpPr txBox="1"/>
          <p:nvPr/>
        </p:nvSpPr>
        <p:spPr bwMode="auto">
          <a:xfrm>
            <a:off x="7664337" y="6224284"/>
            <a:ext cx="584112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(0,-2)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1F010FDF-C15B-5A98-2FB3-489AB2023E5D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6187362" y="4433766"/>
            <a:ext cx="720000" cy="72000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CD576ED3-B199-26FF-1031-247CC0B4D0BB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7298850" y="4433606"/>
            <a:ext cx="720000" cy="72000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C3A0CF10-D0FC-24FA-A3AC-5CCEF5DE3271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5899330" y="5526210"/>
            <a:ext cx="720000" cy="72000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2C9E8DFA-3590-BD7F-2004-ED7F5E8B22B8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7586802" y="5526130"/>
            <a:ext cx="720000" cy="72000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04352805-79A8-944E-93E5-87E90DFF6437}"/>
              </a:ext>
            </a:extLst>
          </p:cNvPr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6743106" y="5525492"/>
            <a:ext cx="720000" cy="720000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77488AA9-B912-1B0C-68D9-810F80B51667}"/>
              </a:ext>
            </a:extLst>
          </p:cNvPr>
          <p:cNvPicPr preferRelativeResize="0"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2484989" y="3365252"/>
            <a:ext cx="720000" cy="720000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DBBDCFC9-A1DC-ED40-78B7-BC69C8AFD26F}"/>
              </a:ext>
            </a:extLst>
          </p:cNvPr>
          <p:cNvPicPr preferRelativeResize="0"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1640014" y="5526210"/>
            <a:ext cx="720000" cy="720000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6F313BA7-4CE7-F428-60AD-E30C0982A33F}"/>
              </a:ext>
            </a:extLst>
          </p:cNvPr>
          <p:cNvPicPr preferRelativeResize="0"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3353348" y="5526210"/>
            <a:ext cx="720000" cy="720000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1691E342-7A5A-125B-CF0F-43FFC1B7D022}"/>
              </a:ext>
            </a:extLst>
          </p:cNvPr>
          <p:cNvPicPr preferRelativeResize="0"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2496681" y="5526210"/>
            <a:ext cx="720000" cy="720000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1F046C76-6CDA-EBE8-EFB1-DFF431F7AEA8}"/>
              </a:ext>
            </a:extLst>
          </p:cNvPr>
          <p:cNvPicPr preferRelativeResize="0"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1928046" y="4434147"/>
            <a:ext cx="720000" cy="720000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0CDF1606-876A-D303-7906-3409A61871CF}"/>
              </a:ext>
            </a:extLst>
          </p:cNvPr>
          <p:cNvPicPr preferRelativeResize="0">
            <a:picLocks/>
          </p:cNvPicPr>
          <p:nvPr/>
        </p:nvPicPr>
        <p:blipFill>
          <a:blip r:embed="rId15"/>
          <a:stretch>
            <a:fillRect/>
          </a:stretch>
        </p:blipFill>
        <p:spPr>
          <a:xfrm>
            <a:off x="3070828" y="4434147"/>
            <a:ext cx="720000" cy="720000"/>
          </a:xfrm>
          <a:prstGeom prst="rect">
            <a:avLst/>
          </a:prstGeom>
        </p:spPr>
      </p:pic>
      <p:sp>
        <p:nvSpPr>
          <p:cNvPr id="30" name="CaixaDeTexto 29">
            <a:extLst>
              <a:ext uri="{FF2B5EF4-FFF2-40B4-BE49-F238E27FC236}">
                <a16:creationId xmlns:a16="http://schemas.microsoft.com/office/drawing/2014/main" id="{65C77D5E-B72C-2142-C695-1D31C347E98E}"/>
              </a:ext>
            </a:extLst>
          </p:cNvPr>
          <p:cNvSpPr txBox="1"/>
          <p:nvPr/>
        </p:nvSpPr>
        <p:spPr bwMode="auto">
          <a:xfrm>
            <a:off x="2596438" y="4032926"/>
            <a:ext cx="524800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(0,0)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27185108-2EA5-7671-D795-8375A0F047A3}"/>
              </a:ext>
            </a:extLst>
          </p:cNvPr>
          <p:cNvSpPr txBox="1"/>
          <p:nvPr/>
        </p:nvSpPr>
        <p:spPr bwMode="auto">
          <a:xfrm>
            <a:off x="2051318" y="5099674"/>
            <a:ext cx="524801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(1,0)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BFB2FD2D-9C22-6CEF-6FA2-4ED71677EEB3}"/>
              </a:ext>
            </a:extLst>
          </p:cNvPr>
          <p:cNvSpPr txBox="1"/>
          <p:nvPr/>
        </p:nvSpPr>
        <p:spPr bwMode="auto">
          <a:xfrm>
            <a:off x="3152182" y="5100392"/>
            <a:ext cx="524801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(0,1)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CE0EBB85-175E-3813-8FE3-5AFFA9CF64D1}"/>
              </a:ext>
            </a:extLst>
          </p:cNvPr>
          <p:cNvSpPr txBox="1"/>
          <p:nvPr/>
        </p:nvSpPr>
        <p:spPr bwMode="auto">
          <a:xfrm>
            <a:off x="2570198" y="6224284"/>
            <a:ext cx="577281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(1,1)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CB6AF51D-C85F-6A17-D69F-9B14FC5D0F7F}"/>
              </a:ext>
            </a:extLst>
          </p:cNvPr>
          <p:cNvSpPr txBox="1"/>
          <p:nvPr/>
        </p:nvSpPr>
        <p:spPr bwMode="auto">
          <a:xfrm>
            <a:off x="1738262" y="6236050"/>
            <a:ext cx="524800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(2,0)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3095F2B7-F1DB-7719-7334-D28101E75365}"/>
              </a:ext>
            </a:extLst>
          </p:cNvPr>
          <p:cNvSpPr txBox="1"/>
          <p:nvPr/>
        </p:nvSpPr>
        <p:spPr bwMode="auto">
          <a:xfrm>
            <a:off x="3455077" y="6224284"/>
            <a:ext cx="524800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(0,2)</a:t>
            </a:r>
          </a:p>
        </p:txBody>
      </p:sp>
      <p:graphicFrame>
        <p:nvGraphicFramePr>
          <p:cNvPr id="36" name="Objeto 35">
            <a:extLst>
              <a:ext uri="{FF2B5EF4-FFF2-40B4-BE49-F238E27FC236}">
                <a16:creationId xmlns:a16="http://schemas.microsoft.com/office/drawing/2014/main" id="{4CA60E67-5353-ED5A-E37B-B6EEB85B4B5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61906" y="1988840"/>
          <a:ext cx="1971675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825480" imgH="342720" progId="Equation.DSMT4">
                  <p:embed/>
                </p:oleObj>
              </mc:Choice>
              <mc:Fallback>
                <p:oleObj name="Equation" r:id="rId16" imgW="825480" imgH="342720" progId="Equation.DSMT4">
                  <p:embed/>
                  <p:pic>
                    <p:nvPicPr>
                      <p:cNvPr id="36" name="Objeto 35">
                        <a:extLst>
                          <a:ext uri="{FF2B5EF4-FFF2-40B4-BE49-F238E27FC236}">
                            <a16:creationId xmlns:a16="http://schemas.microsoft.com/office/drawing/2014/main" id="{4CA60E67-5353-ED5A-E37B-B6EEB85B4B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961906" y="1988840"/>
                        <a:ext cx="1971675" cy="81915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lumMod val="5000"/>
                              <a:lumOff val="95000"/>
                            </a:schemeClr>
                          </a:gs>
                          <a:gs pos="74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83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100000">
                            <a:schemeClr val="accent1">
                              <a:lumMod val="30000"/>
                              <a:lumOff val="70000"/>
                            </a:schemeClr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to 36">
            <a:extLst>
              <a:ext uri="{FF2B5EF4-FFF2-40B4-BE49-F238E27FC236}">
                <a16:creationId xmlns:a16="http://schemas.microsoft.com/office/drawing/2014/main" id="{CCE7A874-437B-49E2-F26A-0132A1D5841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88526" y="1107572"/>
          <a:ext cx="3222167" cy="8299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676160" imgH="431640" progId="Equation.DSMT4">
                  <p:embed/>
                </p:oleObj>
              </mc:Choice>
              <mc:Fallback>
                <p:oleObj name="Equation" r:id="rId18" imgW="1676160" imgH="431640" progId="Equation.DSMT4">
                  <p:embed/>
                  <p:pic>
                    <p:nvPicPr>
                      <p:cNvPr id="37" name="Objeto 36">
                        <a:extLst>
                          <a:ext uri="{FF2B5EF4-FFF2-40B4-BE49-F238E27FC236}">
                            <a16:creationId xmlns:a16="http://schemas.microsoft.com/office/drawing/2014/main" id="{CCE7A874-437B-49E2-F26A-0132A1D584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888526" y="1107572"/>
                        <a:ext cx="3222167" cy="829952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lumMod val="5000"/>
                              <a:lumOff val="95000"/>
                            </a:schemeClr>
                          </a:gs>
                          <a:gs pos="74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83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100000">
                            <a:schemeClr val="accent1">
                              <a:lumMod val="30000"/>
                              <a:lumOff val="70000"/>
                            </a:schemeClr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Arco 37">
            <a:extLst>
              <a:ext uri="{FF2B5EF4-FFF2-40B4-BE49-F238E27FC236}">
                <a16:creationId xmlns:a16="http://schemas.microsoft.com/office/drawing/2014/main" id="{A2E0CF75-981D-148E-33F1-D6A5EB3FFB78}"/>
              </a:ext>
            </a:extLst>
          </p:cNvPr>
          <p:cNvSpPr/>
          <p:nvPr/>
        </p:nvSpPr>
        <p:spPr bwMode="auto">
          <a:xfrm>
            <a:off x="6476054" y="4505831"/>
            <a:ext cx="338980" cy="264382"/>
          </a:xfrm>
          <a:prstGeom prst="arc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39" name="Arco 38">
            <a:extLst>
              <a:ext uri="{FF2B5EF4-FFF2-40B4-BE49-F238E27FC236}">
                <a16:creationId xmlns:a16="http://schemas.microsoft.com/office/drawing/2014/main" id="{60941A19-52A9-BACC-2A44-52722272C614}"/>
              </a:ext>
            </a:extLst>
          </p:cNvPr>
          <p:cNvSpPr/>
          <p:nvPr/>
        </p:nvSpPr>
        <p:spPr bwMode="auto">
          <a:xfrm flipH="1">
            <a:off x="7406697" y="4505831"/>
            <a:ext cx="338980" cy="264382"/>
          </a:xfrm>
          <a:prstGeom prst="arc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40" name="Arco 39">
            <a:extLst>
              <a:ext uri="{FF2B5EF4-FFF2-40B4-BE49-F238E27FC236}">
                <a16:creationId xmlns:a16="http://schemas.microsoft.com/office/drawing/2014/main" id="{DA29CBB5-D9AE-A808-8269-8C63849C1063}"/>
              </a:ext>
            </a:extLst>
          </p:cNvPr>
          <p:cNvSpPr/>
          <p:nvPr/>
        </p:nvSpPr>
        <p:spPr bwMode="auto">
          <a:xfrm>
            <a:off x="6199138" y="5592570"/>
            <a:ext cx="338980" cy="264382"/>
          </a:xfrm>
          <a:prstGeom prst="arc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  <p:sp>
        <p:nvSpPr>
          <p:cNvPr id="41" name="Arco 40">
            <a:extLst>
              <a:ext uri="{FF2B5EF4-FFF2-40B4-BE49-F238E27FC236}">
                <a16:creationId xmlns:a16="http://schemas.microsoft.com/office/drawing/2014/main" id="{505177BD-F00E-C83E-600B-EBBA0C2FEE09}"/>
              </a:ext>
            </a:extLst>
          </p:cNvPr>
          <p:cNvSpPr/>
          <p:nvPr/>
        </p:nvSpPr>
        <p:spPr bwMode="auto">
          <a:xfrm flipH="1">
            <a:off x="7690098" y="5589240"/>
            <a:ext cx="338980" cy="264382"/>
          </a:xfrm>
          <a:prstGeom prst="arc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pt-BR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ea typeface="Lucida Sans Unicode" charset="0"/>
              <a:cs typeface="Lucida Sans Unico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4972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D9D3BB-D87C-CABE-FAF1-BCC96FCB88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8AD5A175-0CE7-D558-C7DF-A74E699020F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35663" y="5537552"/>
          <a:ext cx="4812088" cy="7910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6" name="Objeto 5">
                        <a:extLst>
                          <a:ext uri="{FF2B5EF4-FFF2-40B4-BE49-F238E27FC236}">
                            <a16:creationId xmlns:a16="http://schemas.microsoft.com/office/drawing/2014/main" id="{8AD5A175-0CE7-D558-C7DF-A74E699020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35663" y="5537552"/>
                        <a:ext cx="4812088" cy="791052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lumMod val="5000"/>
                              <a:lumOff val="95000"/>
                            </a:schemeClr>
                          </a:gs>
                          <a:gs pos="74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83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100000">
                            <a:schemeClr val="accent1">
                              <a:lumMod val="30000"/>
                              <a:lumOff val="70000"/>
                            </a:schemeClr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4674" name="Rectangle 2">
            <a:extLst>
              <a:ext uri="{FF2B5EF4-FFF2-40B4-BE49-F238E27FC236}">
                <a16:creationId xmlns:a16="http://schemas.microsoft.com/office/drawing/2014/main" id="{D1236877-ADE8-4E12-C7E5-A2D42DB7CC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792" y="219075"/>
            <a:ext cx="8367466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143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2286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4572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28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pt-BR" sz="3200" i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Astigmatic mode transformations</a:t>
            </a:r>
            <a:endParaRPr lang="en-US" altLang="pt-BR" sz="32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24677" name="Rectangle 5">
            <a:extLst>
              <a:ext uri="{FF2B5EF4-FFF2-40B4-BE49-F238E27FC236}">
                <a16:creationId xmlns:a16="http://schemas.microsoft.com/office/drawing/2014/main" id="{2B64DB9D-D70C-202F-DC55-397C5138A4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952" y="900113"/>
            <a:ext cx="8475433" cy="492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46E558D4-BACD-A392-326F-78109D37C41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14413" y="1397000"/>
          <a:ext cx="3019425" cy="1311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282680" imgH="558720" progId="Equation.DSMT4">
                  <p:embed/>
                </p:oleObj>
              </mc:Choice>
              <mc:Fallback>
                <p:oleObj name="Equation" r:id="rId5" imgW="1282680" imgH="558720" progId="Equation.DSMT4">
                  <p:embed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46E558D4-BACD-A392-326F-78109D37C41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4413" y="1397000"/>
                        <a:ext cx="3019425" cy="1311275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lumMod val="5000"/>
                              <a:lumOff val="95000"/>
                            </a:schemeClr>
                          </a:gs>
                          <a:gs pos="74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83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100000">
                            <a:schemeClr val="accent1">
                              <a:lumMod val="30000"/>
                              <a:lumOff val="70000"/>
                            </a:schemeClr>
                          </a:gs>
                        </a:gsLst>
                        <a:lin ang="5400000" scaled="1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8A56C67B-72A5-93DF-4BE8-BDEAFA66493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76074" y="1124744"/>
          <a:ext cx="2157384" cy="9339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965160" imgH="419040" progId="Equation.DSMT4">
                  <p:embed/>
                </p:oleObj>
              </mc:Choice>
              <mc:Fallback>
                <p:oleObj name="Equation" r:id="rId7" imgW="965160" imgH="419040" progId="Equation.DSMT4">
                  <p:embed/>
                  <p:pic>
                    <p:nvPicPr>
                      <p:cNvPr id="2" name="Objeto 1">
                        <a:extLst>
                          <a:ext uri="{FF2B5EF4-FFF2-40B4-BE49-F238E27FC236}">
                            <a16:creationId xmlns:a16="http://schemas.microsoft.com/office/drawing/2014/main" id="{8A56C67B-72A5-93DF-4BE8-BDEAFA66493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6074" y="1124744"/>
                        <a:ext cx="2157384" cy="933966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lumMod val="5000"/>
                              <a:lumOff val="95000"/>
                            </a:schemeClr>
                          </a:gs>
                          <a:gs pos="74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83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100000">
                            <a:schemeClr val="accent1">
                              <a:lumMod val="30000"/>
                              <a:lumOff val="70000"/>
                            </a:schemeClr>
                          </a:gs>
                        </a:gsLst>
                        <a:lin ang="5400000" scaled="1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6">
            <a:extLst>
              <a:ext uri="{FF2B5EF4-FFF2-40B4-BE49-F238E27FC236}">
                <a16:creationId xmlns:a16="http://schemas.microsoft.com/office/drawing/2014/main" id="{A6F6C663-FEC6-AC86-5184-85CE9A755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2158" y="1340768"/>
            <a:ext cx="1215772" cy="46384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lnSpc>
                <a:spcPct val="100000"/>
              </a:lnSpc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HG-LG</a:t>
            </a:r>
            <a:endParaRPr lang="en-GB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grpSp>
        <p:nvGrpSpPr>
          <p:cNvPr id="23" name="Group 4">
            <a:extLst>
              <a:ext uri="{FF2B5EF4-FFF2-40B4-BE49-F238E27FC236}">
                <a16:creationId xmlns:a16="http://schemas.microsoft.com/office/drawing/2014/main" id="{23398F71-43C5-1203-CCAA-60B423BAA4D0}"/>
              </a:ext>
            </a:extLst>
          </p:cNvPr>
          <p:cNvGrpSpPr>
            <a:grpSpLocks/>
          </p:cNvGrpSpPr>
          <p:nvPr/>
        </p:nvGrpSpPr>
        <p:grpSpPr bwMode="auto">
          <a:xfrm>
            <a:off x="4391427" y="2228312"/>
            <a:ext cx="207401" cy="288032"/>
            <a:chOff x="1252" y="1094"/>
            <a:chExt cx="110" cy="151"/>
          </a:xfrm>
        </p:grpSpPr>
        <p:sp>
          <p:nvSpPr>
            <p:cNvPr id="47" name="Oval 5">
              <a:extLst>
                <a:ext uri="{FF2B5EF4-FFF2-40B4-BE49-F238E27FC236}">
                  <a16:creationId xmlns:a16="http://schemas.microsoft.com/office/drawing/2014/main" id="{849469FC-3B3A-143C-54D4-0A52FC9088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2" y="1094"/>
              <a:ext cx="110" cy="60"/>
            </a:xfrm>
            <a:prstGeom prst="ellipse">
              <a:avLst/>
            </a:prstGeom>
            <a:solidFill>
              <a:srgbClr val="FF0000"/>
            </a:solidFill>
            <a:ln w="936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8" name="Oval 6">
              <a:extLst>
                <a:ext uri="{FF2B5EF4-FFF2-40B4-BE49-F238E27FC236}">
                  <a16:creationId xmlns:a16="http://schemas.microsoft.com/office/drawing/2014/main" id="{EDA35B42-BC0D-61FC-AD1F-B82AF850B6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2" y="1185"/>
              <a:ext cx="110" cy="60"/>
            </a:xfrm>
            <a:prstGeom prst="ellipse">
              <a:avLst/>
            </a:prstGeom>
            <a:solidFill>
              <a:srgbClr val="FF0000"/>
            </a:solidFill>
            <a:ln w="936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25" name="Group 10">
            <a:extLst>
              <a:ext uri="{FF2B5EF4-FFF2-40B4-BE49-F238E27FC236}">
                <a16:creationId xmlns:a16="http://schemas.microsoft.com/office/drawing/2014/main" id="{166752B6-0704-24B8-EBC4-D05D7CFF6048}"/>
              </a:ext>
            </a:extLst>
          </p:cNvPr>
          <p:cNvGrpSpPr>
            <a:grpSpLocks/>
          </p:cNvGrpSpPr>
          <p:nvPr/>
        </p:nvGrpSpPr>
        <p:grpSpPr bwMode="auto">
          <a:xfrm>
            <a:off x="8901534" y="2269428"/>
            <a:ext cx="299789" cy="259420"/>
            <a:chOff x="2367" y="1101"/>
            <a:chExt cx="159" cy="136"/>
          </a:xfrm>
        </p:grpSpPr>
        <p:sp>
          <p:nvSpPr>
            <p:cNvPr id="43" name="Oval 11">
              <a:extLst>
                <a:ext uri="{FF2B5EF4-FFF2-40B4-BE49-F238E27FC236}">
                  <a16:creationId xmlns:a16="http://schemas.microsoft.com/office/drawing/2014/main" id="{7CF9FFA4-3C29-E263-D045-0F8F2CB51E1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80000">
              <a:off x="2416" y="1101"/>
              <a:ext cx="110" cy="60"/>
            </a:xfrm>
            <a:prstGeom prst="ellipse">
              <a:avLst/>
            </a:prstGeom>
            <a:solidFill>
              <a:srgbClr val="FF0000"/>
            </a:solidFill>
            <a:ln w="936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4" name="Oval 12">
              <a:extLst>
                <a:ext uri="{FF2B5EF4-FFF2-40B4-BE49-F238E27FC236}">
                  <a16:creationId xmlns:a16="http://schemas.microsoft.com/office/drawing/2014/main" id="{9F5B84B1-5C24-5C65-C488-B85947BA29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80000">
              <a:off x="2367" y="1177"/>
              <a:ext cx="110" cy="60"/>
            </a:xfrm>
            <a:prstGeom prst="ellipse">
              <a:avLst/>
            </a:prstGeom>
            <a:solidFill>
              <a:srgbClr val="FF0000"/>
            </a:solidFill>
            <a:ln w="936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32" name="Group 23">
            <a:extLst>
              <a:ext uri="{FF2B5EF4-FFF2-40B4-BE49-F238E27FC236}">
                <a16:creationId xmlns:a16="http://schemas.microsoft.com/office/drawing/2014/main" id="{F9E1A4FD-EE53-9E13-A8F0-F0C13B4FA6A0}"/>
              </a:ext>
            </a:extLst>
          </p:cNvPr>
          <p:cNvGrpSpPr>
            <a:grpSpLocks/>
          </p:cNvGrpSpPr>
          <p:nvPr/>
        </p:nvGrpSpPr>
        <p:grpSpPr bwMode="auto">
          <a:xfrm>
            <a:off x="8902477" y="2689975"/>
            <a:ext cx="299789" cy="259420"/>
            <a:chOff x="2404" y="1617"/>
            <a:chExt cx="159" cy="136"/>
          </a:xfrm>
          <a:scene3d>
            <a:camera prst="orthographicFront">
              <a:rot lat="0" lon="0" rev="5400000"/>
            </a:camera>
            <a:lightRig rig="threePt" dir="t"/>
          </a:scene3d>
        </p:grpSpPr>
        <p:sp>
          <p:nvSpPr>
            <p:cNvPr id="37" name="Oval 24">
              <a:extLst>
                <a:ext uri="{FF2B5EF4-FFF2-40B4-BE49-F238E27FC236}">
                  <a16:creationId xmlns:a16="http://schemas.microsoft.com/office/drawing/2014/main" id="{842041CE-4B6F-F8D9-7695-0D23913EB03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80000">
              <a:off x="2453" y="1617"/>
              <a:ext cx="110" cy="60"/>
            </a:xfrm>
            <a:prstGeom prst="ellipse">
              <a:avLst/>
            </a:prstGeom>
            <a:solidFill>
              <a:srgbClr val="FF0000"/>
            </a:solidFill>
            <a:ln w="936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8" name="Oval 25">
              <a:extLst>
                <a:ext uri="{FF2B5EF4-FFF2-40B4-BE49-F238E27FC236}">
                  <a16:creationId xmlns:a16="http://schemas.microsoft.com/office/drawing/2014/main" id="{8E472E15-CC1F-FBA7-D0AE-5912435E39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80000">
              <a:off x="2404" y="1693"/>
              <a:ext cx="110" cy="60"/>
            </a:xfrm>
            <a:prstGeom prst="ellipse">
              <a:avLst/>
            </a:prstGeom>
            <a:solidFill>
              <a:srgbClr val="FF0000"/>
            </a:solidFill>
            <a:ln w="936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49" name="Group 4">
            <a:extLst>
              <a:ext uri="{FF2B5EF4-FFF2-40B4-BE49-F238E27FC236}">
                <a16:creationId xmlns:a16="http://schemas.microsoft.com/office/drawing/2014/main" id="{7495740D-14DA-864D-574F-5A19557571BD}"/>
              </a:ext>
            </a:extLst>
          </p:cNvPr>
          <p:cNvGrpSpPr>
            <a:grpSpLocks/>
          </p:cNvGrpSpPr>
          <p:nvPr/>
        </p:nvGrpSpPr>
        <p:grpSpPr bwMode="auto">
          <a:xfrm>
            <a:off x="4377730" y="1607601"/>
            <a:ext cx="207401" cy="288032"/>
            <a:chOff x="1252" y="1094"/>
            <a:chExt cx="110" cy="151"/>
          </a:xfrm>
          <a:scene3d>
            <a:camera prst="orthographicFront">
              <a:rot lat="0" lon="0" rev="5400000"/>
            </a:camera>
            <a:lightRig rig="threePt" dir="t"/>
          </a:scene3d>
        </p:grpSpPr>
        <p:sp>
          <p:nvSpPr>
            <p:cNvPr id="50" name="Oval 5">
              <a:extLst>
                <a:ext uri="{FF2B5EF4-FFF2-40B4-BE49-F238E27FC236}">
                  <a16:creationId xmlns:a16="http://schemas.microsoft.com/office/drawing/2014/main" id="{3C556E3B-322A-2157-FF0C-0BDF33B31F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2" y="1094"/>
              <a:ext cx="110" cy="60"/>
            </a:xfrm>
            <a:prstGeom prst="ellipse">
              <a:avLst/>
            </a:prstGeom>
            <a:solidFill>
              <a:srgbClr val="FF0000"/>
            </a:solidFill>
            <a:ln w="936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1" name="Oval 6">
              <a:extLst>
                <a:ext uri="{FF2B5EF4-FFF2-40B4-BE49-F238E27FC236}">
                  <a16:creationId xmlns:a16="http://schemas.microsoft.com/office/drawing/2014/main" id="{7F2E075C-5DFA-FA79-D97E-76F4FB5692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2" y="1185"/>
              <a:ext cx="110" cy="60"/>
            </a:xfrm>
            <a:prstGeom prst="ellipse">
              <a:avLst/>
            </a:prstGeom>
            <a:solidFill>
              <a:srgbClr val="FF0000"/>
            </a:solidFill>
            <a:ln w="936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BA292254-1282-CC11-8F6D-8FF740FFA255}"/>
              </a:ext>
            </a:extLst>
          </p:cNvPr>
          <p:cNvGrpSpPr/>
          <p:nvPr/>
        </p:nvGrpSpPr>
        <p:grpSpPr>
          <a:xfrm>
            <a:off x="8887096" y="1124744"/>
            <a:ext cx="387178" cy="395992"/>
            <a:chOff x="4807397" y="5667850"/>
            <a:chExt cx="578445" cy="649978"/>
          </a:xfrm>
        </p:grpSpPr>
        <p:grpSp>
          <p:nvGrpSpPr>
            <p:cNvPr id="52" name="Group 17">
              <a:extLst>
                <a:ext uri="{FF2B5EF4-FFF2-40B4-BE49-F238E27FC236}">
                  <a16:creationId xmlns:a16="http://schemas.microsoft.com/office/drawing/2014/main" id="{CE82DBA0-DF4F-1AA7-14CF-5BD767903F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07397" y="5743671"/>
              <a:ext cx="567577" cy="574157"/>
              <a:chOff x="1215" y="1586"/>
              <a:chExt cx="147" cy="151"/>
            </a:xfrm>
          </p:grpSpPr>
          <p:sp>
            <p:nvSpPr>
              <p:cNvPr id="53" name="Oval 18">
                <a:extLst>
                  <a:ext uri="{FF2B5EF4-FFF2-40B4-BE49-F238E27FC236}">
                    <a16:creationId xmlns:a16="http://schemas.microsoft.com/office/drawing/2014/main" id="{2F9D54D8-3A8F-8D9F-9A04-6437F30480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5" y="1586"/>
                <a:ext cx="147" cy="151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54" name="Oval 19">
                <a:extLst>
                  <a:ext uri="{FF2B5EF4-FFF2-40B4-BE49-F238E27FC236}">
                    <a16:creationId xmlns:a16="http://schemas.microsoft.com/office/drawing/2014/main" id="{CEC8F949-C27E-74CF-5E30-EFC4EAA61A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4" y="1636"/>
                <a:ext cx="49" cy="50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55" name="Arco 54">
              <a:extLst>
                <a:ext uri="{FF2B5EF4-FFF2-40B4-BE49-F238E27FC236}">
                  <a16:creationId xmlns:a16="http://schemas.microsoft.com/office/drawing/2014/main" id="{B6FE8578-7F2F-7DA3-B211-CFBA0F76AA51}"/>
                </a:ext>
              </a:extLst>
            </p:cNvPr>
            <p:cNvSpPr/>
            <p:nvPr/>
          </p:nvSpPr>
          <p:spPr bwMode="auto">
            <a:xfrm>
              <a:off x="4879405" y="5667850"/>
              <a:ext cx="506437" cy="433955"/>
            </a:xfrm>
            <a:prstGeom prst="arc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pt-BR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  <a:ea typeface="Lucida Sans Unicode" charset="0"/>
                <a:cs typeface="Lucida Sans Unicode" charset="0"/>
              </a:endParaRPr>
            </a:p>
          </p:txBody>
        </p:sp>
      </p:grpSp>
      <p:grpSp>
        <p:nvGrpSpPr>
          <p:cNvPr id="56" name="Grupo 55">
            <a:extLst>
              <a:ext uri="{FF2B5EF4-FFF2-40B4-BE49-F238E27FC236}">
                <a16:creationId xmlns:a16="http://schemas.microsoft.com/office/drawing/2014/main" id="{DF6BA3D1-6E8F-083F-EC56-FC01AE0D876F}"/>
              </a:ext>
            </a:extLst>
          </p:cNvPr>
          <p:cNvGrpSpPr/>
          <p:nvPr/>
        </p:nvGrpSpPr>
        <p:grpSpPr>
          <a:xfrm>
            <a:off x="8887096" y="1592744"/>
            <a:ext cx="387178" cy="395989"/>
            <a:chOff x="4807397" y="5667854"/>
            <a:chExt cx="578445" cy="649974"/>
          </a:xfrm>
        </p:grpSpPr>
        <p:grpSp>
          <p:nvGrpSpPr>
            <p:cNvPr id="57" name="Group 17">
              <a:extLst>
                <a:ext uri="{FF2B5EF4-FFF2-40B4-BE49-F238E27FC236}">
                  <a16:creationId xmlns:a16="http://schemas.microsoft.com/office/drawing/2014/main" id="{D88E16C7-5E6F-14EA-A8BE-0B6A116C16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07397" y="5743671"/>
              <a:ext cx="567577" cy="574157"/>
              <a:chOff x="1215" y="1586"/>
              <a:chExt cx="147" cy="151"/>
            </a:xfrm>
          </p:grpSpPr>
          <p:sp>
            <p:nvSpPr>
              <p:cNvPr id="59" name="Oval 18">
                <a:extLst>
                  <a:ext uri="{FF2B5EF4-FFF2-40B4-BE49-F238E27FC236}">
                    <a16:creationId xmlns:a16="http://schemas.microsoft.com/office/drawing/2014/main" id="{B8773F40-61B8-94E5-2B07-46FBA5E0CA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5" y="1586"/>
                <a:ext cx="147" cy="151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0" name="Oval 19">
                <a:extLst>
                  <a:ext uri="{FF2B5EF4-FFF2-40B4-BE49-F238E27FC236}">
                    <a16:creationId xmlns:a16="http://schemas.microsoft.com/office/drawing/2014/main" id="{C3D63C0A-15A3-9E35-C57D-C9029518C5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4" y="1636"/>
                <a:ext cx="49" cy="50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58" name="Arco 57">
              <a:extLst>
                <a:ext uri="{FF2B5EF4-FFF2-40B4-BE49-F238E27FC236}">
                  <a16:creationId xmlns:a16="http://schemas.microsoft.com/office/drawing/2014/main" id="{33695BCB-967C-58E5-2400-5CE42BA3864C}"/>
                </a:ext>
              </a:extLst>
            </p:cNvPr>
            <p:cNvSpPr/>
            <p:nvPr/>
          </p:nvSpPr>
          <p:spPr bwMode="auto">
            <a:xfrm>
              <a:off x="4879405" y="5667854"/>
              <a:ext cx="506437" cy="433955"/>
            </a:xfrm>
            <a:prstGeom prst="arc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pt-BR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  <a:ea typeface="Lucida Sans Unicode" charset="0"/>
                <a:cs typeface="Lucida Sans Unicode" charset="0"/>
              </a:endParaRPr>
            </a:p>
          </p:txBody>
        </p:sp>
      </p:grpSp>
      <p:sp>
        <p:nvSpPr>
          <p:cNvPr id="31" name="Rectangle 16">
            <a:extLst>
              <a:ext uri="{FF2B5EF4-FFF2-40B4-BE49-F238E27FC236}">
                <a16:creationId xmlns:a16="http://schemas.microsoft.com/office/drawing/2014/main" id="{B2C2FDE8-7D04-067C-3F75-49BAF12F0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794" y="2317082"/>
            <a:ext cx="1224136" cy="46384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lnSpc>
                <a:spcPct val="100000"/>
              </a:lnSpc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HG-HG</a:t>
            </a:r>
            <a:endParaRPr lang="en-GB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C31F517A-2571-B33D-5218-F56346C06A9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60756" y="2062677"/>
          <a:ext cx="2265446" cy="9339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015920" imgH="419040" progId="Equation.DSMT4">
                  <p:embed/>
                </p:oleObj>
              </mc:Choice>
              <mc:Fallback>
                <p:oleObj name="Equation" r:id="rId9" imgW="1015920" imgH="419040" progId="Equation.DSMT4">
                  <p:embed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C31F517A-2571-B33D-5218-F56346C06A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360756" y="2062677"/>
                        <a:ext cx="2265446" cy="933966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lumMod val="5000"/>
                              <a:lumOff val="95000"/>
                            </a:schemeClr>
                          </a:gs>
                          <a:gs pos="74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83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100000">
                            <a:schemeClr val="accent1">
                              <a:lumMod val="30000"/>
                              <a:lumOff val="70000"/>
                            </a:schemeClr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3" name="Group 32">
            <a:extLst>
              <a:ext uri="{FF2B5EF4-FFF2-40B4-BE49-F238E27FC236}">
                <a16:creationId xmlns:a16="http://schemas.microsoft.com/office/drawing/2014/main" id="{97B90D21-BA21-CE8D-EFB1-55E58BD0C6BF}"/>
              </a:ext>
            </a:extLst>
          </p:cNvPr>
          <p:cNvGrpSpPr>
            <a:grpSpLocks/>
          </p:cNvGrpSpPr>
          <p:nvPr/>
        </p:nvGrpSpPr>
        <p:grpSpPr bwMode="auto">
          <a:xfrm>
            <a:off x="705322" y="2997519"/>
            <a:ext cx="5042429" cy="2414137"/>
            <a:chOff x="2781" y="2466"/>
            <a:chExt cx="2698" cy="126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BB5639C-CCE5-B4F9-8C53-6BDC2A76BA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97" y="3451"/>
              <a:ext cx="167" cy="279"/>
              <a:chOff x="3197" y="3451"/>
              <a:chExt cx="167" cy="279"/>
            </a:xfrm>
          </p:grpSpPr>
          <p:sp>
            <p:nvSpPr>
              <p:cNvPr id="68" name="Oval 34">
                <a:extLst>
                  <a:ext uri="{FF2B5EF4-FFF2-40B4-BE49-F238E27FC236}">
                    <a16:creationId xmlns:a16="http://schemas.microsoft.com/office/drawing/2014/main" id="{44F5E487-734A-71C4-7146-692AF43AD2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7" y="3451"/>
                <a:ext cx="167" cy="112"/>
              </a:xfrm>
              <a:prstGeom prst="ellipse">
                <a:avLst/>
              </a:prstGeom>
              <a:solidFill>
                <a:srgbClr val="FF0000"/>
              </a:solidFill>
              <a:ln w="93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9" name="Oval 35">
                <a:extLst>
                  <a:ext uri="{FF2B5EF4-FFF2-40B4-BE49-F238E27FC236}">
                    <a16:creationId xmlns:a16="http://schemas.microsoft.com/office/drawing/2014/main" id="{9BB25E39-B6A0-7679-EFA3-1CB6B4B2A9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7" y="3618"/>
                <a:ext cx="167" cy="112"/>
              </a:xfrm>
              <a:prstGeom prst="ellipse">
                <a:avLst/>
              </a:prstGeom>
              <a:solidFill>
                <a:srgbClr val="FF0000"/>
              </a:solidFill>
              <a:ln w="936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35" name="Rectangle 36">
              <a:extLst>
                <a:ext uri="{FF2B5EF4-FFF2-40B4-BE49-F238E27FC236}">
                  <a16:creationId xmlns:a16="http://schemas.microsoft.com/office/drawing/2014/main" id="{DA76E55C-717D-489D-9148-07556AE313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" y="3137"/>
              <a:ext cx="940" cy="210"/>
            </a:xfrm>
            <a:prstGeom prst="rect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6" name="Rectangle 37">
              <a:extLst>
                <a:ext uri="{FF2B5EF4-FFF2-40B4-BE49-F238E27FC236}">
                  <a16:creationId xmlns:a16="http://schemas.microsoft.com/office/drawing/2014/main" id="{CD546522-AFE4-7358-EDC4-6462C9EF5F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520000">
              <a:off x="3700" y="2996"/>
              <a:ext cx="306" cy="500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F8CAC31-65F9-257B-32CF-9EFF3647CF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9" y="3144"/>
              <a:ext cx="638" cy="202"/>
            </a:xfrm>
            <a:prstGeom prst="rect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22FBA6C4-FF04-9D71-98EA-F168516D35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9" y="3137"/>
              <a:ext cx="638" cy="72"/>
            </a:xfrm>
            <a:custGeom>
              <a:avLst/>
              <a:gdLst>
                <a:gd name="T0" fmla="*/ 0 w 960"/>
                <a:gd name="T1" fmla="*/ 0 h 152"/>
                <a:gd name="T2" fmla="*/ 192 w 960"/>
                <a:gd name="T3" fmla="*/ 96 h 152"/>
                <a:gd name="T4" fmla="*/ 432 w 960"/>
                <a:gd name="T5" fmla="*/ 144 h 152"/>
                <a:gd name="T6" fmla="*/ 528 w 960"/>
                <a:gd name="T7" fmla="*/ 144 h 152"/>
                <a:gd name="T8" fmla="*/ 768 w 960"/>
                <a:gd name="T9" fmla="*/ 96 h 152"/>
                <a:gd name="T10" fmla="*/ 960 w 960"/>
                <a:gd name="T11" fmla="*/ 0 h 1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60"/>
                <a:gd name="T19" fmla="*/ 0 h 152"/>
                <a:gd name="T20" fmla="*/ 960 w 960"/>
                <a:gd name="T21" fmla="*/ 152 h 15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60" h="152">
                  <a:moveTo>
                    <a:pt x="0" y="0"/>
                  </a:moveTo>
                  <a:cubicBezTo>
                    <a:pt x="60" y="36"/>
                    <a:pt x="120" y="72"/>
                    <a:pt x="192" y="96"/>
                  </a:cubicBezTo>
                  <a:cubicBezTo>
                    <a:pt x="264" y="120"/>
                    <a:pt x="376" y="136"/>
                    <a:pt x="432" y="144"/>
                  </a:cubicBezTo>
                  <a:cubicBezTo>
                    <a:pt x="488" y="152"/>
                    <a:pt x="472" y="152"/>
                    <a:pt x="528" y="144"/>
                  </a:cubicBezTo>
                  <a:cubicBezTo>
                    <a:pt x="584" y="136"/>
                    <a:pt x="696" y="120"/>
                    <a:pt x="768" y="96"/>
                  </a:cubicBezTo>
                  <a:cubicBezTo>
                    <a:pt x="840" y="72"/>
                    <a:pt x="928" y="16"/>
                    <a:pt x="960" y="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56C12CE4-0484-EF24-EB9E-FB3A3C40680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3869" y="3277"/>
              <a:ext cx="638" cy="72"/>
            </a:xfrm>
            <a:custGeom>
              <a:avLst/>
              <a:gdLst>
                <a:gd name="T0" fmla="*/ 0 w 960"/>
                <a:gd name="T1" fmla="*/ 0 h 152"/>
                <a:gd name="T2" fmla="*/ 192 w 960"/>
                <a:gd name="T3" fmla="*/ 96 h 152"/>
                <a:gd name="T4" fmla="*/ 432 w 960"/>
                <a:gd name="T5" fmla="*/ 144 h 152"/>
                <a:gd name="T6" fmla="*/ 528 w 960"/>
                <a:gd name="T7" fmla="*/ 144 h 152"/>
                <a:gd name="T8" fmla="*/ 768 w 960"/>
                <a:gd name="T9" fmla="*/ 96 h 152"/>
                <a:gd name="T10" fmla="*/ 960 w 960"/>
                <a:gd name="T11" fmla="*/ 0 h 1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60"/>
                <a:gd name="T19" fmla="*/ 0 h 152"/>
                <a:gd name="T20" fmla="*/ 960 w 960"/>
                <a:gd name="T21" fmla="*/ 152 h 15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60" h="152">
                  <a:moveTo>
                    <a:pt x="0" y="0"/>
                  </a:moveTo>
                  <a:cubicBezTo>
                    <a:pt x="60" y="36"/>
                    <a:pt x="120" y="72"/>
                    <a:pt x="192" y="96"/>
                  </a:cubicBezTo>
                  <a:cubicBezTo>
                    <a:pt x="264" y="120"/>
                    <a:pt x="376" y="136"/>
                    <a:pt x="432" y="144"/>
                  </a:cubicBezTo>
                  <a:cubicBezTo>
                    <a:pt x="488" y="152"/>
                    <a:pt x="472" y="152"/>
                    <a:pt x="528" y="144"/>
                  </a:cubicBezTo>
                  <a:cubicBezTo>
                    <a:pt x="584" y="136"/>
                    <a:pt x="696" y="120"/>
                    <a:pt x="768" y="96"/>
                  </a:cubicBezTo>
                  <a:cubicBezTo>
                    <a:pt x="840" y="72"/>
                    <a:pt x="928" y="16"/>
                    <a:pt x="960" y="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0F605A9-8029-5589-27FE-40FE98DD858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520000">
              <a:off x="4405" y="2996"/>
              <a:ext cx="307" cy="500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5" name="Rectangle 42">
              <a:extLst>
                <a:ext uri="{FF2B5EF4-FFF2-40B4-BE49-F238E27FC236}">
                  <a16:creationId xmlns:a16="http://schemas.microsoft.com/office/drawing/2014/main" id="{D3F7BCF1-775F-4595-546B-FCB00FE73A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137"/>
              <a:ext cx="806" cy="210"/>
            </a:xfrm>
            <a:prstGeom prst="rect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46" name="Group 43">
              <a:extLst>
                <a:ext uri="{FF2B5EF4-FFF2-40B4-BE49-F238E27FC236}">
                  <a16:creationId xmlns:a16="http://schemas.microsoft.com/office/drawing/2014/main" id="{4CBCB0E5-2A35-DA9D-AADE-F6E8D87739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77" y="3416"/>
              <a:ext cx="268" cy="279"/>
              <a:chOff x="4977" y="3416"/>
              <a:chExt cx="268" cy="279"/>
            </a:xfrm>
          </p:grpSpPr>
          <p:sp>
            <p:nvSpPr>
              <p:cNvPr id="66" name="Oval 44">
                <a:extLst>
                  <a:ext uri="{FF2B5EF4-FFF2-40B4-BE49-F238E27FC236}">
                    <a16:creationId xmlns:a16="http://schemas.microsoft.com/office/drawing/2014/main" id="{A93553E5-AD24-FC93-11B9-BB49EB4BEB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77" y="3416"/>
                <a:ext cx="268" cy="279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67" name="Oval 45">
                <a:extLst>
                  <a:ext uri="{FF2B5EF4-FFF2-40B4-BE49-F238E27FC236}">
                    <a16:creationId xmlns:a16="http://schemas.microsoft.com/office/drawing/2014/main" id="{EA632F83-FA66-77ED-CE06-52E47F8831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67" y="3509"/>
                <a:ext cx="90" cy="93"/>
              </a:xfrm>
              <a:prstGeom prst="ellipse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61" name="Oval 46">
              <a:extLst>
                <a:ext uri="{FF2B5EF4-FFF2-40B4-BE49-F238E27FC236}">
                  <a16:creationId xmlns:a16="http://schemas.microsoft.com/office/drawing/2014/main" id="{69B56E50-36EE-BC9A-125E-05ABC78A19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2" y="3144"/>
              <a:ext cx="177" cy="19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2" name="Oval 47">
              <a:extLst>
                <a:ext uri="{FF2B5EF4-FFF2-40B4-BE49-F238E27FC236}">
                  <a16:creationId xmlns:a16="http://schemas.microsoft.com/office/drawing/2014/main" id="{509674A6-0FDC-A033-3B6B-CDCDC87206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3" y="3135"/>
              <a:ext cx="193" cy="21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3" name="Text Box 48">
              <a:extLst>
                <a:ext uri="{FF2B5EF4-FFF2-40B4-BE49-F238E27FC236}">
                  <a16:creationId xmlns:a16="http://schemas.microsoft.com/office/drawing/2014/main" id="{E1D8A971-0E1C-86F9-06F5-33BB55560D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" y="2466"/>
              <a:ext cx="1591" cy="45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250"/>
                </a:spcBef>
                <a:buClr>
                  <a:srgbClr val="3333CC"/>
                </a:buClr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2000" b="1" dirty="0">
                  <a:solidFill>
                    <a:srgbClr val="3333CC"/>
                  </a:solidFill>
                  <a:latin typeface="Arial" charset="0"/>
                </a:rPr>
                <a:t>Mode Converter</a:t>
              </a:r>
            </a:p>
            <a:p>
              <a:pPr algn="ctr">
                <a:lnSpc>
                  <a:spcPct val="100000"/>
                </a:lnSpc>
                <a:spcBef>
                  <a:spcPts val="1250"/>
                </a:spcBef>
                <a:buClr>
                  <a:srgbClr val="3333CC"/>
                </a:buClr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2000" dirty="0">
                  <a:solidFill>
                    <a:srgbClr val="3333CC"/>
                  </a:solidFill>
                  <a:latin typeface="Arial" charset="0"/>
                </a:rPr>
                <a:t>cylindrical lenses at 45</a:t>
              </a:r>
              <a:r>
                <a:rPr lang="en-GB" sz="2000" baseline="30000" dirty="0">
                  <a:solidFill>
                    <a:srgbClr val="3333CC"/>
                  </a:solidFill>
                  <a:latin typeface="Arial" charset="0"/>
                </a:rPr>
                <a:t>o</a:t>
              </a:r>
            </a:p>
          </p:txBody>
        </p:sp>
        <p:sp>
          <p:nvSpPr>
            <p:cNvPr id="64" name="Oval 49">
              <a:extLst>
                <a:ext uri="{FF2B5EF4-FFF2-40B4-BE49-F238E27FC236}">
                  <a16:creationId xmlns:a16="http://schemas.microsoft.com/office/drawing/2014/main" id="{80103583-8946-CA49-5119-E9068F02D4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1" y="3135"/>
              <a:ext cx="208" cy="20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5" name="Oval 50">
              <a:extLst>
                <a:ext uri="{FF2B5EF4-FFF2-40B4-BE49-F238E27FC236}">
                  <a16:creationId xmlns:a16="http://schemas.microsoft.com/office/drawing/2014/main" id="{7037D732-54BC-D687-B8AB-DE9D2F2E9B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71" y="3135"/>
              <a:ext cx="208" cy="20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70" name="Group 52">
            <a:extLst>
              <a:ext uri="{FF2B5EF4-FFF2-40B4-BE49-F238E27FC236}">
                <a16:creationId xmlns:a16="http://schemas.microsoft.com/office/drawing/2014/main" id="{8360436D-D151-9248-E850-370E753AEE3E}"/>
              </a:ext>
            </a:extLst>
          </p:cNvPr>
          <p:cNvGrpSpPr>
            <a:grpSpLocks/>
          </p:cNvGrpSpPr>
          <p:nvPr/>
        </p:nvGrpSpPr>
        <p:grpSpPr bwMode="auto">
          <a:xfrm>
            <a:off x="1209378" y="5623659"/>
            <a:ext cx="4306062" cy="685661"/>
            <a:chOff x="3167" y="3841"/>
            <a:chExt cx="2304" cy="359"/>
          </a:xfrm>
        </p:grpSpPr>
        <p:grpSp>
          <p:nvGrpSpPr>
            <p:cNvPr id="71" name="Group 53">
              <a:extLst>
                <a:ext uri="{FF2B5EF4-FFF2-40B4-BE49-F238E27FC236}">
                  <a16:creationId xmlns:a16="http://schemas.microsoft.com/office/drawing/2014/main" id="{9C0EE6F1-094E-DBA9-4C71-147873EA3E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67" y="3841"/>
              <a:ext cx="876" cy="359"/>
              <a:chOff x="3167" y="3841"/>
              <a:chExt cx="876" cy="359"/>
            </a:xfrm>
          </p:grpSpPr>
          <p:grpSp>
            <p:nvGrpSpPr>
              <p:cNvPr id="83" name="Group 54">
                <a:extLst>
                  <a:ext uri="{FF2B5EF4-FFF2-40B4-BE49-F238E27FC236}">
                    <a16:creationId xmlns:a16="http://schemas.microsoft.com/office/drawing/2014/main" id="{0E4B476F-B8A8-B079-92C6-2519E6D6F0E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75" y="3939"/>
                <a:ext cx="137" cy="142"/>
                <a:chOff x="3475" y="3939"/>
                <a:chExt cx="137" cy="142"/>
              </a:xfrm>
            </p:grpSpPr>
            <p:sp>
              <p:nvSpPr>
                <p:cNvPr id="90" name="Oval 55">
                  <a:extLst>
                    <a:ext uri="{FF2B5EF4-FFF2-40B4-BE49-F238E27FC236}">
                      <a16:creationId xmlns:a16="http://schemas.microsoft.com/office/drawing/2014/main" id="{0457B9A7-23FE-1E80-9066-1DFCEB1BD2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2880000">
                  <a:off x="3470" y="3944"/>
                  <a:ext cx="76" cy="65"/>
                </a:xfrm>
                <a:prstGeom prst="ellipse">
                  <a:avLst/>
                </a:prstGeom>
                <a:solidFill>
                  <a:srgbClr val="FF0000"/>
                </a:solidFill>
                <a:ln w="936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91" name="Oval 56">
                  <a:extLst>
                    <a:ext uri="{FF2B5EF4-FFF2-40B4-BE49-F238E27FC236}">
                      <a16:creationId xmlns:a16="http://schemas.microsoft.com/office/drawing/2014/main" id="{D27B8612-F824-AC48-CCA7-6366F77680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2880000">
                  <a:off x="3542" y="4010"/>
                  <a:ext cx="76" cy="65"/>
                </a:xfrm>
                <a:prstGeom prst="ellipse">
                  <a:avLst/>
                </a:prstGeom>
                <a:solidFill>
                  <a:srgbClr val="FF0000"/>
                </a:solidFill>
                <a:ln w="936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84" name="Group 57">
                <a:extLst>
                  <a:ext uri="{FF2B5EF4-FFF2-40B4-BE49-F238E27FC236}">
                    <a16:creationId xmlns:a16="http://schemas.microsoft.com/office/drawing/2014/main" id="{C4FA567A-84E6-DF3E-81C3-BC8A3DDA743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15" y="3945"/>
                <a:ext cx="137" cy="118"/>
                <a:chOff x="3815" y="3945"/>
                <a:chExt cx="137" cy="118"/>
              </a:xfrm>
            </p:grpSpPr>
            <p:sp>
              <p:nvSpPr>
                <p:cNvPr id="88" name="Oval 58">
                  <a:extLst>
                    <a:ext uri="{FF2B5EF4-FFF2-40B4-BE49-F238E27FC236}">
                      <a16:creationId xmlns:a16="http://schemas.microsoft.com/office/drawing/2014/main" id="{EEECFA26-6640-A32B-A9C5-18F1B5FD87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980000">
                  <a:off x="3857" y="3945"/>
                  <a:ext cx="95" cy="52"/>
                </a:xfrm>
                <a:prstGeom prst="ellipse">
                  <a:avLst/>
                </a:prstGeom>
                <a:solidFill>
                  <a:srgbClr val="FF0000"/>
                </a:solidFill>
                <a:ln w="936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89" name="Oval 59">
                  <a:extLst>
                    <a:ext uri="{FF2B5EF4-FFF2-40B4-BE49-F238E27FC236}">
                      <a16:creationId xmlns:a16="http://schemas.microsoft.com/office/drawing/2014/main" id="{23DA4032-86F8-B30C-A5E3-F10A4B17D8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980000">
                  <a:off x="3815" y="4011"/>
                  <a:ext cx="95" cy="52"/>
                </a:xfrm>
                <a:prstGeom prst="ellipse">
                  <a:avLst/>
                </a:prstGeom>
                <a:solidFill>
                  <a:srgbClr val="FF0000"/>
                </a:solidFill>
                <a:ln w="936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aphicFrame>
            <p:nvGraphicFramePr>
              <p:cNvPr id="85" name="Object 60">
                <a:extLst>
                  <a:ext uri="{FF2B5EF4-FFF2-40B4-BE49-F238E27FC236}">
                    <a16:creationId xmlns:a16="http://schemas.microsoft.com/office/drawing/2014/main" id="{9818FD2D-7E9A-9456-CF6C-EEBBED9A29B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167" y="3841"/>
              <a:ext cx="369" cy="35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11" imgW="393480" imgH="419040" progId="Equation.3">
                      <p:embed/>
                    </p:oleObj>
                  </mc:Choice>
                  <mc:Fallback>
                    <p:oleObj r:id="rId11" imgW="393480" imgH="419040" progId="Equation.3">
                      <p:embed/>
                      <p:pic>
                        <p:nvPicPr>
                          <p:cNvPr id="85" name="Object 60">
                            <a:extLst>
                              <a:ext uri="{FF2B5EF4-FFF2-40B4-BE49-F238E27FC236}">
                                <a16:creationId xmlns:a16="http://schemas.microsoft.com/office/drawing/2014/main" id="{9818FD2D-7E9A-9456-CF6C-EEBBED9A29BE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167" y="3841"/>
                            <a:ext cx="369" cy="359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blipFill dpi="0" rotWithShape="0">
                                  <a:blip/>
                                  <a:srcRect/>
                                  <a:stretch>
                                    <a:fillRect/>
                                  </a:stretch>
                                </a:blip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6" name="Object 61">
                <a:extLst>
                  <a:ext uri="{FF2B5EF4-FFF2-40B4-BE49-F238E27FC236}">
                    <a16:creationId xmlns:a16="http://schemas.microsoft.com/office/drawing/2014/main" id="{B40C7043-86AD-3255-F935-EB127B9D867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888" y="3923"/>
              <a:ext cx="155" cy="18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13" imgW="164880" imgH="215640" progId="Equation.3">
                      <p:embed/>
                    </p:oleObj>
                  </mc:Choice>
                  <mc:Fallback>
                    <p:oleObj r:id="rId13" imgW="164880" imgH="215640" progId="Equation.3">
                      <p:embed/>
                      <p:pic>
                        <p:nvPicPr>
                          <p:cNvPr id="86" name="Object 61">
                            <a:extLst>
                              <a:ext uri="{FF2B5EF4-FFF2-40B4-BE49-F238E27FC236}">
                                <a16:creationId xmlns:a16="http://schemas.microsoft.com/office/drawing/2014/main" id="{B40C7043-86AD-3255-F935-EB127B9D867A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88" y="3923"/>
                            <a:ext cx="155" cy="183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blipFill dpi="0" rotWithShape="0">
                                  <a:blip/>
                                  <a:srcRect/>
                                  <a:stretch>
                                    <a:fillRect/>
                                  </a:stretch>
                                </a:blip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7" name="Object 62">
                <a:extLst>
                  <a:ext uri="{FF2B5EF4-FFF2-40B4-BE49-F238E27FC236}">
                    <a16:creationId xmlns:a16="http://schemas.microsoft.com/office/drawing/2014/main" id="{AC84FEAC-B16E-B574-4A93-4E19FCC5F0F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676" y="3939"/>
              <a:ext cx="132" cy="12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15" imgW="139680" imgH="139680" progId="Equation.3">
                      <p:embed/>
                    </p:oleObj>
                  </mc:Choice>
                  <mc:Fallback>
                    <p:oleObj r:id="rId15" imgW="139680" imgH="139680" progId="Equation.3">
                      <p:embed/>
                      <p:pic>
                        <p:nvPicPr>
                          <p:cNvPr id="87" name="Object 62">
                            <a:extLst>
                              <a:ext uri="{FF2B5EF4-FFF2-40B4-BE49-F238E27FC236}">
                                <a16:creationId xmlns:a16="http://schemas.microsoft.com/office/drawing/2014/main" id="{AC84FEAC-B16E-B574-4A93-4E19FCC5F0F4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676" y="3939"/>
                            <a:ext cx="132" cy="12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blipFill dpi="0" rotWithShape="0">
                                  <a:blip/>
                                  <a:srcRect/>
                                  <a:stretch>
                                    <a:fillRect/>
                                  </a:stretch>
                                </a:blip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72" name="Group 63">
              <a:extLst>
                <a:ext uri="{FF2B5EF4-FFF2-40B4-BE49-F238E27FC236}">
                  <a16:creationId xmlns:a16="http://schemas.microsoft.com/office/drawing/2014/main" id="{05F17036-B106-9B56-A741-21709168F6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63" y="3841"/>
              <a:ext cx="908" cy="359"/>
              <a:chOff x="4563" y="3841"/>
              <a:chExt cx="908" cy="359"/>
            </a:xfrm>
          </p:grpSpPr>
          <p:grpSp>
            <p:nvGrpSpPr>
              <p:cNvPr id="74" name="Group 64">
                <a:extLst>
                  <a:ext uri="{FF2B5EF4-FFF2-40B4-BE49-F238E27FC236}">
                    <a16:creationId xmlns:a16="http://schemas.microsoft.com/office/drawing/2014/main" id="{A5780B4B-B361-1737-4B8A-8A6072FAFDC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76" y="3951"/>
                <a:ext cx="138" cy="141"/>
                <a:chOff x="4876" y="3951"/>
                <a:chExt cx="138" cy="141"/>
              </a:xfrm>
            </p:grpSpPr>
            <p:sp>
              <p:nvSpPr>
                <p:cNvPr id="81" name="Oval 65">
                  <a:extLst>
                    <a:ext uri="{FF2B5EF4-FFF2-40B4-BE49-F238E27FC236}">
                      <a16:creationId xmlns:a16="http://schemas.microsoft.com/office/drawing/2014/main" id="{FD81BE15-9514-5DD5-F5F1-AA79A604E8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2880000">
                  <a:off x="4871" y="3956"/>
                  <a:ext cx="76" cy="65"/>
                </a:xfrm>
                <a:prstGeom prst="ellipse">
                  <a:avLst/>
                </a:prstGeom>
                <a:solidFill>
                  <a:srgbClr val="FF0000"/>
                </a:solidFill>
                <a:ln w="936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82" name="Oval 66">
                  <a:extLst>
                    <a:ext uri="{FF2B5EF4-FFF2-40B4-BE49-F238E27FC236}">
                      <a16:creationId xmlns:a16="http://schemas.microsoft.com/office/drawing/2014/main" id="{128DD70D-6454-C1BF-0165-54460326C5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2880000">
                  <a:off x="4944" y="4021"/>
                  <a:ext cx="76" cy="65"/>
                </a:xfrm>
                <a:prstGeom prst="ellipse">
                  <a:avLst/>
                </a:prstGeom>
                <a:solidFill>
                  <a:srgbClr val="FF0000"/>
                </a:solidFill>
                <a:ln w="936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75" name="Group 67">
                <a:extLst>
                  <a:ext uri="{FF2B5EF4-FFF2-40B4-BE49-F238E27FC236}">
                    <a16:creationId xmlns:a16="http://schemas.microsoft.com/office/drawing/2014/main" id="{D5995545-FC66-C3F9-B59A-6654A8B7833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3" y="3967"/>
                <a:ext cx="138" cy="117"/>
                <a:chOff x="5243" y="3967"/>
                <a:chExt cx="138" cy="117"/>
              </a:xfrm>
            </p:grpSpPr>
            <p:sp>
              <p:nvSpPr>
                <p:cNvPr id="79" name="Oval 68">
                  <a:extLst>
                    <a:ext uri="{FF2B5EF4-FFF2-40B4-BE49-F238E27FC236}">
                      <a16:creationId xmlns:a16="http://schemas.microsoft.com/office/drawing/2014/main" id="{597E2BC3-7CCA-7EEF-4C45-29172583A9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980000">
                  <a:off x="5285" y="3967"/>
                  <a:ext cx="96" cy="52"/>
                </a:xfrm>
                <a:prstGeom prst="ellipse">
                  <a:avLst/>
                </a:prstGeom>
                <a:solidFill>
                  <a:srgbClr val="FF0000"/>
                </a:solidFill>
                <a:ln w="936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80" name="Oval 69">
                  <a:extLst>
                    <a:ext uri="{FF2B5EF4-FFF2-40B4-BE49-F238E27FC236}">
                      <a16:creationId xmlns:a16="http://schemas.microsoft.com/office/drawing/2014/main" id="{1A692A96-2F39-FF9B-1F0A-FB78EFDA40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980000">
                  <a:off x="5243" y="4032"/>
                  <a:ext cx="96" cy="52"/>
                </a:xfrm>
                <a:prstGeom prst="ellipse">
                  <a:avLst/>
                </a:prstGeom>
                <a:solidFill>
                  <a:srgbClr val="FF0000"/>
                </a:solidFill>
                <a:ln w="9360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aphicFrame>
            <p:nvGraphicFramePr>
              <p:cNvPr id="76" name="Object 70">
                <a:extLst>
                  <a:ext uri="{FF2B5EF4-FFF2-40B4-BE49-F238E27FC236}">
                    <a16:creationId xmlns:a16="http://schemas.microsoft.com/office/drawing/2014/main" id="{BD77C8B3-49C6-1FBF-A617-FFFAEEA8DFA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044" y="3929"/>
              <a:ext cx="190" cy="1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17" imgW="203040" imgH="164880" progId="Equation.3">
                      <p:embed/>
                    </p:oleObj>
                  </mc:Choice>
                  <mc:Fallback>
                    <p:oleObj r:id="rId17" imgW="203040" imgH="164880" progId="Equation.3">
                      <p:embed/>
                      <p:pic>
                        <p:nvPicPr>
                          <p:cNvPr id="76" name="Object 70">
                            <a:extLst>
                              <a:ext uri="{FF2B5EF4-FFF2-40B4-BE49-F238E27FC236}">
                                <a16:creationId xmlns:a16="http://schemas.microsoft.com/office/drawing/2014/main" id="{BD77C8B3-49C6-1FBF-A617-FFFAEEA8DFA5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044" y="3929"/>
                            <a:ext cx="190" cy="14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blipFill dpi="0" rotWithShape="0">
                                  <a:blip/>
                                  <a:srcRect/>
                                  <a:stretch>
                                    <a:fillRect/>
                                  </a:stretch>
                                </a:blip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77" name="Object 71">
                <a:extLst>
                  <a:ext uri="{FF2B5EF4-FFF2-40B4-BE49-F238E27FC236}">
                    <a16:creationId xmlns:a16="http://schemas.microsoft.com/office/drawing/2014/main" id="{27B8BD6D-7548-9F13-F515-593086825C4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63" y="3841"/>
              <a:ext cx="369" cy="35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11" imgW="393480" imgH="419040" progId="Equation.3">
                      <p:embed/>
                    </p:oleObj>
                  </mc:Choice>
                  <mc:Fallback>
                    <p:oleObj r:id="rId11" imgW="393480" imgH="419040" progId="Equation.3">
                      <p:embed/>
                      <p:pic>
                        <p:nvPicPr>
                          <p:cNvPr id="77" name="Object 71">
                            <a:extLst>
                              <a:ext uri="{FF2B5EF4-FFF2-40B4-BE49-F238E27FC236}">
                                <a16:creationId xmlns:a16="http://schemas.microsoft.com/office/drawing/2014/main" id="{27B8BD6D-7548-9F13-F515-593086825C4A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563" y="3841"/>
                            <a:ext cx="369" cy="359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blipFill dpi="0" rotWithShape="0">
                                  <a:blip/>
                                  <a:srcRect/>
                                  <a:stretch>
                                    <a:fillRect/>
                                  </a:stretch>
                                </a:blip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78" name="Object 72">
                <a:extLst>
                  <a:ext uri="{FF2B5EF4-FFF2-40B4-BE49-F238E27FC236}">
                    <a16:creationId xmlns:a16="http://schemas.microsoft.com/office/drawing/2014/main" id="{4287A921-16D9-C96C-093D-E438C359197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317" y="3923"/>
              <a:ext cx="154" cy="18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r:id="rId13" imgW="164880" imgH="215640" progId="Equation.3">
                      <p:embed/>
                    </p:oleObj>
                  </mc:Choice>
                  <mc:Fallback>
                    <p:oleObj r:id="rId13" imgW="164880" imgH="215640" progId="Equation.3">
                      <p:embed/>
                      <p:pic>
                        <p:nvPicPr>
                          <p:cNvPr id="78" name="Object 72">
                            <a:extLst>
                              <a:ext uri="{FF2B5EF4-FFF2-40B4-BE49-F238E27FC236}">
                                <a16:creationId xmlns:a16="http://schemas.microsoft.com/office/drawing/2014/main" id="{4287A921-16D9-C96C-093D-E438C3591978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317" y="3923"/>
                            <a:ext cx="154" cy="183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blipFill dpi="0" rotWithShape="0">
                                  <a:blip/>
                                  <a:srcRect/>
                                  <a:stretch>
                                    <a:fillRect/>
                                  </a:stretch>
                                </a:blip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73" name="AutoShape 73">
              <a:extLst>
                <a:ext uri="{FF2B5EF4-FFF2-40B4-BE49-F238E27FC236}">
                  <a16:creationId xmlns:a16="http://schemas.microsoft.com/office/drawing/2014/main" id="{E0CBB433-59A2-0D11-C4D6-9947EAABAD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6" y="3956"/>
              <a:ext cx="245" cy="122"/>
            </a:xfrm>
            <a:prstGeom prst="rightArrow">
              <a:avLst>
                <a:gd name="adj1" fmla="val 50000"/>
                <a:gd name="adj2" fmla="val 50205"/>
              </a:avLst>
            </a:prstGeom>
            <a:solidFill>
              <a:srgbClr val="3333CC"/>
            </a:solidFill>
            <a:ln w="9360">
              <a:solidFill>
                <a:srgbClr val="3333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92" name="Group 10">
            <a:extLst>
              <a:ext uri="{FF2B5EF4-FFF2-40B4-BE49-F238E27FC236}">
                <a16:creationId xmlns:a16="http://schemas.microsoft.com/office/drawing/2014/main" id="{E65BEE19-25DC-FA0F-5202-B62F35CBF9D8}"/>
              </a:ext>
            </a:extLst>
          </p:cNvPr>
          <p:cNvGrpSpPr>
            <a:grpSpLocks/>
          </p:cNvGrpSpPr>
          <p:nvPr/>
        </p:nvGrpSpPr>
        <p:grpSpPr bwMode="auto">
          <a:xfrm>
            <a:off x="8958032" y="4185008"/>
            <a:ext cx="299789" cy="259420"/>
            <a:chOff x="2367" y="1101"/>
            <a:chExt cx="159" cy="136"/>
          </a:xfrm>
        </p:grpSpPr>
        <p:sp>
          <p:nvSpPr>
            <p:cNvPr id="93" name="Oval 11">
              <a:extLst>
                <a:ext uri="{FF2B5EF4-FFF2-40B4-BE49-F238E27FC236}">
                  <a16:creationId xmlns:a16="http://schemas.microsoft.com/office/drawing/2014/main" id="{D33AE878-5208-9D1C-0C89-C861F63743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80000">
              <a:off x="2416" y="1101"/>
              <a:ext cx="110" cy="60"/>
            </a:xfrm>
            <a:prstGeom prst="ellipse">
              <a:avLst/>
            </a:prstGeom>
            <a:solidFill>
              <a:srgbClr val="FF0000"/>
            </a:solidFill>
            <a:ln w="936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4" name="Oval 12">
              <a:extLst>
                <a:ext uri="{FF2B5EF4-FFF2-40B4-BE49-F238E27FC236}">
                  <a16:creationId xmlns:a16="http://schemas.microsoft.com/office/drawing/2014/main" id="{208D0905-5BC9-BAE1-42B1-A944049725C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80000">
              <a:off x="2367" y="1177"/>
              <a:ext cx="110" cy="60"/>
            </a:xfrm>
            <a:prstGeom prst="ellipse">
              <a:avLst/>
            </a:prstGeom>
            <a:solidFill>
              <a:srgbClr val="FF0000"/>
            </a:solidFill>
            <a:ln w="936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95" name="Group 23">
            <a:extLst>
              <a:ext uri="{FF2B5EF4-FFF2-40B4-BE49-F238E27FC236}">
                <a16:creationId xmlns:a16="http://schemas.microsoft.com/office/drawing/2014/main" id="{672F3FF3-F119-B755-D464-6404FD0E7D3C}"/>
              </a:ext>
            </a:extLst>
          </p:cNvPr>
          <p:cNvGrpSpPr>
            <a:grpSpLocks/>
          </p:cNvGrpSpPr>
          <p:nvPr/>
        </p:nvGrpSpPr>
        <p:grpSpPr bwMode="auto">
          <a:xfrm>
            <a:off x="8958975" y="4605555"/>
            <a:ext cx="299789" cy="259420"/>
            <a:chOff x="2404" y="1617"/>
            <a:chExt cx="159" cy="136"/>
          </a:xfrm>
          <a:scene3d>
            <a:camera prst="orthographicFront">
              <a:rot lat="0" lon="0" rev="5400000"/>
            </a:camera>
            <a:lightRig rig="threePt" dir="t"/>
          </a:scene3d>
        </p:grpSpPr>
        <p:sp>
          <p:nvSpPr>
            <p:cNvPr id="96" name="Oval 24">
              <a:extLst>
                <a:ext uri="{FF2B5EF4-FFF2-40B4-BE49-F238E27FC236}">
                  <a16:creationId xmlns:a16="http://schemas.microsoft.com/office/drawing/2014/main" id="{FA282AE0-17AE-C249-A8ED-1F161E903B9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80000">
              <a:off x="2453" y="1617"/>
              <a:ext cx="110" cy="60"/>
            </a:xfrm>
            <a:prstGeom prst="ellipse">
              <a:avLst/>
            </a:prstGeom>
            <a:solidFill>
              <a:srgbClr val="FF0000"/>
            </a:solidFill>
            <a:ln w="936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7" name="Oval 25">
              <a:extLst>
                <a:ext uri="{FF2B5EF4-FFF2-40B4-BE49-F238E27FC236}">
                  <a16:creationId xmlns:a16="http://schemas.microsoft.com/office/drawing/2014/main" id="{92B5AA95-4B3F-8507-2705-310C945A010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80000">
              <a:off x="2404" y="1693"/>
              <a:ext cx="110" cy="60"/>
            </a:xfrm>
            <a:prstGeom prst="ellipse">
              <a:avLst/>
            </a:prstGeom>
            <a:solidFill>
              <a:srgbClr val="FF0000"/>
            </a:solidFill>
            <a:ln w="936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99" name="Text Box 48">
            <a:extLst>
              <a:ext uri="{FF2B5EF4-FFF2-40B4-BE49-F238E27FC236}">
                <a16:creationId xmlns:a16="http://schemas.microsoft.com/office/drawing/2014/main" id="{6CF6BAF5-3550-73F5-3231-453BD65FB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9938" y="3501008"/>
            <a:ext cx="2973501" cy="40229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250"/>
              </a:spcBef>
              <a:buClr>
                <a:srgbClr val="3333CC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dirty="0">
                <a:solidFill>
                  <a:srgbClr val="3333CC"/>
                </a:solidFill>
                <a:latin typeface="Arial" charset="0"/>
              </a:rPr>
              <a:t>MC</a:t>
            </a:r>
            <a:r>
              <a:rPr lang="en-GB" sz="2000" dirty="0">
                <a:solidFill>
                  <a:srgbClr val="3333CC"/>
                </a:solidFill>
                <a:latin typeface="Arial" charset="0"/>
              </a:rPr>
              <a:t> </a:t>
            </a:r>
            <a:r>
              <a:rPr lang="en-GB" sz="2000" dirty="0" err="1">
                <a:solidFill>
                  <a:srgbClr val="3333CC"/>
                </a:solidFill>
                <a:latin typeface="Arial" charset="0"/>
              </a:rPr>
              <a:t>eingenvectors</a:t>
            </a:r>
            <a:endParaRPr lang="en-GB" sz="2000" baseline="30000" dirty="0">
              <a:solidFill>
                <a:srgbClr val="3333CC"/>
              </a:solidFill>
              <a:latin typeface="Arial" charset="0"/>
            </a:endParaRPr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D694F0B4-02EB-6732-8BA6-69DC9FF3C25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70696" y="4005064"/>
          <a:ext cx="2263775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263218" imgH="933519" progId="Equation.DSMT4">
                  <p:embed/>
                </p:oleObj>
              </mc:Choice>
              <mc:Fallback>
                <p:oleObj name="Equation" r:id="rId9" imgW="2263218" imgH="933519" progId="Equation.DSMT4">
                  <p:embed/>
                  <p:pic>
                    <p:nvPicPr>
                      <p:cNvPr id="5" name="Objeto 4">
                        <a:extLst>
                          <a:ext uri="{FF2B5EF4-FFF2-40B4-BE49-F238E27FC236}">
                            <a16:creationId xmlns:a16="http://schemas.microsoft.com/office/drawing/2014/main" id="{D694F0B4-02EB-6732-8BA6-69DC9FF3C2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570696" y="4005064"/>
                        <a:ext cx="2263775" cy="93345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lumMod val="5000"/>
                              <a:lumOff val="95000"/>
                            </a:schemeClr>
                          </a:gs>
                          <a:gs pos="74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83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100000">
                            <a:schemeClr val="accent1">
                              <a:lumMod val="30000"/>
                              <a:lumOff val="70000"/>
                            </a:schemeClr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03417451"/>
      </p:ext>
    </p:extLst>
  </p:cSld>
  <p:clrMapOvr>
    <a:masterClrMapping/>
  </p:clrMapOvr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sign padrão">
      <a:majorFont>
        <a:latin typeface="Times New Roman"/>
        <a:ea typeface="Lucida Sans Unicode"/>
        <a:cs typeface="Lucida Sans Unicode"/>
      </a:majorFont>
      <a:minorFont>
        <a:latin typeface="Times New Roman"/>
        <a:ea typeface="Lucida Sans Unicode"/>
        <a:cs typeface="Lucida Sans Unicode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5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Lucida Sans Unicode" charset="0"/>
            <a:cs typeface="Lucida Sans Unicod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5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Lucida Sans Unicode" charset="0"/>
            <a:cs typeface="Lucida Sans Unicode" charset="0"/>
          </a:defRPr>
        </a:defPPr>
      </a:lstStyle>
    </a:lnDef>
    <a:txDef>
      <a:spPr bwMode="auto">
        <a:solidFill>
          <a:srgbClr val="FFFF00"/>
        </a:solidFill>
        <a:ln w="9525">
          <a:noFill/>
          <a:round/>
          <a:headEnd/>
          <a:tailEnd/>
        </a:ln>
        <a:effectLst/>
      </a:spPr>
      <a:bodyPr lIns="90000" tIns="46800" rIns="90000" bIns="46800">
        <a:spAutoFit/>
      </a:bodyPr>
      <a:lstStyle>
        <a:defPPr algn="ctr">
          <a:lnSpc>
            <a:spcPct val="100000"/>
          </a:lnSpc>
          <a:spcBef>
            <a:spcPts val="1500"/>
          </a:spcBef>
          <a:tabLst>
            <a:tab pos="0" algn="l"/>
            <a:tab pos="914400" algn="l"/>
            <a:tab pos="1828800" algn="l"/>
            <a:tab pos="2743200" algn="l"/>
            <a:tab pos="3657600" algn="l"/>
            <a:tab pos="4572000" algn="l"/>
            <a:tab pos="5486400" algn="l"/>
            <a:tab pos="6400800" algn="l"/>
            <a:tab pos="7315200" algn="l"/>
            <a:tab pos="8229600" algn="l"/>
            <a:tab pos="9144000" algn="l"/>
            <a:tab pos="10058400" algn="l"/>
          </a:tabLst>
          <a:defRPr sz="2000" i="1" dirty="0" err="1" smtClean="0">
            <a:solidFill>
              <a:srgbClr val="000000"/>
            </a:solidFill>
            <a:effectLst>
              <a:outerShdw blurRad="38100" dist="38100" dir="2700000" algn="tl">
                <a:srgbClr val="C0C0C0"/>
              </a:outerShdw>
            </a:effectLst>
          </a:defRPr>
        </a:defPPr>
      </a:lstStyle>
    </a:tx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10377</TotalTime>
  <Words>979</Words>
  <Application>Microsoft Office PowerPoint</Application>
  <PresentationFormat>Personalizar</PresentationFormat>
  <Paragraphs>270</Paragraphs>
  <Slides>33</Slides>
  <Notes>29</Notes>
  <HiddenSlides>0</HiddenSlides>
  <MMClips>2</MMClips>
  <ScaleCrop>false</ScaleCrop>
  <HeadingPairs>
    <vt:vector size="8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3</vt:i4>
      </vt:variant>
      <vt:variant>
        <vt:lpstr>Títulos de slides</vt:lpstr>
      </vt:variant>
      <vt:variant>
        <vt:i4>33</vt:i4>
      </vt:variant>
    </vt:vector>
  </HeadingPairs>
  <TitlesOfParts>
    <vt:vector size="45" baseType="lpstr">
      <vt:lpstr>Aller Light</vt:lpstr>
      <vt:lpstr>Arial</vt:lpstr>
      <vt:lpstr>Calibri</vt:lpstr>
      <vt:lpstr>Cambria Math</vt:lpstr>
      <vt:lpstr>Noto Sans Symbols</vt:lpstr>
      <vt:lpstr>Symbol</vt:lpstr>
      <vt:lpstr>Times New Roman</vt:lpstr>
      <vt:lpstr>Verdana</vt:lpstr>
      <vt:lpstr>Design padrão</vt:lpstr>
      <vt:lpstr>Equation</vt:lpstr>
      <vt:lpstr>Equação</vt:lpstr>
      <vt:lpstr>Equation.3</vt:lpstr>
      <vt:lpstr>Apresentação do PowerPoint</vt:lpstr>
      <vt:lpstr>Structured light and applications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Spin-Orbit non separability</vt:lpstr>
      <vt:lpstr>Apresentação do PowerPoint</vt:lpstr>
      <vt:lpstr>Apresentação do PowerPoint</vt:lpstr>
      <vt:lpstr>Apresentação do PowerPoint</vt:lpstr>
      <vt:lpstr>Apresentação do PowerPoint</vt:lpstr>
      <vt:lpstr>Structured Light Tomography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The Rio Quantum Network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sem título</dc:title>
  <dc:creator>Compaq User</dc:creator>
  <cp:lastModifiedBy>Antonio Zelaquett Khoury</cp:lastModifiedBy>
  <cp:revision>497</cp:revision>
  <dcterms:modified xsi:type="dcterms:W3CDTF">2025-01-20T21:34:36Z</dcterms:modified>
</cp:coreProperties>
</file>