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  <p:sldMasterId id="2147483675" r:id="rId3"/>
  </p:sldMasterIdLst>
  <p:notesMasterIdLst>
    <p:notesMasterId r:id="rId53"/>
  </p:notesMasterIdLst>
  <p:sldIdLst>
    <p:sldId id="256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54"/>
    </p:embeddedFont>
    <p:embeddedFont>
      <p:font typeface="Lato" panose="020F0502020204030203" pitchFamily="34" charset="0"/>
      <p:regular r:id="rId55"/>
      <p:bold r:id="rId56"/>
      <p:italic r:id="rId57"/>
      <p:boldItalic r:id="rId58"/>
    </p:embeddedFont>
    <p:embeddedFont>
      <p:font typeface="Raleway" pitchFamily="2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67">
          <p15:clr>
            <a:srgbClr val="A4A3A4"/>
          </p15:clr>
        </p15:guide>
        <p15:guide id="2" pos="5472">
          <p15:clr>
            <a:srgbClr val="A4A3A4"/>
          </p15:clr>
        </p15:guide>
        <p15:guide id="3" pos="205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48"/>
      </p:cViewPr>
      <p:guideLst>
        <p:guide orient="horz" pos="667"/>
        <p:guide pos="5472"/>
        <p:guide pos="20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2.fntdata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font" Target="fonts/font8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3.fntdata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6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4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7.fntdata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f78b853b98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g1f78b853b98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f78b853b98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f78b853b98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f78b853b98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f78b853b98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f78b853b98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f78b853b98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f78b853b98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f78b853b98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f78b853b98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f78b853b98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f78b853b98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f78b853b98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f78b853b98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f78b853b98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f78b853b98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f78b853b98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f78b853b9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f78b853b9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f78b853b98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f78b853b98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f78b853b9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f78b853b9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f78b853b98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f78b853b98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f78b853b98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f78b853b98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f78b853b9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f78b853b9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f78b853b98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f78b853b98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f78b853b98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f78b853b98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f78b853b98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f78b853b98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f78b853b98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f78b853b98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f78b853b98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f78b853b98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f78b853b98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f78b853b98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f78b853b98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f78b853b98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f78b853b98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f78b853b98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f78b853b98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f78b853b98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f78b853b98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f78b853b98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f78b853b98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1f78b853b98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f78b853b98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1f78b853b98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f78b853b98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f78b853b98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f78b853b98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f78b853b98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f78b853b98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1f78b853b98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f78b853b98_0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1f78b853b98_0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f78b853b98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1f78b853b98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f78b853b98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1f78b853b98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f78b853b9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f78b853b98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f78b853b98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f78b853b98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f78b853b98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f78b853b98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f78b853b98_0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1f78b853b98_0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f78b853b98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1f78b853b98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f78b853b98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f78b853b98_0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f78b853b98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1f78b853b98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f78b853b98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1f78b853b98_0_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f78b853b98_0_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1f78b853b98_0_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1f78b853b98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1f78b853b98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f78b853b98_0_551:notes"/>
          <p:cNvSpPr txBox="1">
            <a:spLocks noGrp="1"/>
          </p:cNvSpPr>
          <p:nvPr>
            <p:ph type="body" idx="1"/>
          </p:nvPr>
        </p:nvSpPr>
        <p:spPr>
          <a:xfrm>
            <a:off x="514350" y="7721600"/>
            <a:ext cx="4114800" cy="73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g1f78b853b98_0_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975" y="1219200"/>
            <a:ext cx="4572000" cy="6096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f78b853b9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f78b853b98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f78b853b98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f78b853b98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f78b853b98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f78b853b98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f78b853b98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f78b853b98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f78b853b98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f78b853b98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3" name="Google Shape;93;p2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" name="Google Shape;100;p26"/>
          <p:cNvCxnSpPr/>
          <p:nvPr/>
        </p:nvCxnSpPr>
        <p:spPr>
          <a:xfrm>
            <a:off x="324850" y="415650"/>
            <a:ext cx="83970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1" name="Google Shape;101;p26"/>
          <p:cNvCxnSpPr/>
          <p:nvPr/>
        </p:nvCxnSpPr>
        <p:spPr>
          <a:xfrm>
            <a:off x="379000" y="4740000"/>
            <a:ext cx="8343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2" name="Google Shape;102;p26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cxnSp>
        <p:nvCxnSpPr>
          <p:cNvPr id="106" name="Google Shape;106;p27"/>
          <p:cNvCxnSpPr/>
          <p:nvPr/>
        </p:nvCxnSpPr>
        <p:spPr>
          <a:xfrm>
            <a:off x="324850" y="415650"/>
            <a:ext cx="83970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" name="Google Shape;107;p27"/>
          <p:cNvCxnSpPr/>
          <p:nvPr/>
        </p:nvCxnSpPr>
        <p:spPr>
          <a:xfrm>
            <a:off x="379000" y="4740000"/>
            <a:ext cx="8343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" name="Google Shape;108;p27"/>
          <p:cNvSpPr txBox="1">
            <a:spLocks noGrp="1"/>
          </p:cNvSpPr>
          <p:nvPr>
            <p:ph type="body" idx="1"/>
          </p:nvPr>
        </p:nvSpPr>
        <p:spPr>
          <a:xfrm>
            <a:off x="834325" y="1130375"/>
            <a:ext cx="7417200" cy="32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531771" y="575950"/>
            <a:ext cx="8187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1" i="0" u="none" strike="noStrike" cap="none">
                <a:solidFill>
                  <a:schemeClr val="dk2"/>
                </a:solidFill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1" i="0" u="none" strike="noStrike" cap="none">
                <a:solidFill>
                  <a:schemeClr val="dk2"/>
                </a:solidFill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1" i="0" u="none" strike="noStrike" cap="none">
                <a:solidFill>
                  <a:schemeClr val="dk2"/>
                </a:solidFill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1" i="0" u="none" strike="noStrike" cap="none">
                <a:solidFill>
                  <a:schemeClr val="dk2"/>
                </a:solidFill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1" i="0" u="none" strike="noStrike" cap="none">
                <a:solidFill>
                  <a:schemeClr val="dk2"/>
                </a:solidFill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1" i="0" u="none" strike="noStrike" cap="none">
                <a:solidFill>
                  <a:schemeClr val="dk2"/>
                </a:solidFill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1" i="0" u="none" strike="noStrike" cap="none">
                <a:solidFill>
                  <a:schemeClr val="dk2"/>
                </a:solidFill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1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body" idx="1"/>
          </p:nvPr>
        </p:nvSpPr>
        <p:spPr>
          <a:xfrm>
            <a:off x="544544" y="1595776"/>
            <a:ext cx="81873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 i="0" u="none" strike="noStrike" cap="none">
                <a:solidFill>
                  <a:schemeClr val="dk2"/>
                </a:solidFill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 i="0" u="none" strike="noStrike" cap="none">
                <a:solidFill>
                  <a:schemeClr val="dk2"/>
                </a:solidFill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 i="0" u="none" strike="noStrike" cap="none">
                <a:solidFill>
                  <a:schemeClr val="dk2"/>
                </a:solidFill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 i="0" u="none" strike="noStrike" cap="none">
                <a:solidFill>
                  <a:schemeClr val="dk2"/>
                </a:solidFill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 i="0" u="none" strike="noStrike" cap="none">
                <a:solidFill>
                  <a:schemeClr val="dk2"/>
                </a:solidFill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 i="0" u="none" strike="noStrike" cap="none">
                <a:solidFill>
                  <a:schemeClr val="dk2"/>
                </a:solidFill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 i="0" u="none" strike="noStrike" cap="none">
                <a:solidFill>
                  <a:schemeClr val="dk2"/>
                </a:solidFill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1400"/>
              <a:buChar char="■"/>
              <a:defRPr sz="140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E%D1%81%D0%BD%D0%BE%D0%B2%D0%BD%D1%8B%D0%B5_%D1%86%D0%B2%D0%B5%D1%82%D0%BE%D0%B2%D1%8B%D0%B5_%D1%82%D0%B5%D1%80%D0%BC%D0%B8%D0%BD%D1%8B:_%D0%B8%D1%85_%D1%83%D0%BD%D0%B8%D0%B2%D0%B5%D1%80%D1%81%D0%B0%D0%BB%D1%8C%D0%BD%D0%BE%D1%81%D1%82%D1%8C_%D0%B8_%D1%8D%D0%B2%D0%BE%D0%BB%D1%8E%D1%86%D0%B8%D1%8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ru.wikipedia.org/wiki/%D0%A1%D0%BF%D0%B5%D0%BA%D1%82%D1%8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studme.org/305790/kulturologiya/zakony_grassmana?ysclid=ld420uca69559015437" TargetMode="Externa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www.oceanopticsbook.info/view/photometry-and-visibility/chromaticity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fujiwaratko.sakura.ne.jp/infosci/lab_e.html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fujiwaratko.sakura.ne.jp/infosci/lab_e.html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en.wikipedia.org/wiki/CIECAM02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pypi.org/project/colour-science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ru.wikipedia.org/wiki/SRGB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en.wikipedia.org/wiki/Planck%27s_law" TargetMode="Externa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5" Type="http://schemas.openxmlformats.org/officeDocument/2006/relationships/hyperlink" Target="https://en.wikipedia.org/wiki/Planck%27s_law" TargetMode="Externa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ru.wikipedia.org/wiki/SRGB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mixyfotos.r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ogorshkov.ru/advise/kak-izmenilsa-portretnyj-rezim-v-ios-13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 idx="4294967295"/>
          </p:nvPr>
        </p:nvSpPr>
        <p:spPr>
          <a:xfrm>
            <a:off x="618850" y="1458816"/>
            <a:ext cx="6227700" cy="18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5"/>
              <a:buFont typeface="Arial"/>
              <a:buNone/>
            </a:pPr>
            <a:r>
              <a:rPr lang="ru-RU" sz="3600" b="1" dirty="0"/>
              <a:t>Математика цвета: что мы ещё не знаем о </a:t>
            </a:r>
            <a:r>
              <a:rPr lang="ru-RU" sz="3600" b="1" dirty="0" err="1"/>
              <a:t>цветовосприятии</a:t>
            </a:r>
            <a:r>
              <a:rPr lang="ru-RU" sz="3600" b="1" dirty="0"/>
              <a:t>?</a:t>
            </a:r>
            <a:endParaRPr lang="ru-RU" sz="3600" b="1" dirty="0">
              <a:solidFill>
                <a:srgbClr val="000000"/>
              </a:solidFill>
            </a:endParaRPr>
          </a:p>
        </p:txBody>
      </p:sp>
      <p:pic>
        <p:nvPicPr>
          <p:cNvPr id="117" name="Google Shape;11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83425" y="0"/>
            <a:ext cx="206058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9"/>
          <p:cNvSpPr txBox="1"/>
          <p:nvPr/>
        </p:nvSpPr>
        <p:spPr>
          <a:xfrm>
            <a:off x="618850" y="3248213"/>
            <a:ext cx="5763600" cy="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600" dirty="0"/>
              <a:t>Введение в</a:t>
            </a:r>
            <a:r>
              <a:rPr lang="ru" sz="1600" i="0" u="none" strike="noStrike" cap="none" dirty="0">
                <a:solidFill>
                  <a:srgbClr val="000000"/>
                </a:solidFill>
              </a:rPr>
              <a:t> цвет</a:t>
            </a:r>
            <a:endParaRPr sz="1600" i="0" u="none" strike="noStrike" cap="none" dirty="0">
              <a:solidFill>
                <a:srgbClr val="000000"/>
              </a:solidFill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58D1F21B-EA1D-482E-BCA3-5ED882674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75" y="0"/>
            <a:ext cx="2264253" cy="166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5304A8-A689-402D-BD71-A77DEE1AA699}"/>
              </a:ext>
            </a:extLst>
          </p:cNvPr>
          <p:cNvSpPr txBox="1"/>
          <p:nvPr/>
        </p:nvSpPr>
        <p:spPr>
          <a:xfrm>
            <a:off x="2852442" y="446235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dirty="0"/>
              <a:t>Иннополис, 2025</a:t>
            </a:r>
            <a:endParaRPr lang="ru-RU" sz="1400" i="0" u="none" strike="noStrike" cap="non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2"/>
          <p:cNvSpPr txBox="1">
            <a:spLocks noGrp="1"/>
          </p:cNvSpPr>
          <p:nvPr>
            <p:ph type="body" idx="1"/>
          </p:nvPr>
        </p:nvSpPr>
        <p:spPr>
          <a:xfrm>
            <a:off x="834325" y="1968575"/>
            <a:ext cx="7417200" cy="13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/>
              <a:t>Вопрос 2: Что такое цвет?</a:t>
            </a:r>
            <a:endParaRPr sz="3000"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3"/>
          <p:cNvSpPr txBox="1">
            <a:spLocks noGrp="1"/>
          </p:cNvSpPr>
          <p:nvPr>
            <p:ph type="body" idx="1"/>
          </p:nvPr>
        </p:nvSpPr>
        <p:spPr>
          <a:xfrm>
            <a:off x="834325" y="1130375"/>
            <a:ext cx="7423800" cy="11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/>
              <a:t>Переведите на </a:t>
            </a:r>
            <a:r>
              <a:rPr lang="ru" b="1"/>
              <a:t>английский</a:t>
            </a:r>
            <a:r>
              <a:rPr lang="ru"/>
              <a:t> язык слово “синий” и “голубой”. В </a:t>
            </a:r>
            <a:r>
              <a:rPr lang="ru" b="1"/>
              <a:t>японском языке</a:t>
            </a:r>
            <a:r>
              <a:rPr lang="ru"/>
              <a:t> до недавнего времени “синий” и “зелёный” цвета называли одним словом. Жители </a:t>
            </a:r>
            <a:r>
              <a:rPr lang="ru" b="1"/>
              <a:t>чукотки</a:t>
            </a:r>
            <a:r>
              <a:rPr lang="ru"/>
              <a:t> лингвистически различают до 11 оттенков серого. </a:t>
            </a:r>
            <a:endParaRPr/>
          </a:p>
        </p:txBody>
      </p:sp>
      <p:sp>
        <p:nvSpPr>
          <p:cNvPr id="212" name="Google Shape;212;p43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думают лингвисты?</a:t>
            </a:r>
            <a:endParaRPr/>
          </a:p>
        </p:txBody>
      </p:sp>
      <p:sp>
        <p:nvSpPr>
          <p:cNvPr id="213" name="Google Shape;213;p43"/>
          <p:cNvSpPr txBox="1"/>
          <p:nvPr/>
        </p:nvSpPr>
        <p:spPr>
          <a:xfrm>
            <a:off x="406400" y="4768425"/>
            <a:ext cx="7851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u="sng">
                <a:solidFill>
                  <a:schemeClr val="hlink"/>
                </a:solidFill>
                <a:hlinkClick r:id="rId3"/>
              </a:rPr>
              <a:t>Основные цветовые термины: их универсальность и эволюция — Википедия (wikipedia.org)</a:t>
            </a:r>
            <a:endParaRPr/>
          </a:p>
        </p:txBody>
      </p:sp>
      <p:pic>
        <p:nvPicPr>
          <p:cNvPr id="214" name="Google Shape;21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5375" y="2828176"/>
            <a:ext cx="4242550" cy="135685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43"/>
          <p:cNvSpPr txBox="1"/>
          <p:nvPr/>
        </p:nvSpPr>
        <p:spPr>
          <a:xfrm>
            <a:off x="834325" y="2520400"/>
            <a:ext cx="3312000" cy="20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В 60-x в Беркли исследовали </a:t>
            </a:r>
            <a:r>
              <a:rPr lang="ru" sz="1800" b="1">
                <a:solidFill>
                  <a:schemeClr val="dk2"/>
                </a:solidFill>
              </a:rPr>
              <a:t>число основных слов</a:t>
            </a:r>
            <a:r>
              <a:rPr lang="ru" sz="1800">
                <a:solidFill>
                  <a:schemeClr val="dk2"/>
                </a:solidFill>
              </a:rPr>
              <a:t> для обозначения цветов и их взаимосвязь с культурой, предложили теорию из семи стадий.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4"/>
          <p:cNvSpPr txBox="1">
            <a:spLocks noGrp="1"/>
          </p:cNvSpPr>
          <p:nvPr>
            <p:ph type="body" idx="1"/>
          </p:nvPr>
        </p:nvSpPr>
        <p:spPr>
          <a:xfrm>
            <a:off x="834325" y="1130375"/>
            <a:ext cx="4277100" cy="11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i="1" dirty="0"/>
              <a:t>Цвет — это реакция человека на визуальный стимул. </a:t>
            </a:r>
            <a:endParaRPr i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dirty="0"/>
              <a:t>Стимул от глаз попадает в затылочную долю к первичной коре V1, с которой уже соединены следующие уровни зрительного тракта (V2-V5).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dirty="0"/>
              <a:t>Зрительная кора присутствует в каждом из полушарий головного мозга.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" name="Google Shape;221;p44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думают биологи?</a:t>
            </a:r>
            <a:endParaRPr/>
          </a:p>
        </p:txBody>
      </p:sp>
      <p:pic>
        <p:nvPicPr>
          <p:cNvPr id="222" name="Google Shape;222;p44"/>
          <p:cNvPicPr preferRelativeResize="0"/>
          <p:nvPr/>
        </p:nvPicPr>
        <p:blipFill rotWithShape="1">
          <a:blip r:embed="rId3">
            <a:alphaModFix/>
          </a:blip>
          <a:srcRect l="14081" r="13333"/>
          <a:stretch/>
        </p:blipFill>
        <p:spPr>
          <a:xfrm>
            <a:off x="4821800" y="1160450"/>
            <a:ext cx="4000426" cy="302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5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думают физики?</a:t>
            </a:r>
            <a:endParaRPr/>
          </a:p>
        </p:txBody>
      </p:sp>
      <p:sp>
        <p:nvSpPr>
          <p:cNvPr id="228" name="Google Shape;228;p45"/>
          <p:cNvSpPr txBox="1">
            <a:spLocks noGrp="1"/>
          </p:cNvSpPr>
          <p:nvPr>
            <p:ph type="body" idx="1"/>
          </p:nvPr>
        </p:nvSpPr>
        <p:spPr>
          <a:xfrm>
            <a:off x="834325" y="1130375"/>
            <a:ext cx="7774800" cy="32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Наблюдаемый свет — это набор волн из “видимого” спектра. И это очень малая часть спектрального диапазона!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9" name="Google Shape;22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925" y="1932700"/>
            <a:ext cx="6025800" cy="2767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0" name="Google Shape;230;p45"/>
          <p:cNvGrpSpPr/>
          <p:nvPr/>
        </p:nvGrpSpPr>
        <p:grpSpPr>
          <a:xfrm>
            <a:off x="6956225" y="2589517"/>
            <a:ext cx="1852200" cy="1454108"/>
            <a:chOff x="6970450" y="1730292"/>
            <a:chExt cx="1852200" cy="1454108"/>
          </a:xfrm>
        </p:grpSpPr>
        <p:pic>
          <p:nvPicPr>
            <p:cNvPr id="231" name="Google Shape;231;p45"/>
            <p:cNvPicPr preferRelativeResize="0"/>
            <p:nvPr/>
          </p:nvPicPr>
          <p:blipFill rotWithShape="1">
            <a:blip r:embed="rId4">
              <a:alphaModFix/>
            </a:blip>
            <a:srcRect r="49525"/>
            <a:stretch/>
          </p:blipFill>
          <p:spPr>
            <a:xfrm>
              <a:off x="7005450" y="1730292"/>
              <a:ext cx="1681350" cy="975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2" name="Google Shape;232;p45"/>
            <p:cNvSpPr txBox="1"/>
            <p:nvPr/>
          </p:nvSpPr>
          <p:spPr>
            <a:xfrm>
              <a:off x="6970450" y="2630300"/>
              <a:ext cx="18522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00">
                  <a:solidFill>
                    <a:schemeClr val="lt2"/>
                  </a:solidFill>
                </a:rPr>
                <a:t>Результаты наблюдений Ньютона: белый свет можно разложить в радугу, используя призму</a:t>
              </a:r>
              <a:endParaRPr sz="800">
                <a:solidFill>
                  <a:schemeClr val="lt2"/>
                </a:solidFill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6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Разный свет вызывает разный цвет</a:t>
            </a:r>
            <a:endParaRPr/>
          </a:p>
        </p:txBody>
      </p:sp>
      <p:sp>
        <p:nvSpPr>
          <p:cNvPr id="238" name="Google Shape;238;p46"/>
          <p:cNvSpPr txBox="1">
            <a:spLocks noGrp="1"/>
          </p:cNvSpPr>
          <p:nvPr>
            <p:ph type="body" idx="1"/>
          </p:nvPr>
        </p:nvSpPr>
        <p:spPr>
          <a:xfrm>
            <a:off x="834325" y="1130375"/>
            <a:ext cx="7774800" cy="15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Объекты в физическом мире поглощают или отражают спектральное излучение.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/>
              <a:t>Для описания этого процесса мы часто используем </a:t>
            </a:r>
            <a:r>
              <a:rPr lang="ru" b="1"/>
              <a:t>спектральную плотность излучения (СПИ)</a:t>
            </a:r>
            <a:r>
              <a:rPr lang="ru"/>
              <a:t>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pic>
        <p:nvPicPr>
          <p:cNvPr id="239" name="Google Shape;23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4775" y="2671075"/>
            <a:ext cx="3687750" cy="19546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6"/>
          <p:cNvSpPr txBox="1"/>
          <p:nvPr/>
        </p:nvSpPr>
        <p:spPr>
          <a:xfrm>
            <a:off x="514775" y="47895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u="sng">
                <a:solidFill>
                  <a:schemeClr val="hlink"/>
                </a:solidFill>
                <a:hlinkClick r:id="rId4"/>
              </a:rPr>
              <a:t>Спектр — Википедия (wikipedia.org)</a:t>
            </a:r>
            <a:endParaRPr/>
          </a:p>
        </p:txBody>
      </p:sp>
      <p:sp>
        <p:nvSpPr>
          <p:cNvPr id="241" name="Google Shape;241;p46"/>
          <p:cNvSpPr txBox="1">
            <a:spLocks noGrp="1"/>
          </p:cNvSpPr>
          <p:nvPr>
            <p:ph type="body" idx="1"/>
          </p:nvPr>
        </p:nvSpPr>
        <p:spPr>
          <a:xfrm>
            <a:off x="835800" y="2747275"/>
            <a:ext cx="3359700" cy="15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/>
              <a:t>Радиометрия — область науки, которая занимается измерением электромагнитного излучения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7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Модель формирования изображения</a:t>
            </a:r>
            <a:endParaRPr/>
          </a:p>
        </p:txBody>
      </p:sp>
      <p:pic>
        <p:nvPicPr>
          <p:cNvPr id="247" name="Google Shape;247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7688" y="1211350"/>
            <a:ext cx="3896599" cy="26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3352" y="1058949"/>
            <a:ext cx="3113626" cy="16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2875" y="2745475"/>
            <a:ext cx="1960950" cy="137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32725" y="3433350"/>
            <a:ext cx="919626" cy="51962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89566C4-263E-46E1-BC10-287EF3149982}"/>
                  </a:ext>
                </a:extLst>
              </p:cNvPr>
              <p:cNvSpPr txBox="1"/>
              <p:nvPr/>
            </p:nvSpPr>
            <p:spPr>
              <a:xfrm>
                <a:off x="4029491" y="4070605"/>
                <a:ext cx="3188180" cy="6493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80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730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𝑜𝑢𝑡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89566C4-263E-46E1-BC10-287EF31499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491" y="4070605"/>
                <a:ext cx="3188180" cy="64934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Google Shape;220;p44">
            <a:extLst>
              <a:ext uri="{FF2B5EF4-FFF2-40B4-BE49-F238E27FC236}">
                <a16:creationId xmlns:a16="http://schemas.microsoft.com/office/drawing/2014/main" id="{B9825432-29B2-44E8-A867-DBDD6ED820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24850" y="4154282"/>
            <a:ext cx="3783724" cy="5196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/>
              <a:t>Формирование вектор-стимула: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8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 мы различаем излучение?</a:t>
            </a:r>
            <a:endParaRPr/>
          </a:p>
        </p:txBody>
      </p:sp>
      <p:pic>
        <p:nvPicPr>
          <p:cNvPr id="257" name="Google Shape;25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0952" y="2758600"/>
            <a:ext cx="2888800" cy="188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8"/>
          <p:cNvSpPr txBox="1">
            <a:spLocks noGrp="1"/>
          </p:cNvSpPr>
          <p:nvPr>
            <p:ph type="body" idx="1"/>
          </p:nvPr>
        </p:nvSpPr>
        <p:spPr>
          <a:xfrm>
            <a:off x="834325" y="1130375"/>
            <a:ext cx="4924200" cy="11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Цвет — это наша реакция на наблюдаемый спектр!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"/>
              <a:t>Но разные спектры могут вызывать одинаковый цвет (метамеры)!</a:t>
            </a:r>
            <a:endParaRPr/>
          </a:p>
        </p:txBody>
      </p:sp>
      <p:pic>
        <p:nvPicPr>
          <p:cNvPr id="259" name="Google Shape;25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7625" y="1058951"/>
            <a:ext cx="2367800" cy="363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8"/>
          <p:cNvSpPr txBox="1"/>
          <p:nvPr/>
        </p:nvSpPr>
        <p:spPr>
          <a:xfrm>
            <a:off x="408550" y="4744150"/>
            <a:ext cx="574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chemeClr val="dk2"/>
                </a:solidFill>
              </a:rPr>
              <a:t>M. Brown — Understanding color and your camera. London Imaging Meeting. 2020</a:t>
            </a:r>
            <a:endParaRPr sz="1100" i="1">
              <a:solidFill>
                <a:schemeClr val="dk2"/>
              </a:solidFill>
            </a:endParaRPr>
          </a:p>
        </p:txBody>
      </p:sp>
      <p:pic>
        <p:nvPicPr>
          <p:cNvPr id="261" name="Google Shape;261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0" y="2581025"/>
            <a:ext cx="2111975" cy="2111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2" name="Google Shape;262;p48"/>
          <p:cNvCxnSpPr/>
          <p:nvPr/>
        </p:nvCxnSpPr>
        <p:spPr>
          <a:xfrm rot="10800000">
            <a:off x="1455125" y="3339375"/>
            <a:ext cx="440700" cy="48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3" name="Google Shape;263;p48"/>
          <p:cNvSpPr txBox="1"/>
          <p:nvPr/>
        </p:nvSpPr>
        <p:spPr>
          <a:xfrm>
            <a:off x="1895950" y="3160450"/>
            <a:ext cx="885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lt2"/>
                </a:solidFill>
              </a:rPr>
              <a:t>математик увидел фактор-группу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9"/>
          <p:cNvSpPr txBox="1">
            <a:spLocks noGrp="1"/>
          </p:cNvSpPr>
          <p:nvPr>
            <p:ph type="body" idx="1"/>
          </p:nvPr>
        </p:nvSpPr>
        <p:spPr>
          <a:xfrm>
            <a:off x="834325" y="1968575"/>
            <a:ext cx="7417200" cy="13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/>
              <a:t>Вопрос 3: Как измерить цвет?</a:t>
            </a:r>
            <a:endParaRPr sz="3000"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0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Радиометрия и колориметрия</a:t>
            </a:r>
            <a:endParaRPr/>
          </a:p>
        </p:txBody>
      </p:sp>
      <p:pic>
        <p:nvPicPr>
          <p:cNvPr id="274" name="Google Shape;27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2544" y="1042388"/>
            <a:ext cx="5601585" cy="27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50"/>
          <p:cNvSpPr txBox="1">
            <a:spLocks noGrp="1"/>
          </p:cNvSpPr>
          <p:nvPr>
            <p:ph type="body" idx="1"/>
          </p:nvPr>
        </p:nvSpPr>
        <p:spPr>
          <a:xfrm>
            <a:off x="834325" y="3880456"/>
            <a:ext cx="7774800" cy="6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/>
              <a:t>Чтобы измерить цвет, нам нужно ставить эксперименты на людях! Объект исследования колориметрии — человек!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1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знали древние?</a:t>
            </a:r>
            <a:endParaRPr/>
          </a:p>
        </p:txBody>
      </p:sp>
      <p:sp>
        <p:nvSpPr>
          <p:cNvPr id="281" name="Google Shape;281;p51"/>
          <p:cNvSpPr txBox="1">
            <a:spLocks noGrp="1"/>
          </p:cNvSpPr>
          <p:nvPr>
            <p:ph type="body" idx="1"/>
          </p:nvPr>
        </p:nvSpPr>
        <p:spPr>
          <a:xfrm>
            <a:off x="5151550" y="1058950"/>
            <a:ext cx="3498900" cy="1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Томас Юнг (1803)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Йохан Гётте (1810)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Герман Грассман (1853)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Джеймс Максвелл (1856)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Николай Нюберг (1899)</a:t>
            </a:r>
            <a:endParaRPr/>
          </a:p>
        </p:txBody>
      </p:sp>
      <p:pic>
        <p:nvPicPr>
          <p:cNvPr id="282" name="Google Shape;28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0796" y="2817825"/>
            <a:ext cx="1291607" cy="180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51"/>
          <p:cNvSpPr txBox="1"/>
          <p:nvPr/>
        </p:nvSpPr>
        <p:spPr>
          <a:xfrm>
            <a:off x="897425" y="1238950"/>
            <a:ext cx="4344900" cy="3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Любой цвет можно представить суммой трёх базовых цветов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800"/>
              <a:t>Если в смеси трех цветовых стимулов один из них непрерывно изменяется (другие остаются неизменными), цвет смеси также меняется непрерывно.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800"/>
              <a:t>Смешение стимулов одного и того же цвета дает идентичные по цвету результаты, независимо от спектрального состава излучений, порождающих эти стимулы.</a:t>
            </a:r>
            <a:endParaRPr sz="1800"/>
          </a:p>
        </p:txBody>
      </p:sp>
      <p:pic>
        <p:nvPicPr>
          <p:cNvPr id="284" name="Google Shape;28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1365" y="2871919"/>
            <a:ext cx="1291600" cy="1700062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51"/>
          <p:cNvSpPr txBox="1"/>
          <p:nvPr/>
        </p:nvSpPr>
        <p:spPr>
          <a:xfrm>
            <a:off x="533400" y="4724400"/>
            <a:ext cx="784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5"/>
              </a:rPr>
              <a:t>https://studme.org/305790/kulturologiya/zakony_grassmana?ysclid=ld420uca69559015437</a:t>
            </a:r>
            <a:r>
              <a:rPr lang="ru"/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4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Цвет вокруг нас</a:t>
            </a:r>
            <a:endParaRPr/>
          </a:p>
        </p:txBody>
      </p:sp>
      <p:pic>
        <p:nvPicPr>
          <p:cNvPr id="149" name="Google Shape;14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7124" y="1623500"/>
            <a:ext cx="3527199" cy="2352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p34"/>
          <p:cNvGrpSpPr/>
          <p:nvPr/>
        </p:nvGrpSpPr>
        <p:grpSpPr>
          <a:xfrm>
            <a:off x="5783052" y="3449670"/>
            <a:ext cx="1667534" cy="1224495"/>
            <a:chOff x="3425349" y="2231950"/>
            <a:chExt cx="3210500" cy="2355704"/>
          </a:xfrm>
        </p:grpSpPr>
        <p:pic>
          <p:nvPicPr>
            <p:cNvPr id="151" name="Google Shape;151;p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25349" y="2231950"/>
              <a:ext cx="3210500" cy="23557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34"/>
            <p:cNvPicPr preferRelativeResize="0"/>
            <p:nvPr/>
          </p:nvPicPr>
          <p:blipFill rotWithShape="1">
            <a:blip r:embed="rId3">
              <a:alphaModFix/>
            </a:blip>
            <a:srcRect l="25015" t="27323" r="27217" b="27971"/>
            <a:stretch/>
          </p:blipFill>
          <p:spPr>
            <a:xfrm>
              <a:off x="3694663" y="2471890"/>
              <a:ext cx="2404562" cy="152169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3" name="Google Shape;15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4125" y="1839003"/>
            <a:ext cx="2085400" cy="1465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74125" y="501625"/>
            <a:ext cx="1949025" cy="122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2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 измерять цвет?</a:t>
            </a:r>
            <a:endParaRPr/>
          </a:p>
        </p:txBody>
      </p:sp>
      <p:pic>
        <p:nvPicPr>
          <p:cNvPr id="291" name="Google Shape;29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2544" y="1042388"/>
            <a:ext cx="5601585" cy="27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52"/>
          <p:cNvSpPr txBox="1">
            <a:spLocks noGrp="1"/>
          </p:cNvSpPr>
          <p:nvPr>
            <p:ph type="body" idx="1"/>
          </p:nvPr>
        </p:nvSpPr>
        <p:spPr>
          <a:xfrm>
            <a:off x="834325" y="3880456"/>
            <a:ext cx="7774800" cy="6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/>
              <a:t>Чтобы измерить цвет, нам нужно ставить эксперименты на людях! Объект исследования колориметрии — человек!</a:t>
            </a:r>
            <a:endParaRPr/>
          </a:p>
        </p:txBody>
      </p:sp>
      <p:sp>
        <p:nvSpPr>
          <p:cNvPr id="293" name="Google Shape;293;p52"/>
          <p:cNvSpPr txBox="1"/>
          <p:nvPr/>
        </p:nvSpPr>
        <p:spPr>
          <a:xfrm>
            <a:off x="408550" y="4744150"/>
            <a:ext cx="574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chemeClr val="dk2"/>
                </a:solidFill>
              </a:rPr>
              <a:t>M. Brown — Understanding color and your camera. London Imaging Meeting. 2020</a:t>
            </a:r>
            <a:endParaRPr sz="110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3"/>
          <p:cNvSpPr txBox="1">
            <a:spLocks noGrp="1"/>
          </p:cNvSpPr>
          <p:nvPr>
            <p:ph type="body" idx="1"/>
          </p:nvPr>
        </p:nvSpPr>
        <p:spPr>
          <a:xfrm>
            <a:off x="834325" y="1968575"/>
            <a:ext cx="7417200" cy="13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/>
              <a:t>Вопрос 4: Как измерить цвет?</a:t>
            </a:r>
            <a:endParaRPr sz="3000"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4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 измерить цвет?</a:t>
            </a:r>
            <a:endParaRPr/>
          </a:p>
        </p:txBody>
      </p:sp>
      <p:sp>
        <p:nvSpPr>
          <p:cNvPr id="304" name="Google Shape;304;p54"/>
          <p:cNvSpPr txBox="1"/>
          <p:nvPr/>
        </p:nvSpPr>
        <p:spPr>
          <a:xfrm>
            <a:off x="897425" y="1238950"/>
            <a:ext cx="4055700" cy="40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Что не сработает?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ru" sz="1800"/>
              <a:t>Шкала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z="1800"/>
              <a:t>Слова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z="1800"/>
              <a:t>Сопоставление со спектрами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800"/>
              <a:t>Надо попросить человека </a:t>
            </a:r>
            <a:r>
              <a:rPr lang="ru" sz="1800" b="1"/>
              <a:t>сравнивать и сопоставлять цвета</a:t>
            </a:r>
            <a:r>
              <a:rPr lang="ru" sz="1800"/>
              <a:t>! Потом проверим, что другие люди делают также.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800"/>
              <a:t>Так можно делать с яркостью (</a:t>
            </a:r>
            <a:r>
              <a:rPr lang="ru" sz="1800" b="1"/>
              <a:t>фотометрия</a:t>
            </a:r>
            <a:r>
              <a:rPr lang="ru" sz="1800"/>
              <a:t>) и с цветом (</a:t>
            </a:r>
            <a:r>
              <a:rPr lang="ru" sz="1800" b="1"/>
              <a:t>колориметрия</a:t>
            </a:r>
            <a:r>
              <a:rPr lang="ru" sz="1800"/>
              <a:t>)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800"/>
          </a:p>
        </p:txBody>
      </p:sp>
      <p:pic>
        <p:nvPicPr>
          <p:cNvPr id="305" name="Google Shape;30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9325" y="1287550"/>
            <a:ext cx="3886074" cy="251484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54"/>
          <p:cNvSpPr txBox="1"/>
          <p:nvPr/>
        </p:nvSpPr>
        <p:spPr>
          <a:xfrm>
            <a:off x="588300" y="4743300"/>
            <a:ext cx="809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4"/>
              </a:rPr>
              <a:t>https://www.oceanopticsbook.info/view/photometry-and-visibility/chromaticity</a:t>
            </a:r>
            <a:r>
              <a:rPr lang="ru"/>
              <a:t>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5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Фотометрия</a:t>
            </a:r>
            <a:endParaRPr/>
          </a:p>
        </p:txBody>
      </p:sp>
      <p:pic>
        <p:nvPicPr>
          <p:cNvPr id="312" name="Google Shape;31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955" y="1100651"/>
            <a:ext cx="3441564" cy="1825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55"/>
          <p:cNvSpPr txBox="1"/>
          <p:nvPr/>
        </p:nvSpPr>
        <p:spPr>
          <a:xfrm>
            <a:off x="408550" y="4744150"/>
            <a:ext cx="574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chemeClr val="dk2"/>
                </a:solidFill>
              </a:rPr>
              <a:t>M. Brown — Understanding color and your camera. London Imaging Meeting. 2020</a:t>
            </a:r>
            <a:endParaRPr sz="1100" i="1">
              <a:solidFill>
                <a:schemeClr val="dk2"/>
              </a:solidFill>
            </a:endParaRPr>
          </a:p>
        </p:txBody>
      </p:sp>
      <p:pic>
        <p:nvPicPr>
          <p:cNvPr id="314" name="Google Shape;314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5975" y="1190400"/>
            <a:ext cx="2594750" cy="179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4900" y="1190400"/>
            <a:ext cx="1956874" cy="14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55"/>
          <p:cNvSpPr txBox="1"/>
          <p:nvPr/>
        </p:nvSpPr>
        <p:spPr>
          <a:xfrm>
            <a:off x="7192278" y="2520943"/>
            <a:ext cx="168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>
                <a:solidFill>
                  <a:schemeClr val="lt2"/>
                </a:solidFill>
              </a:rPr>
              <a:t>Функция видности V(\lambda)</a:t>
            </a:r>
            <a:endParaRPr sz="800" b="1">
              <a:solidFill>
                <a:schemeClr val="lt2"/>
              </a:solidFill>
            </a:endParaRPr>
          </a:p>
        </p:txBody>
      </p:sp>
      <p:sp>
        <p:nvSpPr>
          <p:cNvPr id="317" name="Google Shape;317;p55"/>
          <p:cNvSpPr txBox="1"/>
          <p:nvPr/>
        </p:nvSpPr>
        <p:spPr>
          <a:xfrm>
            <a:off x="7192278" y="958793"/>
            <a:ext cx="168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>
                <a:solidFill>
                  <a:schemeClr val="lt2"/>
                </a:solidFill>
              </a:rPr>
              <a:t>Стандарт 1924 года (!)</a:t>
            </a:r>
            <a:endParaRPr sz="800" b="1">
              <a:solidFill>
                <a:schemeClr val="lt2"/>
              </a:solidFill>
            </a:endParaRPr>
          </a:p>
        </p:txBody>
      </p:sp>
      <p:pic>
        <p:nvPicPr>
          <p:cNvPr id="318" name="Google Shape;318;p55"/>
          <p:cNvPicPr preferRelativeResize="0"/>
          <p:nvPr/>
        </p:nvPicPr>
        <p:blipFill rotWithShape="1">
          <a:blip r:embed="rId6">
            <a:alphaModFix/>
          </a:blip>
          <a:srcRect b="7800"/>
          <a:stretch/>
        </p:blipFill>
        <p:spPr>
          <a:xfrm>
            <a:off x="2527925" y="3066109"/>
            <a:ext cx="4088149" cy="165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6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Колориметрия</a:t>
            </a:r>
            <a:endParaRPr/>
          </a:p>
        </p:txBody>
      </p:sp>
      <p:sp>
        <p:nvSpPr>
          <p:cNvPr id="324" name="Google Shape;324;p56"/>
          <p:cNvSpPr txBox="1"/>
          <p:nvPr/>
        </p:nvSpPr>
        <p:spPr>
          <a:xfrm>
            <a:off x="408550" y="4744150"/>
            <a:ext cx="574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chemeClr val="dk2"/>
                </a:solidFill>
              </a:rPr>
              <a:t>M. Brown — Understanding color and your camera. London Imaging Meeting. 2020</a:t>
            </a:r>
            <a:endParaRPr sz="1100" i="1">
              <a:solidFill>
                <a:schemeClr val="dk2"/>
              </a:solidFill>
            </a:endParaRPr>
          </a:p>
        </p:txBody>
      </p:sp>
      <p:grpSp>
        <p:nvGrpSpPr>
          <p:cNvPr id="325" name="Google Shape;325;p56"/>
          <p:cNvGrpSpPr/>
          <p:nvPr/>
        </p:nvGrpSpPr>
        <p:grpSpPr>
          <a:xfrm>
            <a:off x="306661" y="1733759"/>
            <a:ext cx="4041761" cy="2611087"/>
            <a:chOff x="408550" y="1038294"/>
            <a:chExt cx="3108330" cy="2008065"/>
          </a:xfrm>
        </p:grpSpPr>
        <p:pic>
          <p:nvPicPr>
            <p:cNvPr id="326" name="Google Shape;326;p5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79300" y="1344000"/>
              <a:ext cx="2937580" cy="17023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5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08550" y="1038294"/>
              <a:ext cx="583684" cy="354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8" name="Google Shape;328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3226" y="1733749"/>
            <a:ext cx="4127448" cy="261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56"/>
          <p:cNvSpPr txBox="1"/>
          <p:nvPr/>
        </p:nvSpPr>
        <p:spPr>
          <a:xfrm>
            <a:off x="324850" y="1272450"/>
            <a:ext cx="320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2"/>
                </a:solidFill>
              </a:rPr>
              <a:t>Базовая идея эксперимента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330" name="Google Shape;330;p56"/>
          <p:cNvSpPr txBox="1"/>
          <p:nvPr/>
        </p:nvSpPr>
        <p:spPr>
          <a:xfrm>
            <a:off x="4577025" y="1272450"/>
            <a:ext cx="320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2"/>
                </a:solidFill>
              </a:rPr>
              <a:t>Особенность эксперимента</a:t>
            </a:r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7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Колориметрия: CIE RGB 1931</a:t>
            </a:r>
            <a:endParaRPr/>
          </a:p>
        </p:txBody>
      </p:sp>
      <p:pic>
        <p:nvPicPr>
          <p:cNvPr id="336" name="Google Shape;33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5850" y="1886150"/>
            <a:ext cx="4223550" cy="267712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57"/>
          <p:cNvSpPr txBox="1"/>
          <p:nvPr/>
        </p:nvSpPr>
        <p:spPr>
          <a:xfrm>
            <a:off x="324850" y="1272450"/>
            <a:ext cx="7953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Функции цветового соответствия, построенные по результатам экспериментов Райта и Гилда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38" name="Google Shape;338;p57"/>
          <p:cNvSpPr txBox="1"/>
          <p:nvPr/>
        </p:nvSpPr>
        <p:spPr>
          <a:xfrm>
            <a:off x="407550" y="2045900"/>
            <a:ext cx="4055700" cy="21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 sz="1800"/>
              <a:t>Что нам с этим делать?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 sz="1800"/>
              <a:t>И как это связано со спектральной чувствительностью глаза?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800"/>
              <a:t>Верить ли нам этим измерениям?</a:t>
            </a:r>
            <a:endParaRPr sz="1800"/>
          </a:p>
        </p:txBody>
      </p:sp>
      <p:pic>
        <p:nvPicPr>
          <p:cNvPr id="339" name="Google Shape;339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2124" y="482000"/>
            <a:ext cx="1413850" cy="94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8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Колориметрия: CIE XYZ 1931</a:t>
            </a:r>
            <a:endParaRPr/>
          </a:p>
        </p:txBody>
      </p:sp>
      <p:sp>
        <p:nvSpPr>
          <p:cNvPr id="345" name="Google Shape;345;p58"/>
          <p:cNvSpPr txBox="1"/>
          <p:nvPr/>
        </p:nvSpPr>
        <p:spPr>
          <a:xfrm>
            <a:off x="5812650" y="2966300"/>
            <a:ext cx="429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pic>
        <p:nvPicPr>
          <p:cNvPr id="346" name="Google Shape;34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5100" y="1809250"/>
            <a:ext cx="3907849" cy="217225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58"/>
          <p:cNvSpPr txBox="1"/>
          <p:nvPr/>
        </p:nvSpPr>
        <p:spPr>
          <a:xfrm>
            <a:off x="897425" y="1238950"/>
            <a:ext cx="3745800" cy="3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Исходные функции цветового соответствия можно линейно преобразовывать как базис трех векторов.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Тогда можно найти такое преобразование, которое сделает наши функции хорошими!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У нас появились числа для цвета!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9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Колориметрия: спектральный локус!</a:t>
            </a:r>
            <a:endParaRPr/>
          </a:p>
        </p:txBody>
      </p:sp>
      <p:pic>
        <p:nvPicPr>
          <p:cNvPr id="353" name="Google Shape;35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400" y="1058950"/>
            <a:ext cx="4862450" cy="365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2225" y="1155900"/>
            <a:ext cx="2794350" cy="2899151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59"/>
          <p:cNvSpPr txBox="1"/>
          <p:nvPr/>
        </p:nvSpPr>
        <p:spPr>
          <a:xfrm>
            <a:off x="5765500" y="3992203"/>
            <a:ext cx="2956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</a:rPr>
              <a:t>Нет отрицательных координат! Это </a:t>
            </a:r>
            <a:r>
              <a:rPr lang="ru" b="1">
                <a:solidFill>
                  <a:schemeClr val="dk2"/>
                </a:solidFill>
              </a:rPr>
              <a:t>Все цвета, что мы видим!</a:t>
            </a:r>
            <a:r>
              <a:rPr lang="ru">
                <a:solidFill>
                  <a:schemeClr val="dk2"/>
                </a:solidFill>
              </a:rPr>
              <a:t> 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356" name="Google Shape;356;p59"/>
          <p:cNvCxnSpPr/>
          <p:nvPr/>
        </p:nvCxnSpPr>
        <p:spPr>
          <a:xfrm rot="10800000">
            <a:off x="5999134" y="1163600"/>
            <a:ext cx="0" cy="28167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0"/>
          <p:cNvSpPr txBox="1">
            <a:spLocks noGrp="1"/>
          </p:cNvSpPr>
          <p:nvPr>
            <p:ph type="body" idx="1"/>
          </p:nvPr>
        </p:nvSpPr>
        <p:spPr>
          <a:xfrm>
            <a:off x="834325" y="1968575"/>
            <a:ext cx="7417200" cy="13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/>
              <a:t>Вопрос 5: Проблема колориметрии решена?</a:t>
            </a:r>
            <a:endParaRPr sz="3000"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1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Зрительная система человека (ЗСЧ)</a:t>
            </a:r>
            <a:endParaRPr/>
          </a:p>
        </p:txBody>
      </p:sp>
      <p:pic>
        <p:nvPicPr>
          <p:cNvPr id="367" name="Google Shape;367;p61"/>
          <p:cNvPicPr preferRelativeResize="0"/>
          <p:nvPr/>
        </p:nvPicPr>
        <p:blipFill rotWithShape="1">
          <a:blip r:embed="rId3">
            <a:alphaModFix/>
          </a:blip>
          <a:srcRect l="14081" r="13333"/>
          <a:stretch/>
        </p:blipFill>
        <p:spPr>
          <a:xfrm>
            <a:off x="4821800" y="1160450"/>
            <a:ext cx="4000426" cy="3022751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61"/>
          <p:cNvSpPr txBox="1"/>
          <p:nvPr/>
        </p:nvSpPr>
        <p:spPr>
          <a:xfrm>
            <a:off x="897425" y="1238950"/>
            <a:ext cx="37458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Давайте вспомним, что ЗСЧ сложно представлена в структуре нашего мозга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К чему это приводит?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У нас есть: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ru" sz="1800">
                <a:solidFill>
                  <a:schemeClr val="dk2"/>
                </a:solidFill>
              </a:rPr>
              <a:t>неодинаковость восприятия цветов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ru" sz="1800">
                <a:solidFill>
                  <a:schemeClr val="dk2"/>
                </a:solidFill>
              </a:rPr>
              <a:t>цветовая адаптация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ru" sz="1800">
                <a:solidFill>
                  <a:schemeClr val="dk2"/>
                </a:solidFill>
              </a:rPr>
              <a:t>цветовая константность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ru" sz="1800">
                <a:solidFill>
                  <a:schemeClr val="dk2"/>
                </a:solidFill>
              </a:rPr>
              <a:t>яркостная константность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body" idx="1"/>
          </p:nvPr>
        </p:nvSpPr>
        <p:spPr>
          <a:xfrm>
            <a:off x="834325" y="1130375"/>
            <a:ext cx="7417200" cy="32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Как снять на камеру в точности то, что мы видим своим глазом?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Как напечатать на принтере фото, которое мы сняли на камеру или мобильный телефон?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Как показать на мониторе ту же самую картинку?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Как показать ту же самую картинку на проекторе?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И самое главное: мы правда можем это делать?</a:t>
            </a:r>
            <a:endParaRPr b="1"/>
          </a:p>
        </p:txBody>
      </p:sp>
      <p:sp>
        <p:nvSpPr>
          <p:cNvPr id="160" name="Google Shape;160;p35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Цвет вокруг нас, но как?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2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Эксперименты МакАдама</a:t>
            </a:r>
            <a:endParaRPr/>
          </a:p>
        </p:txBody>
      </p:sp>
      <p:pic>
        <p:nvPicPr>
          <p:cNvPr id="374" name="Google Shape;37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0401" y="1306825"/>
            <a:ext cx="2831799" cy="31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3900" y="1929250"/>
            <a:ext cx="3886074" cy="251484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62"/>
          <p:cNvSpPr txBox="1"/>
          <p:nvPr/>
        </p:nvSpPr>
        <p:spPr>
          <a:xfrm>
            <a:off x="897425" y="1238950"/>
            <a:ext cx="3745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Насколько ЗСЧ стандартного наблюдателя точна?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3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Яркостная константность</a:t>
            </a:r>
            <a:endParaRPr/>
          </a:p>
        </p:txBody>
      </p:sp>
      <p:pic>
        <p:nvPicPr>
          <p:cNvPr id="382" name="Google Shape;382;p63"/>
          <p:cNvPicPr preferRelativeResize="0"/>
          <p:nvPr/>
        </p:nvPicPr>
        <p:blipFill rotWithShape="1">
          <a:blip r:embed="rId3">
            <a:alphaModFix/>
          </a:blip>
          <a:srcRect l="7499" t="14037" r="47619"/>
          <a:stretch/>
        </p:blipFill>
        <p:spPr>
          <a:xfrm>
            <a:off x="3107250" y="1094332"/>
            <a:ext cx="3195674" cy="344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4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Яркостная константность</a:t>
            </a:r>
            <a:endParaRPr/>
          </a:p>
        </p:txBody>
      </p:sp>
      <p:pic>
        <p:nvPicPr>
          <p:cNvPr id="388" name="Google Shape;388;p64"/>
          <p:cNvPicPr preferRelativeResize="0"/>
          <p:nvPr/>
        </p:nvPicPr>
        <p:blipFill rotWithShape="1">
          <a:blip r:embed="rId3">
            <a:alphaModFix/>
          </a:blip>
          <a:srcRect l="52585" t="14037" r="5095"/>
          <a:stretch/>
        </p:blipFill>
        <p:spPr>
          <a:xfrm>
            <a:off x="3101475" y="1058950"/>
            <a:ext cx="3152899" cy="360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5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Цветовая константность</a:t>
            </a:r>
            <a:endParaRPr/>
          </a:p>
        </p:txBody>
      </p:sp>
      <p:pic>
        <p:nvPicPr>
          <p:cNvPr id="394" name="Google Shape;39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3101" y="1245325"/>
            <a:ext cx="6417800" cy="31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6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Цветовая адаптация</a:t>
            </a:r>
            <a:endParaRPr/>
          </a:p>
        </p:txBody>
      </p:sp>
      <p:pic>
        <p:nvPicPr>
          <p:cNvPr id="400" name="Google Shape;40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7000" y="1184600"/>
            <a:ext cx="6519025" cy="302935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66"/>
          <p:cNvSpPr txBox="1"/>
          <p:nvPr/>
        </p:nvSpPr>
        <p:spPr>
          <a:xfrm>
            <a:off x="285663" y="4731275"/>
            <a:ext cx="832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Oleari, C. (2016). Adaptation. In: Luo, M.R. (eds) Encyclopedia of Color Science and Technology.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7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об этом говорит Нюберг?</a:t>
            </a:r>
            <a:endParaRPr/>
          </a:p>
        </p:txBody>
      </p:sp>
      <p:sp>
        <p:nvSpPr>
          <p:cNvPr id="407" name="Google Shape;407;p67"/>
          <p:cNvSpPr txBox="1"/>
          <p:nvPr/>
        </p:nvSpPr>
        <p:spPr>
          <a:xfrm>
            <a:off x="897425" y="1238950"/>
            <a:ext cx="37458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Стоит выделять три уровня точности цветовой репродукции: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ru" sz="1800">
                <a:solidFill>
                  <a:schemeClr val="dk2"/>
                </a:solidFill>
              </a:rPr>
              <a:t>Физическая точность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ru" sz="1800">
                <a:solidFill>
                  <a:schemeClr val="dk2"/>
                </a:solidFill>
              </a:rPr>
              <a:t>Физиологическая точность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ru" sz="1800">
                <a:solidFill>
                  <a:schemeClr val="dk2"/>
                </a:solidFill>
              </a:rPr>
              <a:t>Психологическая точность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dk2"/>
                </a:solidFill>
              </a:rPr>
              <a:t>Вывод: </a:t>
            </a:r>
            <a:r>
              <a:rPr lang="ru" sz="1800">
                <a:solidFill>
                  <a:schemeClr val="dk2"/>
                </a:solidFill>
              </a:rPr>
              <a:t>чтобы точно передавать цвета не нужно знать спектры! Надо оставаться в пределах погрешности ЗСЧ!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408" name="Google Shape;40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9529" y="1058950"/>
            <a:ext cx="2547932" cy="35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67"/>
          <p:cNvSpPr txBox="1"/>
          <p:nvPr/>
        </p:nvSpPr>
        <p:spPr>
          <a:xfrm>
            <a:off x="461325" y="4723017"/>
            <a:ext cx="762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Нюберг, Н. "Измерение цвета и цветовые стандарты." (1933).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8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CIE LAB</a:t>
            </a:r>
            <a:endParaRPr/>
          </a:p>
        </p:txBody>
      </p:sp>
      <p:pic>
        <p:nvPicPr>
          <p:cNvPr id="415" name="Google Shape;41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1400" y="1900424"/>
            <a:ext cx="5418750" cy="2813925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68"/>
          <p:cNvSpPr txBox="1"/>
          <p:nvPr/>
        </p:nvSpPr>
        <p:spPr>
          <a:xfrm>
            <a:off x="897425" y="1238950"/>
            <a:ext cx="7098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dk2"/>
                </a:solidFill>
              </a:rPr>
              <a:t>Цель</a:t>
            </a:r>
            <a:r>
              <a:rPr lang="ru" sz="1800">
                <a:solidFill>
                  <a:schemeClr val="dk2"/>
                </a:solidFill>
              </a:rPr>
              <a:t> — создать равномерную систему цветовых координат, чтобы можно было сравнивать цвета!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17" name="Google Shape;417;p68"/>
          <p:cNvSpPr txBox="1"/>
          <p:nvPr/>
        </p:nvSpPr>
        <p:spPr>
          <a:xfrm>
            <a:off x="550825" y="4743300"/>
            <a:ext cx="688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4"/>
              </a:rPr>
              <a:t>https://fujiwaratko.sakura.ne.jp/infosci/lab_e.html</a:t>
            </a:r>
            <a:r>
              <a:rPr lang="ru"/>
              <a:t> 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9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CIE LAB: проверка художником</a:t>
            </a:r>
            <a:endParaRPr/>
          </a:p>
        </p:txBody>
      </p:sp>
      <p:sp>
        <p:nvSpPr>
          <p:cNvPr id="423" name="Google Shape;423;p69"/>
          <p:cNvSpPr txBox="1"/>
          <p:nvPr/>
        </p:nvSpPr>
        <p:spPr>
          <a:xfrm>
            <a:off x="550825" y="4743300"/>
            <a:ext cx="688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3"/>
              </a:rPr>
              <a:t>https://fujiwaratko.sakura.ne.jp/infosci/lab_e.html</a:t>
            </a:r>
            <a:r>
              <a:rPr lang="ru"/>
              <a:t> </a:t>
            </a:r>
            <a:endParaRPr/>
          </a:p>
        </p:txBody>
      </p:sp>
      <p:pic>
        <p:nvPicPr>
          <p:cNvPr id="424" name="Google Shape;424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150" y="1252675"/>
            <a:ext cx="4151869" cy="337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3094" y="1281125"/>
            <a:ext cx="3372360" cy="33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0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CIE CAM 97, 02, 16: учет контекста</a:t>
            </a:r>
            <a:endParaRPr/>
          </a:p>
        </p:txBody>
      </p:sp>
      <p:pic>
        <p:nvPicPr>
          <p:cNvPr id="431" name="Google Shape;43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0975" y="1163150"/>
            <a:ext cx="3379552" cy="3379552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70"/>
          <p:cNvSpPr txBox="1"/>
          <p:nvPr/>
        </p:nvSpPr>
        <p:spPr>
          <a:xfrm>
            <a:off x="364925" y="4743300"/>
            <a:ext cx="414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4"/>
              </a:rPr>
              <a:t>https://en.wikipedia.org/wiki/CIECAM02</a:t>
            </a:r>
            <a:r>
              <a:rPr lang="ru"/>
              <a:t> </a:t>
            </a:r>
            <a:endParaRPr/>
          </a:p>
        </p:txBody>
      </p:sp>
      <p:sp>
        <p:nvSpPr>
          <p:cNvPr id="433" name="Google Shape;433;p70"/>
          <p:cNvSpPr txBox="1"/>
          <p:nvPr/>
        </p:nvSpPr>
        <p:spPr>
          <a:xfrm>
            <a:off x="897425" y="1238950"/>
            <a:ext cx="37458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На уровне психологии уже построили множество моделей, которые позволяют учитывать эффекты влияния фона как для одного цвета, так и для изображения: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ru" sz="1800">
                <a:solidFill>
                  <a:schemeClr val="dk2"/>
                </a:solidFill>
              </a:rPr>
              <a:t>CAM — color appearance model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ru" sz="1800">
                <a:solidFill>
                  <a:schemeClr val="dk2"/>
                </a:solidFill>
              </a:rPr>
              <a:t>IAM — image appearance model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71"/>
          <p:cNvSpPr txBox="1"/>
          <p:nvPr/>
        </p:nvSpPr>
        <p:spPr>
          <a:xfrm>
            <a:off x="364925" y="4743300"/>
            <a:ext cx="414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3"/>
              </a:rPr>
              <a:t>https://pypi.org/project/colour-science/</a:t>
            </a:r>
            <a:r>
              <a:rPr lang="ru"/>
              <a:t> </a:t>
            </a:r>
            <a:endParaRPr/>
          </a:p>
        </p:txBody>
      </p:sp>
      <p:pic>
        <p:nvPicPr>
          <p:cNvPr id="439" name="Google Shape;439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1900" y="585275"/>
            <a:ext cx="3446124" cy="4083149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71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Множество моделей</a:t>
            </a:r>
            <a:endParaRPr/>
          </a:p>
        </p:txBody>
      </p:sp>
      <p:pic>
        <p:nvPicPr>
          <p:cNvPr id="441" name="Google Shape;441;p71"/>
          <p:cNvPicPr preferRelativeResize="0"/>
          <p:nvPr/>
        </p:nvPicPr>
        <p:blipFill rotWithShape="1">
          <a:blip r:embed="rId4">
            <a:alphaModFix/>
          </a:blip>
          <a:srcRect l="45677" t="35329" r="29146" b="39374"/>
          <a:stretch/>
        </p:blipFill>
        <p:spPr>
          <a:xfrm>
            <a:off x="1400072" y="1274360"/>
            <a:ext cx="2272175" cy="2704973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71"/>
          <p:cNvSpPr/>
          <p:nvPr/>
        </p:nvSpPr>
        <p:spPr>
          <a:xfrm>
            <a:off x="5896325" y="2120750"/>
            <a:ext cx="660900" cy="7782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6"/>
          <p:cNvSpPr txBox="1">
            <a:spLocks noGrp="1"/>
          </p:cNvSpPr>
          <p:nvPr>
            <p:ph type="body" idx="1"/>
          </p:nvPr>
        </p:nvSpPr>
        <p:spPr>
          <a:xfrm>
            <a:off x="834325" y="1587575"/>
            <a:ext cx="7417200" cy="13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/>
              <a:t>Вопрос 1: Что снимает камера и мобильный телефон?</a:t>
            </a:r>
            <a:endParaRPr sz="3000" b="1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72"/>
          <p:cNvSpPr txBox="1">
            <a:spLocks noGrp="1"/>
          </p:cNvSpPr>
          <p:nvPr>
            <p:ph type="body" idx="1"/>
          </p:nvPr>
        </p:nvSpPr>
        <p:spPr>
          <a:xfrm>
            <a:off x="834325" y="1968575"/>
            <a:ext cx="7417200" cy="13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/>
              <a:t>Вопрос 6: Как это применять </a:t>
            </a:r>
            <a:br>
              <a:rPr lang="ru" sz="3000" b="1"/>
            </a:br>
            <a:r>
              <a:rPr lang="ru" sz="3000" b="1"/>
              <a:t>в реальных устройствах?</a:t>
            </a:r>
            <a:endParaRPr sz="3000" b="1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3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такое RGB?</a:t>
            </a:r>
            <a:endParaRPr/>
          </a:p>
        </p:txBody>
      </p:sp>
      <p:pic>
        <p:nvPicPr>
          <p:cNvPr id="453" name="Google Shape;453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4200" y="1211350"/>
            <a:ext cx="2571750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0575" y="1176000"/>
            <a:ext cx="3047650" cy="332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4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sRGB</a:t>
            </a:r>
            <a:endParaRPr/>
          </a:p>
        </p:txBody>
      </p:sp>
      <p:pic>
        <p:nvPicPr>
          <p:cNvPr id="460" name="Google Shape;460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9524" y="1058950"/>
            <a:ext cx="3061050" cy="337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5550" y="1377050"/>
            <a:ext cx="3609975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5550" y="2165550"/>
            <a:ext cx="3714750" cy="8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74"/>
          <p:cNvSpPr txBox="1"/>
          <p:nvPr/>
        </p:nvSpPr>
        <p:spPr>
          <a:xfrm>
            <a:off x="917638" y="3144550"/>
            <a:ext cx="37458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D65 — белая точка, но что это значит?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И причем тут проективная геометрия?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64" name="Google Shape;464;p74"/>
          <p:cNvSpPr txBox="1"/>
          <p:nvPr/>
        </p:nvSpPr>
        <p:spPr>
          <a:xfrm>
            <a:off x="667875" y="47144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6"/>
              </a:rPr>
              <a:t>https://ru.wikipedia.org/wiki/SRGB</a:t>
            </a:r>
            <a:r>
              <a:rPr lang="ru"/>
              <a:t> 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5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Планковские источники</a:t>
            </a:r>
            <a:endParaRPr/>
          </a:p>
        </p:txBody>
      </p:sp>
      <p:pic>
        <p:nvPicPr>
          <p:cNvPr id="470" name="Google Shape;47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3325" y="1169725"/>
            <a:ext cx="2991474" cy="336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255" y="1052225"/>
            <a:ext cx="4358636" cy="3365402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75"/>
          <p:cNvSpPr txBox="1"/>
          <p:nvPr/>
        </p:nvSpPr>
        <p:spPr>
          <a:xfrm>
            <a:off x="503875" y="4743300"/>
            <a:ext cx="759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5"/>
              </a:rPr>
              <a:t>https://en.wikipedia.org/wiki/Planck%27s_law</a:t>
            </a:r>
            <a:r>
              <a:rPr lang="ru"/>
              <a:t> 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76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Планковские источники</a:t>
            </a:r>
            <a:endParaRPr/>
          </a:p>
        </p:txBody>
      </p:sp>
      <p:pic>
        <p:nvPicPr>
          <p:cNvPr id="478" name="Google Shape;478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9925" y="1169725"/>
            <a:ext cx="2991474" cy="336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855" y="1052225"/>
            <a:ext cx="4358636" cy="3365402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76"/>
          <p:cNvSpPr txBox="1"/>
          <p:nvPr/>
        </p:nvSpPr>
        <p:spPr>
          <a:xfrm>
            <a:off x="503875" y="4743300"/>
            <a:ext cx="759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5"/>
              </a:rPr>
              <a:t>https://en.wikipedia.org/wiki/Planck%27s_law</a:t>
            </a:r>
            <a:r>
              <a:rPr lang="ru"/>
              <a:t> </a:t>
            </a:r>
            <a:endParaRPr/>
          </a:p>
        </p:txBody>
      </p:sp>
      <p:pic>
        <p:nvPicPr>
          <p:cNvPr id="481" name="Google Shape;481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6965650" y="2307950"/>
            <a:ext cx="2372750" cy="118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77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Планковские источники</a:t>
            </a:r>
            <a:endParaRPr/>
          </a:p>
        </p:txBody>
      </p:sp>
      <p:sp>
        <p:nvSpPr>
          <p:cNvPr id="487" name="Google Shape;487;p77"/>
          <p:cNvSpPr txBox="1"/>
          <p:nvPr/>
        </p:nvSpPr>
        <p:spPr>
          <a:xfrm>
            <a:off x="663300" y="1397775"/>
            <a:ext cx="43929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Комиссия по стандартизации CIE ввела набор стандартных источников: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z="1800"/>
              <a:t>A (накаливание)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z="1800"/>
              <a:t>D (daylight)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z="1800"/>
              <a:t>E (экви энергетический)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z="1800"/>
              <a:t>LED (с 2018)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z="1800"/>
              <a:t>Газоразрядные лампы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z="1800"/>
              <a:t>итд</a:t>
            </a:r>
            <a:endParaRPr sz="1800"/>
          </a:p>
        </p:txBody>
      </p:sp>
      <p:pic>
        <p:nvPicPr>
          <p:cNvPr id="488" name="Google Shape;48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9425" y="1100275"/>
            <a:ext cx="3030525" cy="346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8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Другие цветовые пространства</a:t>
            </a:r>
            <a:endParaRPr/>
          </a:p>
        </p:txBody>
      </p:sp>
      <p:pic>
        <p:nvPicPr>
          <p:cNvPr id="494" name="Google Shape;494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2525" y="1115450"/>
            <a:ext cx="3412150" cy="36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78"/>
          <p:cNvSpPr txBox="1"/>
          <p:nvPr/>
        </p:nvSpPr>
        <p:spPr>
          <a:xfrm>
            <a:off x="663300" y="1397775"/>
            <a:ext cx="43929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Существует множество разных цветовых стандартов.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Некоторые делаются для разных устройств (дисплеи, принтеры, телевизоры и т.д.)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Некоторые продвигаются конкретными корпорациями</a:t>
            </a:r>
            <a:endParaRPr sz="1800"/>
          </a:p>
        </p:txBody>
      </p:sp>
      <p:sp>
        <p:nvSpPr>
          <p:cNvPr id="496" name="Google Shape;496;p78"/>
          <p:cNvSpPr txBox="1"/>
          <p:nvPr/>
        </p:nvSpPr>
        <p:spPr>
          <a:xfrm>
            <a:off x="667875" y="47144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4"/>
              </a:rPr>
              <a:t>https://ru.wikipedia.org/wiki/SRGB</a:t>
            </a:r>
            <a:r>
              <a:rPr lang="ru"/>
              <a:t> 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9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Гамма коррекция</a:t>
            </a:r>
            <a:endParaRPr/>
          </a:p>
        </p:txBody>
      </p:sp>
      <p:pic>
        <p:nvPicPr>
          <p:cNvPr id="502" name="Google Shape;50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5550" y="1377050"/>
            <a:ext cx="3609975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5550" y="2165550"/>
            <a:ext cx="3714750" cy="84772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04" name="Google Shape;504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2000" y="1058950"/>
            <a:ext cx="3814800" cy="246362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79"/>
          <p:cNvSpPr txBox="1"/>
          <p:nvPr/>
        </p:nvSpPr>
        <p:spPr>
          <a:xfrm>
            <a:off x="1000700" y="3236200"/>
            <a:ext cx="3714900" cy="9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Зачем её делать?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" b="1"/>
              <a:t>Закон Стивенса (уточнение закона  закона Вебера — Фехнера):</a:t>
            </a:r>
            <a:endParaRPr b="1"/>
          </a:p>
        </p:txBody>
      </p:sp>
      <p:sp>
        <p:nvSpPr>
          <p:cNvPr id="506" name="Google Shape;506;p79"/>
          <p:cNvSpPr txBox="1"/>
          <p:nvPr/>
        </p:nvSpPr>
        <p:spPr>
          <a:xfrm>
            <a:off x="985550" y="4119875"/>
            <a:ext cx="5544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i="1"/>
              <a:t>Зависимость силы ощущения от интенсивности раздражителя описывается степенной функцией</a:t>
            </a:r>
            <a:endParaRPr i="1"/>
          </a:p>
        </p:txBody>
      </p:sp>
      <p:pic>
        <p:nvPicPr>
          <p:cNvPr id="507" name="Google Shape;507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78850" y="3589800"/>
            <a:ext cx="1187050" cy="105045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79"/>
          <p:cNvSpPr txBox="1"/>
          <p:nvPr/>
        </p:nvSpPr>
        <p:spPr>
          <a:xfrm>
            <a:off x="408550" y="4744150"/>
            <a:ext cx="574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chemeClr val="dk2"/>
                </a:solidFill>
              </a:rPr>
              <a:t>M. Brown — Understanding color and your camera. London Imaging Meeting. 2020</a:t>
            </a:r>
            <a:endParaRPr sz="110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0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мы за сегодня поняли?</a:t>
            </a:r>
            <a:endParaRPr/>
          </a:p>
        </p:txBody>
      </p:sp>
      <p:sp>
        <p:nvSpPr>
          <p:cNvPr id="514" name="Google Shape;514;p80"/>
          <p:cNvSpPr txBox="1"/>
          <p:nvPr/>
        </p:nvSpPr>
        <p:spPr>
          <a:xfrm>
            <a:off x="663300" y="1397775"/>
            <a:ext cx="77130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ru" sz="1800"/>
              <a:t>Многое должно уложиться в голове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ru" sz="1800"/>
              <a:t>Чтобы правильно работать с цветными изображениями нужно понимать основы колориметрии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ru" sz="1800"/>
              <a:t>То как устроена зрительная система человека с точки зрения восприятия цвета ещё не изучено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ru" sz="1800"/>
              <a:t>Тем не менее уже сейчас есть множество моделей ЗСЧ для формирования и сжатия изображений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ru" sz="1800"/>
              <a:t>Когда мы открываем картинку и считываем RGB значения мы не знаем, что это за значения без большого объема дополнительной информации</a:t>
            </a:r>
            <a:endParaRPr sz="18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538793"/>
            <a:ext cx="9143999" cy="6449742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81"/>
          <p:cNvSpPr txBox="1"/>
          <p:nvPr/>
        </p:nvSpPr>
        <p:spPr>
          <a:xfrm>
            <a:off x="905400" y="3001200"/>
            <a:ext cx="73332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Спасибо за внимание!</a:t>
            </a:r>
            <a:endParaRPr sz="25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900" b="1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19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e.i.ershov@gmail.com</a:t>
            </a:r>
            <a:endParaRPr sz="19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19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ershov</a:t>
            </a:r>
            <a:r>
              <a:rPr lang="ru" sz="19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@iitp.ru</a:t>
            </a:r>
            <a:endParaRPr sz="19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19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tg: </a:t>
            </a:r>
            <a:r>
              <a:rPr lang="ru" sz="19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@eershoff</a:t>
            </a:r>
            <a:endParaRPr sz="19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7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Процесс съемки</a:t>
            </a:r>
            <a:endParaRPr/>
          </a:p>
        </p:txBody>
      </p:sp>
      <p:pic>
        <p:nvPicPr>
          <p:cNvPr id="171" name="Google Shape;17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5850" y="593300"/>
            <a:ext cx="2915500" cy="401995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7"/>
          <p:cNvSpPr txBox="1">
            <a:spLocks noGrp="1"/>
          </p:cNvSpPr>
          <p:nvPr>
            <p:ph type="body" idx="1"/>
          </p:nvPr>
        </p:nvSpPr>
        <p:spPr>
          <a:xfrm>
            <a:off x="834325" y="1130375"/>
            <a:ext cx="4524900" cy="32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Лампа освещает матрёшку (a-b)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Свет отражается от матрёшки и летит в камеру (b-c)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Матрица камеры регистрирует число упавших фотонов в каждый пиксель (c-d)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Получается</a:t>
            </a:r>
            <a:r>
              <a:rPr lang="ru"/>
              <a:t>: цифровая камера — это прибор для измерения света?</a:t>
            </a:r>
            <a:endParaRPr/>
          </a:p>
        </p:txBody>
      </p:sp>
      <p:sp>
        <p:nvSpPr>
          <p:cNvPr id="173" name="Google Shape;173;p37"/>
          <p:cNvSpPr txBox="1"/>
          <p:nvPr/>
        </p:nvSpPr>
        <p:spPr>
          <a:xfrm>
            <a:off x="27550" y="4744150"/>
            <a:ext cx="9116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2"/>
                </a:solidFill>
              </a:rPr>
              <a:t>Kylberg, Gustaf. </a:t>
            </a:r>
            <a:r>
              <a:rPr lang="ru" sz="1100" i="1">
                <a:solidFill>
                  <a:schemeClr val="dk2"/>
                </a:solidFill>
              </a:rPr>
              <a:t>Automatic virus identification using TEM: Image segmentation and texture analysis</a:t>
            </a:r>
            <a:r>
              <a:rPr lang="ru" sz="1100">
                <a:solidFill>
                  <a:schemeClr val="dk2"/>
                </a:solidFill>
              </a:rPr>
              <a:t>. Diss. Acta Universitatis Upsaliensis, 2014.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8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Изображения с разных камер</a:t>
            </a:r>
            <a:endParaRPr/>
          </a:p>
        </p:txBody>
      </p:sp>
      <p:pic>
        <p:nvPicPr>
          <p:cNvPr id="179" name="Google Shape;17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5225" y="1108000"/>
            <a:ext cx="5327875" cy="340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8"/>
          <p:cNvSpPr txBox="1"/>
          <p:nvPr/>
        </p:nvSpPr>
        <p:spPr>
          <a:xfrm>
            <a:off x="408550" y="4744150"/>
            <a:ext cx="574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chemeClr val="dk2"/>
                </a:solidFill>
              </a:rPr>
              <a:t>M. Brown — Understanding color and your camera. London Imaging Meeting. 2020</a:t>
            </a:r>
            <a:endParaRPr sz="110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9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Обработка у камер разная</a:t>
            </a:r>
            <a:endParaRPr/>
          </a:p>
        </p:txBody>
      </p:sp>
      <p:sp>
        <p:nvSpPr>
          <p:cNvPr id="186" name="Google Shape;186;p39"/>
          <p:cNvSpPr txBox="1"/>
          <p:nvPr/>
        </p:nvSpPr>
        <p:spPr>
          <a:xfrm>
            <a:off x="1109400" y="3944500"/>
            <a:ext cx="6925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У камер отличается угол обзора, выдержка, скорость затвора, ISO, баланс белого, стиль бьютификации и многое другое</a:t>
            </a:r>
            <a:endParaRPr sz="1800"/>
          </a:p>
        </p:txBody>
      </p:sp>
      <p:pic>
        <p:nvPicPr>
          <p:cNvPr id="187" name="Google Shape;18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9025" y="1095625"/>
            <a:ext cx="4999476" cy="281220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9"/>
          <p:cNvSpPr txBox="1"/>
          <p:nvPr/>
        </p:nvSpPr>
        <p:spPr>
          <a:xfrm>
            <a:off x="378700" y="47433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4"/>
              </a:rPr>
              <a:t>https://mixyfotos.ru/</a:t>
            </a:r>
            <a:r>
              <a:rPr lang="ru"/>
              <a:t>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0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 каждого производителя свои стили</a:t>
            </a:r>
            <a:endParaRPr/>
          </a:p>
        </p:txBody>
      </p:sp>
      <p:pic>
        <p:nvPicPr>
          <p:cNvPr id="194" name="Google Shape;19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58950"/>
            <a:ext cx="8839203" cy="36403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40"/>
          <p:cNvSpPr txBox="1"/>
          <p:nvPr/>
        </p:nvSpPr>
        <p:spPr>
          <a:xfrm>
            <a:off x="324850" y="4743300"/>
            <a:ext cx="867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4"/>
              </a:rPr>
              <a:t>https://ogorshkov.ru/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1"/>
          <p:cNvSpPr txBox="1">
            <a:spLocks noGrp="1"/>
          </p:cNvSpPr>
          <p:nvPr>
            <p:ph type="title"/>
          </p:nvPr>
        </p:nvSpPr>
        <p:spPr>
          <a:xfrm>
            <a:off x="324850" y="423550"/>
            <a:ext cx="8397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из этого следует?</a:t>
            </a:r>
            <a:endParaRPr/>
          </a:p>
        </p:txBody>
      </p:sp>
      <p:sp>
        <p:nvSpPr>
          <p:cNvPr id="201" name="Google Shape;201;p41"/>
          <p:cNvSpPr txBox="1">
            <a:spLocks noGrp="1"/>
          </p:cNvSpPr>
          <p:nvPr>
            <p:ph type="body" idx="1"/>
          </p:nvPr>
        </p:nvSpPr>
        <p:spPr>
          <a:xfrm>
            <a:off x="834325" y="1130375"/>
            <a:ext cx="7774800" cy="32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Полноразмерные камеры и камеры мобильных устройств </a:t>
            </a:r>
            <a:r>
              <a:rPr lang="ru" b="1"/>
              <a:t>не являются измерительными устройствами!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Повсеместно их изготавливают для съемки </a:t>
            </a:r>
            <a:r>
              <a:rPr lang="ru" b="1"/>
              <a:t>красивых</a:t>
            </a:r>
            <a:r>
              <a:rPr lang="ru"/>
              <a:t> изображений и каждый производитель это делает по своему!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Когда вы открываете разные картинки и смотрите на значения R,G и B — это почти всегда означает что-то своё!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Сравнивать картинки с разных устройств численно с точки зрения физики процесса некорректно!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1458</Words>
  <Application>Microsoft Office PowerPoint</Application>
  <PresentationFormat>On-screen Show (16:9)</PresentationFormat>
  <Paragraphs>183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Raleway</vt:lpstr>
      <vt:lpstr>Cambria Math</vt:lpstr>
      <vt:lpstr>Lato</vt:lpstr>
      <vt:lpstr>Simple Light</vt:lpstr>
      <vt:lpstr>Simple Light</vt:lpstr>
      <vt:lpstr>Swiss</vt:lpstr>
      <vt:lpstr>Математика цвета: что мы ещё не знаем о цветовосприятии?</vt:lpstr>
      <vt:lpstr>Цвет вокруг нас</vt:lpstr>
      <vt:lpstr>Цвет вокруг нас, но как?</vt:lpstr>
      <vt:lpstr>PowerPoint Presentation</vt:lpstr>
      <vt:lpstr>Процесс съемки</vt:lpstr>
      <vt:lpstr>Изображения с разных камер</vt:lpstr>
      <vt:lpstr>Обработка у камер разная</vt:lpstr>
      <vt:lpstr>У каждого производителя свои стили</vt:lpstr>
      <vt:lpstr>Что из этого следует?</vt:lpstr>
      <vt:lpstr>PowerPoint Presentation</vt:lpstr>
      <vt:lpstr>Что думают лингвисты?</vt:lpstr>
      <vt:lpstr>Что думают биологи?</vt:lpstr>
      <vt:lpstr>Что думают физики?</vt:lpstr>
      <vt:lpstr>Разный свет вызывает разный цвет</vt:lpstr>
      <vt:lpstr>Модель формирования изображения</vt:lpstr>
      <vt:lpstr>Как мы различаем излучение?</vt:lpstr>
      <vt:lpstr>PowerPoint Presentation</vt:lpstr>
      <vt:lpstr>Радиометрия и колориметрия</vt:lpstr>
      <vt:lpstr>Что знали древние?</vt:lpstr>
      <vt:lpstr>Как измерять цвет?</vt:lpstr>
      <vt:lpstr>PowerPoint Presentation</vt:lpstr>
      <vt:lpstr>Как измерить цвет?</vt:lpstr>
      <vt:lpstr>Фотометрия</vt:lpstr>
      <vt:lpstr>Колориметрия</vt:lpstr>
      <vt:lpstr>Колориметрия: CIE RGB 1931</vt:lpstr>
      <vt:lpstr>Колориметрия: CIE XYZ 1931</vt:lpstr>
      <vt:lpstr>Колориметрия: спектральный локус!</vt:lpstr>
      <vt:lpstr>PowerPoint Presentation</vt:lpstr>
      <vt:lpstr>Зрительная система человека (ЗСЧ)</vt:lpstr>
      <vt:lpstr>Эксперименты МакАдама</vt:lpstr>
      <vt:lpstr>Яркостная константность</vt:lpstr>
      <vt:lpstr>Яркостная константность</vt:lpstr>
      <vt:lpstr>Цветовая константность</vt:lpstr>
      <vt:lpstr>Цветовая адаптация</vt:lpstr>
      <vt:lpstr>Что об этом говорит Нюберг?</vt:lpstr>
      <vt:lpstr>CIE LAB</vt:lpstr>
      <vt:lpstr>CIE LAB: проверка художником</vt:lpstr>
      <vt:lpstr>CIE CAM 97, 02, 16: учет контекста</vt:lpstr>
      <vt:lpstr>Множество моделей</vt:lpstr>
      <vt:lpstr>PowerPoint Presentation</vt:lpstr>
      <vt:lpstr>Что такое RGB?</vt:lpstr>
      <vt:lpstr>sRGB</vt:lpstr>
      <vt:lpstr>Планковские источники</vt:lpstr>
      <vt:lpstr>Планковские источники</vt:lpstr>
      <vt:lpstr>Планковские источники</vt:lpstr>
      <vt:lpstr>Другие цветовые пространства</vt:lpstr>
      <vt:lpstr>Гамма коррекция</vt:lpstr>
      <vt:lpstr>Что мы за сегодня поняли?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Алгоритмы цветовой вычислительной фотографии</dc:title>
  <dc:creator>Egor</dc:creator>
  <cp:lastModifiedBy>Egor</cp:lastModifiedBy>
  <cp:revision>8</cp:revision>
  <dcterms:modified xsi:type="dcterms:W3CDTF">2025-03-18T14:23:57Z</dcterms:modified>
</cp:coreProperties>
</file>